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1"/>
  </p:notesMasterIdLst>
  <p:sldIdLst>
    <p:sldId id="256" r:id="rId2"/>
    <p:sldId id="275" r:id="rId3"/>
    <p:sldId id="276" r:id="rId4"/>
    <p:sldId id="277" r:id="rId5"/>
    <p:sldId id="278" r:id="rId6"/>
    <p:sldId id="334" r:id="rId7"/>
    <p:sldId id="279" r:id="rId8"/>
    <p:sldId id="280" r:id="rId9"/>
    <p:sldId id="288" r:id="rId10"/>
    <p:sldId id="289" r:id="rId11"/>
    <p:sldId id="290" r:id="rId12"/>
    <p:sldId id="291" r:id="rId13"/>
    <p:sldId id="292" r:id="rId14"/>
    <p:sldId id="293" r:id="rId15"/>
    <p:sldId id="294" r:id="rId16"/>
    <p:sldId id="295" r:id="rId17"/>
    <p:sldId id="296" r:id="rId18"/>
    <p:sldId id="297" r:id="rId19"/>
    <p:sldId id="333" r:id="rId20"/>
    <p:sldId id="298" r:id="rId21"/>
    <p:sldId id="299" r:id="rId22"/>
    <p:sldId id="335" r:id="rId23"/>
    <p:sldId id="336"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42" r:id="rId38"/>
    <p:sldId id="314" r:id="rId39"/>
    <p:sldId id="315" r:id="rId40"/>
    <p:sldId id="332" r:id="rId41"/>
    <p:sldId id="316" r:id="rId42"/>
    <p:sldId id="317" r:id="rId43"/>
    <p:sldId id="318" r:id="rId44"/>
    <p:sldId id="337" r:id="rId45"/>
    <p:sldId id="319" r:id="rId46"/>
    <p:sldId id="320" r:id="rId47"/>
    <p:sldId id="321" r:id="rId48"/>
    <p:sldId id="329" r:id="rId49"/>
    <p:sldId id="330" r:id="rId50"/>
    <p:sldId id="331" r:id="rId51"/>
    <p:sldId id="324" r:id="rId52"/>
    <p:sldId id="325" r:id="rId53"/>
    <p:sldId id="326" r:id="rId54"/>
    <p:sldId id="327" r:id="rId55"/>
    <p:sldId id="328" r:id="rId56"/>
    <p:sldId id="338" r:id="rId57"/>
    <p:sldId id="339" r:id="rId58"/>
    <p:sldId id="340" r:id="rId59"/>
    <p:sldId id="341" r:id="rId60"/>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63" autoAdjust="0"/>
    <p:restoredTop sz="90929"/>
  </p:normalViewPr>
  <p:slideViewPr>
    <p:cSldViewPr>
      <p:cViewPr varScale="1">
        <p:scale>
          <a:sx n="102" d="100"/>
          <a:sy n="102" d="100"/>
        </p:scale>
        <p:origin x="-5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smtClean="0"/>
            </a:lvl1pPr>
          </a:lstStyle>
          <a:p>
            <a:pPr>
              <a:defRPr/>
            </a:pPr>
            <a:endParaRPr lang="en-US"/>
          </a:p>
        </p:txBody>
      </p:sp>
      <p:sp>
        <p:nvSpPr>
          <p:cNvPr id="75779" name="Rectangle 3"/>
          <p:cNvSpPr>
            <a:spLocks noGrp="1" noChangeArrowheads="1"/>
          </p:cNvSpPr>
          <p:nvPr>
            <p:ph type="dt" idx="1"/>
          </p:nvPr>
        </p:nvSpPr>
        <p:spPr bwMode="auto">
          <a:xfrm>
            <a:off x="4010342"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smtClean="0"/>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943610" y="4447461"/>
            <a:ext cx="5189855"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894921"/>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smtClean="0"/>
            </a:lvl1pPr>
          </a:lstStyle>
          <a:p>
            <a:pPr>
              <a:defRPr/>
            </a:pPr>
            <a:endParaRPr lang="en-US"/>
          </a:p>
        </p:txBody>
      </p:sp>
      <p:sp>
        <p:nvSpPr>
          <p:cNvPr id="75783" name="Rectangle 7"/>
          <p:cNvSpPr>
            <a:spLocks noGrp="1" noChangeArrowheads="1"/>
          </p:cNvSpPr>
          <p:nvPr>
            <p:ph type="sldNum" sz="quarter" idx="5"/>
          </p:nvPr>
        </p:nvSpPr>
        <p:spPr bwMode="auto">
          <a:xfrm>
            <a:off x="4010342" y="8894921"/>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CBD85318-6996-4260-87FE-5BB280ECDFEB}" type="slidenum">
              <a:rPr lang="en-US" altLang="en-US"/>
              <a:pPr/>
              <a:t>‹#›</a:t>
            </a:fld>
            <a:endParaRPr lang="en-US" altLang="en-US"/>
          </a:p>
        </p:txBody>
      </p:sp>
    </p:spTree>
    <p:extLst>
      <p:ext uri="{BB962C8B-B14F-4D97-AF65-F5344CB8AC3E}">
        <p14:creationId xmlns:p14="http://schemas.microsoft.com/office/powerpoint/2010/main" val="2625301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9C9AADB-4817-4CA6-92F9-0D71F16D9CFB}" type="slidenum">
              <a:rPr lang="en-US" altLang="en-US" sz="1200"/>
              <a:pPr eaLnBrk="1" hangingPunct="1"/>
              <a:t>3</a:t>
            </a:fld>
            <a:endParaRPr lang="en-US" altLang="en-US"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You can click on the blue text to jump to the subject that you want to learn about now.</a:t>
            </a:r>
          </a:p>
        </p:txBody>
      </p:sp>
    </p:spTree>
    <p:extLst>
      <p:ext uri="{BB962C8B-B14F-4D97-AF65-F5344CB8AC3E}">
        <p14:creationId xmlns:p14="http://schemas.microsoft.com/office/powerpoint/2010/main" val="1873325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11F8E41-35D4-434E-852A-F13E9EBBBC40}" type="slidenum">
              <a:rPr lang="en-US" altLang="en-US" sz="1200"/>
              <a:pPr eaLnBrk="1" hangingPunct="1"/>
              <a:t>14</a:t>
            </a:fld>
            <a:endParaRPr lang="en-US" altLang="en-US" sz="12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Remember, say </a:t>
            </a:r>
            <a:r>
              <a:rPr lang="en-US" altLang="en-US" u="sng" smtClean="0"/>
              <a:t>Current Through</a:t>
            </a:r>
            <a:r>
              <a:rPr lang="en-US" altLang="en-US" smtClean="0"/>
              <a:t> something.</a:t>
            </a:r>
          </a:p>
        </p:txBody>
      </p:sp>
    </p:spTree>
    <p:extLst>
      <p:ext uri="{BB962C8B-B14F-4D97-AF65-F5344CB8AC3E}">
        <p14:creationId xmlns:p14="http://schemas.microsoft.com/office/powerpoint/2010/main" val="102884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437C08FE-FD10-498D-AF45-4BA02089394E}" type="slidenum">
              <a:rPr lang="en-US" altLang="en-US" sz="1200"/>
              <a:pPr eaLnBrk="1" hangingPunct="1"/>
              <a:t>15</a:t>
            </a:fld>
            <a:endParaRPr lang="en-US" altLang="en-US"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Remember, say </a:t>
            </a:r>
            <a:r>
              <a:rPr lang="en-US" altLang="en-US" u="sng" smtClean="0"/>
              <a:t>Voltage Across</a:t>
            </a:r>
            <a:r>
              <a:rPr lang="en-US" altLang="en-US" smtClean="0"/>
              <a:t> something.</a:t>
            </a:r>
          </a:p>
        </p:txBody>
      </p:sp>
    </p:spTree>
    <p:extLst>
      <p:ext uri="{BB962C8B-B14F-4D97-AF65-F5344CB8AC3E}">
        <p14:creationId xmlns:p14="http://schemas.microsoft.com/office/powerpoint/2010/main" val="325187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8904E38-48F6-4A68-89AC-959A450890A7}" type="slidenum">
              <a:rPr lang="en-US" altLang="en-US" sz="1200"/>
              <a:pPr eaLnBrk="1" hangingPunct="1"/>
              <a:t>20</a:t>
            </a:fld>
            <a:endParaRPr lang="en-US" altLang="en-US" sz="120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r>
              <a:rPr lang="en-US" altLang="en-US" dirty="0" smtClean="0"/>
              <a:t>It is not </a:t>
            </a:r>
            <a:r>
              <a:rPr lang="en-US" altLang="en-US" u="sng" dirty="0" smtClean="0"/>
              <a:t>wrong</a:t>
            </a:r>
            <a:r>
              <a:rPr lang="en-US" altLang="en-US" dirty="0" smtClean="0"/>
              <a:t> to assign a reference polarity in the opposite direction from the actual direction.  It just means that our actual value will be negative.</a:t>
            </a:r>
          </a:p>
        </p:txBody>
      </p:sp>
    </p:spTree>
    <p:extLst>
      <p:ext uri="{BB962C8B-B14F-4D97-AF65-F5344CB8AC3E}">
        <p14:creationId xmlns:p14="http://schemas.microsoft.com/office/powerpoint/2010/main" val="314008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B047B99-B42B-4C24-A9EC-8C658B6FFDAB}" type="slidenum">
              <a:rPr lang="en-US" altLang="en-US" sz="1200"/>
              <a:pPr eaLnBrk="1" hangingPunct="1"/>
              <a:t>24</a:t>
            </a:fld>
            <a:endParaRPr lang="en-US" altLang="en-US"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r>
              <a:rPr lang="en-US" altLang="en-US" dirty="0" smtClean="0"/>
              <a:t>Reference polarities are just to keep track, before we know the actual polarity.</a:t>
            </a:r>
          </a:p>
        </p:txBody>
      </p:sp>
    </p:spTree>
    <p:extLst>
      <p:ext uri="{BB962C8B-B14F-4D97-AF65-F5344CB8AC3E}">
        <p14:creationId xmlns:p14="http://schemas.microsoft.com/office/powerpoint/2010/main" val="2445701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87A1762-9440-44E0-9CF5-86C2E58265C4}" type="slidenum">
              <a:rPr lang="en-US" altLang="en-US" sz="1200"/>
              <a:pPr eaLnBrk="1" hangingPunct="1"/>
              <a:t>26</a:t>
            </a:fld>
            <a:endParaRPr lang="en-US" altLang="en-US" sz="120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347288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A41184C-0768-42C2-899F-095F3D10CD7F}" type="slidenum">
              <a:rPr lang="en-US" altLang="en-US" sz="1200"/>
              <a:pPr eaLnBrk="1" hangingPunct="1"/>
              <a:t>27</a:t>
            </a:fld>
            <a:endParaRPr lang="en-US" altLang="en-US"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Several forms of energy are symbolized by these pictures.  Light and heat are two forms of energy.  Two forms of the generation of electric energy are symbolized by the nuclear power plant, and the hydroelectric power plant.</a:t>
            </a:r>
          </a:p>
        </p:txBody>
      </p:sp>
    </p:spTree>
    <p:extLst>
      <p:ext uri="{BB962C8B-B14F-4D97-AF65-F5344CB8AC3E}">
        <p14:creationId xmlns:p14="http://schemas.microsoft.com/office/powerpoint/2010/main" val="3486205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F3811D9-CCD7-449A-A7F8-EF423DB671CE}" type="slidenum">
              <a:rPr lang="en-US" altLang="en-US" sz="1200"/>
              <a:pPr eaLnBrk="1" hangingPunct="1"/>
              <a:t>28</a:t>
            </a:fld>
            <a:endParaRPr lang="en-US" altLang="en-US" sz="120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560705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F83B722-5D11-473E-B117-FE74F0C180AC}" type="slidenum">
              <a:rPr lang="en-US" altLang="en-US" sz="1200"/>
              <a:pPr eaLnBrk="1" hangingPunct="1"/>
              <a:t>29</a:t>
            </a:fld>
            <a:endParaRPr lang="en-US" altLang="en-US"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r>
              <a:rPr lang="en-US" altLang="en-US" dirty="0" smtClean="0"/>
              <a:t>Power is the rate of change of energy with time.  Be careful; the same letter, w, is used for the units of power, and the symbol for energy.  This is one reason I put units inside square brackets.</a:t>
            </a:r>
          </a:p>
        </p:txBody>
      </p:sp>
    </p:spTree>
    <p:extLst>
      <p:ext uri="{BB962C8B-B14F-4D97-AF65-F5344CB8AC3E}">
        <p14:creationId xmlns:p14="http://schemas.microsoft.com/office/powerpoint/2010/main" val="2031657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386F3C2-2FBA-4F06-90F3-339343B75769}" type="slidenum">
              <a:rPr lang="en-US" altLang="en-US" sz="1200"/>
              <a:pPr eaLnBrk="1" hangingPunct="1"/>
              <a:t>30</a:t>
            </a:fld>
            <a:endParaRPr lang="en-US" altLang="en-US" sz="120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949112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8653BDC6-CFD5-4639-8553-530220DC9B13}" type="slidenum">
              <a:rPr lang="en-US" altLang="en-US" sz="1200"/>
              <a:pPr eaLnBrk="1" hangingPunct="1"/>
              <a:t>31</a:t>
            </a:fld>
            <a:endParaRPr lang="en-US" altLang="en-US"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0334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7D7B0BF-9BEC-4F06-A917-B2DDC29A8A99}" type="slidenum">
              <a:rPr lang="en-US" altLang="en-US" sz="1200"/>
              <a:pPr eaLnBrk="1" hangingPunct="1"/>
              <a:t>4</a:t>
            </a:fld>
            <a:endParaRPr lang="en-US" altLang="en-US" sz="120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Current is the time rate of change of charge.  The implication is that these charges are going past some plane somewhere.  Pay attention to the units.  An ampere is defined as a Coulomb per second.</a:t>
            </a:r>
          </a:p>
        </p:txBody>
      </p:sp>
    </p:spTree>
    <p:extLst>
      <p:ext uri="{BB962C8B-B14F-4D97-AF65-F5344CB8AC3E}">
        <p14:creationId xmlns:p14="http://schemas.microsoft.com/office/powerpoint/2010/main" val="3065099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6FDE8452-5081-46A8-9B1C-847E1D841CFA}" type="slidenum">
              <a:rPr lang="en-US" altLang="en-US" sz="1200"/>
              <a:pPr eaLnBrk="1" hangingPunct="1"/>
              <a:t>32</a:t>
            </a:fld>
            <a:endParaRPr lang="en-US" altLang="en-US" sz="120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r>
              <a:rPr lang="en-US" altLang="en-US" sz="900"/>
              <a:t>A sign convention is a relationship between </a:t>
            </a:r>
            <a:r>
              <a:rPr lang="en-US" altLang="en-US" sz="900" u="sng"/>
              <a:t>reference</a:t>
            </a:r>
            <a:r>
              <a:rPr lang="en-US" altLang="en-US" sz="900"/>
              <a:t> polarities for voltage and current.</a:t>
            </a:r>
          </a:p>
        </p:txBody>
      </p:sp>
    </p:spTree>
    <p:extLst>
      <p:ext uri="{BB962C8B-B14F-4D97-AF65-F5344CB8AC3E}">
        <p14:creationId xmlns:p14="http://schemas.microsoft.com/office/powerpoint/2010/main" val="498743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69BEA8E-D671-46DE-AEE9-1225E3C75271}" type="slidenum">
              <a:rPr lang="en-US" altLang="en-US" sz="1200"/>
              <a:pPr eaLnBrk="1" hangingPunct="1"/>
              <a:t>33</a:t>
            </a:fld>
            <a:endParaRPr lang="en-US" altLang="en-US"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r>
              <a:rPr lang="en-US" altLang="en-US" sz="900" dirty="0"/>
              <a:t>The passive sign </a:t>
            </a:r>
            <a:r>
              <a:rPr lang="en-US" altLang="en-US" sz="900" dirty="0" smtClean="0"/>
              <a:t>relationship is </a:t>
            </a:r>
            <a:r>
              <a:rPr lang="en-US" altLang="en-US" sz="900" dirty="0"/>
              <a:t>shown in both examples here.</a:t>
            </a:r>
          </a:p>
        </p:txBody>
      </p:sp>
    </p:spTree>
    <p:extLst>
      <p:ext uri="{BB962C8B-B14F-4D97-AF65-F5344CB8AC3E}">
        <p14:creationId xmlns:p14="http://schemas.microsoft.com/office/powerpoint/2010/main" val="2171875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8027FAC0-96EC-43B2-92D9-7A0A5A30722C}" type="slidenum">
              <a:rPr lang="en-US" altLang="en-US" sz="1200"/>
              <a:pPr eaLnBrk="1" hangingPunct="1"/>
              <a:t>34</a:t>
            </a:fld>
            <a:endParaRPr lang="en-US" altLang="en-US"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r>
              <a:rPr lang="en-US" altLang="en-US" sz="900"/>
              <a:t>A sign convention is a </a:t>
            </a:r>
            <a:r>
              <a:rPr lang="en-US" altLang="en-US" sz="900" u="sng"/>
              <a:t>relationship</a:t>
            </a:r>
            <a:r>
              <a:rPr lang="en-US" altLang="en-US" sz="900"/>
              <a:t> between reference polarities for voltage and current.</a:t>
            </a:r>
          </a:p>
        </p:txBody>
      </p:sp>
    </p:spTree>
    <p:extLst>
      <p:ext uri="{BB962C8B-B14F-4D97-AF65-F5344CB8AC3E}">
        <p14:creationId xmlns:p14="http://schemas.microsoft.com/office/powerpoint/2010/main" val="1487448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297C78E-4C0A-40E2-82AA-A0806FD0A9E1}" type="slidenum">
              <a:rPr lang="en-US" altLang="en-US" sz="1200"/>
              <a:pPr eaLnBrk="1" hangingPunct="1"/>
              <a:t>35</a:t>
            </a:fld>
            <a:endParaRPr lang="en-US" altLang="en-US"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r>
              <a:rPr lang="en-US" altLang="en-US" sz="900" dirty="0"/>
              <a:t>The active sign </a:t>
            </a:r>
            <a:r>
              <a:rPr lang="en-US" altLang="en-US" sz="900" dirty="0" smtClean="0"/>
              <a:t>relationship is </a:t>
            </a:r>
            <a:r>
              <a:rPr lang="en-US" altLang="en-US" sz="900" dirty="0"/>
              <a:t>shown in both examples here.</a:t>
            </a:r>
          </a:p>
          <a:p>
            <a:endParaRPr lang="en-US" altLang="en-US" sz="900" dirty="0"/>
          </a:p>
        </p:txBody>
      </p:sp>
    </p:spTree>
    <p:extLst>
      <p:ext uri="{BB962C8B-B14F-4D97-AF65-F5344CB8AC3E}">
        <p14:creationId xmlns:p14="http://schemas.microsoft.com/office/powerpoint/2010/main" val="3145592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D572DFB-C1BB-44DA-B523-7BF7B7D64CA5}" type="slidenum">
              <a:rPr lang="en-US" altLang="en-US" sz="1200"/>
              <a:pPr eaLnBrk="1" hangingPunct="1"/>
              <a:t>36</a:t>
            </a:fld>
            <a:endParaRPr lang="en-US" alt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altLang="en-US" sz="900"/>
              <a:t>A sign convention is a </a:t>
            </a:r>
            <a:r>
              <a:rPr lang="en-US" altLang="en-US" sz="900" u="sng"/>
              <a:t>relationship</a:t>
            </a:r>
            <a:r>
              <a:rPr lang="en-US" altLang="en-US" sz="900"/>
              <a:t> between reference polarities for voltage and current.</a:t>
            </a:r>
          </a:p>
        </p:txBody>
      </p:sp>
    </p:spTree>
    <p:extLst>
      <p:ext uri="{BB962C8B-B14F-4D97-AF65-F5344CB8AC3E}">
        <p14:creationId xmlns:p14="http://schemas.microsoft.com/office/powerpoint/2010/main" val="1884941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D572DFB-C1BB-44DA-B523-7BF7B7D64CA5}" type="slidenum">
              <a:rPr lang="en-US" altLang="en-US" sz="1200"/>
              <a:pPr eaLnBrk="1" hangingPunct="1"/>
              <a:t>37</a:t>
            </a:fld>
            <a:endParaRPr lang="en-US" alt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altLang="en-US" sz="900" dirty="0"/>
              <a:t>A sign convention is a </a:t>
            </a:r>
            <a:r>
              <a:rPr lang="en-US" altLang="en-US" sz="900" u="sng" dirty="0"/>
              <a:t>relationship</a:t>
            </a:r>
            <a:r>
              <a:rPr lang="en-US" altLang="en-US" sz="900" dirty="0"/>
              <a:t> between reference polarities for voltage and </a:t>
            </a:r>
            <a:r>
              <a:rPr lang="en-US" altLang="en-US" sz="900" dirty="0" smtClean="0"/>
              <a:t>current, for something.  We need</a:t>
            </a:r>
            <a:r>
              <a:rPr lang="en-US" altLang="en-US" sz="900" baseline="0" dirty="0" smtClean="0"/>
              <a:t> to know which thing we </a:t>
            </a:r>
            <a:r>
              <a:rPr lang="en-US" altLang="en-US" sz="900" baseline="0" smtClean="0"/>
              <a:t>are talking about.  </a:t>
            </a:r>
            <a:endParaRPr lang="en-US" altLang="en-US" sz="900"/>
          </a:p>
        </p:txBody>
      </p:sp>
    </p:spTree>
    <p:extLst>
      <p:ext uri="{BB962C8B-B14F-4D97-AF65-F5344CB8AC3E}">
        <p14:creationId xmlns:p14="http://schemas.microsoft.com/office/powerpoint/2010/main" val="1884941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58449CB-BD08-4577-8F2E-7D3ED146DB52}" type="slidenum">
              <a:rPr lang="en-US" altLang="en-US" sz="1200"/>
              <a:pPr eaLnBrk="1" hangingPunct="1"/>
              <a:t>38</a:t>
            </a:fld>
            <a:endParaRPr lang="en-US" altLang="en-US"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r>
              <a:rPr lang="en-US" altLang="en-US" sz="900" dirty="0"/>
              <a:t>A sign </a:t>
            </a:r>
            <a:r>
              <a:rPr lang="en-US" altLang="en-US" sz="900" dirty="0" smtClean="0"/>
              <a:t>relationship is </a:t>
            </a:r>
            <a:r>
              <a:rPr lang="en-US" altLang="en-US" sz="900" dirty="0"/>
              <a:t>a relationship between </a:t>
            </a:r>
            <a:r>
              <a:rPr lang="en-US" altLang="en-US" sz="900" b="1" u="none" dirty="0"/>
              <a:t>reference</a:t>
            </a:r>
            <a:r>
              <a:rPr lang="en-US" altLang="en-US" sz="900" dirty="0"/>
              <a:t> polarities for voltage and current.</a:t>
            </a:r>
          </a:p>
        </p:txBody>
      </p:sp>
    </p:spTree>
    <p:extLst>
      <p:ext uri="{BB962C8B-B14F-4D97-AF65-F5344CB8AC3E}">
        <p14:creationId xmlns:p14="http://schemas.microsoft.com/office/powerpoint/2010/main" val="3306324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2247866A-F07E-4037-9C1E-F6B16FC615E3}" type="slidenum">
              <a:rPr lang="en-US" altLang="en-US" sz="1200"/>
              <a:pPr eaLnBrk="1" hangingPunct="1"/>
              <a:t>39</a:t>
            </a:fld>
            <a:endParaRPr lang="en-US" altLang="en-US"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en-US" altLang="en-US" sz="900" dirty="0"/>
              <a:t>A sign </a:t>
            </a:r>
            <a:r>
              <a:rPr lang="en-US" altLang="en-US" sz="900" dirty="0" smtClean="0"/>
              <a:t>relationship is </a:t>
            </a:r>
            <a:r>
              <a:rPr lang="en-US" altLang="en-US" sz="900" dirty="0"/>
              <a:t>a relationship between </a:t>
            </a:r>
            <a:r>
              <a:rPr lang="en-US" altLang="en-US" sz="900" b="1" u="none" dirty="0"/>
              <a:t>reference</a:t>
            </a:r>
            <a:r>
              <a:rPr lang="en-US" altLang="en-US" sz="900" dirty="0"/>
              <a:t> polarities for voltage and current.</a:t>
            </a:r>
          </a:p>
        </p:txBody>
      </p:sp>
    </p:spTree>
    <p:extLst>
      <p:ext uri="{BB962C8B-B14F-4D97-AF65-F5344CB8AC3E}">
        <p14:creationId xmlns:p14="http://schemas.microsoft.com/office/powerpoint/2010/main" val="176816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89F4420D-F184-4B68-B90C-BF290E70BD53}" type="slidenum">
              <a:rPr lang="en-US" altLang="en-US" sz="1200"/>
              <a:pPr eaLnBrk="1" hangingPunct="1"/>
              <a:t>40</a:t>
            </a:fld>
            <a:endParaRPr lang="en-US" altLang="en-US" sz="120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r>
              <a:rPr lang="en-US" altLang="en-US" sz="900" dirty="0"/>
              <a:t>A sign </a:t>
            </a:r>
            <a:r>
              <a:rPr lang="en-US" altLang="en-US" sz="900" dirty="0" smtClean="0"/>
              <a:t>relationship is </a:t>
            </a:r>
            <a:r>
              <a:rPr lang="en-US" altLang="en-US" sz="900" dirty="0"/>
              <a:t>a relationship between </a:t>
            </a:r>
            <a:r>
              <a:rPr lang="en-US" altLang="en-US" sz="900" b="1" u="none" dirty="0"/>
              <a:t>reference</a:t>
            </a:r>
            <a:r>
              <a:rPr lang="en-US" altLang="en-US" sz="900" dirty="0"/>
              <a:t> polarities for voltage and current.</a:t>
            </a:r>
          </a:p>
        </p:txBody>
      </p:sp>
    </p:spTree>
    <p:extLst>
      <p:ext uri="{BB962C8B-B14F-4D97-AF65-F5344CB8AC3E}">
        <p14:creationId xmlns:p14="http://schemas.microsoft.com/office/powerpoint/2010/main" val="1115540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B11F52FC-242A-42F3-B987-A3A07A3F28AD}" type="slidenum">
              <a:rPr lang="en-US" altLang="en-US" sz="1200"/>
              <a:pPr eaLnBrk="1" hangingPunct="1"/>
              <a:t>41</a:t>
            </a:fld>
            <a:endParaRPr lang="en-US" altLang="en-US" sz="12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US" altLang="en-US" sz="900"/>
          </a:p>
        </p:txBody>
      </p:sp>
    </p:spTree>
    <p:extLst>
      <p:ext uri="{BB962C8B-B14F-4D97-AF65-F5344CB8AC3E}">
        <p14:creationId xmlns:p14="http://schemas.microsoft.com/office/powerpoint/2010/main" val="169605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27194DCB-CEFA-4B27-A6A3-F1878BD94DB2}" type="slidenum">
              <a:rPr lang="en-US" altLang="en-US" sz="1200"/>
              <a:pPr eaLnBrk="1" hangingPunct="1"/>
              <a:t>5</a:t>
            </a:fld>
            <a:endParaRPr lang="en-US" alt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In circuits, we can think in terms of positive charges, even though most of the time the charge carriers are electrons, which are negatively charged.  We just pretend that we have positive charges flowing the other way.</a:t>
            </a:r>
          </a:p>
        </p:txBody>
      </p:sp>
    </p:spTree>
    <p:extLst>
      <p:ext uri="{BB962C8B-B14F-4D97-AF65-F5344CB8AC3E}">
        <p14:creationId xmlns:p14="http://schemas.microsoft.com/office/powerpoint/2010/main" val="3769780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4834B20F-1699-42E2-AC6E-491098783F01}" type="slidenum">
              <a:rPr lang="en-US" altLang="en-US" sz="1200"/>
              <a:pPr eaLnBrk="1" hangingPunct="1"/>
              <a:t>42</a:t>
            </a:fld>
            <a:endParaRPr lang="en-US" altLang="en-US" sz="120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altLang="en-US" sz="900"/>
          </a:p>
        </p:txBody>
      </p:sp>
    </p:spTree>
    <p:extLst>
      <p:ext uri="{BB962C8B-B14F-4D97-AF65-F5344CB8AC3E}">
        <p14:creationId xmlns:p14="http://schemas.microsoft.com/office/powerpoint/2010/main" val="2760612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409FD04F-15A3-4BB3-A6A6-497D4F8EB4DF}" type="slidenum">
              <a:rPr lang="en-US" altLang="en-US" sz="1200"/>
              <a:pPr eaLnBrk="1" hangingPunct="1"/>
              <a:t>43</a:t>
            </a:fld>
            <a:endParaRPr lang="en-US" altLang="en-US" sz="120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endParaRPr lang="en-US" altLang="en-US" sz="900"/>
          </a:p>
        </p:txBody>
      </p:sp>
    </p:spTree>
    <p:extLst>
      <p:ext uri="{BB962C8B-B14F-4D97-AF65-F5344CB8AC3E}">
        <p14:creationId xmlns:p14="http://schemas.microsoft.com/office/powerpoint/2010/main" val="2867724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1BA2318-E249-4957-87D3-1BA9305FCEBA}" type="slidenum">
              <a:rPr lang="en-US" altLang="en-US" sz="1200"/>
              <a:pPr eaLnBrk="1" hangingPunct="1"/>
              <a:t>44</a:t>
            </a:fld>
            <a:endParaRPr lang="en-US" altLang="en-US" sz="120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en-US" altLang="en-US" sz="900"/>
          </a:p>
        </p:txBody>
      </p:sp>
    </p:spTree>
    <p:extLst>
      <p:ext uri="{BB962C8B-B14F-4D97-AF65-F5344CB8AC3E}">
        <p14:creationId xmlns:p14="http://schemas.microsoft.com/office/powerpoint/2010/main" val="4081501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6A08EC0-51DC-475C-A679-3A4BFA8C86E8}" type="slidenum">
              <a:rPr lang="en-US" altLang="en-US" sz="1200"/>
              <a:pPr eaLnBrk="1" hangingPunct="1"/>
              <a:t>45</a:t>
            </a:fld>
            <a:endParaRPr lang="en-US" altLang="en-US" sz="120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450915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81C7BB9-024B-43DA-9496-83112D468F2D}" type="slidenum">
              <a:rPr lang="en-US" altLang="en-US" sz="1200"/>
              <a:pPr eaLnBrk="1" hangingPunct="1"/>
              <a:t>46</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Think about this, and decide whether it makes sense to you before going to the next slide.</a:t>
            </a:r>
          </a:p>
        </p:txBody>
      </p:sp>
    </p:spTree>
    <p:extLst>
      <p:ext uri="{BB962C8B-B14F-4D97-AF65-F5344CB8AC3E}">
        <p14:creationId xmlns:p14="http://schemas.microsoft.com/office/powerpoint/2010/main" val="1678719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D135DD3-8F3A-4F26-A1CC-0786A9348C0A}" type="slidenum">
              <a:rPr lang="en-US" altLang="en-US" sz="1200"/>
              <a:pPr eaLnBrk="1" hangingPunct="1"/>
              <a:t>47</a:t>
            </a:fld>
            <a:endParaRPr lang="en-US" altLang="en-US" sz="120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r>
              <a:rPr lang="en-US" altLang="en-US" dirty="0" smtClean="0"/>
              <a:t>It may not have seemed correct to you.  Many students look at this situation, and say that power is being delivered.  It is being delivered out of the hydraulic system.  However, from the viewpoint of the hydraulic system, power is being lost, or absorbed.</a:t>
            </a:r>
          </a:p>
        </p:txBody>
      </p:sp>
    </p:spTree>
    <p:extLst>
      <p:ext uri="{BB962C8B-B14F-4D97-AF65-F5344CB8AC3E}">
        <p14:creationId xmlns:p14="http://schemas.microsoft.com/office/powerpoint/2010/main" val="3533251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6A5371F-1C26-4724-81E0-98C7B0BE9D88}" type="slidenum">
              <a:rPr lang="en-US" altLang="en-US" sz="1200"/>
              <a:pPr eaLnBrk="1" hangingPunct="1"/>
              <a:t>48</a:t>
            </a:fld>
            <a:endParaRPr lang="en-US" altLang="en-US" sz="120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4108952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CE8BF4A4-A018-449D-A5D2-8AE8BEECB756}" type="slidenum">
              <a:rPr lang="en-US" altLang="en-US" sz="1200"/>
              <a:pPr eaLnBrk="1" hangingPunct="1"/>
              <a:t>49</a:t>
            </a:fld>
            <a:endParaRPr lang="en-US" altLang="en-US" sz="120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51046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E377B3C-AC59-4FF4-BAD4-CF4F23FF1E7D}" type="slidenum">
              <a:rPr lang="en-US" altLang="en-US" sz="1200"/>
              <a:pPr eaLnBrk="1" hangingPunct="1"/>
              <a:t>50</a:t>
            </a:fld>
            <a:endParaRPr lang="en-US" altLang="en-US" sz="120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679492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36B60BCD-040C-4206-966B-088A89A8A02A}" type="slidenum">
              <a:rPr lang="en-US" altLang="en-US" sz="1200"/>
              <a:pPr eaLnBrk="1" hangingPunct="1"/>
              <a:t>51</a:t>
            </a:fld>
            <a:endParaRPr lang="en-US" altLang="en-US" sz="120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33539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7A336E9D-78E8-4D9A-989C-37088C19D4FF}" type="slidenum">
              <a:rPr lang="en-US" altLang="en-US" sz="1200"/>
              <a:pPr eaLnBrk="1" hangingPunct="1"/>
              <a:t>6</a:t>
            </a:fld>
            <a:endParaRPr lang="en-US" altLang="en-US" sz="12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The square brackets are optional.  You do not need to use them.  Most people do not.</a:t>
            </a:r>
          </a:p>
        </p:txBody>
      </p:sp>
    </p:spTree>
    <p:extLst>
      <p:ext uri="{BB962C8B-B14F-4D97-AF65-F5344CB8AC3E}">
        <p14:creationId xmlns:p14="http://schemas.microsoft.com/office/powerpoint/2010/main" val="15259836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AA462776-E5D5-44F1-BC06-1EDA7174B64B}" type="slidenum">
              <a:rPr lang="en-US" altLang="en-US" sz="1200"/>
              <a:pPr eaLnBrk="1" hangingPunct="1"/>
              <a:t>52</a:t>
            </a:fld>
            <a:endParaRPr lang="en-US" altLang="en-US" sz="120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731907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B217F8AF-CA42-473C-BEF4-9DDA39D2799D}" type="slidenum">
              <a:rPr lang="en-US" altLang="en-US" sz="1200"/>
              <a:pPr eaLnBrk="1" hangingPunct="1"/>
              <a:t>53</a:t>
            </a:fld>
            <a:endParaRPr lang="en-US" altLang="en-US" sz="12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072083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03904AA1-6953-45AD-BFF1-14096930A113}" type="slidenum">
              <a:rPr lang="en-US" altLang="en-US" sz="1200"/>
              <a:pPr eaLnBrk="1" hangingPunct="1"/>
              <a:t>54</a:t>
            </a:fld>
            <a:endParaRPr lang="en-US" altLang="en-US" sz="12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647344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6E947FB-879F-40E9-8DC3-AC922837875E}" type="slidenum">
              <a:rPr lang="en-US" altLang="en-US" sz="1200"/>
              <a:pPr eaLnBrk="1" hangingPunct="1"/>
              <a:t>55</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Sign conventions will help.  Try them!</a:t>
            </a:r>
          </a:p>
        </p:txBody>
      </p:sp>
    </p:spTree>
    <p:extLst>
      <p:ext uri="{BB962C8B-B14F-4D97-AF65-F5344CB8AC3E}">
        <p14:creationId xmlns:p14="http://schemas.microsoft.com/office/powerpoint/2010/main" val="28536573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6E947FB-879F-40E9-8DC3-AC922837875E}" type="slidenum">
              <a:rPr lang="en-US" altLang="en-US" sz="1200"/>
              <a:pPr eaLnBrk="1" hangingPunct="1"/>
              <a:t>56</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2853657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6E947FB-879F-40E9-8DC3-AC922837875E}" type="slidenum">
              <a:rPr lang="en-US" altLang="en-US" sz="1200"/>
              <a:pPr eaLnBrk="1" hangingPunct="1"/>
              <a:t>57</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28536573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6E947FB-879F-40E9-8DC3-AC922837875E}" type="slidenum">
              <a:rPr lang="en-US" altLang="en-US" sz="1200"/>
              <a:pPr eaLnBrk="1" hangingPunct="1"/>
              <a:t>58</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2853657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6E947FB-879F-40E9-8DC3-AC922837875E}" type="slidenum">
              <a:rPr lang="en-US" altLang="en-US" sz="1200"/>
              <a:pPr eaLnBrk="1" hangingPunct="1"/>
              <a:t>59</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285365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0D42056B-087B-42FB-8FCF-E05EFB7C6997}" type="slidenum">
              <a:rPr lang="en-US" altLang="en-US" sz="1200"/>
              <a:pPr eaLnBrk="1" hangingPunct="1"/>
              <a:t>7</a:t>
            </a:fld>
            <a:endParaRPr lang="en-US" altLang="en-US"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It is easier to think about water, which we can see, than it is to think about electrons, which we cannot see.  In this analogy, current is analogous to the flow rate of water.</a:t>
            </a:r>
          </a:p>
        </p:txBody>
      </p:sp>
    </p:spTree>
    <p:extLst>
      <p:ext uri="{BB962C8B-B14F-4D97-AF65-F5344CB8AC3E}">
        <p14:creationId xmlns:p14="http://schemas.microsoft.com/office/powerpoint/2010/main" val="9802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DD8F5F82-92A6-407B-BB0F-2B95CAA82F3A}" type="slidenum">
              <a:rPr lang="en-US" altLang="en-US" sz="1200"/>
              <a:pPr eaLnBrk="1" hangingPunct="1"/>
              <a:t>8</a:t>
            </a:fld>
            <a:endParaRPr lang="en-US" altLang="en-US" sz="120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{This should be an animated graphic showing flow from left to right, through a pipe or a wire.}</a:t>
            </a:r>
          </a:p>
        </p:txBody>
      </p:sp>
    </p:spTree>
    <p:extLst>
      <p:ext uri="{BB962C8B-B14F-4D97-AF65-F5344CB8AC3E}">
        <p14:creationId xmlns:p14="http://schemas.microsoft.com/office/powerpoint/2010/main" val="361837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94B6B7B4-B8EE-4864-A79B-9D53BE2E272B}" type="slidenum">
              <a:rPr lang="en-US" altLang="en-US" sz="1200"/>
              <a:pPr eaLnBrk="1" hangingPunct="1"/>
              <a:t>9</a:t>
            </a:fld>
            <a:endParaRPr lang="en-US" altLang="en-US"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Voltage is the rate of change of energy with movement of a charge.  Voltage is the potential to do work.  </a:t>
            </a:r>
          </a:p>
        </p:txBody>
      </p:sp>
    </p:spTree>
    <p:extLst>
      <p:ext uri="{BB962C8B-B14F-4D97-AF65-F5344CB8AC3E}">
        <p14:creationId xmlns:p14="http://schemas.microsoft.com/office/powerpoint/2010/main" val="336582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B69FFBBA-8B81-49C4-9855-32D212C7D2D4}" type="slidenum">
              <a:rPr lang="en-US" altLang="en-US" sz="1200"/>
              <a:pPr eaLnBrk="1" hangingPunct="1"/>
              <a:t>10</a:t>
            </a:fld>
            <a:endParaRPr lang="en-US" alt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32702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63233" indent="-293551" eaLnBrk="0" hangingPunct="0">
              <a:defRPr sz="2500">
                <a:solidFill>
                  <a:schemeClr val="tx1"/>
                </a:solidFill>
                <a:latin typeface="Times New Roman" panose="02020603050405020304" pitchFamily="18" charset="0"/>
              </a:defRPr>
            </a:lvl2pPr>
            <a:lvl3pPr marL="1174204" indent="-234841" eaLnBrk="0" hangingPunct="0">
              <a:defRPr sz="2500">
                <a:solidFill>
                  <a:schemeClr val="tx1"/>
                </a:solidFill>
                <a:latin typeface="Times New Roman" panose="02020603050405020304" pitchFamily="18" charset="0"/>
              </a:defRPr>
            </a:lvl3pPr>
            <a:lvl4pPr marL="1643885" indent="-234841" eaLnBrk="0" hangingPunct="0">
              <a:defRPr sz="2500">
                <a:solidFill>
                  <a:schemeClr val="tx1"/>
                </a:solidFill>
                <a:latin typeface="Times New Roman" panose="02020603050405020304" pitchFamily="18" charset="0"/>
              </a:defRPr>
            </a:lvl4pPr>
            <a:lvl5pPr marL="2113567" indent="-234841" eaLnBrk="0" hangingPunct="0">
              <a:defRPr sz="2500">
                <a:solidFill>
                  <a:schemeClr val="tx1"/>
                </a:solidFill>
                <a:latin typeface="Times New Roman" panose="02020603050405020304" pitchFamily="18" charset="0"/>
              </a:defRPr>
            </a:lvl5pPr>
            <a:lvl6pPr marL="2583249" indent="-234841" eaLnBrk="0" fontAlgn="base" hangingPunct="0">
              <a:spcBef>
                <a:spcPct val="0"/>
              </a:spcBef>
              <a:spcAft>
                <a:spcPct val="0"/>
              </a:spcAft>
              <a:defRPr sz="2500">
                <a:solidFill>
                  <a:schemeClr val="tx1"/>
                </a:solidFill>
                <a:latin typeface="Times New Roman" panose="02020603050405020304" pitchFamily="18" charset="0"/>
              </a:defRPr>
            </a:lvl6pPr>
            <a:lvl7pPr marL="3052930" indent="-234841" eaLnBrk="0" fontAlgn="base" hangingPunct="0">
              <a:spcBef>
                <a:spcPct val="0"/>
              </a:spcBef>
              <a:spcAft>
                <a:spcPct val="0"/>
              </a:spcAft>
              <a:defRPr sz="2500">
                <a:solidFill>
                  <a:schemeClr val="tx1"/>
                </a:solidFill>
                <a:latin typeface="Times New Roman" panose="02020603050405020304" pitchFamily="18" charset="0"/>
              </a:defRPr>
            </a:lvl7pPr>
            <a:lvl8pPr marL="3522612" indent="-234841" eaLnBrk="0" fontAlgn="base" hangingPunct="0">
              <a:spcBef>
                <a:spcPct val="0"/>
              </a:spcBef>
              <a:spcAft>
                <a:spcPct val="0"/>
              </a:spcAft>
              <a:defRPr sz="2500">
                <a:solidFill>
                  <a:schemeClr val="tx1"/>
                </a:solidFill>
                <a:latin typeface="Times New Roman" panose="02020603050405020304" pitchFamily="18" charset="0"/>
              </a:defRPr>
            </a:lvl8pPr>
            <a:lvl9pPr marL="3992293" indent="-234841"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F5AB4289-11A2-4C4B-B069-E29A4ABF26DD}" type="slidenum">
              <a:rPr lang="en-US" altLang="en-US" sz="1200"/>
              <a:pPr eaLnBrk="1" hangingPunct="1"/>
              <a:t>11</a:t>
            </a:fld>
            <a:endParaRPr lang="en-US" altLang="en-US"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Again, we are used to the idea that a thing that is high, has more energy than that thing when it is lower.  The difference in energy is called a change in potential energy.  In circuits, this same concept is called voltage.</a:t>
            </a:r>
          </a:p>
        </p:txBody>
      </p:sp>
    </p:spTree>
    <p:extLst>
      <p:ext uri="{BB962C8B-B14F-4D97-AF65-F5344CB8AC3E}">
        <p14:creationId xmlns:p14="http://schemas.microsoft.com/office/powerpoint/2010/main" val="424903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4973E185-6BA9-4B19-93A6-7AEDAEF028A5}" type="slidenum">
              <a:rPr lang="en-US" altLang="en-US"/>
              <a:pPr/>
              <a:t>‹#›</a:t>
            </a:fld>
            <a:endParaRPr lang="en-US" altLang="en-US"/>
          </a:p>
        </p:txBody>
      </p:sp>
    </p:spTree>
    <p:extLst>
      <p:ext uri="{BB962C8B-B14F-4D97-AF65-F5344CB8AC3E}">
        <p14:creationId xmlns:p14="http://schemas.microsoft.com/office/powerpoint/2010/main" val="212420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98FD4F27-E7B6-4919-887D-BEE465A564C8}" type="slidenum">
              <a:rPr lang="en-US" altLang="en-US"/>
              <a:pPr/>
              <a:t>‹#›</a:t>
            </a:fld>
            <a:endParaRPr lang="en-US" altLang="en-US"/>
          </a:p>
        </p:txBody>
      </p:sp>
    </p:spTree>
    <p:extLst>
      <p:ext uri="{BB962C8B-B14F-4D97-AF65-F5344CB8AC3E}">
        <p14:creationId xmlns:p14="http://schemas.microsoft.com/office/powerpoint/2010/main" val="301557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0"/>
            <a:ext cx="20002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8483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C19B5D9F-9844-4677-9156-75CF4E3F5FFE}" type="slidenum">
              <a:rPr lang="en-US" altLang="en-US"/>
              <a:pPr/>
              <a:t>‹#›</a:t>
            </a:fld>
            <a:endParaRPr lang="en-US" altLang="en-US"/>
          </a:p>
        </p:txBody>
      </p:sp>
    </p:spTree>
    <p:extLst>
      <p:ext uri="{BB962C8B-B14F-4D97-AF65-F5344CB8AC3E}">
        <p14:creationId xmlns:p14="http://schemas.microsoft.com/office/powerpoint/2010/main" val="24112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9BB7FBDF-AC9D-4233-A0E6-BF0EE67BBCCB}" type="slidenum">
              <a:rPr lang="en-US" altLang="en-US"/>
              <a:pPr/>
              <a:t>‹#›</a:t>
            </a:fld>
            <a:endParaRPr lang="en-US" altLang="en-US"/>
          </a:p>
        </p:txBody>
      </p:sp>
    </p:spTree>
    <p:extLst>
      <p:ext uri="{BB962C8B-B14F-4D97-AF65-F5344CB8AC3E}">
        <p14:creationId xmlns:p14="http://schemas.microsoft.com/office/powerpoint/2010/main" val="97615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EA4D288E-068F-4AB6-BF61-BE2893261B49}" type="slidenum">
              <a:rPr lang="en-US" altLang="en-US"/>
              <a:pPr/>
              <a:t>‹#›</a:t>
            </a:fld>
            <a:endParaRPr lang="en-US" altLang="en-US"/>
          </a:p>
        </p:txBody>
      </p:sp>
    </p:spTree>
    <p:extLst>
      <p:ext uri="{BB962C8B-B14F-4D97-AF65-F5344CB8AC3E}">
        <p14:creationId xmlns:p14="http://schemas.microsoft.com/office/powerpoint/2010/main" val="377317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269F4A4D-1185-40B2-BAE5-BD6C134791C2}" type="slidenum">
              <a:rPr lang="en-US" altLang="en-US"/>
              <a:pPr/>
              <a:t>‹#›</a:t>
            </a:fld>
            <a:endParaRPr lang="en-US" altLang="en-US"/>
          </a:p>
        </p:txBody>
      </p:sp>
    </p:spTree>
    <p:extLst>
      <p:ext uri="{BB962C8B-B14F-4D97-AF65-F5344CB8AC3E}">
        <p14:creationId xmlns:p14="http://schemas.microsoft.com/office/powerpoint/2010/main" val="237828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53A4911C-27CE-4ABC-BE12-569487E29335}" type="slidenum">
              <a:rPr lang="en-US" altLang="en-US"/>
              <a:pPr/>
              <a:t>‹#›</a:t>
            </a:fld>
            <a:endParaRPr lang="en-US" altLang="en-US"/>
          </a:p>
        </p:txBody>
      </p:sp>
    </p:spTree>
    <p:extLst>
      <p:ext uri="{BB962C8B-B14F-4D97-AF65-F5344CB8AC3E}">
        <p14:creationId xmlns:p14="http://schemas.microsoft.com/office/powerpoint/2010/main" val="58002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E412FEF5-5D5F-4C72-AD94-2A66CE91DB20}" type="slidenum">
              <a:rPr lang="en-US" altLang="en-US"/>
              <a:pPr/>
              <a:t>‹#›</a:t>
            </a:fld>
            <a:endParaRPr lang="en-US" altLang="en-US"/>
          </a:p>
        </p:txBody>
      </p:sp>
    </p:spTree>
    <p:extLst>
      <p:ext uri="{BB962C8B-B14F-4D97-AF65-F5344CB8AC3E}">
        <p14:creationId xmlns:p14="http://schemas.microsoft.com/office/powerpoint/2010/main" val="3141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D9AB74EE-7313-4425-9E48-801C32EEA275}" type="slidenum">
              <a:rPr lang="en-US" altLang="en-US"/>
              <a:pPr/>
              <a:t>‹#›</a:t>
            </a:fld>
            <a:endParaRPr lang="en-US" altLang="en-US"/>
          </a:p>
        </p:txBody>
      </p:sp>
    </p:spTree>
    <p:extLst>
      <p:ext uri="{BB962C8B-B14F-4D97-AF65-F5344CB8AC3E}">
        <p14:creationId xmlns:p14="http://schemas.microsoft.com/office/powerpoint/2010/main" val="23893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BC954A85-3E24-4881-842B-3C1B5F31CA73}" type="slidenum">
              <a:rPr lang="en-US" altLang="en-US"/>
              <a:pPr/>
              <a:t>‹#›</a:t>
            </a:fld>
            <a:endParaRPr lang="en-US" altLang="en-US"/>
          </a:p>
        </p:txBody>
      </p:sp>
    </p:spTree>
    <p:extLst>
      <p:ext uri="{BB962C8B-B14F-4D97-AF65-F5344CB8AC3E}">
        <p14:creationId xmlns:p14="http://schemas.microsoft.com/office/powerpoint/2010/main" val="352780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8ADC6B2C-1271-4DB9-A228-98668D01C512}" type="slidenum">
              <a:rPr lang="en-US" altLang="en-US"/>
              <a:pPr/>
              <a:t>‹#›</a:t>
            </a:fld>
            <a:endParaRPr lang="en-US" altLang="en-US"/>
          </a:p>
        </p:txBody>
      </p:sp>
    </p:spTree>
    <p:extLst>
      <p:ext uri="{BB962C8B-B14F-4D97-AF65-F5344CB8AC3E}">
        <p14:creationId xmlns:p14="http://schemas.microsoft.com/office/powerpoint/2010/main" val="83875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defRPr/>
            </a:pPr>
            <a:endParaRPr lang="en-US"/>
          </a:p>
        </p:txBody>
      </p:sp>
      <p:grpSp>
        <p:nvGrpSpPr>
          <p:cNvPr id="1029"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1030" name="Rectangle 7"/>
          <p:cNvSpPr>
            <a:spLocks noGrp="1" noChangeArrowheads="1"/>
          </p:cNvSpPr>
          <p:nvPr>
            <p:ph type="title"/>
          </p:nvPr>
        </p:nvSpPr>
        <p:spPr bwMode="auto">
          <a:xfrm>
            <a:off x="4572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1031"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panose="020B0604020202020204" pitchFamily="34" charset="0"/>
              </a:defRPr>
            </a:lvl1pPr>
          </a:lstStyle>
          <a:p>
            <a:fld id="{8ACBE628-D9BF-4EBB-AF14-B616DE47F6F4}" type="slidenum">
              <a:rPr lang="en-US" altLang="en-US"/>
              <a:pPr/>
              <a:t>‹#›</a:t>
            </a:fld>
            <a:endParaRPr lang="en-US" altLang="en-US"/>
          </a:p>
        </p:txBody>
      </p:sp>
      <p:graphicFrame>
        <p:nvGraphicFramePr>
          <p:cNvPr id="1026"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1077" name="VISIO" r:id="rId14" imgW="2662920" imgH="721080" progId="Visio.Drawing.6">
                  <p:embed/>
                </p:oleObj>
              </mc:Choice>
              <mc:Fallback>
                <p:oleObj name="VISIO" r:id="rId14" imgW="2662920" imgH="721080" progId="Visio.Drawing.6">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Arial" charset="0"/>
        </a:defRPr>
      </a:lvl2pPr>
      <a:lvl3pPr algn="r" rtl="0" eaLnBrk="0" fontAlgn="base" hangingPunct="0">
        <a:spcBef>
          <a:spcPct val="0"/>
        </a:spcBef>
        <a:spcAft>
          <a:spcPct val="0"/>
        </a:spcAft>
        <a:defRPr sz="4400" i="1">
          <a:solidFill>
            <a:schemeClr val="tx2"/>
          </a:solidFill>
          <a:latin typeface="Arial" charset="0"/>
        </a:defRPr>
      </a:lvl3pPr>
      <a:lvl4pPr algn="r" rtl="0" eaLnBrk="0" fontAlgn="base" hangingPunct="0">
        <a:spcBef>
          <a:spcPct val="0"/>
        </a:spcBef>
        <a:spcAft>
          <a:spcPct val="0"/>
        </a:spcAft>
        <a:defRPr sz="4400" i="1">
          <a:solidFill>
            <a:schemeClr val="tx2"/>
          </a:solidFill>
          <a:latin typeface="Arial" charset="0"/>
        </a:defRPr>
      </a:lvl4pPr>
      <a:lvl5pPr algn="r" rtl="0" eaLnBrk="0" fontAlgn="base" hangingPunct="0">
        <a:spcBef>
          <a:spcPct val="0"/>
        </a:spcBef>
        <a:spcAft>
          <a:spcPct val="0"/>
        </a:spcAft>
        <a:defRPr sz="4400" i="1">
          <a:solidFill>
            <a:schemeClr val="tx2"/>
          </a:solidFill>
          <a:latin typeface="Arial" charset="0"/>
        </a:defRPr>
      </a:lvl5pPr>
      <a:lvl6pPr marL="457200" algn="r" rtl="0" fontAlgn="base">
        <a:spcBef>
          <a:spcPct val="0"/>
        </a:spcBef>
        <a:spcAft>
          <a:spcPct val="0"/>
        </a:spcAft>
        <a:defRPr sz="4400" i="1">
          <a:solidFill>
            <a:schemeClr val="tx2"/>
          </a:solidFill>
          <a:latin typeface="Arial" charset="0"/>
        </a:defRPr>
      </a:lvl6pPr>
      <a:lvl7pPr marL="914400" algn="r" rtl="0" fontAlgn="base">
        <a:spcBef>
          <a:spcPct val="0"/>
        </a:spcBef>
        <a:spcAft>
          <a:spcPct val="0"/>
        </a:spcAft>
        <a:defRPr sz="4400" i="1">
          <a:solidFill>
            <a:schemeClr val="tx2"/>
          </a:solidFill>
          <a:latin typeface="Arial" charset="0"/>
        </a:defRPr>
      </a:lvl7pPr>
      <a:lvl8pPr marL="1371600" algn="r" rtl="0" fontAlgn="base">
        <a:spcBef>
          <a:spcPct val="0"/>
        </a:spcBef>
        <a:spcAft>
          <a:spcPct val="0"/>
        </a:spcAft>
        <a:defRPr sz="4400" i="1">
          <a:solidFill>
            <a:schemeClr val="tx2"/>
          </a:solidFill>
          <a:latin typeface="Arial" charset="0"/>
        </a:defRPr>
      </a:lvl8pPr>
      <a:lvl9pPr marL="1828800" algn="r" rtl="0" fontAlgn="base">
        <a:spcBef>
          <a:spcPct val="0"/>
        </a:spcBef>
        <a:spcAft>
          <a:spcPct val="0"/>
        </a:spcAft>
        <a:defRPr sz="4400" i="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23.w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4.xml"/><Relationship Id="rId4" Type="http://schemas.openxmlformats.org/officeDocument/2006/relationships/slide" Target="slide15.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slide" Target="slide2.xml"/><Relationship Id="rId5" Type="http://schemas.openxmlformats.org/officeDocument/2006/relationships/image" Target="../media/image26.wmf"/><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7.emf"/><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7.emf"/><Relationship Id="rId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8.emf"/><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8.emf"/><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9.emf"/><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0.wmf"/><Relationship Id="rId4" Type="http://schemas.openxmlformats.org/officeDocument/2006/relationships/oleObject" Target="../embeddings/oleObject18.bin"/></Relationships>
</file>

<file path=ppt/slides/_rels/slide3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2.wmf"/><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2.wmf"/><Relationship Id="rId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slide" Target="slide2.xml"/><Relationship Id="rId5" Type="http://schemas.openxmlformats.org/officeDocument/2006/relationships/image" Target="../media/image32.wmf"/><Relationship Id="rId4" Type="http://schemas.openxmlformats.org/officeDocument/2006/relationships/oleObject" Target="../embeddings/oleObject2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slide" Target="slide2.xml"/><Relationship Id="rId5" Type="http://schemas.openxmlformats.org/officeDocument/2006/relationships/image" Target="../media/image32.wmf"/><Relationship Id="rId4" Type="http://schemas.openxmlformats.org/officeDocument/2006/relationships/oleObject" Target="../embeddings/oleObject22.bin"/></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6.gi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35.gif"/><Relationship Id="rId5" Type="http://schemas.openxmlformats.org/officeDocument/2006/relationships/image" Target="../media/image34.emf"/><Relationship Id="rId4" Type="http://schemas.openxmlformats.org/officeDocument/2006/relationships/oleObject" Target="../embeddings/oleObject23.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5.gi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6.gif"/><Relationship Id="rId5" Type="http://schemas.openxmlformats.org/officeDocument/2006/relationships/image" Target="../media/image37.wmf"/><Relationship Id="rId4" Type="http://schemas.openxmlformats.org/officeDocument/2006/relationships/oleObject" Target="../embeddings/oleObject2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26.bin"/><Relationship Id="rId5" Type="http://schemas.openxmlformats.org/officeDocument/2006/relationships/image" Target="../media/image37.wmf"/><Relationship Id="rId4" Type="http://schemas.openxmlformats.org/officeDocument/2006/relationships/oleObject" Target="../embeddings/oleObject25.bin"/></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44.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28.bin"/><Relationship Id="rId11" Type="http://schemas.openxmlformats.org/officeDocument/2006/relationships/image" Target="../media/image43.emf"/><Relationship Id="rId5" Type="http://schemas.openxmlformats.org/officeDocument/2006/relationships/image" Target="../media/image40.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2.e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45.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32.bin"/><Relationship Id="rId11" Type="http://schemas.openxmlformats.org/officeDocument/2006/relationships/image" Target="../media/image43.emf"/><Relationship Id="rId5" Type="http://schemas.openxmlformats.org/officeDocument/2006/relationships/image" Target="../media/image40.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2.e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46.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36.bin"/><Relationship Id="rId11" Type="http://schemas.openxmlformats.org/officeDocument/2006/relationships/image" Target="../media/image43.emf"/><Relationship Id="rId5" Type="http://schemas.openxmlformats.org/officeDocument/2006/relationships/image" Target="../media/image40.e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2.e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47.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40.bin"/><Relationship Id="rId11" Type="http://schemas.openxmlformats.org/officeDocument/2006/relationships/image" Target="../media/image43.emf"/><Relationship Id="rId5" Type="http://schemas.openxmlformats.org/officeDocument/2006/relationships/image" Target="../media/image40.e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90600" y="609600"/>
            <a:ext cx="7772400" cy="762000"/>
          </a:xfrm>
        </p:spPr>
        <p:txBody>
          <a:bodyPr/>
          <a:lstStyle/>
          <a:p>
            <a:pPr algn="ctr" eaLnBrk="1" hangingPunct="1"/>
            <a:r>
              <a:rPr lang="en-US" altLang="en-US" sz="3600" dirty="0" smtClean="0"/>
              <a:t>ECE 2201</a:t>
            </a:r>
            <a:br>
              <a:rPr lang="en-US" altLang="en-US" sz="3600" dirty="0" smtClean="0"/>
            </a:br>
            <a:r>
              <a:rPr lang="en-US" altLang="en-US" sz="3600" dirty="0" smtClean="0"/>
              <a:t> Circuit Analysis</a:t>
            </a:r>
          </a:p>
        </p:txBody>
      </p:sp>
      <p:sp>
        <p:nvSpPr>
          <p:cNvPr id="25603" name="Text Box 3"/>
          <p:cNvSpPr txBox="1">
            <a:spLocks noChangeArrowheads="1"/>
          </p:cNvSpPr>
          <p:nvPr/>
        </p:nvSpPr>
        <p:spPr bwMode="auto">
          <a:xfrm>
            <a:off x="2514600" y="4267200"/>
            <a:ext cx="4068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Dr. Dave Shattuck</a:t>
            </a:r>
          </a:p>
          <a:p>
            <a:pPr algn="ctr"/>
            <a:r>
              <a:rPr lang="en-US" altLang="en-US"/>
              <a:t>Associate Professor, ECE Dept.</a:t>
            </a:r>
          </a:p>
        </p:txBody>
      </p:sp>
      <p:sp>
        <p:nvSpPr>
          <p:cNvPr id="25604" name="Text Box 4"/>
          <p:cNvSpPr txBox="1">
            <a:spLocks noChangeArrowheads="1"/>
          </p:cNvSpPr>
          <p:nvPr/>
        </p:nvSpPr>
        <p:spPr bwMode="auto">
          <a:xfrm>
            <a:off x="461387" y="2133600"/>
            <a:ext cx="8024376"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dirty="0">
                <a:latin typeface="Arial" panose="020B0604020202020204" pitchFamily="34" charset="0"/>
              </a:rPr>
              <a:t>Lecture Set #1</a:t>
            </a:r>
          </a:p>
          <a:p>
            <a:pPr algn="ctr"/>
            <a:r>
              <a:rPr lang="en-US" altLang="en-US" sz="3600" b="1" dirty="0">
                <a:latin typeface="Arial" panose="020B0604020202020204" pitchFamily="34" charset="0"/>
              </a:rPr>
              <a:t>Voltage, Current, Energy and </a:t>
            </a:r>
            <a:r>
              <a:rPr lang="en-US" altLang="en-US" sz="3600" b="1" dirty="0" smtClean="0">
                <a:latin typeface="Arial" panose="020B0604020202020204" pitchFamily="34" charset="0"/>
              </a:rPr>
              <a:t>Power</a:t>
            </a:r>
          </a:p>
          <a:p>
            <a:pPr algn="ctr"/>
            <a:r>
              <a:rPr lang="en-US" altLang="en-US" sz="1000" b="1" dirty="0" smtClean="0">
                <a:latin typeface="Arial" panose="020B0604020202020204" pitchFamily="34" charset="0"/>
              </a:rPr>
              <a:t>Version </a:t>
            </a:r>
            <a:r>
              <a:rPr lang="en-US" altLang="en-US" sz="1000" b="1" dirty="0" smtClean="0">
                <a:latin typeface="Arial" panose="020B0604020202020204" pitchFamily="34" charset="0"/>
              </a:rPr>
              <a:t>31</a:t>
            </a:r>
            <a:endParaRPr lang="en-US" altLang="en-US" sz="1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7772400" cy="838200"/>
          </a:xfrm>
        </p:spPr>
        <p:txBody>
          <a:bodyPr/>
          <a:lstStyle/>
          <a:p>
            <a:pPr eaLnBrk="1" hangingPunct="1"/>
            <a:r>
              <a:rPr lang="en-US" altLang="en-US" smtClean="0"/>
              <a:t>What is a [Volt]?</a:t>
            </a:r>
          </a:p>
        </p:txBody>
      </p:sp>
      <p:sp>
        <p:nvSpPr>
          <p:cNvPr id="32771" name="Rectangle 3"/>
          <p:cNvSpPr>
            <a:spLocks noGrp="1" noChangeArrowheads="1"/>
          </p:cNvSpPr>
          <p:nvPr>
            <p:ph type="body" idx="1"/>
          </p:nvPr>
        </p:nvSpPr>
        <p:spPr>
          <a:xfrm>
            <a:off x="685800" y="1524000"/>
            <a:ext cx="7772400" cy="3810000"/>
          </a:xfrm>
        </p:spPr>
        <p:txBody>
          <a:bodyPr anchor="ctr"/>
          <a:lstStyle/>
          <a:p>
            <a:pPr eaLnBrk="1" hangingPunct="1">
              <a:lnSpc>
                <a:spcPct val="90000"/>
              </a:lnSpc>
            </a:pPr>
            <a:r>
              <a:rPr lang="en-US" altLang="en-US" sz="2800" dirty="0" smtClean="0"/>
              <a:t>The unit of voltage is the [Volt].  A [Volt] is defined as a [Joule per Coulomb].  </a:t>
            </a:r>
          </a:p>
          <a:p>
            <a:pPr eaLnBrk="1" hangingPunct="1">
              <a:lnSpc>
                <a:spcPct val="90000"/>
              </a:lnSpc>
            </a:pPr>
            <a:r>
              <a:rPr lang="en-US" altLang="en-US" sz="2800" dirty="0" smtClean="0"/>
              <a:t>Remember that voltage is defined in terms of the energy gained or lost by the movement of </a:t>
            </a:r>
            <a:r>
              <a:rPr lang="en-US" altLang="en-US" sz="2800" b="1" dirty="0" smtClean="0"/>
              <a:t>positive</a:t>
            </a:r>
            <a:r>
              <a:rPr lang="en-US" altLang="en-US" sz="2800" dirty="0" smtClean="0"/>
              <a:t> charges.</a:t>
            </a:r>
          </a:p>
          <a:p>
            <a:pPr eaLnBrk="1" hangingPunct="1">
              <a:lnSpc>
                <a:spcPct val="90000"/>
              </a:lnSpc>
            </a:pPr>
            <a:endParaRPr lang="en-US" altLang="en-US" sz="2800" dirty="0" smtClean="0"/>
          </a:p>
          <a:p>
            <a:pPr eaLnBrk="1" hangingPunct="1">
              <a:lnSpc>
                <a:spcPct val="90000"/>
              </a:lnSpc>
              <a:buFontTx/>
              <a:buNone/>
            </a:pPr>
            <a:r>
              <a:rPr lang="en-US" altLang="en-US" sz="2800" dirty="0" smtClean="0"/>
              <a:t>One [Joule] of energy is lost from an electric system when a [Coulomb] of positive charges moves from one potential to another potential that is one [Volt] lower.</a:t>
            </a:r>
          </a:p>
        </p:txBody>
      </p:sp>
      <p:sp>
        <p:nvSpPr>
          <p:cNvPr id="32772" name="Rectangle 4"/>
          <p:cNvSpPr>
            <a:spLocks noChangeArrowheads="1"/>
          </p:cNvSpPr>
          <p:nvPr/>
        </p:nvSpPr>
        <p:spPr bwMode="auto">
          <a:xfrm>
            <a:off x="533400" y="3810000"/>
            <a:ext cx="8153400" cy="1905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ChangeArrowheads="1"/>
          </p:cNvSpPr>
          <p:nvPr/>
        </p:nvSpPr>
        <p:spPr bwMode="auto">
          <a:xfrm>
            <a:off x="7391400" y="4724400"/>
            <a:ext cx="1752600" cy="2133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3795" name="Rectangle 2"/>
          <p:cNvSpPr>
            <a:spLocks noGrp="1" noChangeArrowheads="1"/>
          </p:cNvSpPr>
          <p:nvPr>
            <p:ph type="title"/>
          </p:nvPr>
        </p:nvSpPr>
        <p:spPr>
          <a:xfrm>
            <a:off x="2286000" y="0"/>
            <a:ext cx="6858000" cy="914400"/>
          </a:xfrm>
        </p:spPr>
        <p:txBody>
          <a:bodyPr/>
          <a:lstStyle/>
          <a:p>
            <a:pPr eaLnBrk="1" hangingPunct="1"/>
            <a:r>
              <a:rPr lang="en-US" altLang="en-US" sz="3600" smtClean="0"/>
              <a:t>Hydraulic Analogy for Voltage</a:t>
            </a:r>
          </a:p>
        </p:txBody>
      </p:sp>
      <p:sp>
        <p:nvSpPr>
          <p:cNvPr id="33796" name="Rectangle 3"/>
          <p:cNvSpPr>
            <a:spLocks noGrp="1" noChangeArrowheads="1"/>
          </p:cNvSpPr>
          <p:nvPr>
            <p:ph type="body" idx="1"/>
          </p:nvPr>
        </p:nvSpPr>
        <p:spPr>
          <a:xfrm>
            <a:off x="609600" y="1905000"/>
            <a:ext cx="6629400" cy="4343400"/>
          </a:xfrm>
        </p:spPr>
        <p:txBody>
          <a:bodyPr/>
          <a:lstStyle/>
          <a:p>
            <a:pPr eaLnBrk="1" hangingPunct="1"/>
            <a:r>
              <a:rPr lang="en-US" altLang="en-US" sz="2800" smtClean="0"/>
              <a:t>Hydraulic analogy: voltage is analogous to height.  In a gravitational field, the higher that water is, the more potential energy it has.</a:t>
            </a:r>
          </a:p>
          <a:p>
            <a:pPr eaLnBrk="1" hangingPunct="1">
              <a:buFontTx/>
              <a:buNone/>
            </a:pPr>
            <a:endParaRPr lang="en-US" altLang="en-US" sz="2800" smtClean="0"/>
          </a:p>
          <a:p>
            <a:pPr algn="ctr" eaLnBrk="1" hangingPunct="1">
              <a:buFontTx/>
              <a:buNone/>
            </a:pPr>
            <a:r>
              <a:rPr lang="en-US" altLang="en-US" sz="2800" smtClean="0"/>
              <a:t>The voltage between two points </a:t>
            </a:r>
          </a:p>
          <a:p>
            <a:pPr algn="ctr" eaLnBrk="1" hangingPunct="1">
              <a:buFontTx/>
              <a:buNone/>
            </a:pPr>
            <a:r>
              <a:rPr lang="en-US" altLang="en-US" sz="2800" smtClean="0"/>
              <a:t>– is analogous to – </a:t>
            </a:r>
          </a:p>
          <a:p>
            <a:pPr algn="ctr" eaLnBrk="1" hangingPunct="1">
              <a:buFontTx/>
              <a:buNone/>
            </a:pPr>
            <a:r>
              <a:rPr lang="en-US" altLang="en-US" sz="2800" smtClean="0"/>
              <a:t>the change in height between two points, in a pipe.</a:t>
            </a:r>
          </a:p>
        </p:txBody>
      </p:sp>
      <p:pic>
        <p:nvPicPr>
          <p:cNvPr id="33797" name="Picture 4" descr="pe0135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800600"/>
            <a:ext cx="15128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3600" smtClean="0"/>
              <a:t>Hydraulic Analogy:</a:t>
            </a:r>
            <a:br>
              <a:rPr lang="en-US" altLang="en-US" sz="3600" smtClean="0"/>
            </a:br>
            <a:r>
              <a:rPr lang="en-US" altLang="en-US" sz="3600" smtClean="0"/>
              <a:t>Voltage and Current</a:t>
            </a:r>
          </a:p>
        </p:txBody>
      </p:sp>
      <p:pic>
        <p:nvPicPr>
          <p:cNvPr id="34819" name="Picture 3" descr="WaterAna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68580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1447800" y="533400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height ~ voltage</a:t>
            </a:r>
          </a:p>
        </p:txBody>
      </p:sp>
      <p:sp>
        <p:nvSpPr>
          <p:cNvPr id="34821" name="Text Box 5"/>
          <p:cNvSpPr txBox="1">
            <a:spLocks noChangeArrowheads="1"/>
          </p:cNvSpPr>
          <p:nvPr/>
        </p:nvSpPr>
        <p:spPr bwMode="auto">
          <a:xfrm>
            <a:off x="4724400" y="5638800"/>
            <a:ext cx="263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flow rate ~ current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ChangeArrowheads="1"/>
          </p:cNvSpPr>
          <p:nvPr/>
        </p:nvSpPr>
        <p:spPr bwMode="auto">
          <a:xfrm>
            <a:off x="4648200" y="1447800"/>
            <a:ext cx="4495800" cy="5410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00" name="Rectangle 2"/>
          <p:cNvSpPr>
            <a:spLocks noGrp="1" noChangeArrowheads="1"/>
          </p:cNvSpPr>
          <p:nvPr>
            <p:ph type="title"/>
          </p:nvPr>
        </p:nvSpPr>
        <p:spPr>
          <a:xfrm>
            <a:off x="1066800" y="533400"/>
            <a:ext cx="7772400" cy="762000"/>
          </a:xfrm>
        </p:spPr>
        <p:txBody>
          <a:bodyPr/>
          <a:lstStyle/>
          <a:p>
            <a:pPr eaLnBrk="1" hangingPunct="1"/>
            <a:r>
              <a:rPr lang="en-US" altLang="en-US" sz="3600" smtClean="0"/>
              <a:t>Hydraulic Analogy With Two Paths</a:t>
            </a:r>
          </a:p>
        </p:txBody>
      </p:sp>
      <p:graphicFrame>
        <p:nvGraphicFramePr>
          <p:cNvPr id="4098" name="Object 3"/>
          <p:cNvGraphicFramePr>
            <a:graphicFrameLocks noChangeAspect="1"/>
          </p:cNvGraphicFramePr>
          <p:nvPr/>
        </p:nvGraphicFramePr>
        <p:xfrm>
          <a:off x="4495800" y="1447800"/>
          <a:ext cx="4384675" cy="5354638"/>
        </p:xfrm>
        <a:graphic>
          <a:graphicData uri="http://schemas.openxmlformats.org/presentationml/2006/ole">
            <mc:AlternateContent xmlns:mc="http://schemas.openxmlformats.org/markup-compatibility/2006">
              <mc:Choice xmlns:v="urn:schemas-microsoft-com:vml" Requires="v">
                <p:oleObj spid="_x0000_s4142" name="VISIO" r:id="rId3" imgW="5523120" imgH="6745680" progId="Visio.Drawing.6">
                  <p:embed/>
                </p:oleObj>
              </mc:Choice>
              <mc:Fallback>
                <p:oleObj name="VISIO" r:id="rId3" imgW="5523120" imgH="6745680"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47800"/>
                        <a:ext cx="4384675" cy="535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 Box 4"/>
          <p:cNvSpPr txBox="1">
            <a:spLocks noChangeArrowheads="1"/>
          </p:cNvSpPr>
          <p:nvPr/>
        </p:nvSpPr>
        <p:spPr bwMode="auto">
          <a:xfrm>
            <a:off x="609600" y="2057400"/>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Water is flowing </a:t>
            </a:r>
            <a:r>
              <a:rPr lang="en-US" altLang="en-US" i="1">
                <a:latin typeface="Arial" panose="020B0604020202020204" pitchFamily="34" charset="0"/>
              </a:rPr>
              <a:t>through</a:t>
            </a:r>
            <a:r>
              <a:rPr lang="en-US" altLang="en-US">
                <a:latin typeface="Arial" panose="020B0604020202020204" pitchFamily="34" charset="0"/>
              </a:rPr>
              <a:t> the pipes.</a:t>
            </a:r>
          </a:p>
        </p:txBody>
      </p:sp>
      <p:sp>
        <p:nvSpPr>
          <p:cNvPr id="4102" name="Text Box 5"/>
          <p:cNvSpPr txBox="1">
            <a:spLocks noChangeArrowheads="1"/>
          </p:cNvSpPr>
          <p:nvPr/>
        </p:nvSpPr>
        <p:spPr bwMode="auto">
          <a:xfrm>
            <a:off x="685800" y="3124200"/>
            <a:ext cx="365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There is a height difference </a:t>
            </a:r>
            <a:r>
              <a:rPr lang="en-US" altLang="en-US" i="1">
                <a:latin typeface="Arial" panose="020B0604020202020204" pitchFamily="34" charset="0"/>
              </a:rPr>
              <a:t>across</a:t>
            </a:r>
            <a:r>
              <a:rPr lang="en-US" altLang="en-US">
                <a:latin typeface="Arial" panose="020B0604020202020204" pitchFamily="34" charset="0"/>
              </a:rPr>
              <a:t> these pipes.</a:t>
            </a:r>
          </a:p>
        </p:txBody>
      </p:sp>
      <p:sp>
        <p:nvSpPr>
          <p:cNvPr id="4103" name="Text Box 6"/>
          <p:cNvSpPr txBox="1">
            <a:spLocks noChangeArrowheads="1"/>
          </p:cNvSpPr>
          <p:nvPr/>
        </p:nvSpPr>
        <p:spPr bwMode="auto">
          <a:xfrm>
            <a:off x="304800" y="5257800"/>
            <a:ext cx="4283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We can extend this analogy to current </a:t>
            </a:r>
            <a:r>
              <a:rPr lang="en-US" altLang="en-US" i="1">
                <a:latin typeface="Arial" panose="020B0604020202020204" pitchFamily="34" charset="0"/>
              </a:rPr>
              <a:t>through</a:t>
            </a:r>
            <a:r>
              <a:rPr lang="en-US" altLang="en-US">
                <a:latin typeface="Arial" panose="020B0604020202020204" pitchFamily="34" charset="0"/>
              </a:rPr>
              <a:t> and voltage </a:t>
            </a:r>
            <a:r>
              <a:rPr lang="en-US" altLang="en-US" i="1">
                <a:latin typeface="Arial" panose="020B0604020202020204" pitchFamily="34" charset="0"/>
              </a:rPr>
              <a:t>across</a:t>
            </a:r>
            <a:r>
              <a:rPr lang="en-US" altLang="en-US">
                <a:latin typeface="Arial" panose="020B0604020202020204" pitchFamily="34" charset="0"/>
              </a:rPr>
              <a:t> an electric device…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4267200" y="1143000"/>
            <a:ext cx="4495800" cy="5715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 name="Rectangle 2"/>
          <p:cNvSpPr>
            <a:spLocks noGrp="1" noChangeArrowheads="1"/>
          </p:cNvSpPr>
          <p:nvPr>
            <p:ph type="title"/>
          </p:nvPr>
        </p:nvSpPr>
        <p:spPr>
          <a:xfrm>
            <a:off x="457200" y="0"/>
            <a:ext cx="7772400" cy="762000"/>
          </a:xfrm>
        </p:spPr>
        <p:txBody>
          <a:bodyPr/>
          <a:lstStyle/>
          <a:p>
            <a:pPr eaLnBrk="1" hangingPunct="1"/>
            <a:r>
              <a:rPr lang="en-US" altLang="en-US" smtClean="0"/>
              <a:t>Current </a:t>
            </a:r>
            <a:r>
              <a:rPr lang="en-US" altLang="en-US" i="0" smtClean="0"/>
              <a:t>Through</a:t>
            </a:r>
            <a:r>
              <a:rPr lang="en-US" altLang="en-US" smtClean="0"/>
              <a:t>… </a:t>
            </a:r>
          </a:p>
        </p:txBody>
      </p:sp>
      <p:sp>
        <p:nvSpPr>
          <p:cNvPr id="5125" name="Rectangle 3"/>
          <p:cNvSpPr>
            <a:spLocks noGrp="1" noChangeArrowheads="1"/>
          </p:cNvSpPr>
          <p:nvPr>
            <p:ph type="body" idx="1"/>
          </p:nvPr>
        </p:nvSpPr>
        <p:spPr>
          <a:xfrm>
            <a:off x="381000" y="1447800"/>
            <a:ext cx="3733800" cy="4419600"/>
          </a:xfrm>
        </p:spPr>
        <p:txBody>
          <a:bodyPr/>
          <a:lstStyle/>
          <a:p>
            <a:pPr eaLnBrk="1" hangingPunct="1">
              <a:buFontTx/>
              <a:buNone/>
            </a:pPr>
            <a:r>
              <a:rPr lang="en-US" altLang="en-US" sz="2800" smtClean="0"/>
              <a:t>	If we have two pipes connecting two points, the flow rate through one pipe can be different from the flow rate through the other.  The flow rate depends on the path.  </a:t>
            </a:r>
          </a:p>
        </p:txBody>
      </p:sp>
      <p:graphicFrame>
        <p:nvGraphicFramePr>
          <p:cNvPr id="5122" name="Object 4"/>
          <p:cNvGraphicFramePr>
            <a:graphicFrameLocks noChangeAspect="1"/>
          </p:cNvGraphicFramePr>
          <p:nvPr/>
        </p:nvGraphicFramePr>
        <p:xfrm>
          <a:off x="4724400" y="1198563"/>
          <a:ext cx="3805238" cy="5507037"/>
        </p:xfrm>
        <a:graphic>
          <a:graphicData uri="http://schemas.openxmlformats.org/presentationml/2006/ole">
            <mc:AlternateContent xmlns:mc="http://schemas.openxmlformats.org/markup-compatibility/2006">
              <mc:Choice xmlns:v="urn:schemas-microsoft-com:vml" Requires="v">
                <p:oleObj spid="_x0000_s5164" name="VISIO" r:id="rId4" imgW="4659480" imgH="6745680" progId="Visio.Drawing.6">
                  <p:embed/>
                </p:oleObj>
              </mc:Choice>
              <mc:Fallback>
                <p:oleObj name="VISIO" r:id="rId4" imgW="4659480" imgH="674568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198563"/>
                        <a:ext cx="3805238" cy="550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3733800" y="1143000"/>
            <a:ext cx="5029200" cy="5715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48" name="Rectangle 2"/>
          <p:cNvSpPr>
            <a:spLocks noGrp="1" noChangeArrowheads="1"/>
          </p:cNvSpPr>
          <p:nvPr>
            <p:ph type="title"/>
          </p:nvPr>
        </p:nvSpPr>
        <p:spPr>
          <a:xfrm>
            <a:off x="685800" y="152400"/>
            <a:ext cx="7772400" cy="990600"/>
          </a:xfrm>
        </p:spPr>
        <p:txBody>
          <a:bodyPr/>
          <a:lstStyle/>
          <a:p>
            <a:pPr eaLnBrk="1" hangingPunct="1"/>
            <a:r>
              <a:rPr lang="en-US" altLang="en-US" smtClean="0"/>
              <a:t>…Voltage </a:t>
            </a:r>
            <a:r>
              <a:rPr lang="en-US" altLang="en-US" i="0" smtClean="0"/>
              <a:t>Across</a:t>
            </a:r>
          </a:p>
        </p:txBody>
      </p:sp>
      <p:sp>
        <p:nvSpPr>
          <p:cNvPr id="6149" name="Rectangle 3"/>
          <p:cNvSpPr>
            <a:spLocks noGrp="1" noChangeArrowheads="1"/>
          </p:cNvSpPr>
          <p:nvPr>
            <p:ph type="body" idx="1"/>
          </p:nvPr>
        </p:nvSpPr>
        <p:spPr>
          <a:xfrm>
            <a:off x="228600" y="1828800"/>
            <a:ext cx="3581400" cy="3810000"/>
          </a:xfrm>
        </p:spPr>
        <p:txBody>
          <a:bodyPr/>
          <a:lstStyle/>
          <a:p>
            <a:pPr eaLnBrk="1" hangingPunct="1">
              <a:buFontTx/>
              <a:buNone/>
            </a:pPr>
            <a:r>
              <a:rPr lang="en-US" altLang="en-US" sz="2800" dirty="0" smtClean="0"/>
              <a:t>	No matter which path you follow, the height is the same across those two points.  The height change does not depend on the path.</a:t>
            </a:r>
          </a:p>
        </p:txBody>
      </p:sp>
      <p:graphicFrame>
        <p:nvGraphicFramePr>
          <p:cNvPr id="6146" name="Object 0"/>
          <p:cNvGraphicFramePr>
            <a:graphicFrameLocks noChangeAspect="1"/>
          </p:cNvGraphicFramePr>
          <p:nvPr/>
        </p:nvGraphicFramePr>
        <p:xfrm>
          <a:off x="3733800" y="1219200"/>
          <a:ext cx="4953000" cy="5519738"/>
        </p:xfrm>
        <a:graphic>
          <a:graphicData uri="http://schemas.openxmlformats.org/presentationml/2006/ole">
            <mc:AlternateContent xmlns:mc="http://schemas.openxmlformats.org/markup-compatibility/2006">
              <mc:Choice xmlns:v="urn:schemas-microsoft-com:vml" Requires="v">
                <p:oleObj spid="_x0000_s6188" name="VISIO" r:id="rId4" imgW="6943680" imgH="6745680" progId="Visio.Drawing.6">
                  <p:embed/>
                </p:oleObj>
              </mc:Choice>
              <mc:Fallback>
                <p:oleObj name="VISIO" r:id="rId4" imgW="6943680" imgH="6745680" progId="Visio.Drawing.6">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r="12825"/>
                      <a:stretch>
                        <a:fillRect/>
                      </a:stretch>
                    </p:blipFill>
                    <p:spPr bwMode="auto">
                      <a:xfrm>
                        <a:off x="3733800" y="1219200"/>
                        <a:ext cx="4953000" cy="551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Polarities</a:t>
            </a:r>
          </a:p>
        </p:txBody>
      </p:sp>
      <p:sp>
        <p:nvSpPr>
          <p:cNvPr id="35843" name="Rectangle 3"/>
          <p:cNvSpPr>
            <a:spLocks noGrp="1" noChangeArrowheads="1"/>
          </p:cNvSpPr>
          <p:nvPr>
            <p:ph type="body" idx="1"/>
          </p:nvPr>
        </p:nvSpPr>
        <p:spPr/>
        <p:txBody>
          <a:bodyPr/>
          <a:lstStyle/>
          <a:p>
            <a:pPr marL="609600" indent="-609600" eaLnBrk="1" hangingPunct="1">
              <a:lnSpc>
                <a:spcPct val="90000"/>
              </a:lnSpc>
              <a:buFontTx/>
              <a:buNone/>
            </a:pPr>
            <a:r>
              <a:rPr lang="en-US" altLang="en-US" smtClean="0"/>
              <a:t>It is extremely important that we know the polarity, or the sign, of the voltages and currents we use.  Which way is the current flowing?  Where is the potential higher?  To keep track of these things, two concepts are used:</a:t>
            </a:r>
          </a:p>
          <a:p>
            <a:pPr marL="609600" indent="-609600" eaLnBrk="1" hangingPunct="1">
              <a:lnSpc>
                <a:spcPct val="90000"/>
              </a:lnSpc>
              <a:buFontTx/>
              <a:buAutoNum type="arabicPeriod"/>
            </a:pPr>
            <a:r>
              <a:rPr lang="en-US" altLang="en-US" smtClean="0"/>
              <a:t>Reference polarities, and </a:t>
            </a:r>
          </a:p>
          <a:p>
            <a:pPr marL="609600" indent="-609600" eaLnBrk="1" hangingPunct="1">
              <a:lnSpc>
                <a:spcPct val="90000"/>
              </a:lnSpc>
              <a:buFontTx/>
              <a:buAutoNum type="arabicPeriod"/>
            </a:pPr>
            <a:r>
              <a:rPr lang="en-US" altLang="en-US" smtClean="0"/>
              <a:t>Actual polarities.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5257800" y="4724400"/>
            <a:ext cx="3505200" cy="2133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867" name="Rectangle 2"/>
          <p:cNvSpPr>
            <a:spLocks noGrp="1" noChangeArrowheads="1"/>
          </p:cNvSpPr>
          <p:nvPr>
            <p:ph type="title"/>
          </p:nvPr>
        </p:nvSpPr>
        <p:spPr>
          <a:xfrm>
            <a:off x="1371600" y="0"/>
            <a:ext cx="7772400" cy="914400"/>
          </a:xfrm>
        </p:spPr>
        <p:txBody>
          <a:bodyPr/>
          <a:lstStyle/>
          <a:p>
            <a:pPr eaLnBrk="1" hangingPunct="1"/>
            <a:r>
              <a:rPr lang="en-US" altLang="en-US" smtClean="0"/>
              <a:t>Reference Polarities</a:t>
            </a:r>
          </a:p>
        </p:txBody>
      </p:sp>
      <p:sp>
        <p:nvSpPr>
          <p:cNvPr id="36868" name="Rectangle 3"/>
          <p:cNvSpPr>
            <a:spLocks noGrp="1" noChangeArrowheads="1"/>
          </p:cNvSpPr>
          <p:nvPr>
            <p:ph type="body" idx="1"/>
          </p:nvPr>
        </p:nvSpPr>
        <p:spPr>
          <a:xfrm>
            <a:off x="685800" y="1219200"/>
            <a:ext cx="7772400" cy="4114800"/>
          </a:xfrm>
        </p:spPr>
        <p:txBody>
          <a:bodyPr/>
          <a:lstStyle/>
          <a:p>
            <a:pPr eaLnBrk="1" hangingPunct="1">
              <a:lnSpc>
                <a:spcPct val="90000"/>
              </a:lnSpc>
              <a:buFontTx/>
              <a:buNone/>
            </a:pPr>
            <a:r>
              <a:rPr lang="en-US" altLang="en-US" smtClean="0"/>
              <a:t>	The reference polarity is a direction chosen for the purposes of keeping track.  It is like picking North as your reference direction, and keeping track of your direction of travel by saying that you are moving in a direction of 135 degrees.  This only tells you where you are going with respect to north, your reference direction.</a:t>
            </a:r>
          </a:p>
        </p:txBody>
      </p:sp>
      <p:pic>
        <p:nvPicPr>
          <p:cNvPr id="36869" name="Picture 4" descr="na0145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876800"/>
            <a:ext cx="1808163"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j00761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280025"/>
            <a:ext cx="19812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Actual Polarity</a:t>
            </a:r>
          </a:p>
        </p:txBody>
      </p:sp>
      <p:sp>
        <p:nvSpPr>
          <p:cNvPr id="37891" name="Rectangle 3"/>
          <p:cNvSpPr>
            <a:spLocks noGrp="1" noChangeArrowheads="1"/>
          </p:cNvSpPr>
          <p:nvPr>
            <p:ph type="body" idx="1"/>
          </p:nvPr>
        </p:nvSpPr>
        <p:spPr>
          <a:xfrm>
            <a:off x="838200" y="2286000"/>
            <a:ext cx="7772400" cy="4343400"/>
          </a:xfrm>
        </p:spPr>
        <p:txBody>
          <a:bodyPr/>
          <a:lstStyle/>
          <a:p>
            <a:pPr eaLnBrk="1" hangingPunct="1">
              <a:buFontTx/>
              <a:buNone/>
            </a:pPr>
            <a:r>
              <a:rPr lang="en-US" altLang="en-US" sz="2800" smtClean="0"/>
              <a:t>The actual polarity is the direction something is actually going.  We have only two possible directions for current and voltage.  </a:t>
            </a:r>
          </a:p>
          <a:p>
            <a:pPr eaLnBrk="1" hangingPunct="1"/>
            <a:r>
              <a:rPr lang="en-US" altLang="en-US" sz="2800" smtClean="0"/>
              <a:t>If the actual polarity is the same direction as the reference polarity, we use a positive sign for the value of that quantity.</a:t>
            </a:r>
          </a:p>
          <a:p>
            <a:pPr eaLnBrk="1" hangingPunct="1"/>
            <a:r>
              <a:rPr lang="en-US" altLang="en-US" sz="2800" smtClean="0"/>
              <a:t>If the actual polarity is the opposite direction from the reference polarity, we use a negative sign for the value of that quantity.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458200" cy="1143000"/>
          </a:xfrm>
        </p:spPr>
        <p:txBody>
          <a:bodyPr/>
          <a:lstStyle/>
          <a:p>
            <a:pPr eaLnBrk="1" hangingPunct="1"/>
            <a:r>
              <a:rPr lang="en-US" altLang="en-US" sz="3600" smtClean="0"/>
              <a:t>Relationship between </a:t>
            </a:r>
            <a:br>
              <a:rPr lang="en-US" altLang="en-US" sz="3600" smtClean="0"/>
            </a:br>
            <a:r>
              <a:rPr lang="en-US" altLang="en-US" sz="3600" smtClean="0"/>
              <a:t>Reference Polarity and Actual Polarity</a:t>
            </a:r>
          </a:p>
        </p:txBody>
      </p:sp>
      <p:sp>
        <p:nvSpPr>
          <p:cNvPr id="38915" name="Rectangle 3"/>
          <p:cNvSpPr>
            <a:spLocks noGrp="1" noChangeArrowheads="1"/>
          </p:cNvSpPr>
          <p:nvPr>
            <p:ph type="body" idx="1"/>
          </p:nvPr>
        </p:nvSpPr>
        <p:spPr>
          <a:xfrm>
            <a:off x="381000" y="1828800"/>
            <a:ext cx="6934200" cy="4876800"/>
          </a:xfrm>
        </p:spPr>
        <p:txBody>
          <a:bodyPr/>
          <a:lstStyle/>
          <a:p>
            <a:pPr eaLnBrk="1" hangingPunct="1">
              <a:buFontTx/>
              <a:buNone/>
            </a:pPr>
            <a:r>
              <a:rPr lang="en-US" altLang="en-US" sz="2400" dirty="0" smtClean="0"/>
              <a:t>The actual polarity is the direction something is actually going. The reference polarity is a direction chosen for the purposes of keeping track.  We have only two possible directions for current and voltage.  </a:t>
            </a:r>
          </a:p>
          <a:p>
            <a:pPr eaLnBrk="1" hangingPunct="1"/>
            <a:r>
              <a:rPr lang="en-US" altLang="en-US" sz="2400" dirty="0" smtClean="0"/>
              <a:t>Thus, if we have a reference polarity defined, and we know the </a:t>
            </a:r>
            <a:r>
              <a:rPr lang="en-US" altLang="en-US" sz="2400" b="1" dirty="0" smtClean="0"/>
              <a:t>sign</a:t>
            </a:r>
            <a:r>
              <a:rPr lang="en-US" altLang="en-US" sz="2400" dirty="0" smtClean="0"/>
              <a:t> of the </a:t>
            </a:r>
            <a:r>
              <a:rPr lang="en-US" altLang="en-US" sz="2400" b="1" dirty="0" smtClean="0"/>
              <a:t>value</a:t>
            </a:r>
            <a:r>
              <a:rPr lang="en-US" altLang="en-US" sz="2400" dirty="0" smtClean="0"/>
              <a:t> of that quantity, we can get the actual polarity. </a:t>
            </a:r>
          </a:p>
          <a:p>
            <a:pPr eaLnBrk="1" hangingPunct="1"/>
            <a:r>
              <a:rPr lang="en-US" altLang="en-US" sz="2400" dirty="0" smtClean="0"/>
              <a:t>Example:  Suppose we pick our reference direction as ‘up’.  The distance we go ‘up’ is </a:t>
            </a:r>
            <a:br>
              <a:rPr lang="en-US" altLang="en-US" sz="2400" dirty="0" smtClean="0"/>
            </a:br>
            <a:r>
              <a:rPr lang="en-US" altLang="en-US" sz="2400" dirty="0" smtClean="0"/>
              <a:t>–5[feet].  We know then, that we have moved an actual distance of +5[feet] down.</a:t>
            </a:r>
          </a:p>
        </p:txBody>
      </p:sp>
      <p:grpSp>
        <p:nvGrpSpPr>
          <p:cNvPr id="2" name="Group 9"/>
          <p:cNvGrpSpPr>
            <a:grpSpLocks/>
          </p:cNvGrpSpPr>
          <p:nvPr/>
        </p:nvGrpSpPr>
        <p:grpSpPr bwMode="auto">
          <a:xfrm>
            <a:off x="6705600" y="3851275"/>
            <a:ext cx="2438400" cy="1330325"/>
            <a:chOff x="4224" y="2426"/>
            <a:chExt cx="1536" cy="838"/>
          </a:xfrm>
        </p:grpSpPr>
        <p:sp>
          <p:nvSpPr>
            <p:cNvPr id="38926" name="Text Box 5"/>
            <p:cNvSpPr txBox="1">
              <a:spLocks noChangeArrowheads="1"/>
            </p:cNvSpPr>
            <p:nvPr/>
          </p:nvSpPr>
          <p:spPr bwMode="auto">
            <a:xfrm>
              <a:off x="4416" y="2426"/>
              <a:ext cx="1344" cy="784"/>
            </a:xfrm>
            <a:prstGeom prst="rect">
              <a:avLst/>
            </a:prstGeom>
            <a:solidFill>
              <a:schemeClr val="accent1"/>
            </a:solidFill>
            <a:ln w="57150">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Arial" panose="020B0604020202020204" pitchFamily="34" charset="0"/>
                </a:rPr>
                <a:t>The reference polarity is up.</a:t>
              </a:r>
            </a:p>
          </p:txBody>
        </p:sp>
        <p:sp>
          <p:nvSpPr>
            <p:cNvPr id="38927" name="Line 6"/>
            <p:cNvSpPr>
              <a:spLocks noChangeShapeType="1"/>
            </p:cNvSpPr>
            <p:nvPr/>
          </p:nvSpPr>
          <p:spPr bwMode="auto">
            <a:xfrm flipH="1">
              <a:off x="4224" y="2832"/>
              <a:ext cx="192" cy="432"/>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
          <p:cNvGrpSpPr>
            <a:grpSpLocks/>
          </p:cNvGrpSpPr>
          <p:nvPr/>
        </p:nvGrpSpPr>
        <p:grpSpPr bwMode="auto">
          <a:xfrm>
            <a:off x="5791200" y="5527675"/>
            <a:ext cx="3352800" cy="1244600"/>
            <a:chOff x="3648" y="3482"/>
            <a:chExt cx="2112" cy="784"/>
          </a:xfrm>
        </p:grpSpPr>
        <p:sp>
          <p:nvSpPr>
            <p:cNvPr id="38924" name="Text Box 7"/>
            <p:cNvSpPr txBox="1">
              <a:spLocks noChangeArrowheads="1"/>
            </p:cNvSpPr>
            <p:nvPr/>
          </p:nvSpPr>
          <p:spPr bwMode="auto">
            <a:xfrm>
              <a:off x="4416" y="3482"/>
              <a:ext cx="1344" cy="784"/>
            </a:xfrm>
            <a:prstGeom prst="rect">
              <a:avLst/>
            </a:prstGeom>
            <a:solidFill>
              <a:schemeClr val="accent1"/>
            </a:solidFill>
            <a:ln w="57150">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Arial" panose="020B0604020202020204" pitchFamily="34" charset="0"/>
                </a:rPr>
                <a:t>The actual polarity is down.</a:t>
              </a:r>
            </a:p>
          </p:txBody>
        </p:sp>
        <p:sp>
          <p:nvSpPr>
            <p:cNvPr id="38925" name="Line 8"/>
            <p:cNvSpPr>
              <a:spLocks noChangeShapeType="1"/>
            </p:cNvSpPr>
            <p:nvPr/>
          </p:nvSpPr>
          <p:spPr bwMode="auto">
            <a:xfrm flipH="1">
              <a:off x="3648" y="3888"/>
              <a:ext cx="768" cy="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4" name="Group 15"/>
          <p:cNvGrpSpPr>
            <a:grpSpLocks/>
          </p:cNvGrpSpPr>
          <p:nvPr/>
        </p:nvGrpSpPr>
        <p:grpSpPr bwMode="auto">
          <a:xfrm>
            <a:off x="8229600" y="2362200"/>
            <a:ext cx="762000" cy="1371600"/>
            <a:chOff x="5184" y="1488"/>
            <a:chExt cx="480" cy="864"/>
          </a:xfrm>
        </p:grpSpPr>
        <p:sp>
          <p:nvSpPr>
            <p:cNvPr id="38922" name="Rectangle 12"/>
            <p:cNvSpPr>
              <a:spLocks noChangeArrowheads="1"/>
            </p:cNvSpPr>
            <p:nvPr/>
          </p:nvSpPr>
          <p:spPr bwMode="auto">
            <a:xfrm>
              <a:off x="5184" y="1488"/>
              <a:ext cx="480" cy="86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8923" name="Picture 11" descr="ag00109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21" y="1536"/>
              <a:ext cx="417"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6"/>
          <p:cNvGrpSpPr>
            <a:grpSpLocks/>
          </p:cNvGrpSpPr>
          <p:nvPr/>
        </p:nvGrpSpPr>
        <p:grpSpPr bwMode="auto">
          <a:xfrm>
            <a:off x="0" y="5334000"/>
            <a:ext cx="762000" cy="1219200"/>
            <a:chOff x="0" y="3360"/>
            <a:chExt cx="480" cy="768"/>
          </a:xfrm>
        </p:grpSpPr>
        <p:sp>
          <p:nvSpPr>
            <p:cNvPr id="38920" name="Rectangle 14"/>
            <p:cNvSpPr>
              <a:spLocks noChangeArrowheads="1"/>
            </p:cNvSpPr>
            <p:nvPr/>
          </p:nvSpPr>
          <p:spPr bwMode="auto">
            <a:xfrm>
              <a:off x="0" y="3360"/>
              <a:ext cx="480" cy="76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8921" name="Picture 13" descr="ag001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 y="3408"/>
              <a:ext cx="3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par>
                          <p:cTn id="17" fill="hold" nodeType="afterGroup">
                            <p:stCondLst>
                              <p:cond delay="500"/>
                            </p:stCondLst>
                            <p:childTnLst>
                              <p:par>
                                <p:cTn id="18" presetID="9" presetClass="entr" presetSubtype="0" fill="hold" nodeType="after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685800"/>
            <a:ext cx="7772400" cy="2133600"/>
          </a:xfrm>
        </p:spPr>
        <p:txBody>
          <a:bodyPr/>
          <a:lstStyle/>
          <a:p>
            <a:pPr eaLnBrk="1" hangingPunct="1"/>
            <a:r>
              <a:rPr lang="en-US" altLang="en-US" u="sng" smtClean="0"/>
              <a:t>What are Current and Voltage?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altLang="en-US" smtClean="0"/>
              <a:t>Reference Polarities</a:t>
            </a:r>
          </a:p>
        </p:txBody>
      </p:sp>
      <p:sp>
        <p:nvSpPr>
          <p:cNvPr id="39939" name="Rectangle 3"/>
          <p:cNvSpPr>
            <a:spLocks noGrp="1" noChangeArrowheads="1"/>
          </p:cNvSpPr>
          <p:nvPr>
            <p:ph type="body" idx="1"/>
          </p:nvPr>
        </p:nvSpPr>
        <p:spPr>
          <a:xfrm>
            <a:off x="685800" y="2362200"/>
            <a:ext cx="7772400" cy="4191000"/>
          </a:xfrm>
        </p:spPr>
        <p:txBody>
          <a:bodyPr/>
          <a:lstStyle/>
          <a:p>
            <a:pPr eaLnBrk="1" hangingPunct="1">
              <a:lnSpc>
                <a:spcPct val="90000"/>
              </a:lnSpc>
              <a:buFontTx/>
              <a:buNone/>
            </a:pPr>
            <a:r>
              <a:rPr lang="en-US" altLang="en-US" sz="2800" dirty="0" smtClean="0"/>
              <a:t>	</a:t>
            </a:r>
            <a:r>
              <a:rPr lang="en-US" altLang="en-US" sz="2800" b="1" dirty="0" smtClean="0">
                <a:cs typeface="Times New Roman" panose="02020603050405020304" pitchFamily="18" charset="0"/>
              </a:rPr>
              <a:t>Reference polarities do not indicate actual polarities.</a:t>
            </a:r>
            <a:r>
              <a:rPr lang="en-US" altLang="en-US" sz="2800" dirty="0" smtClean="0">
                <a:cs typeface="Times New Roman" panose="02020603050405020304" pitchFamily="18" charset="0"/>
              </a:rPr>
              <a:t>  They cannot be assigned incorrectly.  You can</a:t>
            </a:r>
            <a:r>
              <a:rPr lang="en-US" altLang="en-US" sz="2800" dirty="0" smtClean="0">
                <a:latin typeface="Times New Roman" panose="02020603050405020304" pitchFamily="18" charset="0"/>
                <a:cs typeface="Times New Roman" panose="02020603050405020304" pitchFamily="18" charset="0"/>
              </a:rPr>
              <a:t>’</a:t>
            </a:r>
            <a:r>
              <a:rPr lang="en-US" altLang="en-US" sz="2800" dirty="0" smtClean="0">
                <a:cs typeface="Times New Roman" panose="02020603050405020304" pitchFamily="18" charset="0"/>
              </a:rPr>
              <a:t>t make a mistake assigning a reference polarity to a variable.</a:t>
            </a:r>
          </a:p>
          <a:p>
            <a:pPr eaLnBrk="1" hangingPunct="1">
              <a:lnSpc>
                <a:spcPct val="90000"/>
              </a:lnSpc>
              <a:buFontTx/>
              <a:buNone/>
            </a:pPr>
            <a:endParaRPr lang="en-US" altLang="en-US" sz="2800" b="1" u="sng" dirty="0" smtClean="0">
              <a:cs typeface="Times New Roman" panose="02020603050405020304" pitchFamily="18" charset="0"/>
            </a:endParaRPr>
          </a:p>
          <a:p>
            <a:pPr eaLnBrk="1" hangingPunct="1">
              <a:lnSpc>
                <a:spcPct val="90000"/>
              </a:lnSpc>
              <a:buFontTx/>
              <a:buNone/>
            </a:pPr>
            <a:r>
              <a:rPr lang="en-US" altLang="en-US" sz="2800" dirty="0" smtClean="0">
                <a:cs typeface="Times New Roman" panose="02020603050405020304" pitchFamily="18" charset="0"/>
              </a:rPr>
              <a:t>	</a:t>
            </a:r>
            <a:r>
              <a:rPr lang="en-US" altLang="en-US" sz="2800" b="1" dirty="0" smtClean="0">
                <a:cs typeface="Times New Roman" panose="02020603050405020304" pitchFamily="18" charset="0"/>
              </a:rPr>
              <a:t>Always assign reference polarities for the voltages and currents that you name, or define.</a:t>
            </a:r>
            <a:r>
              <a:rPr lang="en-US" altLang="en-US" sz="2800" dirty="0" smtClean="0">
                <a:cs typeface="Times New Roman" panose="02020603050405020304" pitchFamily="18" charset="0"/>
              </a:rPr>
              <a:t>  Without this step, these variables remain undefined.  All variables must be defined if they are used in an expression.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371600" y="0"/>
            <a:ext cx="7772400" cy="685800"/>
          </a:xfrm>
        </p:spPr>
        <p:txBody>
          <a:bodyPr/>
          <a:lstStyle/>
          <a:p>
            <a:pPr eaLnBrk="1" hangingPunct="1"/>
            <a:r>
              <a:rPr lang="en-US" altLang="en-US" smtClean="0"/>
              <a:t>Polarities for Currents</a:t>
            </a:r>
          </a:p>
        </p:txBody>
      </p:sp>
      <p:sp>
        <p:nvSpPr>
          <p:cNvPr id="7172" name="Rectangle 3"/>
          <p:cNvSpPr>
            <a:spLocks noGrp="1" noChangeArrowheads="1"/>
          </p:cNvSpPr>
          <p:nvPr>
            <p:ph type="body" idx="1"/>
          </p:nvPr>
        </p:nvSpPr>
        <p:spPr>
          <a:xfrm>
            <a:off x="228600" y="838200"/>
            <a:ext cx="8686800" cy="2209800"/>
          </a:xfrm>
        </p:spPr>
        <p:txBody>
          <a:bodyPr/>
          <a:lstStyle/>
          <a:p>
            <a:pPr eaLnBrk="1" hangingPunct="1">
              <a:lnSpc>
                <a:spcPct val="90000"/>
              </a:lnSpc>
            </a:pPr>
            <a:r>
              <a:rPr lang="en-US" altLang="en-US" sz="2000" smtClean="0"/>
              <a:t>For current, the reference polarity is given by an arrow.  </a:t>
            </a:r>
          </a:p>
          <a:p>
            <a:pPr eaLnBrk="1" hangingPunct="1">
              <a:lnSpc>
                <a:spcPct val="90000"/>
              </a:lnSpc>
            </a:pPr>
            <a:r>
              <a:rPr lang="en-US" altLang="en-US" sz="2000" smtClean="0"/>
              <a:t>The actual polarity is indicated by a value that is associated with that arrow. </a:t>
            </a:r>
          </a:p>
          <a:p>
            <a:pPr eaLnBrk="1" hangingPunct="1">
              <a:lnSpc>
                <a:spcPct val="90000"/>
              </a:lnSpc>
            </a:pPr>
            <a:r>
              <a:rPr lang="en-US" altLang="en-US" sz="2000" smtClean="0"/>
              <a:t>In the diagram below, the currents </a:t>
            </a:r>
            <a:r>
              <a:rPr lang="en-US" altLang="en-US" sz="2000" i="1" smtClean="0">
                <a:latin typeface="Times New Roman" panose="02020603050405020304" pitchFamily="18" charset="0"/>
              </a:rPr>
              <a:t>i</a:t>
            </a:r>
            <a:r>
              <a:rPr lang="en-US" altLang="en-US" sz="2000" i="1" baseline="-25000" smtClean="0">
                <a:latin typeface="Times New Roman" panose="02020603050405020304" pitchFamily="18" charset="0"/>
              </a:rPr>
              <a:t>1</a:t>
            </a:r>
            <a:r>
              <a:rPr lang="en-US" altLang="en-US" sz="2000" smtClean="0"/>
              <a:t> and </a:t>
            </a:r>
            <a:r>
              <a:rPr lang="en-US" altLang="en-US" sz="2000" i="1" smtClean="0">
                <a:latin typeface="Times New Roman" panose="02020603050405020304" pitchFamily="18" charset="0"/>
              </a:rPr>
              <a:t>i</a:t>
            </a:r>
            <a:r>
              <a:rPr lang="en-US" altLang="en-US" sz="2000" i="1" baseline="-25000" smtClean="0">
                <a:latin typeface="Times New Roman" panose="02020603050405020304" pitchFamily="18" charset="0"/>
              </a:rPr>
              <a:t>2</a:t>
            </a:r>
            <a:r>
              <a:rPr lang="en-US" altLang="en-US" sz="2000" smtClean="0"/>
              <a:t> are not defined until the arrows are shown.</a:t>
            </a:r>
          </a:p>
          <a:p>
            <a:pPr eaLnBrk="1" hangingPunct="1">
              <a:lnSpc>
                <a:spcPct val="90000"/>
              </a:lnSpc>
            </a:pPr>
            <a:r>
              <a:rPr lang="en-US" altLang="en-US" sz="2000" smtClean="0"/>
              <a:t>Use lowercase variables for current.  Uppercase subscripts are preferred.</a:t>
            </a:r>
          </a:p>
        </p:txBody>
      </p:sp>
      <p:graphicFrame>
        <p:nvGraphicFramePr>
          <p:cNvPr id="7170" name="Object 4"/>
          <p:cNvGraphicFramePr>
            <a:graphicFrameLocks noChangeAspect="1"/>
          </p:cNvGraphicFramePr>
          <p:nvPr/>
        </p:nvGraphicFramePr>
        <p:xfrm>
          <a:off x="1752600" y="3125788"/>
          <a:ext cx="6029325" cy="3732212"/>
        </p:xfrm>
        <a:graphic>
          <a:graphicData uri="http://schemas.openxmlformats.org/presentationml/2006/ole">
            <mc:AlternateContent xmlns:mc="http://schemas.openxmlformats.org/markup-compatibility/2006">
              <mc:Choice xmlns:v="urn:schemas-microsoft-com:vml" Requires="v">
                <p:oleObj spid="_x0000_s7211" name="Visio" r:id="rId3" imgW="4201107" imgH="2600436" progId="Visio.Drawing.11">
                  <p:embed/>
                </p:oleObj>
              </mc:Choice>
              <mc:Fallback>
                <p:oleObj name="Visio" r:id="rId3" imgW="4201107" imgH="2600436"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125788"/>
                        <a:ext cx="6029325" cy="37322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3886200" y="3962400"/>
            <a:ext cx="5029200" cy="2895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6" name="Rectangle 3"/>
          <p:cNvSpPr>
            <a:spLocks noGrp="1" noChangeArrowheads="1"/>
          </p:cNvSpPr>
          <p:nvPr>
            <p:ph type="title"/>
          </p:nvPr>
        </p:nvSpPr>
        <p:spPr>
          <a:xfrm>
            <a:off x="990600" y="0"/>
            <a:ext cx="7772400" cy="838200"/>
          </a:xfrm>
        </p:spPr>
        <p:txBody>
          <a:bodyPr/>
          <a:lstStyle/>
          <a:p>
            <a:pPr eaLnBrk="1" hangingPunct="1"/>
            <a:r>
              <a:rPr lang="en-US" altLang="en-US" smtClean="0"/>
              <a:t>Polarities for Voltages</a:t>
            </a:r>
          </a:p>
        </p:txBody>
      </p:sp>
      <p:sp>
        <p:nvSpPr>
          <p:cNvPr id="8197" name="Rectangle 4"/>
          <p:cNvSpPr>
            <a:spLocks noGrp="1" noChangeArrowheads="1"/>
          </p:cNvSpPr>
          <p:nvPr>
            <p:ph type="body" idx="1"/>
          </p:nvPr>
        </p:nvSpPr>
        <p:spPr>
          <a:xfrm>
            <a:off x="219269" y="762000"/>
            <a:ext cx="8686800" cy="4724400"/>
          </a:xfrm>
        </p:spPr>
        <p:txBody>
          <a:bodyPr/>
          <a:lstStyle/>
          <a:p>
            <a:pPr eaLnBrk="1" hangingPunct="1"/>
            <a:r>
              <a:rPr lang="en-US" altLang="en-US" sz="2400" dirty="0" smtClean="0"/>
              <a:t>For voltage, the reference polarity is given by a variable </a:t>
            </a:r>
            <a:r>
              <a:rPr lang="en-US" altLang="en-US" sz="2400" i="1" dirty="0" smtClean="0">
                <a:latin typeface="Times New Roman" panose="02020603050405020304" pitchFamily="18" charset="0"/>
                <a:cs typeface="Times New Roman" panose="02020603050405020304" pitchFamily="18" charset="0"/>
              </a:rPr>
              <a:t>v</a:t>
            </a:r>
            <a:r>
              <a:rPr lang="en-US" altLang="en-US" sz="2400" dirty="0" smtClean="0"/>
              <a:t> with a subscript, and a + sign and a – sign, at or near the two points involved.  </a:t>
            </a:r>
          </a:p>
          <a:p>
            <a:pPr eaLnBrk="1" hangingPunct="1"/>
            <a:r>
              <a:rPr lang="en-US" altLang="en-US" sz="2400" dirty="0" smtClean="0"/>
              <a:t>The actual polarity is indicated by the sign of the value of that variable </a:t>
            </a:r>
            <a:r>
              <a:rPr lang="en-US" altLang="en-US" sz="2400" i="1" dirty="0">
                <a:latin typeface="Times New Roman" panose="02020603050405020304" pitchFamily="18" charset="0"/>
                <a:cs typeface="Times New Roman" panose="02020603050405020304" pitchFamily="18" charset="0"/>
              </a:rPr>
              <a:t>v</a:t>
            </a:r>
            <a:r>
              <a:rPr lang="en-US" altLang="en-US" sz="2400" dirty="0" smtClean="0"/>
              <a:t>, or by the sign of the value that is placed between the + and - symbols. </a:t>
            </a:r>
          </a:p>
          <a:p>
            <a:pPr eaLnBrk="1" hangingPunct="1"/>
            <a:r>
              <a:rPr lang="en-US" altLang="en-US" sz="2400" dirty="0" smtClean="0"/>
              <a:t>In the diagram below, the voltages </a:t>
            </a:r>
            <a:r>
              <a:rPr lang="en-US" altLang="en-US" sz="2400" i="1" dirty="0" smtClean="0">
                <a:latin typeface="Times New Roman" panose="02020603050405020304" pitchFamily="18" charset="0"/>
              </a:rPr>
              <a:t>v</a:t>
            </a:r>
            <a:r>
              <a:rPr lang="en-US" altLang="en-US" sz="2400" i="1" baseline="-25000" dirty="0" smtClean="0">
                <a:latin typeface="Times New Roman" panose="02020603050405020304" pitchFamily="18" charset="0"/>
              </a:rPr>
              <a:t>1</a:t>
            </a:r>
            <a:r>
              <a:rPr lang="en-US" altLang="en-US" sz="2400" dirty="0" smtClean="0"/>
              <a:t> and </a:t>
            </a:r>
            <a:r>
              <a:rPr lang="en-US" altLang="en-US" sz="2400" i="1" dirty="0" smtClean="0">
                <a:latin typeface="Times New Roman" panose="02020603050405020304" pitchFamily="18" charset="0"/>
              </a:rPr>
              <a:t>v</a:t>
            </a:r>
            <a:r>
              <a:rPr lang="en-US" altLang="en-US" sz="2400" i="1" baseline="-25000" dirty="0" smtClean="0">
                <a:latin typeface="Times New Roman" panose="02020603050405020304" pitchFamily="18" charset="0"/>
              </a:rPr>
              <a:t>2</a:t>
            </a:r>
            <a:r>
              <a:rPr lang="en-US" altLang="en-US" sz="2400" dirty="0" smtClean="0"/>
              <a:t> are not defined until the + and – symbols are shown.</a:t>
            </a:r>
          </a:p>
          <a:p>
            <a:pPr eaLnBrk="1" hangingPunct="1"/>
            <a:r>
              <a:rPr lang="en-US" altLang="en-US" sz="2400" dirty="0" smtClean="0"/>
              <a:t>Use lowercase </a:t>
            </a:r>
            <a:br>
              <a:rPr lang="en-US" altLang="en-US" sz="2400" dirty="0" smtClean="0"/>
            </a:br>
            <a:r>
              <a:rPr lang="en-US" altLang="en-US" sz="2400" dirty="0" smtClean="0"/>
              <a:t>variables for voltage.  </a:t>
            </a:r>
            <a:br>
              <a:rPr lang="en-US" altLang="en-US" sz="2400" dirty="0" smtClean="0"/>
            </a:br>
            <a:r>
              <a:rPr lang="en-US" altLang="en-US" sz="2400" dirty="0" smtClean="0"/>
              <a:t>Uppercase subscripts </a:t>
            </a:r>
            <a:br>
              <a:rPr lang="en-US" altLang="en-US" sz="2400" dirty="0" smtClean="0"/>
            </a:br>
            <a:r>
              <a:rPr lang="en-US" altLang="en-US" sz="2400" dirty="0" smtClean="0"/>
              <a:t>are preferred.</a:t>
            </a:r>
          </a:p>
        </p:txBody>
      </p:sp>
      <p:graphicFrame>
        <p:nvGraphicFramePr>
          <p:cNvPr id="8194" name="Object 5"/>
          <p:cNvGraphicFramePr>
            <a:graphicFrameLocks noChangeAspect="1"/>
          </p:cNvGraphicFramePr>
          <p:nvPr/>
        </p:nvGraphicFramePr>
        <p:xfrm>
          <a:off x="4114800" y="4037013"/>
          <a:ext cx="4724400" cy="2820987"/>
        </p:xfrm>
        <a:graphic>
          <a:graphicData uri="http://schemas.openxmlformats.org/presentationml/2006/ole">
            <mc:AlternateContent xmlns:mc="http://schemas.openxmlformats.org/markup-compatibility/2006">
              <mc:Choice xmlns:v="urn:schemas-microsoft-com:vml" Requires="v">
                <p:oleObj spid="_x0000_s8236" name="Visio" r:id="rId3" imgW="5885207" imgH="3512555" progId="Visio.Drawing.11">
                  <p:embed/>
                </p:oleObj>
              </mc:Choice>
              <mc:Fallback>
                <p:oleObj name="Visio" r:id="rId3" imgW="5885207" imgH="3512555"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037013"/>
                        <a:ext cx="4724400" cy="282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26"/>
          <p:cNvSpPr>
            <a:spLocks noChangeArrowheads="1"/>
          </p:cNvSpPr>
          <p:nvPr/>
        </p:nvSpPr>
        <p:spPr bwMode="auto">
          <a:xfrm>
            <a:off x="228600" y="2590800"/>
            <a:ext cx="8686800" cy="1066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20" name="Rectangle 1027"/>
          <p:cNvSpPr>
            <a:spLocks noChangeArrowheads="1"/>
          </p:cNvSpPr>
          <p:nvPr/>
        </p:nvSpPr>
        <p:spPr bwMode="auto">
          <a:xfrm>
            <a:off x="3886200" y="3962400"/>
            <a:ext cx="5029200" cy="2895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21" name="Rectangle 1028"/>
          <p:cNvSpPr>
            <a:spLocks noGrp="1" noChangeArrowheads="1"/>
          </p:cNvSpPr>
          <p:nvPr>
            <p:ph type="title"/>
          </p:nvPr>
        </p:nvSpPr>
        <p:spPr>
          <a:xfrm>
            <a:off x="762000" y="0"/>
            <a:ext cx="7772400" cy="838200"/>
          </a:xfrm>
        </p:spPr>
        <p:txBody>
          <a:bodyPr/>
          <a:lstStyle/>
          <a:p>
            <a:pPr eaLnBrk="1" hangingPunct="1"/>
            <a:r>
              <a:rPr lang="en-US" altLang="en-US" smtClean="0"/>
              <a:t>Defining Voltages</a:t>
            </a:r>
          </a:p>
        </p:txBody>
      </p:sp>
      <p:sp>
        <p:nvSpPr>
          <p:cNvPr id="9222" name="Rectangle 1029"/>
          <p:cNvSpPr>
            <a:spLocks noGrp="1" noChangeArrowheads="1"/>
          </p:cNvSpPr>
          <p:nvPr>
            <p:ph type="body" idx="1"/>
          </p:nvPr>
        </p:nvSpPr>
        <p:spPr>
          <a:xfrm>
            <a:off x="304800" y="838200"/>
            <a:ext cx="8534400" cy="3048000"/>
          </a:xfrm>
        </p:spPr>
        <p:txBody>
          <a:bodyPr/>
          <a:lstStyle/>
          <a:p>
            <a:pPr eaLnBrk="1" hangingPunct="1"/>
            <a:r>
              <a:rPr lang="en-US" altLang="en-US" sz="2800" dirty="0"/>
              <a:t>For voltage, the reference polarity is given by a variable </a:t>
            </a:r>
            <a:r>
              <a:rPr lang="en-US" altLang="en-US" sz="2800" i="1" dirty="0">
                <a:latin typeface="Times New Roman" panose="02020603050405020304" pitchFamily="18" charset="0"/>
                <a:cs typeface="Times New Roman" panose="02020603050405020304" pitchFamily="18" charset="0"/>
              </a:rPr>
              <a:t>v</a:t>
            </a:r>
            <a:r>
              <a:rPr lang="en-US" altLang="en-US" sz="2800" dirty="0"/>
              <a:t> with a subscript, and a + sign and a – sign, at or near the two points involved.  </a:t>
            </a:r>
            <a:endParaRPr lang="en-US" altLang="en-US" sz="2800" dirty="0" smtClean="0"/>
          </a:p>
          <a:p>
            <a:pPr marL="0" indent="0" eaLnBrk="1" hangingPunct="1">
              <a:lnSpc>
                <a:spcPct val="90000"/>
              </a:lnSpc>
              <a:buNone/>
            </a:pPr>
            <a:r>
              <a:rPr lang="en-US" altLang="en-US" sz="2800" dirty="0" smtClean="0"/>
              <a:t>	</a:t>
            </a:r>
          </a:p>
          <a:p>
            <a:pPr marL="0" indent="0" eaLnBrk="1" hangingPunct="1">
              <a:lnSpc>
                <a:spcPct val="90000"/>
              </a:lnSpc>
              <a:buNone/>
            </a:pPr>
            <a:r>
              <a:rPr lang="en-US" altLang="en-US" sz="2800" dirty="0" smtClean="0"/>
              <a:t>In the diagram below, the voltages </a:t>
            </a:r>
            <a:r>
              <a:rPr lang="en-US" altLang="en-US" sz="2800" i="1" dirty="0" smtClean="0">
                <a:latin typeface="Times New Roman" panose="02020603050405020304" pitchFamily="18" charset="0"/>
              </a:rPr>
              <a:t>v</a:t>
            </a:r>
            <a:r>
              <a:rPr lang="en-US" altLang="en-US" sz="2800" i="1" baseline="-25000" dirty="0" smtClean="0">
                <a:latin typeface="Times New Roman" panose="02020603050405020304" pitchFamily="18" charset="0"/>
              </a:rPr>
              <a:t>1</a:t>
            </a:r>
            <a:r>
              <a:rPr lang="en-US" altLang="en-US" sz="2800" dirty="0" smtClean="0"/>
              <a:t> and </a:t>
            </a:r>
            <a:r>
              <a:rPr lang="en-US" altLang="en-US" sz="2800" i="1" dirty="0" smtClean="0">
                <a:latin typeface="Times New Roman" panose="02020603050405020304" pitchFamily="18" charset="0"/>
              </a:rPr>
              <a:t>v</a:t>
            </a:r>
            <a:r>
              <a:rPr lang="en-US" altLang="en-US" sz="2800" i="1" baseline="-25000" dirty="0" smtClean="0">
                <a:latin typeface="Times New Roman" panose="02020603050405020304" pitchFamily="18" charset="0"/>
              </a:rPr>
              <a:t>2</a:t>
            </a:r>
            <a:r>
              <a:rPr lang="en-US" altLang="en-US" sz="2800" dirty="0" smtClean="0"/>
              <a:t> are not defined until the + and – symbols are shown.</a:t>
            </a:r>
          </a:p>
        </p:txBody>
      </p:sp>
      <p:sp>
        <p:nvSpPr>
          <p:cNvPr id="9223" name="Text Box 1031"/>
          <p:cNvSpPr txBox="1">
            <a:spLocks noChangeArrowheads="1"/>
          </p:cNvSpPr>
          <p:nvPr/>
        </p:nvSpPr>
        <p:spPr bwMode="auto">
          <a:xfrm>
            <a:off x="685800" y="4086225"/>
            <a:ext cx="2835275" cy="26479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Arial Unicode MS" panose="020B0604020202020204" pitchFamily="34" charset="-128"/>
              </a:rPr>
              <a:t>In this case, </a:t>
            </a:r>
          </a:p>
          <a:p>
            <a:pPr eaLnBrk="1" hangingPunct="1"/>
            <a:r>
              <a:rPr lang="en-US" altLang="en-US" i="1" dirty="0"/>
              <a:t>v</a:t>
            </a:r>
            <a:r>
              <a:rPr lang="en-US" altLang="en-US" i="1" baseline="-25000" dirty="0"/>
              <a:t>1</a:t>
            </a:r>
            <a:r>
              <a:rPr lang="en-US" altLang="en-US" dirty="0"/>
              <a:t> = 5[V]</a:t>
            </a:r>
          </a:p>
          <a:p>
            <a:pPr eaLnBrk="1" hangingPunct="1"/>
            <a:r>
              <a:rPr lang="en-US" altLang="en-US" dirty="0">
                <a:latin typeface="Arial Unicode MS" panose="020B0604020202020204" pitchFamily="34" charset="-128"/>
              </a:rPr>
              <a:t>and</a:t>
            </a:r>
          </a:p>
          <a:p>
            <a:pPr eaLnBrk="1" hangingPunct="1"/>
            <a:r>
              <a:rPr lang="en-US" altLang="en-US" i="1" dirty="0"/>
              <a:t>v</a:t>
            </a:r>
            <a:r>
              <a:rPr lang="en-US" altLang="en-US" i="1" baseline="-25000" dirty="0"/>
              <a:t>2</a:t>
            </a:r>
            <a:r>
              <a:rPr lang="en-US" altLang="en-US" dirty="0"/>
              <a:t> = -5[V].</a:t>
            </a:r>
          </a:p>
          <a:p>
            <a:pPr eaLnBrk="1" hangingPunct="1"/>
            <a:r>
              <a:rPr lang="en-US" altLang="en-US" dirty="0">
                <a:latin typeface="Arial Unicode MS" panose="020B0604020202020204" pitchFamily="34" charset="-128"/>
              </a:rPr>
              <a:t>These four labels all mean the same thing.</a:t>
            </a:r>
          </a:p>
        </p:txBody>
      </p:sp>
      <p:sp>
        <p:nvSpPr>
          <p:cNvPr id="9224" name="Line 1032"/>
          <p:cNvSpPr>
            <a:spLocks noChangeShapeType="1"/>
          </p:cNvSpPr>
          <p:nvPr/>
        </p:nvSpPr>
        <p:spPr bwMode="auto">
          <a:xfrm flipH="1">
            <a:off x="8458200" y="1447800"/>
            <a:ext cx="457200" cy="114300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225" name="Line 1033"/>
          <p:cNvSpPr>
            <a:spLocks noChangeShapeType="1"/>
          </p:cNvSpPr>
          <p:nvPr/>
        </p:nvSpPr>
        <p:spPr bwMode="auto">
          <a:xfrm>
            <a:off x="405882" y="1828800"/>
            <a:ext cx="152400" cy="76200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226" name="Line 1034"/>
          <p:cNvSpPr>
            <a:spLocks noChangeShapeType="1"/>
          </p:cNvSpPr>
          <p:nvPr/>
        </p:nvSpPr>
        <p:spPr bwMode="auto">
          <a:xfrm flipV="1">
            <a:off x="215382" y="3619694"/>
            <a:ext cx="381000" cy="213360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227" name="Line 1035"/>
          <p:cNvSpPr>
            <a:spLocks noChangeShapeType="1"/>
          </p:cNvSpPr>
          <p:nvPr/>
        </p:nvSpPr>
        <p:spPr bwMode="auto">
          <a:xfrm flipH="1" flipV="1">
            <a:off x="8801100" y="3619694"/>
            <a:ext cx="228600" cy="83820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9218" name="Object 1038"/>
          <p:cNvGraphicFramePr>
            <a:graphicFrameLocks noChangeAspect="1"/>
          </p:cNvGraphicFramePr>
          <p:nvPr/>
        </p:nvGraphicFramePr>
        <p:xfrm>
          <a:off x="4114800" y="4037013"/>
          <a:ext cx="4724400" cy="2820987"/>
        </p:xfrm>
        <a:graphic>
          <a:graphicData uri="http://schemas.openxmlformats.org/presentationml/2006/ole">
            <mc:AlternateContent xmlns:mc="http://schemas.openxmlformats.org/markup-compatibility/2006">
              <mc:Choice xmlns:v="urn:schemas-microsoft-com:vml" Requires="v">
                <p:oleObj spid="_x0000_s9266" name="Visio" r:id="rId3" imgW="5885207" imgH="3512555" progId="Visio.Drawing.11">
                  <p:embed/>
                </p:oleObj>
              </mc:Choice>
              <mc:Fallback>
                <p:oleObj name="Visio" r:id="rId3" imgW="5885207" imgH="3512555" progId="Visio.Drawing.11">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037013"/>
                        <a:ext cx="4724400" cy="282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ChangeArrowheads="1"/>
          </p:cNvSpPr>
          <p:nvPr/>
        </p:nvSpPr>
        <p:spPr bwMode="auto">
          <a:xfrm>
            <a:off x="6858000" y="5029200"/>
            <a:ext cx="2286000" cy="1828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63" name="Rectangle 2"/>
          <p:cNvSpPr>
            <a:spLocks noGrp="1" noChangeArrowheads="1"/>
          </p:cNvSpPr>
          <p:nvPr>
            <p:ph type="title"/>
          </p:nvPr>
        </p:nvSpPr>
        <p:spPr>
          <a:xfrm>
            <a:off x="2286000" y="0"/>
            <a:ext cx="6858000" cy="1371600"/>
          </a:xfrm>
        </p:spPr>
        <p:txBody>
          <a:bodyPr/>
          <a:lstStyle/>
          <a:p>
            <a:pPr eaLnBrk="1" hangingPunct="1"/>
            <a:r>
              <a:rPr lang="en-US" altLang="en-US" sz="3600" dirty="0" smtClean="0"/>
              <a:t>Why bother with reference polarities?</a:t>
            </a:r>
          </a:p>
        </p:txBody>
      </p:sp>
      <p:sp>
        <p:nvSpPr>
          <p:cNvPr id="40964" name="Rectangle 3"/>
          <p:cNvSpPr>
            <a:spLocks noGrp="1" noChangeArrowheads="1"/>
          </p:cNvSpPr>
          <p:nvPr>
            <p:ph type="body" idx="1"/>
          </p:nvPr>
        </p:nvSpPr>
        <p:spPr>
          <a:xfrm>
            <a:off x="304800" y="1905000"/>
            <a:ext cx="6324600" cy="4953000"/>
          </a:xfrm>
        </p:spPr>
        <p:txBody>
          <a:bodyPr/>
          <a:lstStyle/>
          <a:p>
            <a:pPr eaLnBrk="1" hangingPunct="1"/>
            <a:r>
              <a:rPr lang="en-US" altLang="en-US" sz="2400" dirty="0" smtClean="0"/>
              <a:t>Students who are new to circuits often question whether this is intended just to make something easy seem complicated.  It is not so; using reference polarities helps.</a:t>
            </a:r>
          </a:p>
          <a:p>
            <a:pPr eaLnBrk="1" hangingPunct="1"/>
            <a:r>
              <a:rPr lang="en-US" altLang="en-US" sz="2400" dirty="0" smtClean="0"/>
              <a:t>The key is that often the actual polarity of a voltage or current is not known until later.  We want to be able to write expressions that will be valid no matter what the actual polarities turn out to be.</a:t>
            </a:r>
          </a:p>
          <a:p>
            <a:pPr eaLnBrk="1" hangingPunct="1"/>
            <a:r>
              <a:rPr lang="en-US" altLang="en-US" sz="2400" dirty="0" smtClean="0"/>
              <a:t>To do this, we use reference polarities, and the actual polarities come out later.</a:t>
            </a:r>
          </a:p>
        </p:txBody>
      </p:sp>
      <p:pic>
        <p:nvPicPr>
          <p:cNvPr id="40965"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8160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667000" y="3048000"/>
            <a:ext cx="3124200" cy="3810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987" name="Rectangle 3"/>
          <p:cNvSpPr>
            <a:spLocks noGrp="1" noChangeArrowheads="1"/>
          </p:cNvSpPr>
          <p:nvPr>
            <p:ph type="ctrTitle"/>
          </p:nvPr>
        </p:nvSpPr>
        <p:spPr>
          <a:xfrm>
            <a:off x="762000" y="533400"/>
            <a:ext cx="7772400" cy="1981200"/>
          </a:xfrm>
        </p:spPr>
        <p:txBody>
          <a:bodyPr/>
          <a:lstStyle/>
          <a:p>
            <a:pPr eaLnBrk="1" hangingPunct="1"/>
            <a:r>
              <a:rPr lang="en-US" altLang="en-US" dirty="0" smtClean="0"/>
              <a:t>Part 2</a:t>
            </a:r>
            <a:br>
              <a:rPr lang="en-US" altLang="en-US" dirty="0" smtClean="0"/>
            </a:br>
            <a:r>
              <a:rPr lang="en-US" altLang="en-US" u="sng" dirty="0" smtClean="0"/>
              <a:t>Energy, Power, and Which Way They Go</a:t>
            </a:r>
          </a:p>
        </p:txBody>
      </p:sp>
      <p:pic>
        <p:nvPicPr>
          <p:cNvPr id="41988" name="Picture 4" descr="j01455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3415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pe0147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124200"/>
            <a:ext cx="310356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j01456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694238"/>
            <a:ext cx="32766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smtClean="0"/>
              <a:t>Overview of this Part</a:t>
            </a:r>
          </a:p>
        </p:txBody>
      </p:sp>
      <p:sp>
        <p:nvSpPr>
          <p:cNvPr id="43011" name="Rectangle 3"/>
          <p:cNvSpPr>
            <a:spLocks noGrp="1" noChangeArrowheads="1"/>
          </p:cNvSpPr>
          <p:nvPr>
            <p:ph type="body" idx="1"/>
          </p:nvPr>
        </p:nvSpPr>
        <p:spPr>
          <a:xfrm>
            <a:off x="685800" y="1828800"/>
            <a:ext cx="7772400" cy="3886200"/>
          </a:xfrm>
        </p:spPr>
        <p:txBody>
          <a:bodyPr/>
          <a:lstStyle/>
          <a:p>
            <a:pPr eaLnBrk="1" hangingPunct="1">
              <a:buFontTx/>
              <a:buNone/>
            </a:pPr>
            <a:r>
              <a:rPr lang="en-US" altLang="en-US" sz="2800" dirty="0" smtClean="0"/>
              <a:t>In this part of this lecture set, we will cover the following topics:</a:t>
            </a:r>
          </a:p>
          <a:p>
            <a:pPr eaLnBrk="1" hangingPunct="1"/>
            <a:r>
              <a:rPr lang="en-US" altLang="en-US" sz="2800" dirty="0" smtClean="0"/>
              <a:t>Definitions of energy and power</a:t>
            </a:r>
          </a:p>
          <a:p>
            <a:pPr eaLnBrk="1" hangingPunct="1"/>
            <a:r>
              <a:rPr lang="en-US" altLang="en-US" sz="2800" dirty="0" smtClean="0"/>
              <a:t>Sign </a:t>
            </a:r>
            <a:r>
              <a:rPr lang="en-US" altLang="en-US" sz="2800" dirty="0" smtClean="0"/>
              <a:t>Relationships </a:t>
            </a:r>
            <a:r>
              <a:rPr lang="en-US" altLang="en-US" sz="2800" dirty="0" smtClean="0"/>
              <a:t>for power direction</a:t>
            </a:r>
          </a:p>
          <a:p>
            <a:pPr eaLnBrk="1" hangingPunct="1"/>
            <a:r>
              <a:rPr lang="en-US" altLang="en-US" sz="2800" dirty="0" smtClean="0"/>
              <a:t>Which way do the energy and power go?</a:t>
            </a:r>
          </a:p>
          <a:p>
            <a:pPr eaLnBrk="1" hangingPunct="1"/>
            <a:r>
              <a:rPr lang="en-US" altLang="en-US" sz="2800" dirty="0" smtClean="0"/>
              <a:t>Hydraulic analogy to energy and power, and yet another hydraulic analogy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0"/>
          <p:cNvSpPr>
            <a:spLocks noChangeArrowheads="1"/>
          </p:cNvSpPr>
          <p:nvPr/>
        </p:nvSpPr>
        <p:spPr bwMode="auto">
          <a:xfrm>
            <a:off x="0" y="4724400"/>
            <a:ext cx="4724400" cy="2133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35" name="Rectangle 2"/>
          <p:cNvSpPr>
            <a:spLocks noGrp="1" noChangeArrowheads="1"/>
          </p:cNvSpPr>
          <p:nvPr>
            <p:ph type="title"/>
          </p:nvPr>
        </p:nvSpPr>
        <p:spPr>
          <a:xfrm>
            <a:off x="685800" y="381000"/>
            <a:ext cx="8305800" cy="1143000"/>
          </a:xfrm>
        </p:spPr>
        <p:txBody>
          <a:bodyPr/>
          <a:lstStyle/>
          <a:p>
            <a:pPr eaLnBrk="1" hangingPunct="1"/>
            <a:r>
              <a:rPr lang="en-US" altLang="en-US" smtClean="0"/>
              <a:t>Energy</a:t>
            </a:r>
          </a:p>
        </p:txBody>
      </p:sp>
      <p:sp>
        <p:nvSpPr>
          <p:cNvPr id="44036" name="Rectangle 3"/>
          <p:cNvSpPr>
            <a:spLocks noGrp="1" noChangeArrowheads="1"/>
          </p:cNvSpPr>
          <p:nvPr>
            <p:ph type="body" idx="1"/>
          </p:nvPr>
        </p:nvSpPr>
        <p:spPr>
          <a:xfrm>
            <a:off x="609600" y="2438400"/>
            <a:ext cx="7772400" cy="4114800"/>
          </a:xfrm>
        </p:spPr>
        <p:txBody>
          <a:bodyPr/>
          <a:lstStyle/>
          <a:p>
            <a:pPr eaLnBrk="1" hangingPunct="1"/>
            <a:r>
              <a:rPr lang="en-US" altLang="en-US" sz="2800" dirty="0" smtClean="0"/>
              <a:t>Energy is the ability or the capacity to do work.</a:t>
            </a:r>
          </a:p>
          <a:p>
            <a:pPr eaLnBrk="1" hangingPunct="1"/>
            <a:r>
              <a:rPr lang="en-US" altLang="en-US" sz="2800" dirty="0" smtClean="0"/>
              <a:t>It is a quantity that can take on many forms, among them heat, light, sound, motion of objects with mass.</a:t>
            </a:r>
          </a:p>
        </p:txBody>
      </p:sp>
      <p:sp>
        <p:nvSpPr>
          <p:cNvPr id="125956" name="Text Box 4"/>
          <p:cNvSpPr txBox="1">
            <a:spLocks noChangeArrowheads="1"/>
          </p:cNvSpPr>
          <p:nvPr/>
        </p:nvSpPr>
        <p:spPr bwMode="auto">
          <a:xfrm>
            <a:off x="2286000" y="228600"/>
            <a:ext cx="4648200" cy="22352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dirty="0">
                <a:latin typeface="Arial" panose="020B0604020202020204" pitchFamily="34" charset="0"/>
              </a:rPr>
              <a:t>This is the definition found in most dictionaries, although it is dangerous to use nontechnical dictionaries to define technical terms.  For example, some dictionaries list force and power as synonyms for energy, and we will not do that!</a:t>
            </a:r>
          </a:p>
        </p:txBody>
      </p:sp>
      <p:sp>
        <p:nvSpPr>
          <p:cNvPr id="125957" name="Line 5"/>
          <p:cNvSpPr>
            <a:spLocks noChangeShapeType="1"/>
          </p:cNvSpPr>
          <p:nvPr/>
        </p:nvSpPr>
        <p:spPr bwMode="auto">
          <a:xfrm flipH="1">
            <a:off x="2209800" y="2286000"/>
            <a:ext cx="20574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4039" name="Picture 6" descr="j00957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00600"/>
            <a:ext cx="10398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7" descr="j0145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443413"/>
            <a:ext cx="36576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1" name="Group 8"/>
          <p:cNvGrpSpPr>
            <a:grpSpLocks/>
          </p:cNvGrpSpPr>
          <p:nvPr/>
        </p:nvGrpSpPr>
        <p:grpSpPr bwMode="auto">
          <a:xfrm>
            <a:off x="1627188" y="4808538"/>
            <a:ext cx="665162" cy="1816100"/>
            <a:chOff x="1025" y="3029"/>
            <a:chExt cx="419" cy="1144"/>
          </a:xfrm>
        </p:grpSpPr>
        <p:sp>
          <p:nvSpPr>
            <p:cNvPr id="44043" name="Freeform 9"/>
            <p:cNvSpPr>
              <a:spLocks/>
            </p:cNvSpPr>
            <p:nvPr/>
          </p:nvSpPr>
          <p:spPr bwMode="auto">
            <a:xfrm>
              <a:off x="1041" y="3029"/>
              <a:ext cx="401" cy="715"/>
            </a:xfrm>
            <a:custGeom>
              <a:avLst/>
              <a:gdLst>
                <a:gd name="T0" fmla="*/ 311 w 802"/>
                <a:gd name="T1" fmla="*/ 1430 h 1431"/>
                <a:gd name="T2" fmla="*/ 262 w 802"/>
                <a:gd name="T3" fmla="*/ 1420 h 1431"/>
                <a:gd name="T4" fmla="*/ 189 w 802"/>
                <a:gd name="T5" fmla="*/ 1372 h 1431"/>
                <a:gd name="T6" fmla="*/ 111 w 802"/>
                <a:gd name="T7" fmla="*/ 1290 h 1431"/>
                <a:gd name="T8" fmla="*/ 43 w 802"/>
                <a:gd name="T9" fmla="*/ 1182 h 1431"/>
                <a:gd name="T10" fmla="*/ 5 w 802"/>
                <a:gd name="T11" fmla="*/ 1052 h 1431"/>
                <a:gd name="T12" fmla="*/ 10 w 802"/>
                <a:gd name="T13" fmla="*/ 908 h 1431"/>
                <a:gd name="T14" fmla="*/ 78 w 802"/>
                <a:gd name="T15" fmla="*/ 756 h 1431"/>
                <a:gd name="T16" fmla="*/ 182 w 802"/>
                <a:gd name="T17" fmla="*/ 631 h 1431"/>
                <a:gd name="T18" fmla="*/ 254 w 802"/>
                <a:gd name="T19" fmla="*/ 529 h 1431"/>
                <a:gd name="T20" fmla="*/ 312 w 802"/>
                <a:gd name="T21" fmla="*/ 419 h 1431"/>
                <a:gd name="T22" fmla="*/ 358 w 802"/>
                <a:gd name="T23" fmla="*/ 310 h 1431"/>
                <a:gd name="T24" fmla="*/ 394 w 802"/>
                <a:gd name="T25" fmla="*/ 207 h 1431"/>
                <a:gd name="T26" fmla="*/ 419 w 802"/>
                <a:gd name="T27" fmla="*/ 119 h 1431"/>
                <a:gd name="T28" fmla="*/ 436 w 802"/>
                <a:gd name="T29" fmla="*/ 51 h 1431"/>
                <a:gd name="T30" fmla="*/ 444 w 802"/>
                <a:gd name="T31" fmla="*/ 9 h 1431"/>
                <a:gd name="T32" fmla="*/ 449 w 802"/>
                <a:gd name="T33" fmla="*/ 21 h 1431"/>
                <a:gd name="T34" fmla="*/ 482 w 802"/>
                <a:gd name="T35" fmla="*/ 92 h 1431"/>
                <a:gd name="T36" fmla="*/ 536 w 802"/>
                <a:gd name="T37" fmla="*/ 194 h 1431"/>
                <a:gd name="T38" fmla="*/ 602 w 802"/>
                <a:gd name="T39" fmla="*/ 316 h 1431"/>
                <a:gd name="T40" fmla="*/ 671 w 802"/>
                <a:gd name="T41" fmla="*/ 449 h 1431"/>
                <a:gd name="T42" fmla="*/ 733 w 802"/>
                <a:gd name="T43" fmla="*/ 586 h 1431"/>
                <a:gd name="T44" fmla="*/ 780 w 802"/>
                <a:gd name="T45" fmla="*/ 717 h 1431"/>
                <a:gd name="T46" fmla="*/ 802 w 802"/>
                <a:gd name="T47" fmla="*/ 832 h 1431"/>
                <a:gd name="T48" fmla="*/ 797 w 802"/>
                <a:gd name="T49" fmla="*/ 907 h 1431"/>
                <a:gd name="T50" fmla="*/ 793 w 802"/>
                <a:gd name="T51" fmla="*/ 957 h 1431"/>
                <a:gd name="T52" fmla="*/ 785 w 802"/>
                <a:gd name="T53" fmla="*/ 1011 h 1431"/>
                <a:gd name="T54" fmla="*/ 770 w 802"/>
                <a:gd name="T55" fmla="*/ 1070 h 1431"/>
                <a:gd name="T56" fmla="*/ 740 w 802"/>
                <a:gd name="T57" fmla="*/ 1135 h 1431"/>
                <a:gd name="T58" fmla="*/ 693 w 802"/>
                <a:gd name="T59" fmla="*/ 1205 h 1431"/>
                <a:gd name="T60" fmla="*/ 621 w 802"/>
                <a:gd name="T61" fmla="*/ 1283 h 1431"/>
                <a:gd name="T62" fmla="*/ 520 w 802"/>
                <a:gd name="T63" fmla="*/ 1372 h 1431"/>
                <a:gd name="T64" fmla="*/ 323 w 802"/>
                <a:gd name="T65" fmla="*/ 1417 h 14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2"/>
                <a:gd name="T100" fmla="*/ 0 h 1431"/>
                <a:gd name="T101" fmla="*/ 802 w 802"/>
                <a:gd name="T102" fmla="*/ 1431 h 14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2" h="1431">
                  <a:moveTo>
                    <a:pt x="323" y="1417"/>
                  </a:moveTo>
                  <a:lnTo>
                    <a:pt x="311" y="1430"/>
                  </a:lnTo>
                  <a:lnTo>
                    <a:pt x="290" y="1431"/>
                  </a:lnTo>
                  <a:lnTo>
                    <a:pt x="262" y="1420"/>
                  </a:lnTo>
                  <a:lnTo>
                    <a:pt x="227" y="1401"/>
                  </a:lnTo>
                  <a:lnTo>
                    <a:pt x="189" y="1372"/>
                  </a:lnTo>
                  <a:lnTo>
                    <a:pt x="149" y="1335"/>
                  </a:lnTo>
                  <a:lnTo>
                    <a:pt x="111" y="1290"/>
                  </a:lnTo>
                  <a:lnTo>
                    <a:pt x="74" y="1240"/>
                  </a:lnTo>
                  <a:lnTo>
                    <a:pt x="43" y="1182"/>
                  </a:lnTo>
                  <a:lnTo>
                    <a:pt x="18" y="1119"/>
                  </a:lnTo>
                  <a:lnTo>
                    <a:pt x="5" y="1052"/>
                  </a:lnTo>
                  <a:lnTo>
                    <a:pt x="0" y="981"/>
                  </a:lnTo>
                  <a:lnTo>
                    <a:pt x="10" y="908"/>
                  </a:lnTo>
                  <a:lnTo>
                    <a:pt x="36" y="833"/>
                  </a:lnTo>
                  <a:lnTo>
                    <a:pt x="78" y="756"/>
                  </a:lnTo>
                  <a:lnTo>
                    <a:pt x="142" y="679"/>
                  </a:lnTo>
                  <a:lnTo>
                    <a:pt x="182" y="631"/>
                  </a:lnTo>
                  <a:lnTo>
                    <a:pt x="220" y="582"/>
                  </a:lnTo>
                  <a:lnTo>
                    <a:pt x="254" y="529"/>
                  </a:lnTo>
                  <a:lnTo>
                    <a:pt x="285" y="475"/>
                  </a:lnTo>
                  <a:lnTo>
                    <a:pt x="312" y="419"/>
                  </a:lnTo>
                  <a:lnTo>
                    <a:pt x="337" y="364"/>
                  </a:lnTo>
                  <a:lnTo>
                    <a:pt x="358" y="310"/>
                  </a:lnTo>
                  <a:lnTo>
                    <a:pt x="378" y="258"/>
                  </a:lnTo>
                  <a:lnTo>
                    <a:pt x="394" y="207"/>
                  </a:lnTo>
                  <a:lnTo>
                    <a:pt x="408" y="161"/>
                  </a:lnTo>
                  <a:lnTo>
                    <a:pt x="419" y="119"/>
                  </a:lnTo>
                  <a:lnTo>
                    <a:pt x="429" y="82"/>
                  </a:lnTo>
                  <a:lnTo>
                    <a:pt x="436" y="51"/>
                  </a:lnTo>
                  <a:lnTo>
                    <a:pt x="440" y="25"/>
                  </a:lnTo>
                  <a:lnTo>
                    <a:pt x="444" y="9"/>
                  </a:lnTo>
                  <a:lnTo>
                    <a:pt x="445" y="0"/>
                  </a:lnTo>
                  <a:lnTo>
                    <a:pt x="449" y="21"/>
                  </a:lnTo>
                  <a:lnTo>
                    <a:pt x="463" y="52"/>
                  </a:lnTo>
                  <a:lnTo>
                    <a:pt x="482" y="92"/>
                  </a:lnTo>
                  <a:lnTo>
                    <a:pt x="507" y="139"/>
                  </a:lnTo>
                  <a:lnTo>
                    <a:pt x="536" y="194"/>
                  </a:lnTo>
                  <a:lnTo>
                    <a:pt x="568" y="252"/>
                  </a:lnTo>
                  <a:lnTo>
                    <a:pt x="602" y="316"/>
                  </a:lnTo>
                  <a:lnTo>
                    <a:pt x="636" y="381"/>
                  </a:lnTo>
                  <a:lnTo>
                    <a:pt x="671" y="449"/>
                  </a:lnTo>
                  <a:lnTo>
                    <a:pt x="703" y="518"/>
                  </a:lnTo>
                  <a:lnTo>
                    <a:pt x="733" y="586"/>
                  </a:lnTo>
                  <a:lnTo>
                    <a:pt x="759" y="653"/>
                  </a:lnTo>
                  <a:lnTo>
                    <a:pt x="780" y="717"/>
                  </a:lnTo>
                  <a:lnTo>
                    <a:pt x="795" y="778"/>
                  </a:lnTo>
                  <a:lnTo>
                    <a:pt x="802" y="832"/>
                  </a:lnTo>
                  <a:lnTo>
                    <a:pt x="801" y="881"/>
                  </a:lnTo>
                  <a:lnTo>
                    <a:pt x="797" y="907"/>
                  </a:lnTo>
                  <a:lnTo>
                    <a:pt x="795" y="931"/>
                  </a:lnTo>
                  <a:lnTo>
                    <a:pt x="793" y="957"/>
                  </a:lnTo>
                  <a:lnTo>
                    <a:pt x="789" y="984"/>
                  </a:lnTo>
                  <a:lnTo>
                    <a:pt x="785" y="1011"/>
                  </a:lnTo>
                  <a:lnTo>
                    <a:pt x="779" y="1040"/>
                  </a:lnTo>
                  <a:lnTo>
                    <a:pt x="770" y="1070"/>
                  </a:lnTo>
                  <a:lnTo>
                    <a:pt x="757" y="1101"/>
                  </a:lnTo>
                  <a:lnTo>
                    <a:pt x="740" y="1135"/>
                  </a:lnTo>
                  <a:lnTo>
                    <a:pt x="719" y="1169"/>
                  </a:lnTo>
                  <a:lnTo>
                    <a:pt x="693" y="1205"/>
                  </a:lnTo>
                  <a:lnTo>
                    <a:pt x="660" y="1243"/>
                  </a:lnTo>
                  <a:lnTo>
                    <a:pt x="621" y="1283"/>
                  </a:lnTo>
                  <a:lnTo>
                    <a:pt x="574" y="1326"/>
                  </a:lnTo>
                  <a:lnTo>
                    <a:pt x="520" y="1372"/>
                  </a:lnTo>
                  <a:lnTo>
                    <a:pt x="458" y="1419"/>
                  </a:lnTo>
                  <a:lnTo>
                    <a:pt x="323" y="141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44" name="Freeform 10"/>
            <p:cNvSpPr>
              <a:spLocks/>
            </p:cNvSpPr>
            <p:nvPr/>
          </p:nvSpPr>
          <p:spPr bwMode="auto">
            <a:xfrm>
              <a:off x="1063" y="3101"/>
              <a:ext cx="351" cy="619"/>
            </a:xfrm>
            <a:custGeom>
              <a:avLst/>
              <a:gdLst>
                <a:gd name="T0" fmla="*/ 283 w 702"/>
                <a:gd name="T1" fmla="*/ 1196 h 1237"/>
                <a:gd name="T2" fmla="*/ 289 w 702"/>
                <a:gd name="T3" fmla="*/ 1160 h 1237"/>
                <a:gd name="T4" fmla="*/ 303 w 702"/>
                <a:gd name="T5" fmla="*/ 1137 h 1237"/>
                <a:gd name="T6" fmla="*/ 320 w 702"/>
                <a:gd name="T7" fmla="*/ 1125 h 1237"/>
                <a:gd name="T8" fmla="*/ 349 w 702"/>
                <a:gd name="T9" fmla="*/ 1125 h 1237"/>
                <a:gd name="T10" fmla="*/ 372 w 702"/>
                <a:gd name="T11" fmla="*/ 1135 h 1237"/>
                <a:gd name="T12" fmla="*/ 385 w 702"/>
                <a:gd name="T13" fmla="*/ 1159 h 1237"/>
                <a:gd name="T14" fmla="*/ 392 w 702"/>
                <a:gd name="T15" fmla="*/ 1203 h 1237"/>
                <a:gd name="T16" fmla="*/ 433 w 702"/>
                <a:gd name="T17" fmla="*/ 1206 h 1237"/>
                <a:gd name="T18" fmla="*/ 502 w 702"/>
                <a:gd name="T19" fmla="*/ 1147 h 1237"/>
                <a:gd name="T20" fmla="*/ 560 w 702"/>
                <a:gd name="T21" fmla="*/ 1083 h 1237"/>
                <a:gd name="T22" fmla="*/ 606 w 702"/>
                <a:gd name="T23" fmla="*/ 1016 h 1237"/>
                <a:gd name="T24" fmla="*/ 642 w 702"/>
                <a:gd name="T25" fmla="*/ 950 h 1237"/>
                <a:gd name="T26" fmla="*/ 669 w 702"/>
                <a:gd name="T27" fmla="*/ 886 h 1237"/>
                <a:gd name="T28" fmla="*/ 687 w 702"/>
                <a:gd name="T29" fmla="*/ 826 h 1237"/>
                <a:gd name="T30" fmla="*/ 698 w 702"/>
                <a:gd name="T31" fmla="*/ 773 h 1237"/>
                <a:gd name="T32" fmla="*/ 702 w 702"/>
                <a:gd name="T33" fmla="*/ 703 h 1237"/>
                <a:gd name="T34" fmla="*/ 683 w 702"/>
                <a:gd name="T35" fmla="*/ 597 h 1237"/>
                <a:gd name="T36" fmla="*/ 646 w 702"/>
                <a:gd name="T37" fmla="*/ 484 h 1237"/>
                <a:gd name="T38" fmla="*/ 597 w 702"/>
                <a:gd name="T39" fmla="*/ 369 h 1237"/>
                <a:gd name="T40" fmla="*/ 542 w 702"/>
                <a:gd name="T41" fmla="*/ 258 h 1237"/>
                <a:gd name="T42" fmla="*/ 490 w 702"/>
                <a:gd name="T43" fmla="*/ 158 h 1237"/>
                <a:gd name="T44" fmla="*/ 447 w 702"/>
                <a:gd name="T45" fmla="*/ 76 h 1237"/>
                <a:gd name="T46" fmla="*/ 422 w 702"/>
                <a:gd name="T47" fmla="*/ 18 h 1237"/>
                <a:gd name="T48" fmla="*/ 417 w 702"/>
                <a:gd name="T49" fmla="*/ 8 h 1237"/>
                <a:gd name="T50" fmla="*/ 408 w 702"/>
                <a:gd name="T51" fmla="*/ 44 h 1237"/>
                <a:gd name="T52" fmla="*/ 389 w 702"/>
                <a:gd name="T53" fmla="*/ 104 h 1237"/>
                <a:gd name="T54" fmla="*/ 363 w 702"/>
                <a:gd name="T55" fmla="*/ 181 h 1237"/>
                <a:gd name="T56" fmla="*/ 326 w 702"/>
                <a:gd name="T57" fmla="*/ 270 h 1237"/>
                <a:gd name="T58" fmla="*/ 280 w 702"/>
                <a:gd name="T59" fmla="*/ 364 h 1237"/>
                <a:gd name="T60" fmla="*/ 222 w 702"/>
                <a:gd name="T61" fmla="*/ 458 h 1237"/>
                <a:gd name="T62" fmla="*/ 156 w 702"/>
                <a:gd name="T63" fmla="*/ 547 h 1237"/>
                <a:gd name="T64" fmla="*/ 63 w 702"/>
                <a:gd name="T65" fmla="*/ 651 h 1237"/>
                <a:gd name="T66" fmla="*/ 7 w 702"/>
                <a:gd name="T67" fmla="*/ 779 h 1237"/>
                <a:gd name="T68" fmla="*/ 6 w 702"/>
                <a:gd name="T69" fmla="*/ 903 h 1237"/>
                <a:gd name="T70" fmla="*/ 44 w 702"/>
                <a:gd name="T71" fmla="*/ 1017 h 1237"/>
                <a:gd name="T72" fmla="*/ 106 w 702"/>
                <a:gd name="T73" fmla="*/ 1115 h 1237"/>
                <a:gd name="T74" fmla="*/ 176 w 702"/>
                <a:gd name="T75" fmla="*/ 1188 h 1237"/>
                <a:gd name="T76" fmla="*/ 239 w 702"/>
                <a:gd name="T77" fmla="*/ 1229 h 1237"/>
                <a:gd name="T78" fmla="*/ 277 w 702"/>
                <a:gd name="T79" fmla="*/ 1234 h 12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2"/>
                <a:gd name="T121" fmla="*/ 0 h 1237"/>
                <a:gd name="T122" fmla="*/ 702 w 702"/>
                <a:gd name="T123" fmla="*/ 1237 h 12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2" h="1237">
                  <a:moveTo>
                    <a:pt x="282" y="1219"/>
                  </a:moveTo>
                  <a:lnTo>
                    <a:pt x="283" y="1196"/>
                  </a:lnTo>
                  <a:lnTo>
                    <a:pt x="286" y="1176"/>
                  </a:lnTo>
                  <a:lnTo>
                    <a:pt x="289" y="1160"/>
                  </a:lnTo>
                  <a:lnTo>
                    <a:pt x="295" y="1147"/>
                  </a:lnTo>
                  <a:lnTo>
                    <a:pt x="303" y="1137"/>
                  </a:lnTo>
                  <a:lnTo>
                    <a:pt x="311" y="1130"/>
                  </a:lnTo>
                  <a:lnTo>
                    <a:pt x="320" y="1125"/>
                  </a:lnTo>
                  <a:lnTo>
                    <a:pt x="332" y="1124"/>
                  </a:lnTo>
                  <a:lnTo>
                    <a:pt x="349" y="1125"/>
                  </a:lnTo>
                  <a:lnTo>
                    <a:pt x="363" y="1128"/>
                  </a:lnTo>
                  <a:lnTo>
                    <a:pt x="372" y="1135"/>
                  </a:lnTo>
                  <a:lnTo>
                    <a:pt x="380" y="1145"/>
                  </a:lnTo>
                  <a:lnTo>
                    <a:pt x="385" y="1159"/>
                  </a:lnTo>
                  <a:lnTo>
                    <a:pt x="388" y="1178"/>
                  </a:lnTo>
                  <a:lnTo>
                    <a:pt x="392" y="1203"/>
                  </a:lnTo>
                  <a:lnTo>
                    <a:pt x="394" y="1233"/>
                  </a:lnTo>
                  <a:lnTo>
                    <a:pt x="433" y="1206"/>
                  </a:lnTo>
                  <a:lnTo>
                    <a:pt x="470" y="1177"/>
                  </a:lnTo>
                  <a:lnTo>
                    <a:pt x="502" y="1147"/>
                  </a:lnTo>
                  <a:lnTo>
                    <a:pt x="532" y="1115"/>
                  </a:lnTo>
                  <a:lnTo>
                    <a:pt x="560" y="1083"/>
                  </a:lnTo>
                  <a:lnTo>
                    <a:pt x="584" y="1049"/>
                  </a:lnTo>
                  <a:lnTo>
                    <a:pt x="606" y="1016"/>
                  </a:lnTo>
                  <a:lnTo>
                    <a:pt x="626" y="983"/>
                  </a:lnTo>
                  <a:lnTo>
                    <a:pt x="642" y="950"/>
                  </a:lnTo>
                  <a:lnTo>
                    <a:pt x="657" y="917"/>
                  </a:lnTo>
                  <a:lnTo>
                    <a:pt x="669" y="886"/>
                  </a:lnTo>
                  <a:lnTo>
                    <a:pt x="679" y="855"/>
                  </a:lnTo>
                  <a:lnTo>
                    <a:pt x="687" y="826"/>
                  </a:lnTo>
                  <a:lnTo>
                    <a:pt x="694" y="798"/>
                  </a:lnTo>
                  <a:lnTo>
                    <a:pt x="698" y="773"/>
                  </a:lnTo>
                  <a:lnTo>
                    <a:pt x="701" y="750"/>
                  </a:lnTo>
                  <a:lnTo>
                    <a:pt x="702" y="703"/>
                  </a:lnTo>
                  <a:lnTo>
                    <a:pt x="695" y="651"/>
                  </a:lnTo>
                  <a:lnTo>
                    <a:pt x="683" y="597"/>
                  </a:lnTo>
                  <a:lnTo>
                    <a:pt x="667" y="541"/>
                  </a:lnTo>
                  <a:lnTo>
                    <a:pt x="646" y="484"/>
                  </a:lnTo>
                  <a:lnTo>
                    <a:pt x="622" y="426"/>
                  </a:lnTo>
                  <a:lnTo>
                    <a:pt x="597" y="369"/>
                  </a:lnTo>
                  <a:lnTo>
                    <a:pt x="569" y="312"/>
                  </a:lnTo>
                  <a:lnTo>
                    <a:pt x="542" y="258"/>
                  </a:lnTo>
                  <a:lnTo>
                    <a:pt x="515" y="206"/>
                  </a:lnTo>
                  <a:lnTo>
                    <a:pt x="490" y="158"/>
                  </a:lnTo>
                  <a:lnTo>
                    <a:pt x="467" y="114"/>
                  </a:lnTo>
                  <a:lnTo>
                    <a:pt x="447" y="76"/>
                  </a:lnTo>
                  <a:lnTo>
                    <a:pt x="432" y="44"/>
                  </a:lnTo>
                  <a:lnTo>
                    <a:pt x="422" y="18"/>
                  </a:lnTo>
                  <a:lnTo>
                    <a:pt x="418" y="0"/>
                  </a:lnTo>
                  <a:lnTo>
                    <a:pt x="417" y="8"/>
                  </a:lnTo>
                  <a:lnTo>
                    <a:pt x="414" y="22"/>
                  </a:lnTo>
                  <a:lnTo>
                    <a:pt x="408" y="44"/>
                  </a:lnTo>
                  <a:lnTo>
                    <a:pt x="400" y="71"/>
                  </a:lnTo>
                  <a:lnTo>
                    <a:pt x="389" y="104"/>
                  </a:lnTo>
                  <a:lnTo>
                    <a:pt x="378" y="141"/>
                  </a:lnTo>
                  <a:lnTo>
                    <a:pt x="363" y="181"/>
                  </a:lnTo>
                  <a:lnTo>
                    <a:pt x="346" y="225"/>
                  </a:lnTo>
                  <a:lnTo>
                    <a:pt x="326" y="270"/>
                  </a:lnTo>
                  <a:lnTo>
                    <a:pt x="304" y="317"/>
                  </a:lnTo>
                  <a:lnTo>
                    <a:pt x="280" y="364"/>
                  </a:lnTo>
                  <a:lnTo>
                    <a:pt x="252" y="412"/>
                  </a:lnTo>
                  <a:lnTo>
                    <a:pt x="222" y="458"/>
                  </a:lnTo>
                  <a:lnTo>
                    <a:pt x="190" y="505"/>
                  </a:lnTo>
                  <a:lnTo>
                    <a:pt x="156" y="547"/>
                  </a:lnTo>
                  <a:lnTo>
                    <a:pt x="118" y="587"/>
                  </a:lnTo>
                  <a:lnTo>
                    <a:pt x="63" y="651"/>
                  </a:lnTo>
                  <a:lnTo>
                    <a:pt x="28" y="714"/>
                  </a:lnTo>
                  <a:lnTo>
                    <a:pt x="7" y="779"/>
                  </a:lnTo>
                  <a:lnTo>
                    <a:pt x="0" y="841"/>
                  </a:lnTo>
                  <a:lnTo>
                    <a:pt x="6" y="903"/>
                  </a:lnTo>
                  <a:lnTo>
                    <a:pt x="21" y="962"/>
                  </a:lnTo>
                  <a:lnTo>
                    <a:pt x="44" y="1017"/>
                  </a:lnTo>
                  <a:lnTo>
                    <a:pt x="73" y="1069"/>
                  </a:lnTo>
                  <a:lnTo>
                    <a:pt x="106" y="1115"/>
                  </a:lnTo>
                  <a:lnTo>
                    <a:pt x="141" y="1154"/>
                  </a:lnTo>
                  <a:lnTo>
                    <a:pt x="176" y="1188"/>
                  </a:lnTo>
                  <a:lnTo>
                    <a:pt x="209" y="1213"/>
                  </a:lnTo>
                  <a:lnTo>
                    <a:pt x="239" y="1229"/>
                  </a:lnTo>
                  <a:lnTo>
                    <a:pt x="262" y="1237"/>
                  </a:lnTo>
                  <a:lnTo>
                    <a:pt x="277" y="1234"/>
                  </a:lnTo>
                  <a:lnTo>
                    <a:pt x="282" y="12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45" name="Freeform 11"/>
            <p:cNvSpPr>
              <a:spLocks/>
            </p:cNvSpPr>
            <p:nvPr/>
          </p:nvSpPr>
          <p:spPr bwMode="auto">
            <a:xfrm>
              <a:off x="1273" y="3424"/>
              <a:ext cx="1" cy="2"/>
            </a:xfrm>
            <a:custGeom>
              <a:avLst/>
              <a:gdLst>
                <a:gd name="T0" fmla="*/ 0 w 2"/>
                <a:gd name="T1" fmla="*/ 1 h 4"/>
                <a:gd name="T2" fmla="*/ 0 w 2"/>
                <a:gd name="T3" fmla="*/ 1 h 4"/>
                <a:gd name="T4" fmla="*/ 0 w 2"/>
                <a:gd name="T5" fmla="*/ 3 h 4"/>
                <a:gd name="T6" fmla="*/ 0 w 2"/>
                <a:gd name="T7" fmla="*/ 3 h 4"/>
                <a:gd name="T8" fmla="*/ 2 w 2"/>
                <a:gd name="T9" fmla="*/ 4 h 4"/>
                <a:gd name="T10" fmla="*/ 2 w 2"/>
                <a:gd name="T11" fmla="*/ 1 h 4"/>
                <a:gd name="T12" fmla="*/ 2 w 2"/>
                <a:gd name="T13" fmla="*/ 0 h 4"/>
                <a:gd name="T14" fmla="*/ 0 w 2"/>
                <a:gd name="T15" fmla="*/ 0 h 4"/>
                <a:gd name="T16" fmla="*/ 0 w 2"/>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0" y="1"/>
                  </a:moveTo>
                  <a:lnTo>
                    <a:pt x="0" y="1"/>
                  </a:lnTo>
                  <a:lnTo>
                    <a:pt x="0" y="3"/>
                  </a:lnTo>
                  <a:lnTo>
                    <a:pt x="2" y="4"/>
                  </a:lnTo>
                  <a:lnTo>
                    <a:pt x="2" y="1"/>
                  </a:lnTo>
                  <a:lnTo>
                    <a:pt x="2"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46" name="Freeform 12"/>
            <p:cNvSpPr>
              <a:spLocks/>
            </p:cNvSpPr>
            <p:nvPr/>
          </p:nvSpPr>
          <p:spPr bwMode="auto">
            <a:xfrm>
              <a:off x="1155" y="3396"/>
              <a:ext cx="90" cy="20"/>
            </a:xfrm>
            <a:custGeom>
              <a:avLst/>
              <a:gdLst>
                <a:gd name="T0" fmla="*/ 180 w 180"/>
                <a:gd name="T1" fmla="*/ 0 h 39"/>
                <a:gd name="T2" fmla="*/ 34 w 180"/>
                <a:gd name="T3" fmla="*/ 0 h 39"/>
                <a:gd name="T4" fmla="*/ 26 w 180"/>
                <a:gd name="T5" fmla="*/ 9 h 39"/>
                <a:gd name="T6" fmla="*/ 16 w 180"/>
                <a:gd name="T7" fmla="*/ 20 h 39"/>
                <a:gd name="T8" fmla="*/ 8 w 180"/>
                <a:gd name="T9" fmla="*/ 30 h 39"/>
                <a:gd name="T10" fmla="*/ 0 w 180"/>
                <a:gd name="T11" fmla="*/ 39 h 39"/>
                <a:gd name="T12" fmla="*/ 144 w 180"/>
                <a:gd name="T13" fmla="*/ 39 h 39"/>
                <a:gd name="T14" fmla="*/ 149 w 180"/>
                <a:gd name="T15" fmla="*/ 35 h 39"/>
                <a:gd name="T16" fmla="*/ 155 w 180"/>
                <a:gd name="T17" fmla="*/ 29 h 39"/>
                <a:gd name="T18" fmla="*/ 159 w 180"/>
                <a:gd name="T19" fmla="*/ 24 h 39"/>
                <a:gd name="T20" fmla="*/ 164 w 180"/>
                <a:gd name="T21" fmla="*/ 18 h 39"/>
                <a:gd name="T22" fmla="*/ 167 w 180"/>
                <a:gd name="T23" fmla="*/ 14 h 39"/>
                <a:gd name="T24" fmla="*/ 172 w 180"/>
                <a:gd name="T25" fmla="*/ 9 h 39"/>
                <a:gd name="T26" fmla="*/ 177 w 180"/>
                <a:gd name="T27" fmla="*/ 5 h 39"/>
                <a:gd name="T28" fmla="*/ 180 w 180"/>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
                <a:gd name="T46" fmla="*/ 0 h 39"/>
                <a:gd name="T47" fmla="*/ 180 w 180"/>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 h="39">
                  <a:moveTo>
                    <a:pt x="180" y="0"/>
                  </a:moveTo>
                  <a:lnTo>
                    <a:pt x="34" y="0"/>
                  </a:lnTo>
                  <a:lnTo>
                    <a:pt x="26" y="9"/>
                  </a:lnTo>
                  <a:lnTo>
                    <a:pt x="16" y="20"/>
                  </a:lnTo>
                  <a:lnTo>
                    <a:pt x="8" y="30"/>
                  </a:lnTo>
                  <a:lnTo>
                    <a:pt x="0" y="39"/>
                  </a:lnTo>
                  <a:lnTo>
                    <a:pt x="144" y="39"/>
                  </a:lnTo>
                  <a:lnTo>
                    <a:pt x="149" y="35"/>
                  </a:lnTo>
                  <a:lnTo>
                    <a:pt x="155" y="29"/>
                  </a:lnTo>
                  <a:lnTo>
                    <a:pt x="159" y="24"/>
                  </a:lnTo>
                  <a:lnTo>
                    <a:pt x="164" y="18"/>
                  </a:lnTo>
                  <a:lnTo>
                    <a:pt x="167" y="14"/>
                  </a:lnTo>
                  <a:lnTo>
                    <a:pt x="172" y="9"/>
                  </a:lnTo>
                  <a:lnTo>
                    <a:pt x="177" y="5"/>
                  </a:lnTo>
                  <a:lnTo>
                    <a:pt x="180" y="0"/>
                  </a:lnTo>
                  <a:close/>
                </a:path>
              </a:pathLst>
            </a:custGeom>
            <a:solidFill>
              <a:srgbClr val="FFAD2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47" name="Freeform 13"/>
            <p:cNvSpPr>
              <a:spLocks/>
            </p:cNvSpPr>
            <p:nvPr/>
          </p:nvSpPr>
          <p:spPr bwMode="auto">
            <a:xfrm>
              <a:off x="1104" y="3168"/>
              <a:ext cx="275" cy="530"/>
            </a:xfrm>
            <a:custGeom>
              <a:avLst/>
              <a:gdLst>
                <a:gd name="T0" fmla="*/ 164 w 550"/>
                <a:gd name="T1" fmla="*/ 996 h 1058"/>
                <a:gd name="T2" fmla="*/ 192 w 550"/>
                <a:gd name="T3" fmla="*/ 944 h 1058"/>
                <a:gd name="T4" fmla="*/ 249 w 550"/>
                <a:gd name="T5" fmla="*/ 921 h 1058"/>
                <a:gd name="T6" fmla="*/ 308 w 550"/>
                <a:gd name="T7" fmla="*/ 939 h 1058"/>
                <a:gd name="T8" fmla="*/ 332 w 550"/>
                <a:gd name="T9" fmla="*/ 984 h 1058"/>
                <a:gd name="T10" fmla="*/ 365 w 550"/>
                <a:gd name="T11" fmla="*/ 990 h 1058"/>
                <a:gd name="T12" fmla="*/ 440 w 550"/>
                <a:gd name="T13" fmla="*/ 899 h 1058"/>
                <a:gd name="T14" fmla="*/ 495 w 550"/>
                <a:gd name="T15" fmla="*/ 811 h 1058"/>
                <a:gd name="T16" fmla="*/ 532 w 550"/>
                <a:gd name="T17" fmla="*/ 724 h 1058"/>
                <a:gd name="T18" fmla="*/ 549 w 550"/>
                <a:gd name="T19" fmla="*/ 640 h 1058"/>
                <a:gd name="T20" fmla="*/ 547 w 550"/>
                <a:gd name="T21" fmla="*/ 557 h 1058"/>
                <a:gd name="T22" fmla="*/ 520 w 550"/>
                <a:gd name="T23" fmla="*/ 451 h 1058"/>
                <a:gd name="T24" fmla="*/ 476 w 550"/>
                <a:gd name="T25" fmla="*/ 327 h 1058"/>
                <a:gd name="T26" fmla="*/ 424 w 550"/>
                <a:gd name="T27" fmla="*/ 201 h 1058"/>
                <a:gd name="T28" fmla="*/ 379 w 550"/>
                <a:gd name="T29" fmla="*/ 92 h 1058"/>
                <a:gd name="T30" fmla="*/ 351 w 550"/>
                <a:gd name="T31" fmla="*/ 15 h 1058"/>
                <a:gd name="T32" fmla="*/ 346 w 550"/>
                <a:gd name="T33" fmla="*/ 18 h 1058"/>
                <a:gd name="T34" fmla="*/ 337 w 550"/>
                <a:gd name="T35" fmla="*/ 76 h 1058"/>
                <a:gd name="T36" fmla="*/ 315 w 550"/>
                <a:gd name="T37" fmla="*/ 160 h 1058"/>
                <a:gd name="T38" fmla="*/ 273 w 550"/>
                <a:gd name="T39" fmla="*/ 261 h 1058"/>
                <a:gd name="T40" fmla="*/ 207 w 550"/>
                <a:gd name="T41" fmla="*/ 371 h 1058"/>
                <a:gd name="T42" fmla="*/ 144 w 550"/>
                <a:gd name="T43" fmla="*/ 448 h 1058"/>
                <a:gd name="T44" fmla="*/ 136 w 550"/>
                <a:gd name="T45" fmla="*/ 456 h 1058"/>
                <a:gd name="T46" fmla="*/ 329 w 550"/>
                <a:gd name="T47" fmla="*/ 403 h 1058"/>
                <a:gd name="T48" fmla="*/ 365 w 550"/>
                <a:gd name="T49" fmla="*/ 352 h 1058"/>
                <a:gd name="T50" fmla="*/ 374 w 550"/>
                <a:gd name="T51" fmla="*/ 328 h 1058"/>
                <a:gd name="T52" fmla="*/ 374 w 550"/>
                <a:gd name="T53" fmla="*/ 327 h 1058"/>
                <a:gd name="T54" fmla="*/ 374 w 550"/>
                <a:gd name="T55" fmla="*/ 326 h 1058"/>
                <a:gd name="T56" fmla="*/ 379 w 550"/>
                <a:gd name="T57" fmla="*/ 350 h 1058"/>
                <a:gd name="T58" fmla="*/ 420 w 550"/>
                <a:gd name="T59" fmla="*/ 455 h 1058"/>
                <a:gd name="T60" fmla="*/ 469 w 550"/>
                <a:gd name="T61" fmla="*/ 591 h 1058"/>
                <a:gd name="T62" fmla="*/ 480 w 550"/>
                <a:gd name="T63" fmla="*/ 730 h 1058"/>
                <a:gd name="T64" fmla="*/ 431 w 550"/>
                <a:gd name="T65" fmla="*/ 868 h 1058"/>
                <a:gd name="T66" fmla="*/ 349 w 550"/>
                <a:gd name="T67" fmla="*/ 992 h 1058"/>
                <a:gd name="T68" fmla="*/ 393 w 550"/>
                <a:gd name="T69" fmla="*/ 901 h 1058"/>
                <a:gd name="T70" fmla="*/ 419 w 550"/>
                <a:gd name="T71" fmla="*/ 804 h 1058"/>
                <a:gd name="T72" fmla="*/ 413 w 550"/>
                <a:gd name="T73" fmla="*/ 716 h 1058"/>
                <a:gd name="T74" fmla="*/ 375 w 550"/>
                <a:gd name="T75" fmla="*/ 611 h 1058"/>
                <a:gd name="T76" fmla="*/ 343 w 550"/>
                <a:gd name="T77" fmla="*/ 531 h 1058"/>
                <a:gd name="T78" fmla="*/ 334 w 550"/>
                <a:gd name="T79" fmla="*/ 529 h 1058"/>
                <a:gd name="T80" fmla="*/ 297 w 550"/>
                <a:gd name="T81" fmla="*/ 580 h 1058"/>
                <a:gd name="T82" fmla="*/ 198 w 550"/>
                <a:gd name="T83" fmla="*/ 683 h 1058"/>
                <a:gd name="T84" fmla="*/ 134 w 550"/>
                <a:gd name="T85" fmla="*/ 806 h 1058"/>
                <a:gd name="T86" fmla="*/ 146 w 550"/>
                <a:gd name="T87" fmla="*/ 929 h 1058"/>
                <a:gd name="T88" fmla="*/ 154 w 550"/>
                <a:gd name="T89" fmla="*/ 982 h 1058"/>
                <a:gd name="T90" fmla="*/ 110 w 550"/>
                <a:gd name="T91" fmla="*/ 940 h 1058"/>
                <a:gd name="T92" fmla="*/ 72 w 550"/>
                <a:gd name="T93" fmla="*/ 879 h 1058"/>
                <a:gd name="T94" fmla="*/ 61 w 550"/>
                <a:gd name="T95" fmla="*/ 795 h 1058"/>
                <a:gd name="T96" fmla="*/ 93 w 550"/>
                <a:gd name="T97" fmla="*/ 685 h 1058"/>
                <a:gd name="T98" fmla="*/ 191 w 550"/>
                <a:gd name="T99" fmla="*/ 548 h 1058"/>
                <a:gd name="T100" fmla="*/ 213 w 550"/>
                <a:gd name="T101" fmla="*/ 526 h 1058"/>
                <a:gd name="T102" fmla="*/ 234 w 550"/>
                <a:gd name="T103" fmla="*/ 507 h 1058"/>
                <a:gd name="T104" fmla="*/ 102 w 550"/>
                <a:gd name="T105" fmla="*/ 495 h 1058"/>
                <a:gd name="T106" fmla="*/ 20 w 550"/>
                <a:gd name="T107" fmla="*/ 637 h 1058"/>
                <a:gd name="T108" fmla="*/ 0 w 550"/>
                <a:gd name="T109" fmla="*/ 765 h 1058"/>
                <a:gd name="T110" fmla="*/ 25 w 550"/>
                <a:gd name="T111" fmla="*/ 875 h 1058"/>
                <a:gd name="T112" fmla="*/ 79 w 550"/>
                <a:gd name="T113" fmla="*/ 969 h 1058"/>
                <a:gd name="T114" fmla="*/ 143 w 550"/>
                <a:gd name="T115" fmla="*/ 1040 h 1058"/>
                <a:gd name="T116" fmla="*/ 161 w 550"/>
                <a:gd name="T117" fmla="*/ 1046 h 10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0"/>
                <a:gd name="T178" fmla="*/ 0 h 1058"/>
                <a:gd name="T179" fmla="*/ 550 w 550"/>
                <a:gd name="T180" fmla="*/ 1058 h 10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0" h="1058">
                  <a:moveTo>
                    <a:pt x="160" y="1034"/>
                  </a:moveTo>
                  <a:lnTo>
                    <a:pt x="161" y="1016"/>
                  </a:lnTo>
                  <a:lnTo>
                    <a:pt x="164" y="996"/>
                  </a:lnTo>
                  <a:lnTo>
                    <a:pt x="171" y="978"/>
                  </a:lnTo>
                  <a:lnTo>
                    <a:pt x="181" y="959"/>
                  </a:lnTo>
                  <a:lnTo>
                    <a:pt x="192" y="944"/>
                  </a:lnTo>
                  <a:lnTo>
                    <a:pt x="208" y="932"/>
                  </a:lnTo>
                  <a:lnTo>
                    <a:pt x="227" y="924"/>
                  </a:lnTo>
                  <a:lnTo>
                    <a:pt x="249" y="921"/>
                  </a:lnTo>
                  <a:lnTo>
                    <a:pt x="274" y="924"/>
                  </a:lnTo>
                  <a:lnTo>
                    <a:pt x="293" y="929"/>
                  </a:lnTo>
                  <a:lnTo>
                    <a:pt x="308" y="939"/>
                  </a:lnTo>
                  <a:lnTo>
                    <a:pt x="319" y="951"/>
                  </a:lnTo>
                  <a:lnTo>
                    <a:pt x="327" y="966"/>
                  </a:lnTo>
                  <a:lnTo>
                    <a:pt x="332" y="984"/>
                  </a:lnTo>
                  <a:lnTo>
                    <a:pt x="335" y="1002"/>
                  </a:lnTo>
                  <a:lnTo>
                    <a:pt x="336" y="1022"/>
                  </a:lnTo>
                  <a:lnTo>
                    <a:pt x="365" y="990"/>
                  </a:lnTo>
                  <a:lnTo>
                    <a:pt x="393" y="961"/>
                  </a:lnTo>
                  <a:lnTo>
                    <a:pt x="417" y="929"/>
                  </a:lnTo>
                  <a:lnTo>
                    <a:pt x="440" y="899"/>
                  </a:lnTo>
                  <a:lnTo>
                    <a:pt x="461" y="870"/>
                  </a:lnTo>
                  <a:lnTo>
                    <a:pt x="479" y="841"/>
                  </a:lnTo>
                  <a:lnTo>
                    <a:pt x="495" y="811"/>
                  </a:lnTo>
                  <a:lnTo>
                    <a:pt x="509" y="782"/>
                  </a:lnTo>
                  <a:lnTo>
                    <a:pt x="522" y="753"/>
                  </a:lnTo>
                  <a:lnTo>
                    <a:pt x="532" y="724"/>
                  </a:lnTo>
                  <a:lnTo>
                    <a:pt x="540" y="697"/>
                  </a:lnTo>
                  <a:lnTo>
                    <a:pt x="546" y="668"/>
                  </a:lnTo>
                  <a:lnTo>
                    <a:pt x="549" y="640"/>
                  </a:lnTo>
                  <a:lnTo>
                    <a:pt x="550" y="613"/>
                  </a:lnTo>
                  <a:lnTo>
                    <a:pt x="549" y="585"/>
                  </a:lnTo>
                  <a:lnTo>
                    <a:pt x="547" y="557"/>
                  </a:lnTo>
                  <a:lnTo>
                    <a:pt x="541" y="525"/>
                  </a:lnTo>
                  <a:lnTo>
                    <a:pt x="532" y="489"/>
                  </a:lnTo>
                  <a:lnTo>
                    <a:pt x="520" y="451"/>
                  </a:lnTo>
                  <a:lnTo>
                    <a:pt x="507" y="411"/>
                  </a:lnTo>
                  <a:lnTo>
                    <a:pt x="492" y="370"/>
                  </a:lnTo>
                  <a:lnTo>
                    <a:pt x="476" y="327"/>
                  </a:lnTo>
                  <a:lnTo>
                    <a:pt x="458" y="284"/>
                  </a:lnTo>
                  <a:lnTo>
                    <a:pt x="441" y="242"/>
                  </a:lnTo>
                  <a:lnTo>
                    <a:pt x="424" y="201"/>
                  </a:lnTo>
                  <a:lnTo>
                    <a:pt x="408" y="162"/>
                  </a:lnTo>
                  <a:lnTo>
                    <a:pt x="393" y="125"/>
                  </a:lnTo>
                  <a:lnTo>
                    <a:pt x="379" y="92"/>
                  </a:lnTo>
                  <a:lnTo>
                    <a:pt x="367" y="62"/>
                  </a:lnTo>
                  <a:lnTo>
                    <a:pt x="358" y="35"/>
                  </a:lnTo>
                  <a:lnTo>
                    <a:pt x="351" y="15"/>
                  </a:lnTo>
                  <a:lnTo>
                    <a:pt x="348" y="0"/>
                  </a:lnTo>
                  <a:lnTo>
                    <a:pt x="348" y="7"/>
                  </a:lnTo>
                  <a:lnTo>
                    <a:pt x="346" y="18"/>
                  </a:lnTo>
                  <a:lnTo>
                    <a:pt x="344" y="34"/>
                  </a:lnTo>
                  <a:lnTo>
                    <a:pt x="342" y="53"/>
                  </a:lnTo>
                  <a:lnTo>
                    <a:pt x="337" y="76"/>
                  </a:lnTo>
                  <a:lnTo>
                    <a:pt x="332" y="101"/>
                  </a:lnTo>
                  <a:lnTo>
                    <a:pt x="325" y="129"/>
                  </a:lnTo>
                  <a:lnTo>
                    <a:pt x="315" y="160"/>
                  </a:lnTo>
                  <a:lnTo>
                    <a:pt x="304" y="192"/>
                  </a:lnTo>
                  <a:lnTo>
                    <a:pt x="290" y="226"/>
                  </a:lnTo>
                  <a:lnTo>
                    <a:pt x="273" y="261"/>
                  </a:lnTo>
                  <a:lnTo>
                    <a:pt x="254" y="297"/>
                  </a:lnTo>
                  <a:lnTo>
                    <a:pt x="232" y="334"/>
                  </a:lnTo>
                  <a:lnTo>
                    <a:pt x="207" y="371"/>
                  </a:lnTo>
                  <a:lnTo>
                    <a:pt x="179" y="408"/>
                  </a:lnTo>
                  <a:lnTo>
                    <a:pt x="147" y="444"/>
                  </a:lnTo>
                  <a:lnTo>
                    <a:pt x="144" y="448"/>
                  </a:lnTo>
                  <a:lnTo>
                    <a:pt x="141" y="450"/>
                  </a:lnTo>
                  <a:lnTo>
                    <a:pt x="138" y="454"/>
                  </a:lnTo>
                  <a:lnTo>
                    <a:pt x="136" y="456"/>
                  </a:lnTo>
                  <a:lnTo>
                    <a:pt x="282" y="456"/>
                  </a:lnTo>
                  <a:lnTo>
                    <a:pt x="308" y="427"/>
                  </a:lnTo>
                  <a:lnTo>
                    <a:pt x="329" y="403"/>
                  </a:lnTo>
                  <a:lnTo>
                    <a:pt x="344" y="382"/>
                  </a:lnTo>
                  <a:lnTo>
                    <a:pt x="357" y="366"/>
                  </a:lnTo>
                  <a:lnTo>
                    <a:pt x="365" y="352"/>
                  </a:lnTo>
                  <a:lnTo>
                    <a:pt x="371" y="342"/>
                  </a:lnTo>
                  <a:lnTo>
                    <a:pt x="373" y="334"/>
                  </a:lnTo>
                  <a:lnTo>
                    <a:pt x="374" y="328"/>
                  </a:lnTo>
                  <a:lnTo>
                    <a:pt x="374" y="327"/>
                  </a:lnTo>
                  <a:lnTo>
                    <a:pt x="374" y="326"/>
                  </a:lnTo>
                  <a:lnTo>
                    <a:pt x="374" y="327"/>
                  </a:lnTo>
                  <a:lnTo>
                    <a:pt x="374" y="328"/>
                  </a:lnTo>
                  <a:lnTo>
                    <a:pt x="379" y="350"/>
                  </a:lnTo>
                  <a:lnTo>
                    <a:pt x="389" y="380"/>
                  </a:lnTo>
                  <a:lnTo>
                    <a:pt x="404" y="414"/>
                  </a:lnTo>
                  <a:lnTo>
                    <a:pt x="420" y="455"/>
                  </a:lnTo>
                  <a:lnTo>
                    <a:pt x="438" y="499"/>
                  </a:lnTo>
                  <a:lnTo>
                    <a:pt x="455" y="545"/>
                  </a:lnTo>
                  <a:lnTo>
                    <a:pt x="469" y="591"/>
                  </a:lnTo>
                  <a:lnTo>
                    <a:pt x="480" y="638"/>
                  </a:lnTo>
                  <a:lnTo>
                    <a:pt x="484" y="684"/>
                  </a:lnTo>
                  <a:lnTo>
                    <a:pt x="480" y="730"/>
                  </a:lnTo>
                  <a:lnTo>
                    <a:pt x="469" y="776"/>
                  </a:lnTo>
                  <a:lnTo>
                    <a:pt x="451" y="823"/>
                  </a:lnTo>
                  <a:lnTo>
                    <a:pt x="431" y="868"/>
                  </a:lnTo>
                  <a:lnTo>
                    <a:pt x="405" y="912"/>
                  </a:lnTo>
                  <a:lnTo>
                    <a:pt x="378" y="954"/>
                  </a:lnTo>
                  <a:lnTo>
                    <a:pt x="349" y="992"/>
                  </a:lnTo>
                  <a:lnTo>
                    <a:pt x="365" y="964"/>
                  </a:lnTo>
                  <a:lnTo>
                    <a:pt x="380" y="934"/>
                  </a:lnTo>
                  <a:lnTo>
                    <a:pt x="393" y="901"/>
                  </a:lnTo>
                  <a:lnTo>
                    <a:pt x="404" y="867"/>
                  </a:lnTo>
                  <a:lnTo>
                    <a:pt x="412" y="835"/>
                  </a:lnTo>
                  <a:lnTo>
                    <a:pt x="419" y="804"/>
                  </a:lnTo>
                  <a:lnTo>
                    <a:pt x="421" y="776"/>
                  </a:lnTo>
                  <a:lnTo>
                    <a:pt x="420" y="753"/>
                  </a:lnTo>
                  <a:lnTo>
                    <a:pt x="413" y="716"/>
                  </a:lnTo>
                  <a:lnTo>
                    <a:pt x="402" y="681"/>
                  </a:lnTo>
                  <a:lnTo>
                    <a:pt x="389" y="645"/>
                  </a:lnTo>
                  <a:lnTo>
                    <a:pt x="375" y="611"/>
                  </a:lnTo>
                  <a:lnTo>
                    <a:pt x="363" y="580"/>
                  </a:lnTo>
                  <a:lnTo>
                    <a:pt x="351" y="554"/>
                  </a:lnTo>
                  <a:lnTo>
                    <a:pt x="343" y="531"/>
                  </a:lnTo>
                  <a:lnTo>
                    <a:pt x="340" y="515"/>
                  </a:lnTo>
                  <a:lnTo>
                    <a:pt x="338" y="520"/>
                  </a:lnTo>
                  <a:lnTo>
                    <a:pt x="334" y="529"/>
                  </a:lnTo>
                  <a:lnTo>
                    <a:pt x="327" y="541"/>
                  </a:lnTo>
                  <a:lnTo>
                    <a:pt x="315" y="558"/>
                  </a:lnTo>
                  <a:lnTo>
                    <a:pt x="297" y="580"/>
                  </a:lnTo>
                  <a:lnTo>
                    <a:pt x="273" y="608"/>
                  </a:lnTo>
                  <a:lnTo>
                    <a:pt x="239" y="643"/>
                  </a:lnTo>
                  <a:lnTo>
                    <a:pt x="198" y="683"/>
                  </a:lnTo>
                  <a:lnTo>
                    <a:pt x="166" y="722"/>
                  </a:lnTo>
                  <a:lnTo>
                    <a:pt x="145" y="764"/>
                  </a:lnTo>
                  <a:lnTo>
                    <a:pt x="134" y="806"/>
                  </a:lnTo>
                  <a:lnTo>
                    <a:pt x="133" y="849"/>
                  </a:lnTo>
                  <a:lnTo>
                    <a:pt x="137" y="890"/>
                  </a:lnTo>
                  <a:lnTo>
                    <a:pt x="146" y="929"/>
                  </a:lnTo>
                  <a:lnTo>
                    <a:pt x="156" y="964"/>
                  </a:lnTo>
                  <a:lnTo>
                    <a:pt x="167" y="993"/>
                  </a:lnTo>
                  <a:lnTo>
                    <a:pt x="154" y="982"/>
                  </a:lnTo>
                  <a:lnTo>
                    <a:pt x="139" y="970"/>
                  </a:lnTo>
                  <a:lnTo>
                    <a:pt x="125" y="956"/>
                  </a:lnTo>
                  <a:lnTo>
                    <a:pt x="110" y="940"/>
                  </a:lnTo>
                  <a:lnTo>
                    <a:pt x="95" y="921"/>
                  </a:lnTo>
                  <a:lnTo>
                    <a:pt x="83" y="901"/>
                  </a:lnTo>
                  <a:lnTo>
                    <a:pt x="72" y="879"/>
                  </a:lnTo>
                  <a:lnTo>
                    <a:pt x="64" y="853"/>
                  </a:lnTo>
                  <a:lnTo>
                    <a:pt x="60" y="825"/>
                  </a:lnTo>
                  <a:lnTo>
                    <a:pt x="61" y="795"/>
                  </a:lnTo>
                  <a:lnTo>
                    <a:pt x="65" y="761"/>
                  </a:lnTo>
                  <a:lnTo>
                    <a:pt x="76" y="726"/>
                  </a:lnTo>
                  <a:lnTo>
                    <a:pt x="93" y="685"/>
                  </a:lnTo>
                  <a:lnTo>
                    <a:pt x="118" y="643"/>
                  </a:lnTo>
                  <a:lnTo>
                    <a:pt x="151" y="598"/>
                  </a:lnTo>
                  <a:lnTo>
                    <a:pt x="191" y="548"/>
                  </a:lnTo>
                  <a:lnTo>
                    <a:pt x="198" y="540"/>
                  </a:lnTo>
                  <a:lnTo>
                    <a:pt x="205" y="533"/>
                  </a:lnTo>
                  <a:lnTo>
                    <a:pt x="213" y="526"/>
                  </a:lnTo>
                  <a:lnTo>
                    <a:pt x="220" y="519"/>
                  </a:lnTo>
                  <a:lnTo>
                    <a:pt x="227" y="514"/>
                  </a:lnTo>
                  <a:lnTo>
                    <a:pt x="234" y="507"/>
                  </a:lnTo>
                  <a:lnTo>
                    <a:pt x="240" y="501"/>
                  </a:lnTo>
                  <a:lnTo>
                    <a:pt x="246" y="495"/>
                  </a:lnTo>
                  <a:lnTo>
                    <a:pt x="102" y="495"/>
                  </a:lnTo>
                  <a:lnTo>
                    <a:pt x="66" y="544"/>
                  </a:lnTo>
                  <a:lnTo>
                    <a:pt x="40" y="591"/>
                  </a:lnTo>
                  <a:lnTo>
                    <a:pt x="20" y="637"/>
                  </a:lnTo>
                  <a:lnTo>
                    <a:pt x="8" y="682"/>
                  </a:lnTo>
                  <a:lnTo>
                    <a:pt x="1" y="724"/>
                  </a:lnTo>
                  <a:lnTo>
                    <a:pt x="0" y="765"/>
                  </a:lnTo>
                  <a:lnTo>
                    <a:pt x="4" y="804"/>
                  </a:lnTo>
                  <a:lnTo>
                    <a:pt x="13" y="841"/>
                  </a:lnTo>
                  <a:lnTo>
                    <a:pt x="25" y="875"/>
                  </a:lnTo>
                  <a:lnTo>
                    <a:pt x="41" y="909"/>
                  </a:lnTo>
                  <a:lnTo>
                    <a:pt x="58" y="940"/>
                  </a:lnTo>
                  <a:lnTo>
                    <a:pt x="79" y="969"/>
                  </a:lnTo>
                  <a:lnTo>
                    <a:pt x="100" y="994"/>
                  </a:lnTo>
                  <a:lnTo>
                    <a:pt x="121" y="1018"/>
                  </a:lnTo>
                  <a:lnTo>
                    <a:pt x="143" y="1040"/>
                  </a:lnTo>
                  <a:lnTo>
                    <a:pt x="163" y="1058"/>
                  </a:lnTo>
                  <a:lnTo>
                    <a:pt x="162" y="1053"/>
                  </a:lnTo>
                  <a:lnTo>
                    <a:pt x="161" y="1046"/>
                  </a:lnTo>
                  <a:lnTo>
                    <a:pt x="160" y="1040"/>
                  </a:lnTo>
                  <a:lnTo>
                    <a:pt x="160" y="1034"/>
                  </a:lnTo>
                  <a:close/>
                </a:path>
              </a:pathLst>
            </a:custGeom>
            <a:solidFill>
              <a:srgbClr val="FFAD2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48" name="Freeform 14"/>
            <p:cNvSpPr>
              <a:spLocks/>
            </p:cNvSpPr>
            <p:nvPr/>
          </p:nvSpPr>
          <p:spPr bwMode="auto">
            <a:xfrm>
              <a:off x="1025" y="3175"/>
              <a:ext cx="194" cy="341"/>
            </a:xfrm>
            <a:custGeom>
              <a:avLst/>
              <a:gdLst>
                <a:gd name="T0" fmla="*/ 17 w 388"/>
                <a:gd name="T1" fmla="*/ 684 h 684"/>
                <a:gd name="T2" fmla="*/ 17 w 388"/>
                <a:gd name="T3" fmla="*/ 677 h 684"/>
                <a:gd name="T4" fmla="*/ 18 w 388"/>
                <a:gd name="T5" fmla="*/ 656 h 684"/>
                <a:gd name="T6" fmla="*/ 21 w 388"/>
                <a:gd name="T7" fmla="*/ 626 h 684"/>
                <a:gd name="T8" fmla="*/ 29 w 388"/>
                <a:gd name="T9" fmla="*/ 587 h 684"/>
                <a:gd name="T10" fmla="*/ 42 w 388"/>
                <a:gd name="T11" fmla="*/ 543 h 684"/>
                <a:gd name="T12" fmla="*/ 64 w 388"/>
                <a:gd name="T13" fmla="*/ 497 h 684"/>
                <a:gd name="T14" fmla="*/ 94 w 388"/>
                <a:gd name="T15" fmla="*/ 450 h 684"/>
                <a:gd name="T16" fmla="*/ 137 w 388"/>
                <a:gd name="T17" fmla="*/ 406 h 684"/>
                <a:gd name="T18" fmla="*/ 155 w 388"/>
                <a:gd name="T19" fmla="*/ 389 h 684"/>
                <a:gd name="T20" fmla="*/ 174 w 388"/>
                <a:gd name="T21" fmla="*/ 367 h 684"/>
                <a:gd name="T22" fmla="*/ 193 w 388"/>
                <a:gd name="T23" fmla="*/ 341 h 684"/>
                <a:gd name="T24" fmla="*/ 214 w 388"/>
                <a:gd name="T25" fmla="*/ 314 h 684"/>
                <a:gd name="T26" fmla="*/ 234 w 388"/>
                <a:gd name="T27" fmla="*/ 285 h 684"/>
                <a:gd name="T28" fmla="*/ 254 w 388"/>
                <a:gd name="T29" fmla="*/ 254 h 684"/>
                <a:gd name="T30" fmla="*/ 274 w 388"/>
                <a:gd name="T31" fmla="*/ 222 h 684"/>
                <a:gd name="T32" fmla="*/ 294 w 388"/>
                <a:gd name="T33" fmla="*/ 189 h 684"/>
                <a:gd name="T34" fmla="*/ 311 w 388"/>
                <a:gd name="T35" fmla="*/ 158 h 684"/>
                <a:gd name="T36" fmla="*/ 328 w 388"/>
                <a:gd name="T37" fmla="*/ 127 h 684"/>
                <a:gd name="T38" fmla="*/ 343 w 388"/>
                <a:gd name="T39" fmla="*/ 98 h 684"/>
                <a:gd name="T40" fmla="*/ 357 w 388"/>
                <a:gd name="T41" fmla="*/ 72 h 684"/>
                <a:gd name="T42" fmla="*/ 369 w 388"/>
                <a:gd name="T43" fmla="*/ 49 h 684"/>
                <a:gd name="T44" fmla="*/ 378 w 388"/>
                <a:gd name="T45" fmla="*/ 28 h 684"/>
                <a:gd name="T46" fmla="*/ 385 w 388"/>
                <a:gd name="T47" fmla="*/ 12 h 684"/>
                <a:gd name="T48" fmla="*/ 388 w 388"/>
                <a:gd name="T49" fmla="*/ 0 h 684"/>
                <a:gd name="T50" fmla="*/ 387 w 388"/>
                <a:gd name="T51" fmla="*/ 0 h 684"/>
                <a:gd name="T52" fmla="*/ 380 w 388"/>
                <a:gd name="T53" fmla="*/ 7 h 684"/>
                <a:gd name="T54" fmla="*/ 371 w 388"/>
                <a:gd name="T55" fmla="*/ 20 h 684"/>
                <a:gd name="T56" fmla="*/ 358 w 388"/>
                <a:gd name="T57" fmla="*/ 36 h 684"/>
                <a:gd name="T58" fmla="*/ 342 w 388"/>
                <a:gd name="T59" fmla="*/ 58 h 684"/>
                <a:gd name="T60" fmla="*/ 324 w 388"/>
                <a:gd name="T61" fmla="*/ 82 h 684"/>
                <a:gd name="T62" fmla="*/ 303 w 388"/>
                <a:gd name="T63" fmla="*/ 110 h 684"/>
                <a:gd name="T64" fmla="*/ 281 w 388"/>
                <a:gd name="T65" fmla="*/ 140 h 684"/>
                <a:gd name="T66" fmla="*/ 258 w 388"/>
                <a:gd name="T67" fmla="*/ 171 h 684"/>
                <a:gd name="T68" fmla="*/ 235 w 388"/>
                <a:gd name="T69" fmla="*/ 203 h 684"/>
                <a:gd name="T70" fmla="*/ 211 w 388"/>
                <a:gd name="T71" fmla="*/ 234 h 684"/>
                <a:gd name="T72" fmla="*/ 188 w 388"/>
                <a:gd name="T73" fmla="*/ 265 h 684"/>
                <a:gd name="T74" fmla="*/ 166 w 388"/>
                <a:gd name="T75" fmla="*/ 297 h 684"/>
                <a:gd name="T76" fmla="*/ 145 w 388"/>
                <a:gd name="T77" fmla="*/ 324 h 684"/>
                <a:gd name="T78" fmla="*/ 125 w 388"/>
                <a:gd name="T79" fmla="*/ 349 h 684"/>
                <a:gd name="T80" fmla="*/ 108 w 388"/>
                <a:gd name="T81" fmla="*/ 371 h 684"/>
                <a:gd name="T82" fmla="*/ 55 w 388"/>
                <a:gd name="T83" fmla="*/ 446 h 684"/>
                <a:gd name="T84" fmla="*/ 23 w 388"/>
                <a:gd name="T85" fmla="*/ 508 h 684"/>
                <a:gd name="T86" fmla="*/ 6 w 388"/>
                <a:gd name="T87" fmla="*/ 558 h 684"/>
                <a:gd name="T88" fmla="*/ 0 w 388"/>
                <a:gd name="T89" fmla="*/ 598 h 684"/>
                <a:gd name="T90" fmla="*/ 2 w 388"/>
                <a:gd name="T91" fmla="*/ 628 h 684"/>
                <a:gd name="T92" fmla="*/ 9 w 388"/>
                <a:gd name="T93" fmla="*/ 652 h 684"/>
                <a:gd name="T94" fmla="*/ 15 w 388"/>
                <a:gd name="T95" fmla="*/ 670 h 684"/>
                <a:gd name="T96" fmla="*/ 17 w 388"/>
                <a:gd name="T97" fmla="*/ 684 h 6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8"/>
                <a:gd name="T148" fmla="*/ 0 h 684"/>
                <a:gd name="T149" fmla="*/ 388 w 388"/>
                <a:gd name="T150" fmla="*/ 684 h 6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8" h="684">
                  <a:moveTo>
                    <a:pt x="17" y="684"/>
                  </a:moveTo>
                  <a:lnTo>
                    <a:pt x="17" y="677"/>
                  </a:lnTo>
                  <a:lnTo>
                    <a:pt x="18" y="656"/>
                  </a:lnTo>
                  <a:lnTo>
                    <a:pt x="21" y="626"/>
                  </a:lnTo>
                  <a:lnTo>
                    <a:pt x="29" y="587"/>
                  </a:lnTo>
                  <a:lnTo>
                    <a:pt x="42" y="543"/>
                  </a:lnTo>
                  <a:lnTo>
                    <a:pt x="64" y="497"/>
                  </a:lnTo>
                  <a:lnTo>
                    <a:pt x="94" y="450"/>
                  </a:lnTo>
                  <a:lnTo>
                    <a:pt x="137" y="406"/>
                  </a:lnTo>
                  <a:lnTo>
                    <a:pt x="155" y="389"/>
                  </a:lnTo>
                  <a:lnTo>
                    <a:pt x="174" y="367"/>
                  </a:lnTo>
                  <a:lnTo>
                    <a:pt x="193" y="341"/>
                  </a:lnTo>
                  <a:lnTo>
                    <a:pt x="214" y="314"/>
                  </a:lnTo>
                  <a:lnTo>
                    <a:pt x="234" y="285"/>
                  </a:lnTo>
                  <a:lnTo>
                    <a:pt x="254" y="254"/>
                  </a:lnTo>
                  <a:lnTo>
                    <a:pt x="274" y="222"/>
                  </a:lnTo>
                  <a:lnTo>
                    <a:pt x="294" y="189"/>
                  </a:lnTo>
                  <a:lnTo>
                    <a:pt x="311" y="158"/>
                  </a:lnTo>
                  <a:lnTo>
                    <a:pt x="328" y="127"/>
                  </a:lnTo>
                  <a:lnTo>
                    <a:pt x="343" y="98"/>
                  </a:lnTo>
                  <a:lnTo>
                    <a:pt x="357" y="72"/>
                  </a:lnTo>
                  <a:lnTo>
                    <a:pt x="369" y="49"/>
                  </a:lnTo>
                  <a:lnTo>
                    <a:pt x="378" y="28"/>
                  </a:lnTo>
                  <a:lnTo>
                    <a:pt x="385" y="12"/>
                  </a:lnTo>
                  <a:lnTo>
                    <a:pt x="388" y="0"/>
                  </a:lnTo>
                  <a:lnTo>
                    <a:pt x="387" y="0"/>
                  </a:lnTo>
                  <a:lnTo>
                    <a:pt x="380" y="7"/>
                  </a:lnTo>
                  <a:lnTo>
                    <a:pt x="371" y="20"/>
                  </a:lnTo>
                  <a:lnTo>
                    <a:pt x="358" y="36"/>
                  </a:lnTo>
                  <a:lnTo>
                    <a:pt x="342" y="58"/>
                  </a:lnTo>
                  <a:lnTo>
                    <a:pt x="324" y="82"/>
                  </a:lnTo>
                  <a:lnTo>
                    <a:pt x="303" y="110"/>
                  </a:lnTo>
                  <a:lnTo>
                    <a:pt x="281" y="140"/>
                  </a:lnTo>
                  <a:lnTo>
                    <a:pt x="258" y="171"/>
                  </a:lnTo>
                  <a:lnTo>
                    <a:pt x="235" y="203"/>
                  </a:lnTo>
                  <a:lnTo>
                    <a:pt x="211" y="234"/>
                  </a:lnTo>
                  <a:lnTo>
                    <a:pt x="188" y="265"/>
                  </a:lnTo>
                  <a:lnTo>
                    <a:pt x="166" y="297"/>
                  </a:lnTo>
                  <a:lnTo>
                    <a:pt x="145" y="324"/>
                  </a:lnTo>
                  <a:lnTo>
                    <a:pt x="125" y="349"/>
                  </a:lnTo>
                  <a:lnTo>
                    <a:pt x="108" y="371"/>
                  </a:lnTo>
                  <a:lnTo>
                    <a:pt x="55" y="446"/>
                  </a:lnTo>
                  <a:lnTo>
                    <a:pt x="23" y="508"/>
                  </a:lnTo>
                  <a:lnTo>
                    <a:pt x="6" y="558"/>
                  </a:lnTo>
                  <a:lnTo>
                    <a:pt x="0" y="598"/>
                  </a:lnTo>
                  <a:lnTo>
                    <a:pt x="2" y="628"/>
                  </a:lnTo>
                  <a:lnTo>
                    <a:pt x="9" y="652"/>
                  </a:lnTo>
                  <a:lnTo>
                    <a:pt x="15" y="670"/>
                  </a:lnTo>
                  <a:lnTo>
                    <a:pt x="17" y="6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49" name="Rectangle 15"/>
            <p:cNvSpPr>
              <a:spLocks noChangeArrowheads="1"/>
            </p:cNvSpPr>
            <p:nvPr/>
          </p:nvSpPr>
          <p:spPr bwMode="auto">
            <a:xfrm>
              <a:off x="1116" y="3737"/>
              <a:ext cx="223" cy="1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0" name="Freeform 16"/>
            <p:cNvSpPr>
              <a:spLocks/>
            </p:cNvSpPr>
            <p:nvPr/>
          </p:nvSpPr>
          <p:spPr bwMode="auto">
            <a:xfrm>
              <a:off x="1147" y="3878"/>
              <a:ext cx="297" cy="295"/>
            </a:xfrm>
            <a:custGeom>
              <a:avLst/>
              <a:gdLst>
                <a:gd name="T0" fmla="*/ 332 w 593"/>
                <a:gd name="T1" fmla="*/ 0 h 591"/>
                <a:gd name="T2" fmla="*/ 8 w 593"/>
                <a:gd name="T3" fmla="*/ 0 h 591"/>
                <a:gd name="T4" fmla="*/ 5 w 593"/>
                <a:gd name="T5" fmla="*/ 22 h 591"/>
                <a:gd name="T6" fmla="*/ 0 w 593"/>
                <a:gd name="T7" fmla="*/ 83 h 591"/>
                <a:gd name="T8" fmla="*/ 2 w 593"/>
                <a:gd name="T9" fmla="*/ 177 h 591"/>
                <a:gd name="T10" fmla="*/ 17 w 593"/>
                <a:gd name="T11" fmla="*/ 300 h 591"/>
                <a:gd name="T12" fmla="*/ 35 w 593"/>
                <a:gd name="T13" fmla="*/ 361 h 591"/>
                <a:gd name="T14" fmla="*/ 61 w 593"/>
                <a:gd name="T15" fmla="*/ 414 h 591"/>
                <a:gd name="T16" fmla="*/ 95 w 593"/>
                <a:gd name="T17" fmla="*/ 457 h 591"/>
                <a:gd name="T18" fmla="*/ 135 w 593"/>
                <a:gd name="T19" fmla="*/ 493 h 591"/>
                <a:gd name="T20" fmla="*/ 180 w 593"/>
                <a:gd name="T21" fmla="*/ 522 h 591"/>
                <a:gd name="T22" fmla="*/ 228 w 593"/>
                <a:gd name="T23" fmla="*/ 545 h 591"/>
                <a:gd name="T24" fmla="*/ 279 w 593"/>
                <a:gd name="T25" fmla="*/ 562 h 591"/>
                <a:gd name="T26" fmla="*/ 330 w 593"/>
                <a:gd name="T27" fmla="*/ 575 h 591"/>
                <a:gd name="T28" fmla="*/ 380 w 593"/>
                <a:gd name="T29" fmla="*/ 584 h 591"/>
                <a:gd name="T30" fmla="*/ 429 w 593"/>
                <a:gd name="T31" fmla="*/ 589 h 591"/>
                <a:gd name="T32" fmla="*/ 474 w 593"/>
                <a:gd name="T33" fmla="*/ 591 h 591"/>
                <a:gd name="T34" fmla="*/ 513 w 593"/>
                <a:gd name="T35" fmla="*/ 591 h 591"/>
                <a:gd name="T36" fmla="*/ 546 w 593"/>
                <a:gd name="T37" fmla="*/ 590 h 591"/>
                <a:gd name="T38" fmla="*/ 572 w 593"/>
                <a:gd name="T39" fmla="*/ 589 h 591"/>
                <a:gd name="T40" fmla="*/ 588 w 593"/>
                <a:gd name="T41" fmla="*/ 587 h 591"/>
                <a:gd name="T42" fmla="*/ 593 w 593"/>
                <a:gd name="T43" fmla="*/ 586 h 591"/>
                <a:gd name="T44" fmla="*/ 593 w 593"/>
                <a:gd name="T45" fmla="*/ 261 h 591"/>
                <a:gd name="T46" fmla="*/ 537 w 593"/>
                <a:gd name="T47" fmla="*/ 264 h 591"/>
                <a:gd name="T48" fmla="*/ 489 w 593"/>
                <a:gd name="T49" fmla="*/ 259 h 591"/>
                <a:gd name="T50" fmla="*/ 448 w 593"/>
                <a:gd name="T51" fmla="*/ 249 h 591"/>
                <a:gd name="T52" fmla="*/ 415 w 593"/>
                <a:gd name="T53" fmla="*/ 233 h 591"/>
                <a:gd name="T54" fmla="*/ 388 w 593"/>
                <a:gd name="T55" fmla="*/ 214 h 591"/>
                <a:gd name="T56" fmla="*/ 368 w 593"/>
                <a:gd name="T57" fmla="*/ 192 h 591"/>
                <a:gd name="T58" fmla="*/ 352 w 593"/>
                <a:gd name="T59" fmla="*/ 167 h 591"/>
                <a:gd name="T60" fmla="*/ 340 w 593"/>
                <a:gd name="T61" fmla="*/ 142 h 591"/>
                <a:gd name="T62" fmla="*/ 333 w 593"/>
                <a:gd name="T63" fmla="*/ 116 h 591"/>
                <a:gd name="T64" fmla="*/ 328 w 593"/>
                <a:gd name="T65" fmla="*/ 91 h 591"/>
                <a:gd name="T66" fmla="*/ 327 w 593"/>
                <a:gd name="T67" fmla="*/ 67 h 591"/>
                <a:gd name="T68" fmla="*/ 327 w 593"/>
                <a:gd name="T69" fmla="*/ 45 h 591"/>
                <a:gd name="T70" fmla="*/ 328 w 593"/>
                <a:gd name="T71" fmla="*/ 26 h 591"/>
                <a:gd name="T72" fmla="*/ 330 w 593"/>
                <a:gd name="T73" fmla="*/ 13 h 591"/>
                <a:gd name="T74" fmla="*/ 331 w 593"/>
                <a:gd name="T75" fmla="*/ 3 h 591"/>
                <a:gd name="T76" fmla="*/ 332 w 593"/>
                <a:gd name="T77" fmla="*/ 0 h 5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3"/>
                <a:gd name="T118" fmla="*/ 0 h 591"/>
                <a:gd name="T119" fmla="*/ 593 w 593"/>
                <a:gd name="T120" fmla="*/ 591 h 5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3" h="591">
                  <a:moveTo>
                    <a:pt x="332" y="0"/>
                  </a:moveTo>
                  <a:lnTo>
                    <a:pt x="8" y="0"/>
                  </a:lnTo>
                  <a:lnTo>
                    <a:pt x="5" y="22"/>
                  </a:lnTo>
                  <a:lnTo>
                    <a:pt x="0" y="83"/>
                  </a:lnTo>
                  <a:lnTo>
                    <a:pt x="2" y="177"/>
                  </a:lnTo>
                  <a:lnTo>
                    <a:pt x="17" y="300"/>
                  </a:lnTo>
                  <a:lnTo>
                    <a:pt x="35" y="361"/>
                  </a:lnTo>
                  <a:lnTo>
                    <a:pt x="61" y="414"/>
                  </a:lnTo>
                  <a:lnTo>
                    <a:pt x="95" y="457"/>
                  </a:lnTo>
                  <a:lnTo>
                    <a:pt x="135" y="493"/>
                  </a:lnTo>
                  <a:lnTo>
                    <a:pt x="180" y="522"/>
                  </a:lnTo>
                  <a:lnTo>
                    <a:pt x="228" y="545"/>
                  </a:lnTo>
                  <a:lnTo>
                    <a:pt x="279" y="562"/>
                  </a:lnTo>
                  <a:lnTo>
                    <a:pt x="330" y="575"/>
                  </a:lnTo>
                  <a:lnTo>
                    <a:pt x="380" y="584"/>
                  </a:lnTo>
                  <a:lnTo>
                    <a:pt x="429" y="589"/>
                  </a:lnTo>
                  <a:lnTo>
                    <a:pt x="474" y="591"/>
                  </a:lnTo>
                  <a:lnTo>
                    <a:pt x="513" y="591"/>
                  </a:lnTo>
                  <a:lnTo>
                    <a:pt x="546" y="590"/>
                  </a:lnTo>
                  <a:lnTo>
                    <a:pt x="572" y="589"/>
                  </a:lnTo>
                  <a:lnTo>
                    <a:pt x="588" y="587"/>
                  </a:lnTo>
                  <a:lnTo>
                    <a:pt x="593" y="586"/>
                  </a:lnTo>
                  <a:lnTo>
                    <a:pt x="593" y="261"/>
                  </a:lnTo>
                  <a:lnTo>
                    <a:pt x="537" y="264"/>
                  </a:lnTo>
                  <a:lnTo>
                    <a:pt x="489" y="259"/>
                  </a:lnTo>
                  <a:lnTo>
                    <a:pt x="448" y="249"/>
                  </a:lnTo>
                  <a:lnTo>
                    <a:pt x="415" y="233"/>
                  </a:lnTo>
                  <a:lnTo>
                    <a:pt x="388" y="214"/>
                  </a:lnTo>
                  <a:lnTo>
                    <a:pt x="368" y="192"/>
                  </a:lnTo>
                  <a:lnTo>
                    <a:pt x="352" y="167"/>
                  </a:lnTo>
                  <a:lnTo>
                    <a:pt x="340" y="142"/>
                  </a:lnTo>
                  <a:lnTo>
                    <a:pt x="333" y="116"/>
                  </a:lnTo>
                  <a:lnTo>
                    <a:pt x="328" y="91"/>
                  </a:lnTo>
                  <a:lnTo>
                    <a:pt x="327" y="67"/>
                  </a:lnTo>
                  <a:lnTo>
                    <a:pt x="327" y="45"/>
                  </a:lnTo>
                  <a:lnTo>
                    <a:pt x="328" y="26"/>
                  </a:lnTo>
                  <a:lnTo>
                    <a:pt x="330" y="13"/>
                  </a:lnTo>
                  <a:lnTo>
                    <a:pt x="331" y="3"/>
                  </a:lnTo>
                  <a:lnTo>
                    <a:pt x="3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1" name="Rectangle 17"/>
            <p:cNvSpPr>
              <a:spLocks noChangeArrowheads="1"/>
            </p:cNvSpPr>
            <p:nvPr/>
          </p:nvSpPr>
          <p:spPr bwMode="auto">
            <a:xfrm>
              <a:off x="1136" y="3766"/>
              <a:ext cx="122" cy="52"/>
            </a:xfrm>
            <a:prstGeom prst="rect">
              <a:avLst/>
            </a:prstGeom>
            <a:solidFill>
              <a:srgbClr val="7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2" name="Freeform 18"/>
            <p:cNvSpPr>
              <a:spLocks/>
            </p:cNvSpPr>
            <p:nvPr/>
          </p:nvSpPr>
          <p:spPr bwMode="auto">
            <a:xfrm>
              <a:off x="1168" y="3915"/>
              <a:ext cx="249" cy="239"/>
            </a:xfrm>
            <a:custGeom>
              <a:avLst/>
              <a:gdLst>
                <a:gd name="T0" fmla="*/ 4 w 497"/>
                <a:gd name="T1" fmla="*/ 1 h 477"/>
                <a:gd name="T2" fmla="*/ 3 w 497"/>
                <a:gd name="T3" fmla="*/ 7 h 477"/>
                <a:gd name="T4" fmla="*/ 2 w 497"/>
                <a:gd name="T5" fmla="*/ 23 h 477"/>
                <a:gd name="T6" fmla="*/ 0 w 497"/>
                <a:gd name="T7" fmla="*/ 47 h 477"/>
                <a:gd name="T8" fmla="*/ 0 w 497"/>
                <a:gd name="T9" fmla="*/ 78 h 477"/>
                <a:gd name="T10" fmla="*/ 2 w 497"/>
                <a:gd name="T11" fmla="*/ 116 h 477"/>
                <a:gd name="T12" fmla="*/ 8 w 497"/>
                <a:gd name="T13" fmla="*/ 158 h 477"/>
                <a:gd name="T14" fmla="*/ 17 w 497"/>
                <a:gd name="T15" fmla="*/ 203 h 477"/>
                <a:gd name="T16" fmla="*/ 33 w 497"/>
                <a:gd name="T17" fmla="*/ 248 h 477"/>
                <a:gd name="T18" fmla="*/ 56 w 497"/>
                <a:gd name="T19" fmla="*/ 294 h 477"/>
                <a:gd name="T20" fmla="*/ 86 w 497"/>
                <a:gd name="T21" fmla="*/ 337 h 477"/>
                <a:gd name="T22" fmla="*/ 125 w 497"/>
                <a:gd name="T23" fmla="*/ 378 h 477"/>
                <a:gd name="T24" fmla="*/ 176 w 497"/>
                <a:gd name="T25" fmla="*/ 412 h 477"/>
                <a:gd name="T26" fmla="*/ 236 w 497"/>
                <a:gd name="T27" fmla="*/ 442 h 477"/>
                <a:gd name="T28" fmla="*/ 310 w 497"/>
                <a:gd name="T29" fmla="*/ 463 h 477"/>
                <a:gd name="T30" fmla="*/ 396 w 497"/>
                <a:gd name="T31" fmla="*/ 476 h 477"/>
                <a:gd name="T32" fmla="*/ 497 w 497"/>
                <a:gd name="T33" fmla="*/ 477 h 477"/>
                <a:gd name="T34" fmla="*/ 486 w 497"/>
                <a:gd name="T35" fmla="*/ 465 h 477"/>
                <a:gd name="T36" fmla="*/ 482 w 497"/>
                <a:gd name="T37" fmla="*/ 440 h 477"/>
                <a:gd name="T38" fmla="*/ 482 w 497"/>
                <a:gd name="T39" fmla="*/ 415 h 477"/>
                <a:gd name="T40" fmla="*/ 484 w 497"/>
                <a:gd name="T41" fmla="*/ 403 h 477"/>
                <a:gd name="T42" fmla="*/ 479 w 497"/>
                <a:gd name="T43" fmla="*/ 403 h 477"/>
                <a:gd name="T44" fmla="*/ 464 w 497"/>
                <a:gd name="T45" fmla="*/ 403 h 477"/>
                <a:gd name="T46" fmla="*/ 442 w 497"/>
                <a:gd name="T47" fmla="*/ 402 h 477"/>
                <a:gd name="T48" fmla="*/ 413 w 497"/>
                <a:gd name="T49" fmla="*/ 400 h 477"/>
                <a:gd name="T50" fmla="*/ 380 w 497"/>
                <a:gd name="T51" fmla="*/ 395 h 477"/>
                <a:gd name="T52" fmla="*/ 343 w 497"/>
                <a:gd name="T53" fmla="*/ 387 h 477"/>
                <a:gd name="T54" fmla="*/ 304 w 497"/>
                <a:gd name="T55" fmla="*/ 377 h 477"/>
                <a:gd name="T56" fmla="*/ 265 w 497"/>
                <a:gd name="T57" fmla="*/ 360 h 477"/>
                <a:gd name="T58" fmla="*/ 225 w 497"/>
                <a:gd name="T59" fmla="*/ 341 h 477"/>
                <a:gd name="T60" fmla="*/ 187 w 497"/>
                <a:gd name="T61" fmla="*/ 316 h 477"/>
                <a:gd name="T62" fmla="*/ 154 w 497"/>
                <a:gd name="T63" fmla="*/ 283 h 477"/>
                <a:gd name="T64" fmla="*/ 125 w 497"/>
                <a:gd name="T65" fmla="*/ 244 h 477"/>
                <a:gd name="T66" fmla="*/ 102 w 497"/>
                <a:gd name="T67" fmla="*/ 198 h 477"/>
                <a:gd name="T68" fmla="*/ 87 w 497"/>
                <a:gd name="T69" fmla="*/ 144 h 477"/>
                <a:gd name="T70" fmla="*/ 80 w 497"/>
                <a:gd name="T71" fmla="*/ 81 h 477"/>
                <a:gd name="T72" fmla="*/ 85 w 497"/>
                <a:gd name="T73" fmla="*/ 8 h 477"/>
                <a:gd name="T74" fmla="*/ 81 w 497"/>
                <a:gd name="T75" fmla="*/ 4 h 477"/>
                <a:gd name="T76" fmla="*/ 72 w 497"/>
                <a:gd name="T77" fmla="*/ 2 h 477"/>
                <a:gd name="T78" fmla="*/ 59 w 497"/>
                <a:gd name="T79" fmla="*/ 1 h 477"/>
                <a:gd name="T80" fmla="*/ 44 w 497"/>
                <a:gd name="T81" fmla="*/ 0 h 477"/>
                <a:gd name="T82" fmla="*/ 30 w 497"/>
                <a:gd name="T83" fmla="*/ 0 h 477"/>
                <a:gd name="T84" fmla="*/ 17 w 497"/>
                <a:gd name="T85" fmla="*/ 1 h 477"/>
                <a:gd name="T86" fmla="*/ 8 w 497"/>
                <a:gd name="T87" fmla="*/ 1 h 477"/>
                <a:gd name="T88" fmla="*/ 4 w 497"/>
                <a:gd name="T89" fmla="*/ 1 h 4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7"/>
                <a:gd name="T136" fmla="*/ 0 h 477"/>
                <a:gd name="T137" fmla="*/ 497 w 497"/>
                <a:gd name="T138" fmla="*/ 477 h 4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7" h="477">
                  <a:moveTo>
                    <a:pt x="4" y="1"/>
                  </a:moveTo>
                  <a:lnTo>
                    <a:pt x="3" y="7"/>
                  </a:lnTo>
                  <a:lnTo>
                    <a:pt x="2" y="23"/>
                  </a:lnTo>
                  <a:lnTo>
                    <a:pt x="0" y="47"/>
                  </a:lnTo>
                  <a:lnTo>
                    <a:pt x="0" y="78"/>
                  </a:lnTo>
                  <a:lnTo>
                    <a:pt x="2" y="116"/>
                  </a:lnTo>
                  <a:lnTo>
                    <a:pt x="8" y="158"/>
                  </a:lnTo>
                  <a:lnTo>
                    <a:pt x="17" y="203"/>
                  </a:lnTo>
                  <a:lnTo>
                    <a:pt x="33" y="248"/>
                  </a:lnTo>
                  <a:lnTo>
                    <a:pt x="56" y="294"/>
                  </a:lnTo>
                  <a:lnTo>
                    <a:pt x="86" y="337"/>
                  </a:lnTo>
                  <a:lnTo>
                    <a:pt x="125" y="378"/>
                  </a:lnTo>
                  <a:lnTo>
                    <a:pt x="176" y="412"/>
                  </a:lnTo>
                  <a:lnTo>
                    <a:pt x="236" y="442"/>
                  </a:lnTo>
                  <a:lnTo>
                    <a:pt x="310" y="463"/>
                  </a:lnTo>
                  <a:lnTo>
                    <a:pt x="396" y="476"/>
                  </a:lnTo>
                  <a:lnTo>
                    <a:pt x="497" y="477"/>
                  </a:lnTo>
                  <a:lnTo>
                    <a:pt x="486" y="465"/>
                  </a:lnTo>
                  <a:lnTo>
                    <a:pt x="482" y="440"/>
                  </a:lnTo>
                  <a:lnTo>
                    <a:pt x="482" y="415"/>
                  </a:lnTo>
                  <a:lnTo>
                    <a:pt x="484" y="403"/>
                  </a:lnTo>
                  <a:lnTo>
                    <a:pt x="479" y="403"/>
                  </a:lnTo>
                  <a:lnTo>
                    <a:pt x="464" y="403"/>
                  </a:lnTo>
                  <a:lnTo>
                    <a:pt x="442" y="402"/>
                  </a:lnTo>
                  <a:lnTo>
                    <a:pt x="413" y="400"/>
                  </a:lnTo>
                  <a:lnTo>
                    <a:pt x="380" y="395"/>
                  </a:lnTo>
                  <a:lnTo>
                    <a:pt x="343" y="387"/>
                  </a:lnTo>
                  <a:lnTo>
                    <a:pt x="304" y="377"/>
                  </a:lnTo>
                  <a:lnTo>
                    <a:pt x="265" y="360"/>
                  </a:lnTo>
                  <a:lnTo>
                    <a:pt x="225" y="341"/>
                  </a:lnTo>
                  <a:lnTo>
                    <a:pt x="187" y="316"/>
                  </a:lnTo>
                  <a:lnTo>
                    <a:pt x="154" y="283"/>
                  </a:lnTo>
                  <a:lnTo>
                    <a:pt x="125" y="244"/>
                  </a:lnTo>
                  <a:lnTo>
                    <a:pt x="102" y="198"/>
                  </a:lnTo>
                  <a:lnTo>
                    <a:pt x="87" y="144"/>
                  </a:lnTo>
                  <a:lnTo>
                    <a:pt x="80" y="81"/>
                  </a:lnTo>
                  <a:lnTo>
                    <a:pt x="85" y="8"/>
                  </a:lnTo>
                  <a:lnTo>
                    <a:pt x="81" y="4"/>
                  </a:lnTo>
                  <a:lnTo>
                    <a:pt x="72" y="2"/>
                  </a:lnTo>
                  <a:lnTo>
                    <a:pt x="59" y="1"/>
                  </a:lnTo>
                  <a:lnTo>
                    <a:pt x="44" y="0"/>
                  </a:lnTo>
                  <a:lnTo>
                    <a:pt x="30" y="0"/>
                  </a:lnTo>
                  <a:lnTo>
                    <a:pt x="17" y="1"/>
                  </a:lnTo>
                  <a:lnTo>
                    <a:pt x="8" y="1"/>
                  </a:lnTo>
                  <a:lnTo>
                    <a:pt x="4" y="1"/>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3" name="Freeform 19"/>
            <p:cNvSpPr>
              <a:spLocks/>
            </p:cNvSpPr>
            <p:nvPr/>
          </p:nvSpPr>
          <p:spPr bwMode="auto">
            <a:xfrm>
              <a:off x="1152" y="3426"/>
              <a:ext cx="162" cy="247"/>
            </a:xfrm>
            <a:custGeom>
              <a:avLst/>
              <a:gdLst>
                <a:gd name="T0" fmla="*/ 238 w 324"/>
                <a:gd name="T1" fmla="*/ 494 h 494"/>
                <a:gd name="T2" fmla="*/ 244 w 324"/>
                <a:gd name="T3" fmla="*/ 487 h 494"/>
                <a:gd name="T4" fmla="*/ 257 w 324"/>
                <a:gd name="T5" fmla="*/ 467 h 494"/>
                <a:gd name="T6" fmla="*/ 277 w 324"/>
                <a:gd name="T7" fmla="*/ 436 h 494"/>
                <a:gd name="T8" fmla="*/ 297 w 324"/>
                <a:gd name="T9" fmla="*/ 396 h 494"/>
                <a:gd name="T10" fmla="*/ 314 w 324"/>
                <a:gd name="T11" fmla="*/ 346 h 494"/>
                <a:gd name="T12" fmla="*/ 324 w 324"/>
                <a:gd name="T13" fmla="*/ 291 h 494"/>
                <a:gd name="T14" fmla="*/ 324 w 324"/>
                <a:gd name="T15" fmla="*/ 229 h 494"/>
                <a:gd name="T16" fmla="*/ 309 w 324"/>
                <a:gd name="T17" fmla="*/ 163 h 494"/>
                <a:gd name="T18" fmla="*/ 307 w 324"/>
                <a:gd name="T19" fmla="*/ 159 h 494"/>
                <a:gd name="T20" fmla="*/ 302 w 324"/>
                <a:gd name="T21" fmla="*/ 147 h 494"/>
                <a:gd name="T22" fmla="*/ 295 w 324"/>
                <a:gd name="T23" fmla="*/ 129 h 494"/>
                <a:gd name="T24" fmla="*/ 285 w 324"/>
                <a:gd name="T25" fmla="*/ 106 h 494"/>
                <a:gd name="T26" fmla="*/ 275 w 324"/>
                <a:gd name="T27" fmla="*/ 79 h 494"/>
                <a:gd name="T28" fmla="*/ 264 w 324"/>
                <a:gd name="T29" fmla="*/ 52 h 494"/>
                <a:gd name="T30" fmla="*/ 253 w 324"/>
                <a:gd name="T31" fmla="*/ 25 h 494"/>
                <a:gd name="T32" fmla="*/ 244 w 324"/>
                <a:gd name="T33" fmla="*/ 0 h 494"/>
                <a:gd name="T34" fmla="*/ 240 w 324"/>
                <a:gd name="T35" fmla="*/ 4 h 494"/>
                <a:gd name="T36" fmla="*/ 231 w 324"/>
                <a:gd name="T37" fmla="*/ 16 h 494"/>
                <a:gd name="T38" fmla="*/ 215 w 324"/>
                <a:gd name="T39" fmla="*/ 34 h 494"/>
                <a:gd name="T40" fmla="*/ 195 w 324"/>
                <a:gd name="T41" fmla="*/ 58 h 494"/>
                <a:gd name="T42" fmla="*/ 170 w 324"/>
                <a:gd name="T43" fmla="*/ 86 h 494"/>
                <a:gd name="T44" fmla="*/ 142 w 324"/>
                <a:gd name="T45" fmla="*/ 118 h 494"/>
                <a:gd name="T46" fmla="*/ 111 w 324"/>
                <a:gd name="T47" fmla="*/ 151 h 494"/>
                <a:gd name="T48" fmla="*/ 78 w 324"/>
                <a:gd name="T49" fmla="*/ 185 h 494"/>
                <a:gd name="T50" fmla="*/ 71 w 324"/>
                <a:gd name="T51" fmla="*/ 191 h 494"/>
                <a:gd name="T52" fmla="*/ 53 w 324"/>
                <a:gd name="T53" fmla="*/ 209 h 494"/>
                <a:gd name="T54" fmla="*/ 32 w 324"/>
                <a:gd name="T55" fmla="*/ 237 h 494"/>
                <a:gd name="T56" fmla="*/ 12 w 324"/>
                <a:gd name="T57" fmla="*/ 274 h 494"/>
                <a:gd name="T58" fmla="*/ 0 w 324"/>
                <a:gd name="T59" fmla="*/ 318 h 494"/>
                <a:gd name="T60" fmla="*/ 2 w 324"/>
                <a:gd name="T61" fmla="*/ 367 h 494"/>
                <a:gd name="T62" fmla="*/ 23 w 324"/>
                <a:gd name="T63" fmla="*/ 421 h 494"/>
                <a:gd name="T64" fmla="*/ 71 w 324"/>
                <a:gd name="T65" fmla="*/ 478 h 494"/>
                <a:gd name="T66" fmla="*/ 72 w 324"/>
                <a:gd name="T67" fmla="*/ 474 h 494"/>
                <a:gd name="T68" fmla="*/ 74 w 324"/>
                <a:gd name="T69" fmla="*/ 466 h 494"/>
                <a:gd name="T70" fmla="*/ 80 w 324"/>
                <a:gd name="T71" fmla="*/ 454 h 494"/>
                <a:gd name="T72" fmla="*/ 89 w 324"/>
                <a:gd name="T73" fmla="*/ 440 h 494"/>
                <a:gd name="T74" fmla="*/ 103 w 324"/>
                <a:gd name="T75" fmla="*/ 427 h 494"/>
                <a:gd name="T76" fmla="*/ 120 w 324"/>
                <a:gd name="T77" fmla="*/ 417 h 494"/>
                <a:gd name="T78" fmla="*/ 143 w 324"/>
                <a:gd name="T79" fmla="*/ 410 h 494"/>
                <a:gd name="T80" fmla="*/ 172 w 324"/>
                <a:gd name="T81" fmla="*/ 410 h 494"/>
                <a:gd name="T82" fmla="*/ 174 w 324"/>
                <a:gd name="T83" fmla="*/ 410 h 494"/>
                <a:gd name="T84" fmla="*/ 183 w 324"/>
                <a:gd name="T85" fmla="*/ 411 h 494"/>
                <a:gd name="T86" fmla="*/ 193 w 324"/>
                <a:gd name="T87" fmla="*/ 414 h 494"/>
                <a:gd name="T88" fmla="*/ 206 w 324"/>
                <a:gd name="T89" fmla="*/ 421 h 494"/>
                <a:gd name="T90" fmla="*/ 217 w 324"/>
                <a:gd name="T91" fmla="*/ 432 h 494"/>
                <a:gd name="T92" fmla="*/ 227 w 324"/>
                <a:gd name="T93" fmla="*/ 447 h 494"/>
                <a:gd name="T94" fmla="*/ 236 w 324"/>
                <a:gd name="T95" fmla="*/ 466 h 494"/>
                <a:gd name="T96" fmla="*/ 238 w 324"/>
                <a:gd name="T97" fmla="*/ 494 h 4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4"/>
                <a:gd name="T148" fmla="*/ 0 h 494"/>
                <a:gd name="T149" fmla="*/ 324 w 324"/>
                <a:gd name="T150" fmla="*/ 494 h 4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4" h="494">
                  <a:moveTo>
                    <a:pt x="238" y="494"/>
                  </a:moveTo>
                  <a:lnTo>
                    <a:pt x="244" y="487"/>
                  </a:lnTo>
                  <a:lnTo>
                    <a:pt x="257" y="467"/>
                  </a:lnTo>
                  <a:lnTo>
                    <a:pt x="277" y="436"/>
                  </a:lnTo>
                  <a:lnTo>
                    <a:pt x="297" y="396"/>
                  </a:lnTo>
                  <a:lnTo>
                    <a:pt x="314" y="346"/>
                  </a:lnTo>
                  <a:lnTo>
                    <a:pt x="324" y="291"/>
                  </a:lnTo>
                  <a:lnTo>
                    <a:pt x="324" y="229"/>
                  </a:lnTo>
                  <a:lnTo>
                    <a:pt x="309" y="163"/>
                  </a:lnTo>
                  <a:lnTo>
                    <a:pt x="307" y="159"/>
                  </a:lnTo>
                  <a:lnTo>
                    <a:pt x="302" y="147"/>
                  </a:lnTo>
                  <a:lnTo>
                    <a:pt x="295" y="129"/>
                  </a:lnTo>
                  <a:lnTo>
                    <a:pt x="285" y="106"/>
                  </a:lnTo>
                  <a:lnTo>
                    <a:pt x="275" y="79"/>
                  </a:lnTo>
                  <a:lnTo>
                    <a:pt x="264" y="52"/>
                  </a:lnTo>
                  <a:lnTo>
                    <a:pt x="253" y="25"/>
                  </a:lnTo>
                  <a:lnTo>
                    <a:pt x="244" y="0"/>
                  </a:lnTo>
                  <a:lnTo>
                    <a:pt x="240" y="4"/>
                  </a:lnTo>
                  <a:lnTo>
                    <a:pt x="231" y="16"/>
                  </a:lnTo>
                  <a:lnTo>
                    <a:pt x="215" y="34"/>
                  </a:lnTo>
                  <a:lnTo>
                    <a:pt x="195" y="58"/>
                  </a:lnTo>
                  <a:lnTo>
                    <a:pt x="170" y="86"/>
                  </a:lnTo>
                  <a:lnTo>
                    <a:pt x="142" y="118"/>
                  </a:lnTo>
                  <a:lnTo>
                    <a:pt x="111" y="151"/>
                  </a:lnTo>
                  <a:lnTo>
                    <a:pt x="78" y="185"/>
                  </a:lnTo>
                  <a:lnTo>
                    <a:pt x="71" y="191"/>
                  </a:lnTo>
                  <a:lnTo>
                    <a:pt x="53" y="209"/>
                  </a:lnTo>
                  <a:lnTo>
                    <a:pt x="32" y="237"/>
                  </a:lnTo>
                  <a:lnTo>
                    <a:pt x="12" y="274"/>
                  </a:lnTo>
                  <a:lnTo>
                    <a:pt x="0" y="318"/>
                  </a:lnTo>
                  <a:lnTo>
                    <a:pt x="2" y="367"/>
                  </a:lnTo>
                  <a:lnTo>
                    <a:pt x="23" y="421"/>
                  </a:lnTo>
                  <a:lnTo>
                    <a:pt x="71" y="478"/>
                  </a:lnTo>
                  <a:lnTo>
                    <a:pt x="72" y="474"/>
                  </a:lnTo>
                  <a:lnTo>
                    <a:pt x="74" y="466"/>
                  </a:lnTo>
                  <a:lnTo>
                    <a:pt x="80" y="454"/>
                  </a:lnTo>
                  <a:lnTo>
                    <a:pt x="89" y="440"/>
                  </a:lnTo>
                  <a:lnTo>
                    <a:pt x="103" y="427"/>
                  </a:lnTo>
                  <a:lnTo>
                    <a:pt x="120" y="417"/>
                  </a:lnTo>
                  <a:lnTo>
                    <a:pt x="143" y="410"/>
                  </a:lnTo>
                  <a:lnTo>
                    <a:pt x="172" y="410"/>
                  </a:lnTo>
                  <a:lnTo>
                    <a:pt x="174" y="410"/>
                  </a:lnTo>
                  <a:lnTo>
                    <a:pt x="183" y="411"/>
                  </a:lnTo>
                  <a:lnTo>
                    <a:pt x="193" y="414"/>
                  </a:lnTo>
                  <a:lnTo>
                    <a:pt x="206" y="421"/>
                  </a:lnTo>
                  <a:lnTo>
                    <a:pt x="217" y="432"/>
                  </a:lnTo>
                  <a:lnTo>
                    <a:pt x="227" y="447"/>
                  </a:lnTo>
                  <a:lnTo>
                    <a:pt x="236" y="466"/>
                  </a:lnTo>
                  <a:lnTo>
                    <a:pt x="238" y="494"/>
                  </a:lnTo>
                  <a:close/>
                </a:path>
              </a:pathLst>
            </a:custGeom>
            <a:solidFill>
              <a:srgbClr val="FF51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4" name="Freeform 20"/>
            <p:cNvSpPr>
              <a:spLocks/>
            </p:cNvSpPr>
            <p:nvPr/>
          </p:nvSpPr>
          <p:spPr bwMode="auto">
            <a:xfrm>
              <a:off x="1159" y="3436"/>
              <a:ext cx="151" cy="229"/>
            </a:xfrm>
            <a:custGeom>
              <a:avLst/>
              <a:gdLst>
                <a:gd name="T0" fmla="*/ 66 w 302"/>
                <a:gd name="T1" fmla="*/ 436 h 458"/>
                <a:gd name="T2" fmla="*/ 22 w 302"/>
                <a:gd name="T3" fmla="*/ 384 h 458"/>
                <a:gd name="T4" fmla="*/ 2 w 302"/>
                <a:gd name="T5" fmla="*/ 336 h 458"/>
                <a:gd name="T6" fmla="*/ 0 w 302"/>
                <a:gd name="T7" fmla="*/ 291 h 458"/>
                <a:gd name="T8" fmla="*/ 12 w 302"/>
                <a:gd name="T9" fmla="*/ 252 h 458"/>
                <a:gd name="T10" fmla="*/ 30 w 302"/>
                <a:gd name="T11" fmla="*/ 218 h 458"/>
                <a:gd name="T12" fmla="*/ 51 w 302"/>
                <a:gd name="T13" fmla="*/ 193 h 458"/>
                <a:gd name="T14" fmla="*/ 67 w 302"/>
                <a:gd name="T15" fmla="*/ 177 h 458"/>
                <a:gd name="T16" fmla="*/ 75 w 302"/>
                <a:gd name="T17" fmla="*/ 170 h 458"/>
                <a:gd name="T18" fmla="*/ 106 w 302"/>
                <a:gd name="T19" fmla="*/ 139 h 458"/>
                <a:gd name="T20" fmla="*/ 134 w 302"/>
                <a:gd name="T21" fmla="*/ 109 h 458"/>
                <a:gd name="T22" fmla="*/ 160 w 302"/>
                <a:gd name="T23" fmla="*/ 80 h 458"/>
                <a:gd name="T24" fmla="*/ 182 w 302"/>
                <a:gd name="T25" fmla="*/ 53 h 458"/>
                <a:gd name="T26" fmla="*/ 201 w 302"/>
                <a:gd name="T27" fmla="*/ 33 h 458"/>
                <a:gd name="T28" fmla="*/ 214 w 302"/>
                <a:gd name="T29" fmla="*/ 15 h 458"/>
                <a:gd name="T30" fmla="*/ 224 w 302"/>
                <a:gd name="T31" fmla="*/ 4 h 458"/>
                <a:gd name="T32" fmla="*/ 227 w 302"/>
                <a:gd name="T33" fmla="*/ 0 h 458"/>
                <a:gd name="T34" fmla="*/ 236 w 302"/>
                <a:gd name="T35" fmla="*/ 23 h 458"/>
                <a:gd name="T36" fmla="*/ 246 w 302"/>
                <a:gd name="T37" fmla="*/ 48 h 458"/>
                <a:gd name="T38" fmla="*/ 256 w 302"/>
                <a:gd name="T39" fmla="*/ 73 h 458"/>
                <a:gd name="T40" fmla="*/ 265 w 302"/>
                <a:gd name="T41" fmla="*/ 97 h 458"/>
                <a:gd name="T42" fmla="*/ 274 w 302"/>
                <a:gd name="T43" fmla="*/ 119 h 458"/>
                <a:gd name="T44" fmla="*/ 281 w 302"/>
                <a:gd name="T45" fmla="*/ 136 h 458"/>
                <a:gd name="T46" fmla="*/ 286 w 302"/>
                <a:gd name="T47" fmla="*/ 148 h 458"/>
                <a:gd name="T48" fmla="*/ 287 w 302"/>
                <a:gd name="T49" fmla="*/ 152 h 458"/>
                <a:gd name="T50" fmla="*/ 301 w 302"/>
                <a:gd name="T51" fmla="*/ 211 h 458"/>
                <a:gd name="T52" fmla="*/ 302 w 302"/>
                <a:gd name="T53" fmla="*/ 268 h 458"/>
                <a:gd name="T54" fmla="*/ 294 w 302"/>
                <a:gd name="T55" fmla="*/ 320 h 458"/>
                <a:gd name="T56" fmla="*/ 279 w 302"/>
                <a:gd name="T57" fmla="*/ 364 h 458"/>
                <a:gd name="T58" fmla="*/ 262 w 302"/>
                <a:gd name="T59" fmla="*/ 402 h 458"/>
                <a:gd name="T60" fmla="*/ 244 w 302"/>
                <a:gd name="T61" fmla="*/ 431 h 458"/>
                <a:gd name="T62" fmla="*/ 231 w 302"/>
                <a:gd name="T63" fmla="*/ 450 h 458"/>
                <a:gd name="T64" fmla="*/ 225 w 302"/>
                <a:gd name="T65" fmla="*/ 458 h 458"/>
                <a:gd name="T66" fmla="*/ 221 w 302"/>
                <a:gd name="T67" fmla="*/ 434 h 458"/>
                <a:gd name="T68" fmla="*/ 214 w 302"/>
                <a:gd name="T69" fmla="*/ 414 h 458"/>
                <a:gd name="T70" fmla="*/ 204 w 302"/>
                <a:gd name="T71" fmla="*/ 400 h 458"/>
                <a:gd name="T72" fmla="*/ 194 w 302"/>
                <a:gd name="T73" fmla="*/ 390 h 458"/>
                <a:gd name="T74" fmla="*/ 182 w 302"/>
                <a:gd name="T75" fmla="*/ 384 h 458"/>
                <a:gd name="T76" fmla="*/ 173 w 302"/>
                <a:gd name="T77" fmla="*/ 379 h 458"/>
                <a:gd name="T78" fmla="*/ 166 w 302"/>
                <a:gd name="T79" fmla="*/ 377 h 458"/>
                <a:gd name="T80" fmla="*/ 163 w 302"/>
                <a:gd name="T81" fmla="*/ 377 h 458"/>
                <a:gd name="T82" fmla="*/ 135 w 302"/>
                <a:gd name="T83" fmla="*/ 377 h 458"/>
                <a:gd name="T84" fmla="*/ 113 w 302"/>
                <a:gd name="T85" fmla="*/ 382 h 458"/>
                <a:gd name="T86" fmla="*/ 96 w 302"/>
                <a:gd name="T87" fmla="*/ 391 h 458"/>
                <a:gd name="T88" fmla="*/ 83 w 302"/>
                <a:gd name="T89" fmla="*/ 402 h 458"/>
                <a:gd name="T90" fmla="*/ 75 w 302"/>
                <a:gd name="T91" fmla="*/ 414 h 458"/>
                <a:gd name="T92" fmla="*/ 69 w 302"/>
                <a:gd name="T93" fmla="*/ 424 h 458"/>
                <a:gd name="T94" fmla="*/ 67 w 302"/>
                <a:gd name="T95" fmla="*/ 432 h 458"/>
                <a:gd name="T96" fmla="*/ 66 w 302"/>
                <a:gd name="T97" fmla="*/ 436 h 4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2"/>
                <a:gd name="T148" fmla="*/ 0 h 458"/>
                <a:gd name="T149" fmla="*/ 302 w 302"/>
                <a:gd name="T150" fmla="*/ 458 h 4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2" h="458">
                  <a:moveTo>
                    <a:pt x="66" y="436"/>
                  </a:moveTo>
                  <a:lnTo>
                    <a:pt x="22" y="384"/>
                  </a:lnTo>
                  <a:lnTo>
                    <a:pt x="2" y="336"/>
                  </a:lnTo>
                  <a:lnTo>
                    <a:pt x="0" y="291"/>
                  </a:lnTo>
                  <a:lnTo>
                    <a:pt x="12" y="252"/>
                  </a:lnTo>
                  <a:lnTo>
                    <a:pt x="30" y="218"/>
                  </a:lnTo>
                  <a:lnTo>
                    <a:pt x="51" y="193"/>
                  </a:lnTo>
                  <a:lnTo>
                    <a:pt x="67" y="177"/>
                  </a:lnTo>
                  <a:lnTo>
                    <a:pt x="75" y="170"/>
                  </a:lnTo>
                  <a:lnTo>
                    <a:pt x="106" y="139"/>
                  </a:lnTo>
                  <a:lnTo>
                    <a:pt x="134" y="109"/>
                  </a:lnTo>
                  <a:lnTo>
                    <a:pt x="160" y="80"/>
                  </a:lnTo>
                  <a:lnTo>
                    <a:pt x="182" y="53"/>
                  </a:lnTo>
                  <a:lnTo>
                    <a:pt x="201" y="33"/>
                  </a:lnTo>
                  <a:lnTo>
                    <a:pt x="214" y="15"/>
                  </a:lnTo>
                  <a:lnTo>
                    <a:pt x="224" y="4"/>
                  </a:lnTo>
                  <a:lnTo>
                    <a:pt x="227" y="0"/>
                  </a:lnTo>
                  <a:lnTo>
                    <a:pt x="236" y="23"/>
                  </a:lnTo>
                  <a:lnTo>
                    <a:pt x="246" y="48"/>
                  </a:lnTo>
                  <a:lnTo>
                    <a:pt x="256" y="73"/>
                  </a:lnTo>
                  <a:lnTo>
                    <a:pt x="265" y="97"/>
                  </a:lnTo>
                  <a:lnTo>
                    <a:pt x="274" y="119"/>
                  </a:lnTo>
                  <a:lnTo>
                    <a:pt x="281" y="136"/>
                  </a:lnTo>
                  <a:lnTo>
                    <a:pt x="286" y="148"/>
                  </a:lnTo>
                  <a:lnTo>
                    <a:pt x="287" y="152"/>
                  </a:lnTo>
                  <a:lnTo>
                    <a:pt x="301" y="211"/>
                  </a:lnTo>
                  <a:lnTo>
                    <a:pt x="302" y="268"/>
                  </a:lnTo>
                  <a:lnTo>
                    <a:pt x="294" y="320"/>
                  </a:lnTo>
                  <a:lnTo>
                    <a:pt x="279" y="364"/>
                  </a:lnTo>
                  <a:lnTo>
                    <a:pt x="262" y="402"/>
                  </a:lnTo>
                  <a:lnTo>
                    <a:pt x="244" y="431"/>
                  </a:lnTo>
                  <a:lnTo>
                    <a:pt x="231" y="450"/>
                  </a:lnTo>
                  <a:lnTo>
                    <a:pt x="225" y="458"/>
                  </a:lnTo>
                  <a:lnTo>
                    <a:pt x="221" y="434"/>
                  </a:lnTo>
                  <a:lnTo>
                    <a:pt x="214" y="414"/>
                  </a:lnTo>
                  <a:lnTo>
                    <a:pt x="204" y="400"/>
                  </a:lnTo>
                  <a:lnTo>
                    <a:pt x="194" y="390"/>
                  </a:lnTo>
                  <a:lnTo>
                    <a:pt x="182" y="384"/>
                  </a:lnTo>
                  <a:lnTo>
                    <a:pt x="173" y="379"/>
                  </a:lnTo>
                  <a:lnTo>
                    <a:pt x="166" y="377"/>
                  </a:lnTo>
                  <a:lnTo>
                    <a:pt x="163" y="377"/>
                  </a:lnTo>
                  <a:lnTo>
                    <a:pt x="135" y="377"/>
                  </a:lnTo>
                  <a:lnTo>
                    <a:pt x="113" y="382"/>
                  </a:lnTo>
                  <a:lnTo>
                    <a:pt x="96" y="391"/>
                  </a:lnTo>
                  <a:lnTo>
                    <a:pt x="83" y="402"/>
                  </a:lnTo>
                  <a:lnTo>
                    <a:pt x="75" y="414"/>
                  </a:lnTo>
                  <a:lnTo>
                    <a:pt x="69" y="424"/>
                  </a:lnTo>
                  <a:lnTo>
                    <a:pt x="67" y="432"/>
                  </a:lnTo>
                  <a:lnTo>
                    <a:pt x="66" y="436"/>
                  </a:lnTo>
                  <a:close/>
                </a:path>
              </a:pathLst>
            </a:custGeom>
            <a:solidFill>
              <a:srgbClr val="FF604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5" name="Freeform 21"/>
            <p:cNvSpPr>
              <a:spLocks/>
            </p:cNvSpPr>
            <p:nvPr/>
          </p:nvSpPr>
          <p:spPr bwMode="auto">
            <a:xfrm>
              <a:off x="1167" y="3447"/>
              <a:ext cx="137" cy="207"/>
            </a:xfrm>
            <a:custGeom>
              <a:avLst/>
              <a:gdLst>
                <a:gd name="T0" fmla="*/ 59 w 276"/>
                <a:gd name="T1" fmla="*/ 396 h 415"/>
                <a:gd name="T2" fmla="*/ 20 w 276"/>
                <a:gd name="T3" fmla="*/ 350 h 415"/>
                <a:gd name="T4" fmla="*/ 1 w 276"/>
                <a:gd name="T5" fmla="*/ 307 h 415"/>
                <a:gd name="T6" fmla="*/ 0 w 276"/>
                <a:gd name="T7" fmla="*/ 266 h 415"/>
                <a:gd name="T8" fmla="*/ 9 w 276"/>
                <a:gd name="T9" fmla="*/ 231 h 415"/>
                <a:gd name="T10" fmla="*/ 26 w 276"/>
                <a:gd name="T11" fmla="*/ 199 h 415"/>
                <a:gd name="T12" fmla="*/ 44 w 276"/>
                <a:gd name="T13" fmla="*/ 176 h 415"/>
                <a:gd name="T14" fmla="*/ 60 w 276"/>
                <a:gd name="T15" fmla="*/ 160 h 415"/>
                <a:gd name="T16" fmla="*/ 68 w 276"/>
                <a:gd name="T17" fmla="*/ 153 h 415"/>
                <a:gd name="T18" fmla="*/ 97 w 276"/>
                <a:gd name="T19" fmla="*/ 125 h 415"/>
                <a:gd name="T20" fmla="*/ 122 w 276"/>
                <a:gd name="T21" fmla="*/ 98 h 415"/>
                <a:gd name="T22" fmla="*/ 147 w 276"/>
                <a:gd name="T23" fmla="*/ 72 h 415"/>
                <a:gd name="T24" fmla="*/ 167 w 276"/>
                <a:gd name="T25" fmla="*/ 49 h 415"/>
                <a:gd name="T26" fmla="*/ 183 w 276"/>
                <a:gd name="T27" fmla="*/ 29 h 415"/>
                <a:gd name="T28" fmla="*/ 196 w 276"/>
                <a:gd name="T29" fmla="*/ 14 h 415"/>
                <a:gd name="T30" fmla="*/ 204 w 276"/>
                <a:gd name="T31" fmla="*/ 4 h 415"/>
                <a:gd name="T32" fmla="*/ 207 w 276"/>
                <a:gd name="T33" fmla="*/ 0 h 415"/>
                <a:gd name="T34" fmla="*/ 215 w 276"/>
                <a:gd name="T35" fmla="*/ 21 h 415"/>
                <a:gd name="T36" fmla="*/ 224 w 276"/>
                <a:gd name="T37" fmla="*/ 43 h 415"/>
                <a:gd name="T38" fmla="*/ 233 w 276"/>
                <a:gd name="T39" fmla="*/ 66 h 415"/>
                <a:gd name="T40" fmla="*/ 242 w 276"/>
                <a:gd name="T41" fmla="*/ 88 h 415"/>
                <a:gd name="T42" fmla="*/ 250 w 276"/>
                <a:gd name="T43" fmla="*/ 108 h 415"/>
                <a:gd name="T44" fmla="*/ 256 w 276"/>
                <a:gd name="T45" fmla="*/ 125 h 415"/>
                <a:gd name="T46" fmla="*/ 261 w 276"/>
                <a:gd name="T47" fmla="*/ 135 h 415"/>
                <a:gd name="T48" fmla="*/ 263 w 276"/>
                <a:gd name="T49" fmla="*/ 141 h 415"/>
                <a:gd name="T50" fmla="*/ 274 w 276"/>
                <a:gd name="T51" fmla="*/ 194 h 415"/>
                <a:gd name="T52" fmla="*/ 276 w 276"/>
                <a:gd name="T53" fmla="*/ 243 h 415"/>
                <a:gd name="T54" fmla="*/ 268 w 276"/>
                <a:gd name="T55" fmla="*/ 288 h 415"/>
                <a:gd name="T56" fmla="*/ 255 w 276"/>
                <a:gd name="T57" fmla="*/ 328 h 415"/>
                <a:gd name="T58" fmla="*/ 240 w 276"/>
                <a:gd name="T59" fmla="*/ 363 h 415"/>
                <a:gd name="T60" fmla="*/ 225 w 276"/>
                <a:gd name="T61" fmla="*/ 390 h 415"/>
                <a:gd name="T62" fmla="*/ 212 w 276"/>
                <a:gd name="T63" fmla="*/ 407 h 415"/>
                <a:gd name="T64" fmla="*/ 205 w 276"/>
                <a:gd name="T65" fmla="*/ 415 h 415"/>
                <a:gd name="T66" fmla="*/ 202 w 276"/>
                <a:gd name="T67" fmla="*/ 394 h 415"/>
                <a:gd name="T68" fmla="*/ 195 w 276"/>
                <a:gd name="T69" fmla="*/ 377 h 415"/>
                <a:gd name="T70" fmla="*/ 186 w 276"/>
                <a:gd name="T71" fmla="*/ 365 h 415"/>
                <a:gd name="T72" fmla="*/ 177 w 276"/>
                <a:gd name="T73" fmla="*/ 356 h 415"/>
                <a:gd name="T74" fmla="*/ 166 w 276"/>
                <a:gd name="T75" fmla="*/ 350 h 415"/>
                <a:gd name="T76" fmla="*/ 157 w 276"/>
                <a:gd name="T77" fmla="*/ 347 h 415"/>
                <a:gd name="T78" fmla="*/ 151 w 276"/>
                <a:gd name="T79" fmla="*/ 345 h 415"/>
                <a:gd name="T80" fmla="*/ 148 w 276"/>
                <a:gd name="T81" fmla="*/ 345 h 415"/>
                <a:gd name="T82" fmla="*/ 122 w 276"/>
                <a:gd name="T83" fmla="*/ 345 h 415"/>
                <a:gd name="T84" fmla="*/ 103 w 276"/>
                <a:gd name="T85" fmla="*/ 349 h 415"/>
                <a:gd name="T86" fmla="*/ 88 w 276"/>
                <a:gd name="T87" fmla="*/ 356 h 415"/>
                <a:gd name="T88" fmla="*/ 76 w 276"/>
                <a:gd name="T89" fmla="*/ 366 h 415"/>
                <a:gd name="T90" fmla="*/ 68 w 276"/>
                <a:gd name="T91" fmla="*/ 377 h 415"/>
                <a:gd name="T92" fmla="*/ 62 w 276"/>
                <a:gd name="T93" fmla="*/ 386 h 415"/>
                <a:gd name="T94" fmla="*/ 60 w 276"/>
                <a:gd name="T95" fmla="*/ 393 h 415"/>
                <a:gd name="T96" fmla="*/ 59 w 276"/>
                <a:gd name="T97" fmla="*/ 396 h 4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415"/>
                <a:gd name="T149" fmla="*/ 276 w 276"/>
                <a:gd name="T150" fmla="*/ 415 h 4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415">
                  <a:moveTo>
                    <a:pt x="59" y="396"/>
                  </a:moveTo>
                  <a:lnTo>
                    <a:pt x="20" y="350"/>
                  </a:lnTo>
                  <a:lnTo>
                    <a:pt x="1" y="307"/>
                  </a:lnTo>
                  <a:lnTo>
                    <a:pt x="0" y="266"/>
                  </a:lnTo>
                  <a:lnTo>
                    <a:pt x="9" y="231"/>
                  </a:lnTo>
                  <a:lnTo>
                    <a:pt x="26" y="199"/>
                  </a:lnTo>
                  <a:lnTo>
                    <a:pt x="44" y="176"/>
                  </a:lnTo>
                  <a:lnTo>
                    <a:pt x="60" y="160"/>
                  </a:lnTo>
                  <a:lnTo>
                    <a:pt x="68" y="153"/>
                  </a:lnTo>
                  <a:lnTo>
                    <a:pt x="97" y="125"/>
                  </a:lnTo>
                  <a:lnTo>
                    <a:pt x="122" y="98"/>
                  </a:lnTo>
                  <a:lnTo>
                    <a:pt x="147" y="72"/>
                  </a:lnTo>
                  <a:lnTo>
                    <a:pt x="167" y="49"/>
                  </a:lnTo>
                  <a:lnTo>
                    <a:pt x="183" y="29"/>
                  </a:lnTo>
                  <a:lnTo>
                    <a:pt x="196" y="14"/>
                  </a:lnTo>
                  <a:lnTo>
                    <a:pt x="204" y="4"/>
                  </a:lnTo>
                  <a:lnTo>
                    <a:pt x="207" y="0"/>
                  </a:lnTo>
                  <a:lnTo>
                    <a:pt x="215" y="21"/>
                  </a:lnTo>
                  <a:lnTo>
                    <a:pt x="224" y="43"/>
                  </a:lnTo>
                  <a:lnTo>
                    <a:pt x="233" y="66"/>
                  </a:lnTo>
                  <a:lnTo>
                    <a:pt x="242" y="88"/>
                  </a:lnTo>
                  <a:lnTo>
                    <a:pt x="250" y="108"/>
                  </a:lnTo>
                  <a:lnTo>
                    <a:pt x="256" y="125"/>
                  </a:lnTo>
                  <a:lnTo>
                    <a:pt x="261" y="135"/>
                  </a:lnTo>
                  <a:lnTo>
                    <a:pt x="263" y="141"/>
                  </a:lnTo>
                  <a:lnTo>
                    <a:pt x="274" y="194"/>
                  </a:lnTo>
                  <a:lnTo>
                    <a:pt x="276" y="243"/>
                  </a:lnTo>
                  <a:lnTo>
                    <a:pt x="268" y="288"/>
                  </a:lnTo>
                  <a:lnTo>
                    <a:pt x="255" y="328"/>
                  </a:lnTo>
                  <a:lnTo>
                    <a:pt x="240" y="363"/>
                  </a:lnTo>
                  <a:lnTo>
                    <a:pt x="225" y="390"/>
                  </a:lnTo>
                  <a:lnTo>
                    <a:pt x="212" y="407"/>
                  </a:lnTo>
                  <a:lnTo>
                    <a:pt x="205" y="415"/>
                  </a:lnTo>
                  <a:lnTo>
                    <a:pt x="202" y="394"/>
                  </a:lnTo>
                  <a:lnTo>
                    <a:pt x="195" y="377"/>
                  </a:lnTo>
                  <a:lnTo>
                    <a:pt x="186" y="365"/>
                  </a:lnTo>
                  <a:lnTo>
                    <a:pt x="177" y="356"/>
                  </a:lnTo>
                  <a:lnTo>
                    <a:pt x="166" y="350"/>
                  </a:lnTo>
                  <a:lnTo>
                    <a:pt x="157" y="347"/>
                  </a:lnTo>
                  <a:lnTo>
                    <a:pt x="151" y="345"/>
                  </a:lnTo>
                  <a:lnTo>
                    <a:pt x="148" y="345"/>
                  </a:lnTo>
                  <a:lnTo>
                    <a:pt x="122" y="345"/>
                  </a:lnTo>
                  <a:lnTo>
                    <a:pt x="103" y="349"/>
                  </a:lnTo>
                  <a:lnTo>
                    <a:pt x="88" y="356"/>
                  </a:lnTo>
                  <a:lnTo>
                    <a:pt x="76" y="366"/>
                  </a:lnTo>
                  <a:lnTo>
                    <a:pt x="68" y="377"/>
                  </a:lnTo>
                  <a:lnTo>
                    <a:pt x="62" y="386"/>
                  </a:lnTo>
                  <a:lnTo>
                    <a:pt x="60" y="393"/>
                  </a:lnTo>
                  <a:lnTo>
                    <a:pt x="59" y="396"/>
                  </a:lnTo>
                  <a:close/>
                </a:path>
              </a:pathLst>
            </a:custGeom>
            <a:solidFill>
              <a:srgbClr val="FF72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6" name="Freeform 22"/>
            <p:cNvSpPr>
              <a:spLocks/>
            </p:cNvSpPr>
            <p:nvPr/>
          </p:nvSpPr>
          <p:spPr bwMode="auto">
            <a:xfrm>
              <a:off x="1174" y="3458"/>
              <a:ext cx="126" cy="186"/>
            </a:xfrm>
            <a:custGeom>
              <a:avLst/>
              <a:gdLst>
                <a:gd name="T0" fmla="*/ 54 w 251"/>
                <a:gd name="T1" fmla="*/ 362 h 372"/>
                <a:gd name="T2" fmla="*/ 19 w 251"/>
                <a:gd name="T3" fmla="*/ 320 h 372"/>
                <a:gd name="T4" fmla="*/ 3 w 251"/>
                <a:gd name="T5" fmla="*/ 281 h 372"/>
                <a:gd name="T6" fmla="*/ 0 w 251"/>
                <a:gd name="T7" fmla="*/ 244 h 372"/>
                <a:gd name="T8" fmla="*/ 8 w 251"/>
                <a:gd name="T9" fmla="*/ 211 h 372"/>
                <a:gd name="T10" fmla="*/ 23 w 251"/>
                <a:gd name="T11" fmla="*/ 182 h 372"/>
                <a:gd name="T12" fmla="*/ 39 w 251"/>
                <a:gd name="T13" fmla="*/ 159 h 372"/>
                <a:gd name="T14" fmla="*/ 54 w 251"/>
                <a:gd name="T15" fmla="*/ 143 h 372"/>
                <a:gd name="T16" fmla="*/ 62 w 251"/>
                <a:gd name="T17" fmla="*/ 136 h 372"/>
                <a:gd name="T18" fmla="*/ 89 w 251"/>
                <a:gd name="T19" fmla="*/ 111 h 372"/>
                <a:gd name="T20" fmla="*/ 113 w 251"/>
                <a:gd name="T21" fmla="*/ 85 h 372"/>
                <a:gd name="T22" fmla="*/ 135 w 251"/>
                <a:gd name="T23" fmla="*/ 62 h 372"/>
                <a:gd name="T24" fmla="*/ 153 w 251"/>
                <a:gd name="T25" fmla="*/ 42 h 372"/>
                <a:gd name="T26" fmla="*/ 167 w 251"/>
                <a:gd name="T27" fmla="*/ 25 h 372"/>
                <a:gd name="T28" fmla="*/ 179 w 251"/>
                <a:gd name="T29" fmla="*/ 12 h 372"/>
                <a:gd name="T30" fmla="*/ 186 w 251"/>
                <a:gd name="T31" fmla="*/ 4 h 372"/>
                <a:gd name="T32" fmla="*/ 188 w 251"/>
                <a:gd name="T33" fmla="*/ 0 h 372"/>
                <a:gd name="T34" fmla="*/ 195 w 251"/>
                <a:gd name="T35" fmla="*/ 18 h 372"/>
                <a:gd name="T36" fmla="*/ 203 w 251"/>
                <a:gd name="T37" fmla="*/ 38 h 372"/>
                <a:gd name="T38" fmla="*/ 211 w 251"/>
                <a:gd name="T39" fmla="*/ 58 h 372"/>
                <a:gd name="T40" fmla="*/ 220 w 251"/>
                <a:gd name="T41" fmla="*/ 77 h 372"/>
                <a:gd name="T42" fmla="*/ 227 w 251"/>
                <a:gd name="T43" fmla="*/ 96 h 372"/>
                <a:gd name="T44" fmla="*/ 234 w 251"/>
                <a:gd name="T45" fmla="*/ 111 h 372"/>
                <a:gd name="T46" fmla="*/ 239 w 251"/>
                <a:gd name="T47" fmla="*/ 122 h 372"/>
                <a:gd name="T48" fmla="*/ 241 w 251"/>
                <a:gd name="T49" fmla="*/ 128 h 372"/>
                <a:gd name="T50" fmla="*/ 250 w 251"/>
                <a:gd name="T51" fmla="*/ 174 h 372"/>
                <a:gd name="T52" fmla="*/ 251 w 251"/>
                <a:gd name="T53" fmla="*/ 217 h 372"/>
                <a:gd name="T54" fmla="*/ 245 w 251"/>
                <a:gd name="T55" fmla="*/ 257 h 372"/>
                <a:gd name="T56" fmla="*/ 233 w 251"/>
                <a:gd name="T57" fmla="*/ 293 h 372"/>
                <a:gd name="T58" fmla="*/ 219 w 251"/>
                <a:gd name="T59" fmla="*/ 323 h 372"/>
                <a:gd name="T60" fmla="*/ 205 w 251"/>
                <a:gd name="T61" fmla="*/ 347 h 372"/>
                <a:gd name="T62" fmla="*/ 194 w 251"/>
                <a:gd name="T63" fmla="*/ 364 h 372"/>
                <a:gd name="T64" fmla="*/ 186 w 251"/>
                <a:gd name="T65" fmla="*/ 372 h 372"/>
                <a:gd name="T66" fmla="*/ 182 w 251"/>
                <a:gd name="T67" fmla="*/ 354 h 372"/>
                <a:gd name="T68" fmla="*/ 177 w 251"/>
                <a:gd name="T69" fmla="*/ 339 h 372"/>
                <a:gd name="T70" fmla="*/ 168 w 251"/>
                <a:gd name="T71" fmla="*/ 328 h 372"/>
                <a:gd name="T72" fmla="*/ 160 w 251"/>
                <a:gd name="T73" fmla="*/ 320 h 372"/>
                <a:gd name="T74" fmla="*/ 151 w 251"/>
                <a:gd name="T75" fmla="*/ 316 h 372"/>
                <a:gd name="T76" fmla="*/ 143 w 251"/>
                <a:gd name="T77" fmla="*/ 313 h 372"/>
                <a:gd name="T78" fmla="*/ 137 w 251"/>
                <a:gd name="T79" fmla="*/ 311 h 372"/>
                <a:gd name="T80" fmla="*/ 134 w 251"/>
                <a:gd name="T81" fmla="*/ 311 h 372"/>
                <a:gd name="T82" fmla="*/ 112 w 251"/>
                <a:gd name="T83" fmla="*/ 311 h 372"/>
                <a:gd name="T84" fmla="*/ 94 w 251"/>
                <a:gd name="T85" fmla="*/ 316 h 372"/>
                <a:gd name="T86" fmla="*/ 80 w 251"/>
                <a:gd name="T87" fmla="*/ 323 h 372"/>
                <a:gd name="T88" fmla="*/ 71 w 251"/>
                <a:gd name="T89" fmla="*/ 333 h 372"/>
                <a:gd name="T90" fmla="*/ 62 w 251"/>
                <a:gd name="T91" fmla="*/ 342 h 372"/>
                <a:gd name="T92" fmla="*/ 58 w 251"/>
                <a:gd name="T93" fmla="*/ 351 h 372"/>
                <a:gd name="T94" fmla="*/ 56 w 251"/>
                <a:gd name="T95" fmla="*/ 358 h 372"/>
                <a:gd name="T96" fmla="*/ 54 w 251"/>
                <a:gd name="T97" fmla="*/ 362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1"/>
                <a:gd name="T148" fmla="*/ 0 h 372"/>
                <a:gd name="T149" fmla="*/ 251 w 251"/>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1" h="372">
                  <a:moveTo>
                    <a:pt x="54" y="362"/>
                  </a:moveTo>
                  <a:lnTo>
                    <a:pt x="19" y="320"/>
                  </a:lnTo>
                  <a:lnTo>
                    <a:pt x="3" y="281"/>
                  </a:lnTo>
                  <a:lnTo>
                    <a:pt x="0" y="244"/>
                  </a:lnTo>
                  <a:lnTo>
                    <a:pt x="8" y="211"/>
                  </a:lnTo>
                  <a:lnTo>
                    <a:pt x="23" y="182"/>
                  </a:lnTo>
                  <a:lnTo>
                    <a:pt x="39" y="159"/>
                  </a:lnTo>
                  <a:lnTo>
                    <a:pt x="54" y="143"/>
                  </a:lnTo>
                  <a:lnTo>
                    <a:pt x="62" y="136"/>
                  </a:lnTo>
                  <a:lnTo>
                    <a:pt x="89" y="111"/>
                  </a:lnTo>
                  <a:lnTo>
                    <a:pt x="113" y="85"/>
                  </a:lnTo>
                  <a:lnTo>
                    <a:pt x="135" y="62"/>
                  </a:lnTo>
                  <a:lnTo>
                    <a:pt x="153" y="42"/>
                  </a:lnTo>
                  <a:lnTo>
                    <a:pt x="167" y="25"/>
                  </a:lnTo>
                  <a:lnTo>
                    <a:pt x="179" y="12"/>
                  </a:lnTo>
                  <a:lnTo>
                    <a:pt x="186" y="4"/>
                  </a:lnTo>
                  <a:lnTo>
                    <a:pt x="188" y="0"/>
                  </a:lnTo>
                  <a:lnTo>
                    <a:pt x="195" y="18"/>
                  </a:lnTo>
                  <a:lnTo>
                    <a:pt x="203" y="38"/>
                  </a:lnTo>
                  <a:lnTo>
                    <a:pt x="211" y="58"/>
                  </a:lnTo>
                  <a:lnTo>
                    <a:pt x="220" y="77"/>
                  </a:lnTo>
                  <a:lnTo>
                    <a:pt x="227" y="96"/>
                  </a:lnTo>
                  <a:lnTo>
                    <a:pt x="234" y="111"/>
                  </a:lnTo>
                  <a:lnTo>
                    <a:pt x="239" y="122"/>
                  </a:lnTo>
                  <a:lnTo>
                    <a:pt x="241" y="128"/>
                  </a:lnTo>
                  <a:lnTo>
                    <a:pt x="250" y="174"/>
                  </a:lnTo>
                  <a:lnTo>
                    <a:pt x="251" y="217"/>
                  </a:lnTo>
                  <a:lnTo>
                    <a:pt x="245" y="257"/>
                  </a:lnTo>
                  <a:lnTo>
                    <a:pt x="233" y="293"/>
                  </a:lnTo>
                  <a:lnTo>
                    <a:pt x="219" y="323"/>
                  </a:lnTo>
                  <a:lnTo>
                    <a:pt x="205" y="347"/>
                  </a:lnTo>
                  <a:lnTo>
                    <a:pt x="194" y="364"/>
                  </a:lnTo>
                  <a:lnTo>
                    <a:pt x="186" y="372"/>
                  </a:lnTo>
                  <a:lnTo>
                    <a:pt x="182" y="354"/>
                  </a:lnTo>
                  <a:lnTo>
                    <a:pt x="177" y="339"/>
                  </a:lnTo>
                  <a:lnTo>
                    <a:pt x="168" y="328"/>
                  </a:lnTo>
                  <a:lnTo>
                    <a:pt x="160" y="320"/>
                  </a:lnTo>
                  <a:lnTo>
                    <a:pt x="151" y="316"/>
                  </a:lnTo>
                  <a:lnTo>
                    <a:pt x="143" y="313"/>
                  </a:lnTo>
                  <a:lnTo>
                    <a:pt x="137" y="311"/>
                  </a:lnTo>
                  <a:lnTo>
                    <a:pt x="134" y="311"/>
                  </a:lnTo>
                  <a:lnTo>
                    <a:pt x="112" y="311"/>
                  </a:lnTo>
                  <a:lnTo>
                    <a:pt x="94" y="316"/>
                  </a:lnTo>
                  <a:lnTo>
                    <a:pt x="80" y="323"/>
                  </a:lnTo>
                  <a:lnTo>
                    <a:pt x="71" y="333"/>
                  </a:lnTo>
                  <a:lnTo>
                    <a:pt x="62" y="342"/>
                  </a:lnTo>
                  <a:lnTo>
                    <a:pt x="58" y="351"/>
                  </a:lnTo>
                  <a:lnTo>
                    <a:pt x="56" y="358"/>
                  </a:lnTo>
                  <a:lnTo>
                    <a:pt x="54" y="362"/>
                  </a:lnTo>
                  <a:close/>
                </a:path>
              </a:pathLst>
            </a:custGeom>
            <a:solidFill>
              <a:srgbClr val="FF824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7" name="Freeform 23"/>
            <p:cNvSpPr>
              <a:spLocks/>
            </p:cNvSpPr>
            <p:nvPr/>
          </p:nvSpPr>
          <p:spPr bwMode="auto">
            <a:xfrm>
              <a:off x="1182" y="3468"/>
              <a:ext cx="113" cy="165"/>
            </a:xfrm>
            <a:custGeom>
              <a:avLst/>
              <a:gdLst>
                <a:gd name="T0" fmla="*/ 49 w 226"/>
                <a:gd name="T1" fmla="*/ 322 h 330"/>
                <a:gd name="T2" fmla="*/ 17 w 226"/>
                <a:gd name="T3" fmla="*/ 287 h 330"/>
                <a:gd name="T4" fmla="*/ 3 w 226"/>
                <a:gd name="T5" fmla="*/ 252 h 330"/>
                <a:gd name="T6" fmla="*/ 0 w 226"/>
                <a:gd name="T7" fmla="*/ 220 h 330"/>
                <a:gd name="T8" fmla="*/ 7 w 226"/>
                <a:gd name="T9" fmla="*/ 190 h 330"/>
                <a:gd name="T10" fmla="*/ 20 w 226"/>
                <a:gd name="T11" fmla="*/ 165 h 330"/>
                <a:gd name="T12" fmla="*/ 35 w 226"/>
                <a:gd name="T13" fmla="*/ 144 h 330"/>
                <a:gd name="T14" fmla="*/ 49 w 226"/>
                <a:gd name="T15" fmla="*/ 129 h 330"/>
                <a:gd name="T16" fmla="*/ 58 w 226"/>
                <a:gd name="T17" fmla="*/ 121 h 330"/>
                <a:gd name="T18" fmla="*/ 82 w 226"/>
                <a:gd name="T19" fmla="*/ 98 h 330"/>
                <a:gd name="T20" fmla="*/ 103 w 226"/>
                <a:gd name="T21" fmla="*/ 76 h 330"/>
                <a:gd name="T22" fmla="*/ 122 w 226"/>
                <a:gd name="T23" fmla="*/ 55 h 330"/>
                <a:gd name="T24" fmla="*/ 138 w 226"/>
                <a:gd name="T25" fmla="*/ 37 h 330"/>
                <a:gd name="T26" fmla="*/ 151 w 226"/>
                <a:gd name="T27" fmla="*/ 22 h 330"/>
                <a:gd name="T28" fmla="*/ 160 w 226"/>
                <a:gd name="T29" fmla="*/ 10 h 330"/>
                <a:gd name="T30" fmla="*/ 166 w 226"/>
                <a:gd name="T31" fmla="*/ 3 h 330"/>
                <a:gd name="T32" fmla="*/ 168 w 226"/>
                <a:gd name="T33" fmla="*/ 0 h 330"/>
                <a:gd name="T34" fmla="*/ 174 w 226"/>
                <a:gd name="T35" fmla="*/ 16 h 330"/>
                <a:gd name="T36" fmla="*/ 182 w 226"/>
                <a:gd name="T37" fmla="*/ 33 h 330"/>
                <a:gd name="T38" fmla="*/ 190 w 226"/>
                <a:gd name="T39" fmla="*/ 52 h 330"/>
                <a:gd name="T40" fmla="*/ 198 w 226"/>
                <a:gd name="T41" fmla="*/ 69 h 330"/>
                <a:gd name="T42" fmla="*/ 205 w 226"/>
                <a:gd name="T43" fmla="*/ 85 h 330"/>
                <a:gd name="T44" fmla="*/ 211 w 226"/>
                <a:gd name="T45" fmla="*/ 99 h 330"/>
                <a:gd name="T46" fmla="*/ 215 w 226"/>
                <a:gd name="T47" fmla="*/ 109 h 330"/>
                <a:gd name="T48" fmla="*/ 217 w 226"/>
                <a:gd name="T49" fmla="*/ 116 h 330"/>
                <a:gd name="T50" fmla="*/ 225 w 226"/>
                <a:gd name="T51" fmla="*/ 155 h 330"/>
                <a:gd name="T52" fmla="*/ 226 w 226"/>
                <a:gd name="T53" fmla="*/ 192 h 330"/>
                <a:gd name="T54" fmla="*/ 220 w 226"/>
                <a:gd name="T55" fmla="*/ 227 h 330"/>
                <a:gd name="T56" fmla="*/ 211 w 226"/>
                <a:gd name="T57" fmla="*/ 258 h 330"/>
                <a:gd name="T58" fmla="*/ 200 w 226"/>
                <a:gd name="T59" fmla="*/ 285 h 330"/>
                <a:gd name="T60" fmla="*/ 187 w 226"/>
                <a:gd name="T61" fmla="*/ 306 h 330"/>
                <a:gd name="T62" fmla="*/ 175 w 226"/>
                <a:gd name="T63" fmla="*/ 322 h 330"/>
                <a:gd name="T64" fmla="*/ 167 w 226"/>
                <a:gd name="T65" fmla="*/ 330 h 330"/>
                <a:gd name="T66" fmla="*/ 164 w 226"/>
                <a:gd name="T67" fmla="*/ 314 h 330"/>
                <a:gd name="T68" fmla="*/ 158 w 226"/>
                <a:gd name="T69" fmla="*/ 303 h 330"/>
                <a:gd name="T70" fmla="*/ 151 w 226"/>
                <a:gd name="T71" fmla="*/ 294 h 330"/>
                <a:gd name="T72" fmla="*/ 143 w 226"/>
                <a:gd name="T73" fmla="*/ 287 h 330"/>
                <a:gd name="T74" fmla="*/ 135 w 226"/>
                <a:gd name="T75" fmla="*/ 282 h 330"/>
                <a:gd name="T76" fmla="*/ 128 w 226"/>
                <a:gd name="T77" fmla="*/ 280 h 330"/>
                <a:gd name="T78" fmla="*/ 122 w 226"/>
                <a:gd name="T79" fmla="*/ 279 h 330"/>
                <a:gd name="T80" fmla="*/ 120 w 226"/>
                <a:gd name="T81" fmla="*/ 279 h 330"/>
                <a:gd name="T82" fmla="*/ 100 w 226"/>
                <a:gd name="T83" fmla="*/ 279 h 330"/>
                <a:gd name="T84" fmla="*/ 85 w 226"/>
                <a:gd name="T85" fmla="*/ 282 h 330"/>
                <a:gd name="T86" fmla="*/ 73 w 226"/>
                <a:gd name="T87" fmla="*/ 289 h 330"/>
                <a:gd name="T88" fmla="*/ 64 w 226"/>
                <a:gd name="T89" fmla="*/ 297 h 330"/>
                <a:gd name="T90" fmla="*/ 57 w 226"/>
                <a:gd name="T91" fmla="*/ 306 h 330"/>
                <a:gd name="T92" fmla="*/ 52 w 226"/>
                <a:gd name="T93" fmla="*/ 314 h 330"/>
                <a:gd name="T94" fmla="*/ 50 w 226"/>
                <a:gd name="T95" fmla="*/ 320 h 330"/>
                <a:gd name="T96" fmla="*/ 49 w 226"/>
                <a:gd name="T97" fmla="*/ 322 h 3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6"/>
                <a:gd name="T148" fmla="*/ 0 h 330"/>
                <a:gd name="T149" fmla="*/ 226 w 226"/>
                <a:gd name="T150" fmla="*/ 330 h 3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6" h="330">
                  <a:moveTo>
                    <a:pt x="49" y="322"/>
                  </a:moveTo>
                  <a:lnTo>
                    <a:pt x="17" y="287"/>
                  </a:lnTo>
                  <a:lnTo>
                    <a:pt x="3" y="252"/>
                  </a:lnTo>
                  <a:lnTo>
                    <a:pt x="0" y="220"/>
                  </a:lnTo>
                  <a:lnTo>
                    <a:pt x="7" y="190"/>
                  </a:lnTo>
                  <a:lnTo>
                    <a:pt x="20" y="165"/>
                  </a:lnTo>
                  <a:lnTo>
                    <a:pt x="35" y="144"/>
                  </a:lnTo>
                  <a:lnTo>
                    <a:pt x="49" y="129"/>
                  </a:lnTo>
                  <a:lnTo>
                    <a:pt x="58" y="121"/>
                  </a:lnTo>
                  <a:lnTo>
                    <a:pt x="82" y="98"/>
                  </a:lnTo>
                  <a:lnTo>
                    <a:pt x="103" y="76"/>
                  </a:lnTo>
                  <a:lnTo>
                    <a:pt x="122" y="55"/>
                  </a:lnTo>
                  <a:lnTo>
                    <a:pt x="138" y="37"/>
                  </a:lnTo>
                  <a:lnTo>
                    <a:pt x="151" y="22"/>
                  </a:lnTo>
                  <a:lnTo>
                    <a:pt x="160" y="10"/>
                  </a:lnTo>
                  <a:lnTo>
                    <a:pt x="166" y="3"/>
                  </a:lnTo>
                  <a:lnTo>
                    <a:pt x="168" y="0"/>
                  </a:lnTo>
                  <a:lnTo>
                    <a:pt x="174" y="16"/>
                  </a:lnTo>
                  <a:lnTo>
                    <a:pt x="182" y="33"/>
                  </a:lnTo>
                  <a:lnTo>
                    <a:pt x="190" y="52"/>
                  </a:lnTo>
                  <a:lnTo>
                    <a:pt x="198" y="69"/>
                  </a:lnTo>
                  <a:lnTo>
                    <a:pt x="205" y="85"/>
                  </a:lnTo>
                  <a:lnTo>
                    <a:pt x="211" y="99"/>
                  </a:lnTo>
                  <a:lnTo>
                    <a:pt x="215" y="109"/>
                  </a:lnTo>
                  <a:lnTo>
                    <a:pt x="217" y="116"/>
                  </a:lnTo>
                  <a:lnTo>
                    <a:pt x="225" y="155"/>
                  </a:lnTo>
                  <a:lnTo>
                    <a:pt x="226" y="192"/>
                  </a:lnTo>
                  <a:lnTo>
                    <a:pt x="220" y="227"/>
                  </a:lnTo>
                  <a:lnTo>
                    <a:pt x="211" y="258"/>
                  </a:lnTo>
                  <a:lnTo>
                    <a:pt x="200" y="285"/>
                  </a:lnTo>
                  <a:lnTo>
                    <a:pt x="187" y="306"/>
                  </a:lnTo>
                  <a:lnTo>
                    <a:pt x="175" y="322"/>
                  </a:lnTo>
                  <a:lnTo>
                    <a:pt x="167" y="330"/>
                  </a:lnTo>
                  <a:lnTo>
                    <a:pt x="164" y="314"/>
                  </a:lnTo>
                  <a:lnTo>
                    <a:pt x="158" y="303"/>
                  </a:lnTo>
                  <a:lnTo>
                    <a:pt x="151" y="294"/>
                  </a:lnTo>
                  <a:lnTo>
                    <a:pt x="143" y="287"/>
                  </a:lnTo>
                  <a:lnTo>
                    <a:pt x="135" y="282"/>
                  </a:lnTo>
                  <a:lnTo>
                    <a:pt x="128" y="280"/>
                  </a:lnTo>
                  <a:lnTo>
                    <a:pt x="122" y="279"/>
                  </a:lnTo>
                  <a:lnTo>
                    <a:pt x="120" y="279"/>
                  </a:lnTo>
                  <a:lnTo>
                    <a:pt x="100" y="279"/>
                  </a:lnTo>
                  <a:lnTo>
                    <a:pt x="85" y="282"/>
                  </a:lnTo>
                  <a:lnTo>
                    <a:pt x="73" y="289"/>
                  </a:lnTo>
                  <a:lnTo>
                    <a:pt x="64" y="297"/>
                  </a:lnTo>
                  <a:lnTo>
                    <a:pt x="57" y="306"/>
                  </a:lnTo>
                  <a:lnTo>
                    <a:pt x="52" y="314"/>
                  </a:lnTo>
                  <a:lnTo>
                    <a:pt x="50" y="320"/>
                  </a:lnTo>
                  <a:lnTo>
                    <a:pt x="49" y="322"/>
                  </a:lnTo>
                  <a:close/>
                </a:path>
              </a:pathLst>
            </a:custGeom>
            <a:solidFill>
              <a:srgbClr val="FF93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8" name="Freeform 24"/>
            <p:cNvSpPr>
              <a:spLocks/>
            </p:cNvSpPr>
            <p:nvPr/>
          </p:nvSpPr>
          <p:spPr bwMode="auto">
            <a:xfrm>
              <a:off x="1189" y="3478"/>
              <a:ext cx="101" cy="145"/>
            </a:xfrm>
            <a:custGeom>
              <a:avLst/>
              <a:gdLst>
                <a:gd name="T0" fmla="*/ 43 w 202"/>
                <a:gd name="T1" fmla="*/ 285 h 289"/>
                <a:gd name="T2" fmla="*/ 16 w 202"/>
                <a:gd name="T3" fmla="*/ 254 h 289"/>
                <a:gd name="T4" fmla="*/ 2 w 202"/>
                <a:gd name="T5" fmla="*/ 224 h 289"/>
                <a:gd name="T6" fmla="*/ 0 w 202"/>
                <a:gd name="T7" fmla="*/ 195 h 289"/>
                <a:gd name="T8" fmla="*/ 6 w 202"/>
                <a:gd name="T9" fmla="*/ 169 h 289"/>
                <a:gd name="T10" fmla="*/ 16 w 202"/>
                <a:gd name="T11" fmla="*/ 146 h 289"/>
                <a:gd name="T12" fmla="*/ 30 w 202"/>
                <a:gd name="T13" fmla="*/ 126 h 289"/>
                <a:gd name="T14" fmla="*/ 43 w 202"/>
                <a:gd name="T15" fmla="*/ 112 h 289"/>
                <a:gd name="T16" fmla="*/ 52 w 202"/>
                <a:gd name="T17" fmla="*/ 104 h 289"/>
                <a:gd name="T18" fmla="*/ 74 w 202"/>
                <a:gd name="T19" fmla="*/ 84 h 289"/>
                <a:gd name="T20" fmla="*/ 94 w 202"/>
                <a:gd name="T21" fmla="*/ 65 h 289"/>
                <a:gd name="T22" fmla="*/ 110 w 202"/>
                <a:gd name="T23" fmla="*/ 47 h 289"/>
                <a:gd name="T24" fmla="*/ 123 w 202"/>
                <a:gd name="T25" fmla="*/ 32 h 289"/>
                <a:gd name="T26" fmla="*/ 135 w 202"/>
                <a:gd name="T27" fmla="*/ 19 h 289"/>
                <a:gd name="T28" fmla="*/ 143 w 202"/>
                <a:gd name="T29" fmla="*/ 9 h 289"/>
                <a:gd name="T30" fmla="*/ 149 w 202"/>
                <a:gd name="T31" fmla="*/ 2 h 289"/>
                <a:gd name="T32" fmla="*/ 150 w 202"/>
                <a:gd name="T33" fmla="*/ 0 h 289"/>
                <a:gd name="T34" fmla="*/ 155 w 202"/>
                <a:gd name="T35" fmla="*/ 13 h 289"/>
                <a:gd name="T36" fmla="*/ 162 w 202"/>
                <a:gd name="T37" fmla="*/ 28 h 289"/>
                <a:gd name="T38" fmla="*/ 168 w 202"/>
                <a:gd name="T39" fmla="*/ 44 h 289"/>
                <a:gd name="T40" fmla="*/ 175 w 202"/>
                <a:gd name="T41" fmla="*/ 59 h 289"/>
                <a:gd name="T42" fmla="*/ 182 w 202"/>
                <a:gd name="T43" fmla="*/ 74 h 289"/>
                <a:gd name="T44" fmla="*/ 188 w 202"/>
                <a:gd name="T45" fmla="*/ 87 h 289"/>
                <a:gd name="T46" fmla="*/ 191 w 202"/>
                <a:gd name="T47" fmla="*/ 97 h 289"/>
                <a:gd name="T48" fmla="*/ 194 w 202"/>
                <a:gd name="T49" fmla="*/ 104 h 289"/>
                <a:gd name="T50" fmla="*/ 201 w 202"/>
                <a:gd name="T51" fmla="*/ 137 h 289"/>
                <a:gd name="T52" fmla="*/ 202 w 202"/>
                <a:gd name="T53" fmla="*/ 168 h 289"/>
                <a:gd name="T54" fmla="*/ 197 w 202"/>
                <a:gd name="T55" fmla="*/ 197 h 289"/>
                <a:gd name="T56" fmla="*/ 189 w 202"/>
                <a:gd name="T57" fmla="*/ 223 h 289"/>
                <a:gd name="T58" fmla="*/ 180 w 202"/>
                <a:gd name="T59" fmla="*/ 246 h 289"/>
                <a:gd name="T60" fmla="*/ 168 w 202"/>
                <a:gd name="T61" fmla="*/ 264 h 289"/>
                <a:gd name="T62" fmla="*/ 158 w 202"/>
                <a:gd name="T63" fmla="*/ 279 h 289"/>
                <a:gd name="T64" fmla="*/ 149 w 202"/>
                <a:gd name="T65" fmla="*/ 289 h 289"/>
                <a:gd name="T66" fmla="*/ 145 w 202"/>
                <a:gd name="T67" fmla="*/ 276 h 289"/>
                <a:gd name="T68" fmla="*/ 141 w 202"/>
                <a:gd name="T69" fmla="*/ 266 h 289"/>
                <a:gd name="T70" fmla="*/ 134 w 202"/>
                <a:gd name="T71" fmla="*/ 259 h 289"/>
                <a:gd name="T72" fmla="*/ 127 w 202"/>
                <a:gd name="T73" fmla="*/ 253 h 289"/>
                <a:gd name="T74" fmla="*/ 120 w 202"/>
                <a:gd name="T75" fmla="*/ 250 h 289"/>
                <a:gd name="T76" fmla="*/ 113 w 202"/>
                <a:gd name="T77" fmla="*/ 247 h 289"/>
                <a:gd name="T78" fmla="*/ 109 w 202"/>
                <a:gd name="T79" fmla="*/ 246 h 289"/>
                <a:gd name="T80" fmla="*/ 105 w 202"/>
                <a:gd name="T81" fmla="*/ 246 h 289"/>
                <a:gd name="T82" fmla="*/ 89 w 202"/>
                <a:gd name="T83" fmla="*/ 246 h 289"/>
                <a:gd name="T84" fmla="*/ 76 w 202"/>
                <a:gd name="T85" fmla="*/ 250 h 289"/>
                <a:gd name="T86" fmla="*/ 65 w 202"/>
                <a:gd name="T87" fmla="*/ 255 h 289"/>
                <a:gd name="T88" fmla="*/ 57 w 202"/>
                <a:gd name="T89" fmla="*/ 262 h 289"/>
                <a:gd name="T90" fmla="*/ 51 w 202"/>
                <a:gd name="T91" fmla="*/ 270 h 289"/>
                <a:gd name="T92" fmla="*/ 47 w 202"/>
                <a:gd name="T93" fmla="*/ 277 h 289"/>
                <a:gd name="T94" fmla="*/ 44 w 202"/>
                <a:gd name="T95" fmla="*/ 283 h 289"/>
                <a:gd name="T96" fmla="*/ 43 w 202"/>
                <a:gd name="T97" fmla="*/ 285 h 2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
                <a:gd name="T148" fmla="*/ 0 h 289"/>
                <a:gd name="T149" fmla="*/ 202 w 202"/>
                <a:gd name="T150" fmla="*/ 289 h 2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 h="289">
                  <a:moveTo>
                    <a:pt x="43" y="285"/>
                  </a:moveTo>
                  <a:lnTo>
                    <a:pt x="16" y="254"/>
                  </a:lnTo>
                  <a:lnTo>
                    <a:pt x="2" y="224"/>
                  </a:lnTo>
                  <a:lnTo>
                    <a:pt x="0" y="195"/>
                  </a:lnTo>
                  <a:lnTo>
                    <a:pt x="6" y="169"/>
                  </a:lnTo>
                  <a:lnTo>
                    <a:pt x="16" y="146"/>
                  </a:lnTo>
                  <a:lnTo>
                    <a:pt x="30" y="126"/>
                  </a:lnTo>
                  <a:lnTo>
                    <a:pt x="43" y="112"/>
                  </a:lnTo>
                  <a:lnTo>
                    <a:pt x="52" y="104"/>
                  </a:lnTo>
                  <a:lnTo>
                    <a:pt x="74" y="84"/>
                  </a:lnTo>
                  <a:lnTo>
                    <a:pt x="94" y="65"/>
                  </a:lnTo>
                  <a:lnTo>
                    <a:pt x="110" y="47"/>
                  </a:lnTo>
                  <a:lnTo>
                    <a:pt x="123" y="32"/>
                  </a:lnTo>
                  <a:lnTo>
                    <a:pt x="135" y="19"/>
                  </a:lnTo>
                  <a:lnTo>
                    <a:pt x="143" y="9"/>
                  </a:lnTo>
                  <a:lnTo>
                    <a:pt x="149" y="2"/>
                  </a:lnTo>
                  <a:lnTo>
                    <a:pt x="150" y="0"/>
                  </a:lnTo>
                  <a:lnTo>
                    <a:pt x="155" y="13"/>
                  </a:lnTo>
                  <a:lnTo>
                    <a:pt x="162" y="28"/>
                  </a:lnTo>
                  <a:lnTo>
                    <a:pt x="168" y="44"/>
                  </a:lnTo>
                  <a:lnTo>
                    <a:pt x="175" y="59"/>
                  </a:lnTo>
                  <a:lnTo>
                    <a:pt x="182" y="74"/>
                  </a:lnTo>
                  <a:lnTo>
                    <a:pt x="188" y="87"/>
                  </a:lnTo>
                  <a:lnTo>
                    <a:pt x="191" y="97"/>
                  </a:lnTo>
                  <a:lnTo>
                    <a:pt x="194" y="104"/>
                  </a:lnTo>
                  <a:lnTo>
                    <a:pt x="201" y="137"/>
                  </a:lnTo>
                  <a:lnTo>
                    <a:pt x="202" y="168"/>
                  </a:lnTo>
                  <a:lnTo>
                    <a:pt x="197" y="197"/>
                  </a:lnTo>
                  <a:lnTo>
                    <a:pt x="189" y="223"/>
                  </a:lnTo>
                  <a:lnTo>
                    <a:pt x="180" y="246"/>
                  </a:lnTo>
                  <a:lnTo>
                    <a:pt x="168" y="264"/>
                  </a:lnTo>
                  <a:lnTo>
                    <a:pt x="158" y="279"/>
                  </a:lnTo>
                  <a:lnTo>
                    <a:pt x="149" y="289"/>
                  </a:lnTo>
                  <a:lnTo>
                    <a:pt x="145" y="276"/>
                  </a:lnTo>
                  <a:lnTo>
                    <a:pt x="141" y="266"/>
                  </a:lnTo>
                  <a:lnTo>
                    <a:pt x="134" y="259"/>
                  </a:lnTo>
                  <a:lnTo>
                    <a:pt x="127" y="253"/>
                  </a:lnTo>
                  <a:lnTo>
                    <a:pt x="120" y="250"/>
                  </a:lnTo>
                  <a:lnTo>
                    <a:pt x="113" y="247"/>
                  </a:lnTo>
                  <a:lnTo>
                    <a:pt x="109" y="246"/>
                  </a:lnTo>
                  <a:lnTo>
                    <a:pt x="105" y="246"/>
                  </a:lnTo>
                  <a:lnTo>
                    <a:pt x="89" y="246"/>
                  </a:lnTo>
                  <a:lnTo>
                    <a:pt x="76" y="250"/>
                  </a:lnTo>
                  <a:lnTo>
                    <a:pt x="65" y="255"/>
                  </a:lnTo>
                  <a:lnTo>
                    <a:pt x="57" y="262"/>
                  </a:lnTo>
                  <a:lnTo>
                    <a:pt x="51" y="270"/>
                  </a:lnTo>
                  <a:lnTo>
                    <a:pt x="47" y="277"/>
                  </a:lnTo>
                  <a:lnTo>
                    <a:pt x="44" y="283"/>
                  </a:lnTo>
                  <a:lnTo>
                    <a:pt x="43" y="285"/>
                  </a:lnTo>
                  <a:close/>
                </a:path>
              </a:pathLst>
            </a:custGeom>
            <a:solidFill>
              <a:srgbClr val="FFA35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59" name="Freeform 25"/>
            <p:cNvSpPr>
              <a:spLocks/>
            </p:cNvSpPr>
            <p:nvPr/>
          </p:nvSpPr>
          <p:spPr bwMode="auto">
            <a:xfrm>
              <a:off x="1197" y="3489"/>
              <a:ext cx="88" cy="123"/>
            </a:xfrm>
            <a:custGeom>
              <a:avLst/>
              <a:gdLst>
                <a:gd name="T0" fmla="*/ 37 w 176"/>
                <a:gd name="T1" fmla="*/ 247 h 248"/>
                <a:gd name="T2" fmla="*/ 14 w 176"/>
                <a:gd name="T3" fmla="*/ 221 h 248"/>
                <a:gd name="T4" fmla="*/ 2 w 176"/>
                <a:gd name="T5" fmla="*/ 196 h 248"/>
                <a:gd name="T6" fmla="*/ 0 w 176"/>
                <a:gd name="T7" fmla="*/ 172 h 248"/>
                <a:gd name="T8" fmla="*/ 5 w 176"/>
                <a:gd name="T9" fmla="*/ 149 h 248"/>
                <a:gd name="T10" fmla="*/ 14 w 176"/>
                <a:gd name="T11" fmla="*/ 128 h 248"/>
                <a:gd name="T12" fmla="*/ 26 w 176"/>
                <a:gd name="T13" fmla="*/ 111 h 248"/>
                <a:gd name="T14" fmla="*/ 37 w 176"/>
                <a:gd name="T15" fmla="*/ 98 h 248"/>
                <a:gd name="T16" fmla="*/ 46 w 176"/>
                <a:gd name="T17" fmla="*/ 89 h 248"/>
                <a:gd name="T18" fmla="*/ 66 w 176"/>
                <a:gd name="T19" fmla="*/ 72 h 248"/>
                <a:gd name="T20" fmla="*/ 83 w 176"/>
                <a:gd name="T21" fmla="*/ 54 h 248"/>
                <a:gd name="T22" fmla="*/ 98 w 176"/>
                <a:gd name="T23" fmla="*/ 39 h 248"/>
                <a:gd name="T24" fmla="*/ 110 w 176"/>
                <a:gd name="T25" fmla="*/ 27 h 248"/>
                <a:gd name="T26" fmla="*/ 119 w 176"/>
                <a:gd name="T27" fmla="*/ 16 h 248"/>
                <a:gd name="T28" fmla="*/ 126 w 176"/>
                <a:gd name="T29" fmla="*/ 8 h 248"/>
                <a:gd name="T30" fmla="*/ 130 w 176"/>
                <a:gd name="T31" fmla="*/ 3 h 248"/>
                <a:gd name="T32" fmla="*/ 132 w 176"/>
                <a:gd name="T33" fmla="*/ 0 h 248"/>
                <a:gd name="T34" fmla="*/ 135 w 176"/>
                <a:gd name="T35" fmla="*/ 12 h 248"/>
                <a:gd name="T36" fmla="*/ 141 w 176"/>
                <a:gd name="T37" fmla="*/ 24 h 248"/>
                <a:gd name="T38" fmla="*/ 147 w 176"/>
                <a:gd name="T39" fmla="*/ 37 h 248"/>
                <a:gd name="T40" fmla="*/ 152 w 176"/>
                <a:gd name="T41" fmla="*/ 51 h 248"/>
                <a:gd name="T42" fmla="*/ 159 w 176"/>
                <a:gd name="T43" fmla="*/ 65 h 248"/>
                <a:gd name="T44" fmla="*/ 164 w 176"/>
                <a:gd name="T45" fmla="*/ 76 h 248"/>
                <a:gd name="T46" fmla="*/ 167 w 176"/>
                <a:gd name="T47" fmla="*/ 86 h 248"/>
                <a:gd name="T48" fmla="*/ 170 w 176"/>
                <a:gd name="T49" fmla="*/ 94 h 248"/>
                <a:gd name="T50" fmla="*/ 175 w 176"/>
                <a:gd name="T51" fmla="*/ 119 h 248"/>
                <a:gd name="T52" fmla="*/ 176 w 176"/>
                <a:gd name="T53" fmla="*/ 143 h 248"/>
                <a:gd name="T54" fmla="*/ 174 w 176"/>
                <a:gd name="T55" fmla="*/ 167 h 248"/>
                <a:gd name="T56" fmla="*/ 167 w 176"/>
                <a:gd name="T57" fmla="*/ 188 h 248"/>
                <a:gd name="T58" fmla="*/ 159 w 176"/>
                <a:gd name="T59" fmla="*/ 208 h 248"/>
                <a:gd name="T60" fmla="*/ 150 w 176"/>
                <a:gd name="T61" fmla="*/ 225 h 248"/>
                <a:gd name="T62" fmla="*/ 140 w 176"/>
                <a:gd name="T63" fmla="*/ 238 h 248"/>
                <a:gd name="T64" fmla="*/ 130 w 176"/>
                <a:gd name="T65" fmla="*/ 248 h 248"/>
                <a:gd name="T66" fmla="*/ 127 w 176"/>
                <a:gd name="T67" fmla="*/ 238 h 248"/>
                <a:gd name="T68" fmla="*/ 122 w 176"/>
                <a:gd name="T69" fmla="*/ 230 h 248"/>
                <a:gd name="T70" fmla="*/ 117 w 176"/>
                <a:gd name="T71" fmla="*/ 224 h 248"/>
                <a:gd name="T72" fmla="*/ 111 w 176"/>
                <a:gd name="T73" fmla="*/ 220 h 248"/>
                <a:gd name="T74" fmla="*/ 105 w 176"/>
                <a:gd name="T75" fmla="*/ 217 h 248"/>
                <a:gd name="T76" fmla="*/ 99 w 176"/>
                <a:gd name="T77" fmla="*/ 216 h 248"/>
                <a:gd name="T78" fmla="*/ 95 w 176"/>
                <a:gd name="T79" fmla="*/ 215 h 248"/>
                <a:gd name="T80" fmla="*/ 91 w 176"/>
                <a:gd name="T81" fmla="*/ 215 h 248"/>
                <a:gd name="T82" fmla="*/ 79 w 176"/>
                <a:gd name="T83" fmla="*/ 215 h 248"/>
                <a:gd name="T84" fmla="*/ 67 w 176"/>
                <a:gd name="T85" fmla="*/ 218 h 248"/>
                <a:gd name="T86" fmla="*/ 58 w 176"/>
                <a:gd name="T87" fmla="*/ 223 h 248"/>
                <a:gd name="T88" fmla="*/ 51 w 176"/>
                <a:gd name="T89" fmla="*/ 228 h 248"/>
                <a:gd name="T90" fmla="*/ 45 w 176"/>
                <a:gd name="T91" fmla="*/ 234 h 248"/>
                <a:gd name="T92" fmla="*/ 42 w 176"/>
                <a:gd name="T93" fmla="*/ 240 h 248"/>
                <a:gd name="T94" fmla="*/ 38 w 176"/>
                <a:gd name="T95" fmla="*/ 244 h 248"/>
                <a:gd name="T96" fmla="*/ 37 w 176"/>
                <a:gd name="T97" fmla="*/ 247 h 2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6"/>
                <a:gd name="T148" fmla="*/ 0 h 248"/>
                <a:gd name="T149" fmla="*/ 176 w 176"/>
                <a:gd name="T150" fmla="*/ 248 h 2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6" h="248">
                  <a:moveTo>
                    <a:pt x="37" y="247"/>
                  </a:moveTo>
                  <a:lnTo>
                    <a:pt x="14" y="221"/>
                  </a:lnTo>
                  <a:lnTo>
                    <a:pt x="2" y="196"/>
                  </a:lnTo>
                  <a:lnTo>
                    <a:pt x="0" y="172"/>
                  </a:lnTo>
                  <a:lnTo>
                    <a:pt x="5" y="149"/>
                  </a:lnTo>
                  <a:lnTo>
                    <a:pt x="14" y="128"/>
                  </a:lnTo>
                  <a:lnTo>
                    <a:pt x="26" y="111"/>
                  </a:lnTo>
                  <a:lnTo>
                    <a:pt x="37" y="98"/>
                  </a:lnTo>
                  <a:lnTo>
                    <a:pt x="46" y="89"/>
                  </a:lnTo>
                  <a:lnTo>
                    <a:pt x="66" y="72"/>
                  </a:lnTo>
                  <a:lnTo>
                    <a:pt x="83" y="54"/>
                  </a:lnTo>
                  <a:lnTo>
                    <a:pt x="98" y="39"/>
                  </a:lnTo>
                  <a:lnTo>
                    <a:pt x="110" y="27"/>
                  </a:lnTo>
                  <a:lnTo>
                    <a:pt x="119" y="16"/>
                  </a:lnTo>
                  <a:lnTo>
                    <a:pt x="126" y="8"/>
                  </a:lnTo>
                  <a:lnTo>
                    <a:pt x="130" y="3"/>
                  </a:lnTo>
                  <a:lnTo>
                    <a:pt x="132" y="0"/>
                  </a:lnTo>
                  <a:lnTo>
                    <a:pt x="135" y="12"/>
                  </a:lnTo>
                  <a:lnTo>
                    <a:pt x="141" y="24"/>
                  </a:lnTo>
                  <a:lnTo>
                    <a:pt x="147" y="37"/>
                  </a:lnTo>
                  <a:lnTo>
                    <a:pt x="152" y="51"/>
                  </a:lnTo>
                  <a:lnTo>
                    <a:pt x="159" y="65"/>
                  </a:lnTo>
                  <a:lnTo>
                    <a:pt x="164" y="76"/>
                  </a:lnTo>
                  <a:lnTo>
                    <a:pt x="167" y="86"/>
                  </a:lnTo>
                  <a:lnTo>
                    <a:pt x="170" y="94"/>
                  </a:lnTo>
                  <a:lnTo>
                    <a:pt x="175" y="119"/>
                  </a:lnTo>
                  <a:lnTo>
                    <a:pt x="176" y="143"/>
                  </a:lnTo>
                  <a:lnTo>
                    <a:pt x="174" y="167"/>
                  </a:lnTo>
                  <a:lnTo>
                    <a:pt x="167" y="188"/>
                  </a:lnTo>
                  <a:lnTo>
                    <a:pt x="159" y="208"/>
                  </a:lnTo>
                  <a:lnTo>
                    <a:pt x="150" y="225"/>
                  </a:lnTo>
                  <a:lnTo>
                    <a:pt x="140" y="238"/>
                  </a:lnTo>
                  <a:lnTo>
                    <a:pt x="130" y="248"/>
                  </a:lnTo>
                  <a:lnTo>
                    <a:pt x="127" y="238"/>
                  </a:lnTo>
                  <a:lnTo>
                    <a:pt x="122" y="230"/>
                  </a:lnTo>
                  <a:lnTo>
                    <a:pt x="117" y="224"/>
                  </a:lnTo>
                  <a:lnTo>
                    <a:pt x="111" y="220"/>
                  </a:lnTo>
                  <a:lnTo>
                    <a:pt x="105" y="217"/>
                  </a:lnTo>
                  <a:lnTo>
                    <a:pt x="99" y="216"/>
                  </a:lnTo>
                  <a:lnTo>
                    <a:pt x="95" y="215"/>
                  </a:lnTo>
                  <a:lnTo>
                    <a:pt x="91" y="215"/>
                  </a:lnTo>
                  <a:lnTo>
                    <a:pt x="79" y="215"/>
                  </a:lnTo>
                  <a:lnTo>
                    <a:pt x="67" y="218"/>
                  </a:lnTo>
                  <a:lnTo>
                    <a:pt x="58" y="223"/>
                  </a:lnTo>
                  <a:lnTo>
                    <a:pt x="51" y="228"/>
                  </a:lnTo>
                  <a:lnTo>
                    <a:pt x="45" y="234"/>
                  </a:lnTo>
                  <a:lnTo>
                    <a:pt x="42" y="240"/>
                  </a:lnTo>
                  <a:lnTo>
                    <a:pt x="38" y="244"/>
                  </a:lnTo>
                  <a:lnTo>
                    <a:pt x="37" y="247"/>
                  </a:lnTo>
                  <a:close/>
                </a:path>
              </a:pathLst>
            </a:custGeom>
            <a:solidFill>
              <a:srgbClr val="FFB55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60" name="Freeform 26"/>
            <p:cNvSpPr>
              <a:spLocks/>
            </p:cNvSpPr>
            <p:nvPr/>
          </p:nvSpPr>
          <p:spPr bwMode="auto">
            <a:xfrm>
              <a:off x="1204" y="3500"/>
              <a:ext cx="76" cy="103"/>
            </a:xfrm>
            <a:custGeom>
              <a:avLst/>
              <a:gdLst>
                <a:gd name="T0" fmla="*/ 31 w 152"/>
                <a:gd name="T1" fmla="*/ 208 h 208"/>
                <a:gd name="T2" fmla="*/ 13 w 152"/>
                <a:gd name="T3" fmla="*/ 188 h 208"/>
                <a:gd name="T4" fmla="*/ 4 w 152"/>
                <a:gd name="T5" fmla="*/ 167 h 208"/>
                <a:gd name="T6" fmla="*/ 0 w 152"/>
                <a:gd name="T7" fmla="*/ 146 h 208"/>
                <a:gd name="T8" fmla="*/ 4 w 152"/>
                <a:gd name="T9" fmla="*/ 127 h 208"/>
                <a:gd name="T10" fmla="*/ 11 w 152"/>
                <a:gd name="T11" fmla="*/ 110 h 208"/>
                <a:gd name="T12" fmla="*/ 21 w 152"/>
                <a:gd name="T13" fmla="*/ 93 h 208"/>
                <a:gd name="T14" fmla="*/ 31 w 152"/>
                <a:gd name="T15" fmla="*/ 81 h 208"/>
                <a:gd name="T16" fmla="*/ 42 w 152"/>
                <a:gd name="T17" fmla="*/ 72 h 208"/>
                <a:gd name="T18" fmla="*/ 59 w 152"/>
                <a:gd name="T19" fmla="*/ 57 h 208"/>
                <a:gd name="T20" fmla="*/ 74 w 152"/>
                <a:gd name="T21" fmla="*/ 43 h 208"/>
                <a:gd name="T22" fmla="*/ 85 w 152"/>
                <a:gd name="T23" fmla="*/ 31 h 208"/>
                <a:gd name="T24" fmla="*/ 96 w 152"/>
                <a:gd name="T25" fmla="*/ 21 h 208"/>
                <a:gd name="T26" fmla="*/ 103 w 152"/>
                <a:gd name="T27" fmla="*/ 13 h 208"/>
                <a:gd name="T28" fmla="*/ 108 w 152"/>
                <a:gd name="T29" fmla="*/ 6 h 208"/>
                <a:gd name="T30" fmla="*/ 111 w 152"/>
                <a:gd name="T31" fmla="*/ 1 h 208"/>
                <a:gd name="T32" fmla="*/ 112 w 152"/>
                <a:gd name="T33" fmla="*/ 0 h 208"/>
                <a:gd name="T34" fmla="*/ 115 w 152"/>
                <a:gd name="T35" fmla="*/ 9 h 208"/>
                <a:gd name="T36" fmla="*/ 120 w 152"/>
                <a:gd name="T37" fmla="*/ 19 h 208"/>
                <a:gd name="T38" fmla="*/ 125 w 152"/>
                <a:gd name="T39" fmla="*/ 30 h 208"/>
                <a:gd name="T40" fmla="*/ 130 w 152"/>
                <a:gd name="T41" fmla="*/ 42 h 208"/>
                <a:gd name="T42" fmla="*/ 136 w 152"/>
                <a:gd name="T43" fmla="*/ 52 h 208"/>
                <a:gd name="T44" fmla="*/ 141 w 152"/>
                <a:gd name="T45" fmla="*/ 62 h 208"/>
                <a:gd name="T46" fmla="*/ 144 w 152"/>
                <a:gd name="T47" fmla="*/ 72 h 208"/>
                <a:gd name="T48" fmla="*/ 146 w 152"/>
                <a:gd name="T49" fmla="*/ 80 h 208"/>
                <a:gd name="T50" fmla="*/ 151 w 152"/>
                <a:gd name="T51" fmla="*/ 98 h 208"/>
                <a:gd name="T52" fmla="*/ 152 w 152"/>
                <a:gd name="T53" fmla="*/ 118 h 208"/>
                <a:gd name="T54" fmla="*/ 150 w 152"/>
                <a:gd name="T55" fmla="*/ 135 h 208"/>
                <a:gd name="T56" fmla="*/ 145 w 152"/>
                <a:gd name="T57" fmla="*/ 152 h 208"/>
                <a:gd name="T58" fmla="*/ 138 w 152"/>
                <a:gd name="T59" fmla="*/ 168 h 208"/>
                <a:gd name="T60" fmla="*/ 130 w 152"/>
                <a:gd name="T61" fmla="*/ 182 h 208"/>
                <a:gd name="T62" fmla="*/ 121 w 152"/>
                <a:gd name="T63" fmla="*/ 195 h 208"/>
                <a:gd name="T64" fmla="*/ 111 w 152"/>
                <a:gd name="T65" fmla="*/ 205 h 208"/>
                <a:gd name="T66" fmla="*/ 104 w 152"/>
                <a:gd name="T67" fmla="*/ 193 h 208"/>
                <a:gd name="T68" fmla="*/ 95 w 152"/>
                <a:gd name="T69" fmla="*/ 184 h 208"/>
                <a:gd name="T70" fmla="*/ 84 w 152"/>
                <a:gd name="T71" fmla="*/ 181 h 208"/>
                <a:gd name="T72" fmla="*/ 77 w 152"/>
                <a:gd name="T73" fmla="*/ 181 h 208"/>
                <a:gd name="T74" fmla="*/ 67 w 152"/>
                <a:gd name="T75" fmla="*/ 181 h 208"/>
                <a:gd name="T76" fmla="*/ 58 w 152"/>
                <a:gd name="T77" fmla="*/ 183 h 208"/>
                <a:gd name="T78" fmla="*/ 50 w 152"/>
                <a:gd name="T79" fmla="*/ 187 h 208"/>
                <a:gd name="T80" fmla="*/ 44 w 152"/>
                <a:gd name="T81" fmla="*/ 191 h 208"/>
                <a:gd name="T82" fmla="*/ 39 w 152"/>
                <a:gd name="T83" fmla="*/ 196 h 208"/>
                <a:gd name="T84" fmla="*/ 35 w 152"/>
                <a:gd name="T85" fmla="*/ 201 h 208"/>
                <a:gd name="T86" fmla="*/ 32 w 152"/>
                <a:gd name="T87" fmla="*/ 205 h 208"/>
                <a:gd name="T88" fmla="*/ 31 w 152"/>
                <a:gd name="T89" fmla="*/ 208 h 2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08"/>
                <a:gd name="T137" fmla="*/ 152 w 152"/>
                <a:gd name="T138" fmla="*/ 208 h 2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08">
                  <a:moveTo>
                    <a:pt x="31" y="208"/>
                  </a:moveTo>
                  <a:lnTo>
                    <a:pt x="13" y="188"/>
                  </a:lnTo>
                  <a:lnTo>
                    <a:pt x="4" y="167"/>
                  </a:lnTo>
                  <a:lnTo>
                    <a:pt x="0" y="146"/>
                  </a:lnTo>
                  <a:lnTo>
                    <a:pt x="4" y="127"/>
                  </a:lnTo>
                  <a:lnTo>
                    <a:pt x="11" y="110"/>
                  </a:lnTo>
                  <a:lnTo>
                    <a:pt x="21" y="93"/>
                  </a:lnTo>
                  <a:lnTo>
                    <a:pt x="31" y="81"/>
                  </a:lnTo>
                  <a:lnTo>
                    <a:pt x="42" y="72"/>
                  </a:lnTo>
                  <a:lnTo>
                    <a:pt x="59" y="57"/>
                  </a:lnTo>
                  <a:lnTo>
                    <a:pt x="74" y="43"/>
                  </a:lnTo>
                  <a:lnTo>
                    <a:pt x="85" y="31"/>
                  </a:lnTo>
                  <a:lnTo>
                    <a:pt x="96" y="21"/>
                  </a:lnTo>
                  <a:lnTo>
                    <a:pt x="103" y="13"/>
                  </a:lnTo>
                  <a:lnTo>
                    <a:pt x="108" y="6"/>
                  </a:lnTo>
                  <a:lnTo>
                    <a:pt x="111" y="1"/>
                  </a:lnTo>
                  <a:lnTo>
                    <a:pt x="112" y="0"/>
                  </a:lnTo>
                  <a:lnTo>
                    <a:pt x="115" y="9"/>
                  </a:lnTo>
                  <a:lnTo>
                    <a:pt x="120" y="19"/>
                  </a:lnTo>
                  <a:lnTo>
                    <a:pt x="125" y="30"/>
                  </a:lnTo>
                  <a:lnTo>
                    <a:pt x="130" y="42"/>
                  </a:lnTo>
                  <a:lnTo>
                    <a:pt x="136" y="52"/>
                  </a:lnTo>
                  <a:lnTo>
                    <a:pt x="141" y="62"/>
                  </a:lnTo>
                  <a:lnTo>
                    <a:pt x="144" y="72"/>
                  </a:lnTo>
                  <a:lnTo>
                    <a:pt x="146" y="80"/>
                  </a:lnTo>
                  <a:lnTo>
                    <a:pt x="151" y="98"/>
                  </a:lnTo>
                  <a:lnTo>
                    <a:pt x="152" y="118"/>
                  </a:lnTo>
                  <a:lnTo>
                    <a:pt x="150" y="135"/>
                  </a:lnTo>
                  <a:lnTo>
                    <a:pt x="145" y="152"/>
                  </a:lnTo>
                  <a:lnTo>
                    <a:pt x="138" y="168"/>
                  </a:lnTo>
                  <a:lnTo>
                    <a:pt x="130" y="182"/>
                  </a:lnTo>
                  <a:lnTo>
                    <a:pt x="121" y="195"/>
                  </a:lnTo>
                  <a:lnTo>
                    <a:pt x="111" y="205"/>
                  </a:lnTo>
                  <a:lnTo>
                    <a:pt x="104" y="193"/>
                  </a:lnTo>
                  <a:lnTo>
                    <a:pt x="95" y="184"/>
                  </a:lnTo>
                  <a:lnTo>
                    <a:pt x="84" y="181"/>
                  </a:lnTo>
                  <a:lnTo>
                    <a:pt x="77" y="181"/>
                  </a:lnTo>
                  <a:lnTo>
                    <a:pt x="67" y="181"/>
                  </a:lnTo>
                  <a:lnTo>
                    <a:pt x="58" y="183"/>
                  </a:lnTo>
                  <a:lnTo>
                    <a:pt x="50" y="187"/>
                  </a:lnTo>
                  <a:lnTo>
                    <a:pt x="44" y="191"/>
                  </a:lnTo>
                  <a:lnTo>
                    <a:pt x="39" y="196"/>
                  </a:lnTo>
                  <a:lnTo>
                    <a:pt x="35" y="201"/>
                  </a:lnTo>
                  <a:lnTo>
                    <a:pt x="32" y="205"/>
                  </a:lnTo>
                  <a:lnTo>
                    <a:pt x="31" y="208"/>
                  </a:lnTo>
                  <a:close/>
                </a:path>
              </a:pathLst>
            </a:custGeom>
            <a:solidFill>
              <a:srgbClr val="FFC45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61" name="Freeform 27"/>
            <p:cNvSpPr>
              <a:spLocks/>
            </p:cNvSpPr>
            <p:nvPr/>
          </p:nvSpPr>
          <p:spPr bwMode="auto">
            <a:xfrm>
              <a:off x="1212" y="3510"/>
              <a:ext cx="63" cy="84"/>
            </a:xfrm>
            <a:custGeom>
              <a:avLst/>
              <a:gdLst>
                <a:gd name="T0" fmla="*/ 25 w 127"/>
                <a:gd name="T1" fmla="*/ 168 h 168"/>
                <a:gd name="T2" fmla="*/ 12 w 127"/>
                <a:gd name="T3" fmla="*/ 153 h 168"/>
                <a:gd name="T4" fmla="*/ 4 w 127"/>
                <a:gd name="T5" fmla="*/ 138 h 168"/>
                <a:gd name="T6" fmla="*/ 0 w 127"/>
                <a:gd name="T7" fmla="*/ 122 h 168"/>
                <a:gd name="T8" fmla="*/ 2 w 127"/>
                <a:gd name="T9" fmla="*/ 106 h 168"/>
                <a:gd name="T10" fmla="*/ 7 w 127"/>
                <a:gd name="T11" fmla="*/ 91 h 168"/>
                <a:gd name="T12" fmla="*/ 15 w 127"/>
                <a:gd name="T13" fmla="*/ 77 h 168"/>
                <a:gd name="T14" fmla="*/ 25 w 127"/>
                <a:gd name="T15" fmla="*/ 66 h 168"/>
                <a:gd name="T16" fmla="*/ 36 w 127"/>
                <a:gd name="T17" fmla="*/ 56 h 168"/>
                <a:gd name="T18" fmla="*/ 51 w 127"/>
                <a:gd name="T19" fmla="*/ 44 h 168"/>
                <a:gd name="T20" fmla="*/ 64 w 127"/>
                <a:gd name="T21" fmla="*/ 32 h 168"/>
                <a:gd name="T22" fmla="*/ 74 w 127"/>
                <a:gd name="T23" fmla="*/ 23 h 168"/>
                <a:gd name="T24" fmla="*/ 82 w 127"/>
                <a:gd name="T25" fmla="*/ 15 h 168"/>
                <a:gd name="T26" fmla="*/ 87 w 127"/>
                <a:gd name="T27" fmla="*/ 9 h 168"/>
                <a:gd name="T28" fmla="*/ 91 w 127"/>
                <a:gd name="T29" fmla="*/ 4 h 168"/>
                <a:gd name="T30" fmla="*/ 92 w 127"/>
                <a:gd name="T31" fmla="*/ 1 h 168"/>
                <a:gd name="T32" fmla="*/ 93 w 127"/>
                <a:gd name="T33" fmla="*/ 0 h 168"/>
                <a:gd name="T34" fmla="*/ 99 w 127"/>
                <a:gd name="T35" fmla="*/ 14 h 168"/>
                <a:gd name="T36" fmla="*/ 108 w 127"/>
                <a:gd name="T37" fmla="*/ 32 h 168"/>
                <a:gd name="T38" fmla="*/ 118 w 127"/>
                <a:gd name="T39" fmla="*/ 51 h 168"/>
                <a:gd name="T40" fmla="*/ 123 w 127"/>
                <a:gd name="T41" fmla="*/ 68 h 168"/>
                <a:gd name="T42" fmla="*/ 126 w 127"/>
                <a:gd name="T43" fmla="*/ 81 h 168"/>
                <a:gd name="T44" fmla="*/ 127 w 127"/>
                <a:gd name="T45" fmla="*/ 92 h 168"/>
                <a:gd name="T46" fmla="*/ 127 w 127"/>
                <a:gd name="T47" fmla="*/ 105 h 168"/>
                <a:gd name="T48" fmla="*/ 123 w 127"/>
                <a:gd name="T49" fmla="*/ 116 h 168"/>
                <a:gd name="T50" fmla="*/ 119 w 127"/>
                <a:gd name="T51" fmla="*/ 129 h 168"/>
                <a:gd name="T52" fmla="*/ 113 w 127"/>
                <a:gd name="T53" fmla="*/ 140 h 168"/>
                <a:gd name="T54" fmla="*/ 104 w 127"/>
                <a:gd name="T55" fmla="*/ 152 h 168"/>
                <a:gd name="T56" fmla="*/ 92 w 127"/>
                <a:gd name="T57" fmla="*/ 162 h 168"/>
                <a:gd name="T58" fmla="*/ 85 w 127"/>
                <a:gd name="T59" fmla="*/ 154 h 168"/>
                <a:gd name="T60" fmla="*/ 78 w 127"/>
                <a:gd name="T61" fmla="*/ 150 h 168"/>
                <a:gd name="T62" fmla="*/ 70 w 127"/>
                <a:gd name="T63" fmla="*/ 148 h 168"/>
                <a:gd name="T64" fmla="*/ 64 w 127"/>
                <a:gd name="T65" fmla="*/ 148 h 168"/>
                <a:gd name="T66" fmla="*/ 55 w 127"/>
                <a:gd name="T67" fmla="*/ 148 h 168"/>
                <a:gd name="T68" fmla="*/ 49 w 127"/>
                <a:gd name="T69" fmla="*/ 151 h 168"/>
                <a:gd name="T70" fmla="*/ 43 w 127"/>
                <a:gd name="T71" fmla="*/ 153 h 168"/>
                <a:gd name="T72" fmla="*/ 37 w 127"/>
                <a:gd name="T73" fmla="*/ 157 h 168"/>
                <a:gd name="T74" fmla="*/ 32 w 127"/>
                <a:gd name="T75" fmla="*/ 160 h 168"/>
                <a:gd name="T76" fmla="*/ 29 w 127"/>
                <a:gd name="T77" fmla="*/ 163 h 168"/>
                <a:gd name="T78" fmla="*/ 27 w 127"/>
                <a:gd name="T79" fmla="*/ 166 h 168"/>
                <a:gd name="T80" fmla="*/ 25 w 127"/>
                <a:gd name="T81" fmla="*/ 16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7"/>
                <a:gd name="T124" fmla="*/ 0 h 168"/>
                <a:gd name="T125" fmla="*/ 127 w 127"/>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7" h="168">
                  <a:moveTo>
                    <a:pt x="25" y="168"/>
                  </a:moveTo>
                  <a:lnTo>
                    <a:pt x="12" y="153"/>
                  </a:lnTo>
                  <a:lnTo>
                    <a:pt x="4" y="138"/>
                  </a:lnTo>
                  <a:lnTo>
                    <a:pt x="0" y="122"/>
                  </a:lnTo>
                  <a:lnTo>
                    <a:pt x="2" y="106"/>
                  </a:lnTo>
                  <a:lnTo>
                    <a:pt x="7" y="91"/>
                  </a:lnTo>
                  <a:lnTo>
                    <a:pt x="15" y="77"/>
                  </a:lnTo>
                  <a:lnTo>
                    <a:pt x="25" y="66"/>
                  </a:lnTo>
                  <a:lnTo>
                    <a:pt x="36" y="56"/>
                  </a:lnTo>
                  <a:lnTo>
                    <a:pt x="51" y="44"/>
                  </a:lnTo>
                  <a:lnTo>
                    <a:pt x="64" y="32"/>
                  </a:lnTo>
                  <a:lnTo>
                    <a:pt x="74" y="23"/>
                  </a:lnTo>
                  <a:lnTo>
                    <a:pt x="82" y="15"/>
                  </a:lnTo>
                  <a:lnTo>
                    <a:pt x="87" y="9"/>
                  </a:lnTo>
                  <a:lnTo>
                    <a:pt x="91" y="4"/>
                  </a:lnTo>
                  <a:lnTo>
                    <a:pt x="92" y="1"/>
                  </a:lnTo>
                  <a:lnTo>
                    <a:pt x="93" y="0"/>
                  </a:lnTo>
                  <a:lnTo>
                    <a:pt x="99" y="14"/>
                  </a:lnTo>
                  <a:lnTo>
                    <a:pt x="108" y="32"/>
                  </a:lnTo>
                  <a:lnTo>
                    <a:pt x="118" y="51"/>
                  </a:lnTo>
                  <a:lnTo>
                    <a:pt x="123" y="68"/>
                  </a:lnTo>
                  <a:lnTo>
                    <a:pt x="126" y="81"/>
                  </a:lnTo>
                  <a:lnTo>
                    <a:pt x="127" y="92"/>
                  </a:lnTo>
                  <a:lnTo>
                    <a:pt x="127" y="105"/>
                  </a:lnTo>
                  <a:lnTo>
                    <a:pt x="123" y="116"/>
                  </a:lnTo>
                  <a:lnTo>
                    <a:pt x="119" y="129"/>
                  </a:lnTo>
                  <a:lnTo>
                    <a:pt x="113" y="140"/>
                  </a:lnTo>
                  <a:lnTo>
                    <a:pt x="104" y="152"/>
                  </a:lnTo>
                  <a:lnTo>
                    <a:pt x="92" y="162"/>
                  </a:lnTo>
                  <a:lnTo>
                    <a:pt x="85" y="154"/>
                  </a:lnTo>
                  <a:lnTo>
                    <a:pt x="78" y="150"/>
                  </a:lnTo>
                  <a:lnTo>
                    <a:pt x="70" y="148"/>
                  </a:lnTo>
                  <a:lnTo>
                    <a:pt x="64" y="148"/>
                  </a:lnTo>
                  <a:lnTo>
                    <a:pt x="55" y="148"/>
                  </a:lnTo>
                  <a:lnTo>
                    <a:pt x="49" y="151"/>
                  </a:lnTo>
                  <a:lnTo>
                    <a:pt x="43" y="153"/>
                  </a:lnTo>
                  <a:lnTo>
                    <a:pt x="37" y="157"/>
                  </a:lnTo>
                  <a:lnTo>
                    <a:pt x="32" y="160"/>
                  </a:lnTo>
                  <a:lnTo>
                    <a:pt x="29" y="163"/>
                  </a:lnTo>
                  <a:lnTo>
                    <a:pt x="27" y="166"/>
                  </a:lnTo>
                  <a:lnTo>
                    <a:pt x="25" y="168"/>
                  </a:lnTo>
                  <a:close/>
                </a:path>
              </a:pathLst>
            </a:custGeom>
            <a:solidFill>
              <a:srgbClr val="FFD65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62" name="Freeform 28"/>
            <p:cNvSpPr>
              <a:spLocks/>
            </p:cNvSpPr>
            <p:nvPr/>
          </p:nvSpPr>
          <p:spPr bwMode="auto">
            <a:xfrm>
              <a:off x="1219" y="3520"/>
              <a:ext cx="51" cy="65"/>
            </a:xfrm>
            <a:custGeom>
              <a:avLst/>
              <a:gdLst>
                <a:gd name="T0" fmla="*/ 20 w 102"/>
                <a:gd name="T1" fmla="*/ 130 h 130"/>
                <a:gd name="T2" fmla="*/ 9 w 102"/>
                <a:gd name="T3" fmla="*/ 121 h 130"/>
                <a:gd name="T4" fmla="*/ 4 w 102"/>
                <a:gd name="T5" fmla="*/ 110 h 130"/>
                <a:gd name="T6" fmla="*/ 0 w 102"/>
                <a:gd name="T7" fmla="*/ 99 h 130"/>
                <a:gd name="T8" fmla="*/ 1 w 102"/>
                <a:gd name="T9" fmla="*/ 86 h 130"/>
                <a:gd name="T10" fmla="*/ 4 w 102"/>
                <a:gd name="T11" fmla="*/ 73 h 130"/>
                <a:gd name="T12" fmla="*/ 10 w 102"/>
                <a:gd name="T13" fmla="*/ 61 h 130"/>
                <a:gd name="T14" fmla="*/ 19 w 102"/>
                <a:gd name="T15" fmla="*/ 50 h 130"/>
                <a:gd name="T16" fmla="*/ 30 w 102"/>
                <a:gd name="T17" fmla="*/ 40 h 130"/>
                <a:gd name="T18" fmla="*/ 43 w 102"/>
                <a:gd name="T19" fmla="*/ 31 h 130"/>
                <a:gd name="T20" fmla="*/ 53 w 102"/>
                <a:gd name="T21" fmla="*/ 23 h 130"/>
                <a:gd name="T22" fmla="*/ 61 w 102"/>
                <a:gd name="T23" fmla="*/ 16 h 130"/>
                <a:gd name="T24" fmla="*/ 67 w 102"/>
                <a:gd name="T25" fmla="*/ 10 h 130"/>
                <a:gd name="T26" fmla="*/ 70 w 102"/>
                <a:gd name="T27" fmla="*/ 7 h 130"/>
                <a:gd name="T28" fmla="*/ 73 w 102"/>
                <a:gd name="T29" fmla="*/ 3 h 130"/>
                <a:gd name="T30" fmla="*/ 74 w 102"/>
                <a:gd name="T31" fmla="*/ 1 h 130"/>
                <a:gd name="T32" fmla="*/ 75 w 102"/>
                <a:gd name="T33" fmla="*/ 0 h 130"/>
                <a:gd name="T34" fmla="*/ 78 w 102"/>
                <a:gd name="T35" fmla="*/ 9 h 130"/>
                <a:gd name="T36" fmla="*/ 87 w 102"/>
                <a:gd name="T37" fmla="*/ 23 h 130"/>
                <a:gd name="T38" fmla="*/ 95 w 102"/>
                <a:gd name="T39" fmla="*/ 39 h 130"/>
                <a:gd name="T40" fmla="*/ 99 w 102"/>
                <a:gd name="T41" fmla="*/ 56 h 130"/>
                <a:gd name="T42" fmla="*/ 100 w 102"/>
                <a:gd name="T43" fmla="*/ 62 h 130"/>
                <a:gd name="T44" fmla="*/ 102 w 102"/>
                <a:gd name="T45" fmla="*/ 68 h 130"/>
                <a:gd name="T46" fmla="*/ 102 w 102"/>
                <a:gd name="T47" fmla="*/ 75 h 130"/>
                <a:gd name="T48" fmla="*/ 102 w 102"/>
                <a:gd name="T49" fmla="*/ 81 h 130"/>
                <a:gd name="T50" fmla="*/ 99 w 102"/>
                <a:gd name="T51" fmla="*/ 91 h 130"/>
                <a:gd name="T52" fmla="*/ 93 w 102"/>
                <a:gd name="T53" fmla="*/ 100 h 130"/>
                <a:gd name="T54" fmla="*/ 85 w 102"/>
                <a:gd name="T55" fmla="*/ 109 h 130"/>
                <a:gd name="T56" fmla="*/ 74 w 102"/>
                <a:gd name="T57" fmla="*/ 121 h 130"/>
                <a:gd name="T58" fmla="*/ 67 w 102"/>
                <a:gd name="T59" fmla="*/ 118 h 130"/>
                <a:gd name="T60" fmla="*/ 61 w 102"/>
                <a:gd name="T61" fmla="*/ 116 h 130"/>
                <a:gd name="T62" fmla="*/ 55 w 102"/>
                <a:gd name="T63" fmla="*/ 116 h 130"/>
                <a:gd name="T64" fmla="*/ 49 w 102"/>
                <a:gd name="T65" fmla="*/ 116 h 130"/>
                <a:gd name="T66" fmla="*/ 39 w 102"/>
                <a:gd name="T67" fmla="*/ 117 h 130"/>
                <a:gd name="T68" fmla="*/ 31 w 102"/>
                <a:gd name="T69" fmla="*/ 121 h 130"/>
                <a:gd name="T70" fmla="*/ 24 w 102"/>
                <a:gd name="T71" fmla="*/ 125 h 130"/>
                <a:gd name="T72" fmla="*/ 20 w 102"/>
                <a:gd name="T73" fmla="*/ 130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130"/>
                <a:gd name="T113" fmla="*/ 102 w 102"/>
                <a:gd name="T114" fmla="*/ 130 h 1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130">
                  <a:moveTo>
                    <a:pt x="20" y="130"/>
                  </a:moveTo>
                  <a:lnTo>
                    <a:pt x="9" y="121"/>
                  </a:lnTo>
                  <a:lnTo>
                    <a:pt x="4" y="110"/>
                  </a:lnTo>
                  <a:lnTo>
                    <a:pt x="0" y="99"/>
                  </a:lnTo>
                  <a:lnTo>
                    <a:pt x="1" y="86"/>
                  </a:lnTo>
                  <a:lnTo>
                    <a:pt x="4" y="73"/>
                  </a:lnTo>
                  <a:lnTo>
                    <a:pt x="10" y="61"/>
                  </a:lnTo>
                  <a:lnTo>
                    <a:pt x="19" y="50"/>
                  </a:lnTo>
                  <a:lnTo>
                    <a:pt x="30" y="40"/>
                  </a:lnTo>
                  <a:lnTo>
                    <a:pt x="43" y="31"/>
                  </a:lnTo>
                  <a:lnTo>
                    <a:pt x="53" y="23"/>
                  </a:lnTo>
                  <a:lnTo>
                    <a:pt x="61" y="16"/>
                  </a:lnTo>
                  <a:lnTo>
                    <a:pt x="67" y="10"/>
                  </a:lnTo>
                  <a:lnTo>
                    <a:pt x="70" y="7"/>
                  </a:lnTo>
                  <a:lnTo>
                    <a:pt x="73" y="3"/>
                  </a:lnTo>
                  <a:lnTo>
                    <a:pt x="74" y="1"/>
                  </a:lnTo>
                  <a:lnTo>
                    <a:pt x="75" y="0"/>
                  </a:lnTo>
                  <a:lnTo>
                    <a:pt x="78" y="9"/>
                  </a:lnTo>
                  <a:lnTo>
                    <a:pt x="87" y="23"/>
                  </a:lnTo>
                  <a:lnTo>
                    <a:pt x="95" y="39"/>
                  </a:lnTo>
                  <a:lnTo>
                    <a:pt x="99" y="56"/>
                  </a:lnTo>
                  <a:lnTo>
                    <a:pt x="100" y="62"/>
                  </a:lnTo>
                  <a:lnTo>
                    <a:pt x="102" y="68"/>
                  </a:lnTo>
                  <a:lnTo>
                    <a:pt x="102" y="75"/>
                  </a:lnTo>
                  <a:lnTo>
                    <a:pt x="102" y="81"/>
                  </a:lnTo>
                  <a:lnTo>
                    <a:pt x="99" y="91"/>
                  </a:lnTo>
                  <a:lnTo>
                    <a:pt x="93" y="100"/>
                  </a:lnTo>
                  <a:lnTo>
                    <a:pt x="85" y="109"/>
                  </a:lnTo>
                  <a:lnTo>
                    <a:pt x="74" y="121"/>
                  </a:lnTo>
                  <a:lnTo>
                    <a:pt x="67" y="118"/>
                  </a:lnTo>
                  <a:lnTo>
                    <a:pt x="61" y="116"/>
                  </a:lnTo>
                  <a:lnTo>
                    <a:pt x="55" y="116"/>
                  </a:lnTo>
                  <a:lnTo>
                    <a:pt x="49" y="116"/>
                  </a:lnTo>
                  <a:lnTo>
                    <a:pt x="39" y="117"/>
                  </a:lnTo>
                  <a:lnTo>
                    <a:pt x="31" y="121"/>
                  </a:lnTo>
                  <a:lnTo>
                    <a:pt x="24" y="125"/>
                  </a:lnTo>
                  <a:lnTo>
                    <a:pt x="20" y="130"/>
                  </a:lnTo>
                  <a:close/>
                </a:path>
              </a:pathLst>
            </a:custGeom>
            <a:solidFill>
              <a:srgbClr val="FFE55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pic>
        <p:nvPicPr>
          <p:cNvPr id="44042" name="Picture 29" descr="in0071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5334000"/>
            <a:ext cx="17399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 calcmode="lin" valueType="num">
                                      <p:cBhvr additive="base">
                                        <p:cTn id="7" dur="500" fill="hold"/>
                                        <p:tgtEl>
                                          <p:spTgt spid="125956"/>
                                        </p:tgtEl>
                                        <p:attrNameLst>
                                          <p:attrName>ppt_x</p:attrName>
                                        </p:attrNameLst>
                                      </p:cBhvr>
                                      <p:tavLst>
                                        <p:tav tm="0">
                                          <p:val>
                                            <p:strVal val="0-#ppt_w/2"/>
                                          </p:val>
                                        </p:tav>
                                        <p:tav tm="100000">
                                          <p:val>
                                            <p:strVal val="#ppt_x"/>
                                          </p:val>
                                        </p:tav>
                                      </p:tavLst>
                                    </p:anim>
                                    <p:anim calcmode="lin" valueType="num">
                                      <p:cBhvr additive="base">
                                        <p:cTn id="8" dur="500" fill="hold"/>
                                        <p:tgtEl>
                                          <p:spTgt spid="12595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5957"/>
                                        </p:tgtEl>
                                        <p:attrNameLst>
                                          <p:attrName>style.visibility</p:attrName>
                                        </p:attrNameLst>
                                      </p:cBhvr>
                                      <p:to>
                                        <p:strVal val="visible"/>
                                      </p:to>
                                    </p:set>
                                    <p:anim calcmode="lin" valueType="num">
                                      <p:cBhvr additive="base">
                                        <p:cTn id="12" dur="500" fill="hold"/>
                                        <p:tgtEl>
                                          <p:spTgt spid="125957"/>
                                        </p:tgtEl>
                                        <p:attrNameLst>
                                          <p:attrName>ppt_x</p:attrName>
                                        </p:attrNameLst>
                                      </p:cBhvr>
                                      <p:tavLst>
                                        <p:tav tm="0">
                                          <p:val>
                                            <p:strVal val="0-#ppt_w/2"/>
                                          </p:val>
                                        </p:tav>
                                        <p:tav tm="100000">
                                          <p:val>
                                            <p:strVal val="#ppt_x"/>
                                          </p:val>
                                        </p:tav>
                                      </p:tavLst>
                                    </p:anim>
                                    <p:anim calcmode="lin" valueType="num">
                                      <p:cBhvr additive="base">
                                        <p:cTn id="13" dur="500" fill="hold"/>
                                        <p:tgtEl>
                                          <p:spTgt spid="1259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nimBg="1" autoUpdateAnimBg="0"/>
      <p:bldP spid="1259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Joule Definition</a:t>
            </a:r>
          </a:p>
        </p:txBody>
      </p:sp>
      <p:sp>
        <p:nvSpPr>
          <p:cNvPr id="45059" name="Rectangle 3"/>
          <p:cNvSpPr>
            <a:spLocks noGrp="1" noChangeArrowheads="1"/>
          </p:cNvSpPr>
          <p:nvPr>
            <p:ph type="body" idx="1"/>
          </p:nvPr>
        </p:nvSpPr>
        <p:spPr>
          <a:xfrm>
            <a:off x="152400" y="1371600"/>
            <a:ext cx="8305800" cy="3733800"/>
          </a:xfrm>
        </p:spPr>
        <p:txBody>
          <a:bodyPr anchor="ctr"/>
          <a:lstStyle/>
          <a:p>
            <a:pPr eaLnBrk="1" hangingPunct="1"/>
            <a:r>
              <a:rPr lang="en-US" altLang="en-US" sz="2800" dirty="0" smtClean="0"/>
              <a:t>The unit for energy that we use is the [Joule], abbreviated as [J].  </a:t>
            </a:r>
          </a:p>
          <a:p>
            <a:pPr eaLnBrk="1" hangingPunct="1"/>
            <a:r>
              <a:rPr lang="en-US" altLang="en-US" sz="2800" dirty="0" smtClean="0"/>
              <a:t>A [Joule] is a [Newton-meter].</a:t>
            </a:r>
          </a:p>
          <a:p>
            <a:pPr eaLnBrk="1" hangingPunct="1"/>
            <a:r>
              <a:rPr lang="en-US" altLang="en-US" sz="2800" dirty="0" smtClean="0"/>
              <a:t>In everything that we do in circuit analysis, energy will be conserved.  </a:t>
            </a:r>
          </a:p>
          <a:p>
            <a:pPr eaLnBrk="1" hangingPunct="1"/>
            <a:r>
              <a:rPr lang="en-US" altLang="en-US" sz="2800" dirty="0" smtClean="0"/>
              <a:t>One of the key concerns in circuit analysis is this:  Is a device, object, or element absorbing energy or delivering energy?</a:t>
            </a:r>
          </a:p>
        </p:txBody>
      </p:sp>
      <p:pic>
        <p:nvPicPr>
          <p:cNvPr id="45060" name="Picture 4" descr="bd1043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876800"/>
            <a:ext cx="228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762000" y="4267200"/>
            <a:ext cx="7924800" cy="1981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5" name="Rectangle 3"/>
          <p:cNvSpPr>
            <a:spLocks noGrp="1" noChangeArrowheads="1"/>
          </p:cNvSpPr>
          <p:nvPr>
            <p:ph type="title"/>
          </p:nvPr>
        </p:nvSpPr>
        <p:spPr>
          <a:xfrm>
            <a:off x="457200" y="76200"/>
            <a:ext cx="7772400" cy="914400"/>
          </a:xfrm>
        </p:spPr>
        <p:txBody>
          <a:bodyPr/>
          <a:lstStyle/>
          <a:p>
            <a:pPr eaLnBrk="1" hangingPunct="1"/>
            <a:r>
              <a:rPr lang="en-US" altLang="en-US" smtClean="0"/>
              <a:t>Power</a:t>
            </a:r>
          </a:p>
        </p:txBody>
      </p:sp>
      <p:sp>
        <p:nvSpPr>
          <p:cNvPr id="10246" name="Rectangle 4"/>
          <p:cNvSpPr>
            <a:spLocks noGrp="1" noChangeArrowheads="1"/>
          </p:cNvSpPr>
          <p:nvPr>
            <p:ph type="body" idx="1"/>
          </p:nvPr>
        </p:nvSpPr>
        <p:spPr>
          <a:xfrm>
            <a:off x="762000" y="1295400"/>
            <a:ext cx="7772400" cy="3124200"/>
          </a:xfrm>
        </p:spPr>
        <p:txBody>
          <a:bodyPr/>
          <a:lstStyle/>
          <a:p>
            <a:pPr eaLnBrk="1" hangingPunct="1">
              <a:lnSpc>
                <a:spcPct val="90000"/>
              </a:lnSpc>
            </a:pPr>
            <a:r>
              <a:rPr lang="en-US" altLang="en-US" sz="2800" dirty="0" smtClean="0"/>
              <a:t>Power is the rate of change of the energy, with time.  It is the rate at which the energy is absorbed or delivered.</a:t>
            </a:r>
          </a:p>
          <a:p>
            <a:pPr eaLnBrk="1" hangingPunct="1">
              <a:lnSpc>
                <a:spcPct val="90000"/>
              </a:lnSpc>
            </a:pPr>
            <a:r>
              <a:rPr lang="en-US" altLang="en-US" sz="2800" dirty="0" smtClean="0"/>
              <a:t>Again, a key concern is this:  Is power being absorbed or delivered?  We will show a way to answer this question.</a:t>
            </a:r>
          </a:p>
          <a:p>
            <a:pPr eaLnBrk="1" hangingPunct="1">
              <a:lnSpc>
                <a:spcPct val="90000"/>
              </a:lnSpc>
            </a:pPr>
            <a:r>
              <a:rPr lang="en-US" altLang="en-US" sz="2800" dirty="0" smtClean="0"/>
              <a:t>Mathematically, power is defined as:</a:t>
            </a:r>
          </a:p>
          <a:p>
            <a:pPr eaLnBrk="1" hangingPunct="1">
              <a:lnSpc>
                <a:spcPct val="90000"/>
              </a:lnSpc>
              <a:buFontTx/>
              <a:buNone/>
            </a:pPr>
            <a:endParaRPr lang="en-US" altLang="en-US" sz="2800" dirty="0" smtClean="0"/>
          </a:p>
        </p:txBody>
      </p:sp>
      <p:sp>
        <p:nvSpPr>
          <p:cNvPr id="10247" name="Text Box 5"/>
          <p:cNvSpPr txBox="1">
            <a:spLocks noChangeArrowheads="1"/>
          </p:cNvSpPr>
          <p:nvPr/>
        </p:nvSpPr>
        <p:spPr bwMode="auto">
          <a:xfrm>
            <a:off x="1155700" y="5032375"/>
            <a:ext cx="1357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2000">
                <a:latin typeface="Arial" panose="020B0604020202020204" pitchFamily="34" charset="0"/>
              </a:rPr>
              <a:t>Power,</a:t>
            </a:r>
          </a:p>
          <a:p>
            <a:pPr algn="r"/>
            <a:r>
              <a:rPr lang="en-US" altLang="en-US" sz="2000">
                <a:latin typeface="Arial" panose="020B0604020202020204" pitchFamily="34" charset="0"/>
              </a:rPr>
              <a:t>typically in</a:t>
            </a:r>
          </a:p>
          <a:p>
            <a:pPr algn="r"/>
            <a:r>
              <a:rPr lang="en-US" altLang="en-US" sz="2000">
                <a:latin typeface="Arial" panose="020B0604020202020204" pitchFamily="34" charset="0"/>
              </a:rPr>
              <a:t>Watts [W]</a:t>
            </a:r>
          </a:p>
        </p:txBody>
      </p:sp>
      <p:sp>
        <p:nvSpPr>
          <p:cNvPr id="10248" name="Line 6"/>
          <p:cNvSpPr>
            <a:spLocks noChangeShapeType="1"/>
          </p:cNvSpPr>
          <p:nvPr/>
        </p:nvSpPr>
        <p:spPr bwMode="auto">
          <a:xfrm>
            <a:off x="2481263" y="5291138"/>
            <a:ext cx="12954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9" name="Text Box 7"/>
          <p:cNvSpPr txBox="1">
            <a:spLocks noChangeArrowheads="1"/>
          </p:cNvSpPr>
          <p:nvPr/>
        </p:nvSpPr>
        <p:spPr bwMode="auto">
          <a:xfrm>
            <a:off x="5986463" y="4224338"/>
            <a:ext cx="2530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rPr>
              <a:t>Energy, typically in Joules [J]</a:t>
            </a:r>
          </a:p>
        </p:txBody>
      </p:sp>
      <p:sp>
        <p:nvSpPr>
          <p:cNvPr id="10250" name="Line 8"/>
          <p:cNvSpPr>
            <a:spLocks noChangeShapeType="1"/>
          </p:cNvSpPr>
          <p:nvPr/>
        </p:nvSpPr>
        <p:spPr bwMode="auto">
          <a:xfrm flipH="1">
            <a:off x="5300663" y="4529138"/>
            <a:ext cx="6858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1" name="Text Box 9"/>
          <p:cNvSpPr txBox="1">
            <a:spLocks noChangeArrowheads="1"/>
          </p:cNvSpPr>
          <p:nvPr/>
        </p:nvSpPr>
        <p:spPr bwMode="auto">
          <a:xfrm>
            <a:off x="6215063" y="5291138"/>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rPr>
              <a:t>Time, typically in seconds [s]</a:t>
            </a:r>
          </a:p>
        </p:txBody>
      </p:sp>
      <p:sp>
        <p:nvSpPr>
          <p:cNvPr id="10252" name="Line 10"/>
          <p:cNvSpPr>
            <a:spLocks noChangeShapeType="1"/>
          </p:cNvSpPr>
          <p:nvPr/>
        </p:nvSpPr>
        <p:spPr bwMode="auto">
          <a:xfrm flipH="1">
            <a:off x="5224463" y="5519738"/>
            <a:ext cx="10668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0242" name="Object 12"/>
          <p:cNvGraphicFramePr>
            <a:graphicFrameLocks noChangeAspect="1"/>
          </p:cNvGraphicFramePr>
          <p:nvPr/>
        </p:nvGraphicFramePr>
        <p:xfrm>
          <a:off x="3733800" y="4800600"/>
          <a:ext cx="1687513" cy="1349375"/>
        </p:xfrm>
        <a:graphic>
          <a:graphicData uri="http://schemas.openxmlformats.org/presentationml/2006/ole">
            <mc:AlternateContent xmlns:mc="http://schemas.openxmlformats.org/markup-compatibility/2006">
              <mc:Choice xmlns:v="urn:schemas-microsoft-com:vml" Requires="v">
                <p:oleObj spid="_x0000_s10333" name="Equation" r:id="rId4" imgW="495000" imgH="393480" progId="Equation.DSMT4">
                  <p:embed/>
                </p:oleObj>
              </mc:Choice>
              <mc:Fallback>
                <p:oleObj name="Equation" r:id="rId4" imgW="495000" imgH="39348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800600"/>
                        <a:ext cx="1687513" cy="134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3"/>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10334" name="Equation" r:id="rId6" imgW="914400" imgH="198720" progId="Equation.DSMT4">
                  <p:embed/>
                </p:oleObj>
              </mc:Choice>
              <mc:Fallback>
                <p:oleObj name="Equation" r:id="rId6" imgW="914400" imgH="19872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Overview</a:t>
            </a:r>
          </a:p>
        </p:txBody>
      </p:sp>
      <p:sp>
        <p:nvSpPr>
          <p:cNvPr id="27651" name="Rectangle 3"/>
          <p:cNvSpPr>
            <a:spLocks noGrp="1" noChangeArrowheads="1"/>
          </p:cNvSpPr>
          <p:nvPr>
            <p:ph type="body" idx="1"/>
          </p:nvPr>
        </p:nvSpPr>
        <p:spPr>
          <a:xfrm>
            <a:off x="685800" y="2057400"/>
            <a:ext cx="7772400" cy="3657600"/>
          </a:xfrm>
        </p:spPr>
        <p:txBody>
          <a:bodyPr/>
          <a:lstStyle/>
          <a:p>
            <a:pPr eaLnBrk="1" hangingPunct="1">
              <a:buFontTx/>
              <a:buNone/>
            </a:pPr>
            <a:r>
              <a:rPr lang="en-US" altLang="en-US" dirty="0" smtClean="0"/>
              <a:t>In this part, we will cover:</a:t>
            </a:r>
          </a:p>
          <a:p>
            <a:pPr eaLnBrk="1" hangingPunct="1"/>
            <a:r>
              <a:rPr lang="en-US" altLang="en-US" dirty="0" smtClean="0"/>
              <a:t>Definitions of </a:t>
            </a:r>
            <a:r>
              <a:rPr lang="en-US" altLang="en-US" dirty="0" smtClean="0">
                <a:hlinkClick r:id="rId3" action="ppaction://hlinksldjump" tooltip="Go to definition of current"/>
              </a:rPr>
              <a:t>current</a:t>
            </a:r>
            <a:r>
              <a:rPr lang="en-US" altLang="en-US" dirty="0" smtClean="0"/>
              <a:t> and </a:t>
            </a:r>
            <a:r>
              <a:rPr lang="en-US" altLang="en-US" dirty="0" smtClean="0">
                <a:hlinkClick r:id="rId4" action="ppaction://hlinksldjump" tooltip="Go to definition of voltage"/>
              </a:rPr>
              <a:t>voltage</a:t>
            </a:r>
            <a:endParaRPr lang="en-US" altLang="en-US" dirty="0" smtClean="0"/>
          </a:p>
          <a:p>
            <a:pPr eaLnBrk="1" hangingPunct="1"/>
            <a:r>
              <a:rPr lang="en-US" altLang="en-US" dirty="0" smtClean="0"/>
              <a:t>Hydraulic analogies to </a:t>
            </a:r>
            <a:r>
              <a:rPr lang="en-US" altLang="en-US" dirty="0" smtClean="0">
                <a:hlinkClick r:id="rId5" action="ppaction://hlinksldjump" tooltip="Go to hydraulic analogy for current"/>
              </a:rPr>
              <a:t>current </a:t>
            </a:r>
            <a:r>
              <a:rPr lang="en-US" altLang="en-US" dirty="0" smtClean="0"/>
              <a:t>and </a:t>
            </a:r>
            <a:r>
              <a:rPr lang="en-US" altLang="en-US" dirty="0" smtClean="0">
                <a:hlinkClick r:id="rId6" action="ppaction://hlinksldjump" tooltip="Go to hydraulic analogy for voltage"/>
              </a:rPr>
              <a:t>voltage</a:t>
            </a:r>
            <a:endParaRPr lang="en-US" altLang="en-US" dirty="0" smtClean="0"/>
          </a:p>
          <a:p>
            <a:pPr eaLnBrk="1" hangingPunct="1"/>
            <a:r>
              <a:rPr lang="en-US" altLang="en-US" dirty="0" smtClean="0">
                <a:hlinkClick r:id="rId5" action="ppaction://hlinksldjump" tooltip="Go to reference polarity slide"/>
              </a:rPr>
              <a:t>Reference polarities</a:t>
            </a:r>
            <a:r>
              <a:rPr lang="en-US" altLang="en-US" dirty="0" smtClean="0"/>
              <a:t> and </a:t>
            </a:r>
            <a:r>
              <a:rPr lang="en-US" altLang="en-US" dirty="0" smtClean="0">
                <a:hlinkClick r:id="rId7" action="ppaction://hlinksldjump" tooltip="Go to actual polarity slides"/>
              </a:rPr>
              <a:t>actual polarities</a:t>
            </a:r>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352800" y="4267200"/>
            <a:ext cx="2209800" cy="2438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6083" name="Rectangle 3"/>
          <p:cNvSpPr>
            <a:spLocks noGrp="1" noChangeArrowheads="1"/>
          </p:cNvSpPr>
          <p:nvPr>
            <p:ph type="title"/>
          </p:nvPr>
        </p:nvSpPr>
        <p:spPr/>
        <p:txBody>
          <a:bodyPr/>
          <a:lstStyle/>
          <a:p>
            <a:pPr eaLnBrk="1" hangingPunct="1"/>
            <a:r>
              <a:rPr lang="en-US" altLang="en-US" smtClean="0"/>
              <a:t>Watt Definition</a:t>
            </a:r>
          </a:p>
        </p:txBody>
      </p:sp>
      <p:sp>
        <p:nvSpPr>
          <p:cNvPr id="46084" name="Rectangle 4"/>
          <p:cNvSpPr>
            <a:spLocks noGrp="1" noChangeArrowheads="1"/>
          </p:cNvSpPr>
          <p:nvPr>
            <p:ph type="body" idx="1"/>
          </p:nvPr>
        </p:nvSpPr>
        <p:spPr>
          <a:xfrm>
            <a:off x="685800" y="2057400"/>
            <a:ext cx="7772400" cy="2362200"/>
          </a:xfrm>
        </p:spPr>
        <p:txBody>
          <a:bodyPr anchor="ctr"/>
          <a:lstStyle/>
          <a:p>
            <a:pPr eaLnBrk="1" hangingPunct="1">
              <a:lnSpc>
                <a:spcPct val="90000"/>
              </a:lnSpc>
            </a:pPr>
            <a:r>
              <a:rPr lang="en-US" altLang="en-US" sz="2800" dirty="0" smtClean="0"/>
              <a:t>A [Watt] is defined as a [Joule per second].</a:t>
            </a:r>
          </a:p>
          <a:p>
            <a:pPr eaLnBrk="1" hangingPunct="1">
              <a:lnSpc>
                <a:spcPct val="90000"/>
              </a:lnSpc>
            </a:pPr>
            <a:r>
              <a:rPr lang="en-US" altLang="en-US" sz="2800" dirty="0" smtClean="0"/>
              <a:t>We use a capital [W] for this unit. </a:t>
            </a:r>
          </a:p>
          <a:p>
            <a:pPr eaLnBrk="1" hangingPunct="1">
              <a:lnSpc>
                <a:spcPct val="90000"/>
              </a:lnSpc>
            </a:pPr>
            <a:r>
              <a:rPr lang="en-US" altLang="en-US" sz="2800" dirty="0" smtClean="0"/>
              <a:t>Light bulbs are rated in [W].  Thus, a 100[W] light bulb is one that absorbs 100[Joules] every [second] that it is turned on. </a:t>
            </a:r>
          </a:p>
        </p:txBody>
      </p:sp>
      <p:pic>
        <p:nvPicPr>
          <p:cNvPr id="46085" name="Picture 5" descr="bd0503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343400"/>
            <a:ext cx="1635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2057400" y="4419600"/>
            <a:ext cx="4876800" cy="1600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8" name="Rectangle 3"/>
          <p:cNvSpPr>
            <a:spLocks noGrp="1" noChangeArrowheads="1"/>
          </p:cNvSpPr>
          <p:nvPr>
            <p:ph type="title"/>
          </p:nvPr>
        </p:nvSpPr>
        <p:spPr>
          <a:xfrm>
            <a:off x="1371600" y="0"/>
            <a:ext cx="7772400" cy="838200"/>
          </a:xfrm>
        </p:spPr>
        <p:txBody>
          <a:bodyPr/>
          <a:lstStyle/>
          <a:p>
            <a:pPr eaLnBrk="1" hangingPunct="1"/>
            <a:r>
              <a:rPr lang="en-US" altLang="en-US" sz="3600" smtClean="0"/>
              <a:t>Power from Voltage and Current</a:t>
            </a:r>
          </a:p>
        </p:txBody>
      </p:sp>
      <p:sp>
        <p:nvSpPr>
          <p:cNvPr id="11269" name="Rectangle 4"/>
          <p:cNvSpPr>
            <a:spLocks noGrp="1" noChangeArrowheads="1"/>
          </p:cNvSpPr>
          <p:nvPr>
            <p:ph type="body" idx="1"/>
          </p:nvPr>
        </p:nvSpPr>
        <p:spPr>
          <a:xfrm>
            <a:off x="685800" y="2286000"/>
            <a:ext cx="8001000" cy="1828800"/>
          </a:xfrm>
        </p:spPr>
        <p:txBody>
          <a:bodyPr/>
          <a:lstStyle/>
          <a:p>
            <a:pPr eaLnBrk="1" hangingPunct="1">
              <a:buFontTx/>
              <a:buNone/>
            </a:pPr>
            <a:r>
              <a:rPr lang="en-US" altLang="en-US" sz="2800" dirty="0" smtClean="0"/>
              <a:t>	Power can be found from the voltage and current, as shown below.  Note that if voltage is given in [V], and current in [A], power will come out in [W].</a:t>
            </a:r>
          </a:p>
          <a:p>
            <a:pPr eaLnBrk="1" hangingPunct="1"/>
            <a:endParaRPr lang="en-US" altLang="en-US" sz="2800" dirty="0" smtClean="0"/>
          </a:p>
          <a:p>
            <a:pPr eaLnBrk="1" hangingPunct="1">
              <a:buFontTx/>
              <a:buNone/>
            </a:pPr>
            <a:endParaRPr lang="en-US" altLang="en-US" sz="2800" dirty="0" smtClean="0"/>
          </a:p>
        </p:txBody>
      </p:sp>
      <p:graphicFrame>
        <p:nvGraphicFramePr>
          <p:cNvPr id="11266" name="Object 6"/>
          <p:cNvGraphicFramePr>
            <a:graphicFrameLocks noChangeAspect="1"/>
          </p:cNvGraphicFramePr>
          <p:nvPr/>
        </p:nvGraphicFramePr>
        <p:xfrm>
          <a:off x="2057400" y="4495800"/>
          <a:ext cx="4846638" cy="1436688"/>
        </p:xfrm>
        <a:graphic>
          <a:graphicData uri="http://schemas.openxmlformats.org/presentationml/2006/ole">
            <mc:AlternateContent xmlns:mc="http://schemas.openxmlformats.org/markup-compatibility/2006">
              <mc:Choice xmlns:v="urn:schemas-microsoft-com:vml" Requires="v">
                <p:oleObj spid="_x0000_s11310" name="Equation" r:id="rId4" imgW="1422360" imgH="419040" progId="Equation.DSMT4">
                  <p:embed/>
                </p:oleObj>
              </mc:Choice>
              <mc:Fallback>
                <p:oleObj name="Equation" r:id="rId4" imgW="1422360" imgH="41904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495800"/>
                        <a:ext cx="4846638" cy="143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0" name="Text Box 7"/>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6"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609600"/>
            <a:ext cx="8382000" cy="685800"/>
          </a:xfrm>
        </p:spPr>
        <p:txBody>
          <a:bodyPr/>
          <a:lstStyle/>
          <a:p>
            <a:pPr eaLnBrk="1" hangingPunct="1"/>
            <a:r>
              <a:rPr lang="en-US" altLang="en-US" sz="3600" dirty="0" smtClean="0"/>
              <a:t>Sign Relationships</a:t>
            </a:r>
          </a:p>
        </p:txBody>
      </p:sp>
      <p:sp>
        <p:nvSpPr>
          <p:cNvPr id="47107" name="Rectangle 3"/>
          <p:cNvSpPr>
            <a:spLocks noGrp="1" noChangeArrowheads="1"/>
          </p:cNvSpPr>
          <p:nvPr>
            <p:ph type="body" idx="1"/>
          </p:nvPr>
        </p:nvSpPr>
        <p:spPr>
          <a:xfrm>
            <a:off x="304800" y="2133600"/>
            <a:ext cx="8534400" cy="4343400"/>
          </a:xfrm>
        </p:spPr>
        <p:txBody>
          <a:bodyPr/>
          <a:lstStyle/>
          <a:p>
            <a:pPr marL="609600" indent="-609600" eaLnBrk="1" hangingPunct="1"/>
            <a:r>
              <a:rPr lang="en-US" altLang="en-US" sz="2800" dirty="0" smtClean="0"/>
              <a:t>To determine whether power and energy are delivered or absorbed, we will introduce sign relationships.</a:t>
            </a:r>
          </a:p>
          <a:p>
            <a:pPr marL="609600" indent="-609600" eaLnBrk="1" hangingPunct="1"/>
            <a:r>
              <a:rPr lang="en-US" altLang="en-US" sz="2800" dirty="0" smtClean="0"/>
              <a:t>A sign relationship is the relationship between </a:t>
            </a:r>
            <a:r>
              <a:rPr lang="en-US" altLang="en-US" sz="2800" b="1" dirty="0" smtClean="0"/>
              <a:t>reference</a:t>
            </a:r>
            <a:r>
              <a:rPr lang="en-US" altLang="en-US" sz="2800" dirty="0" smtClean="0"/>
              <a:t> polarities for voltage and current, for something.</a:t>
            </a:r>
          </a:p>
          <a:p>
            <a:pPr marL="609600" indent="-609600" eaLnBrk="1" hangingPunct="1"/>
            <a:r>
              <a:rPr lang="en-US" altLang="en-US" sz="2800" dirty="0" smtClean="0"/>
              <a:t>As in all reference polarity issues, you can’t choose reference polarities wrong.  You just have to understand what your choice means.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371600" y="0"/>
            <a:ext cx="7772400" cy="1371600"/>
          </a:xfrm>
        </p:spPr>
        <p:txBody>
          <a:bodyPr/>
          <a:lstStyle/>
          <a:p>
            <a:pPr eaLnBrk="1" hangingPunct="1"/>
            <a:r>
              <a:rPr lang="en-US" altLang="en-US" sz="3600" dirty="0" smtClean="0"/>
              <a:t>Passive Sign Relationship – Definition</a:t>
            </a:r>
          </a:p>
        </p:txBody>
      </p:sp>
      <p:sp>
        <p:nvSpPr>
          <p:cNvPr id="12292" name="Rectangle 3"/>
          <p:cNvSpPr>
            <a:spLocks noGrp="1" noChangeArrowheads="1"/>
          </p:cNvSpPr>
          <p:nvPr>
            <p:ph type="body" idx="1"/>
          </p:nvPr>
        </p:nvSpPr>
        <p:spPr>
          <a:xfrm>
            <a:off x="152400" y="1905000"/>
            <a:ext cx="8534400" cy="2667000"/>
          </a:xfrm>
        </p:spPr>
        <p:txBody>
          <a:bodyPr/>
          <a:lstStyle/>
          <a:p>
            <a:pPr marL="609600" indent="-609600" eaLnBrk="1" hangingPunct="1">
              <a:lnSpc>
                <a:spcPct val="90000"/>
              </a:lnSpc>
            </a:pPr>
            <a:r>
              <a:rPr lang="en-US" altLang="en-US" sz="2400" dirty="0" smtClean="0"/>
              <a:t>The </a:t>
            </a:r>
            <a:r>
              <a:rPr lang="en-US" altLang="en-US" sz="2400" b="1" dirty="0" smtClean="0"/>
              <a:t>passive sign relationship </a:t>
            </a:r>
            <a:r>
              <a:rPr lang="en-US" altLang="en-US" sz="2400" dirty="0" smtClean="0"/>
              <a:t>is when the reference polarity for the current is in the direction of the reference voltage drop, for something.</a:t>
            </a:r>
          </a:p>
          <a:p>
            <a:pPr marL="609600" indent="-609600" eaLnBrk="1" hangingPunct="1">
              <a:lnSpc>
                <a:spcPct val="90000"/>
              </a:lnSpc>
            </a:pPr>
            <a:r>
              <a:rPr lang="en-US" altLang="en-US" sz="2400" dirty="0" smtClean="0"/>
              <a:t>Another way of saying this is that when the reference polarity for the current enters that thing at the positive terminal for the reference polarity for the voltage, we have used the </a:t>
            </a:r>
            <a:r>
              <a:rPr lang="en-US" altLang="en-US" sz="2400" b="1" dirty="0" smtClean="0"/>
              <a:t>passive sign relationship</a:t>
            </a:r>
            <a:r>
              <a:rPr lang="en-US" altLang="en-US" sz="2400" dirty="0" smtClean="0"/>
              <a:t>.</a:t>
            </a:r>
          </a:p>
        </p:txBody>
      </p:sp>
      <p:graphicFrame>
        <p:nvGraphicFramePr>
          <p:cNvPr id="12290" name="Object 4"/>
          <p:cNvGraphicFramePr>
            <a:graphicFrameLocks noChangeAspect="1"/>
          </p:cNvGraphicFramePr>
          <p:nvPr>
            <p:extLst>
              <p:ext uri="{D42A27DB-BD31-4B8C-83A1-F6EECF244321}">
                <p14:modId xmlns:p14="http://schemas.microsoft.com/office/powerpoint/2010/main" val="4217610958"/>
              </p:ext>
            </p:extLst>
          </p:nvPr>
        </p:nvGraphicFramePr>
        <p:xfrm>
          <a:off x="533400" y="4419600"/>
          <a:ext cx="8001000" cy="2325688"/>
        </p:xfrm>
        <a:graphic>
          <a:graphicData uri="http://schemas.openxmlformats.org/presentationml/2006/ole">
            <mc:AlternateContent xmlns:mc="http://schemas.openxmlformats.org/markup-compatibility/2006">
              <mc:Choice xmlns:v="urn:schemas-microsoft-com:vml" Requires="v">
                <p:oleObj spid="_x0000_s12333" name="Visio" r:id="rId4" imgW="6444562" imgH="1872720" progId="Visio.Drawing.11">
                  <p:embed/>
                </p:oleObj>
              </mc:Choice>
              <mc:Fallback>
                <p:oleObj name="Visio" r:id="rId4" imgW="6444562" imgH="1872720" progId="Visio.Drawing.11">
                  <p:embed/>
                  <p:pic>
                    <p:nvPicPr>
                      <p:cNvPr id="0" name="Object 4"/>
                      <p:cNvPicPr>
                        <a:picLocks noChangeAspect="1" noChangeArrowheads="1"/>
                      </p:cNvPicPr>
                      <p:nvPr/>
                    </p:nvPicPr>
                    <p:blipFill>
                      <a:blip r:embed="rId5"/>
                      <a:srcRect/>
                      <a:stretch>
                        <a:fillRect/>
                      </a:stretch>
                    </p:blipFill>
                    <p:spPr bwMode="auto">
                      <a:xfrm>
                        <a:off x="533400" y="4419600"/>
                        <a:ext cx="8001000" cy="23256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71600" y="0"/>
            <a:ext cx="7467600" cy="1371600"/>
          </a:xfrm>
        </p:spPr>
        <p:txBody>
          <a:bodyPr/>
          <a:lstStyle/>
          <a:p>
            <a:pPr eaLnBrk="1" hangingPunct="1"/>
            <a:r>
              <a:rPr lang="en-US" altLang="en-US" sz="3600" dirty="0" smtClean="0"/>
              <a:t>Passive Sign Relationship – Discussion of the Definition</a:t>
            </a:r>
          </a:p>
        </p:txBody>
      </p:sp>
      <p:sp>
        <p:nvSpPr>
          <p:cNvPr id="13316" name="Rectangle 3"/>
          <p:cNvSpPr>
            <a:spLocks noGrp="1" noChangeArrowheads="1"/>
          </p:cNvSpPr>
          <p:nvPr>
            <p:ph type="body" idx="1"/>
          </p:nvPr>
        </p:nvSpPr>
        <p:spPr>
          <a:xfrm>
            <a:off x="685800" y="2057400"/>
            <a:ext cx="7772400" cy="2057400"/>
          </a:xfrm>
        </p:spPr>
        <p:txBody>
          <a:bodyPr/>
          <a:lstStyle/>
          <a:p>
            <a:pPr marL="609600" indent="-609600" eaLnBrk="1" hangingPunct="1"/>
            <a:r>
              <a:rPr lang="en-US" altLang="en-US" sz="2400" dirty="0" smtClean="0"/>
              <a:t>The two circuits below have reference polarities which are in the passive sign relationship.  </a:t>
            </a:r>
          </a:p>
          <a:p>
            <a:pPr marL="609600" indent="-609600" eaLnBrk="1" hangingPunct="1"/>
            <a:r>
              <a:rPr lang="en-US" altLang="en-US" sz="2400" dirty="0" smtClean="0"/>
              <a:t>Notice that although they look different, these two circuits have the same </a:t>
            </a:r>
            <a:r>
              <a:rPr lang="en-US" altLang="en-US" sz="2400" b="1" dirty="0" smtClean="0"/>
              <a:t>relationship</a:t>
            </a:r>
            <a:r>
              <a:rPr lang="en-US" altLang="en-US" sz="2400" dirty="0" smtClean="0"/>
              <a:t> between the polarities of the voltage and current.</a:t>
            </a:r>
          </a:p>
        </p:txBody>
      </p:sp>
      <p:graphicFrame>
        <p:nvGraphicFramePr>
          <p:cNvPr id="2" name="Object 1"/>
          <p:cNvGraphicFramePr>
            <a:graphicFrameLocks noChangeAspect="1"/>
          </p:cNvGraphicFramePr>
          <p:nvPr>
            <p:extLst>
              <p:ext uri="{D42A27DB-BD31-4B8C-83A1-F6EECF244321}">
                <p14:modId xmlns:p14="http://schemas.microsoft.com/office/powerpoint/2010/main" val="1350614491"/>
              </p:ext>
            </p:extLst>
          </p:nvPr>
        </p:nvGraphicFramePr>
        <p:xfrm>
          <a:off x="609600" y="4267200"/>
          <a:ext cx="8001000" cy="2325688"/>
        </p:xfrm>
        <a:graphic>
          <a:graphicData uri="http://schemas.openxmlformats.org/presentationml/2006/ole">
            <mc:AlternateContent xmlns:mc="http://schemas.openxmlformats.org/markup-compatibility/2006">
              <mc:Choice xmlns:v="urn:schemas-microsoft-com:vml" Requires="v">
                <p:oleObj spid="_x0000_s13357" name="Visio" r:id="rId4" imgW="6444562" imgH="1872720" progId="Visio.Drawing.11">
                  <p:embed/>
                </p:oleObj>
              </mc:Choice>
              <mc:Fallback>
                <p:oleObj name="Visio" r:id="rId4" imgW="6444562" imgH="187272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267200"/>
                        <a:ext cx="8001000" cy="23256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371600" y="0"/>
            <a:ext cx="7315200" cy="1371600"/>
          </a:xfrm>
        </p:spPr>
        <p:txBody>
          <a:bodyPr/>
          <a:lstStyle/>
          <a:p>
            <a:pPr eaLnBrk="1" hangingPunct="1"/>
            <a:r>
              <a:rPr lang="en-US" altLang="en-US" sz="3600" dirty="0" smtClean="0"/>
              <a:t>Active Sign Relationship –  Definition</a:t>
            </a:r>
          </a:p>
        </p:txBody>
      </p:sp>
      <p:sp>
        <p:nvSpPr>
          <p:cNvPr id="14340" name="Rectangle 3"/>
          <p:cNvSpPr>
            <a:spLocks noGrp="1" noChangeArrowheads="1"/>
          </p:cNvSpPr>
          <p:nvPr>
            <p:ph type="body" idx="1"/>
          </p:nvPr>
        </p:nvSpPr>
        <p:spPr>
          <a:xfrm>
            <a:off x="0" y="1524000"/>
            <a:ext cx="9144000" cy="2819400"/>
          </a:xfrm>
        </p:spPr>
        <p:txBody>
          <a:bodyPr/>
          <a:lstStyle/>
          <a:p>
            <a:pPr marL="609600" indent="-609600" eaLnBrk="1" hangingPunct="1"/>
            <a:r>
              <a:rPr lang="en-US" altLang="en-US" sz="2400" dirty="0" smtClean="0"/>
              <a:t>The </a:t>
            </a:r>
            <a:r>
              <a:rPr lang="en-US" altLang="en-US" sz="2400" b="1" dirty="0" smtClean="0"/>
              <a:t>active sign relationship </a:t>
            </a:r>
            <a:r>
              <a:rPr lang="en-US" altLang="en-US" sz="2400" dirty="0" smtClean="0"/>
              <a:t>is when the reference polarity for the current is in the direction of the reference voltage rise, for something.</a:t>
            </a:r>
          </a:p>
          <a:p>
            <a:pPr marL="609600" indent="-609600" eaLnBrk="1" hangingPunct="1"/>
            <a:r>
              <a:rPr lang="en-US" altLang="en-US" sz="2400" dirty="0" smtClean="0"/>
              <a:t>Another way of saying this is that when the reference polarity for the current enters that thing at the negative terminal for the reference polarity for the voltage, we have used the </a:t>
            </a:r>
            <a:r>
              <a:rPr lang="en-US" altLang="en-US" sz="2400" b="1" dirty="0" smtClean="0"/>
              <a:t>active sign relationship</a:t>
            </a:r>
            <a:r>
              <a:rPr lang="en-US" altLang="en-US" sz="2400" dirty="0" smtClean="0"/>
              <a:t>.</a:t>
            </a:r>
          </a:p>
        </p:txBody>
      </p:sp>
      <p:graphicFrame>
        <p:nvGraphicFramePr>
          <p:cNvPr id="14338" name="Object 4"/>
          <p:cNvGraphicFramePr>
            <a:graphicFrameLocks noChangeAspect="1"/>
          </p:cNvGraphicFramePr>
          <p:nvPr>
            <p:extLst>
              <p:ext uri="{D42A27DB-BD31-4B8C-83A1-F6EECF244321}">
                <p14:modId xmlns:p14="http://schemas.microsoft.com/office/powerpoint/2010/main" val="879410048"/>
              </p:ext>
            </p:extLst>
          </p:nvPr>
        </p:nvGraphicFramePr>
        <p:xfrm>
          <a:off x="457200" y="4459288"/>
          <a:ext cx="8001000" cy="2324100"/>
        </p:xfrm>
        <a:graphic>
          <a:graphicData uri="http://schemas.openxmlformats.org/presentationml/2006/ole">
            <mc:AlternateContent xmlns:mc="http://schemas.openxmlformats.org/markup-compatibility/2006">
              <mc:Choice xmlns:v="urn:schemas-microsoft-com:vml" Requires="v">
                <p:oleObj spid="_x0000_s14381" name="Visio" r:id="rId4" imgW="6444562" imgH="1872720" progId="Visio.Drawing.11">
                  <p:embed/>
                </p:oleObj>
              </mc:Choice>
              <mc:Fallback>
                <p:oleObj name="Visio" r:id="rId4" imgW="6444562" imgH="1872720" progId="Visio.Drawing.11">
                  <p:embed/>
                  <p:pic>
                    <p:nvPicPr>
                      <p:cNvPr id="0" name="Object 4"/>
                      <p:cNvPicPr>
                        <a:picLocks noChangeAspect="1" noChangeArrowheads="1"/>
                      </p:cNvPicPr>
                      <p:nvPr/>
                    </p:nvPicPr>
                    <p:blipFill>
                      <a:blip r:embed="rId5"/>
                      <a:srcRect/>
                      <a:stretch>
                        <a:fillRect/>
                      </a:stretch>
                    </p:blipFill>
                    <p:spPr bwMode="auto">
                      <a:xfrm>
                        <a:off x="457200" y="4459288"/>
                        <a:ext cx="8001000" cy="23241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371600" y="0"/>
            <a:ext cx="7467600" cy="1371600"/>
          </a:xfrm>
        </p:spPr>
        <p:txBody>
          <a:bodyPr/>
          <a:lstStyle/>
          <a:p>
            <a:pPr eaLnBrk="1" hangingPunct="1"/>
            <a:r>
              <a:rPr lang="en-US" altLang="en-US" sz="3600" dirty="0" smtClean="0"/>
              <a:t>Active Sign Relationship – Discussion of the Definition</a:t>
            </a:r>
          </a:p>
        </p:txBody>
      </p:sp>
      <p:sp>
        <p:nvSpPr>
          <p:cNvPr id="15364" name="Rectangle 3"/>
          <p:cNvSpPr>
            <a:spLocks noGrp="1" noChangeArrowheads="1"/>
          </p:cNvSpPr>
          <p:nvPr>
            <p:ph type="body" idx="1"/>
          </p:nvPr>
        </p:nvSpPr>
        <p:spPr>
          <a:xfrm>
            <a:off x="685800" y="2057400"/>
            <a:ext cx="7772400" cy="2057400"/>
          </a:xfrm>
        </p:spPr>
        <p:txBody>
          <a:bodyPr/>
          <a:lstStyle/>
          <a:p>
            <a:pPr marL="609600" indent="-609600" eaLnBrk="1" hangingPunct="1"/>
            <a:r>
              <a:rPr lang="en-US" altLang="en-US" sz="2400" dirty="0" smtClean="0"/>
              <a:t>The two circuits below have reference polarities which are in the active sign relationship.  </a:t>
            </a:r>
          </a:p>
          <a:p>
            <a:pPr marL="609600" indent="-609600" eaLnBrk="1" hangingPunct="1"/>
            <a:r>
              <a:rPr lang="en-US" altLang="en-US" sz="2400" dirty="0" smtClean="0"/>
              <a:t>Notice that although they look different, these two circuits have the same </a:t>
            </a:r>
            <a:r>
              <a:rPr lang="en-US" altLang="en-US" sz="2400" b="1" dirty="0" smtClean="0"/>
              <a:t>relationship</a:t>
            </a:r>
            <a:r>
              <a:rPr lang="en-US" altLang="en-US" sz="2400" dirty="0" smtClean="0"/>
              <a:t> between the polarities of the voltage and current.</a:t>
            </a:r>
          </a:p>
        </p:txBody>
      </p:sp>
      <p:graphicFrame>
        <p:nvGraphicFramePr>
          <p:cNvPr id="2" name="Object 1"/>
          <p:cNvGraphicFramePr>
            <a:graphicFrameLocks noChangeAspect="1"/>
          </p:cNvGraphicFramePr>
          <p:nvPr>
            <p:extLst>
              <p:ext uri="{D42A27DB-BD31-4B8C-83A1-F6EECF244321}">
                <p14:modId xmlns:p14="http://schemas.microsoft.com/office/powerpoint/2010/main" val="879410048"/>
              </p:ext>
            </p:extLst>
          </p:nvPr>
        </p:nvGraphicFramePr>
        <p:xfrm>
          <a:off x="457200" y="4459288"/>
          <a:ext cx="8001000" cy="2324100"/>
        </p:xfrm>
        <a:graphic>
          <a:graphicData uri="http://schemas.openxmlformats.org/presentationml/2006/ole">
            <mc:AlternateContent xmlns:mc="http://schemas.openxmlformats.org/markup-compatibility/2006">
              <mc:Choice xmlns:v="urn:schemas-microsoft-com:vml" Requires="v">
                <p:oleObj spid="_x0000_s15405" name="Visio" r:id="rId4" imgW="6444562" imgH="1872720" progId="Visio.Drawing.11">
                  <p:embed/>
                </p:oleObj>
              </mc:Choice>
              <mc:Fallback>
                <p:oleObj name="Visio" r:id="rId4" imgW="6444562" imgH="187272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59288"/>
                        <a:ext cx="8001000" cy="23241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371600" y="0"/>
            <a:ext cx="7467600" cy="1371600"/>
          </a:xfrm>
        </p:spPr>
        <p:txBody>
          <a:bodyPr/>
          <a:lstStyle/>
          <a:p>
            <a:pPr eaLnBrk="1" hangingPunct="1"/>
            <a:r>
              <a:rPr lang="en-US" altLang="en-US" sz="3600" dirty="0" smtClean="0"/>
              <a:t>Sign Relationship – </a:t>
            </a:r>
            <a:br>
              <a:rPr lang="en-US" altLang="en-US" sz="3600" dirty="0" smtClean="0"/>
            </a:br>
            <a:r>
              <a:rPr lang="en-US" altLang="en-US" sz="3600" dirty="0" smtClean="0"/>
              <a:t>Discussion of the Definition</a:t>
            </a:r>
          </a:p>
        </p:txBody>
      </p:sp>
      <p:sp>
        <p:nvSpPr>
          <p:cNvPr id="15364" name="Rectangle 3"/>
          <p:cNvSpPr>
            <a:spLocks noGrp="1" noChangeArrowheads="1"/>
          </p:cNvSpPr>
          <p:nvPr>
            <p:ph type="body" idx="1"/>
          </p:nvPr>
        </p:nvSpPr>
        <p:spPr>
          <a:xfrm>
            <a:off x="685800" y="2057400"/>
            <a:ext cx="7772400" cy="762000"/>
          </a:xfrm>
        </p:spPr>
        <p:txBody>
          <a:bodyPr/>
          <a:lstStyle/>
          <a:p>
            <a:pPr marL="609600" indent="-609600" eaLnBrk="1" hangingPunct="1"/>
            <a:r>
              <a:rPr lang="en-US" altLang="en-US" sz="2400" dirty="0" smtClean="0"/>
              <a:t>What is the sign convention for </a:t>
            </a:r>
            <a:r>
              <a:rPr lang="en-US" altLang="en-US" sz="2400" i="1" dirty="0" err="1" smtClean="0">
                <a:latin typeface="Times New Roman" panose="02020603050405020304" pitchFamily="18" charset="0"/>
                <a:cs typeface="Times New Roman" panose="02020603050405020304" pitchFamily="18" charset="0"/>
              </a:rPr>
              <a:t>v</a:t>
            </a:r>
            <a:r>
              <a:rPr lang="en-US" altLang="en-US" sz="2400" i="1" baseline="-25000" dirty="0" err="1" smtClean="0">
                <a:latin typeface="Times New Roman" panose="02020603050405020304" pitchFamily="18" charset="0"/>
                <a:cs typeface="Times New Roman" panose="02020603050405020304" pitchFamily="18" charset="0"/>
              </a:rPr>
              <a:t>Z</a:t>
            </a:r>
            <a:r>
              <a:rPr lang="en-US" altLang="en-US" sz="2400" dirty="0" smtClean="0"/>
              <a:t> and </a:t>
            </a:r>
            <a:r>
              <a:rPr lang="en-US" altLang="en-US" sz="2400" i="1" dirty="0" err="1" smtClean="0">
                <a:latin typeface="Times New Roman" panose="02020603050405020304" pitchFamily="18" charset="0"/>
                <a:cs typeface="Times New Roman" panose="02020603050405020304" pitchFamily="18" charset="0"/>
              </a:rPr>
              <a:t>i</a:t>
            </a:r>
            <a:r>
              <a:rPr lang="en-US" altLang="en-US" sz="2400" i="1" baseline="-25000" dirty="0" err="1" smtClean="0">
                <a:latin typeface="Times New Roman" panose="02020603050405020304" pitchFamily="18" charset="0"/>
                <a:cs typeface="Times New Roman" panose="02020603050405020304" pitchFamily="18" charset="0"/>
              </a:rPr>
              <a:t>Z</a:t>
            </a:r>
            <a:r>
              <a:rPr lang="en-US" altLang="en-US" sz="2400" dirty="0" smtClean="0"/>
              <a:t>?</a:t>
            </a:r>
          </a:p>
          <a:p>
            <a:pPr marL="609600" indent="-609600" eaLnBrk="1" hangingPunct="1"/>
            <a:endParaRPr lang="en-US" altLang="en-US" sz="2400"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4095740655"/>
              </p:ext>
            </p:extLst>
          </p:nvPr>
        </p:nvGraphicFramePr>
        <p:xfrm>
          <a:off x="457200" y="4459288"/>
          <a:ext cx="8001000" cy="2324100"/>
        </p:xfrm>
        <a:graphic>
          <a:graphicData uri="http://schemas.openxmlformats.org/presentationml/2006/ole">
            <mc:AlternateContent xmlns:mc="http://schemas.openxmlformats.org/markup-compatibility/2006">
              <mc:Choice xmlns:v="urn:schemas-microsoft-com:vml" Requires="v">
                <p:oleObj spid="_x0000_s28683" name="Visio" r:id="rId4" imgW="6444562" imgH="1872720" progId="Visio.Drawing.11">
                  <p:embed/>
                </p:oleObj>
              </mc:Choice>
              <mc:Fallback>
                <p:oleObj name="Visio" r:id="rId4" imgW="6444562" imgH="1872720" progId="Visio.Drawing.11">
                  <p:embed/>
                  <p:pic>
                    <p:nvPicPr>
                      <p:cNvPr id="0" name=""/>
                      <p:cNvPicPr>
                        <a:picLocks noChangeAspect="1" noChangeArrowheads="1"/>
                      </p:cNvPicPr>
                      <p:nvPr/>
                    </p:nvPicPr>
                    <p:blipFill>
                      <a:blip r:embed="rId5"/>
                      <a:srcRect/>
                      <a:stretch>
                        <a:fillRect/>
                      </a:stretch>
                    </p:blipFill>
                    <p:spPr bwMode="auto">
                      <a:xfrm>
                        <a:off x="457200" y="4459288"/>
                        <a:ext cx="8001000" cy="23241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838200" y="2971800"/>
            <a:ext cx="7620000" cy="1200329"/>
          </a:xfrm>
          <a:prstGeom prst="rect">
            <a:avLst/>
          </a:prstGeom>
          <a:noFill/>
        </p:spPr>
        <p:txBody>
          <a:bodyPr wrap="square" rtlCol="0">
            <a:spAutoFit/>
          </a:bodyPr>
          <a:lstStyle/>
          <a:p>
            <a:r>
              <a:rPr lang="en-US" dirty="0" smtClean="0"/>
              <a:t>The answer is:  This is a bad question.  We cannot answer without knowing which circuit we are talking about, </a:t>
            </a:r>
            <a:r>
              <a:rPr lang="en-US" dirty="0" smtClean="0"/>
              <a:t/>
            </a:r>
            <a:br>
              <a:rPr lang="en-US" dirty="0" smtClean="0"/>
            </a:br>
            <a:r>
              <a:rPr lang="en-US" dirty="0" smtClean="0"/>
              <a:t>Circuit </a:t>
            </a:r>
            <a:r>
              <a:rPr lang="en-US" dirty="0" smtClean="0"/>
              <a:t>1 or Circuit 2.  </a:t>
            </a:r>
            <a:endParaRPr lang="en-US" dirty="0"/>
          </a:p>
        </p:txBody>
      </p:sp>
    </p:spTree>
    <p:extLst>
      <p:ext uri="{BB962C8B-B14F-4D97-AF65-F5344CB8AC3E}">
        <p14:creationId xmlns:p14="http://schemas.microsoft.com/office/powerpoint/2010/main" val="35012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ChangeArrowheads="1"/>
          </p:cNvSpPr>
          <p:nvPr/>
        </p:nvSpPr>
        <p:spPr bwMode="auto">
          <a:xfrm>
            <a:off x="6096000" y="5562600"/>
            <a:ext cx="2895600" cy="990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88" name="Rectangle 2"/>
          <p:cNvSpPr>
            <a:spLocks noGrp="1" noChangeArrowheads="1"/>
          </p:cNvSpPr>
          <p:nvPr>
            <p:ph type="title"/>
          </p:nvPr>
        </p:nvSpPr>
        <p:spPr>
          <a:xfrm>
            <a:off x="685800" y="609600"/>
            <a:ext cx="7772400" cy="1371600"/>
          </a:xfrm>
        </p:spPr>
        <p:txBody>
          <a:bodyPr/>
          <a:lstStyle/>
          <a:p>
            <a:pPr eaLnBrk="1" hangingPunct="1"/>
            <a:r>
              <a:rPr lang="en-US" altLang="en-US" sz="3600" dirty="0" smtClean="0"/>
              <a:t>Using Sign Relationships for Power Direction – Subscripts</a:t>
            </a:r>
          </a:p>
        </p:txBody>
      </p:sp>
      <p:sp>
        <p:nvSpPr>
          <p:cNvPr id="16389" name="Rectangle 3"/>
          <p:cNvSpPr>
            <a:spLocks noGrp="1" noChangeArrowheads="1"/>
          </p:cNvSpPr>
          <p:nvPr>
            <p:ph type="body" idx="1"/>
          </p:nvPr>
        </p:nvSpPr>
        <p:spPr>
          <a:xfrm>
            <a:off x="685800" y="1981200"/>
            <a:ext cx="7772400" cy="4267200"/>
          </a:xfrm>
        </p:spPr>
        <p:txBody>
          <a:bodyPr/>
          <a:lstStyle/>
          <a:p>
            <a:pPr marL="609600" indent="-609600" eaLnBrk="1" hangingPunct="1"/>
            <a:r>
              <a:rPr lang="en-US" altLang="en-US" sz="2400" dirty="0" smtClean="0"/>
              <a:t>We will use the </a:t>
            </a:r>
            <a:r>
              <a:rPr lang="en-US" altLang="en-US" sz="2400" b="1" dirty="0" smtClean="0"/>
              <a:t>sign relationships </a:t>
            </a:r>
            <a:r>
              <a:rPr lang="en-US" altLang="en-US" sz="2400" dirty="0" smtClean="0"/>
              <a:t>that we just defined in several ways in circuit analysis.  For now, let’s just concentrate on using it to </a:t>
            </a:r>
            <a:r>
              <a:rPr lang="en-US" altLang="en-US" sz="2400" b="1" dirty="0" smtClean="0"/>
              <a:t>determine whether power is absorbed, or power is delivered</a:t>
            </a:r>
            <a:r>
              <a:rPr lang="en-US" altLang="en-US" sz="2400" dirty="0" smtClean="0"/>
              <a:t>.</a:t>
            </a:r>
          </a:p>
          <a:p>
            <a:pPr marL="609600" indent="-609600" eaLnBrk="1" hangingPunct="1"/>
            <a:r>
              <a:rPr lang="en-US" altLang="en-US" sz="2400" dirty="0" smtClean="0"/>
              <a:t>We might want to write an expression for power absorbed by a device, circuit element, or other part of a circuit.  It is necessary for you to be clear about what you are talking about.  A good way to do this is by using appropriate subscripts.</a:t>
            </a:r>
          </a:p>
        </p:txBody>
      </p:sp>
      <p:graphicFrame>
        <p:nvGraphicFramePr>
          <p:cNvPr id="16386" name="Object 4"/>
          <p:cNvGraphicFramePr>
            <a:graphicFrameLocks noChangeAspect="1"/>
          </p:cNvGraphicFramePr>
          <p:nvPr/>
        </p:nvGraphicFramePr>
        <p:xfrm>
          <a:off x="6096000" y="5638800"/>
          <a:ext cx="2898775" cy="827088"/>
        </p:xfrm>
        <a:graphic>
          <a:graphicData uri="http://schemas.openxmlformats.org/presentationml/2006/ole">
            <mc:AlternateContent xmlns:mc="http://schemas.openxmlformats.org/markup-compatibility/2006">
              <mc:Choice xmlns:v="urn:schemas-microsoft-com:vml" Requires="v">
                <p:oleObj spid="_x0000_s16429" name="Equation" r:id="rId4" imgW="799920" imgH="228600" progId="Equation.DSMT4">
                  <p:embed/>
                </p:oleObj>
              </mc:Choice>
              <mc:Fallback>
                <p:oleObj name="Equation" r:id="rId4" imgW="799920" imgH="228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638800"/>
                        <a:ext cx="2898775"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ChangeArrowheads="1"/>
          </p:cNvSpPr>
          <p:nvPr/>
        </p:nvSpPr>
        <p:spPr bwMode="auto">
          <a:xfrm>
            <a:off x="6019800" y="2590800"/>
            <a:ext cx="2667000" cy="2819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8131" name="Rectangle 2"/>
          <p:cNvSpPr>
            <a:spLocks noGrp="1" noChangeArrowheads="1"/>
          </p:cNvSpPr>
          <p:nvPr>
            <p:ph type="title"/>
          </p:nvPr>
        </p:nvSpPr>
        <p:spPr>
          <a:xfrm>
            <a:off x="685800" y="609600"/>
            <a:ext cx="7772400" cy="1371600"/>
          </a:xfrm>
        </p:spPr>
        <p:txBody>
          <a:bodyPr/>
          <a:lstStyle/>
          <a:p>
            <a:pPr eaLnBrk="1" hangingPunct="1"/>
            <a:r>
              <a:rPr lang="en-US" altLang="en-US" sz="3600" dirty="0" smtClean="0"/>
              <a:t>Using Sign Relationships for Power Direction – The Rules</a:t>
            </a:r>
          </a:p>
        </p:txBody>
      </p:sp>
      <p:sp>
        <p:nvSpPr>
          <p:cNvPr id="48132" name="Rectangle 3"/>
          <p:cNvSpPr>
            <a:spLocks noGrp="1" noChangeArrowheads="1"/>
          </p:cNvSpPr>
          <p:nvPr>
            <p:ph type="body" idx="1"/>
          </p:nvPr>
        </p:nvSpPr>
        <p:spPr>
          <a:xfrm>
            <a:off x="228600" y="2057400"/>
            <a:ext cx="5715000" cy="4648200"/>
          </a:xfrm>
        </p:spPr>
        <p:txBody>
          <a:bodyPr/>
          <a:lstStyle/>
          <a:p>
            <a:pPr marL="609600" indent="-609600" eaLnBrk="1" hangingPunct="1">
              <a:lnSpc>
                <a:spcPct val="90000"/>
              </a:lnSpc>
              <a:buFontTx/>
              <a:buNone/>
            </a:pPr>
            <a:r>
              <a:rPr lang="en-US" altLang="en-US" sz="2400" dirty="0" smtClean="0"/>
              <a:t>We will use the </a:t>
            </a:r>
            <a:r>
              <a:rPr lang="en-US" altLang="en-US" sz="2400" b="1" dirty="0" smtClean="0"/>
              <a:t>sign relationships </a:t>
            </a:r>
            <a:r>
              <a:rPr lang="en-US" altLang="en-US" sz="2400" dirty="0" smtClean="0"/>
              <a:t>to determine whether power is absorbed, or power is delivered.</a:t>
            </a:r>
          </a:p>
          <a:p>
            <a:pPr marL="609600" indent="-609600" eaLnBrk="1" hangingPunct="1">
              <a:lnSpc>
                <a:spcPct val="90000"/>
              </a:lnSpc>
            </a:pPr>
            <a:r>
              <a:rPr lang="en-US" altLang="en-US" sz="2400" dirty="0" smtClean="0"/>
              <a:t>When we use the </a:t>
            </a:r>
            <a:r>
              <a:rPr lang="en-US" altLang="en-US" sz="2400" b="1" dirty="0" smtClean="0"/>
              <a:t>passive sign relationship </a:t>
            </a:r>
            <a:r>
              <a:rPr lang="en-US" altLang="en-US" sz="2400" dirty="0" smtClean="0"/>
              <a:t>to assign reference polarities, </a:t>
            </a:r>
            <a:r>
              <a:rPr lang="en-US" altLang="en-US" sz="2400" i="1" dirty="0" smtClean="0"/>
              <a:t>vi</a:t>
            </a:r>
            <a:r>
              <a:rPr lang="en-US" altLang="en-US" sz="2400" dirty="0" smtClean="0"/>
              <a:t> gives the power absorbed, and </a:t>
            </a:r>
            <a:r>
              <a:rPr lang="en-US" altLang="en-US" sz="2400" i="1" dirty="0" smtClean="0"/>
              <a:t>–vi</a:t>
            </a:r>
            <a:r>
              <a:rPr lang="en-US" altLang="en-US" sz="2400" dirty="0" smtClean="0"/>
              <a:t> gives the power delivered.  </a:t>
            </a:r>
          </a:p>
          <a:p>
            <a:pPr marL="609600" indent="-609600" eaLnBrk="1" hangingPunct="1">
              <a:lnSpc>
                <a:spcPct val="90000"/>
              </a:lnSpc>
            </a:pPr>
            <a:r>
              <a:rPr lang="en-US" altLang="en-US" sz="2400" dirty="0" smtClean="0"/>
              <a:t>When we use the </a:t>
            </a:r>
            <a:r>
              <a:rPr lang="en-US" altLang="en-US" sz="2400" b="1" dirty="0" smtClean="0"/>
              <a:t>active sign relationship </a:t>
            </a:r>
            <a:r>
              <a:rPr lang="en-US" altLang="en-US" sz="2400" dirty="0" smtClean="0"/>
              <a:t>to assign reference polarities, </a:t>
            </a:r>
            <a:r>
              <a:rPr lang="en-US" altLang="en-US" sz="2400" i="1" dirty="0" smtClean="0"/>
              <a:t>vi</a:t>
            </a:r>
            <a:r>
              <a:rPr lang="en-US" altLang="en-US" sz="2400" dirty="0" smtClean="0"/>
              <a:t> gives the power delivered, and </a:t>
            </a:r>
            <a:r>
              <a:rPr lang="en-US" altLang="en-US" sz="2400" i="1" dirty="0" smtClean="0"/>
              <a:t>–vi</a:t>
            </a:r>
            <a:r>
              <a:rPr lang="en-US" altLang="en-US" sz="2400" dirty="0" smtClean="0"/>
              <a:t> gives the power absorbed. </a:t>
            </a:r>
          </a:p>
        </p:txBody>
      </p:sp>
      <p:pic>
        <p:nvPicPr>
          <p:cNvPr id="48133" name="Picture 4" descr="pe0351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67000"/>
            <a:ext cx="24257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
          <p:cNvSpPr>
            <a:spLocks noChangeArrowheads="1"/>
          </p:cNvSpPr>
          <p:nvPr/>
        </p:nvSpPr>
        <p:spPr bwMode="auto">
          <a:xfrm>
            <a:off x="609600" y="4572000"/>
            <a:ext cx="8229600" cy="2286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2" name="Rectangle 2"/>
          <p:cNvSpPr>
            <a:spLocks noGrp="1" noChangeArrowheads="1"/>
          </p:cNvSpPr>
          <p:nvPr>
            <p:ph type="title"/>
          </p:nvPr>
        </p:nvSpPr>
        <p:spPr>
          <a:xfrm>
            <a:off x="1371600" y="0"/>
            <a:ext cx="7772400" cy="990600"/>
          </a:xfrm>
        </p:spPr>
        <p:txBody>
          <a:bodyPr/>
          <a:lstStyle/>
          <a:p>
            <a:pPr eaLnBrk="1" hangingPunct="1"/>
            <a:r>
              <a:rPr lang="en-US" altLang="en-US" smtClean="0"/>
              <a:t>Current: Formal Definition</a:t>
            </a:r>
          </a:p>
        </p:txBody>
      </p:sp>
      <p:sp>
        <p:nvSpPr>
          <p:cNvPr id="2053" name="Rectangle 3"/>
          <p:cNvSpPr>
            <a:spLocks noGrp="1" noChangeArrowheads="1"/>
          </p:cNvSpPr>
          <p:nvPr>
            <p:ph type="body" idx="1"/>
          </p:nvPr>
        </p:nvSpPr>
        <p:spPr>
          <a:xfrm>
            <a:off x="381000" y="2057400"/>
            <a:ext cx="8001000" cy="2667000"/>
          </a:xfrm>
        </p:spPr>
        <p:txBody>
          <a:bodyPr/>
          <a:lstStyle/>
          <a:p>
            <a:pPr eaLnBrk="1" hangingPunct="1">
              <a:lnSpc>
                <a:spcPct val="90000"/>
              </a:lnSpc>
            </a:pPr>
            <a:r>
              <a:rPr lang="en-US" altLang="en-US" sz="2400" smtClean="0"/>
              <a:t>Current is the net flow of charges, per time, past an arbitrary “plane” in some kind of electrical device.</a:t>
            </a:r>
          </a:p>
          <a:p>
            <a:pPr eaLnBrk="1" hangingPunct="1">
              <a:lnSpc>
                <a:spcPct val="90000"/>
              </a:lnSpc>
            </a:pPr>
            <a:r>
              <a:rPr lang="en-US" altLang="en-US" sz="2400" smtClean="0"/>
              <a:t>We will only be concerned with the flow of positive charges.  A negative charge moving to the right is conceptually the same as a positive charge moving to the left.</a:t>
            </a:r>
          </a:p>
          <a:p>
            <a:pPr eaLnBrk="1" hangingPunct="1">
              <a:lnSpc>
                <a:spcPct val="90000"/>
              </a:lnSpc>
            </a:pPr>
            <a:r>
              <a:rPr lang="en-US" altLang="en-US" sz="2400" smtClean="0"/>
              <a:t>Mathematically, current is expressed as…</a:t>
            </a:r>
          </a:p>
        </p:txBody>
      </p:sp>
      <p:graphicFrame>
        <p:nvGraphicFramePr>
          <p:cNvPr id="2050" name="Object 4"/>
          <p:cNvGraphicFramePr>
            <a:graphicFrameLocks noChangeAspect="1"/>
          </p:cNvGraphicFramePr>
          <p:nvPr/>
        </p:nvGraphicFramePr>
        <p:xfrm>
          <a:off x="3505200" y="5029200"/>
          <a:ext cx="1638300" cy="1538288"/>
        </p:xfrm>
        <a:graphic>
          <a:graphicData uri="http://schemas.openxmlformats.org/presentationml/2006/ole">
            <mc:AlternateContent xmlns:mc="http://schemas.openxmlformats.org/markup-compatibility/2006">
              <mc:Choice xmlns:v="urn:schemas-microsoft-com:vml" Requires="v">
                <p:oleObj spid="_x0000_s2098" name="Equation" r:id="rId4" imgW="419040" imgH="393480" progId="Equation.DSMT4">
                  <p:embed/>
                </p:oleObj>
              </mc:Choice>
              <mc:Fallback>
                <p:oleObj name="Equation" r:id="rId4" imgW="419040" imgH="393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5029200"/>
                        <a:ext cx="1638300" cy="153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5"/>
          <p:cNvSpPr txBox="1">
            <a:spLocks noChangeArrowheads="1"/>
          </p:cNvSpPr>
          <p:nvPr/>
        </p:nvSpPr>
        <p:spPr bwMode="auto">
          <a:xfrm>
            <a:off x="661988" y="5380038"/>
            <a:ext cx="1579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2000">
                <a:latin typeface="Arial" panose="020B0604020202020204" pitchFamily="34" charset="0"/>
              </a:rPr>
              <a:t>Current,</a:t>
            </a:r>
          </a:p>
          <a:p>
            <a:pPr algn="r"/>
            <a:r>
              <a:rPr lang="en-US" altLang="en-US" sz="2000">
                <a:latin typeface="Arial" panose="020B0604020202020204" pitchFamily="34" charset="0"/>
              </a:rPr>
              <a:t>typically in</a:t>
            </a:r>
          </a:p>
          <a:p>
            <a:pPr algn="r"/>
            <a:r>
              <a:rPr lang="en-US" altLang="en-US" sz="2000">
                <a:latin typeface="Arial" panose="020B0604020202020204" pitchFamily="34" charset="0"/>
              </a:rPr>
              <a:t>Amperes [A]</a:t>
            </a:r>
          </a:p>
        </p:txBody>
      </p:sp>
      <p:sp>
        <p:nvSpPr>
          <p:cNvPr id="2055" name="Line 6"/>
          <p:cNvSpPr>
            <a:spLocks noChangeShapeType="1"/>
          </p:cNvSpPr>
          <p:nvPr/>
        </p:nvSpPr>
        <p:spPr bwMode="auto">
          <a:xfrm>
            <a:off x="2209800" y="5638800"/>
            <a:ext cx="12954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6" name="Text Box 7"/>
          <p:cNvSpPr txBox="1">
            <a:spLocks noChangeArrowheads="1"/>
          </p:cNvSpPr>
          <p:nvPr/>
        </p:nvSpPr>
        <p:spPr bwMode="auto">
          <a:xfrm>
            <a:off x="5715000" y="4572000"/>
            <a:ext cx="2530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rPr>
              <a:t>Charge, typically in Coulombs [C]</a:t>
            </a:r>
          </a:p>
        </p:txBody>
      </p:sp>
      <p:sp>
        <p:nvSpPr>
          <p:cNvPr id="2057" name="Line 8"/>
          <p:cNvSpPr>
            <a:spLocks noChangeShapeType="1"/>
          </p:cNvSpPr>
          <p:nvPr/>
        </p:nvSpPr>
        <p:spPr bwMode="auto">
          <a:xfrm flipH="1">
            <a:off x="5029200" y="4876800"/>
            <a:ext cx="6858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 name="Text Box 9"/>
          <p:cNvSpPr txBox="1">
            <a:spLocks noChangeArrowheads="1"/>
          </p:cNvSpPr>
          <p:nvPr/>
        </p:nvSpPr>
        <p:spPr bwMode="auto">
          <a:xfrm>
            <a:off x="5943600" y="56388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rPr>
              <a:t>Time, typically in seconds [s]</a:t>
            </a:r>
          </a:p>
        </p:txBody>
      </p:sp>
      <p:sp>
        <p:nvSpPr>
          <p:cNvPr id="2059" name="Line 10"/>
          <p:cNvSpPr>
            <a:spLocks noChangeShapeType="1"/>
          </p:cNvSpPr>
          <p:nvPr/>
        </p:nvSpPr>
        <p:spPr bwMode="auto">
          <a:xfrm flipH="1">
            <a:off x="4953000" y="5867400"/>
            <a:ext cx="10668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362200" y="0"/>
            <a:ext cx="6781800" cy="1371600"/>
          </a:xfrm>
        </p:spPr>
        <p:txBody>
          <a:bodyPr/>
          <a:lstStyle/>
          <a:p>
            <a:pPr eaLnBrk="1" hangingPunct="1"/>
            <a:r>
              <a:rPr lang="en-US" altLang="en-US" sz="3600" dirty="0" smtClean="0"/>
              <a:t>Using Sign Relationships for Power Direction – The Rules</a:t>
            </a:r>
          </a:p>
        </p:txBody>
      </p:sp>
      <p:sp>
        <p:nvSpPr>
          <p:cNvPr id="49155" name="Rectangle 3"/>
          <p:cNvSpPr>
            <a:spLocks noGrp="1" noChangeArrowheads="1"/>
          </p:cNvSpPr>
          <p:nvPr>
            <p:ph type="body" idx="1"/>
          </p:nvPr>
        </p:nvSpPr>
        <p:spPr>
          <a:xfrm>
            <a:off x="228600" y="1371600"/>
            <a:ext cx="8686800" cy="3733800"/>
          </a:xfrm>
        </p:spPr>
        <p:txBody>
          <a:bodyPr/>
          <a:lstStyle/>
          <a:p>
            <a:pPr marL="609600" indent="-609600" eaLnBrk="1" hangingPunct="1">
              <a:lnSpc>
                <a:spcPct val="90000"/>
              </a:lnSpc>
              <a:buFontTx/>
              <a:buNone/>
            </a:pPr>
            <a:r>
              <a:rPr lang="en-US" altLang="en-US" sz="2400" dirty="0" smtClean="0"/>
              <a:t>We will use the </a:t>
            </a:r>
            <a:r>
              <a:rPr lang="en-US" altLang="en-US" sz="2400" b="1" dirty="0" smtClean="0"/>
              <a:t>sign relationships </a:t>
            </a:r>
            <a:r>
              <a:rPr lang="en-US" altLang="en-US" sz="2400" dirty="0" smtClean="0"/>
              <a:t>to determine whether power is absorbed, or power is delivered.</a:t>
            </a:r>
          </a:p>
          <a:p>
            <a:pPr marL="609600" indent="-609600" eaLnBrk="1" hangingPunct="1">
              <a:lnSpc>
                <a:spcPct val="90000"/>
              </a:lnSpc>
            </a:pPr>
            <a:r>
              <a:rPr lang="en-US" altLang="en-US" sz="2400" dirty="0" smtClean="0"/>
              <a:t>When we use the </a:t>
            </a:r>
            <a:r>
              <a:rPr lang="en-US" altLang="en-US" sz="2400" b="1" dirty="0" smtClean="0"/>
              <a:t>passive sign relationship </a:t>
            </a:r>
            <a:r>
              <a:rPr lang="en-US" altLang="en-US" sz="2400" dirty="0" smtClean="0"/>
              <a:t>to assign reference polarities, </a:t>
            </a:r>
            <a:r>
              <a:rPr lang="en-US" altLang="en-US" sz="2400" i="1" dirty="0" smtClean="0"/>
              <a:t>vi</a:t>
            </a:r>
            <a:r>
              <a:rPr lang="en-US" altLang="en-US" sz="2400" dirty="0" smtClean="0"/>
              <a:t> gives the power absorbed, and </a:t>
            </a:r>
            <a:r>
              <a:rPr lang="en-US" altLang="en-US" sz="2400" i="1" dirty="0" smtClean="0"/>
              <a:t>–vi</a:t>
            </a:r>
            <a:r>
              <a:rPr lang="en-US" altLang="en-US" sz="2400" dirty="0" smtClean="0"/>
              <a:t> gives the power delivered.  </a:t>
            </a:r>
          </a:p>
          <a:p>
            <a:pPr marL="609600" indent="-609600" eaLnBrk="1" hangingPunct="1">
              <a:lnSpc>
                <a:spcPct val="90000"/>
              </a:lnSpc>
            </a:pPr>
            <a:r>
              <a:rPr lang="en-US" altLang="en-US" sz="2400" dirty="0" smtClean="0"/>
              <a:t>When we use the </a:t>
            </a:r>
            <a:r>
              <a:rPr lang="en-US" altLang="en-US" sz="2400" b="1" dirty="0" smtClean="0"/>
              <a:t>active sign relationship </a:t>
            </a:r>
            <a:r>
              <a:rPr lang="en-US" altLang="en-US" sz="2400" dirty="0" smtClean="0"/>
              <a:t>to assign reference polarities, </a:t>
            </a:r>
            <a:r>
              <a:rPr lang="en-US" altLang="en-US" sz="2400" i="1" dirty="0" smtClean="0"/>
              <a:t>vi</a:t>
            </a:r>
            <a:r>
              <a:rPr lang="en-US" altLang="en-US" sz="2400" dirty="0" smtClean="0"/>
              <a:t> gives the power delivered, and </a:t>
            </a:r>
            <a:r>
              <a:rPr lang="en-US" altLang="en-US" sz="2400" i="1" dirty="0" smtClean="0"/>
              <a:t>–vi</a:t>
            </a:r>
            <a:r>
              <a:rPr lang="en-US" altLang="en-US" sz="2400" dirty="0" smtClean="0"/>
              <a:t> gives the </a:t>
            </a:r>
            <a:br>
              <a:rPr lang="en-US" altLang="en-US" sz="2400" dirty="0" smtClean="0"/>
            </a:br>
            <a:r>
              <a:rPr lang="en-US" altLang="en-US" sz="2400" dirty="0" smtClean="0"/>
              <a:t>power </a:t>
            </a:r>
            <a:br>
              <a:rPr lang="en-US" altLang="en-US" sz="2400" dirty="0" smtClean="0"/>
            </a:br>
            <a:r>
              <a:rPr lang="en-US" altLang="en-US" sz="2400" dirty="0" smtClean="0"/>
              <a:t>absorbed. </a:t>
            </a:r>
          </a:p>
        </p:txBody>
      </p:sp>
      <p:grpSp>
        <p:nvGrpSpPr>
          <p:cNvPr id="49156" name="Group 4"/>
          <p:cNvGrpSpPr>
            <a:grpSpLocks/>
          </p:cNvGrpSpPr>
          <p:nvPr/>
        </p:nvGrpSpPr>
        <p:grpSpPr bwMode="auto">
          <a:xfrm>
            <a:off x="3124200" y="4114800"/>
            <a:ext cx="6019800" cy="2743200"/>
            <a:chOff x="-2" y="-2"/>
            <a:chExt cx="3182" cy="1270"/>
          </a:xfrm>
        </p:grpSpPr>
        <p:grpSp>
          <p:nvGrpSpPr>
            <p:cNvPr id="49157" name="Group 5"/>
            <p:cNvGrpSpPr>
              <a:grpSpLocks/>
            </p:cNvGrpSpPr>
            <p:nvPr/>
          </p:nvGrpSpPr>
          <p:grpSpPr bwMode="auto">
            <a:xfrm>
              <a:off x="0" y="0"/>
              <a:ext cx="3178" cy="1266"/>
              <a:chOff x="0" y="0"/>
              <a:chExt cx="3178" cy="1266"/>
            </a:xfrm>
          </p:grpSpPr>
          <p:grpSp>
            <p:nvGrpSpPr>
              <p:cNvPr id="49159" name="Group 6"/>
              <p:cNvGrpSpPr>
                <a:grpSpLocks/>
              </p:cNvGrpSpPr>
              <p:nvPr/>
            </p:nvGrpSpPr>
            <p:grpSpPr bwMode="auto">
              <a:xfrm>
                <a:off x="0" y="0"/>
                <a:ext cx="966" cy="422"/>
                <a:chOff x="0" y="0"/>
                <a:chExt cx="966" cy="422"/>
              </a:xfrm>
            </p:grpSpPr>
            <p:sp>
              <p:nvSpPr>
                <p:cNvPr id="49200" name="Rectangle 7"/>
                <p:cNvSpPr>
                  <a:spLocks noChangeArrowheads="1"/>
                </p:cNvSpPr>
                <p:nvPr/>
              </p:nvSpPr>
              <p:spPr bwMode="auto">
                <a:xfrm>
                  <a:off x="0" y="0"/>
                  <a:ext cx="966"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201" name="Group 8"/>
                <p:cNvGrpSpPr>
                  <a:grpSpLocks/>
                </p:cNvGrpSpPr>
                <p:nvPr/>
              </p:nvGrpSpPr>
              <p:grpSpPr bwMode="auto">
                <a:xfrm>
                  <a:off x="0" y="0"/>
                  <a:ext cx="966" cy="422"/>
                  <a:chOff x="0" y="0"/>
                  <a:chExt cx="966" cy="422"/>
                </a:xfrm>
              </p:grpSpPr>
              <p:sp>
                <p:nvSpPr>
                  <p:cNvPr id="49202" name="Rectangle 9"/>
                  <p:cNvSpPr>
                    <a:spLocks noChangeArrowheads="1"/>
                  </p:cNvSpPr>
                  <p:nvPr/>
                </p:nvSpPr>
                <p:spPr bwMode="auto">
                  <a:xfrm>
                    <a:off x="43" y="0"/>
                    <a:ext cx="880"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cs typeface="Times New Roman" panose="02020603050405020304" pitchFamily="18" charset="0"/>
                      </a:rPr>
                      <a:t> </a:t>
                    </a:r>
                  </a:p>
                  <a:p>
                    <a:endParaRPr lang="en-US" altLang="en-US" sz="2000">
                      <a:latin typeface="Arial" panose="020B0604020202020204" pitchFamily="34" charset="0"/>
                    </a:endParaRPr>
                  </a:p>
                </p:txBody>
              </p:sp>
              <p:sp>
                <p:nvSpPr>
                  <p:cNvPr id="49203" name="Rectangle 10"/>
                  <p:cNvSpPr>
                    <a:spLocks noChangeArrowheads="1"/>
                  </p:cNvSpPr>
                  <p:nvPr/>
                </p:nvSpPr>
                <p:spPr bwMode="auto">
                  <a:xfrm>
                    <a:off x="0" y="0"/>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0" name="Group 11"/>
              <p:cNvGrpSpPr>
                <a:grpSpLocks/>
              </p:cNvGrpSpPr>
              <p:nvPr/>
            </p:nvGrpSpPr>
            <p:grpSpPr bwMode="auto">
              <a:xfrm>
                <a:off x="966" y="0"/>
                <a:ext cx="1134" cy="422"/>
                <a:chOff x="966" y="0"/>
                <a:chExt cx="1134" cy="422"/>
              </a:xfrm>
            </p:grpSpPr>
            <p:sp>
              <p:nvSpPr>
                <p:cNvPr id="49196" name="Rectangle 12"/>
                <p:cNvSpPr>
                  <a:spLocks noChangeArrowheads="1"/>
                </p:cNvSpPr>
                <p:nvPr/>
              </p:nvSpPr>
              <p:spPr bwMode="auto">
                <a:xfrm>
                  <a:off x="966" y="0"/>
                  <a:ext cx="1134"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97" name="Group 13"/>
                <p:cNvGrpSpPr>
                  <a:grpSpLocks/>
                </p:cNvGrpSpPr>
                <p:nvPr/>
              </p:nvGrpSpPr>
              <p:grpSpPr bwMode="auto">
                <a:xfrm>
                  <a:off x="966" y="0"/>
                  <a:ext cx="1134" cy="422"/>
                  <a:chOff x="966" y="0"/>
                  <a:chExt cx="1134" cy="422"/>
                </a:xfrm>
              </p:grpSpPr>
              <p:sp>
                <p:nvSpPr>
                  <p:cNvPr id="49198" name="Rectangle 14"/>
                  <p:cNvSpPr>
                    <a:spLocks noChangeArrowheads="1"/>
                  </p:cNvSpPr>
                  <p:nvPr/>
                </p:nvSpPr>
                <p:spPr bwMode="auto">
                  <a:xfrm>
                    <a:off x="1009" y="0"/>
                    <a:ext cx="104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Passive </a:t>
                    </a:r>
                    <a:r>
                      <a:rPr lang="fr-FR" altLang="en-US" sz="2000" b="1" dirty="0" smtClean="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49199" name="Rectangle 15"/>
                  <p:cNvSpPr>
                    <a:spLocks noChangeArrowheads="1"/>
                  </p:cNvSpPr>
                  <p:nvPr/>
                </p:nvSpPr>
                <p:spPr bwMode="auto">
                  <a:xfrm>
                    <a:off x="966" y="0"/>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1" name="Group 16"/>
              <p:cNvGrpSpPr>
                <a:grpSpLocks/>
              </p:cNvGrpSpPr>
              <p:nvPr/>
            </p:nvGrpSpPr>
            <p:grpSpPr bwMode="auto">
              <a:xfrm>
                <a:off x="2100" y="0"/>
                <a:ext cx="1078" cy="422"/>
                <a:chOff x="2100" y="0"/>
                <a:chExt cx="1078" cy="422"/>
              </a:xfrm>
            </p:grpSpPr>
            <p:sp>
              <p:nvSpPr>
                <p:cNvPr id="49192" name="Rectangle 17"/>
                <p:cNvSpPr>
                  <a:spLocks noChangeArrowheads="1"/>
                </p:cNvSpPr>
                <p:nvPr/>
              </p:nvSpPr>
              <p:spPr bwMode="auto">
                <a:xfrm>
                  <a:off x="2100" y="0"/>
                  <a:ext cx="107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93" name="Group 18"/>
                <p:cNvGrpSpPr>
                  <a:grpSpLocks/>
                </p:cNvGrpSpPr>
                <p:nvPr/>
              </p:nvGrpSpPr>
              <p:grpSpPr bwMode="auto">
                <a:xfrm>
                  <a:off x="2100" y="0"/>
                  <a:ext cx="1078" cy="422"/>
                  <a:chOff x="2100" y="0"/>
                  <a:chExt cx="1078" cy="422"/>
                </a:xfrm>
              </p:grpSpPr>
              <p:sp>
                <p:nvSpPr>
                  <p:cNvPr id="49194" name="Rectangle 19"/>
                  <p:cNvSpPr>
                    <a:spLocks noChangeArrowheads="1"/>
                  </p:cNvSpPr>
                  <p:nvPr/>
                </p:nvSpPr>
                <p:spPr bwMode="auto">
                  <a:xfrm>
                    <a:off x="2143" y="0"/>
                    <a:ext cx="992"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Active </a:t>
                    </a:r>
                    <a:r>
                      <a:rPr lang="fr-FR" altLang="en-US" sz="2000" b="1" dirty="0" smtClean="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49195" name="Rectangle 20"/>
                  <p:cNvSpPr>
                    <a:spLocks noChangeArrowheads="1"/>
                  </p:cNvSpPr>
                  <p:nvPr/>
                </p:nvSpPr>
                <p:spPr bwMode="auto">
                  <a:xfrm>
                    <a:off x="2100" y="0"/>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2" name="Group 21"/>
              <p:cNvGrpSpPr>
                <a:grpSpLocks/>
              </p:cNvGrpSpPr>
              <p:nvPr/>
            </p:nvGrpSpPr>
            <p:grpSpPr bwMode="auto">
              <a:xfrm>
                <a:off x="0" y="422"/>
                <a:ext cx="966" cy="422"/>
                <a:chOff x="0" y="422"/>
                <a:chExt cx="966" cy="422"/>
              </a:xfrm>
            </p:grpSpPr>
            <p:sp>
              <p:nvSpPr>
                <p:cNvPr id="49188" name="Rectangle 22"/>
                <p:cNvSpPr>
                  <a:spLocks noChangeArrowheads="1"/>
                </p:cNvSpPr>
                <p:nvPr/>
              </p:nvSpPr>
              <p:spPr bwMode="auto">
                <a:xfrm>
                  <a:off x="0" y="422"/>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89" name="Group 23"/>
                <p:cNvGrpSpPr>
                  <a:grpSpLocks/>
                </p:cNvGrpSpPr>
                <p:nvPr/>
              </p:nvGrpSpPr>
              <p:grpSpPr bwMode="auto">
                <a:xfrm>
                  <a:off x="0" y="422"/>
                  <a:ext cx="966" cy="422"/>
                  <a:chOff x="0" y="422"/>
                  <a:chExt cx="966" cy="422"/>
                </a:xfrm>
              </p:grpSpPr>
              <p:sp>
                <p:nvSpPr>
                  <p:cNvPr id="49190" name="Rectangle 24"/>
                  <p:cNvSpPr>
                    <a:spLocks noChangeArrowheads="1"/>
                  </p:cNvSpPr>
                  <p:nvPr/>
                </p:nvSpPr>
                <p:spPr bwMode="auto">
                  <a:xfrm>
                    <a:off x="43" y="422"/>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absorbed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49191" name="Rectangle 25"/>
                  <p:cNvSpPr>
                    <a:spLocks noChangeArrowheads="1"/>
                  </p:cNvSpPr>
                  <p:nvPr/>
                </p:nvSpPr>
                <p:spPr bwMode="auto">
                  <a:xfrm>
                    <a:off x="0" y="422"/>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3" name="Group 26"/>
              <p:cNvGrpSpPr>
                <a:grpSpLocks/>
              </p:cNvGrpSpPr>
              <p:nvPr/>
            </p:nvGrpSpPr>
            <p:grpSpPr bwMode="auto">
              <a:xfrm>
                <a:off x="966" y="422"/>
                <a:ext cx="1134" cy="422"/>
                <a:chOff x="966" y="422"/>
                <a:chExt cx="1134" cy="422"/>
              </a:xfrm>
            </p:grpSpPr>
            <p:sp>
              <p:nvSpPr>
                <p:cNvPr id="49184" name="Rectangle 27"/>
                <p:cNvSpPr>
                  <a:spLocks noChangeArrowheads="1"/>
                </p:cNvSpPr>
                <p:nvPr/>
              </p:nvSpPr>
              <p:spPr bwMode="auto">
                <a:xfrm>
                  <a:off x="966" y="422"/>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85" name="Group 28"/>
                <p:cNvGrpSpPr>
                  <a:grpSpLocks/>
                </p:cNvGrpSpPr>
                <p:nvPr/>
              </p:nvGrpSpPr>
              <p:grpSpPr bwMode="auto">
                <a:xfrm>
                  <a:off x="966" y="422"/>
                  <a:ext cx="1134" cy="422"/>
                  <a:chOff x="966" y="422"/>
                  <a:chExt cx="1134" cy="422"/>
                </a:xfrm>
              </p:grpSpPr>
              <p:sp>
                <p:nvSpPr>
                  <p:cNvPr id="49186" name="Rectangle 29"/>
                  <p:cNvSpPr>
                    <a:spLocks noChangeArrowheads="1"/>
                  </p:cNvSpPr>
                  <p:nvPr/>
                </p:nvSpPr>
                <p:spPr bwMode="auto">
                  <a:xfrm>
                    <a:off x="1009" y="422"/>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i="1" dirty="0" err="1">
                        <a:solidFill>
                          <a:srgbClr val="FFFFFF"/>
                        </a:solidFill>
                        <a:latin typeface="Arial" panose="020B0604020202020204" pitchFamily="34" charset="0"/>
                        <a:cs typeface="Times New Roman" panose="02020603050405020304" pitchFamily="18" charset="0"/>
                      </a:rPr>
                      <a:t>p</a:t>
                    </a:r>
                    <a:r>
                      <a:rPr lang="en-US" altLang="en-US" sz="3200" i="1" baseline="-30000" dirty="0" err="1">
                        <a:solidFill>
                          <a:srgbClr val="FFFFFF"/>
                        </a:solidFill>
                        <a:latin typeface="Arial" panose="020B0604020202020204" pitchFamily="34" charset="0"/>
                        <a:cs typeface="Times New Roman" panose="02020603050405020304" pitchFamily="18" charset="0"/>
                      </a:rPr>
                      <a:t>ABS</a:t>
                    </a:r>
                    <a:r>
                      <a:rPr lang="en-US" altLang="en-US" sz="3200" i="1" baseline="-30000" dirty="0">
                        <a:solidFill>
                          <a:srgbClr val="FFFFFF"/>
                        </a:solidFill>
                        <a:latin typeface="Arial" panose="020B0604020202020204" pitchFamily="34" charset="0"/>
                        <a:cs typeface="Times New Roman" panose="02020603050405020304" pitchFamily="18" charset="0"/>
                      </a:rPr>
                      <a:t> </a:t>
                    </a:r>
                    <a:r>
                      <a:rPr lang="en-US" altLang="en-US" sz="3200" i="1" dirty="0">
                        <a:solidFill>
                          <a:srgbClr val="FFFFFF"/>
                        </a:solidFill>
                        <a:latin typeface="Arial" panose="020B0604020202020204" pitchFamily="34" charset="0"/>
                        <a:cs typeface="Times New Roman" panose="02020603050405020304" pitchFamily="18" charset="0"/>
                      </a:rPr>
                      <a:t>= vi</a:t>
                    </a:r>
                    <a:endParaRPr lang="en-US" altLang="en-US" sz="3200" dirty="0">
                      <a:latin typeface="Arial" panose="020B0604020202020204" pitchFamily="34" charset="0"/>
                    </a:endParaRPr>
                  </a:p>
                </p:txBody>
              </p:sp>
              <p:sp>
                <p:nvSpPr>
                  <p:cNvPr id="49187" name="Rectangle 30"/>
                  <p:cNvSpPr>
                    <a:spLocks noChangeArrowheads="1"/>
                  </p:cNvSpPr>
                  <p:nvPr/>
                </p:nvSpPr>
                <p:spPr bwMode="auto">
                  <a:xfrm>
                    <a:off x="966" y="422"/>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4" name="Group 31"/>
              <p:cNvGrpSpPr>
                <a:grpSpLocks/>
              </p:cNvGrpSpPr>
              <p:nvPr/>
            </p:nvGrpSpPr>
            <p:grpSpPr bwMode="auto">
              <a:xfrm>
                <a:off x="2100" y="422"/>
                <a:ext cx="1078" cy="422"/>
                <a:chOff x="2100" y="422"/>
                <a:chExt cx="1078" cy="422"/>
              </a:xfrm>
            </p:grpSpPr>
            <p:sp>
              <p:nvSpPr>
                <p:cNvPr id="49180" name="Rectangle 32"/>
                <p:cNvSpPr>
                  <a:spLocks noChangeArrowheads="1"/>
                </p:cNvSpPr>
                <p:nvPr/>
              </p:nvSpPr>
              <p:spPr bwMode="auto">
                <a:xfrm>
                  <a:off x="2100" y="422"/>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81" name="Group 33"/>
                <p:cNvGrpSpPr>
                  <a:grpSpLocks/>
                </p:cNvGrpSpPr>
                <p:nvPr/>
              </p:nvGrpSpPr>
              <p:grpSpPr bwMode="auto">
                <a:xfrm>
                  <a:off x="2100" y="422"/>
                  <a:ext cx="1078" cy="422"/>
                  <a:chOff x="2100" y="422"/>
                  <a:chExt cx="1078" cy="422"/>
                </a:xfrm>
              </p:grpSpPr>
              <p:sp>
                <p:nvSpPr>
                  <p:cNvPr id="49182" name="Rectangle 34"/>
                  <p:cNvSpPr>
                    <a:spLocks noChangeArrowheads="1"/>
                  </p:cNvSpPr>
                  <p:nvPr/>
                </p:nvSpPr>
                <p:spPr bwMode="auto">
                  <a:xfrm>
                    <a:off x="2143" y="422"/>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i="1">
                        <a:solidFill>
                          <a:srgbClr val="FFFFFF"/>
                        </a:solidFill>
                        <a:latin typeface="Arial" panose="020B0604020202020204" pitchFamily="34" charset="0"/>
                        <a:cs typeface="Times New Roman" panose="02020603050405020304" pitchFamily="18" charset="0"/>
                      </a:rPr>
                      <a:t>p</a:t>
                    </a:r>
                    <a:r>
                      <a:rPr lang="en-US" altLang="en-US" sz="3200" i="1" baseline="-30000">
                        <a:solidFill>
                          <a:srgbClr val="FFFFFF"/>
                        </a:solidFill>
                        <a:latin typeface="Arial" panose="020B0604020202020204" pitchFamily="34" charset="0"/>
                        <a:cs typeface="Times New Roman" panose="02020603050405020304" pitchFamily="18" charset="0"/>
                      </a:rPr>
                      <a:t>ABS </a:t>
                    </a:r>
                    <a:r>
                      <a:rPr lang="en-US" altLang="en-US" sz="3200" i="1">
                        <a:solidFill>
                          <a:srgbClr val="FFFFFF"/>
                        </a:solidFill>
                        <a:latin typeface="Arial" panose="020B0604020202020204" pitchFamily="34" charset="0"/>
                        <a:cs typeface="Times New Roman" panose="02020603050405020304" pitchFamily="18" charset="0"/>
                      </a:rPr>
                      <a:t>= -vi</a:t>
                    </a:r>
                    <a:endParaRPr lang="en-US" altLang="en-US" sz="3200">
                      <a:latin typeface="Arial" panose="020B0604020202020204" pitchFamily="34" charset="0"/>
                    </a:endParaRPr>
                  </a:p>
                </p:txBody>
              </p:sp>
              <p:sp>
                <p:nvSpPr>
                  <p:cNvPr id="49183" name="Rectangle 35"/>
                  <p:cNvSpPr>
                    <a:spLocks noChangeArrowheads="1"/>
                  </p:cNvSpPr>
                  <p:nvPr/>
                </p:nvSpPr>
                <p:spPr bwMode="auto">
                  <a:xfrm>
                    <a:off x="2100" y="422"/>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5" name="Group 36"/>
              <p:cNvGrpSpPr>
                <a:grpSpLocks/>
              </p:cNvGrpSpPr>
              <p:nvPr/>
            </p:nvGrpSpPr>
            <p:grpSpPr bwMode="auto">
              <a:xfrm>
                <a:off x="0" y="844"/>
                <a:ext cx="966" cy="422"/>
                <a:chOff x="0" y="844"/>
                <a:chExt cx="966" cy="422"/>
              </a:xfrm>
            </p:grpSpPr>
            <p:sp>
              <p:nvSpPr>
                <p:cNvPr id="49176" name="Rectangle 37"/>
                <p:cNvSpPr>
                  <a:spLocks noChangeArrowheads="1"/>
                </p:cNvSpPr>
                <p:nvPr/>
              </p:nvSpPr>
              <p:spPr bwMode="auto">
                <a:xfrm>
                  <a:off x="0" y="844"/>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77" name="Group 38"/>
                <p:cNvGrpSpPr>
                  <a:grpSpLocks/>
                </p:cNvGrpSpPr>
                <p:nvPr/>
              </p:nvGrpSpPr>
              <p:grpSpPr bwMode="auto">
                <a:xfrm>
                  <a:off x="0" y="844"/>
                  <a:ext cx="966" cy="422"/>
                  <a:chOff x="0" y="844"/>
                  <a:chExt cx="966" cy="422"/>
                </a:xfrm>
              </p:grpSpPr>
              <p:sp>
                <p:nvSpPr>
                  <p:cNvPr id="49178" name="Rectangle 39"/>
                  <p:cNvSpPr>
                    <a:spLocks noChangeArrowheads="1"/>
                  </p:cNvSpPr>
                  <p:nvPr/>
                </p:nvSpPr>
                <p:spPr bwMode="auto">
                  <a:xfrm>
                    <a:off x="43" y="844"/>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delivered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49179" name="Rectangle 40"/>
                  <p:cNvSpPr>
                    <a:spLocks noChangeArrowheads="1"/>
                  </p:cNvSpPr>
                  <p:nvPr/>
                </p:nvSpPr>
                <p:spPr bwMode="auto">
                  <a:xfrm>
                    <a:off x="0" y="844"/>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6" name="Group 41"/>
              <p:cNvGrpSpPr>
                <a:grpSpLocks/>
              </p:cNvGrpSpPr>
              <p:nvPr/>
            </p:nvGrpSpPr>
            <p:grpSpPr bwMode="auto">
              <a:xfrm>
                <a:off x="966" y="844"/>
                <a:ext cx="1134" cy="422"/>
                <a:chOff x="966" y="844"/>
                <a:chExt cx="1134" cy="422"/>
              </a:xfrm>
            </p:grpSpPr>
            <p:sp>
              <p:nvSpPr>
                <p:cNvPr id="49172" name="Rectangle 42"/>
                <p:cNvSpPr>
                  <a:spLocks noChangeArrowheads="1"/>
                </p:cNvSpPr>
                <p:nvPr/>
              </p:nvSpPr>
              <p:spPr bwMode="auto">
                <a:xfrm>
                  <a:off x="966" y="844"/>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73" name="Group 43"/>
                <p:cNvGrpSpPr>
                  <a:grpSpLocks/>
                </p:cNvGrpSpPr>
                <p:nvPr/>
              </p:nvGrpSpPr>
              <p:grpSpPr bwMode="auto">
                <a:xfrm>
                  <a:off x="966" y="844"/>
                  <a:ext cx="1134" cy="422"/>
                  <a:chOff x="966" y="844"/>
                  <a:chExt cx="1134" cy="422"/>
                </a:xfrm>
              </p:grpSpPr>
              <p:sp>
                <p:nvSpPr>
                  <p:cNvPr id="49174" name="Rectangle 44"/>
                  <p:cNvSpPr>
                    <a:spLocks noChangeArrowheads="1"/>
                  </p:cNvSpPr>
                  <p:nvPr/>
                </p:nvSpPr>
                <p:spPr bwMode="auto">
                  <a:xfrm>
                    <a:off x="1009" y="844"/>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3200" i="1">
                        <a:solidFill>
                          <a:srgbClr val="FFFFFF"/>
                        </a:solidFill>
                        <a:latin typeface="Arial" panose="020B0604020202020204" pitchFamily="34" charset="0"/>
                        <a:cs typeface="Times New Roman" panose="02020603050405020304" pitchFamily="18" charset="0"/>
                      </a:rPr>
                      <a:t>p</a:t>
                    </a:r>
                    <a:r>
                      <a:rPr lang="fr-FR" altLang="en-US" sz="3200" i="1" baseline="-30000">
                        <a:solidFill>
                          <a:srgbClr val="FFFFFF"/>
                        </a:solidFill>
                        <a:latin typeface="Arial" panose="020B0604020202020204" pitchFamily="34" charset="0"/>
                        <a:cs typeface="Times New Roman" panose="02020603050405020304" pitchFamily="18" charset="0"/>
                      </a:rPr>
                      <a:t>DEL </a:t>
                    </a:r>
                    <a:r>
                      <a:rPr lang="fr-FR" altLang="en-US" sz="3200" i="1">
                        <a:solidFill>
                          <a:srgbClr val="FFFFFF"/>
                        </a:solidFill>
                        <a:latin typeface="Arial" panose="020B0604020202020204" pitchFamily="34" charset="0"/>
                        <a:cs typeface="Times New Roman" panose="02020603050405020304" pitchFamily="18" charset="0"/>
                      </a:rPr>
                      <a:t>= -vi</a:t>
                    </a:r>
                    <a:endParaRPr lang="en-US" altLang="en-US" sz="3200" i="1">
                      <a:latin typeface="Arial" panose="020B0604020202020204" pitchFamily="34" charset="0"/>
                    </a:endParaRPr>
                  </a:p>
                </p:txBody>
              </p:sp>
              <p:sp>
                <p:nvSpPr>
                  <p:cNvPr id="49175" name="Rectangle 45"/>
                  <p:cNvSpPr>
                    <a:spLocks noChangeArrowheads="1"/>
                  </p:cNvSpPr>
                  <p:nvPr/>
                </p:nvSpPr>
                <p:spPr bwMode="auto">
                  <a:xfrm>
                    <a:off x="966" y="844"/>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49167" name="Group 46"/>
              <p:cNvGrpSpPr>
                <a:grpSpLocks/>
              </p:cNvGrpSpPr>
              <p:nvPr/>
            </p:nvGrpSpPr>
            <p:grpSpPr bwMode="auto">
              <a:xfrm>
                <a:off x="2100" y="844"/>
                <a:ext cx="1078" cy="422"/>
                <a:chOff x="2100" y="844"/>
                <a:chExt cx="1078" cy="422"/>
              </a:xfrm>
            </p:grpSpPr>
            <p:sp>
              <p:nvSpPr>
                <p:cNvPr id="49168" name="Rectangle 47"/>
                <p:cNvSpPr>
                  <a:spLocks noChangeArrowheads="1"/>
                </p:cNvSpPr>
                <p:nvPr/>
              </p:nvSpPr>
              <p:spPr bwMode="auto">
                <a:xfrm>
                  <a:off x="2100" y="844"/>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9169" name="Group 48"/>
                <p:cNvGrpSpPr>
                  <a:grpSpLocks/>
                </p:cNvGrpSpPr>
                <p:nvPr/>
              </p:nvGrpSpPr>
              <p:grpSpPr bwMode="auto">
                <a:xfrm>
                  <a:off x="2100" y="844"/>
                  <a:ext cx="1078" cy="422"/>
                  <a:chOff x="2100" y="844"/>
                  <a:chExt cx="1078" cy="422"/>
                </a:xfrm>
              </p:grpSpPr>
              <p:sp>
                <p:nvSpPr>
                  <p:cNvPr id="49170" name="Rectangle 49"/>
                  <p:cNvSpPr>
                    <a:spLocks noChangeArrowheads="1"/>
                  </p:cNvSpPr>
                  <p:nvPr/>
                </p:nvSpPr>
                <p:spPr bwMode="auto">
                  <a:xfrm>
                    <a:off x="2143" y="844"/>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3200" i="1">
                        <a:solidFill>
                          <a:srgbClr val="FFFFFF"/>
                        </a:solidFill>
                        <a:latin typeface="Arial" panose="020B0604020202020204" pitchFamily="34" charset="0"/>
                        <a:cs typeface="Times New Roman" panose="02020603050405020304" pitchFamily="18" charset="0"/>
                      </a:rPr>
                      <a:t>p</a:t>
                    </a:r>
                    <a:r>
                      <a:rPr lang="fr-FR" altLang="en-US" sz="3200" i="1" baseline="-30000">
                        <a:solidFill>
                          <a:srgbClr val="FFFFFF"/>
                        </a:solidFill>
                        <a:latin typeface="Arial" panose="020B0604020202020204" pitchFamily="34" charset="0"/>
                        <a:cs typeface="Times New Roman" panose="02020603050405020304" pitchFamily="18" charset="0"/>
                      </a:rPr>
                      <a:t>DEL </a:t>
                    </a:r>
                    <a:r>
                      <a:rPr lang="fr-FR" altLang="en-US" sz="3200" i="1">
                        <a:solidFill>
                          <a:srgbClr val="FFFFFF"/>
                        </a:solidFill>
                        <a:latin typeface="Arial" panose="020B0604020202020204" pitchFamily="34" charset="0"/>
                        <a:cs typeface="Times New Roman" panose="02020603050405020304" pitchFamily="18" charset="0"/>
                      </a:rPr>
                      <a:t>= vi</a:t>
                    </a:r>
                    <a:endParaRPr lang="en-US" altLang="en-US" sz="3200">
                      <a:latin typeface="Arial" panose="020B0604020202020204" pitchFamily="34" charset="0"/>
                    </a:endParaRPr>
                  </a:p>
                </p:txBody>
              </p:sp>
              <p:sp>
                <p:nvSpPr>
                  <p:cNvPr id="49171" name="Rectangle 50"/>
                  <p:cNvSpPr>
                    <a:spLocks noChangeArrowheads="1"/>
                  </p:cNvSpPr>
                  <p:nvPr/>
                </p:nvSpPr>
                <p:spPr bwMode="auto">
                  <a:xfrm>
                    <a:off x="2100" y="844"/>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sp>
          <p:nvSpPr>
            <p:cNvPr id="49158" name="Rectangle 51"/>
            <p:cNvSpPr>
              <a:spLocks noChangeArrowheads="1"/>
            </p:cNvSpPr>
            <p:nvPr/>
          </p:nvSpPr>
          <p:spPr bwMode="auto">
            <a:xfrm>
              <a:off x="-2" y="-2"/>
              <a:ext cx="3182" cy="1270"/>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5638800" y="3810000"/>
            <a:ext cx="3505200" cy="2362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12" name="Rectangle 3"/>
          <p:cNvSpPr>
            <a:spLocks noGrp="1" noChangeArrowheads="1"/>
          </p:cNvSpPr>
          <p:nvPr>
            <p:ph type="title"/>
          </p:nvPr>
        </p:nvSpPr>
        <p:spPr>
          <a:xfrm>
            <a:off x="1371600" y="0"/>
            <a:ext cx="7772400" cy="1371600"/>
          </a:xfrm>
        </p:spPr>
        <p:txBody>
          <a:bodyPr/>
          <a:lstStyle/>
          <a:p>
            <a:pPr eaLnBrk="1" hangingPunct="1"/>
            <a:r>
              <a:rPr lang="en-US" altLang="en-US" sz="3600" smtClean="0"/>
              <a:t>Example of Using the Power Direction Table – </a:t>
            </a:r>
            <a:r>
              <a:rPr lang="en-US" altLang="en-US" sz="3600" b="1" u="sng" smtClean="0"/>
              <a:t>Step 1</a:t>
            </a:r>
          </a:p>
        </p:txBody>
      </p:sp>
      <p:sp>
        <p:nvSpPr>
          <p:cNvPr id="17413" name="Rectangle 4"/>
          <p:cNvSpPr>
            <a:spLocks noGrp="1" noChangeArrowheads="1"/>
          </p:cNvSpPr>
          <p:nvPr>
            <p:ph type="body" idx="1"/>
          </p:nvPr>
        </p:nvSpPr>
        <p:spPr>
          <a:xfrm>
            <a:off x="685800" y="1828800"/>
            <a:ext cx="7772400" cy="1981200"/>
          </a:xfrm>
        </p:spPr>
        <p:txBody>
          <a:bodyPr/>
          <a:lstStyle/>
          <a:p>
            <a:pPr marL="609600" indent="-609600" eaLnBrk="1" hangingPunct="1">
              <a:lnSpc>
                <a:spcPct val="90000"/>
              </a:lnSpc>
              <a:buFontTx/>
              <a:buNone/>
            </a:pPr>
            <a:r>
              <a:rPr lang="en-US" altLang="en-US" sz="2400" dirty="0" smtClean="0"/>
              <a:t>We want an expression for the power absorbed by this Sample Circuit.  </a:t>
            </a:r>
          </a:p>
          <a:p>
            <a:pPr marL="609600" indent="-609600" eaLnBrk="1" hangingPunct="1">
              <a:lnSpc>
                <a:spcPct val="90000"/>
              </a:lnSpc>
              <a:buFontTx/>
              <a:buAutoNum type="arabicPeriod"/>
            </a:pPr>
            <a:r>
              <a:rPr lang="en-US" altLang="en-US" sz="2400" b="1" dirty="0" smtClean="0"/>
              <a:t>Determine which sign relationship has been used to assign reference polarities for this Sample Circuit.</a:t>
            </a:r>
            <a:r>
              <a:rPr lang="en-US" altLang="en-US" sz="2400" dirty="0" smtClean="0"/>
              <a:t>  </a:t>
            </a:r>
          </a:p>
        </p:txBody>
      </p:sp>
      <p:graphicFrame>
        <p:nvGraphicFramePr>
          <p:cNvPr id="17410" name="Object 5"/>
          <p:cNvGraphicFramePr>
            <a:graphicFrameLocks noChangeAspect="1"/>
          </p:cNvGraphicFramePr>
          <p:nvPr/>
        </p:nvGraphicFramePr>
        <p:xfrm>
          <a:off x="5715000" y="4191000"/>
          <a:ext cx="3200400" cy="1577975"/>
        </p:xfrm>
        <a:graphic>
          <a:graphicData uri="http://schemas.openxmlformats.org/presentationml/2006/ole">
            <mc:AlternateContent xmlns:mc="http://schemas.openxmlformats.org/markup-compatibility/2006">
              <mc:Choice xmlns:v="urn:schemas-microsoft-com:vml" Requires="v">
                <p:oleObj spid="_x0000_s17501" name="VISIO" r:id="rId4" imgW="2901240" imgH="1430640" progId="Visio.Drawing.6">
                  <p:embed/>
                </p:oleObj>
              </mc:Choice>
              <mc:Fallback>
                <p:oleObj name="VISIO" r:id="rId4" imgW="2901240" imgH="143064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191000"/>
                        <a:ext cx="32004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414" name="Group 54"/>
          <p:cNvGrpSpPr>
            <a:grpSpLocks/>
          </p:cNvGrpSpPr>
          <p:nvPr/>
        </p:nvGrpSpPr>
        <p:grpSpPr bwMode="auto">
          <a:xfrm>
            <a:off x="0" y="3962400"/>
            <a:ext cx="5486400" cy="2438400"/>
            <a:chOff x="-2" y="-2"/>
            <a:chExt cx="3182" cy="1270"/>
          </a:xfrm>
        </p:grpSpPr>
        <p:grpSp>
          <p:nvGrpSpPr>
            <p:cNvPr id="17415" name="Group 55"/>
            <p:cNvGrpSpPr>
              <a:grpSpLocks/>
            </p:cNvGrpSpPr>
            <p:nvPr/>
          </p:nvGrpSpPr>
          <p:grpSpPr bwMode="auto">
            <a:xfrm>
              <a:off x="0" y="0"/>
              <a:ext cx="3178" cy="1266"/>
              <a:chOff x="0" y="0"/>
              <a:chExt cx="3178" cy="1266"/>
            </a:xfrm>
          </p:grpSpPr>
          <p:grpSp>
            <p:nvGrpSpPr>
              <p:cNvPr id="17417" name="Group 56"/>
              <p:cNvGrpSpPr>
                <a:grpSpLocks/>
              </p:cNvGrpSpPr>
              <p:nvPr/>
            </p:nvGrpSpPr>
            <p:grpSpPr bwMode="auto">
              <a:xfrm>
                <a:off x="0" y="0"/>
                <a:ext cx="966" cy="422"/>
                <a:chOff x="0" y="0"/>
                <a:chExt cx="966" cy="422"/>
              </a:xfrm>
            </p:grpSpPr>
            <p:sp>
              <p:nvSpPr>
                <p:cNvPr id="17458" name="Rectangle 57"/>
                <p:cNvSpPr>
                  <a:spLocks noChangeArrowheads="1"/>
                </p:cNvSpPr>
                <p:nvPr/>
              </p:nvSpPr>
              <p:spPr bwMode="auto">
                <a:xfrm>
                  <a:off x="0" y="0"/>
                  <a:ext cx="966"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59" name="Group 58"/>
                <p:cNvGrpSpPr>
                  <a:grpSpLocks/>
                </p:cNvGrpSpPr>
                <p:nvPr/>
              </p:nvGrpSpPr>
              <p:grpSpPr bwMode="auto">
                <a:xfrm>
                  <a:off x="0" y="0"/>
                  <a:ext cx="966" cy="422"/>
                  <a:chOff x="0" y="0"/>
                  <a:chExt cx="966" cy="422"/>
                </a:xfrm>
              </p:grpSpPr>
              <p:sp>
                <p:nvSpPr>
                  <p:cNvPr id="17460" name="Rectangle 59"/>
                  <p:cNvSpPr>
                    <a:spLocks noChangeArrowheads="1"/>
                  </p:cNvSpPr>
                  <p:nvPr/>
                </p:nvSpPr>
                <p:spPr bwMode="auto">
                  <a:xfrm>
                    <a:off x="43" y="0"/>
                    <a:ext cx="880"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cs typeface="Times New Roman" panose="02020603050405020304" pitchFamily="18" charset="0"/>
                      </a:rPr>
                      <a:t> </a:t>
                    </a:r>
                  </a:p>
                  <a:p>
                    <a:endParaRPr lang="en-US" altLang="en-US" sz="2000">
                      <a:latin typeface="Arial" panose="020B0604020202020204" pitchFamily="34" charset="0"/>
                    </a:endParaRPr>
                  </a:p>
                </p:txBody>
              </p:sp>
              <p:sp>
                <p:nvSpPr>
                  <p:cNvPr id="17461" name="Rectangle 60"/>
                  <p:cNvSpPr>
                    <a:spLocks noChangeArrowheads="1"/>
                  </p:cNvSpPr>
                  <p:nvPr/>
                </p:nvSpPr>
                <p:spPr bwMode="auto">
                  <a:xfrm>
                    <a:off x="0" y="0"/>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18" name="Group 61"/>
              <p:cNvGrpSpPr>
                <a:grpSpLocks/>
              </p:cNvGrpSpPr>
              <p:nvPr/>
            </p:nvGrpSpPr>
            <p:grpSpPr bwMode="auto">
              <a:xfrm>
                <a:off x="966" y="0"/>
                <a:ext cx="1134" cy="422"/>
                <a:chOff x="966" y="0"/>
                <a:chExt cx="1134" cy="422"/>
              </a:xfrm>
            </p:grpSpPr>
            <p:sp>
              <p:nvSpPr>
                <p:cNvPr id="17454" name="Rectangle 62"/>
                <p:cNvSpPr>
                  <a:spLocks noChangeArrowheads="1"/>
                </p:cNvSpPr>
                <p:nvPr/>
              </p:nvSpPr>
              <p:spPr bwMode="auto">
                <a:xfrm>
                  <a:off x="966" y="0"/>
                  <a:ext cx="1134"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55" name="Group 63"/>
                <p:cNvGrpSpPr>
                  <a:grpSpLocks/>
                </p:cNvGrpSpPr>
                <p:nvPr/>
              </p:nvGrpSpPr>
              <p:grpSpPr bwMode="auto">
                <a:xfrm>
                  <a:off x="966" y="0"/>
                  <a:ext cx="1134" cy="422"/>
                  <a:chOff x="966" y="0"/>
                  <a:chExt cx="1134" cy="422"/>
                </a:xfrm>
              </p:grpSpPr>
              <p:sp>
                <p:nvSpPr>
                  <p:cNvPr id="17456" name="Rectangle 64"/>
                  <p:cNvSpPr>
                    <a:spLocks noChangeArrowheads="1"/>
                  </p:cNvSpPr>
                  <p:nvPr/>
                </p:nvSpPr>
                <p:spPr bwMode="auto">
                  <a:xfrm>
                    <a:off x="1009" y="0"/>
                    <a:ext cx="104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Passive </a:t>
                    </a:r>
                    <a:r>
                      <a:rPr lang="en-US" altLang="en-US" sz="2000" b="1" dirty="0" smtClean="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17457" name="Rectangle 65"/>
                  <p:cNvSpPr>
                    <a:spLocks noChangeArrowheads="1"/>
                  </p:cNvSpPr>
                  <p:nvPr/>
                </p:nvSpPr>
                <p:spPr bwMode="auto">
                  <a:xfrm>
                    <a:off x="966" y="0"/>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19" name="Group 66"/>
              <p:cNvGrpSpPr>
                <a:grpSpLocks/>
              </p:cNvGrpSpPr>
              <p:nvPr/>
            </p:nvGrpSpPr>
            <p:grpSpPr bwMode="auto">
              <a:xfrm>
                <a:off x="2100" y="0"/>
                <a:ext cx="1078" cy="422"/>
                <a:chOff x="2100" y="0"/>
                <a:chExt cx="1078" cy="422"/>
              </a:xfrm>
            </p:grpSpPr>
            <p:sp>
              <p:nvSpPr>
                <p:cNvPr id="17450" name="Rectangle 67"/>
                <p:cNvSpPr>
                  <a:spLocks noChangeArrowheads="1"/>
                </p:cNvSpPr>
                <p:nvPr/>
              </p:nvSpPr>
              <p:spPr bwMode="auto">
                <a:xfrm>
                  <a:off x="2100" y="0"/>
                  <a:ext cx="107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51" name="Group 68"/>
                <p:cNvGrpSpPr>
                  <a:grpSpLocks/>
                </p:cNvGrpSpPr>
                <p:nvPr/>
              </p:nvGrpSpPr>
              <p:grpSpPr bwMode="auto">
                <a:xfrm>
                  <a:off x="2100" y="0"/>
                  <a:ext cx="1078" cy="422"/>
                  <a:chOff x="2100" y="0"/>
                  <a:chExt cx="1078" cy="422"/>
                </a:xfrm>
              </p:grpSpPr>
              <p:sp>
                <p:nvSpPr>
                  <p:cNvPr id="17452" name="Rectangle 69"/>
                  <p:cNvSpPr>
                    <a:spLocks noChangeArrowheads="1"/>
                  </p:cNvSpPr>
                  <p:nvPr/>
                </p:nvSpPr>
                <p:spPr bwMode="auto">
                  <a:xfrm>
                    <a:off x="2143" y="0"/>
                    <a:ext cx="992"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Active </a:t>
                    </a:r>
                    <a:r>
                      <a:rPr lang="en-US" altLang="en-US" sz="2000" b="1" dirty="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17453" name="Rectangle 70"/>
                  <p:cNvSpPr>
                    <a:spLocks noChangeArrowheads="1"/>
                  </p:cNvSpPr>
                  <p:nvPr/>
                </p:nvSpPr>
                <p:spPr bwMode="auto">
                  <a:xfrm>
                    <a:off x="2100" y="0"/>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20" name="Group 71"/>
              <p:cNvGrpSpPr>
                <a:grpSpLocks/>
              </p:cNvGrpSpPr>
              <p:nvPr/>
            </p:nvGrpSpPr>
            <p:grpSpPr bwMode="auto">
              <a:xfrm>
                <a:off x="0" y="422"/>
                <a:ext cx="966" cy="422"/>
                <a:chOff x="0" y="422"/>
                <a:chExt cx="966" cy="422"/>
              </a:xfrm>
            </p:grpSpPr>
            <p:sp>
              <p:nvSpPr>
                <p:cNvPr id="17446" name="Rectangle 72"/>
                <p:cNvSpPr>
                  <a:spLocks noChangeArrowheads="1"/>
                </p:cNvSpPr>
                <p:nvPr/>
              </p:nvSpPr>
              <p:spPr bwMode="auto">
                <a:xfrm>
                  <a:off x="0" y="422"/>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47" name="Group 73"/>
                <p:cNvGrpSpPr>
                  <a:grpSpLocks/>
                </p:cNvGrpSpPr>
                <p:nvPr/>
              </p:nvGrpSpPr>
              <p:grpSpPr bwMode="auto">
                <a:xfrm>
                  <a:off x="0" y="422"/>
                  <a:ext cx="966" cy="422"/>
                  <a:chOff x="0" y="422"/>
                  <a:chExt cx="966" cy="422"/>
                </a:xfrm>
              </p:grpSpPr>
              <p:sp>
                <p:nvSpPr>
                  <p:cNvPr id="17448" name="Rectangle 74"/>
                  <p:cNvSpPr>
                    <a:spLocks noChangeArrowheads="1"/>
                  </p:cNvSpPr>
                  <p:nvPr/>
                </p:nvSpPr>
                <p:spPr bwMode="auto">
                  <a:xfrm>
                    <a:off x="43" y="422"/>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absorbed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17449" name="Rectangle 75"/>
                  <p:cNvSpPr>
                    <a:spLocks noChangeArrowheads="1"/>
                  </p:cNvSpPr>
                  <p:nvPr/>
                </p:nvSpPr>
                <p:spPr bwMode="auto">
                  <a:xfrm>
                    <a:off x="0" y="422"/>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21" name="Group 76"/>
              <p:cNvGrpSpPr>
                <a:grpSpLocks/>
              </p:cNvGrpSpPr>
              <p:nvPr/>
            </p:nvGrpSpPr>
            <p:grpSpPr bwMode="auto">
              <a:xfrm>
                <a:off x="966" y="422"/>
                <a:ext cx="1134" cy="422"/>
                <a:chOff x="966" y="422"/>
                <a:chExt cx="1134" cy="422"/>
              </a:xfrm>
            </p:grpSpPr>
            <p:sp>
              <p:nvSpPr>
                <p:cNvPr id="17442" name="Rectangle 77"/>
                <p:cNvSpPr>
                  <a:spLocks noChangeArrowheads="1"/>
                </p:cNvSpPr>
                <p:nvPr/>
              </p:nvSpPr>
              <p:spPr bwMode="auto">
                <a:xfrm>
                  <a:off x="966" y="422"/>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43" name="Group 78"/>
                <p:cNvGrpSpPr>
                  <a:grpSpLocks/>
                </p:cNvGrpSpPr>
                <p:nvPr/>
              </p:nvGrpSpPr>
              <p:grpSpPr bwMode="auto">
                <a:xfrm>
                  <a:off x="966" y="422"/>
                  <a:ext cx="1134" cy="422"/>
                  <a:chOff x="966" y="422"/>
                  <a:chExt cx="1134" cy="422"/>
                </a:xfrm>
              </p:grpSpPr>
              <p:sp>
                <p:nvSpPr>
                  <p:cNvPr id="17444" name="Rectangle 79"/>
                  <p:cNvSpPr>
                    <a:spLocks noChangeArrowheads="1"/>
                  </p:cNvSpPr>
                  <p:nvPr/>
                </p:nvSpPr>
                <p:spPr bwMode="auto">
                  <a:xfrm>
                    <a:off x="1009" y="422"/>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a:solidFill>
                          <a:srgbClr val="FFFFFF"/>
                        </a:solidFill>
                        <a:latin typeface="Arial" panose="020B0604020202020204" pitchFamily="34" charset="0"/>
                        <a:cs typeface="Times New Roman" panose="02020603050405020304" pitchFamily="18" charset="0"/>
                      </a:rPr>
                      <a:t>p</a:t>
                    </a:r>
                    <a:r>
                      <a:rPr lang="en-US" altLang="en-US" sz="2800" i="1" baseline="-30000">
                        <a:solidFill>
                          <a:srgbClr val="FFFFFF"/>
                        </a:solidFill>
                        <a:latin typeface="Arial" panose="020B0604020202020204" pitchFamily="34" charset="0"/>
                        <a:cs typeface="Times New Roman" panose="02020603050405020304" pitchFamily="18" charset="0"/>
                      </a:rPr>
                      <a:t>ABS </a:t>
                    </a:r>
                    <a:r>
                      <a:rPr lang="en-US" altLang="en-US" sz="2800" i="1">
                        <a:solidFill>
                          <a:srgbClr val="FFFFFF"/>
                        </a:solidFill>
                        <a:latin typeface="Arial" panose="020B0604020202020204" pitchFamily="34" charset="0"/>
                        <a:cs typeface="Times New Roman" panose="02020603050405020304" pitchFamily="18" charset="0"/>
                      </a:rPr>
                      <a:t>= vi</a:t>
                    </a:r>
                    <a:endParaRPr lang="en-US" altLang="en-US" sz="2800">
                      <a:latin typeface="Arial" panose="020B0604020202020204" pitchFamily="34" charset="0"/>
                    </a:endParaRPr>
                  </a:p>
                </p:txBody>
              </p:sp>
              <p:sp>
                <p:nvSpPr>
                  <p:cNvPr id="17445" name="Rectangle 80"/>
                  <p:cNvSpPr>
                    <a:spLocks noChangeArrowheads="1"/>
                  </p:cNvSpPr>
                  <p:nvPr/>
                </p:nvSpPr>
                <p:spPr bwMode="auto">
                  <a:xfrm>
                    <a:off x="966" y="422"/>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22" name="Group 81"/>
              <p:cNvGrpSpPr>
                <a:grpSpLocks/>
              </p:cNvGrpSpPr>
              <p:nvPr/>
            </p:nvGrpSpPr>
            <p:grpSpPr bwMode="auto">
              <a:xfrm>
                <a:off x="2100" y="422"/>
                <a:ext cx="1078" cy="422"/>
                <a:chOff x="2100" y="422"/>
                <a:chExt cx="1078" cy="422"/>
              </a:xfrm>
            </p:grpSpPr>
            <p:sp>
              <p:nvSpPr>
                <p:cNvPr id="17438" name="Rectangle 82"/>
                <p:cNvSpPr>
                  <a:spLocks noChangeArrowheads="1"/>
                </p:cNvSpPr>
                <p:nvPr/>
              </p:nvSpPr>
              <p:spPr bwMode="auto">
                <a:xfrm>
                  <a:off x="2100" y="422"/>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39" name="Group 83"/>
                <p:cNvGrpSpPr>
                  <a:grpSpLocks/>
                </p:cNvGrpSpPr>
                <p:nvPr/>
              </p:nvGrpSpPr>
              <p:grpSpPr bwMode="auto">
                <a:xfrm>
                  <a:off x="2100" y="422"/>
                  <a:ext cx="1078" cy="422"/>
                  <a:chOff x="2100" y="422"/>
                  <a:chExt cx="1078" cy="422"/>
                </a:xfrm>
              </p:grpSpPr>
              <p:sp>
                <p:nvSpPr>
                  <p:cNvPr id="17440" name="Rectangle 84"/>
                  <p:cNvSpPr>
                    <a:spLocks noChangeArrowheads="1"/>
                  </p:cNvSpPr>
                  <p:nvPr/>
                </p:nvSpPr>
                <p:spPr bwMode="auto">
                  <a:xfrm>
                    <a:off x="2143" y="422"/>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a:solidFill>
                          <a:srgbClr val="FFFFFF"/>
                        </a:solidFill>
                        <a:latin typeface="Arial" panose="020B0604020202020204" pitchFamily="34" charset="0"/>
                        <a:cs typeface="Times New Roman" panose="02020603050405020304" pitchFamily="18" charset="0"/>
                      </a:rPr>
                      <a:t>p</a:t>
                    </a:r>
                    <a:r>
                      <a:rPr lang="en-US" altLang="en-US" sz="2800" i="1" baseline="-30000">
                        <a:solidFill>
                          <a:srgbClr val="FFFFFF"/>
                        </a:solidFill>
                        <a:latin typeface="Arial" panose="020B0604020202020204" pitchFamily="34" charset="0"/>
                        <a:cs typeface="Times New Roman" panose="02020603050405020304" pitchFamily="18" charset="0"/>
                      </a:rPr>
                      <a:t>ABS </a:t>
                    </a:r>
                    <a:r>
                      <a:rPr lang="en-US" altLang="en-US" sz="2800" i="1">
                        <a:solidFill>
                          <a:srgbClr val="FFFFFF"/>
                        </a:solidFill>
                        <a:latin typeface="Arial" panose="020B0604020202020204" pitchFamily="34" charset="0"/>
                        <a:cs typeface="Times New Roman" panose="02020603050405020304" pitchFamily="18" charset="0"/>
                      </a:rPr>
                      <a:t>= -vi</a:t>
                    </a:r>
                    <a:endParaRPr lang="en-US" altLang="en-US" sz="2800">
                      <a:latin typeface="Arial" panose="020B0604020202020204" pitchFamily="34" charset="0"/>
                    </a:endParaRPr>
                  </a:p>
                </p:txBody>
              </p:sp>
              <p:sp>
                <p:nvSpPr>
                  <p:cNvPr id="17441" name="Rectangle 85"/>
                  <p:cNvSpPr>
                    <a:spLocks noChangeArrowheads="1"/>
                  </p:cNvSpPr>
                  <p:nvPr/>
                </p:nvSpPr>
                <p:spPr bwMode="auto">
                  <a:xfrm>
                    <a:off x="2100" y="422"/>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23" name="Group 86"/>
              <p:cNvGrpSpPr>
                <a:grpSpLocks/>
              </p:cNvGrpSpPr>
              <p:nvPr/>
            </p:nvGrpSpPr>
            <p:grpSpPr bwMode="auto">
              <a:xfrm>
                <a:off x="0" y="844"/>
                <a:ext cx="966" cy="422"/>
                <a:chOff x="0" y="844"/>
                <a:chExt cx="966" cy="422"/>
              </a:xfrm>
            </p:grpSpPr>
            <p:sp>
              <p:nvSpPr>
                <p:cNvPr id="17434" name="Rectangle 87"/>
                <p:cNvSpPr>
                  <a:spLocks noChangeArrowheads="1"/>
                </p:cNvSpPr>
                <p:nvPr/>
              </p:nvSpPr>
              <p:spPr bwMode="auto">
                <a:xfrm>
                  <a:off x="0" y="844"/>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35" name="Group 88"/>
                <p:cNvGrpSpPr>
                  <a:grpSpLocks/>
                </p:cNvGrpSpPr>
                <p:nvPr/>
              </p:nvGrpSpPr>
              <p:grpSpPr bwMode="auto">
                <a:xfrm>
                  <a:off x="0" y="844"/>
                  <a:ext cx="966" cy="422"/>
                  <a:chOff x="0" y="844"/>
                  <a:chExt cx="966" cy="422"/>
                </a:xfrm>
              </p:grpSpPr>
              <p:sp>
                <p:nvSpPr>
                  <p:cNvPr id="17436" name="Rectangle 89"/>
                  <p:cNvSpPr>
                    <a:spLocks noChangeArrowheads="1"/>
                  </p:cNvSpPr>
                  <p:nvPr/>
                </p:nvSpPr>
                <p:spPr bwMode="auto">
                  <a:xfrm>
                    <a:off x="43" y="844"/>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delivered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17437" name="Rectangle 90"/>
                  <p:cNvSpPr>
                    <a:spLocks noChangeArrowheads="1"/>
                  </p:cNvSpPr>
                  <p:nvPr/>
                </p:nvSpPr>
                <p:spPr bwMode="auto">
                  <a:xfrm>
                    <a:off x="0" y="844"/>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24" name="Group 91"/>
              <p:cNvGrpSpPr>
                <a:grpSpLocks/>
              </p:cNvGrpSpPr>
              <p:nvPr/>
            </p:nvGrpSpPr>
            <p:grpSpPr bwMode="auto">
              <a:xfrm>
                <a:off x="966" y="844"/>
                <a:ext cx="1134" cy="422"/>
                <a:chOff x="966" y="844"/>
                <a:chExt cx="1134" cy="422"/>
              </a:xfrm>
            </p:grpSpPr>
            <p:sp>
              <p:nvSpPr>
                <p:cNvPr id="17430" name="Rectangle 92"/>
                <p:cNvSpPr>
                  <a:spLocks noChangeArrowheads="1"/>
                </p:cNvSpPr>
                <p:nvPr/>
              </p:nvSpPr>
              <p:spPr bwMode="auto">
                <a:xfrm>
                  <a:off x="966" y="844"/>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31" name="Group 93"/>
                <p:cNvGrpSpPr>
                  <a:grpSpLocks/>
                </p:cNvGrpSpPr>
                <p:nvPr/>
              </p:nvGrpSpPr>
              <p:grpSpPr bwMode="auto">
                <a:xfrm>
                  <a:off x="966" y="844"/>
                  <a:ext cx="1134" cy="422"/>
                  <a:chOff x="966" y="844"/>
                  <a:chExt cx="1134" cy="422"/>
                </a:xfrm>
              </p:grpSpPr>
              <p:sp>
                <p:nvSpPr>
                  <p:cNvPr id="17432" name="Rectangle 94"/>
                  <p:cNvSpPr>
                    <a:spLocks noChangeArrowheads="1"/>
                  </p:cNvSpPr>
                  <p:nvPr/>
                </p:nvSpPr>
                <p:spPr bwMode="auto">
                  <a:xfrm>
                    <a:off x="1009" y="844"/>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i="1">
                        <a:solidFill>
                          <a:srgbClr val="FFFFFF"/>
                        </a:solidFill>
                        <a:latin typeface="Arial" panose="020B0604020202020204" pitchFamily="34" charset="0"/>
                        <a:cs typeface="Times New Roman" panose="02020603050405020304" pitchFamily="18" charset="0"/>
                      </a:rPr>
                      <a:t>p</a:t>
                    </a:r>
                    <a:r>
                      <a:rPr lang="fr-FR" altLang="en-US" sz="2800" i="1" baseline="-30000">
                        <a:solidFill>
                          <a:srgbClr val="FFFFFF"/>
                        </a:solidFill>
                        <a:latin typeface="Arial" panose="020B0604020202020204" pitchFamily="34" charset="0"/>
                        <a:cs typeface="Times New Roman" panose="02020603050405020304" pitchFamily="18" charset="0"/>
                      </a:rPr>
                      <a:t>DEL </a:t>
                    </a:r>
                    <a:r>
                      <a:rPr lang="fr-FR" altLang="en-US" sz="2800" i="1">
                        <a:solidFill>
                          <a:srgbClr val="FFFFFF"/>
                        </a:solidFill>
                        <a:latin typeface="Arial" panose="020B0604020202020204" pitchFamily="34" charset="0"/>
                        <a:cs typeface="Times New Roman" panose="02020603050405020304" pitchFamily="18" charset="0"/>
                      </a:rPr>
                      <a:t>= -vi</a:t>
                    </a:r>
                    <a:endParaRPr lang="en-US" altLang="en-US" sz="2800" i="1">
                      <a:latin typeface="Arial" panose="020B0604020202020204" pitchFamily="34" charset="0"/>
                    </a:endParaRPr>
                  </a:p>
                </p:txBody>
              </p:sp>
              <p:sp>
                <p:nvSpPr>
                  <p:cNvPr id="17433" name="Rectangle 95"/>
                  <p:cNvSpPr>
                    <a:spLocks noChangeArrowheads="1"/>
                  </p:cNvSpPr>
                  <p:nvPr/>
                </p:nvSpPr>
                <p:spPr bwMode="auto">
                  <a:xfrm>
                    <a:off x="966" y="844"/>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425" name="Group 96"/>
              <p:cNvGrpSpPr>
                <a:grpSpLocks/>
              </p:cNvGrpSpPr>
              <p:nvPr/>
            </p:nvGrpSpPr>
            <p:grpSpPr bwMode="auto">
              <a:xfrm>
                <a:off x="2100" y="844"/>
                <a:ext cx="1078" cy="422"/>
                <a:chOff x="2100" y="844"/>
                <a:chExt cx="1078" cy="422"/>
              </a:xfrm>
            </p:grpSpPr>
            <p:sp>
              <p:nvSpPr>
                <p:cNvPr id="17426" name="Rectangle 97"/>
                <p:cNvSpPr>
                  <a:spLocks noChangeArrowheads="1"/>
                </p:cNvSpPr>
                <p:nvPr/>
              </p:nvSpPr>
              <p:spPr bwMode="auto">
                <a:xfrm>
                  <a:off x="2100" y="844"/>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7427" name="Group 98"/>
                <p:cNvGrpSpPr>
                  <a:grpSpLocks/>
                </p:cNvGrpSpPr>
                <p:nvPr/>
              </p:nvGrpSpPr>
              <p:grpSpPr bwMode="auto">
                <a:xfrm>
                  <a:off x="2100" y="844"/>
                  <a:ext cx="1078" cy="422"/>
                  <a:chOff x="2100" y="844"/>
                  <a:chExt cx="1078" cy="422"/>
                </a:xfrm>
              </p:grpSpPr>
              <p:sp>
                <p:nvSpPr>
                  <p:cNvPr id="17428" name="Rectangle 99"/>
                  <p:cNvSpPr>
                    <a:spLocks noChangeArrowheads="1"/>
                  </p:cNvSpPr>
                  <p:nvPr/>
                </p:nvSpPr>
                <p:spPr bwMode="auto">
                  <a:xfrm>
                    <a:off x="2143" y="844"/>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i="1">
                        <a:solidFill>
                          <a:srgbClr val="FFFFFF"/>
                        </a:solidFill>
                        <a:latin typeface="Arial" panose="020B0604020202020204" pitchFamily="34" charset="0"/>
                        <a:cs typeface="Times New Roman" panose="02020603050405020304" pitchFamily="18" charset="0"/>
                      </a:rPr>
                      <a:t>p</a:t>
                    </a:r>
                    <a:r>
                      <a:rPr lang="fr-FR" altLang="en-US" sz="2800" i="1" baseline="-30000">
                        <a:solidFill>
                          <a:srgbClr val="FFFFFF"/>
                        </a:solidFill>
                        <a:latin typeface="Arial" panose="020B0604020202020204" pitchFamily="34" charset="0"/>
                        <a:cs typeface="Times New Roman" panose="02020603050405020304" pitchFamily="18" charset="0"/>
                      </a:rPr>
                      <a:t>DEL </a:t>
                    </a:r>
                    <a:r>
                      <a:rPr lang="fr-FR" altLang="en-US" sz="2800" i="1">
                        <a:solidFill>
                          <a:srgbClr val="FFFFFF"/>
                        </a:solidFill>
                        <a:latin typeface="Arial" panose="020B0604020202020204" pitchFamily="34" charset="0"/>
                        <a:cs typeface="Times New Roman" panose="02020603050405020304" pitchFamily="18" charset="0"/>
                      </a:rPr>
                      <a:t>= vi</a:t>
                    </a:r>
                    <a:endParaRPr lang="en-US" altLang="en-US" sz="2800">
                      <a:latin typeface="Arial" panose="020B0604020202020204" pitchFamily="34" charset="0"/>
                    </a:endParaRPr>
                  </a:p>
                </p:txBody>
              </p:sp>
              <p:sp>
                <p:nvSpPr>
                  <p:cNvPr id="17429" name="Rectangle 100"/>
                  <p:cNvSpPr>
                    <a:spLocks noChangeArrowheads="1"/>
                  </p:cNvSpPr>
                  <p:nvPr/>
                </p:nvSpPr>
                <p:spPr bwMode="auto">
                  <a:xfrm>
                    <a:off x="2100" y="844"/>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sp>
          <p:nvSpPr>
            <p:cNvPr id="17416" name="Rectangle 101"/>
            <p:cNvSpPr>
              <a:spLocks noChangeArrowheads="1"/>
            </p:cNvSpPr>
            <p:nvPr/>
          </p:nvSpPr>
          <p:spPr bwMode="auto">
            <a:xfrm>
              <a:off x="-2" y="-2"/>
              <a:ext cx="3182" cy="1270"/>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5791200" y="4267200"/>
            <a:ext cx="3352800" cy="2209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36" name="Rectangle 3"/>
          <p:cNvSpPr>
            <a:spLocks noGrp="1" noChangeArrowheads="1"/>
          </p:cNvSpPr>
          <p:nvPr>
            <p:ph type="title"/>
          </p:nvPr>
        </p:nvSpPr>
        <p:spPr>
          <a:xfrm>
            <a:off x="1143000" y="0"/>
            <a:ext cx="7772400" cy="1371600"/>
          </a:xfrm>
        </p:spPr>
        <p:txBody>
          <a:bodyPr/>
          <a:lstStyle/>
          <a:p>
            <a:pPr eaLnBrk="1" hangingPunct="1"/>
            <a:r>
              <a:rPr lang="en-US" altLang="en-US" sz="3600" smtClean="0"/>
              <a:t>Example of Using the Power Direction Table – </a:t>
            </a:r>
            <a:r>
              <a:rPr lang="en-US" altLang="en-US" sz="3600" b="1" u="sng" smtClean="0"/>
              <a:t>Step 2</a:t>
            </a:r>
          </a:p>
        </p:txBody>
      </p:sp>
      <p:sp>
        <p:nvSpPr>
          <p:cNvPr id="18437" name="Rectangle 4"/>
          <p:cNvSpPr>
            <a:spLocks noGrp="1" noChangeArrowheads="1"/>
          </p:cNvSpPr>
          <p:nvPr>
            <p:ph type="body" idx="1"/>
          </p:nvPr>
        </p:nvSpPr>
        <p:spPr>
          <a:xfrm>
            <a:off x="685800" y="1828800"/>
            <a:ext cx="7772400" cy="2362200"/>
          </a:xfrm>
        </p:spPr>
        <p:txBody>
          <a:bodyPr/>
          <a:lstStyle/>
          <a:p>
            <a:pPr marL="609600" indent="-609600" eaLnBrk="1" hangingPunct="1">
              <a:lnSpc>
                <a:spcPct val="90000"/>
              </a:lnSpc>
              <a:buFontTx/>
              <a:buNone/>
            </a:pPr>
            <a:r>
              <a:rPr lang="en-US" altLang="en-US" sz="2400" dirty="0" smtClean="0"/>
              <a:t>We want an expression for the power absorbed by this Sample Circuit.  </a:t>
            </a:r>
          </a:p>
          <a:p>
            <a:pPr marL="609600" indent="-609600" eaLnBrk="1" hangingPunct="1">
              <a:lnSpc>
                <a:spcPct val="90000"/>
              </a:lnSpc>
              <a:buFontTx/>
              <a:buAutoNum type="arabicPeriod"/>
            </a:pPr>
            <a:r>
              <a:rPr lang="en-US" altLang="en-US" sz="2400" dirty="0" smtClean="0"/>
              <a:t>Determine which sign relationship has been used. </a:t>
            </a:r>
          </a:p>
          <a:p>
            <a:pPr marL="609600" indent="-609600" eaLnBrk="1" hangingPunct="1">
              <a:lnSpc>
                <a:spcPct val="90000"/>
              </a:lnSpc>
              <a:buFontTx/>
              <a:buAutoNum type="arabicPeriod"/>
            </a:pPr>
            <a:endParaRPr lang="en-US" altLang="en-US" sz="2400" dirty="0" smtClean="0"/>
          </a:p>
          <a:p>
            <a:pPr marL="609600" indent="-609600" eaLnBrk="1" hangingPunct="1">
              <a:lnSpc>
                <a:spcPct val="90000"/>
              </a:lnSpc>
              <a:buFontTx/>
              <a:buAutoNum type="arabicPeriod"/>
            </a:pPr>
            <a:r>
              <a:rPr lang="en-US" altLang="en-US" sz="2400" b="1" dirty="0" smtClean="0"/>
              <a:t>Next, we find the cell that is of interest to us here in the table.  It is highlighted in </a:t>
            </a:r>
            <a:r>
              <a:rPr lang="en-US" altLang="en-US" sz="2400" b="1" dirty="0" smtClean="0">
                <a:solidFill>
                  <a:srgbClr val="FF0000"/>
                </a:solidFill>
              </a:rPr>
              <a:t>red</a:t>
            </a:r>
            <a:r>
              <a:rPr lang="en-US" altLang="en-US" sz="2400" b="1" dirty="0" smtClean="0"/>
              <a:t> below.</a:t>
            </a:r>
            <a:r>
              <a:rPr lang="en-US" altLang="en-US" sz="2400" dirty="0" smtClean="0"/>
              <a:t>  </a:t>
            </a:r>
          </a:p>
        </p:txBody>
      </p:sp>
      <p:graphicFrame>
        <p:nvGraphicFramePr>
          <p:cNvPr id="18434" name="Object 5"/>
          <p:cNvGraphicFramePr>
            <a:graphicFrameLocks noChangeAspect="1"/>
          </p:cNvGraphicFramePr>
          <p:nvPr/>
        </p:nvGraphicFramePr>
        <p:xfrm>
          <a:off x="5715000" y="4572000"/>
          <a:ext cx="3200400" cy="1577975"/>
        </p:xfrm>
        <a:graphic>
          <a:graphicData uri="http://schemas.openxmlformats.org/presentationml/2006/ole">
            <mc:AlternateContent xmlns:mc="http://schemas.openxmlformats.org/markup-compatibility/2006">
              <mc:Choice xmlns:v="urn:schemas-microsoft-com:vml" Requires="v">
                <p:oleObj spid="_x0000_s18526" name="VISIO" r:id="rId4" imgW="2901240" imgH="1430640" progId="Visio.Drawing.6">
                  <p:embed/>
                </p:oleObj>
              </mc:Choice>
              <mc:Fallback>
                <p:oleObj name="VISIO" r:id="rId4" imgW="2901240" imgH="143064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572000"/>
                        <a:ext cx="32004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Text Box 6"/>
          <p:cNvSpPr txBox="1">
            <a:spLocks noChangeArrowheads="1"/>
          </p:cNvSpPr>
          <p:nvPr/>
        </p:nvSpPr>
        <p:spPr bwMode="auto">
          <a:xfrm>
            <a:off x="2667000" y="2944813"/>
            <a:ext cx="4089581" cy="400110"/>
          </a:xfrm>
          <a:prstGeom prst="rect">
            <a:avLst/>
          </a:prstGeom>
          <a:solidFill>
            <a:schemeClr val="accent1"/>
          </a:solidFill>
          <a:ln w="9525">
            <a:solidFill>
              <a:schemeClr val="tx1"/>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This is the active sign </a:t>
            </a:r>
            <a:r>
              <a:rPr lang="en-US" altLang="en-US" sz="2000" dirty="0" smtClean="0">
                <a:latin typeface="Arial" panose="020B0604020202020204" pitchFamily="34" charset="0"/>
              </a:rPr>
              <a:t>relationship.</a:t>
            </a:r>
            <a:endParaRPr lang="en-US" altLang="en-US" sz="2000" dirty="0">
              <a:latin typeface="Arial" panose="020B0604020202020204" pitchFamily="34" charset="0"/>
            </a:endParaRPr>
          </a:p>
        </p:txBody>
      </p:sp>
      <p:grpSp>
        <p:nvGrpSpPr>
          <p:cNvPr id="18439" name="Group 103"/>
          <p:cNvGrpSpPr>
            <a:grpSpLocks/>
          </p:cNvGrpSpPr>
          <p:nvPr/>
        </p:nvGrpSpPr>
        <p:grpSpPr bwMode="auto">
          <a:xfrm>
            <a:off x="0" y="4419600"/>
            <a:ext cx="5486400" cy="2438400"/>
            <a:chOff x="-2" y="-2"/>
            <a:chExt cx="3182" cy="1270"/>
          </a:xfrm>
        </p:grpSpPr>
        <p:grpSp>
          <p:nvGrpSpPr>
            <p:cNvPr id="18440" name="Group 104"/>
            <p:cNvGrpSpPr>
              <a:grpSpLocks/>
            </p:cNvGrpSpPr>
            <p:nvPr/>
          </p:nvGrpSpPr>
          <p:grpSpPr bwMode="auto">
            <a:xfrm>
              <a:off x="0" y="0"/>
              <a:ext cx="3178" cy="1266"/>
              <a:chOff x="0" y="0"/>
              <a:chExt cx="3178" cy="1266"/>
            </a:xfrm>
          </p:grpSpPr>
          <p:grpSp>
            <p:nvGrpSpPr>
              <p:cNvPr id="18442" name="Group 105"/>
              <p:cNvGrpSpPr>
                <a:grpSpLocks/>
              </p:cNvGrpSpPr>
              <p:nvPr/>
            </p:nvGrpSpPr>
            <p:grpSpPr bwMode="auto">
              <a:xfrm>
                <a:off x="0" y="0"/>
                <a:ext cx="966" cy="422"/>
                <a:chOff x="0" y="0"/>
                <a:chExt cx="966" cy="422"/>
              </a:xfrm>
            </p:grpSpPr>
            <p:sp>
              <p:nvSpPr>
                <p:cNvPr id="18483" name="Rectangle 106"/>
                <p:cNvSpPr>
                  <a:spLocks noChangeArrowheads="1"/>
                </p:cNvSpPr>
                <p:nvPr/>
              </p:nvSpPr>
              <p:spPr bwMode="auto">
                <a:xfrm>
                  <a:off x="0" y="0"/>
                  <a:ext cx="966"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84" name="Group 107"/>
                <p:cNvGrpSpPr>
                  <a:grpSpLocks/>
                </p:cNvGrpSpPr>
                <p:nvPr/>
              </p:nvGrpSpPr>
              <p:grpSpPr bwMode="auto">
                <a:xfrm>
                  <a:off x="0" y="0"/>
                  <a:ext cx="966" cy="422"/>
                  <a:chOff x="0" y="0"/>
                  <a:chExt cx="966" cy="422"/>
                </a:xfrm>
              </p:grpSpPr>
              <p:sp>
                <p:nvSpPr>
                  <p:cNvPr id="18485" name="Rectangle 108"/>
                  <p:cNvSpPr>
                    <a:spLocks noChangeArrowheads="1"/>
                  </p:cNvSpPr>
                  <p:nvPr/>
                </p:nvSpPr>
                <p:spPr bwMode="auto">
                  <a:xfrm>
                    <a:off x="43" y="0"/>
                    <a:ext cx="880"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cs typeface="Times New Roman" panose="02020603050405020304" pitchFamily="18" charset="0"/>
                      </a:rPr>
                      <a:t> </a:t>
                    </a:r>
                  </a:p>
                  <a:p>
                    <a:endParaRPr lang="en-US" altLang="en-US" sz="2000">
                      <a:latin typeface="Arial" panose="020B0604020202020204" pitchFamily="34" charset="0"/>
                    </a:endParaRPr>
                  </a:p>
                </p:txBody>
              </p:sp>
              <p:sp>
                <p:nvSpPr>
                  <p:cNvPr id="18486" name="Rectangle 109"/>
                  <p:cNvSpPr>
                    <a:spLocks noChangeArrowheads="1"/>
                  </p:cNvSpPr>
                  <p:nvPr/>
                </p:nvSpPr>
                <p:spPr bwMode="auto">
                  <a:xfrm>
                    <a:off x="0" y="0"/>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3" name="Group 110"/>
              <p:cNvGrpSpPr>
                <a:grpSpLocks/>
              </p:cNvGrpSpPr>
              <p:nvPr/>
            </p:nvGrpSpPr>
            <p:grpSpPr bwMode="auto">
              <a:xfrm>
                <a:off x="966" y="0"/>
                <a:ext cx="1134" cy="422"/>
                <a:chOff x="966" y="0"/>
                <a:chExt cx="1134" cy="422"/>
              </a:xfrm>
            </p:grpSpPr>
            <p:sp>
              <p:nvSpPr>
                <p:cNvPr id="18479" name="Rectangle 111"/>
                <p:cNvSpPr>
                  <a:spLocks noChangeArrowheads="1"/>
                </p:cNvSpPr>
                <p:nvPr/>
              </p:nvSpPr>
              <p:spPr bwMode="auto">
                <a:xfrm>
                  <a:off x="966" y="0"/>
                  <a:ext cx="1134"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80" name="Group 112"/>
                <p:cNvGrpSpPr>
                  <a:grpSpLocks/>
                </p:cNvGrpSpPr>
                <p:nvPr/>
              </p:nvGrpSpPr>
              <p:grpSpPr bwMode="auto">
                <a:xfrm>
                  <a:off x="966" y="0"/>
                  <a:ext cx="1134" cy="422"/>
                  <a:chOff x="966" y="0"/>
                  <a:chExt cx="1134" cy="422"/>
                </a:xfrm>
              </p:grpSpPr>
              <p:sp>
                <p:nvSpPr>
                  <p:cNvPr id="18481" name="Rectangle 113"/>
                  <p:cNvSpPr>
                    <a:spLocks noChangeArrowheads="1"/>
                  </p:cNvSpPr>
                  <p:nvPr/>
                </p:nvSpPr>
                <p:spPr bwMode="auto">
                  <a:xfrm>
                    <a:off x="1009" y="0"/>
                    <a:ext cx="104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Passive </a:t>
                    </a:r>
                    <a:r>
                      <a:rPr lang="en-US" altLang="en-US" sz="2000" b="1" dirty="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18482" name="Rectangle 114"/>
                  <p:cNvSpPr>
                    <a:spLocks noChangeArrowheads="1"/>
                  </p:cNvSpPr>
                  <p:nvPr/>
                </p:nvSpPr>
                <p:spPr bwMode="auto">
                  <a:xfrm>
                    <a:off x="966" y="0"/>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4" name="Group 115"/>
              <p:cNvGrpSpPr>
                <a:grpSpLocks/>
              </p:cNvGrpSpPr>
              <p:nvPr/>
            </p:nvGrpSpPr>
            <p:grpSpPr bwMode="auto">
              <a:xfrm>
                <a:off x="2100" y="0"/>
                <a:ext cx="1078" cy="422"/>
                <a:chOff x="2100" y="0"/>
                <a:chExt cx="1078" cy="422"/>
              </a:xfrm>
            </p:grpSpPr>
            <p:sp>
              <p:nvSpPr>
                <p:cNvPr id="18475" name="Rectangle 116"/>
                <p:cNvSpPr>
                  <a:spLocks noChangeArrowheads="1"/>
                </p:cNvSpPr>
                <p:nvPr/>
              </p:nvSpPr>
              <p:spPr bwMode="auto">
                <a:xfrm>
                  <a:off x="2100" y="0"/>
                  <a:ext cx="107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76" name="Group 117"/>
                <p:cNvGrpSpPr>
                  <a:grpSpLocks/>
                </p:cNvGrpSpPr>
                <p:nvPr/>
              </p:nvGrpSpPr>
              <p:grpSpPr bwMode="auto">
                <a:xfrm>
                  <a:off x="2100" y="0"/>
                  <a:ext cx="1078" cy="422"/>
                  <a:chOff x="2100" y="0"/>
                  <a:chExt cx="1078" cy="422"/>
                </a:xfrm>
              </p:grpSpPr>
              <p:sp>
                <p:nvSpPr>
                  <p:cNvPr id="18477" name="Rectangle 118"/>
                  <p:cNvSpPr>
                    <a:spLocks noChangeArrowheads="1"/>
                  </p:cNvSpPr>
                  <p:nvPr/>
                </p:nvSpPr>
                <p:spPr bwMode="auto">
                  <a:xfrm>
                    <a:off x="2143" y="0"/>
                    <a:ext cx="992"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Active </a:t>
                    </a:r>
                    <a:r>
                      <a:rPr lang="en-US" altLang="en-US" sz="2000" b="1" dirty="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18478" name="Rectangle 119"/>
                  <p:cNvSpPr>
                    <a:spLocks noChangeArrowheads="1"/>
                  </p:cNvSpPr>
                  <p:nvPr/>
                </p:nvSpPr>
                <p:spPr bwMode="auto">
                  <a:xfrm>
                    <a:off x="2100" y="0"/>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5" name="Group 120"/>
              <p:cNvGrpSpPr>
                <a:grpSpLocks/>
              </p:cNvGrpSpPr>
              <p:nvPr/>
            </p:nvGrpSpPr>
            <p:grpSpPr bwMode="auto">
              <a:xfrm>
                <a:off x="0" y="422"/>
                <a:ext cx="966" cy="422"/>
                <a:chOff x="0" y="422"/>
                <a:chExt cx="966" cy="422"/>
              </a:xfrm>
            </p:grpSpPr>
            <p:sp>
              <p:nvSpPr>
                <p:cNvPr id="18471" name="Rectangle 121"/>
                <p:cNvSpPr>
                  <a:spLocks noChangeArrowheads="1"/>
                </p:cNvSpPr>
                <p:nvPr/>
              </p:nvSpPr>
              <p:spPr bwMode="auto">
                <a:xfrm>
                  <a:off x="0" y="422"/>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72" name="Group 122"/>
                <p:cNvGrpSpPr>
                  <a:grpSpLocks/>
                </p:cNvGrpSpPr>
                <p:nvPr/>
              </p:nvGrpSpPr>
              <p:grpSpPr bwMode="auto">
                <a:xfrm>
                  <a:off x="0" y="422"/>
                  <a:ext cx="966" cy="422"/>
                  <a:chOff x="0" y="422"/>
                  <a:chExt cx="966" cy="422"/>
                </a:xfrm>
              </p:grpSpPr>
              <p:sp>
                <p:nvSpPr>
                  <p:cNvPr id="18473" name="Rectangle 123"/>
                  <p:cNvSpPr>
                    <a:spLocks noChangeArrowheads="1"/>
                  </p:cNvSpPr>
                  <p:nvPr/>
                </p:nvSpPr>
                <p:spPr bwMode="auto">
                  <a:xfrm>
                    <a:off x="43" y="422"/>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absorbed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18474" name="Rectangle 124"/>
                  <p:cNvSpPr>
                    <a:spLocks noChangeArrowheads="1"/>
                  </p:cNvSpPr>
                  <p:nvPr/>
                </p:nvSpPr>
                <p:spPr bwMode="auto">
                  <a:xfrm>
                    <a:off x="0" y="422"/>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6" name="Group 125"/>
              <p:cNvGrpSpPr>
                <a:grpSpLocks/>
              </p:cNvGrpSpPr>
              <p:nvPr/>
            </p:nvGrpSpPr>
            <p:grpSpPr bwMode="auto">
              <a:xfrm>
                <a:off x="966" y="422"/>
                <a:ext cx="1134" cy="422"/>
                <a:chOff x="966" y="422"/>
                <a:chExt cx="1134" cy="422"/>
              </a:xfrm>
            </p:grpSpPr>
            <p:sp>
              <p:nvSpPr>
                <p:cNvPr id="18467" name="Rectangle 126"/>
                <p:cNvSpPr>
                  <a:spLocks noChangeArrowheads="1"/>
                </p:cNvSpPr>
                <p:nvPr/>
              </p:nvSpPr>
              <p:spPr bwMode="auto">
                <a:xfrm>
                  <a:off x="966" y="422"/>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68" name="Group 127"/>
                <p:cNvGrpSpPr>
                  <a:grpSpLocks/>
                </p:cNvGrpSpPr>
                <p:nvPr/>
              </p:nvGrpSpPr>
              <p:grpSpPr bwMode="auto">
                <a:xfrm>
                  <a:off x="966" y="422"/>
                  <a:ext cx="1134" cy="422"/>
                  <a:chOff x="966" y="422"/>
                  <a:chExt cx="1134" cy="422"/>
                </a:xfrm>
              </p:grpSpPr>
              <p:sp>
                <p:nvSpPr>
                  <p:cNvPr id="18469" name="Rectangle 128"/>
                  <p:cNvSpPr>
                    <a:spLocks noChangeArrowheads="1"/>
                  </p:cNvSpPr>
                  <p:nvPr/>
                </p:nvSpPr>
                <p:spPr bwMode="auto">
                  <a:xfrm>
                    <a:off x="1009" y="422"/>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dirty="0" err="1">
                        <a:solidFill>
                          <a:srgbClr val="FFFFFF"/>
                        </a:solidFill>
                        <a:latin typeface="Arial" panose="020B0604020202020204" pitchFamily="34" charset="0"/>
                        <a:cs typeface="Times New Roman" panose="02020603050405020304" pitchFamily="18" charset="0"/>
                      </a:rPr>
                      <a:t>p</a:t>
                    </a:r>
                    <a:r>
                      <a:rPr lang="en-US" altLang="en-US" sz="2800" i="1" baseline="-30000" dirty="0" err="1">
                        <a:solidFill>
                          <a:srgbClr val="FFFFFF"/>
                        </a:solidFill>
                        <a:latin typeface="Arial" panose="020B0604020202020204" pitchFamily="34" charset="0"/>
                        <a:cs typeface="Times New Roman" panose="02020603050405020304" pitchFamily="18" charset="0"/>
                      </a:rPr>
                      <a:t>ABS</a:t>
                    </a:r>
                    <a:r>
                      <a:rPr lang="en-US" altLang="en-US" sz="2800" i="1" baseline="-30000" dirty="0">
                        <a:solidFill>
                          <a:srgbClr val="FFFFFF"/>
                        </a:solidFill>
                        <a:latin typeface="Arial" panose="020B0604020202020204" pitchFamily="34" charset="0"/>
                        <a:cs typeface="Times New Roman" panose="02020603050405020304" pitchFamily="18" charset="0"/>
                      </a:rPr>
                      <a:t> </a:t>
                    </a:r>
                    <a:r>
                      <a:rPr lang="en-US" altLang="en-US" sz="2800" i="1" dirty="0">
                        <a:solidFill>
                          <a:srgbClr val="FFFFFF"/>
                        </a:solidFill>
                        <a:latin typeface="Arial" panose="020B0604020202020204" pitchFamily="34" charset="0"/>
                        <a:cs typeface="Times New Roman" panose="02020603050405020304" pitchFamily="18" charset="0"/>
                      </a:rPr>
                      <a:t>= vi</a:t>
                    </a:r>
                    <a:endParaRPr lang="en-US" altLang="en-US" sz="2800" dirty="0">
                      <a:latin typeface="Arial" panose="020B0604020202020204" pitchFamily="34" charset="0"/>
                    </a:endParaRPr>
                  </a:p>
                </p:txBody>
              </p:sp>
              <p:sp>
                <p:nvSpPr>
                  <p:cNvPr id="18470" name="Rectangle 129"/>
                  <p:cNvSpPr>
                    <a:spLocks noChangeArrowheads="1"/>
                  </p:cNvSpPr>
                  <p:nvPr/>
                </p:nvSpPr>
                <p:spPr bwMode="auto">
                  <a:xfrm>
                    <a:off x="966" y="422"/>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7" name="Group 130"/>
              <p:cNvGrpSpPr>
                <a:grpSpLocks/>
              </p:cNvGrpSpPr>
              <p:nvPr/>
            </p:nvGrpSpPr>
            <p:grpSpPr bwMode="auto">
              <a:xfrm>
                <a:off x="2100" y="422"/>
                <a:ext cx="1078" cy="422"/>
                <a:chOff x="2100" y="422"/>
                <a:chExt cx="1078" cy="422"/>
              </a:xfrm>
            </p:grpSpPr>
            <p:sp>
              <p:nvSpPr>
                <p:cNvPr id="18463" name="Rectangle 131"/>
                <p:cNvSpPr>
                  <a:spLocks noChangeArrowheads="1"/>
                </p:cNvSpPr>
                <p:nvPr/>
              </p:nvSpPr>
              <p:spPr bwMode="auto">
                <a:xfrm>
                  <a:off x="2100" y="422"/>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64" name="Group 132"/>
                <p:cNvGrpSpPr>
                  <a:grpSpLocks/>
                </p:cNvGrpSpPr>
                <p:nvPr/>
              </p:nvGrpSpPr>
              <p:grpSpPr bwMode="auto">
                <a:xfrm>
                  <a:off x="2100" y="422"/>
                  <a:ext cx="1078" cy="422"/>
                  <a:chOff x="2100" y="422"/>
                  <a:chExt cx="1078" cy="422"/>
                </a:xfrm>
              </p:grpSpPr>
              <p:sp>
                <p:nvSpPr>
                  <p:cNvPr id="18465" name="Rectangle 133"/>
                  <p:cNvSpPr>
                    <a:spLocks noChangeArrowheads="1"/>
                  </p:cNvSpPr>
                  <p:nvPr/>
                </p:nvSpPr>
                <p:spPr bwMode="auto">
                  <a:xfrm>
                    <a:off x="2143" y="422"/>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a:solidFill>
                          <a:srgbClr val="CC0000"/>
                        </a:solidFill>
                        <a:latin typeface="Arial" panose="020B0604020202020204" pitchFamily="34" charset="0"/>
                        <a:cs typeface="Times New Roman" panose="02020603050405020304" pitchFamily="18" charset="0"/>
                      </a:rPr>
                      <a:t>p</a:t>
                    </a:r>
                    <a:r>
                      <a:rPr lang="en-US" altLang="en-US" sz="2800" i="1" baseline="-30000">
                        <a:solidFill>
                          <a:srgbClr val="CC0000"/>
                        </a:solidFill>
                        <a:latin typeface="Arial" panose="020B0604020202020204" pitchFamily="34" charset="0"/>
                        <a:cs typeface="Times New Roman" panose="02020603050405020304" pitchFamily="18" charset="0"/>
                      </a:rPr>
                      <a:t>ABS </a:t>
                    </a:r>
                    <a:r>
                      <a:rPr lang="en-US" altLang="en-US" sz="2800" i="1">
                        <a:solidFill>
                          <a:srgbClr val="CC0000"/>
                        </a:solidFill>
                        <a:latin typeface="Arial" panose="020B0604020202020204" pitchFamily="34" charset="0"/>
                        <a:cs typeface="Times New Roman" panose="02020603050405020304" pitchFamily="18" charset="0"/>
                      </a:rPr>
                      <a:t>= -vi</a:t>
                    </a:r>
                    <a:endParaRPr lang="en-US" altLang="en-US" sz="2800">
                      <a:solidFill>
                        <a:srgbClr val="CC0000"/>
                      </a:solidFill>
                      <a:latin typeface="Arial" panose="020B0604020202020204" pitchFamily="34" charset="0"/>
                    </a:endParaRPr>
                  </a:p>
                </p:txBody>
              </p:sp>
              <p:sp>
                <p:nvSpPr>
                  <p:cNvPr id="18466" name="Rectangle 134"/>
                  <p:cNvSpPr>
                    <a:spLocks noChangeArrowheads="1"/>
                  </p:cNvSpPr>
                  <p:nvPr/>
                </p:nvSpPr>
                <p:spPr bwMode="auto">
                  <a:xfrm>
                    <a:off x="2100" y="422"/>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8" name="Group 135"/>
              <p:cNvGrpSpPr>
                <a:grpSpLocks/>
              </p:cNvGrpSpPr>
              <p:nvPr/>
            </p:nvGrpSpPr>
            <p:grpSpPr bwMode="auto">
              <a:xfrm>
                <a:off x="0" y="844"/>
                <a:ext cx="966" cy="422"/>
                <a:chOff x="0" y="844"/>
                <a:chExt cx="966" cy="422"/>
              </a:xfrm>
            </p:grpSpPr>
            <p:sp>
              <p:nvSpPr>
                <p:cNvPr id="18459" name="Rectangle 136"/>
                <p:cNvSpPr>
                  <a:spLocks noChangeArrowheads="1"/>
                </p:cNvSpPr>
                <p:nvPr/>
              </p:nvSpPr>
              <p:spPr bwMode="auto">
                <a:xfrm>
                  <a:off x="0" y="844"/>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60" name="Group 137"/>
                <p:cNvGrpSpPr>
                  <a:grpSpLocks/>
                </p:cNvGrpSpPr>
                <p:nvPr/>
              </p:nvGrpSpPr>
              <p:grpSpPr bwMode="auto">
                <a:xfrm>
                  <a:off x="0" y="844"/>
                  <a:ext cx="966" cy="422"/>
                  <a:chOff x="0" y="844"/>
                  <a:chExt cx="966" cy="422"/>
                </a:xfrm>
              </p:grpSpPr>
              <p:sp>
                <p:nvSpPr>
                  <p:cNvPr id="18461" name="Rectangle 138"/>
                  <p:cNvSpPr>
                    <a:spLocks noChangeArrowheads="1"/>
                  </p:cNvSpPr>
                  <p:nvPr/>
                </p:nvSpPr>
                <p:spPr bwMode="auto">
                  <a:xfrm>
                    <a:off x="43" y="844"/>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delivered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18462" name="Rectangle 139"/>
                  <p:cNvSpPr>
                    <a:spLocks noChangeArrowheads="1"/>
                  </p:cNvSpPr>
                  <p:nvPr/>
                </p:nvSpPr>
                <p:spPr bwMode="auto">
                  <a:xfrm>
                    <a:off x="0" y="844"/>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49" name="Group 140"/>
              <p:cNvGrpSpPr>
                <a:grpSpLocks/>
              </p:cNvGrpSpPr>
              <p:nvPr/>
            </p:nvGrpSpPr>
            <p:grpSpPr bwMode="auto">
              <a:xfrm>
                <a:off x="966" y="844"/>
                <a:ext cx="1134" cy="422"/>
                <a:chOff x="966" y="844"/>
                <a:chExt cx="1134" cy="422"/>
              </a:xfrm>
            </p:grpSpPr>
            <p:sp>
              <p:nvSpPr>
                <p:cNvPr id="18455" name="Rectangle 141"/>
                <p:cNvSpPr>
                  <a:spLocks noChangeArrowheads="1"/>
                </p:cNvSpPr>
                <p:nvPr/>
              </p:nvSpPr>
              <p:spPr bwMode="auto">
                <a:xfrm>
                  <a:off x="966" y="844"/>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56" name="Group 142"/>
                <p:cNvGrpSpPr>
                  <a:grpSpLocks/>
                </p:cNvGrpSpPr>
                <p:nvPr/>
              </p:nvGrpSpPr>
              <p:grpSpPr bwMode="auto">
                <a:xfrm>
                  <a:off x="966" y="844"/>
                  <a:ext cx="1134" cy="422"/>
                  <a:chOff x="966" y="844"/>
                  <a:chExt cx="1134" cy="422"/>
                </a:xfrm>
              </p:grpSpPr>
              <p:sp>
                <p:nvSpPr>
                  <p:cNvPr id="18457" name="Rectangle 143"/>
                  <p:cNvSpPr>
                    <a:spLocks noChangeArrowheads="1"/>
                  </p:cNvSpPr>
                  <p:nvPr/>
                </p:nvSpPr>
                <p:spPr bwMode="auto">
                  <a:xfrm>
                    <a:off x="1009" y="844"/>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i="1">
                        <a:solidFill>
                          <a:srgbClr val="FFFFFF"/>
                        </a:solidFill>
                        <a:latin typeface="Arial" panose="020B0604020202020204" pitchFamily="34" charset="0"/>
                        <a:cs typeface="Times New Roman" panose="02020603050405020304" pitchFamily="18" charset="0"/>
                      </a:rPr>
                      <a:t>p</a:t>
                    </a:r>
                    <a:r>
                      <a:rPr lang="fr-FR" altLang="en-US" sz="2800" i="1" baseline="-30000">
                        <a:solidFill>
                          <a:srgbClr val="FFFFFF"/>
                        </a:solidFill>
                        <a:latin typeface="Arial" panose="020B0604020202020204" pitchFamily="34" charset="0"/>
                        <a:cs typeface="Times New Roman" panose="02020603050405020304" pitchFamily="18" charset="0"/>
                      </a:rPr>
                      <a:t>DEL </a:t>
                    </a:r>
                    <a:r>
                      <a:rPr lang="fr-FR" altLang="en-US" sz="2800" i="1">
                        <a:solidFill>
                          <a:srgbClr val="FFFFFF"/>
                        </a:solidFill>
                        <a:latin typeface="Arial" panose="020B0604020202020204" pitchFamily="34" charset="0"/>
                        <a:cs typeface="Times New Roman" panose="02020603050405020304" pitchFamily="18" charset="0"/>
                      </a:rPr>
                      <a:t>= -vi</a:t>
                    </a:r>
                    <a:endParaRPr lang="en-US" altLang="en-US" sz="2800" i="1">
                      <a:latin typeface="Arial" panose="020B0604020202020204" pitchFamily="34" charset="0"/>
                    </a:endParaRPr>
                  </a:p>
                </p:txBody>
              </p:sp>
              <p:sp>
                <p:nvSpPr>
                  <p:cNvPr id="18458" name="Rectangle 144"/>
                  <p:cNvSpPr>
                    <a:spLocks noChangeArrowheads="1"/>
                  </p:cNvSpPr>
                  <p:nvPr/>
                </p:nvSpPr>
                <p:spPr bwMode="auto">
                  <a:xfrm>
                    <a:off x="966" y="844"/>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8450" name="Group 145"/>
              <p:cNvGrpSpPr>
                <a:grpSpLocks/>
              </p:cNvGrpSpPr>
              <p:nvPr/>
            </p:nvGrpSpPr>
            <p:grpSpPr bwMode="auto">
              <a:xfrm>
                <a:off x="2100" y="844"/>
                <a:ext cx="1078" cy="422"/>
                <a:chOff x="2100" y="844"/>
                <a:chExt cx="1078" cy="422"/>
              </a:xfrm>
            </p:grpSpPr>
            <p:sp>
              <p:nvSpPr>
                <p:cNvPr id="18451" name="Rectangle 146"/>
                <p:cNvSpPr>
                  <a:spLocks noChangeArrowheads="1"/>
                </p:cNvSpPr>
                <p:nvPr/>
              </p:nvSpPr>
              <p:spPr bwMode="auto">
                <a:xfrm>
                  <a:off x="2100" y="844"/>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52" name="Group 147"/>
                <p:cNvGrpSpPr>
                  <a:grpSpLocks/>
                </p:cNvGrpSpPr>
                <p:nvPr/>
              </p:nvGrpSpPr>
              <p:grpSpPr bwMode="auto">
                <a:xfrm>
                  <a:off x="2100" y="844"/>
                  <a:ext cx="1078" cy="422"/>
                  <a:chOff x="2100" y="844"/>
                  <a:chExt cx="1078" cy="422"/>
                </a:xfrm>
              </p:grpSpPr>
              <p:sp>
                <p:nvSpPr>
                  <p:cNvPr id="18453" name="Rectangle 148"/>
                  <p:cNvSpPr>
                    <a:spLocks noChangeArrowheads="1"/>
                  </p:cNvSpPr>
                  <p:nvPr/>
                </p:nvSpPr>
                <p:spPr bwMode="auto">
                  <a:xfrm>
                    <a:off x="2143" y="844"/>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i="1">
                        <a:solidFill>
                          <a:srgbClr val="FFFFFF"/>
                        </a:solidFill>
                        <a:latin typeface="Arial" panose="020B0604020202020204" pitchFamily="34" charset="0"/>
                        <a:cs typeface="Times New Roman" panose="02020603050405020304" pitchFamily="18" charset="0"/>
                      </a:rPr>
                      <a:t>p</a:t>
                    </a:r>
                    <a:r>
                      <a:rPr lang="fr-FR" altLang="en-US" sz="2800" i="1" baseline="-30000">
                        <a:solidFill>
                          <a:srgbClr val="FFFFFF"/>
                        </a:solidFill>
                        <a:latin typeface="Arial" panose="020B0604020202020204" pitchFamily="34" charset="0"/>
                        <a:cs typeface="Times New Roman" panose="02020603050405020304" pitchFamily="18" charset="0"/>
                      </a:rPr>
                      <a:t>DEL </a:t>
                    </a:r>
                    <a:r>
                      <a:rPr lang="fr-FR" altLang="en-US" sz="2800" i="1">
                        <a:solidFill>
                          <a:srgbClr val="FFFFFF"/>
                        </a:solidFill>
                        <a:latin typeface="Arial" panose="020B0604020202020204" pitchFamily="34" charset="0"/>
                        <a:cs typeface="Times New Roman" panose="02020603050405020304" pitchFamily="18" charset="0"/>
                      </a:rPr>
                      <a:t>= vi</a:t>
                    </a:r>
                    <a:endParaRPr lang="en-US" altLang="en-US" sz="2800">
                      <a:latin typeface="Arial" panose="020B0604020202020204" pitchFamily="34" charset="0"/>
                    </a:endParaRPr>
                  </a:p>
                </p:txBody>
              </p:sp>
              <p:sp>
                <p:nvSpPr>
                  <p:cNvPr id="18454" name="Rectangle 149"/>
                  <p:cNvSpPr>
                    <a:spLocks noChangeArrowheads="1"/>
                  </p:cNvSpPr>
                  <p:nvPr/>
                </p:nvSpPr>
                <p:spPr bwMode="auto">
                  <a:xfrm>
                    <a:off x="2100" y="844"/>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sp>
          <p:nvSpPr>
            <p:cNvPr id="18441" name="Rectangle 150"/>
            <p:cNvSpPr>
              <a:spLocks noChangeArrowheads="1"/>
            </p:cNvSpPr>
            <p:nvPr/>
          </p:nvSpPr>
          <p:spPr bwMode="auto">
            <a:xfrm>
              <a:off x="-2" y="-2"/>
              <a:ext cx="3182" cy="1270"/>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5791200" y="4267200"/>
            <a:ext cx="3352800" cy="2209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60" name="Rectangle 3"/>
          <p:cNvSpPr>
            <a:spLocks noGrp="1" noChangeArrowheads="1"/>
          </p:cNvSpPr>
          <p:nvPr>
            <p:ph type="title"/>
          </p:nvPr>
        </p:nvSpPr>
        <p:spPr>
          <a:xfrm>
            <a:off x="1143000" y="0"/>
            <a:ext cx="7772400" cy="1371600"/>
          </a:xfrm>
        </p:spPr>
        <p:txBody>
          <a:bodyPr/>
          <a:lstStyle/>
          <a:p>
            <a:pPr eaLnBrk="1" hangingPunct="1"/>
            <a:r>
              <a:rPr lang="en-US" altLang="en-US" sz="3600" smtClean="0"/>
              <a:t>Example of Using the Power Direction Table – </a:t>
            </a:r>
            <a:r>
              <a:rPr lang="en-US" altLang="en-US" sz="3600" b="1" u="sng" smtClean="0"/>
              <a:t>Step 3</a:t>
            </a:r>
          </a:p>
        </p:txBody>
      </p:sp>
      <p:sp>
        <p:nvSpPr>
          <p:cNvPr id="19461" name="Rectangle 4"/>
          <p:cNvSpPr>
            <a:spLocks noGrp="1" noChangeArrowheads="1"/>
          </p:cNvSpPr>
          <p:nvPr>
            <p:ph type="body" idx="1"/>
          </p:nvPr>
        </p:nvSpPr>
        <p:spPr>
          <a:xfrm>
            <a:off x="685800" y="1828800"/>
            <a:ext cx="7772400" cy="2438400"/>
          </a:xfrm>
        </p:spPr>
        <p:txBody>
          <a:bodyPr/>
          <a:lstStyle/>
          <a:p>
            <a:pPr marL="609600" indent="-609600" eaLnBrk="1" hangingPunct="1">
              <a:lnSpc>
                <a:spcPct val="90000"/>
              </a:lnSpc>
              <a:buFontTx/>
              <a:buNone/>
            </a:pPr>
            <a:r>
              <a:rPr lang="en-US" altLang="en-US" sz="2400" dirty="0" smtClean="0"/>
              <a:t>We want an expression for the power absorbed by this Sample Circuit.  </a:t>
            </a:r>
          </a:p>
          <a:p>
            <a:pPr marL="609600" indent="-609600" eaLnBrk="1" hangingPunct="1">
              <a:lnSpc>
                <a:spcPct val="90000"/>
              </a:lnSpc>
              <a:buFontTx/>
              <a:buAutoNum type="arabicPeriod"/>
            </a:pPr>
            <a:r>
              <a:rPr lang="en-US" altLang="en-US" sz="2400" dirty="0" smtClean="0"/>
              <a:t>Determine which sign relationship has been used. </a:t>
            </a:r>
          </a:p>
          <a:p>
            <a:pPr marL="609600" indent="-609600" eaLnBrk="1" hangingPunct="1">
              <a:lnSpc>
                <a:spcPct val="90000"/>
              </a:lnSpc>
              <a:buFontTx/>
              <a:buAutoNum type="arabicPeriod"/>
            </a:pPr>
            <a:r>
              <a:rPr lang="en-US" altLang="en-US" sz="2400" dirty="0" smtClean="0"/>
              <a:t>Find the cell that is of interest to us here in the table.  This cell is highlighted in </a:t>
            </a:r>
            <a:r>
              <a:rPr lang="en-US" altLang="en-US" sz="2400" dirty="0" smtClean="0">
                <a:solidFill>
                  <a:srgbClr val="FF0000"/>
                </a:solidFill>
              </a:rPr>
              <a:t>red</a:t>
            </a:r>
            <a:r>
              <a:rPr lang="en-US" altLang="en-US" sz="2400" dirty="0" smtClean="0"/>
              <a:t>.</a:t>
            </a:r>
          </a:p>
          <a:p>
            <a:pPr marL="609600" indent="-609600" eaLnBrk="1" hangingPunct="1">
              <a:lnSpc>
                <a:spcPct val="90000"/>
              </a:lnSpc>
              <a:buFontTx/>
              <a:buAutoNum type="arabicPeriod"/>
            </a:pPr>
            <a:r>
              <a:rPr lang="en-US" altLang="en-US" sz="2400" b="1" dirty="0" smtClean="0"/>
              <a:t>Thus, we write  </a:t>
            </a:r>
            <a:r>
              <a:rPr lang="en-US" altLang="en-US" sz="2800" b="1" i="1" dirty="0" err="1" smtClean="0"/>
              <a:t>p</a:t>
            </a:r>
            <a:r>
              <a:rPr lang="en-US" altLang="en-US" sz="2800" b="1" i="1" baseline="-25000" dirty="0" err="1" smtClean="0"/>
              <a:t>ABS.BY.CIR</a:t>
            </a:r>
            <a:r>
              <a:rPr lang="en-US" altLang="en-US" sz="2800" b="1" i="1" dirty="0" smtClean="0"/>
              <a:t> = -</a:t>
            </a:r>
            <a:r>
              <a:rPr lang="en-US" altLang="en-US" sz="2800" b="1" i="1" dirty="0" err="1" smtClean="0"/>
              <a:t>v</a:t>
            </a:r>
            <a:r>
              <a:rPr lang="en-US" altLang="en-US" sz="2800" b="1" i="1" baseline="-25000" dirty="0" err="1" smtClean="0"/>
              <a:t>S</a:t>
            </a:r>
            <a:r>
              <a:rPr lang="en-US" altLang="en-US" sz="2800" b="1" i="1" dirty="0" err="1" smtClean="0"/>
              <a:t>i</a:t>
            </a:r>
            <a:r>
              <a:rPr lang="en-US" altLang="en-US" sz="2800" b="1" i="1" baseline="-25000" dirty="0" err="1" smtClean="0"/>
              <a:t>S</a:t>
            </a:r>
            <a:r>
              <a:rPr lang="en-US" altLang="en-US" sz="2400" b="1" baseline="-25000" dirty="0" smtClean="0"/>
              <a:t> </a:t>
            </a:r>
            <a:r>
              <a:rPr lang="en-US" altLang="en-US" sz="2400" b="1" dirty="0" smtClean="0"/>
              <a:t>.</a:t>
            </a:r>
          </a:p>
        </p:txBody>
      </p:sp>
      <p:graphicFrame>
        <p:nvGraphicFramePr>
          <p:cNvPr id="19458" name="Object 5"/>
          <p:cNvGraphicFramePr>
            <a:graphicFrameLocks noChangeAspect="1"/>
          </p:cNvGraphicFramePr>
          <p:nvPr/>
        </p:nvGraphicFramePr>
        <p:xfrm>
          <a:off x="5715000" y="4572000"/>
          <a:ext cx="3200400" cy="1577975"/>
        </p:xfrm>
        <a:graphic>
          <a:graphicData uri="http://schemas.openxmlformats.org/presentationml/2006/ole">
            <mc:AlternateContent xmlns:mc="http://schemas.openxmlformats.org/markup-compatibility/2006">
              <mc:Choice xmlns:v="urn:schemas-microsoft-com:vml" Requires="v">
                <p:oleObj spid="_x0000_s19552" name="VISIO" r:id="rId4" imgW="2901240" imgH="1430640" progId="Visio.Drawing.6">
                  <p:embed/>
                </p:oleObj>
              </mc:Choice>
              <mc:Fallback>
                <p:oleObj name="VISIO" r:id="rId4" imgW="2901240" imgH="143064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572000"/>
                        <a:ext cx="32004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Rectangle 6"/>
          <p:cNvSpPr>
            <a:spLocks noChangeArrowheads="1"/>
          </p:cNvSpPr>
          <p:nvPr/>
        </p:nvSpPr>
        <p:spPr bwMode="auto">
          <a:xfrm>
            <a:off x="3505200" y="3733800"/>
            <a:ext cx="3124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63" name="Text Box 8"/>
          <p:cNvSpPr txBox="1">
            <a:spLocks noChangeArrowheads="1"/>
          </p:cNvSpPr>
          <p:nvPr/>
        </p:nvSpPr>
        <p:spPr bwMode="auto">
          <a:xfrm>
            <a:off x="8077200" y="320040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6" action="ppaction://hlinksldjump" tooltip="This takes you back to slide 2"/>
              </a:rPr>
              <a:t>Overview </a:t>
            </a:r>
            <a:r>
              <a:rPr lang="en-US" altLang="en-US" sz="1400"/>
              <a:t>slide.</a:t>
            </a:r>
          </a:p>
        </p:txBody>
      </p:sp>
      <p:sp>
        <p:nvSpPr>
          <p:cNvPr id="19464" name="Text Box 7"/>
          <p:cNvSpPr txBox="1">
            <a:spLocks noChangeArrowheads="1"/>
          </p:cNvSpPr>
          <p:nvPr/>
        </p:nvSpPr>
        <p:spPr bwMode="auto">
          <a:xfrm>
            <a:off x="5562600" y="6146800"/>
            <a:ext cx="3581400" cy="707886"/>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This is the active sign </a:t>
            </a:r>
            <a:r>
              <a:rPr lang="en-US" altLang="en-US" sz="2000" b="1" dirty="0" smtClean="0">
                <a:solidFill>
                  <a:srgbClr val="FFFFFF"/>
                </a:solidFill>
                <a:latin typeface="Arial" panose="020B0604020202020204" pitchFamily="34" charset="0"/>
                <a:cs typeface="Times New Roman" panose="02020603050405020304" pitchFamily="18" charset="0"/>
              </a:rPr>
              <a:t>Relationship</a:t>
            </a:r>
            <a:r>
              <a:rPr lang="en-US" altLang="en-US" sz="2000" dirty="0" smtClean="0">
                <a:latin typeface="Arial" panose="020B0604020202020204" pitchFamily="34" charset="0"/>
              </a:rPr>
              <a:t>.</a:t>
            </a:r>
            <a:endParaRPr lang="en-US" altLang="en-US" sz="2000" dirty="0">
              <a:latin typeface="Arial" panose="020B0604020202020204" pitchFamily="34" charset="0"/>
            </a:endParaRPr>
          </a:p>
        </p:txBody>
      </p:sp>
      <p:grpSp>
        <p:nvGrpSpPr>
          <p:cNvPr id="19465" name="Group 105"/>
          <p:cNvGrpSpPr>
            <a:grpSpLocks/>
          </p:cNvGrpSpPr>
          <p:nvPr/>
        </p:nvGrpSpPr>
        <p:grpSpPr bwMode="auto">
          <a:xfrm>
            <a:off x="0" y="4419600"/>
            <a:ext cx="5486400" cy="2438400"/>
            <a:chOff x="-2" y="-2"/>
            <a:chExt cx="3182" cy="1270"/>
          </a:xfrm>
        </p:grpSpPr>
        <p:grpSp>
          <p:nvGrpSpPr>
            <p:cNvPr id="19466" name="Group 106"/>
            <p:cNvGrpSpPr>
              <a:grpSpLocks/>
            </p:cNvGrpSpPr>
            <p:nvPr/>
          </p:nvGrpSpPr>
          <p:grpSpPr bwMode="auto">
            <a:xfrm>
              <a:off x="0" y="0"/>
              <a:ext cx="3178" cy="1266"/>
              <a:chOff x="0" y="0"/>
              <a:chExt cx="3178" cy="1266"/>
            </a:xfrm>
          </p:grpSpPr>
          <p:grpSp>
            <p:nvGrpSpPr>
              <p:cNvPr id="19468" name="Group 107"/>
              <p:cNvGrpSpPr>
                <a:grpSpLocks/>
              </p:cNvGrpSpPr>
              <p:nvPr/>
            </p:nvGrpSpPr>
            <p:grpSpPr bwMode="auto">
              <a:xfrm>
                <a:off x="0" y="0"/>
                <a:ext cx="966" cy="422"/>
                <a:chOff x="0" y="0"/>
                <a:chExt cx="966" cy="422"/>
              </a:xfrm>
            </p:grpSpPr>
            <p:sp>
              <p:nvSpPr>
                <p:cNvPr id="19509" name="Rectangle 108"/>
                <p:cNvSpPr>
                  <a:spLocks noChangeArrowheads="1"/>
                </p:cNvSpPr>
                <p:nvPr/>
              </p:nvSpPr>
              <p:spPr bwMode="auto">
                <a:xfrm>
                  <a:off x="0" y="0"/>
                  <a:ext cx="966"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510" name="Group 109"/>
                <p:cNvGrpSpPr>
                  <a:grpSpLocks/>
                </p:cNvGrpSpPr>
                <p:nvPr/>
              </p:nvGrpSpPr>
              <p:grpSpPr bwMode="auto">
                <a:xfrm>
                  <a:off x="0" y="0"/>
                  <a:ext cx="966" cy="422"/>
                  <a:chOff x="0" y="0"/>
                  <a:chExt cx="966" cy="422"/>
                </a:xfrm>
              </p:grpSpPr>
              <p:sp>
                <p:nvSpPr>
                  <p:cNvPr id="19511" name="Rectangle 110"/>
                  <p:cNvSpPr>
                    <a:spLocks noChangeArrowheads="1"/>
                  </p:cNvSpPr>
                  <p:nvPr/>
                </p:nvSpPr>
                <p:spPr bwMode="auto">
                  <a:xfrm>
                    <a:off x="43" y="0"/>
                    <a:ext cx="880"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cs typeface="Times New Roman" panose="02020603050405020304" pitchFamily="18" charset="0"/>
                      </a:rPr>
                      <a:t> </a:t>
                    </a:r>
                  </a:p>
                  <a:p>
                    <a:endParaRPr lang="en-US" altLang="en-US" sz="2000">
                      <a:latin typeface="Arial" panose="020B0604020202020204" pitchFamily="34" charset="0"/>
                    </a:endParaRPr>
                  </a:p>
                </p:txBody>
              </p:sp>
              <p:sp>
                <p:nvSpPr>
                  <p:cNvPr id="19512" name="Rectangle 111"/>
                  <p:cNvSpPr>
                    <a:spLocks noChangeArrowheads="1"/>
                  </p:cNvSpPr>
                  <p:nvPr/>
                </p:nvSpPr>
                <p:spPr bwMode="auto">
                  <a:xfrm>
                    <a:off x="0" y="0"/>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69" name="Group 112"/>
              <p:cNvGrpSpPr>
                <a:grpSpLocks/>
              </p:cNvGrpSpPr>
              <p:nvPr/>
            </p:nvGrpSpPr>
            <p:grpSpPr bwMode="auto">
              <a:xfrm>
                <a:off x="966" y="0"/>
                <a:ext cx="1134" cy="422"/>
                <a:chOff x="966" y="0"/>
                <a:chExt cx="1134" cy="422"/>
              </a:xfrm>
            </p:grpSpPr>
            <p:sp>
              <p:nvSpPr>
                <p:cNvPr id="19505" name="Rectangle 113"/>
                <p:cNvSpPr>
                  <a:spLocks noChangeArrowheads="1"/>
                </p:cNvSpPr>
                <p:nvPr/>
              </p:nvSpPr>
              <p:spPr bwMode="auto">
                <a:xfrm>
                  <a:off x="966" y="0"/>
                  <a:ext cx="1134"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506" name="Group 114"/>
                <p:cNvGrpSpPr>
                  <a:grpSpLocks/>
                </p:cNvGrpSpPr>
                <p:nvPr/>
              </p:nvGrpSpPr>
              <p:grpSpPr bwMode="auto">
                <a:xfrm>
                  <a:off x="966" y="0"/>
                  <a:ext cx="1134" cy="422"/>
                  <a:chOff x="966" y="0"/>
                  <a:chExt cx="1134" cy="422"/>
                </a:xfrm>
              </p:grpSpPr>
              <p:sp>
                <p:nvSpPr>
                  <p:cNvPr id="19507" name="Rectangle 115"/>
                  <p:cNvSpPr>
                    <a:spLocks noChangeArrowheads="1"/>
                  </p:cNvSpPr>
                  <p:nvPr/>
                </p:nvSpPr>
                <p:spPr bwMode="auto">
                  <a:xfrm>
                    <a:off x="1009" y="0"/>
                    <a:ext cx="104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Passive </a:t>
                    </a:r>
                    <a:r>
                      <a:rPr lang="en-US" altLang="en-US" sz="2000" b="1" dirty="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19508" name="Rectangle 116"/>
                  <p:cNvSpPr>
                    <a:spLocks noChangeArrowheads="1"/>
                  </p:cNvSpPr>
                  <p:nvPr/>
                </p:nvSpPr>
                <p:spPr bwMode="auto">
                  <a:xfrm>
                    <a:off x="966" y="0"/>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0" name="Group 117"/>
              <p:cNvGrpSpPr>
                <a:grpSpLocks/>
              </p:cNvGrpSpPr>
              <p:nvPr/>
            </p:nvGrpSpPr>
            <p:grpSpPr bwMode="auto">
              <a:xfrm>
                <a:off x="2100" y="0"/>
                <a:ext cx="1078" cy="422"/>
                <a:chOff x="2100" y="0"/>
                <a:chExt cx="1078" cy="422"/>
              </a:xfrm>
            </p:grpSpPr>
            <p:sp>
              <p:nvSpPr>
                <p:cNvPr id="19501" name="Rectangle 118"/>
                <p:cNvSpPr>
                  <a:spLocks noChangeArrowheads="1"/>
                </p:cNvSpPr>
                <p:nvPr/>
              </p:nvSpPr>
              <p:spPr bwMode="auto">
                <a:xfrm>
                  <a:off x="2100" y="0"/>
                  <a:ext cx="1078"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502" name="Group 119"/>
                <p:cNvGrpSpPr>
                  <a:grpSpLocks/>
                </p:cNvGrpSpPr>
                <p:nvPr/>
              </p:nvGrpSpPr>
              <p:grpSpPr bwMode="auto">
                <a:xfrm>
                  <a:off x="2100" y="0"/>
                  <a:ext cx="1078" cy="422"/>
                  <a:chOff x="2100" y="0"/>
                  <a:chExt cx="1078" cy="422"/>
                </a:xfrm>
              </p:grpSpPr>
              <p:sp>
                <p:nvSpPr>
                  <p:cNvPr id="19503" name="Rectangle 120"/>
                  <p:cNvSpPr>
                    <a:spLocks noChangeArrowheads="1"/>
                  </p:cNvSpPr>
                  <p:nvPr/>
                </p:nvSpPr>
                <p:spPr bwMode="auto">
                  <a:xfrm>
                    <a:off x="2143" y="0"/>
                    <a:ext cx="992" cy="422"/>
                  </a:xfrm>
                  <a:prstGeom prst="rect">
                    <a:avLst/>
                  </a:prstGeom>
                  <a:solidFill>
                    <a:srgbClr val="00000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000" b="1" dirty="0">
                        <a:solidFill>
                          <a:srgbClr val="FFFFFF"/>
                        </a:solidFill>
                        <a:latin typeface="Arial" panose="020B0604020202020204" pitchFamily="34" charset="0"/>
                        <a:cs typeface="Times New Roman" panose="02020603050405020304" pitchFamily="18" charset="0"/>
                      </a:rPr>
                      <a:t>Active </a:t>
                    </a:r>
                    <a:r>
                      <a:rPr lang="en-US" altLang="en-US" sz="2000" b="1" dirty="0">
                        <a:solidFill>
                          <a:srgbClr val="FFFFFF"/>
                        </a:solidFill>
                        <a:latin typeface="Arial" panose="020B0604020202020204" pitchFamily="34" charset="0"/>
                        <a:cs typeface="Times New Roman" panose="02020603050405020304" pitchFamily="18" charset="0"/>
                      </a:rPr>
                      <a:t>Relationship</a:t>
                    </a:r>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cs typeface="Times New Roman" panose="02020603050405020304" pitchFamily="18" charset="0"/>
                    </a:endParaRPr>
                  </a:p>
                  <a:p>
                    <a:endParaRPr lang="en-US" altLang="en-US" sz="2000" dirty="0">
                      <a:latin typeface="Arial" panose="020B0604020202020204" pitchFamily="34" charset="0"/>
                    </a:endParaRPr>
                  </a:p>
                </p:txBody>
              </p:sp>
              <p:sp>
                <p:nvSpPr>
                  <p:cNvPr id="19504" name="Rectangle 121"/>
                  <p:cNvSpPr>
                    <a:spLocks noChangeArrowheads="1"/>
                  </p:cNvSpPr>
                  <p:nvPr/>
                </p:nvSpPr>
                <p:spPr bwMode="auto">
                  <a:xfrm>
                    <a:off x="2100" y="0"/>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1" name="Group 122"/>
              <p:cNvGrpSpPr>
                <a:grpSpLocks/>
              </p:cNvGrpSpPr>
              <p:nvPr/>
            </p:nvGrpSpPr>
            <p:grpSpPr bwMode="auto">
              <a:xfrm>
                <a:off x="0" y="422"/>
                <a:ext cx="966" cy="422"/>
                <a:chOff x="0" y="422"/>
                <a:chExt cx="966" cy="422"/>
              </a:xfrm>
            </p:grpSpPr>
            <p:sp>
              <p:nvSpPr>
                <p:cNvPr id="19497" name="Rectangle 123"/>
                <p:cNvSpPr>
                  <a:spLocks noChangeArrowheads="1"/>
                </p:cNvSpPr>
                <p:nvPr/>
              </p:nvSpPr>
              <p:spPr bwMode="auto">
                <a:xfrm>
                  <a:off x="0" y="422"/>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498" name="Group 124"/>
                <p:cNvGrpSpPr>
                  <a:grpSpLocks/>
                </p:cNvGrpSpPr>
                <p:nvPr/>
              </p:nvGrpSpPr>
              <p:grpSpPr bwMode="auto">
                <a:xfrm>
                  <a:off x="0" y="422"/>
                  <a:ext cx="966" cy="422"/>
                  <a:chOff x="0" y="422"/>
                  <a:chExt cx="966" cy="422"/>
                </a:xfrm>
              </p:grpSpPr>
              <p:sp>
                <p:nvSpPr>
                  <p:cNvPr id="19499" name="Rectangle 125"/>
                  <p:cNvSpPr>
                    <a:spLocks noChangeArrowheads="1"/>
                  </p:cNvSpPr>
                  <p:nvPr/>
                </p:nvSpPr>
                <p:spPr bwMode="auto">
                  <a:xfrm>
                    <a:off x="43" y="422"/>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absorbed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19500" name="Rectangle 126"/>
                  <p:cNvSpPr>
                    <a:spLocks noChangeArrowheads="1"/>
                  </p:cNvSpPr>
                  <p:nvPr/>
                </p:nvSpPr>
                <p:spPr bwMode="auto">
                  <a:xfrm>
                    <a:off x="0" y="422"/>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2" name="Group 127"/>
              <p:cNvGrpSpPr>
                <a:grpSpLocks/>
              </p:cNvGrpSpPr>
              <p:nvPr/>
            </p:nvGrpSpPr>
            <p:grpSpPr bwMode="auto">
              <a:xfrm>
                <a:off x="966" y="422"/>
                <a:ext cx="1134" cy="422"/>
                <a:chOff x="966" y="422"/>
                <a:chExt cx="1134" cy="422"/>
              </a:xfrm>
            </p:grpSpPr>
            <p:sp>
              <p:nvSpPr>
                <p:cNvPr id="19493" name="Rectangle 128"/>
                <p:cNvSpPr>
                  <a:spLocks noChangeArrowheads="1"/>
                </p:cNvSpPr>
                <p:nvPr/>
              </p:nvSpPr>
              <p:spPr bwMode="auto">
                <a:xfrm>
                  <a:off x="966" y="422"/>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494" name="Group 129"/>
                <p:cNvGrpSpPr>
                  <a:grpSpLocks/>
                </p:cNvGrpSpPr>
                <p:nvPr/>
              </p:nvGrpSpPr>
              <p:grpSpPr bwMode="auto">
                <a:xfrm>
                  <a:off x="966" y="422"/>
                  <a:ext cx="1134" cy="422"/>
                  <a:chOff x="966" y="422"/>
                  <a:chExt cx="1134" cy="422"/>
                </a:xfrm>
              </p:grpSpPr>
              <p:sp>
                <p:nvSpPr>
                  <p:cNvPr id="19495" name="Rectangle 130"/>
                  <p:cNvSpPr>
                    <a:spLocks noChangeArrowheads="1"/>
                  </p:cNvSpPr>
                  <p:nvPr/>
                </p:nvSpPr>
                <p:spPr bwMode="auto">
                  <a:xfrm>
                    <a:off x="1009" y="422"/>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a:solidFill>
                          <a:srgbClr val="FFFFFF"/>
                        </a:solidFill>
                        <a:latin typeface="Arial" panose="020B0604020202020204" pitchFamily="34" charset="0"/>
                        <a:cs typeface="Times New Roman" panose="02020603050405020304" pitchFamily="18" charset="0"/>
                      </a:rPr>
                      <a:t>p</a:t>
                    </a:r>
                    <a:r>
                      <a:rPr lang="en-US" altLang="en-US" sz="2800" i="1" baseline="-30000">
                        <a:solidFill>
                          <a:srgbClr val="FFFFFF"/>
                        </a:solidFill>
                        <a:latin typeface="Arial" panose="020B0604020202020204" pitchFamily="34" charset="0"/>
                        <a:cs typeface="Times New Roman" panose="02020603050405020304" pitchFamily="18" charset="0"/>
                      </a:rPr>
                      <a:t>ABS </a:t>
                    </a:r>
                    <a:r>
                      <a:rPr lang="en-US" altLang="en-US" sz="2800" i="1">
                        <a:solidFill>
                          <a:srgbClr val="FFFFFF"/>
                        </a:solidFill>
                        <a:latin typeface="Arial" panose="020B0604020202020204" pitchFamily="34" charset="0"/>
                        <a:cs typeface="Times New Roman" panose="02020603050405020304" pitchFamily="18" charset="0"/>
                      </a:rPr>
                      <a:t>= vi</a:t>
                    </a:r>
                    <a:endParaRPr lang="en-US" altLang="en-US" sz="2800">
                      <a:latin typeface="Arial" panose="020B0604020202020204" pitchFamily="34" charset="0"/>
                    </a:endParaRPr>
                  </a:p>
                </p:txBody>
              </p:sp>
              <p:sp>
                <p:nvSpPr>
                  <p:cNvPr id="19496" name="Rectangle 131"/>
                  <p:cNvSpPr>
                    <a:spLocks noChangeArrowheads="1"/>
                  </p:cNvSpPr>
                  <p:nvPr/>
                </p:nvSpPr>
                <p:spPr bwMode="auto">
                  <a:xfrm>
                    <a:off x="966" y="422"/>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3" name="Group 132"/>
              <p:cNvGrpSpPr>
                <a:grpSpLocks/>
              </p:cNvGrpSpPr>
              <p:nvPr/>
            </p:nvGrpSpPr>
            <p:grpSpPr bwMode="auto">
              <a:xfrm>
                <a:off x="2100" y="422"/>
                <a:ext cx="1078" cy="422"/>
                <a:chOff x="2100" y="422"/>
                <a:chExt cx="1078" cy="422"/>
              </a:xfrm>
            </p:grpSpPr>
            <p:sp>
              <p:nvSpPr>
                <p:cNvPr id="19489" name="Rectangle 133"/>
                <p:cNvSpPr>
                  <a:spLocks noChangeArrowheads="1"/>
                </p:cNvSpPr>
                <p:nvPr/>
              </p:nvSpPr>
              <p:spPr bwMode="auto">
                <a:xfrm>
                  <a:off x="2100" y="422"/>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490" name="Group 134"/>
                <p:cNvGrpSpPr>
                  <a:grpSpLocks/>
                </p:cNvGrpSpPr>
                <p:nvPr/>
              </p:nvGrpSpPr>
              <p:grpSpPr bwMode="auto">
                <a:xfrm>
                  <a:off x="2100" y="422"/>
                  <a:ext cx="1078" cy="422"/>
                  <a:chOff x="2100" y="422"/>
                  <a:chExt cx="1078" cy="422"/>
                </a:xfrm>
              </p:grpSpPr>
              <p:sp>
                <p:nvSpPr>
                  <p:cNvPr id="19491" name="Rectangle 135"/>
                  <p:cNvSpPr>
                    <a:spLocks noChangeArrowheads="1"/>
                  </p:cNvSpPr>
                  <p:nvPr/>
                </p:nvSpPr>
                <p:spPr bwMode="auto">
                  <a:xfrm>
                    <a:off x="2143" y="422"/>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a:solidFill>
                          <a:srgbClr val="CC0000"/>
                        </a:solidFill>
                        <a:latin typeface="Arial" panose="020B0604020202020204" pitchFamily="34" charset="0"/>
                        <a:cs typeface="Times New Roman" panose="02020603050405020304" pitchFamily="18" charset="0"/>
                      </a:rPr>
                      <a:t>p</a:t>
                    </a:r>
                    <a:r>
                      <a:rPr lang="en-US" altLang="en-US" sz="2800" i="1" baseline="-30000">
                        <a:solidFill>
                          <a:srgbClr val="CC0000"/>
                        </a:solidFill>
                        <a:latin typeface="Arial" panose="020B0604020202020204" pitchFamily="34" charset="0"/>
                        <a:cs typeface="Times New Roman" panose="02020603050405020304" pitchFamily="18" charset="0"/>
                      </a:rPr>
                      <a:t>ABS </a:t>
                    </a:r>
                    <a:r>
                      <a:rPr lang="en-US" altLang="en-US" sz="2800" i="1">
                        <a:solidFill>
                          <a:srgbClr val="CC0000"/>
                        </a:solidFill>
                        <a:latin typeface="Arial" panose="020B0604020202020204" pitchFamily="34" charset="0"/>
                        <a:cs typeface="Times New Roman" panose="02020603050405020304" pitchFamily="18" charset="0"/>
                      </a:rPr>
                      <a:t>= -vi</a:t>
                    </a:r>
                    <a:endParaRPr lang="en-US" altLang="en-US" sz="2800">
                      <a:solidFill>
                        <a:srgbClr val="CC0000"/>
                      </a:solidFill>
                      <a:latin typeface="Arial" panose="020B0604020202020204" pitchFamily="34" charset="0"/>
                    </a:endParaRPr>
                  </a:p>
                </p:txBody>
              </p:sp>
              <p:sp>
                <p:nvSpPr>
                  <p:cNvPr id="19492" name="Rectangle 136"/>
                  <p:cNvSpPr>
                    <a:spLocks noChangeArrowheads="1"/>
                  </p:cNvSpPr>
                  <p:nvPr/>
                </p:nvSpPr>
                <p:spPr bwMode="auto">
                  <a:xfrm>
                    <a:off x="2100" y="422"/>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4" name="Group 137"/>
              <p:cNvGrpSpPr>
                <a:grpSpLocks/>
              </p:cNvGrpSpPr>
              <p:nvPr/>
            </p:nvGrpSpPr>
            <p:grpSpPr bwMode="auto">
              <a:xfrm>
                <a:off x="0" y="844"/>
                <a:ext cx="966" cy="422"/>
                <a:chOff x="0" y="844"/>
                <a:chExt cx="966" cy="422"/>
              </a:xfrm>
            </p:grpSpPr>
            <p:sp>
              <p:nvSpPr>
                <p:cNvPr id="19485" name="Rectangle 138"/>
                <p:cNvSpPr>
                  <a:spLocks noChangeArrowheads="1"/>
                </p:cNvSpPr>
                <p:nvPr/>
              </p:nvSpPr>
              <p:spPr bwMode="auto">
                <a:xfrm>
                  <a:off x="0" y="844"/>
                  <a:ext cx="966"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486" name="Group 139"/>
                <p:cNvGrpSpPr>
                  <a:grpSpLocks/>
                </p:cNvGrpSpPr>
                <p:nvPr/>
              </p:nvGrpSpPr>
              <p:grpSpPr bwMode="auto">
                <a:xfrm>
                  <a:off x="0" y="844"/>
                  <a:ext cx="966" cy="422"/>
                  <a:chOff x="0" y="844"/>
                  <a:chExt cx="966" cy="422"/>
                </a:xfrm>
              </p:grpSpPr>
              <p:sp>
                <p:nvSpPr>
                  <p:cNvPr id="19487" name="Rectangle 140"/>
                  <p:cNvSpPr>
                    <a:spLocks noChangeArrowheads="1"/>
                  </p:cNvSpPr>
                  <p:nvPr/>
                </p:nvSpPr>
                <p:spPr bwMode="auto">
                  <a:xfrm>
                    <a:off x="43" y="844"/>
                    <a:ext cx="880" cy="422"/>
                  </a:xfrm>
                  <a:prstGeom prst="rect">
                    <a:avLst/>
                  </a:prstGeom>
                  <a:solidFill>
                    <a:srgbClr val="000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FFFF"/>
                        </a:solidFill>
                        <a:latin typeface="Arial" panose="020B0604020202020204" pitchFamily="34" charset="0"/>
                        <a:cs typeface="Times New Roman" panose="02020603050405020304" pitchFamily="18" charset="0"/>
                      </a:rPr>
                      <a:t>Power delivered</a:t>
                    </a:r>
                    <a:endParaRPr lang="en-US" altLang="en-US" sz="2000">
                      <a:latin typeface="Arial" panose="020B0604020202020204" pitchFamily="34" charset="0"/>
                      <a:cs typeface="Times New Roman" panose="02020603050405020304" pitchFamily="18" charset="0"/>
                    </a:endParaRPr>
                  </a:p>
                  <a:p>
                    <a:endParaRPr lang="en-US" altLang="en-US" sz="2000">
                      <a:latin typeface="Arial" panose="020B0604020202020204" pitchFamily="34" charset="0"/>
                    </a:endParaRPr>
                  </a:p>
                </p:txBody>
              </p:sp>
              <p:sp>
                <p:nvSpPr>
                  <p:cNvPr id="19488" name="Rectangle 141"/>
                  <p:cNvSpPr>
                    <a:spLocks noChangeArrowheads="1"/>
                  </p:cNvSpPr>
                  <p:nvPr/>
                </p:nvSpPr>
                <p:spPr bwMode="auto">
                  <a:xfrm>
                    <a:off x="0" y="844"/>
                    <a:ext cx="966"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5" name="Group 142"/>
              <p:cNvGrpSpPr>
                <a:grpSpLocks/>
              </p:cNvGrpSpPr>
              <p:nvPr/>
            </p:nvGrpSpPr>
            <p:grpSpPr bwMode="auto">
              <a:xfrm>
                <a:off x="966" y="844"/>
                <a:ext cx="1134" cy="422"/>
                <a:chOff x="966" y="844"/>
                <a:chExt cx="1134" cy="422"/>
              </a:xfrm>
            </p:grpSpPr>
            <p:sp>
              <p:nvSpPr>
                <p:cNvPr id="19481" name="Rectangle 143"/>
                <p:cNvSpPr>
                  <a:spLocks noChangeArrowheads="1"/>
                </p:cNvSpPr>
                <p:nvPr/>
              </p:nvSpPr>
              <p:spPr bwMode="auto">
                <a:xfrm>
                  <a:off x="966" y="844"/>
                  <a:ext cx="1134"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482" name="Group 144"/>
                <p:cNvGrpSpPr>
                  <a:grpSpLocks/>
                </p:cNvGrpSpPr>
                <p:nvPr/>
              </p:nvGrpSpPr>
              <p:grpSpPr bwMode="auto">
                <a:xfrm>
                  <a:off x="966" y="844"/>
                  <a:ext cx="1134" cy="422"/>
                  <a:chOff x="966" y="844"/>
                  <a:chExt cx="1134" cy="422"/>
                </a:xfrm>
              </p:grpSpPr>
              <p:sp>
                <p:nvSpPr>
                  <p:cNvPr id="19483" name="Rectangle 145"/>
                  <p:cNvSpPr>
                    <a:spLocks noChangeArrowheads="1"/>
                  </p:cNvSpPr>
                  <p:nvPr/>
                </p:nvSpPr>
                <p:spPr bwMode="auto">
                  <a:xfrm>
                    <a:off x="1009" y="844"/>
                    <a:ext cx="104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i="1">
                        <a:solidFill>
                          <a:srgbClr val="FFFFFF"/>
                        </a:solidFill>
                        <a:latin typeface="Arial" panose="020B0604020202020204" pitchFamily="34" charset="0"/>
                        <a:cs typeface="Times New Roman" panose="02020603050405020304" pitchFamily="18" charset="0"/>
                      </a:rPr>
                      <a:t>p</a:t>
                    </a:r>
                    <a:r>
                      <a:rPr lang="fr-FR" altLang="en-US" sz="2800" i="1" baseline="-30000">
                        <a:solidFill>
                          <a:srgbClr val="FFFFFF"/>
                        </a:solidFill>
                        <a:latin typeface="Arial" panose="020B0604020202020204" pitchFamily="34" charset="0"/>
                        <a:cs typeface="Times New Roman" panose="02020603050405020304" pitchFamily="18" charset="0"/>
                      </a:rPr>
                      <a:t>DEL </a:t>
                    </a:r>
                    <a:r>
                      <a:rPr lang="fr-FR" altLang="en-US" sz="2800" i="1">
                        <a:solidFill>
                          <a:srgbClr val="FFFFFF"/>
                        </a:solidFill>
                        <a:latin typeface="Arial" panose="020B0604020202020204" pitchFamily="34" charset="0"/>
                        <a:cs typeface="Times New Roman" panose="02020603050405020304" pitchFamily="18" charset="0"/>
                      </a:rPr>
                      <a:t>= -vi</a:t>
                    </a:r>
                    <a:endParaRPr lang="en-US" altLang="en-US" sz="2800" i="1">
                      <a:latin typeface="Arial" panose="020B0604020202020204" pitchFamily="34" charset="0"/>
                    </a:endParaRPr>
                  </a:p>
                </p:txBody>
              </p:sp>
              <p:sp>
                <p:nvSpPr>
                  <p:cNvPr id="19484" name="Rectangle 146"/>
                  <p:cNvSpPr>
                    <a:spLocks noChangeArrowheads="1"/>
                  </p:cNvSpPr>
                  <p:nvPr/>
                </p:nvSpPr>
                <p:spPr bwMode="auto">
                  <a:xfrm>
                    <a:off x="966" y="844"/>
                    <a:ext cx="1134"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9476" name="Group 147"/>
              <p:cNvGrpSpPr>
                <a:grpSpLocks/>
              </p:cNvGrpSpPr>
              <p:nvPr/>
            </p:nvGrpSpPr>
            <p:grpSpPr bwMode="auto">
              <a:xfrm>
                <a:off x="2100" y="844"/>
                <a:ext cx="1078" cy="422"/>
                <a:chOff x="2100" y="844"/>
                <a:chExt cx="1078" cy="422"/>
              </a:xfrm>
            </p:grpSpPr>
            <p:sp>
              <p:nvSpPr>
                <p:cNvPr id="19477" name="Rectangle 148"/>
                <p:cNvSpPr>
                  <a:spLocks noChangeArrowheads="1"/>
                </p:cNvSpPr>
                <p:nvPr/>
              </p:nvSpPr>
              <p:spPr bwMode="auto">
                <a:xfrm>
                  <a:off x="2100" y="844"/>
                  <a:ext cx="1078"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9478" name="Group 149"/>
                <p:cNvGrpSpPr>
                  <a:grpSpLocks/>
                </p:cNvGrpSpPr>
                <p:nvPr/>
              </p:nvGrpSpPr>
              <p:grpSpPr bwMode="auto">
                <a:xfrm>
                  <a:off x="2100" y="844"/>
                  <a:ext cx="1078" cy="422"/>
                  <a:chOff x="2100" y="844"/>
                  <a:chExt cx="1078" cy="422"/>
                </a:xfrm>
              </p:grpSpPr>
              <p:sp>
                <p:nvSpPr>
                  <p:cNvPr id="19479" name="Rectangle 150"/>
                  <p:cNvSpPr>
                    <a:spLocks noChangeArrowheads="1"/>
                  </p:cNvSpPr>
                  <p:nvPr/>
                </p:nvSpPr>
                <p:spPr bwMode="auto">
                  <a:xfrm>
                    <a:off x="2143" y="844"/>
                    <a:ext cx="992" cy="422"/>
                  </a:xfrm>
                  <a:prstGeom prst="rect">
                    <a:avLst/>
                  </a:prstGeom>
                  <a:solidFill>
                    <a:srgbClr val="008080"/>
                  </a:solid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i="1">
                        <a:solidFill>
                          <a:srgbClr val="FFFFFF"/>
                        </a:solidFill>
                        <a:latin typeface="Arial" panose="020B0604020202020204" pitchFamily="34" charset="0"/>
                        <a:cs typeface="Times New Roman" panose="02020603050405020304" pitchFamily="18" charset="0"/>
                      </a:rPr>
                      <a:t>p</a:t>
                    </a:r>
                    <a:r>
                      <a:rPr lang="fr-FR" altLang="en-US" sz="2800" i="1" baseline="-30000">
                        <a:solidFill>
                          <a:srgbClr val="FFFFFF"/>
                        </a:solidFill>
                        <a:latin typeface="Arial" panose="020B0604020202020204" pitchFamily="34" charset="0"/>
                        <a:cs typeface="Times New Roman" panose="02020603050405020304" pitchFamily="18" charset="0"/>
                      </a:rPr>
                      <a:t>DEL </a:t>
                    </a:r>
                    <a:r>
                      <a:rPr lang="fr-FR" altLang="en-US" sz="2800" i="1">
                        <a:solidFill>
                          <a:srgbClr val="FFFFFF"/>
                        </a:solidFill>
                        <a:latin typeface="Arial" panose="020B0604020202020204" pitchFamily="34" charset="0"/>
                        <a:cs typeface="Times New Roman" panose="02020603050405020304" pitchFamily="18" charset="0"/>
                      </a:rPr>
                      <a:t>= vi</a:t>
                    </a:r>
                    <a:endParaRPr lang="en-US" altLang="en-US" sz="2800">
                      <a:latin typeface="Arial" panose="020B0604020202020204" pitchFamily="34" charset="0"/>
                    </a:endParaRPr>
                  </a:p>
                </p:txBody>
              </p:sp>
              <p:sp>
                <p:nvSpPr>
                  <p:cNvPr id="19480" name="Rectangle 151"/>
                  <p:cNvSpPr>
                    <a:spLocks noChangeArrowheads="1"/>
                  </p:cNvSpPr>
                  <p:nvPr/>
                </p:nvSpPr>
                <p:spPr bwMode="auto">
                  <a:xfrm>
                    <a:off x="2100" y="844"/>
                    <a:ext cx="1078" cy="422"/>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sp>
          <p:nvSpPr>
            <p:cNvPr id="19467" name="Rectangle 152"/>
            <p:cNvSpPr>
              <a:spLocks noChangeArrowheads="1"/>
            </p:cNvSpPr>
            <p:nvPr/>
          </p:nvSpPr>
          <p:spPr bwMode="auto">
            <a:xfrm>
              <a:off x="-2" y="-2"/>
              <a:ext cx="3182" cy="1270"/>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5791200" y="4267200"/>
            <a:ext cx="3352800" cy="2209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4" name="Rectangle 3"/>
          <p:cNvSpPr>
            <a:spLocks noGrp="1" noChangeArrowheads="1"/>
          </p:cNvSpPr>
          <p:nvPr>
            <p:ph type="title"/>
          </p:nvPr>
        </p:nvSpPr>
        <p:spPr>
          <a:xfrm>
            <a:off x="1143000" y="0"/>
            <a:ext cx="7772400" cy="1371600"/>
          </a:xfrm>
        </p:spPr>
        <p:txBody>
          <a:bodyPr/>
          <a:lstStyle/>
          <a:p>
            <a:pPr eaLnBrk="1" hangingPunct="1"/>
            <a:r>
              <a:rPr lang="en-US" altLang="en-US" sz="3600" smtClean="0"/>
              <a:t>Example of Using the Power Direction Table – </a:t>
            </a:r>
            <a:r>
              <a:rPr lang="en-US" altLang="en-US" sz="3600" b="1" u="sng" smtClean="0"/>
              <a:t>Note on Notation</a:t>
            </a:r>
          </a:p>
        </p:txBody>
      </p:sp>
      <p:sp>
        <p:nvSpPr>
          <p:cNvPr id="20485" name="Rectangle 4"/>
          <p:cNvSpPr>
            <a:spLocks noGrp="1" noChangeArrowheads="1"/>
          </p:cNvSpPr>
          <p:nvPr>
            <p:ph type="body" idx="1"/>
          </p:nvPr>
        </p:nvSpPr>
        <p:spPr>
          <a:xfrm>
            <a:off x="685800" y="1828800"/>
            <a:ext cx="7772400" cy="2438400"/>
          </a:xfrm>
        </p:spPr>
        <p:txBody>
          <a:bodyPr/>
          <a:lstStyle/>
          <a:p>
            <a:pPr marL="609600" indent="-609600" eaLnBrk="1" hangingPunct="1">
              <a:lnSpc>
                <a:spcPct val="90000"/>
              </a:lnSpc>
              <a:buFontTx/>
              <a:buNone/>
            </a:pPr>
            <a:r>
              <a:rPr lang="en-US" altLang="en-US" sz="2400" dirty="0" smtClean="0"/>
              <a:t>We want an expression for the power absorbed by this Sample Circuit.  </a:t>
            </a:r>
          </a:p>
          <a:p>
            <a:pPr marL="609600" indent="-609600" eaLnBrk="1" hangingPunct="1">
              <a:lnSpc>
                <a:spcPct val="90000"/>
              </a:lnSpc>
              <a:buFontTx/>
              <a:buAutoNum type="arabicPeriod"/>
            </a:pPr>
            <a:r>
              <a:rPr lang="en-US" altLang="en-US" sz="2400" dirty="0" smtClean="0"/>
              <a:t>Determine which sign </a:t>
            </a:r>
            <a:r>
              <a:rPr lang="en-US" altLang="en-US" sz="2400" b="1" dirty="0" smtClean="0">
                <a:solidFill>
                  <a:srgbClr val="FFFFFF"/>
                </a:solidFill>
                <a:latin typeface="Arial" panose="020B0604020202020204" pitchFamily="34" charset="0"/>
                <a:cs typeface="Times New Roman" panose="02020603050405020304" pitchFamily="18" charset="0"/>
              </a:rPr>
              <a:t>relationship</a:t>
            </a:r>
            <a:r>
              <a:rPr lang="en-US" altLang="en-US" sz="2400" dirty="0" smtClean="0">
                <a:latin typeface="Arial" panose="020B0604020202020204" pitchFamily="34" charset="0"/>
                <a:cs typeface="Times New Roman" panose="02020603050405020304" pitchFamily="18" charset="0"/>
              </a:rPr>
              <a:t> </a:t>
            </a:r>
            <a:r>
              <a:rPr lang="en-US" altLang="en-US" sz="2400" dirty="0" smtClean="0"/>
              <a:t>has been used. </a:t>
            </a:r>
          </a:p>
          <a:p>
            <a:pPr marL="609600" indent="-609600" eaLnBrk="1" hangingPunct="1">
              <a:lnSpc>
                <a:spcPct val="90000"/>
              </a:lnSpc>
              <a:buFontTx/>
              <a:buAutoNum type="arabicPeriod"/>
            </a:pPr>
            <a:r>
              <a:rPr lang="en-US" altLang="en-US" sz="2400" dirty="0" smtClean="0"/>
              <a:t>Find the cell that is of interest to us here in the table.  This cell is highlighted in </a:t>
            </a:r>
            <a:r>
              <a:rPr lang="en-US" altLang="en-US" sz="2400" dirty="0" smtClean="0">
                <a:solidFill>
                  <a:srgbClr val="FF0000"/>
                </a:solidFill>
              </a:rPr>
              <a:t>red</a:t>
            </a:r>
            <a:r>
              <a:rPr lang="en-US" altLang="en-US" sz="2400" dirty="0" smtClean="0"/>
              <a:t>.</a:t>
            </a:r>
          </a:p>
          <a:p>
            <a:pPr marL="609600" indent="-609600" eaLnBrk="1" hangingPunct="1">
              <a:lnSpc>
                <a:spcPct val="90000"/>
              </a:lnSpc>
              <a:buFontTx/>
              <a:buAutoNum type="arabicPeriod"/>
            </a:pPr>
            <a:r>
              <a:rPr lang="en-US" altLang="en-US" sz="2400" b="1" dirty="0" smtClean="0"/>
              <a:t>Thus, we write </a:t>
            </a:r>
            <a:r>
              <a:rPr lang="en-US" altLang="en-US" sz="2800" b="1" i="1" dirty="0" err="1" smtClean="0"/>
              <a:t>p</a:t>
            </a:r>
            <a:r>
              <a:rPr lang="en-US" altLang="en-US" sz="2800" b="1" i="1" baseline="-25000" dirty="0" err="1" smtClean="0"/>
              <a:t>ABS.BY.CIR</a:t>
            </a:r>
            <a:r>
              <a:rPr lang="en-US" altLang="en-US" sz="2800" b="1" i="1" dirty="0" smtClean="0"/>
              <a:t> = -</a:t>
            </a:r>
            <a:r>
              <a:rPr lang="en-US" altLang="en-US" sz="2800" b="1" i="1" dirty="0" err="1" smtClean="0"/>
              <a:t>v</a:t>
            </a:r>
            <a:r>
              <a:rPr lang="en-US" altLang="en-US" sz="2800" b="1" i="1" baseline="-25000" dirty="0" err="1" smtClean="0"/>
              <a:t>S</a:t>
            </a:r>
            <a:r>
              <a:rPr lang="en-US" altLang="en-US" sz="2800" b="1" i="1" dirty="0" err="1" smtClean="0"/>
              <a:t>i</a:t>
            </a:r>
            <a:r>
              <a:rPr lang="en-US" altLang="en-US" sz="2800" b="1" i="1" baseline="-25000" dirty="0" err="1" smtClean="0"/>
              <a:t>S</a:t>
            </a:r>
            <a:r>
              <a:rPr lang="en-US" altLang="en-US" sz="2400" b="1" baseline="-25000" dirty="0" smtClean="0"/>
              <a:t> .</a:t>
            </a:r>
          </a:p>
        </p:txBody>
      </p:sp>
      <p:graphicFrame>
        <p:nvGraphicFramePr>
          <p:cNvPr id="20482" name="Object 5"/>
          <p:cNvGraphicFramePr>
            <a:graphicFrameLocks noChangeAspect="1"/>
          </p:cNvGraphicFramePr>
          <p:nvPr/>
        </p:nvGraphicFramePr>
        <p:xfrm>
          <a:off x="5715000" y="4572000"/>
          <a:ext cx="3200400" cy="1577975"/>
        </p:xfrm>
        <a:graphic>
          <a:graphicData uri="http://schemas.openxmlformats.org/presentationml/2006/ole">
            <mc:AlternateContent xmlns:mc="http://schemas.openxmlformats.org/markup-compatibility/2006">
              <mc:Choice xmlns:v="urn:schemas-microsoft-com:vml" Requires="v">
                <p:oleObj spid="_x0000_s20528" name="VISIO" r:id="rId4" imgW="2901240" imgH="1430640" progId="Visio.Drawing.6">
                  <p:embed/>
                </p:oleObj>
              </mc:Choice>
              <mc:Fallback>
                <p:oleObj name="VISIO" r:id="rId4" imgW="2901240" imgH="143064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572000"/>
                        <a:ext cx="32004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6" name="Rectangle 6"/>
          <p:cNvSpPr>
            <a:spLocks noChangeArrowheads="1"/>
          </p:cNvSpPr>
          <p:nvPr/>
        </p:nvSpPr>
        <p:spPr bwMode="auto">
          <a:xfrm>
            <a:off x="3505200" y="3733800"/>
            <a:ext cx="29718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7" name="Text Box 7"/>
          <p:cNvSpPr txBox="1">
            <a:spLocks noChangeArrowheads="1"/>
          </p:cNvSpPr>
          <p:nvPr/>
        </p:nvSpPr>
        <p:spPr bwMode="auto">
          <a:xfrm>
            <a:off x="8077200" y="320040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6" action="ppaction://hlinksldjump" tooltip="This takes you back to slide 2"/>
              </a:rPr>
              <a:t>Overview </a:t>
            </a:r>
            <a:r>
              <a:rPr lang="en-US" altLang="en-US" sz="1400"/>
              <a:t>slide.</a:t>
            </a:r>
          </a:p>
        </p:txBody>
      </p:sp>
      <p:sp>
        <p:nvSpPr>
          <p:cNvPr id="20488" name="Text Box 57"/>
          <p:cNvSpPr txBox="1">
            <a:spLocks noChangeArrowheads="1"/>
          </p:cNvSpPr>
          <p:nvPr/>
        </p:nvSpPr>
        <p:spPr bwMode="auto">
          <a:xfrm>
            <a:off x="228600" y="4460875"/>
            <a:ext cx="5410200" cy="22828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Arial" panose="020B0604020202020204" pitchFamily="34" charset="0"/>
              </a:rPr>
              <a:t>In your power expressions, always use lowercase variables for power.  Uppercase subscripts are preferred.  Always use a two-part subscript for all power and energy variables.  Indicate whether abs or del, and by what.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629400" y="3048000"/>
            <a:ext cx="2514600" cy="3124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79" name="Rectangle 3"/>
          <p:cNvSpPr>
            <a:spLocks noGrp="1" noChangeArrowheads="1"/>
          </p:cNvSpPr>
          <p:nvPr>
            <p:ph type="title"/>
          </p:nvPr>
        </p:nvSpPr>
        <p:spPr>
          <a:xfrm>
            <a:off x="685800" y="152400"/>
            <a:ext cx="7772400" cy="914400"/>
          </a:xfrm>
        </p:spPr>
        <p:txBody>
          <a:bodyPr/>
          <a:lstStyle/>
          <a:p>
            <a:pPr eaLnBrk="1" hangingPunct="1"/>
            <a:r>
              <a:rPr lang="en-US" altLang="en-US" smtClean="0"/>
              <a:t>Hydraulic Analogy</a:t>
            </a:r>
          </a:p>
        </p:txBody>
      </p:sp>
      <p:sp>
        <p:nvSpPr>
          <p:cNvPr id="50180" name="Rectangle 4"/>
          <p:cNvSpPr>
            <a:spLocks noGrp="1" noChangeArrowheads="1"/>
          </p:cNvSpPr>
          <p:nvPr>
            <p:ph type="body" idx="1"/>
          </p:nvPr>
        </p:nvSpPr>
        <p:spPr>
          <a:xfrm>
            <a:off x="685800" y="1143000"/>
            <a:ext cx="7772400" cy="1371600"/>
          </a:xfrm>
        </p:spPr>
        <p:txBody>
          <a:bodyPr/>
          <a:lstStyle/>
          <a:p>
            <a:pPr eaLnBrk="1" hangingPunct="1">
              <a:lnSpc>
                <a:spcPct val="90000"/>
              </a:lnSpc>
              <a:buFontTx/>
              <a:buNone/>
            </a:pPr>
            <a:r>
              <a:rPr lang="en-US" altLang="en-US" sz="2400" dirty="0" smtClean="0"/>
              <a:t>The hydraulic analogy here can be used to test our rule for finding the direction that power goes.  Imagine a waterfall.  A real waterfall, and a schematic waterfall are shown here.</a:t>
            </a:r>
          </a:p>
        </p:txBody>
      </p:sp>
      <p:pic>
        <p:nvPicPr>
          <p:cNvPr id="50181" name="Picture 5" descr="j01458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81275"/>
            <a:ext cx="64770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2" name="Group 6"/>
          <p:cNvGrpSpPr>
            <a:grpSpLocks/>
          </p:cNvGrpSpPr>
          <p:nvPr/>
        </p:nvGrpSpPr>
        <p:grpSpPr bwMode="auto">
          <a:xfrm>
            <a:off x="6705600" y="3200400"/>
            <a:ext cx="2209800" cy="2667000"/>
            <a:chOff x="4369" y="2158"/>
            <a:chExt cx="358" cy="471"/>
          </a:xfrm>
        </p:grpSpPr>
        <p:sp>
          <p:nvSpPr>
            <p:cNvPr id="50183" name="Freeform 7"/>
            <p:cNvSpPr>
              <a:spLocks/>
            </p:cNvSpPr>
            <p:nvPr/>
          </p:nvSpPr>
          <p:spPr bwMode="auto">
            <a:xfrm>
              <a:off x="4383" y="2158"/>
              <a:ext cx="302" cy="121"/>
            </a:xfrm>
            <a:custGeom>
              <a:avLst/>
              <a:gdLst>
                <a:gd name="T0" fmla="*/ 541 w 604"/>
                <a:gd name="T1" fmla="*/ 213 h 241"/>
                <a:gd name="T2" fmla="*/ 559 w 604"/>
                <a:gd name="T3" fmla="*/ 199 h 241"/>
                <a:gd name="T4" fmla="*/ 584 w 604"/>
                <a:gd name="T5" fmla="*/ 176 h 241"/>
                <a:gd name="T6" fmla="*/ 602 w 604"/>
                <a:gd name="T7" fmla="*/ 150 h 241"/>
                <a:gd name="T8" fmla="*/ 602 w 604"/>
                <a:gd name="T9" fmla="*/ 131 h 241"/>
                <a:gd name="T10" fmla="*/ 594 w 604"/>
                <a:gd name="T11" fmla="*/ 114 h 241"/>
                <a:gd name="T12" fmla="*/ 579 w 604"/>
                <a:gd name="T13" fmla="*/ 92 h 241"/>
                <a:gd name="T14" fmla="*/ 558 w 604"/>
                <a:gd name="T15" fmla="*/ 68 h 241"/>
                <a:gd name="T16" fmla="*/ 533 w 604"/>
                <a:gd name="T17" fmla="*/ 45 h 241"/>
                <a:gd name="T18" fmla="*/ 501 w 604"/>
                <a:gd name="T19" fmla="*/ 24 h 241"/>
                <a:gd name="T20" fmla="*/ 468 w 604"/>
                <a:gd name="T21" fmla="*/ 8 h 241"/>
                <a:gd name="T22" fmla="*/ 430 w 604"/>
                <a:gd name="T23" fmla="*/ 0 h 241"/>
                <a:gd name="T24" fmla="*/ 387 w 604"/>
                <a:gd name="T25" fmla="*/ 3 h 241"/>
                <a:gd name="T26" fmla="*/ 357 w 604"/>
                <a:gd name="T27" fmla="*/ 17 h 241"/>
                <a:gd name="T28" fmla="*/ 337 w 604"/>
                <a:gd name="T29" fmla="*/ 32 h 241"/>
                <a:gd name="T30" fmla="*/ 310 w 604"/>
                <a:gd name="T31" fmla="*/ 39 h 241"/>
                <a:gd name="T32" fmla="*/ 280 w 604"/>
                <a:gd name="T33" fmla="*/ 34 h 241"/>
                <a:gd name="T34" fmla="*/ 250 w 604"/>
                <a:gd name="T35" fmla="*/ 25 h 241"/>
                <a:gd name="T36" fmla="*/ 210 w 604"/>
                <a:gd name="T37" fmla="*/ 16 h 241"/>
                <a:gd name="T38" fmla="*/ 164 w 604"/>
                <a:gd name="T39" fmla="*/ 7 h 241"/>
                <a:gd name="T40" fmla="*/ 115 w 604"/>
                <a:gd name="T41" fmla="*/ 1 h 241"/>
                <a:gd name="T42" fmla="*/ 72 w 604"/>
                <a:gd name="T43" fmla="*/ 2 h 241"/>
                <a:gd name="T44" fmla="*/ 35 w 604"/>
                <a:gd name="T45" fmla="*/ 12 h 241"/>
                <a:gd name="T46" fmla="*/ 11 w 604"/>
                <a:gd name="T47" fmla="*/ 34 h 241"/>
                <a:gd name="T48" fmla="*/ 0 w 604"/>
                <a:gd name="T49" fmla="*/ 79 h 241"/>
                <a:gd name="T50" fmla="*/ 6 w 604"/>
                <a:gd name="T51" fmla="*/ 138 h 241"/>
                <a:gd name="T52" fmla="*/ 26 w 604"/>
                <a:gd name="T53" fmla="*/ 191 h 241"/>
                <a:gd name="T54" fmla="*/ 56 w 604"/>
                <a:gd name="T55" fmla="*/ 228 h 241"/>
                <a:gd name="T56" fmla="*/ 85 w 604"/>
                <a:gd name="T57" fmla="*/ 239 h 241"/>
                <a:gd name="T58" fmla="*/ 134 w 604"/>
                <a:gd name="T59" fmla="*/ 241 h 241"/>
                <a:gd name="T60" fmla="*/ 202 w 604"/>
                <a:gd name="T61" fmla="*/ 238 h 241"/>
                <a:gd name="T62" fmla="*/ 281 w 604"/>
                <a:gd name="T63" fmla="*/ 235 h 241"/>
                <a:gd name="T64" fmla="*/ 364 w 604"/>
                <a:gd name="T65" fmla="*/ 229 h 241"/>
                <a:gd name="T66" fmla="*/ 439 w 604"/>
                <a:gd name="T67" fmla="*/ 223 h 241"/>
                <a:gd name="T68" fmla="*/ 498 w 604"/>
                <a:gd name="T69" fmla="*/ 219 h 241"/>
                <a:gd name="T70" fmla="*/ 533 w 604"/>
                <a:gd name="T71" fmla="*/ 215 h 2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4"/>
                <a:gd name="T109" fmla="*/ 0 h 241"/>
                <a:gd name="T110" fmla="*/ 604 w 604"/>
                <a:gd name="T111" fmla="*/ 241 h 2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4" h="241">
                  <a:moveTo>
                    <a:pt x="537" y="215"/>
                  </a:moveTo>
                  <a:lnTo>
                    <a:pt x="541" y="213"/>
                  </a:lnTo>
                  <a:lnTo>
                    <a:pt x="547" y="207"/>
                  </a:lnTo>
                  <a:lnTo>
                    <a:pt x="559" y="199"/>
                  </a:lnTo>
                  <a:lnTo>
                    <a:pt x="572" y="188"/>
                  </a:lnTo>
                  <a:lnTo>
                    <a:pt x="584" y="176"/>
                  </a:lnTo>
                  <a:lnTo>
                    <a:pt x="595" y="162"/>
                  </a:lnTo>
                  <a:lnTo>
                    <a:pt x="602" y="150"/>
                  </a:lnTo>
                  <a:lnTo>
                    <a:pt x="604" y="138"/>
                  </a:lnTo>
                  <a:lnTo>
                    <a:pt x="602" y="131"/>
                  </a:lnTo>
                  <a:lnTo>
                    <a:pt x="598" y="123"/>
                  </a:lnTo>
                  <a:lnTo>
                    <a:pt x="594" y="114"/>
                  </a:lnTo>
                  <a:lnTo>
                    <a:pt x="587" y="103"/>
                  </a:lnTo>
                  <a:lnTo>
                    <a:pt x="579" y="92"/>
                  </a:lnTo>
                  <a:lnTo>
                    <a:pt x="569" y="80"/>
                  </a:lnTo>
                  <a:lnTo>
                    <a:pt x="558" y="68"/>
                  </a:lnTo>
                  <a:lnTo>
                    <a:pt x="546" y="56"/>
                  </a:lnTo>
                  <a:lnTo>
                    <a:pt x="533" y="45"/>
                  </a:lnTo>
                  <a:lnTo>
                    <a:pt x="518" y="33"/>
                  </a:lnTo>
                  <a:lnTo>
                    <a:pt x="501" y="24"/>
                  </a:lnTo>
                  <a:lnTo>
                    <a:pt x="485" y="15"/>
                  </a:lnTo>
                  <a:lnTo>
                    <a:pt x="468" y="8"/>
                  </a:lnTo>
                  <a:lnTo>
                    <a:pt x="448" y="3"/>
                  </a:lnTo>
                  <a:lnTo>
                    <a:pt x="430" y="0"/>
                  </a:lnTo>
                  <a:lnTo>
                    <a:pt x="409" y="0"/>
                  </a:lnTo>
                  <a:lnTo>
                    <a:pt x="387" y="3"/>
                  </a:lnTo>
                  <a:lnTo>
                    <a:pt x="370" y="9"/>
                  </a:lnTo>
                  <a:lnTo>
                    <a:pt x="357" y="17"/>
                  </a:lnTo>
                  <a:lnTo>
                    <a:pt x="347" y="25"/>
                  </a:lnTo>
                  <a:lnTo>
                    <a:pt x="337" y="32"/>
                  </a:lnTo>
                  <a:lnTo>
                    <a:pt x="325" y="37"/>
                  </a:lnTo>
                  <a:lnTo>
                    <a:pt x="310" y="39"/>
                  </a:lnTo>
                  <a:lnTo>
                    <a:pt x="289" y="37"/>
                  </a:lnTo>
                  <a:lnTo>
                    <a:pt x="280" y="34"/>
                  </a:lnTo>
                  <a:lnTo>
                    <a:pt x="266" y="30"/>
                  </a:lnTo>
                  <a:lnTo>
                    <a:pt x="250" y="25"/>
                  </a:lnTo>
                  <a:lnTo>
                    <a:pt x="231" y="20"/>
                  </a:lnTo>
                  <a:lnTo>
                    <a:pt x="210" y="16"/>
                  </a:lnTo>
                  <a:lnTo>
                    <a:pt x="187" y="10"/>
                  </a:lnTo>
                  <a:lnTo>
                    <a:pt x="164" y="7"/>
                  </a:lnTo>
                  <a:lnTo>
                    <a:pt x="140" y="3"/>
                  </a:lnTo>
                  <a:lnTo>
                    <a:pt x="115" y="1"/>
                  </a:lnTo>
                  <a:lnTo>
                    <a:pt x="94" y="0"/>
                  </a:lnTo>
                  <a:lnTo>
                    <a:pt x="72" y="2"/>
                  </a:lnTo>
                  <a:lnTo>
                    <a:pt x="52" y="5"/>
                  </a:lnTo>
                  <a:lnTo>
                    <a:pt x="35" y="12"/>
                  </a:lnTo>
                  <a:lnTo>
                    <a:pt x="21" y="22"/>
                  </a:lnTo>
                  <a:lnTo>
                    <a:pt x="11" y="34"/>
                  </a:lnTo>
                  <a:lnTo>
                    <a:pt x="4" y="50"/>
                  </a:lnTo>
                  <a:lnTo>
                    <a:pt x="0" y="79"/>
                  </a:lnTo>
                  <a:lnTo>
                    <a:pt x="1" y="108"/>
                  </a:lnTo>
                  <a:lnTo>
                    <a:pt x="6" y="138"/>
                  </a:lnTo>
                  <a:lnTo>
                    <a:pt x="14" y="166"/>
                  </a:lnTo>
                  <a:lnTo>
                    <a:pt x="26" y="191"/>
                  </a:lnTo>
                  <a:lnTo>
                    <a:pt x="39" y="212"/>
                  </a:lnTo>
                  <a:lnTo>
                    <a:pt x="56" y="228"/>
                  </a:lnTo>
                  <a:lnTo>
                    <a:pt x="73" y="237"/>
                  </a:lnTo>
                  <a:lnTo>
                    <a:pt x="85" y="239"/>
                  </a:lnTo>
                  <a:lnTo>
                    <a:pt x="106" y="241"/>
                  </a:lnTo>
                  <a:lnTo>
                    <a:pt x="134" y="241"/>
                  </a:lnTo>
                  <a:lnTo>
                    <a:pt x="166" y="241"/>
                  </a:lnTo>
                  <a:lnTo>
                    <a:pt x="202" y="238"/>
                  </a:lnTo>
                  <a:lnTo>
                    <a:pt x="241" y="237"/>
                  </a:lnTo>
                  <a:lnTo>
                    <a:pt x="281" y="235"/>
                  </a:lnTo>
                  <a:lnTo>
                    <a:pt x="323" y="231"/>
                  </a:lnTo>
                  <a:lnTo>
                    <a:pt x="364" y="229"/>
                  </a:lnTo>
                  <a:lnTo>
                    <a:pt x="403" y="226"/>
                  </a:lnTo>
                  <a:lnTo>
                    <a:pt x="439" y="223"/>
                  </a:lnTo>
                  <a:lnTo>
                    <a:pt x="471" y="221"/>
                  </a:lnTo>
                  <a:lnTo>
                    <a:pt x="498" y="219"/>
                  </a:lnTo>
                  <a:lnTo>
                    <a:pt x="519" y="216"/>
                  </a:lnTo>
                  <a:lnTo>
                    <a:pt x="533" y="215"/>
                  </a:lnTo>
                  <a:lnTo>
                    <a:pt x="537"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84" name="Freeform 8"/>
            <p:cNvSpPr>
              <a:spLocks/>
            </p:cNvSpPr>
            <p:nvPr/>
          </p:nvSpPr>
          <p:spPr bwMode="auto">
            <a:xfrm>
              <a:off x="4403" y="2178"/>
              <a:ext cx="255" cy="104"/>
            </a:xfrm>
            <a:custGeom>
              <a:avLst/>
              <a:gdLst>
                <a:gd name="T0" fmla="*/ 494 w 511"/>
                <a:gd name="T1" fmla="*/ 161 h 209"/>
                <a:gd name="T2" fmla="*/ 504 w 511"/>
                <a:gd name="T3" fmla="*/ 139 h 209"/>
                <a:gd name="T4" fmla="*/ 511 w 511"/>
                <a:gd name="T5" fmla="*/ 105 h 209"/>
                <a:gd name="T6" fmla="*/ 496 w 511"/>
                <a:gd name="T7" fmla="*/ 69 h 209"/>
                <a:gd name="T8" fmla="*/ 464 w 511"/>
                <a:gd name="T9" fmla="*/ 47 h 209"/>
                <a:gd name="T10" fmla="*/ 447 w 511"/>
                <a:gd name="T11" fmla="*/ 28 h 209"/>
                <a:gd name="T12" fmla="*/ 430 w 511"/>
                <a:gd name="T13" fmla="*/ 11 h 209"/>
                <a:gd name="T14" fmla="*/ 392 w 511"/>
                <a:gd name="T15" fmla="*/ 1 h 209"/>
                <a:gd name="T16" fmla="*/ 347 w 511"/>
                <a:gd name="T17" fmla="*/ 3 h 209"/>
                <a:gd name="T18" fmla="*/ 328 w 511"/>
                <a:gd name="T19" fmla="*/ 17 h 209"/>
                <a:gd name="T20" fmla="*/ 307 w 511"/>
                <a:gd name="T21" fmla="*/ 33 h 209"/>
                <a:gd name="T22" fmla="*/ 273 w 511"/>
                <a:gd name="T23" fmla="*/ 38 h 209"/>
                <a:gd name="T24" fmla="*/ 232 w 511"/>
                <a:gd name="T25" fmla="*/ 29 h 209"/>
                <a:gd name="T26" fmla="*/ 199 w 511"/>
                <a:gd name="T27" fmla="*/ 21 h 209"/>
                <a:gd name="T28" fmla="*/ 165 w 511"/>
                <a:gd name="T29" fmla="*/ 11 h 209"/>
                <a:gd name="T30" fmla="*/ 132 w 511"/>
                <a:gd name="T31" fmla="*/ 6 h 209"/>
                <a:gd name="T32" fmla="*/ 99 w 511"/>
                <a:gd name="T33" fmla="*/ 1 h 209"/>
                <a:gd name="T34" fmla="*/ 70 w 511"/>
                <a:gd name="T35" fmla="*/ 1 h 209"/>
                <a:gd name="T36" fmla="*/ 43 w 511"/>
                <a:gd name="T37" fmla="*/ 5 h 209"/>
                <a:gd name="T38" fmla="*/ 21 w 511"/>
                <a:gd name="T39" fmla="*/ 15 h 209"/>
                <a:gd name="T40" fmla="*/ 3 w 511"/>
                <a:gd name="T41" fmla="*/ 40 h 209"/>
                <a:gd name="T42" fmla="*/ 4 w 511"/>
                <a:gd name="T43" fmla="*/ 93 h 209"/>
                <a:gd name="T44" fmla="*/ 22 w 511"/>
                <a:gd name="T45" fmla="*/ 152 h 209"/>
                <a:gd name="T46" fmla="*/ 51 w 511"/>
                <a:gd name="T47" fmla="*/ 196 h 209"/>
                <a:gd name="T48" fmla="*/ 79 w 511"/>
                <a:gd name="T49" fmla="*/ 207 h 209"/>
                <a:gd name="T50" fmla="*/ 121 w 511"/>
                <a:gd name="T51" fmla="*/ 209 h 209"/>
                <a:gd name="T52" fmla="*/ 182 w 511"/>
                <a:gd name="T53" fmla="*/ 209 h 209"/>
                <a:gd name="T54" fmla="*/ 255 w 511"/>
                <a:gd name="T55" fmla="*/ 205 h 209"/>
                <a:gd name="T56" fmla="*/ 329 w 511"/>
                <a:gd name="T57" fmla="*/ 200 h 209"/>
                <a:gd name="T58" fmla="*/ 397 w 511"/>
                <a:gd name="T59" fmla="*/ 192 h 209"/>
                <a:gd name="T60" fmla="*/ 452 w 511"/>
                <a:gd name="T61" fmla="*/ 183 h 209"/>
                <a:gd name="T62" fmla="*/ 485 w 511"/>
                <a:gd name="T63" fmla="*/ 172 h 2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1"/>
                <a:gd name="T97" fmla="*/ 0 h 209"/>
                <a:gd name="T98" fmla="*/ 511 w 511"/>
                <a:gd name="T99" fmla="*/ 209 h 2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1" h="209">
                  <a:moveTo>
                    <a:pt x="491" y="165"/>
                  </a:moveTo>
                  <a:lnTo>
                    <a:pt x="494" y="161"/>
                  </a:lnTo>
                  <a:lnTo>
                    <a:pt x="498" y="152"/>
                  </a:lnTo>
                  <a:lnTo>
                    <a:pt x="504" y="139"/>
                  </a:lnTo>
                  <a:lnTo>
                    <a:pt x="508" y="122"/>
                  </a:lnTo>
                  <a:lnTo>
                    <a:pt x="511" y="105"/>
                  </a:lnTo>
                  <a:lnTo>
                    <a:pt x="507" y="86"/>
                  </a:lnTo>
                  <a:lnTo>
                    <a:pt x="496" y="69"/>
                  </a:lnTo>
                  <a:lnTo>
                    <a:pt x="476" y="55"/>
                  </a:lnTo>
                  <a:lnTo>
                    <a:pt x="464" y="47"/>
                  </a:lnTo>
                  <a:lnTo>
                    <a:pt x="454" y="38"/>
                  </a:lnTo>
                  <a:lnTo>
                    <a:pt x="447" y="28"/>
                  </a:lnTo>
                  <a:lnTo>
                    <a:pt x="441" y="19"/>
                  </a:lnTo>
                  <a:lnTo>
                    <a:pt x="430" y="11"/>
                  </a:lnTo>
                  <a:lnTo>
                    <a:pt x="415" y="6"/>
                  </a:lnTo>
                  <a:lnTo>
                    <a:pt x="392" y="1"/>
                  </a:lnTo>
                  <a:lnTo>
                    <a:pt x="360" y="1"/>
                  </a:lnTo>
                  <a:lnTo>
                    <a:pt x="347" y="3"/>
                  </a:lnTo>
                  <a:lnTo>
                    <a:pt x="337" y="9"/>
                  </a:lnTo>
                  <a:lnTo>
                    <a:pt x="328" y="17"/>
                  </a:lnTo>
                  <a:lnTo>
                    <a:pt x="318" y="25"/>
                  </a:lnTo>
                  <a:lnTo>
                    <a:pt x="307" y="33"/>
                  </a:lnTo>
                  <a:lnTo>
                    <a:pt x="293" y="38"/>
                  </a:lnTo>
                  <a:lnTo>
                    <a:pt x="273" y="38"/>
                  </a:lnTo>
                  <a:lnTo>
                    <a:pt x="247" y="33"/>
                  </a:lnTo>
                  <a:lnTo>
                    <a:pt x="232" y="29"/>
                  </a:lnTo>
                  <a:lnTo>
                    <a:pt x="216" y="25"/>
                  </a:lnTo>
                  <a:lnTo>
                    <a:pt x="199" y="21"/>
                  </a:lnTo>
                  <a:lnTo>
                    <a:pt x="182" y="16"/>
                  </a:lnTo>
                  <a:lnTo>
                    <a:pt x="165" y="11"/>
                  </a:lnTo>
                  <a:lnTo>
                    <a:pt x="148" y="8"/>
                  </a:lnTo>
                  <a:lnTo>
                    <a:pt x="132" y="6"/>
                  </a:lnTo>
                  <a:lnTo>
                    <a:pt x="116" y="2"/>
                  </a:lnTo>
                  <a:lnTo>
                    <a:pt x="99" y="1"/>
                  </a:lnTo>
                  <a:lnTo>
                    <a:pt x="83" y="0"/>
                  </a:lnTo>
                  <a:lnTo>
                    <a:pt x="70" y="1"/>
                  </a:lnTo>
                  <a:lnTo>
                    <a:pt x="56" y="2"/>
                  </a:lnTo>
                  <a:lnTo>
                    <a:pt x="43" y="5"/>
                  </a:lnTo>
                  <a:lnTo>
                    <a:pt x="32" y="9"/>
                  </a:lnTo>
                  <a:lnTo>
                    <a:pt x="21" y="15"/>
                  </a:lnTo>
                  <a:lnTo>
                    <a:pt x="12" y="23"/>
                  </a:lnTo>
                  <a:lnTo>
                    <a:pt x="3" y="40"/>
                  </a:lnTo>
                  <a:lnTo>
                    <a:pt x="0" y="64"/>
                  </a:lnTo>
                  <a:lnTo>
                    <a:pt x="4" y="93"/>
                  </a:lnTo>
                  <a:lnTo>
                    <a:pt x="11" y="123"/>
                  </a:lnTo>
                  <a:lnTo>
                    <a:pt x="22" y="152"/>
                  </a:lnTo>
                  <a:lnTo>
                    <a:pt x="36" y="177"/>
                  </a:lnTo>
                  <a:lnTo>
                    <a:pt x="51" y="196"/>
                  </a:lnTo>
                  <a:lnTo>
                    <a:pt x="67" y="205"/>
                  </a:lnTo>
                  <a:lnTo>
                    <a:pt x="79" y="207"/>
                  </a:lnTo>
                  <a:lnTo>
                    <a:pt x="97" y="209"/>
                  </a:lnTo>
                  <a:lnTo>
                    <a:pt x="121" y="209"/>
                  </a:lnTo>
                  <a:lnTo>
                    <a:pt x="150" y="209"/>
                  </a:lnTo>
                  <a:lnTo>
                    <a:pt x="182" y="209"/>
                  </a:lnTo>
                  <a:lnTo>
                    <a:pt x="218" y="207"/>
                  </a:lnTo>
                  <a:lnTo>
                    <a:pt x="255" y="205"/>
                  </a:lnTo>
                  <a:lnTo>
                    <a:pt x="292" y="203"/>
                  </a:lnTo>
                  <a:lnTo>
                    <a:pt x="329" y="200"/>
                  </a:lnTo>
                  <a:lnTo>
                    <a:pt x="364" y="197"/>
                  </a:lnTo>
                  <a:lnTo>
                    <a:pt x="397" y="192"/>
                  </a:lnTo>
                  <a:lnTo>
                    <a:pt x="427" y="188"/>
                  </a:lnTo>
                  <a:lnTo>
                    <a:pt x="452" y="183"/>
                  </a:lnTo>
                  <a:lnTo>
                    <a:pt x="472" y="177"/>
                  </a:lnTo>
                  <a:lnTo>
                    <a:pt x="485" y="172"/>
                  </a:lnTo>
                  <a:lnTo>
                    <a:pt x="491" y="16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85" name="Freeform 9"/>
            <p:cNvSpPr>
              <a:spLocks/>
            </p:cNvSpPr>
            <p:nvPr/>
          </p:nvSpPr>
          <p:spPr bwMode="auto">
            <a:xfrm>
              <a:off x="4369" y="2243"/>
              <a:ext cx="358" cy="386"/>
            </a:xfrm>
            <a:custGeom>
              <a:avLst/>
              <a:gdLst>
                <a:gd name="T0" fmla="*/ 609 w 715"/>
                <a:gd name="T1" fmla="*/ 501 h 773"/>
                <a:gd name="T2" fmla="*/ 581 w 715"/>
                <a:gd name="T3" fmla="*/ 521 h 773"/>
                <a:gd name="T4" fmla="*/ 602 w 715"/>
                <a:gd name="T5" fmla="*/ 522 h 773"/>
                <a:gd name="T6" fmla="*/ 629 w 715"/>
                <a:gd name="T7" fmla="*/ 523 h 773"/>
                <a:gd name="T8" fmla="*/ 657 w 715"/>
                <a:gd name="T9" fmla="*/ 530 h 773"/>
                <a:gd name="T10" fmla="*/ 682 w 715"/>
                <a:gd name="T11" fmla="*/ 565 h 773"/>
                <a:gd name="T12" fmla="*/ 691 w 715"/>
                <a:gd name="T13" fmla="*/ 588 h 773"/>
                <a:gd name="T14" fmla="*/ 672 w 715"/>
                <a:gd name="T15" fmla="*/ 609 h 773"/>
                <a:gd name="T16" fmla="*/ 691 w 715"/>
                <a:gd name="T17" fmla="*/ 616 h 773"/>
                <a:gd name="T18" fmla="*/ 713 w 715"/>
                <a:gd name="T19" fmla="*/ 625 h 773"/>
                <a:gd name="T20" fmla="*/ 700 w 715"/>
                <a:gd name="T21" fmla="*/ 678 h 773"/>
                <a:gd name="T22" fmla="*/ 640 w 715"/>
                <a:gd name="T23" fmla="*/ 694 h 773"/>
                <a:gd name="T24" fmla="*/ 570 w 715"/>
                <a:gd name="T25" fmla="*/ 699 h 773"/>
                <a:gd name="T26" fmla="*/ 526 w 715"/>
                <a:gd name="T27" fmla="*/ 710 h 773"/>
                <a:gd name="T28" fmla="*/ 457 w 715"/>
                <a:gd name="T29" fmla="*/ 722 h 773"/>
                <a:gd name="T30" fmla="*/ 430 w 715"/>
                <a:gd name="T31" fmla="*/ 755 h 773"/>
                <a:gd name="T32" fmla="*/ 373 w 715"/>
                <a:gd name="T33" fmla="*/ 761 h 773"/>
                <a:gd name="T34" fmla="*/ 351 w 715"/>
                <a:gd name="T35" fmla="*/ 749 h 773"/>
                <a:gd name="T36" fmla="*/ 320 w 715"/>
                <a:gd name="T37" fmla="*/ 765 h 773"/>
                <a:gd name="T38" fmla="*/ 289 w 715"/>
                <a:gd name="T39" fmla="*/ 771 h 773"/>
                <a:gd name="T40" fmla="*/ 253 w 715"/>
                <a:gd name="T41" fmla="*/ 749 h 773"/>
                <a:gd name="T42" fmla="*/ 232 w 715"/>
                <a:gd name="T43" fmla="*/ 726 h 773"/>
                <a:gd name="T44" fmla="*/ 204 w 715"/>
                <a:gd name="T45" fmla="*/ 720 h 773"/>
                <a:gd name="T46" fmla="*/ 187 w 715"/>
                <a:gd name="T47" fmla="*/ 718 h 773"/>
                <a:gd name="T48" fmla="*/ 165 w 715"/>
                <a:gd name="T49" fmla="*/ 701 h 773"/>
                <a:gd name="T50" fmla="*/ 144 w 715"/>
                <a:gd name="T51" fmla="*/ 695 h 773"/>
                <a:gd name="T52" fmla="*/ 114 w 715"/>
                <a:gd name="T53" fmla="*/ 688 h 773"/>
                <a:gd name="T54" fmla="*/ 38 w 715"/>
                <a:gd name="T55" fmla="*/ 687 h 773"/>
                <a:gd name="T56" fmla="*/ 2 w 715"/>
                <a:gd name="T57" fmla="*/ 644 h 773"/>
                <a:gd name="T58" fmla="*/ 20 w 715"/>
                <a:gd name="T59" fmla="*/ 602 h 773"/>
                <a:gd name="T60" fmla="*/ 55 w 715"/>
                <a:gd name="T61" fmla="*/ 595 h 773"/>
                <a:gd name="T62" fmla="*/ 34 w 715"/>
                <a:gd name="T63" fmla="*/ 573 h 773"/>
                <a:gd name="T64" fmla="*/ 48 w 715"/>
                <a:gd name="T65" fmla="*/ 538 h 773"/>
                <a:gd name="T66" fmla="*/ 84 w 715"/>
                <a:gd name="T67" fmla="*/ 521 h 773"/>
                <a:gd name="T68" fmla="*/ 77 w 715"/>
                <a:gd name="T69" fmla="*/ 495 h 773"/>
                <a:gd name="T70" fmla="*/ 56 w 715"/>
                <a:gd name="T71" fmla="*/ 350 h 773"/>
                <a:gd name="T72" fmla="*/ 58 w 715"/>
                <a:gd name="T73" fmla="*/ 69 h 773"/>
                <a:gd name="T74" fmla="*/ 96 w 715"/>
                <a:gd name="T75" fmla="*/ 18 h 773"/>
                <a:gd name="T76" fmla="*/ 187 w 715"/>
                <a:gd name="T77" fmla="*/ 10 h 773"/>
                <a:gd name="T78" fmla="*/ 238 w 715"/>
                <a:gd name="T79" fmla="*/ 13 h 773"/>
                <a:gd name="T80" fmla="*/ 304 w 715"/>
                <a:gd name="T81" fmla="*/ 6 h 773"/>
                <a:gd name="T82" fmla="*/ 391 w 715"/>
                <a:gd name="T83" fmla="*/ 8 h 773"/>
                <a:gd name="T84" fmla="*/ 422 w 715"/>
                <a:gd name="T85" fmla="*/ 13 h 773"/>
                <a:gd name="T86" fmla="*/ 457 w 715"/>
                <a:gd name="T87" fmla="*/ 3 h 773"/>
                <a:gd name="T88" fmla="*/ 556 w 715"/>
                <a:gd name="T89" fmla="*/ 13 h 773"/>
                <a:gd name="T90" fmla="*/ 594 w 715"/>
                <a:gd name="T91" fmla="*/ 48 h 773"/>
                <a:gd name="T92" fmla="*/ 615 w 715"/>
                <a:gd name="T93" fmla="*/ 157 h 773"/>
                <a:gd name="T94" fmla="*/ 600 w 715"/>
                <a:gd name="T95" fmla="*/ 439 h 7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5"/>
                <a:gd name="T145" fmla="*/ 0 h 773"/>
                <a:gd name="T146" fmla="*/ 715 w 715"/>
                <a:gd name="T147" fmla="*/ 773 h 7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5" h="773">
                  <a:moveTo>
                    <a:pt x="603" y="467"/>
                  </a:moveTo>
                  <a:lnTo>
                    <a:pt x="607" y="475"/>
                  </a:lnTo>
                  <a:lnTo>
                    <a:pt x="611" y="488"/>
                  </a:lnTo>
                  <a:lnTo>
                    <a:pt x="609" y="501"/>
                  </a:lnTo>
                  <a:lnTo>
                    <a:pt x="598" y="513"/>
                  </a:lnTo>
                  <a:lnTo>
                    <a:pt x="587" y="518"/>
                  </a:lnTo>
                  <a:lnTo>
                    <a:pt x="583" y="520"/>
                  </a:lnTo>
                  <a:lnTo>
                    <a:pt x="581" y="521"/>
                  </a:lnTo>
                  <a:lnTo>
                    <a:pt x="584" y="521"/>
                  </a:lnTo>
                  <a:lnTo>
                    <a:pt x="588" y="521"/>
                  </a:lnTo>
                  <a:lnTo>
                    <a:pt x="595" y="521"/>
                  </a:lnTo>
                  <a:lnTo>
                    <a:pt x="602" y="522"/>
                  </a:lnTo>
                  <a:lnTo>
                    <a:pt x="609" y="523"/>
                  </a:lnTo>
                  <a:lnTo>
                    <a:pt x="615" y="524"/>
                  </a:lnTo>
                  <a:lnTo>
                    <a:pt x="622" y="524"/>
                  </a:lnTo>
                  <a:lnTo>
                    <a:pt x="629" y="523"/>
                  </a:lnTo>
                  <a:lnTo>
                    <a:pt x="637" y="522"/>
                  </a:lnTo>
                  <a:lnTo>
                    <a:pt x="644" y="523"/>
                  </a:lnTo>
                  <a:lnTo>
                    <a:pt x="651" y="526"/>
                  </a:lnTo>
                  <a:lnTo>
                    <a:pt x="657" y="530"/>
                  </a:lnTo>
                  <a:lnTo>
                    <a:pt x="663" y="539"/>
                  </a:lnTo>
                  <a:lnTo>
                    <a:pt x="669" y="550"/>
                  </a:lnTo>
                  <a:lnTo>
                    <a:pt x="676" y="558"/>
                  </a:lnTo>
                  <a:lnTo>
                    <a:pt x="682" y="565"/>
                  </a:lnTo>
                  <a:lnTo>
                    <a:pt x="686" y="571"/>
                  </a:lnTo>
                  <a:lnTo>
                    <a:pt x="690" y="576"/>
                  </a:lnTo>
                  <a:lnTo>
                    <a:pt x="691" y="582"/>
                  </a:lnTo>
                  <a:lnTo>
                    <a:pt x="691" y="588"/>
                  </a:lnTo>
                  <a:lnTo>
                    <a:pt x="687" y="595"/>
                  </a:lnTo>
                  <a:lnTo>
                    <a:pt x="679" y="605"/>
                  </a:lnTo>
                  <a:lnTo>
                    <a:pt x="675" y="607"/>
                  </a:lnTo>
                  <a:lnTo>
                    <a:pt x="672" y="609"/>
                  </a:lnTo>
                  <a:lnTo>
                    <a:pt x="676" y="611"/>
                  </a:lnTo>
                  <a:lnTo>
                    <a:pt x="679" y="613"/>
                  </a:lnTo>
                  <a:lnTo>
                    <a:pt x="685" y="614"/>
                  </a:lnTo>
                  <a:lnTo>
                    <a:pt x="691" y="616"/>
                  </a:lnTo>
                  <a:lnTo>
                    <a:pt x="698" y="617"/>
                  </a:lnTo>
                  <a:lnTo>
                    <a:pt x="704" y="618"/>
                  </a:lnTo>
                  <a:lnTo>
                    <a:pt x="709" y="621"/>
                  </a:lnTo>
                  <a:lnTo>
                    <a:pt x="713" y="625"/>
                  </a:lnTo>
                  <a:lnTo>
                    <a:pt x="715" y="632"/>
                  </a:lnTo>
                  <a:lnTo>
                    <a:pt x="714" y="647"/>
                  </a:lnTo>
                  <a:lnTo>
                    <a:pt x="709" y="663"/>
                  </a:lnTo>
                  <a:lnTo>
                    <a:pt x="700" y="678"/>
                  </a:lnTo>
                  <a:lnTo>
                    <a:pt x="687" y="688"/>
                  </a:lnTo>
                  <a:lnTo>
                    <a:pt x="676" y="692"/>
                  </a:lnTo>
                  <a:lnTo>
                    <a:pt x="660" y="693"/>
                  </a:lnTo>
                  <a:lnTo>
                    <a:pt x="640" y="694"/>
                  </a:lnTo>
                  <a:lnTo>
                    <a:pt x="619" y="694"/>
                  </a:lnTo>
                  <a:lnTo>
                    <a:pt x="600" y="695"/>
                  </a:lnTo>
                  <a:lnTo>
                    <a:pt x="583" y="696"/>
                  </a:lnTo>
                  <a:lnTo>
                    <a:pt x="570" y="699"/>
                  </a:lnTo>
                  <a:lnTo>
                    <a:pt x="564" y="703"/>
                  </a:lnTo>
                  <a:lnTo>
                    <a:pt x="558" y="707"/>
                  </a:lnTo>
                  <a:lnTo>
                    <a:pt x="545" y="709"/>
                  </a:lnTo>
                  <a:lnTo>
                    <a:pt x="526" y="710"/>
                  </a:lnTo>
                  <a:lnTo>
                    <a:pt x="505" y="711"/>
                  </a:lnTo>
                  <a:lnTo>
                    <a:pt x="485" y="714"/>
                  </a:lnTo>
                  <a:lnTo>
                    <a:pt x="467" y="716"/>
                  </a:lnTo>
                  <a:lnTo>
                    <a:pt x="457" y="722"/>
                  </a:lnTo>
                  <a:lnTo>
                    <a:pt x="454" y="730"/>
                  </a:lnTo>
                  <a:lnTo>
                    <a:pt x="451" y="739"/>
                  </a:lnTo>
                  <a:lnTo>
                    <a:pt x="443" y="748"/>
                  </a:lnTo>
                  <a:lnTo>
                    <a:pt x="430" y="755"/>
                  </a:lnTo>
                  <a:lnTo>
                    <a:pt x="414" y="760"/>
                  </a:lnTo>
                  <a:lnTo>
                    <a:pt x="398" y="763"/>
                  </a:lnTo>
                  <a:lnTo>
                    <a:pt x="384" y="763"/>
                  </a:lnTo>
                  <a:lnTo>
                    <a:pt x="373" y="761"/>
                  </a:lnTo>
                  <a:lnTo>
                    <a:pt x="367" y="756"/>
                  </a:lnTo>
                  <a:lnTo>
                    <a:pt x="364" y="752"/>
                  </a:lnTo>
                  <a:lnTo>
                    <a:pt x="358" y="749"/>
                  </a:lnTo>
                  <a:lnTo>
                    <a:pt x="351" y="749"/>
                  </a:lnTo>
                  <a:lnTo>
                    <a:pt x="344" y="753"/>
                  </a:lnTo>
                  <a:lnTo>
                    <a:pt x="336" y="756"/>
                  </a:lnTo>
                  <a:lnTo>
                    <a:pt x="328" y="761"/>
                  </a:lnTo>
                  <a:lnTo>
                    <a:pt x="320" y="765"/>
                  </a:lnTo>
                  <a:lnTo>
                    <a:pt x="314" y="770"/>
                  </a:lnTo>
                  <a:lnTo>
                    <a:pt x="307" y="772"/>
                  </a:lnTo>
                  <a:lnTo>
                    <a:pt x="298" y="773"/>
                  </a:lnTo>
                  <a:lnTo>
                    <a:pt x="289" y="771"/>
                  </a:lnTo>
                  <a:lnTo>
                    <a:pt x="278" y="768"/>
                  </a:lnTo>
                  <a:lnTo>
                    <a:pt x="268" y="762"/>
                  </a:lnTo>
                  <a:lnTo>
                    <a:pt x="260" y="756"/>
                  </a:lnTo>
                  <a:lnTo>
                    <a:pt x="253" y="749"/>
                  </a:lnTo>
                  <a:lnTo>
                    <a:pt x="248" y="742"/>
                  </a:lnTo>
                  <a:lnTo>
                    <a:pt x="245" y="737"/>
                  </a:lnTo>
                  <a:lnTo>
                    <a:pt x="239" y="731"/>
                  </a:lnTo>
                  <a:lnTo>
                    <a:pt x="232" y="726"/>
                  </a:lnTo>
                  <a:lnTo>
                    <a:pt x="225" y="723"/>
                  </a:lnTo>
                  <a:lnTo>
                    <a:pt x="217" y="720"/>
                  </a:lnTo>
                  <a:lnTo>
                    <a:pt x="210" y="719"/>
                  </a:lnTo>
                  <a:lnTo>
                    <a:pt x="204" y="720"/>
                  </a:lnTo>
                  <a:lnTo>
                    <a:pt x="199" y="723"/>
                  </a:lnTo>
                  <a:lnTo>
                    <a:pt x="197" y="723"/>
                  </a:lnTo>
                  <a:lnTo>
                    <a:pt x="192" y="722"/>
                  </a:lnTo>
                  <a:lnTo>
                    <a:pt x="187" y="718"/>
                  </a:lnTo>
                  <a:lnTo>
                    <a:pt x="182" y="714"/>
                  </a:lnTo>
                  <a:lnTo>
                    <a:pt x="176" y="709"/>
                  </a:lnTo>
                  <a:lnTo>
                    <a:pt x="170" y="704"/>
                  </a:lnTo>
                  <a:lnTo>
                    <a:pt x="165" y="701"/>
                  </a:lnTo>
                  <a:lnTo>
                    <a:pt x="161" y="700"/>
                  </a:lnTo>
                  <a:lnTo>
                    <a:pt x="157" y="699"/>
                  </a:lnTo>
                  <a:lnTo>
                    <a:pt x="151" y="697"/>
                  </a:lnTo>
                  <a:lnTo>
                    <a:pt x="144" y="695"/>
                  </a:lnTo>
                  <a:lnTo>
                    <a:pt x="136" y="693"/>
                  </a:lnTo>
                  <a:lnTo>
                    <a:pt x="127" y="690"/>
                  </a:lnTo>
                  <a:lnTo>
                    <a:pt x="119" y="689"/>
                  </a:lnTo>
                  <a:lnTo>
                    <a:pt x="114" y="688"/>
                  </a:lnTo>
                  <a:lnTo>
                    <a:pt x="109" y="688"/>
                  </a:lnTo>
                  <a:lnTo>
                    <a:pt x="79" y="693"/>
                  </a:lnTo>
                  <a:lnTo>
                    <a:pt x="56" y="692"/>
                  </a:lnTo>
                  <a:lnTo>
                    <a:pt x="38" y="687"/>
                  </a:lnTo>
                  <a:lnTo>
                    <a:pt x="23" y="679"/>
                  </a:lnTo>
                  <a:lnTo>
                    <a:pt x="12" y="669"/>
                  </a:lnTo>
                  <a:lnTo>
                    <a:pt x="5" y="657"/>
                  </a:lnTo>
                  <a:lnTo>
                    <a:pt x="2" y="644"/>
                  </a:lnTo>
                  <a:lnTo>
                    <a:pt x="0" y="632"/>
                  </a:lnTo>
                  <a:lnTo>
                    <a:pt x="2" y="617"/>
                  </a:lnTo>
                  <a:lnTo>
                    <a:pt x="10" y="607"/>
                  </a:lnTo>
                  <a:lnTo>
                    <a:pt x="20" y="602"/>
                  </a:lnTo>
                  <a:lnTo>
                    <a:pt x="33" y="598"/>
                  </a:lnTo>
                  <a:lnTo>
                    <a:pt x="43" y="596"/>
                  </a:lnTo>
                  <a:lnTo>
                    <a:pt x="51" y="596"/>
                  </a:lnTo>
                  <a:lnTo>
                    <a:pt x="55" y="595"/>
                  </a:lnTo>
                  <a:lnTo>
                    <a:pt x="51" y="592"/>
                  </a:lnTo>
                  <a:lnTo>
                    <a:pt x="42" y="588"/>
                  </a:lnTo>
                  <a:lnTo>
                    <a:pt x="36" y="581"/>
                  </a:lnTo>
                  <a:lnTo>
                    <a:pt x="34" y="573"/>
                  </a:lnTo>
                  <a:lnTo>
                    <a:pt x="34" y="565"/>
                  </a:lnTo>
                  <a:lnTo>
                    <a:pt x="38" y="556"/>
                  </a:lnTo>
                  <a:lnTo>
                    <a:pt x="42" y="546"/>
                  </a:lnTo>
                  <a:lnTo>
                    <a:pt x="48" y="538"/>
                  </a:lnTo>
                  <a:lnTo>
                    <a:pt x="56" y="530"/>
                  </a:lnTo>
                  <a:lnTo>
                    <a:pt x="70" y="522"/>
                  </a:lnTo>
                  <a:lnTo>
                    <a:pt x="79" y="521"/>
                  </a:lnTo>
                  <a:lnTo>
                    <a:pt x="84" y="521"/>
                  </a:lnTo>
                  <a:lnTo>
                    <a:pt x="83" y="514"/>
                  </a:lnTo>
                  <a:lnTo>
                    <a:pt x="79" y="506"/>
                  </a:lnTo>
                  <a:lnTo>
                    <a:pt x="78" y="501"/>
                  </a:lnTo>
                  <a:lnTo>
                    <a:pt x="77" y="495"/>
                  </a:lnTo>
                  <a:lnTo>
                    <a:pt x="74" y="483"/>
                  </a:lnTo>
                  <a:lnTo>
                    <a:pt x="71" y="460"/>
                  </a:lnTo>
                  <a:lnTo>
                    <a:pt x="64" y="414"/>
                  </a:lnTo>
                  <a:lnTo>
                    <a:pt x="56" y="350"/>
                  </a:lnTo>
                  <a:lnTo>
                    <a:pt x="50" y="277"/>
                  </a:lnTo>
                  <a:lnTo>
                    <a:pt x="47" y="201"/>
                  </a:lnTo>
                  <a:lnTo>
                    <a:pt x="49" y="129"/>
                  </a:lnTo>
                  <a:lnTo>
                    <a:pt x="58" y="69"/>
                  </a:lnTo>
                  <a:lnTo>
                    <a:pt x="78" y="28"/>
                  </a:lnTo>
                  <a:lnTo>
                    <a:pt x="80" y="27"/>
                  </a:lnTo>
                  <a:lnTo>
                    <a:pt x="86" y="23"/>
                  </a:lnTo>
                  <a:lnTo>
                    <a:pt x="96" y="18"/>
                  </a:lnTo>
                  <a:lnTo>
                    <a:pt x="111" y="14"/>
                  </a:lnTo>
                  <a:lnTo>
                    <a:pt x="131" y="10"/>
                  </a:lnTo>
                  <a:lnTo>
                    <a:pt x="156" y="9"/>
                  </a:lnTo>
                  <a:lnTo>
                    <a:pt x="187" y="10"/>
                  </a:lnTo>
                  <a:lnTo>
                    <a:pt x="224" y="16"/>
                  </a:lnTo>
                  <a:lnTo>
                    <a:pt x="225" y="16"/>
                  </a:lnTo>
                  <a:lnTo>
                    <a:pt x="230" y="15"/>
                  </a:lnTo>
                  <a:lnTo>
                    <a:pt x="238" y="13"/>
                  </a:lnTo>
                  <a:lnTo>
                    <a:pt x="250" y="10"/>
                  </a:lnTo>
                  <a:lnTo>
                    <a:pt x="263" y="9"/>
                  </a:lnTo>
                  <a:lnTo>
                    <a:pt x="282" y="7"/>
                  </a:lnTo>
                  <a:lnTo>
                    <a:pt x="304" y="6"/>
                  </a:lnTo>
                  <a:lnTo>
                    <a:pt x="329" y="6"/>
                  </a:lnTo>
                  <a:lnTo>
                    <a:pt x="354" y="6"/>
                  </a:lnTo>
                  <a:lnTo>
                    <a:pt x="374" y="7"/>
                  </a:lnTo>
                  <a:lnTo>
                    <a:pt x="391" y="8"/>
                  </a:lnTo>
                  <a:lnTo>
                    <a:pt x="404" y="9"/>
                  </a:lnTo>
                  <a:lnTo>
                    <a:pt x="413" y="10"/>
                  </a:lnTo>
                  <a:lnTo>
                    <a:pt x="419" y="12"/>
                  </a:lnTo>
                  <a:lnTo>
                    <a:pt x="422" y="13"/>
                  </a:lnTo>
                  <a:lnTo>
                    <a:pt x="424" y="13"/>
                  </a:lnTo>
                  <a:lnTo>
                    <a:pt x="428" y="12"/>
                  </a:lnTo>
                  <a:lnTo>
                    <a:pt x="440" y="8"/>
                  </a:lnTo>
                  <a:lnTo>
                    <a:pt x="457" y="3"/>
                  </a:lnTo>
                  <a:lnTo>
                    <a:pt x="479" y="1"/>
                  </a:lnTo>
                  <a:lnTo>
                    <a:pt x="503" y="0"/>
                  </a:lnTo>
                  <a:lnTo>
                    <a:pt x="530" y="3"/>
                  </a:lnTo>
                  <a:lnTo>
                    <a:pt x="556" y="13"/>
                  </a:lnTo>
                  <a:lnTo>
                    <a:pt x="581" y="28"/>
                  </a:lnTo>
                  <a:lnTo>
                    <a:pt x="584" y="30"/>
                  </a:lnTo>
                  <a:lnTo>
                    <a:pt x="588" y="36"/>
                  </a:lnTo>
                  <a:lnTo>
                    <a:pt x="594" y="48"/>
                  </a:lnTo>
                  <a:lnTo>
                    <a:pt x="601" y="65"/>
                  </a:lnTo>
                  <a:lnTo>
                    <a:pt x="608" y="89"/>
                  </a:lnTo>
                  <a:lnTo>
                    <a:pt x="613" y="119"/>
                  </a:lnTo>
                  <a:lnTo>
                    <a:pt x="615" y="157"/>
                  </a:lnTo>
                  <a:lnTo>
                    <a:pt x="614" y="203"/>
                  </a:lnTo>
                  <a:lnTo>
                    <a:pt x="607" y="299"/>
                  </a:lnTo>
                  <a:lnTo>
                    <a:pt x="602" y="380"/>
                  </a:lnTo>
                  <a:lnTo>
                    <a:pt x="600" y="439"/>
                  </a:lnTo>
                  <a:lnTo>
                    <a:pt x="603" y="4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86" name="Freeform 10"/>
            <p:cNvSpPr>
              <a:spLocks/>
            </p:cNvSpPr>
            <p:nvPr/>
          </p:nvSpPr>
          <p:spPr bwMode="auto">
            <a:xfrm>
              <a:off x="4487" y="2495"/>
              <a:ext cx="117" cy="112"/>
            </a:xfrm>
            <a:custGeom>
              <a:avLst/>
              <a:gdLst>
                <a:gd name="T0" fmla="*/ 5 w 233"/>
                <a:gd name="T1" fmla="*/ 14 h 223"/>
                <a:gd name="T2" fmla="*/ 0 w 233"/>
                <a:gd name="T3" fmla="*/ 28 h 223"/>
                <a:gd name="T4" fmla="*/ 7 w 233"/>
                <a:gd name="T5" fmla="*/ 45 h 223"/>
                <a:gd name="T6" fmla="*/ 20 w 233"/>
                <a:gd name="T7" fmla="*/ 52 h 223"/>
                <a:gd name="T8" fmla="*/ 36 w 233"/>
                <a:gd name="T9" fmla="*/ 60 h 223"/>
                <a:gd name="T10" fmla="*/ 46 w 233"/>
                <a:gd name="T11" fmla="*/ 71 h 223"/>
                <a:gd name="T12" fmla="*/ 41 w 233"/>
                <a:gd name="T13" fmla="*/ 92 h 223"/>
                <a:gd name="T14" fmla="*/ 30 w 233"/>
                <a:gd name="T15" fmla="*/ 116 h 223"/>
                <a:gd name="T16" fmla="*/ 23 w 233"/>
                <a:gd name="T17" fmla="*/ 137 h 223"/>
                <a:gd name="T18" fmla="*/ 26 w 233"/>
                <a:gd name="T19" fmla="*/ 146 h 223"/>
                <a:gd name="T20" fmla="*/ 27 w 233"/>
                <a:gd name="T21" fmla="*/ 164 h 223"/>
                <a:gd name="T22" fmla="*/ 12 w 233"/>
                <a:gd name="T23" fmla="*/ 181 h 223"/>
                <a:gd name="T24" fmla="*/ 10 w 233"/>
                <a:gd name="T25" fmla="*/ 184 h 223"/>
                <a:gd name="T26" fmla="*/ 19 w 233"/>
                <a:gd name="T27" fmla="*/ 183 h 223"/>
                <a:gd name="T28" fmla="*/ 33 w 233"/>
                <a:gd name="T29" fmla="*/ 185 h 223"/>
                <a:gd name="T30" fmla="*/ 43 w 233"/>
                <a:gd name="T31" fmla="*/ 194 h 223"/>
                <a:gd name="T32" fmla="*/ 49 w 233"/>
                <a:gd name="T33" fmla="*/ 210 h 223"/>
                <a:gd name="T34" fmla="*/ 62 w 233"/>
                <a:gd name="T35" fmla="*/ 220 h 223"/>
                <a:gd name="T36" fmla="*/ 79 w 233"/>
                <a:gd name="T37" fmla="*/ 223 h 223"/>
                <a:gd name="T38" fmla="*/ 96 w 233"/>
                <a:gd name="T39" fmla="*/ 217 h 223"/>
                <a:gd name="T40" fmla="*/ 111 w 233"/>
                <a:gd name="T41" fmla="*/ 202 h 223"/>
                <a:gd name="T42" fmla="*/ 124 w 233"/>
                <a:gd name="T43" fmla="*/ 197 h 223"/>
                <a:gd name="T44" fmla="*/ 136 w 233"/>
                <a:gd name="T45" fmla="*/ 202 h 223"/>
                <a:gd name="T46" fmla="*/ 142 w 233"/>
                <a:gd name="T47" fmla="*/ 209 h 223"/>
                <a:gd name="T48" fmla="*/ 146 w 233"/>
                <a:gd name="T49" fmla="*/ 215 h 223"/>
                <a:gd name="T50" fmla="*/ 157 w 233"/>
                <a:gd name="T51" fmla="*/ 220 h 223"/>
                <a:gd name="T52" fmla="*/ 171 w 233"/>
                <a:gd name="T53" fmla="*/ 219 h 223"/>
                <a:gd name="T54" fmla="*/ 183 w 233"/>
                <a:gd name="T55" fmla="*/ 211 h 223"/>
                <a:gd name="T56" fmla="*/ 185 w 233"/>
                <a:gd name="T57" fmla="*/ 192 h 223"/>
                <a:gd name="T58" fmla="*/ 193 w 233"/>
                <a:gd name="T59" fmla="*/ 183 h 223"/>
                <a:gd name="T60" fmla="*/ 206 w 233"/>
                <a:gd name="T61" fmla="*/ 181 h 223"/>
                <a:gd name="T62" fmla="*/ 219 w 233"/>
                <a:gd name="T63" fmla="*/ 181 h 223"/>
                <a:gd name="T64" fmla="*/ 232 w 233"/>
                <a:gd name="T65" fmla="*/ 173 h 223"/>
                <a:gd name="T66" fmla="*/ 231 w 233"/>
                <a:gd name="T67" fmla="*/ 138 h 223"/>
                <a:gd name="T68" fmla="*/ 219 w 233"/>
                <a:gd name="T69" fmla="*/ 120 h 223"/>
                <a:gd name="T70" fmla="*/ 210 w 233"/>
                <a:gd name="T71" fmla="*/ 97 h 223"/>
                <a:gd name="T72" fmla="*/ 209 w 233"/>
                <a:gd name="T73" fmla="*/ 66 h 223"/>
                <a:gd name="T74" fmla="*/ 205 w 233"/>
                <a:gd name="T75" fmla="*/ 46 h 223"/>
                <a:gd name="T76" fmla="*/ 210 w 233"/>
                <a:gd name="T77" fmla="*/ 28 h 223"/>
                <a:gd name="T78" fmla="*/ 200 w 233"/>
                <a:gd name="T79" fmla="*/ 4 h 223"/>
                <a:gd name="T80" fmla="*/ 108 w 233"/>
                <a:gd name="T81" fmla="*/ 2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223"/>
                <a:gd name="T125" fmla="*/ 233 w 233"/>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223">
                  <a:moveTo>
                    <a:pt x="8" y="13"/>
                  </a:moveTo>
                  <a:lnTo>
                    <a:pt x="5" y="14"/>
                  </a:lnTo>
                  <a:lnTo>
                    <a:pt x="2" y="19"/>
                  </a:lnTo>
                  <a:lnTo>
                    <a:pt x="0" y="28"/>
                  </a:lnTo>
                  <a:lnTo>
                    <a:pt x="2" y="39"/>
                  </a:lnTo>
                  <a:lnTo>
                    <a:pt x="7" y="45"/>
                  </a:lnTo>
                  <a:lnTo>
                    <a:pt x="12" y="48"/>
                  </a:lnTo>
                  <a:lnTo>
                    <a:pt x="20" y="52"/>
                  </a:lnTo>
                  <a:lnTo>
                    <a:pt x="28" y="55"/>
                  </a:lnTo>
                  <a:lnTo>
                    <a:pt x="36" y="60"/>
                  </a:lnTo>
                  <a:lnTo>
                    <a:pt x="42" y="64"/>
                  </a:lnTo>
                  <a:lnTo>
                    <a:pt x="46" y="71"/>
                  </a:lnTo>
                  <a:lnTo>
                    <a:pt x="46" y="79"/>
                  </a:lnTo>
                  <a:lnTo>
                    <a:pt x="41" y="92"/>
                  </a:lnTo>
                  <a:lnTo>
                    <a:pt x="35" y="105"/>
                  </a:lnTo>
                  <a:lnTo>
                    <a:pt x="30" y="116"/>
                  </a:lnTo>
                  <a:lnTo>
                    <a:pt x="24" y="128"/>
                  </a:lnTo>
                  <a:lnTo>
                    <a:pt x="23" y="137"/>
                  </a:lnTo>
                  <a:lnTo>
                    <a:pt x="23" y="142"/>
                  </a:lnTo>
                  <a:lnTo>
                    <a:pt x="26" y="146"/>
                  </a:lnTo>
                  <a:lnTo>
                    <a:pt x="28" y="153"/>
                  </a:lnTo>
                  <a:lnTo>
                    <a:pt x="27" y="164"/>
                  </a:lnTo>
                  <a:lnTo>
                    <a:pt x="20" y="174"/>
                  </a:lnTo>
                  <a:lnTo>
                    <a:pt x="12" y="181"/>
                  </a:lnTo>
                  <a:lnTo>
                    <a:pt x="9" y="184"/>
                  </a:lnTo>
                  <a:lnTo>
                    <a:pt x="10" y="184"/>
                  </a:lnTo>
                  <a:lnTo>
                    <a:pt x="15" y="183"/>
                  </a:lnTo>
                  <a:lnTo>
                    <a:pt x="19" y="183"/>
                  </a:lnTo>
                  <a:lnTo>
                    <a:pt x="26" y="184"/>
                  </a:lnTo>
                  <a:lnTo>
                    <a:pt x="33" y="185"/>
                  </a:lnTo>
                  <a:lnTo>
                    <a:pt x="39" y="189"/>
                  </a:lnTo>
                  <a:lnTo>
                    <a:pt x="43" y="194"/>
                  </a:lnTo>
                  <a:lnTo>
                    <a:pt x="47" y="202"/>
                  </a:lnTo>
                  <a:lnTo>
                    <a:pt x="49" y="210"/>
                  </a:lnTo>
                  <a:lnTo>
                    <a:pt x="55" y="215"/>
                  </a:lnTo>
                  <a:lnTo>
                    <a:pt x="62" y="220"/>
                  </a:lnTo>
                  <a:lnTo>
                    <a:pt x="70" y="222"/>
                  </a:lnTo>
                  <a:lnTo>
                    <a:pt x="79" y="223"/>
                  </a:lnTo>
                  <a:lnTo>
                    <a:pt x="88" y="221"/>
                  </a:lnTo>
                  <a:lnTo>
                    <a:pt x="96" y="217"/>
                  </a:lnTo>
                  <a:lnTo>
                    <a:pt x="104" y="209"/>
                  </a:lnTo>
                  <a:lnTo>
                    <a:pt x="111" y="202"/>
                  </a:lnTo>
                  <a:lnTo>
                    <a:pt x="118" y="198"/>
                  </a:lnTo>
                  <a:lnTo>
                    <a:pt x="124" y="197"/>
                  </a:lnTo>
                  <a:lnTo>
                    <a:pt x="130" y="198"/>
                  </a:lnTo>
                  <a:lnTo>
                    <a:pt x="136" y="202"/>
                  </a:lnTo>
                  <a:lnTo>
                    <a:pt x="139" y="205"/>
                  </a:lnTo>
                  <a:lnTo>
                    <a:pt x="142" y="209"/>
                  </a:lnTo>
                  <a:lnTo>
                    <a:pt x="144" y="212"/>
                  </a:lnTo>
                  <a:lnTo>
                    <a:pt x="146" y="215"/>
                  </a:lnTo>
                  <a:lnTo>
                    <a:pt x="151" y="218"/>
                  </a:lnTo>
                  <a:lnTo>
                    <a:pt x="157" y="220"/>
                  </a:lnTo>
                  <a:lnTo>
                    <a:pt x="164" y="220"/>
                  </a:lnTo>
                  <a:lnTo>
                    <a:pt x="171" y="219"/>
                  </a:lnTo>
                  <a:lnTo>
                    <a:pt x="178" y="217"/>
                  </a:lnTo>
                  <a:lnTo>
                    <a:pt x="183" y="211"/>
                  </a:lnTo>
                  <a:lnTo>
                    <a:pt x="184" y="202"/>
                  </a:lnTo>
                  <a:lnTo>
                    <a:pt x="185" y="192"/>
                  </a:lnTo>
                  <a:lnTo>
                    <a:pt x="189" y="187"/>
                  </a:lnTo>
                  <a:lnTo>
                    <a:pt x="193" y="183"/>
                  </a:lnTo>
                  <a:lnTo>
                    <a:pt x="199" y="181"/>
                  </a:lnTo>
                  <a:lnTo>
                    <a:pt x="206" y="181"/>
                  </a:lnTo>
                  <a:lnTo>
                    <a:pt x="212" y="181"/>
                  </a:lnTo>
                  <a:lnTo>
                    <a:pt x="219" y="181"/>
                  </a:lnTo>
                  <a:lnTo>
                    <a:pt x="224" y="181"/>
                  </a:lnTo>
                  <a:lnTo>
                    <a:pt x="232" y="173"/>
                  </a:lnTo>
                  <a:lnTo>
                    <a:pt x="233" y="155"/>
                  </a:lnTo>
                  <a:lnTo>
                    <a:pt x="231" y="138"/>
                  </a:lnTo>
                  <a:lnTo>
                    <a:pt x="225" y="127"/>
                  </a:lnTo>
                  <a:lnTo>
                    <a:pt x="219" y="120"/>
                  </a:lnTo>
                  <a:lnTo>
                    <a:pt x="214" y="109"/>
                  </a:lnTo>
                  <a:lnTo>
                    <a:pt x="210" y="97"/>
                  </a:lnTo>
                  <a:lnTo>
                    <a:pt x="210" y="81"/>
                  </a:lnTo>
                  <a:lnTo>
                    <a:pt x="209" y="66"/>
                  </a:lnTo>
                  <a:lnTo>
                    <a:pt x="206" y="54"/>
                  </a:lnTo>
                  <a:lnTo>
                    <a:pt x="205" y="46"/>
                  </a:lnTo>
                  <a:lnTo>
                    <a:pt x="209" y="37"/>
                  </a:lnTo>
                  <a:lnTo>
                    <a:pt x="210" y="28"/>
                  </a:lnTo>
                  <a:lnTo>
                    <a:pt x="206" y="16"/>
                  </a:lnTo>
                  <a:lnTo>
                    <a:pt x="200" y="4"/>
                  </a:lnTo>
                  <a:lnTo>
                    <a:pt x="198" y="0"/>
                  </a:lnTo>
                  <a:lnTo>
                    <a:pt x="108" y="2"/>
                  </a:lnTo>
                  <a:lnTo>
                    <a:pt x="8" y="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87" name="Freeform 11"/>
            <p:cNvSpPr>
              <a:spLocks/>
            </p:cNvSpPr>
            <p:nvPr/>
          </p:nvSpPr>
          <p:spPr bwMode="auto">
            <a:xfrm>
              <a:off x="4583" y="2549"/>
              <a:ext cx="13" cy="37"/>
            </a:xfrm>
            <a:custGeom>
              <a:avLst/>
              <a:gdLst>
                <a:gd name="T0" fmla="*/ 17 w 25"/>
                <a:gd name="T1" fmla="*/ 12 h 75"/>
                <a:gd name="T2" fmla="*/ 9 w 25"/>
                <a:gd name="T3" fmla="*/ 4 h 75"/>
                <a:gd name="T4" fmla="*/ 3 w 25"/>
                <a:gd name="T5" fmla="*/ 0 h 75"/>
                <a:gd name="T6" fmla="*/ 1 w 25"/>
                <a:gd name="T7" fmla="*/ 0 h 75"/>
                <a:gd name="T8" fmla="*/ 0 w 25"/>
                <a:gd name="T9" fmla="*/ 1 h 75"/>
                <a:gd name="T10" fmla="*/ 2 w 25"/>
                <a:gd name="T11" fmla="*/ 6 h 75"/>
                <a:gd name="T12" fmla="*/ 8 w 25"/>
                <a:gd name="T13" fmla="*/ 17 h 75"/>
                <a:gd name="T14" fmla="*/ 13 w 25"/>
                <a:gd name="T15" fmla="*/ 32 h 75"/>
                <a:gd name="T16" fmla="*/ 12 w 25"/>
                <a:gd name="T17" fmla="*/ 47 h 75"/>
                <a:gd name="T18" fmla="*/ 9 w 25"/>
                <a:gd name="T19" fmla="*/ 54 h 75"/>
                <a:gd name="T20" fmla="*/ 8 w 25"/>
                <a:gd name="T21" fmla="*/ 61 h 75"/>
                <a:gd name="T22" fmla="*/ 8 w 25"/>
                <a:gd name="T23" fmla="*/ 68 h 75"/>
                <a:gd name="T24" fmla="*/ 8 w 25"/>
                <a:gd name="T25" fmla="*/ 75 h 75"/>
                <a:gd name="T26" fmla="*/ 13 w 25"/>
                <a:gd name="T27" fmla="*/ 74 h 75"/>
                <a:gd name="T28" fmla="*/ 17 w 25"/>
                <a:gd name="T29" fmla="*/ 74 h 75"/>
                <a:gd name="T30" fmla="*/ 21 w 25"/>
                <a:gd name="T31" fmla="*/ 74 h 75"/>
                <a:gd name="T32" fmla="*/ 25 w 25"/>
                <a:gd name="T33" fmla="*/ 74 h 75"/>
                <a:gd name="T34" fmla="*/ 25 w 25"/>
                <a:gd name="T35" fmla="*/ 58 h 75"/>
                <a:gd name="T36" fmla="*/ 25 w 25"/>
                <a:gd name="T37" fmla="*/ 39 h 75"/>
                <a:gd name="T38" fmla="*/ 23 w 25"/>
                <a:gd name="T39" fmla="*/ 24 h 75"/>
                <a:gd name="T40" fmla="*/ 17 w 25"/>
                <a:gd name="T41" fmla="*/ 12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75"/>
                <a:gd name="T65" fmla="*/ 25 w 2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75">
                  <a:moveTo>
                    <a:pt x="17" y="12"/>
                  </a:moveTo>
                  <a:lnTo>
                    <a:pt x="9" y="4"/>
                  </a:lnTo>
                  <a:lnTo>
                    <a:pt x="3" y="0"/>
                  </a:lnTo>
                  <a:lnTo>
                    <a:pt x="1" y="0"/>
                  </a:lnTo>
                  <a:lnTo>
                    <a:pt x="0" y="1"/>
                  </a:lnTo>
                  <a:lnTo>
                    <a:pt x="2" y="6"/>
                  </a:lnTo>
                  <a:lnTo>
                    <a:pt x="8" y="17"/>
                  </a:lnTo>
                  <a:lnTo>
                    <a:pt x="13" y="32"/>
                  </a:lnTo>
                  <a:lnTo>
                    <a:pt x="12" y="47"/>
                  </a:lnTo>
                  <a:lnTo>
                    <a:pt x="9" y="54"/>
                  </a:lnTo>
                  <a:lnTo>
                    <a:pt x="8" y="61"/>
                  </a:lnTo>
                  <a:lnTo>
                    <a:pt x="8" y="68"/>
                  </a:lnTo>
                  <a:lnTo>
                    <a:pt x="8" y="75"/>
                  </a:lnTo>
                  <a:lnTo>
                    <a:pt x="13" y="74"/>
                  </a:lnTo>
                  <a:lnTo>
                    <a:pt x="17" y="74"/>
                  </a:lnTo>
                  <a:lnTo>
                    <a:pt x="21" y="74"/>
                  </a:lnTo>
                  <a:lnTo>
                    <a:pt x="25" y="74"/>
                  </a:lnTo>
                  <a:lnTo>
                    <a:pt x="25" y="58"/>
                  </a:lnTo>
                  <a:lnTo>
                    <a:pt x="25" y="39"/>
                  </a:lnTo>
                  <a:lnTo>
                    <a:pt x="23" y="24"/>
                  </a:lnTo>
                  <a:lnTo>
                    <a:pt x="17" y="1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88" name="Freeform 12"/>
            <p:cNvSpPr>
              <a:spLocks/>
            </p:cNvSpPr>
            <p:nvPr/>
          </p:nvSpPr>
          <p:spPr bwMode="auto">
            <a:xfrm>
              <a:off x="4556" y="2543"/>
              <a:ext cx="17" cy="62"/>
            </a:xfrm>
            <a:custGeom>
              <a:avLst/>
              <a:gdLst>
                <a:gd name="T0" fmla="*/ 22 w 33"/>
                <a:gd name="T1" fmla="*/ 16 h 124"/>
                <a:gd name="T2" fmla="*/ 25 w 33"/>
                <a:gd name="T3" fmla="*/ 5 h 124"/>
                <a:gd name="T4" fmla="*/ 22 w 33"/>
                <a:gd name="T5" fmla="*/ 0 h 124"/>
                <a:gd name="T6" fmla="*/ 15 w 33"/>
                <a:gd name="T7" fmla="*/ 1 h 124"/>
                <a:gd name="T8" fmla="*/ 6 w 33"/>
                <a:gd name="T9" fmla="*/ 9 h 124"/>
                <a:gd name="T10" fmla="*/ 0 w 33"/>
                <a:gd name="T11" fmla="*/ 27 h 124"/>
                <a:gd name="T12" fmla="*/ 0 w 33"/>
                <a:gd name="T13" fmla="*/ 53 h 124"/>
                <a:gd name="T14" fmla="*/ 3 w 33"/>
                <a:gd name="T15" fmla="*/ 79 h 124"/>
                <a:gd name="T16" fmla="*/ 10 w 33"/>
                <a:gd name="T17" fmla="*/ 98 h 124"/>
                <a:gd name="T18" fmla="*/ 13 w 33"/>
                <a:gd name="T19" fmla="*/ 103 h 124"/>
                <a:gd name="T20" fmla="*/ 15 w 33"/>
                <a:gd name="T21" fmla="*/ 110 h 124"/>
                <a:gd name="T22" fmla="*/ 16 w 33"/>
                <a:gd name="T23" fmla="*/ 116 h 124"/>
                <a:gd name="T24" fmla="*/ 17 w 33"/>
                <a:gd name="T25" fmla="*/ 123 h 124"/>
                <a:gd name="T26" fmla="*/ 21 w 33"/>
                <a:gd name="T27" fmla="*/ 124 h 124"/>
                <a:gd name="T28" fmla="*/ 25 w 33"/>
                <a:gd name="T29" fmla="*/ 124 h 124"/>
                <a:gd name="T30" fmla="*/ 30 w 33"/>
                <a:gd name="T31" fmla="*/ 124 h 124"/>
                <a:gd name="T32" fmla="*/ 33 w 33"/>
                <a:gd name="T33" fmla="*/ 123 h 124"/>
                <a:gd name="T34" fmla="*/ 29 w 33"/>
                <a:gd name="T35" fmla="*/ 111 h 124"/>
                <a:gd name="T36" fmla="*/ 24 w 33"/>
                <a:gd name="T37" fmla="*/ 96 h 124"/>
                <a:gd name="T38" fmla="*/ 17 w 33"/>
                <a:gd name="T39" fmla="*/ 83 h 124"/>
                <a:gd name="T40" fmla="*/ 10 w 33"/>
                <a:gd name="T41" fmla="*/ 71 h 124"/>
                <a:gd name="T42" fmla="*/ 7 w 33"/>
                <a:gd name="T43" fmla="*/ 59 h 124"/>
                <a:gd name="T44" fmla="*/ 9 w 33"/>
                <a:gd name="T45" fmla="*/ 45 h 124"/>
                <a:gd name="T46" fmla="*/ 15 w 33"/>
                <a:gd name="T47" fmla="*/ 28 h 124"/>
                <a:gd name="T48" fmla="*/ 22 w 33"/>
                <a:gd name="T49" fmla="*/ 16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124"/>
                <a:gd name="T77" fmla="*/ 33 w 33"/>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124">
                  <a:moveTo>
                    <a:pt x="22" y="16"/>
                  </a:moveTo>
                  <a:lnTo>
                    <a:pt x="25" y="5"/>
                  </a:lnTo>
                  <a:lnTo>
                    <a:pt x="22" y="0"/>
                  </a:lnTo>
                  <a:lnTo>
                    <a:pt x="15" y="1"/>
                  </a:lnTo>
                  <a:lnTo>
                    <a:pt x="6" y="9"/>
                  </a:lnTo>
                  <a:lnTo>
                    <a:pt x="0" y="27"/>
                  </a:lnTo>
                  <a:lnTo>
                    <a:pt x="0" y="53"/>
                  </a:lnTo>
                  <a:lnTo>
                    <a:pt x="3" y="79"/>
                  </a:lnTo>
                  <a:lnTo>
                    <a:pt x="10" y="98"/>
                  </a:lnTo>
                  <a:lnTo>
                    <a:pt x="13" y="103"/>
                  </a:lnTo>
                  <a:lnTo>
                    <a:pt x="15" y="110"/>
                  </a:lnTo>
                  <a:lnTo>
                    <a:pt x="16" y="116"/>
                  </a:lnTo>
                  <a:lnTo>
                    <a:pt x="17" y="123"/>
                  </a:lnTo>
                  <a:lnTo>
                    <a:pt x="21" y="124"/>
                  </a:lnTo>
                  <a:lnTo>
                    <a:pt x="25" y="124"/>
                  </a:lnTo>
                  <a:lnTo>
                    <a:pt x="30" y="124"/>
                  </a:lnTo>
                  <a:lnTo>
                    <a:pt x="33" y="123"/>
                  </a:lnTo>
                  <a:lnTo>
                    <a:pt x="29" y="111"/>
                  </a:lnTo>
                  <a:lnTo>
                    <a:pt x="24" y="96"/>
                  </a:lnTo>
                  <a:lnTo>
                    <a:pt x="17" y="83"/>
                  </a:lnTo>
                  <a:lnTo>
                    <a:pt x="10" y="71"/>
                  </a:lnTo>
                  <a:lnTo>
                    <a:pt x="7" y="59"/>
                  </a:lnTo>
                  <a:lnTo>
                    <a:pt x="9" y="45"/>
                  </a:lnTo>
                  <a:lnTo>
                    <a:pt x="15" y="28"/>
                  </a:lnTo>
                  <a:lnTo>
                    <a:pt x="22" y="16"/>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89" name="Freeform 13"/>
            <p:cNvSpPr>
              <a:spLocks/>
            </p:cNvSpPr>
            <p:nvPr/>
          </p:nvSpPr>
          <p:spPr bwMode="auto">
            <a:xfrm>
              <a:off x="4509" y="2549"/>
              <a:ext cx="31" cy="58"/>
            </a:xfrm>
            <a:custGeom>
              <a:avLst/>
              <a:gdLst>
                <a:gd name="T0" fmla="*/ 47 w 62"/>
                <a:gd name="T1" fmla="*/ 54 h 116"/>
                <a:gd name="T2" fmla="*/ 46 w 62"/>
                <a:gd name="T3" fmla="*/ 68 h 116"/>
                <a:gd name="T4" fmla="*/ 42 w 62"/>
                <a:gd name="T5" fmla="*/ 81 h 116"/>
                <a:gd name="T6" fmla="*/ 36 w 62"/>
                <a:gd name="T7" fmla="*/ 89 h 116"/>
                <a:gd name="T8" fmla="*/ 27 w 62"/>
                <a:gd name="T9" fmla="*/ 89 h 116"/>
                <a:gd name="T10" fmla="*/ 21 w 62"/>
                <a:gd name="T11" fmla="*/ 75 h 116"/>
                <a:gd name="T12" fmla="*/ 23 w 62"/>
                <a:gd name="T13" fmla="*/ 48 h 116"/>
                <a:gd name="T14" fmla="*/ 25 w 62"/>
                <a:gd name="T15" fmla="*/ 21 h 116"/>
                <a:gd name="T16" fmla="*/ 24 w 62"/>
                <a:gd name="T17" fmla="*/ 2 h 116"/>
                <a:gd name="T18" fmla="*/ 18 w 62"/>
                <a:gd name="T19" fmla="*/ 0 h 116"/>
                <a:gd name="T20" fmla="*/ 12 w 62"/>
                <a:gd name="T21" fmla="*/ 7 h 116"/>
                <a:gd name="T22" fmla="*/ 10 w 62"/>
                <a:gd name="T23" fmla="*/ 22 h 116"/>
                <a:gd name="T24" fmla="*/ 12 w 62"/>
                <a:gd name="T25" fmla="*/ 39 h 116"/>
                <a:gd name="T26" fmla="*/ 13 w 62"/>
                <a:gd name="T27" fmla="*/ 48 h 116"/>
                <a:gd name="T28" fmla="*/ 11 w 62"/>
                <a:gd name="T29" fmla="*/ 60 h 116"/>
                <a:gd name="T30" fmla="*/ 6 w 62"/>
                <a:gd name="T31" fmla="*/ 75 h 116"/>
                <a:gd name="T32" fmla="*/ 0 w 62"/>
                <a:gd name="T33" fmla="*/ 90 h 116"/>
                <a:gd name="T34" fmla="*/ 1 w 62"/>
                <a:gd name="T35" fmla="*/ 91 h 116"/>
                <a:gd name="T36" fmla="*/ 1 w 62"/>
                <a:gd name="T37" fmla="*/ 92 h 116"/>
                <a:gd name="T38" fmla="*/ 1 w 62"/>
                <a:gd name="T39" fmla="*/ 93 h 116"/>
                <a:gd name="T40" fmla="*/ 2 w 62"/>
                <a:gd name="T41" fmla="*/ 95 h 116"/>
                <a:gd name="T42" fmla="*/ 4 w 62"/>
                <a:gd name="T43" fmla="*/ 103 h 116"/>
                <a:gd name="T44" fmla="*/ 10 w 62"/>
                <a:gd name="T45" fmla="*/ 108 h 116"/>
                <a:gd name="T46" fmla="*/ 17 w 62"/>
                <a:gd name="T47" fmla="*/ 113 h 116"/>
                <a:gd name="T48" fmla="*/ 25 w 62"/>
                <a:gd name="T49" fmla="*/ 115 h 116"/>
                <a:gd name="T50" fmla="*/ 34 w 62"/>
                <a:gd name="T51" fmla="*/ 116 h 116"/>
                <a:gd name="T52" fmla="*/ 43 w 62"/>
                <a:gd name="T53" fmla="*/ 114 h 116"/>
                <a:gd name="T54" fmla="*/ 51 w 62"/>
                <a:gd name="T55" fmla="*/ 110 h 116"/>
                <a:gd name="T56" fmla="*/ 59 w 62"/>
                <a:gd name="T57" fmla="*/ 102 h 116"/>
                <a:gd name="T58" fmla="*/ 59 w 62"/>
                <a:gd name="T59" fmla="*/ 102 h 116"/>
                <a:gd name="T60" fmla="*/ 61 w 62"/>
                <a:gd name="T61" fmla="*/ 102 h 116"/>
                <a:gd name="T62" fmla="*/ 61 w 62"/>
                <a:gd name="T63" fmla="*/ 102 h 116"/>
                <a:gd name="T64" fmla="*/ 61 w 62"/>
                <a:gd name="T65" fmla="*/ 102 h 116"/>
                <a:gd name="T66" fmla="*/ 61 w 62"/>
                <a:gd name="T67" fmla="*/ 84 h 116"/>
                <a:gd name="T68" fmla="*/ 62 w 62"/>
                <a:gd name="T69" fmla="*/ 68 h 116"/>
                <a:gd name="T70" fmla="*/ 62 w 62"/>
                <a:gd name="T71" fmla="*/ 52 h 116"/>
                <a:gd name="T72" fmla="*/ 62 w 62"/>
                <a:gd name="T73" fmla="*/ 39 h 116"/>
                <a:gd name="T74" fmla="*/ 59 w 62"/>
                <a:gd name="T75" fmla="*/ 28 h 116"/>
                <a:gd name="T76" fmla="*/ 55 w 62"/>
                <a:gd name="T77" fmla="*/ 29 h 116"/>
                <a:gd name="T78" fmla="*/ 49 w 62"/>
                <a:gd name="T79" fmla="*/ 40 h 116"/>
                <a:gd name="T80" fmla="*/ 47 w 62"/>
                <a:gd name="T81" fmla="*/ 54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
                <a:gd name="T124" fmla="*/ 0 h 116"/>
                <a:gd name="T125" fmla="*/ 62 w 62"/>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 h="116">
                  <a:moveTo>
                    <a:pt x="47" y="54"/>
                  </a:moveTo>
                  <a:lnTo>
                    <a:pt x="46" y="68"/>
                  </a:lnTo>
                  <a:lnTo>
                    <a:pt x="42" y="81"/>
                  </a:lnTo>
                  <a:lnTo>
                    <a:pt x="36" y="89"/>
                  </a:lnTo>
                  <a:lnTo>
                    <a:pt x="27" y="89"/>
                  </a:lnTo>
                  <a:lnTo>
                    <a:pt x="21" y="75"/>
                  </a:lnTo>
                  <a:lnTo>
                    <a:pt x="23" y="48"/>
                  </a:lnTo>
                  <a:lnTo>
                    <a:pt x="25" y="21"/>
                  </a:lnTo>
                  <a:lnTo>
                    <a:pt x="24" y="2"/>
                  </a:lnTo>
                  <a:lnTo>
                    <a:pt x="18" y="0"/>
                  </a:lnTo>
                  <a:lnTo>
                    <a:pt x="12" y="7"/>
                  </a:lnTo>
                  <a:lnTo>
                    <a:pt x="10" y="22"/>
                  </a:lnTo>
                  <a:lnTo>
                    <a:pt x="12" y="39"/>
                  </a:lnTo>
                  <a:lnTo>
                    <a:pt x="13" y="48"/>
                  </a:lnTo>
                  <a:lnTo>
                    <a:pt x="11" y="60"/>
                  </a:lnTo>
                  <a:lnTo>
                    <a:pt x="6" y="75"/>
                  </a:lnTo>
                  <a:lnTo>
                    <a:pt x="0" y="90"/>
                  </a:lnTo>
                  <a:lnTo>
                    <a:pt x="1" y="91"/>
                  </a:lnTo>
                  <a:lnTo>
                    <a:pt x="1" y="92"/>
                  </a:lnTo>
                  <a:lnTo>
                    <a:pt x="1" y="93"/>
                  </a:lnTo>
                  <a:lnTo>
                    <a:pt x="2" y="95"/>
                  </a:lnTo>
                  <a:lnTo>
                    <a:pt x="4" y="103"/>
                  </a:lnTo>
                  <a:lnTo>
                    <a:pt x="10" y="108"/>
                  </a:lnTo>
                  <a:lnTo>
                    <a:pt x="17" y="113"/>
                  </a:lnTo>
                  <a:lnTo>
                    <a:pt x="25" y="115"/>
                  </a:lnTo>
                  <a:lnTo>
                    <a:pt x="34" y="116"/>
                  </a:lnTo>
                  <a:lnTo>
                    <a:pt x="43" y="114"/>
                  </a:lnTo>
                  <a:lnTo>
                    <a:pt x="51" y="110"/>
                  </a:lnTo>
                  <a:lnTo>
                    <a:pt x="59" y="102"/>
                  </a:lnTo>
                  <a:lnTo>
                    <a:pt x="61" y="102"/>
                  </a:lnTo>
                  <a:lnTo>
                    <a:pt x="61" y="84"/>
                  </a:lnTo>
                  <a:lnTo>
                    <a:pt x="62" y="68"/>
                  </a:lnTo>
                  <a:lnTo>
                    <a:pt x="62" y="52"/>
                  </a:lnTo>
                  <a:lnTo>
                    <a:pt x="62" y="39"/>
                  </a:lnTo>
                  <a:lnTo>
                    <a:pt x="59" y="28"/>
                  </a:lnTo>
                  <a:lnTo>
                    <a:pt x="55" y="29"/>
                  </a:lnTo>
                  <a:lnTo>
                    <a:pt x="49" y="40"/>
                  </a:lnTo>
                  <a:lnTo>
                    <a:pt x="47" y="54"/>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0" name="Freeform 14"/>
            <p:cNvSpPr>
              <a:spLocks/>
            </p:cNvSpPr>
            <p:nvPr/>
          </p:nvSpPr>
          <p:spPr bwMode="auto">
            <a:xfrm>
              <a:off x="4486" y="2495"/>
              <a:ext cx="106" cy="39"/>
            </a:xfrm>
            <a:custGeom>
              <a:avLst/>
              <a:gdLst>
                <a:gd name="T0" fmla="*/ 63 w 212"/>
                <a:gd name="T1" fmla="*/ 66 h 78"/>
                <a:gd name="T2" fmla="*/ 66 w 212"/>
                <a:gd name="T3" fmla="*/ 69 h 78"/>
                <a:gd name="T4" fmla="*/ 72 w 212"/>
                <a:gd name="T5" fmla="*/ 71 h 78"/>
                <a:gd name="T6" fmla="*/ 79 w 212"/>
                <a:gd name="T7" fmla="*/ 75 h 78"/>
                <a:gd name="T8" fmla="*/ 86 w 212"/>
                <a:gd name="T9" fmla="*/ 76 h 78"/>
                <a:gd name="T10" fmla="*/ 94 w 212"/>
                <a:gd name="T11" fmla="*/ 78 h 78"/>
                <a:gd name="T12" fmla="*/ 102 w 212"/>
                <a:gd name="T13" fmla="*/ 78 h 78"/>
                <a:gd name="T14" fmla="*/ 110 w 212"/>
                <a:gd name="T15" fmla="*/ 78 h 78"/>
                <a:gd name="T16" fmla="*/ 118 w 212"/>
                <a:gd name="T17" fmla="*/ 78 h 78"/>
                <a:gd name="T18" fmla="*/ 130 w 212"/>
                <a:gd name="T19" fmla="*/ 72 h 78"/>
                <a:gd name="T20" fmla="*/ 136 w 212"/>
                <a:gd name="T21" fmla="*/ 61 h 78"/>
                <a:gd name="T22" fmla="*/ 141 w 212"/>
                <a:gd name="T23" fmla="*/ 47 h 78"/>
                <a:gd name="T24" fmla="*/ 147 w 212"/>
                <a:gd name="T25" fmla="*/ 37 h 78"/>
                <a:gd name="T26" fmla="*/ 153 w 212"/>
                <a:gd name="T27" fmla="*/ 33 h 78"/>
                <a:gd name="T28" fmla="*/ 158 w 212"/>
                <a:gd name="T29" fmla="*/ 39 h 78"/>
                <a:gd name="T30" fmla="*/ 168 w 212"/>
                <a:gd name="T31" fmla="*/ 48 h 78"/>
                <a:gd name="T32" fmla="*/ 180 w 212"/>
                <a:gd name="T33" fmla="*/ 56 h 78"/>
                <a:gd name="T34" fmla="*/ 188 w 212"/>
                <a:gd name="T35" fmla="*/ 59 h 78"/>
                <a:gd name="T36" fmla="*/ 195 w 212"/>
                <a:gd name="T37" fmla="*/ 59 h 78"/>
                <a:gd name="T38" fmla="*/ 202 w 212"/>
                <a:gd name="T39" fmla="*/ 58 h 78"/>
                <a:gd name="T40" fmla="*/ 209 w 212"/>
                <a:gd name="T41" fmla="*/ 56 h 78"/>
                <a:gd name="T42" fmla="*/ 208 w 212"/>
                <a:gd name="T43" fmla="*/ 51 h 78"/>
                <a:gd name="T44" fmla="*/ 207 w 212"/>
                <a:gd name="T45" fmla="*/ 46 h 78"/>
                <a:gd name="T46" fmla="*/ 208 w 212"/>
                <a:gd name="T47" fmla="*/ 41 h 78"/>
                <a:gd name="T48" fmla="*/ 211 w 212"/>
                <a:gd name="T49" fmla="*/ 37 h 78"/>
                <a:gd name="T50" fmla="*/ 212 w 212"/>
                <a:gd name="T51" fmla="*/ 28 h 78"/>
                <a:gd name="T52" fmla="*/ 208 w 212"/>
                <a:gd name="T53" fmla="*/ 16 h 78"/>
                <a:gd name="T54" fmla="*/ 202 w 212"/>
                <a:gd name="T55" fmla="*/ 4 h 78"/>
                <a:gd name="T56" fmla="*/ 200 w 212"/>
                <a:gd name="T57" fmla="*/ 0 h 78"/>
                <a:gd name="T58" fmla="*/ 110 w 212"/>
                <a:gd name="T59" fmla="*/ 2 h 78"/>
                <a:gd name="T60" fmla="*/ 10 w 212"/>
                <a:gd name="T61" fmla="*/ 13 h 78"/>
                <a:gd name="T62" fmla="*/ 6 w 212"/>
                <a:gd name="T63" fmla="*/ 16 h 78"/>
                <a:gd name="T64" fmla="*/ 0 w 212"/>
                <a:gd name="T65" fmla="*/ 25 h 78"/>
                <a:gd name="T66" fmla="*/ 2 w 212"/>
                <a:gd name="T67" fmla="*/ 37 h 78"/>
                <a:gd name="T68" fmla="*/ 15 w 212"/>
                <a:gd name="T69" fmla="*/ 49 h 78"/>
                <a:gd name="T70" fmla="*/ 22 w 212"/>
                <a:gd name="T71" fmla="*/ 48 h 78"/>
                <a:gd name="T72" fmla="*/ 29 w 212"/>
                <a:gd name="T73" fmla="*/ 48 h 78"/>
                <a:gd name="T74" fmla="*/ 36 w 212"/>
                <a:gd name="T75" fmla="*/ 51 h 78"/>
                <a:gd name="T76" fmla="*/ 43 w 212"/>
                <a:gd name="T77" fmla="*/ 53 h 78"/>
                <a:gd name="T78" fmla="*/ 50 w 212"/>
                <a:gd name="T79" fmla="*/ 56 h 78"/>
                <a:gd name="T80" fmla="*/ 56 w 212"/>
                <a:gd name="T81" fmla="*/ 60 h 78"/>
                <a:gd name="T82" fmla="*/ 59 w 212"/>
                <a:gd name="T83" fmla="*/ 62 h 78"/>
                <a:gd name="T84" fmla="*/ 63 w 212"/>
                <a:gd name="T85" fmla="*/ 66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2"/>
                <a:gd name="T130" fmla="*/ 0 h 78"/>
                <a:gd name="T131" fmla="*/ 212 w 212"/>
                <a:gd name="T132" fmla="*/ 78 h 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2" h="78">
                  <a:moveTo>
                    <a:pt x="63" y="66"/>
                  </a:moveTo>
                  <a:lnTo>
                    <a:pt x="66" y="69"/>
                  </a:lnTo>
                  <a:lnTo>
                    <a:pt x="72" y="71"/>
                  </a:lnTo>
                  <a:lnTo>
                    <a:pt x="79" y="75"/>
                  </a:lnTo>
                  <a:lnTo>
                    <a:pt x="86" y="76"/>
                  </a:lnTo>
                  <a:lnTo>
                    <a:pt x="94" y="78"/>
                  </a:lnTo>
                  <a:lnTo>
                    <a:pt x="102" y="78"/>
                  </a:lnTo>
                  <a:lnTo>
                    <a:pt x="110" y="78"/>
                  </a:lnTo>
                  <a:lnTo>
                    <a:pt x="118" y="78"/>
                  </a:lnTo>
                  <a:lnTo>
                    <a:pt x="130" y="72"/>
                  </a:lnTo>
                  <a:lnTo>
                    <a:pt x="136" y="61"/>
                  </a:lnTo>
                  <a:lnTo>
                    <a:pt x="141" y="47"/>
                  </a:lnTo>
                  <a:lnTo>
                    <a:pt x="147" y="37"/>
                  </a:lnTo>
                  <a:lnTo>
                    <a:pt x="153" y="33"/>
                  </a:lnTo>
                  <a:lnTo>
                    <a:pt x="158" y="39"/>
                  </a:lnTo>
                  <a:lnTo>
                    <a:pt x="168" y="48"/>
                  </a:lnTo>
                  <a:lnTo>
                    <a:pt x="180" y="56"/>
                  </a:lnTo>
                  <a:lnTo>
                    <a:pt x="188" y="59"/>
                  </a:lnTo>
                  <a:lnTo>
                    <a:pt x="195" y="59"/>
                  </a:lnTo>
                  <a:lnTo>
                    <a:pt x="202" y="58"/>
                  </a:lnTo>
                  <a:lnTo>
                    <a:pt x="209" y="56"/>
                  </a:lnTo>
                  <a:lnTo>
                    <a:pt x="208" y="51"/>
                  </a:lnTo>
                  <a:lnTo>
                    <a:pt x="207" y="46"/>
                  </a:lnTo>
                  <a:lnTo>
                    <a:pt x="208" y="41"/>
                  </a:lnTo>
                  <a:lnTo>
                    <a:pt x="211" y="37"/>
                  </a:lnTo>
                  <a:lnTo>
                    <a:pt x="212" y="28"/>
                  </a:lnTo>
                  <a:lnTo>
                    <a:pt x="208" y="16"/>
                  </a:lnTo>
                  <a:lnTo>
                    <a:pt x="202" y="4"/>
                  </a:lnTo>
                  <a:lnTo>
                    <a:pt x="200" y="0"/>
                  </a:lnTo>
                  <a:lnTo>
                    <a:pt x="110" y="2"/>
                  </a:lnTo>
                  <a:lnTo>
                    <a:pt x="10" y="13"/>
                  </a:lnTo>
                  <a:lnTo>
                    <a:pt x="6" y="16"/>
                  </a:lnTo>
                  <a:lnTo>
                    <a:pt x="0" y="25"/>
                  </a:lnTo>
                  <a:lnTo>
                    <a:pt x="2" y="37"/>
                  </a:lnTo>
                  <a:lnTo>
                    <a:pt x="15" y="49"/>
                  </a:lnTo>
                  <a:lnTo>
                    <a:pt x="22" y="48"/>
                  </a:lnTo>
                  <a:lnTo>
                    <a:pt x="29" y="48"/>
                  </a:lnTo>
                  <a:lnTo>
                    <a:pt x="36" y="51"/>
                  </a:lnTo>
                  <a:lnTo>
                    <a:pt x="43" y="53"/>
                  </a:lnTo>
                  <a:lnTo>
                    <a:pt x="50" y="56"/>
                  </a:lnTo>
                  <a:lnTo>
                    <a:pt x="56" y="60"/>
                  </a:lnTo>
                  <a:lnTo>
                    <a:pt x="59" y="62"/>
                  </a:lnTo>
                  <a:lnTo>
                    <a:pt x="63" y="66"/>
                  </a:lnTo>
                  <a:close/>
                </a:path>
              </a:pathLst>
            </a:custGeom>
            <a:solidFill>
              <a:srgbClr val="00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1" name="Freeform 15"/>
            <p:cNvSpPr>
              <a:spLocks/>
            </p:cNvSpPr>
            <p:nvPr/>
          </p:nvSpPr>
          <p:spPr bwMode="auto">
            <a:xfrm>
              <a:off x="4499" y="2278"/>
              <a:ext cx="79" cy="219"/>
            </a:xfrm>
            <a:custGeom>
              <a:avLst/>
              <a:gdLst>
                <a:gd name="T0" fmla="*/ 143 w 158"/>
                <a:gd name="T1" fmla="*/ 107 h 437"/>
                <a:gd name="T2" fmla="*/ 143 w 158"/>
                <a:gd name="T3" fmla="*/ 71 h 437"/>
                <a:gd name="T4" fmla="*/ 144 w 158"/>
                <a:gd name="T5" fmla="*/ 41 h 437"/>
                <a:gd name="T6" fmla="*/ 146 w 158"/>
                <a:gd name="T7" fmla="*/ 18 h 437"/>
                <a:gd name="T8" fmla="*/ 148 w 158"/>
                <a:gd name="T9" fmla="*/ 0 h 437"/>
                <a:gd name="T10" fmla="*/ 142 w 158"/>
                <a:gd name="T11" fmla="*/ 2 h 437"/>
                <a:gd name="T12" fmla="*/ 135 w 158"/>
                <a:gd name="T13" fmla="*/ 7 h 437"/>
                <a:gd name="T14" fmla="*/ 128 w 158"/>
                <a:gd name="T15" fmla="*/ 20 h 437"/>
                <a:gd name="T16" fmla="*/ 124 w 158"/>
                <a:gd name="T17" fmla="*/ 41 h 437"/>
                <a:gd name="T18" fmla="*/ 120 w 158"/>
                <a:gd name="T19" fmla="*/ 67 h 437"/>
                <a:gd name="T20" fmla="*/ 115 w 158"/>
                <a:gd name="T21" fmla="*/ 70 h 437"/>
                <a:gd name="T22" fmla="*/ 109 w 158"/>
                <a:gd name="T23" fmla="*/ 58 h 437"/>
                <a:gd name="T24" fmla="*/ 105 w 158"/>
                <a:gd name="T25" fmla="*/ 41 h 437"/>
                <a:gd name="T26" fmla="*/ 100 w 158"/>
                <a:gd name="T27" fmla="*/ 29 h 437"/>
                <a:gd name="T28" fmla="*/ 97 w 158"/>
                <a:gd name="T29" fmla="*/ 28 h 437"/>
                <a:gd name="T30" fmla="*/ 94 w 158"/>
                <a:gd name="T31" fmla="*/ 35 h 437"/>
                <a:gd name="T32" fmla="*/ 93 w 158"/>
                <a:gd name="T33" fmla="*/ 48 h 437"/>
                <a:gd name="T34" fmla="*/ 93 w 158"/>
                <a:gd name="T35" fmla="*/ 65 h 437"/>
                <a:gd name="T36" fmla="*/ 92 w 158"/>
                <a:gd name="T37" fmla="*/ 83 h 437"/>
                <a:gd name="T38" fmla="*/ 89 w 158"/>
                <a:gd name="T39" fmla="*/ 95 h 437"/>
                <a:gd name="T40" fmla="*/ 84 w 158"/>
                <a:gd name="T41" fmla="*/ 89 h 437"/>
                <a:gd name="T42" fmla="*/ 79 w 158"/>
                <a:gd name="T43" fmla="*/ 67 h 437"/>
                <a:gd name="T44" fmla="*/ 74 w 158"/>
                <a:gd name="T45" fmla="*/ 42 h 437"/>
                <a:gd name="T46" fmla="*/ 69 w 158"/>
                <a:gd name="T47" fmla="*/ 25 h 437"/>
                <a:gd name="T48" fmla="*/ 64 w 158"/>
                <a:gd name="T49" fmla="*/ 26 h 437"/>
                <a:gd name="T50" fmla="*/ 61 w 158"/>
                <a:gd name="T51" fmla="*/ 44 h 437"/>
                <a:gd name="T52" fmla="*/ 59 w 158"/>
                <a:gd name="T53" fmla="*/ 64 h 437"/>
                <a:gd name="T54" fmla="*/ 56 w 158"/>
                <a:gd name="T55" fmla="*/ 77 h 437"/>
                <a:gd name="T56" fmla="*/ 54 w 158"/>
                <a:gd name="T57" fmla="*/ 71 h 437"/>
                <a:gd name="T58" fmla="*/ 49 w 158"/>
                <a:gd name="T59" fmla="*/ 52 h 437"/>
                <a:gd name="T60" fmla="*/ 45 w 158"/>
                <a:gd name="T61" fmla="*/ 34 h 437"/>
                <a:gd name="T62" fmla="*/ 40 w 158"/>
                <a:gd name="T63" fmla="*/ 24 h 437"/>
                <a:gd name="T64" fmla="*/ 37 w 158"/>
                <a:gd name="T65" fmla="*/ 26 h 437"/>
                <a:gd name="T66" fmla="*/ 34 w 158"/>
                <a:gd name="T67" fmla="*/ 40 h 437"/>
                <a:gd name="T68" fmla="*/ 34 w 158"/>
                <a:gd name="T69" fmla="*/ 52 h 437"/>
                <a:gd name="T70" fmla="*/ 32 w 158"/>
                <a:gd name="T71" fmla="*/ 59 h 437"/>
                <a:gd name="T72" fmla="*/ 27 w 158"/>
                <a:gd name="T73" fmla="*/ 55 h 437"/>
                <a:gd name="T74" fmla="*/ 23 w 158"/>
                <a:gd name="T75" fmla="*/ 48 h 437"/>
                <a:gd name="T76" fmla="*/ 17 w 158"/>
                <a:gd name="T77" fmla="*/ 41 h 437"/>
                <a:gd name="T78" fmla="*/ 9 w 158"/>
                <a:gd name="T79" fmla="*/ 34 h 437"/>
                <a:gd name="T80" fmla="*/ 2 w 158"/>
                <a:gd name="T81" fmla="*/ 30 h 437"/>
                <a:gd name="T82" fmla="*/ 10 w 158"/>
                <a:gd name="T83" fmla="*/ 109 h 437"/>
                <a:gd name="T84" fmla="*/ 12 w 158"/>
                <a:gd name="T85" fmla="*/ 184 h 437"/>
                <a:gd name="T86" fmla="*/ 12 w 158"/>
                <a:gd name="T87" fmla="*/ 253 h 437"/>
                <a:gd name="T88" fmla="*/ 9 w 158"/>
                <a:gd name="T89" fmla="*/ 313 h 437"/>
                <a:gd name="T90" fmla="*/ 6 w 158"/>
                <a:gd name="T91" fmla="*/ 365 h 437"/>
                <a:gd name="T92" fmla="*/ 2 w 158"/>
                <a:gd name="T93" fmla="*/ 404 h 437"/>
                <a:gd name="T94" fmla="*/ 0 w 158"/>
                <a:gd name="T95" fmla="*/ 428 h 437"/>
                <a:gd name="T96" fmla="*/ 1 w 158"/>
                <a:gd name="T97" fmla="*/ 437 h 437"/>
                <a:gd name="T98" fmla="*/ 24 w 158"/>
                <a:gd name="T99" fmla="*/ 437 h 437"/>
                <a:gd name="T100" fmla="*/ 51 w 158"/>
                <a:gd name="T101" fmla="*/ 437 h 437"/>
                <a:gd name="T102" fmla="*/ 77 w 158"/>
                <a:gd name="T103" fmla="*/ 437 h 437"/>
                <a:gd name="T104" fmla="*/ 102 w 158"/>
                <a:gd name="T105" fmla="*/ 436 h 437"/>
                <a:gd name="T106" fmla="*/ 125 w 158"/>
                <a:gd name="T107" fmla="*/ 435 h 437"/>
                <a:gd name="T108" fmla="*/ 144 w 158"/>
                <a:gd name="T109" fmla="*/ 433 h 437"/>
                <a:gd name="T110" fmla="*/ 155 w 158"/>
                <a:gd name="T111" fmla="*/ 429 h 437"/>
                <a:gd name="T112" fmla="*/ 158 w 158"/>
                <a:gd name="T113" fmla="*/ 424 h 437"/>
                <a:gd name="T114" fmla="*/ 153 w 158"/>
                <a:gd name="T115" fmla="*/ 379 h 437"/>
                <a:gd name="T116" fmla="*/ 150 w 158"/>
                <a:gd name="T117" fmla="*/ 291 h 437"/>
                <a:gd name="T118" fmla="*/ 146 w 158"/>
                <a:gd name="T119" fmla="*/ 190 h 437"/>
                <a:gd name="T120" fmla="*/ 143 w 158"/>
                <a:gd name="T121" fmla="*/ 10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437"/>
                <a:gd name="T185" fmla="*/ 158 w 158"/>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437">
                  <a:moveTo>
                    <a:pt x="143" y="107"/>
                  </a:moveTo>
                  <a:lnTo>
                    <a:pt x="143" y="71"/>
                  </a:lnTo>
                  <a:lnTo>
                    <a:pt x="144" y="41"/>
                  </a:lnTo>
                  <a:lnTo>
                    <a:pt x="146" y="18"/>
                  </a:lnTo>
                  <a:lnTo>
                    <a:pt x="148" y="0"/>
                  </a:lnTo>
                  <a:lnTo>
                    <a:pt x="142" y="2"/>
                  </a:lnTo>
                  <a:lnTo>
                    <a:pt x="135" y="7"/>
                  </a:lnTo>
                  <a:lnTo>
                    <a:pt x="128" y="20"/>
                  </a:lnTo>
                  <a:lnTo>
                    <a:pt x="124" y="41"/>
                  </a:lnTo>
                  <a:lnTo>
                    <a:pt x="120" y="67"/>
                  </a:lnTo>
                  <a:lnTo>
                    <a:pt x="115" y="70"/>
                  </a:lnTo>
                  <a:lnTo>
                    <a:pt x="109" y="58"/>
                  </a:lnTo>
                  <a:lnTo>
                    <a:pt x="105" y="41"/>
                  </a:lnTo>
                  <a:lnTo>
                    <a:pt x="100" y="29"/>
                  </a:lnTo>
                  <a:lnTo>
                    <a:pt x="97" y="28"/>
                  </a:lnTo>
                  <a:lnTo>
                    <a:pt x="94" y="35"/>
                  </a:lnTo>
                  <a:lnTo>
                    <a:pt x="93" y="48"/>
                  </a:lnTo>
                  <a:lnTo>
                    <a:pt x="93" y="65"/>
                  </a:lnTo>
                  <a:lnTo>
                    <a:pt x="92" y="83"/>
                  </a:lnTo>
                  <a:lnTo>
                    <a:pt x="89" y="95"/>
                  </a:lnTo>
                  <a:lnTo>
                    <a:pt x="84" y="89"/>
                  </a:lnTo>
                  <a:lnTo>
                    <a:pt x="79" y="67"/>
                  </a:lnTo>
                  <a:lnTo>
                    <a:pt x="74" y="42"/>
                  </a:lnTo>
                  <a:lnTo>
                    <a:pt x="69" y="25"/>
                  </a:lnTo>
                  <a:lnTo>
                    <a:pt x="64" y="26"/>
                  </a:lnTo>
                  <a:lnTo>
                    <a:pt x="61" y="44"/>
                  </a:lnTo>
                  <a:lnTo>
                    <a:pt x="59" y="64"/>
                  </a:lnTo>
                  <a:lnTo>
                    <a:pt x="56" y="77"/>
                  </a:lnTo>
                  <a:lnTo>
                    <a:pt x="54" y="71"/>
                  </a:lnTo>
                  <a:lnTo>
                    <a:pt x="49" y="52"/>
                  </a:lnTo>
                  <a:lnTo>
                    <a:pt x="45" y="34"/>
                  </a:lnTo>
                  <a:lnTo>
                    <a:pt x="40" y="24"/>
                  </a:lnTo>
                  <a:lnTo>
                    <a:pt x="37" y="26"/>
                  </a:lnTo>
                  <a:lnTo>
                    <a:pt x="34" y="40"/>
                  </a:lnTo>
                  <a:lnTo>
                    <a:pt x="34" y="52"/>
                  </a:lnTo>
                  <a:lnTo>
                    <a:pt x="32" y="59"/>
                  </a:lnTo>
                  <a:lnTo>
                    <a:pt x="27" y="55"/>
                  </a:lnTo>
                  <a:lnTo>
                    <a:pt x="23" y="48"/>
                  </a:lnTo>
                  <a:lnTo>
                    <a:pt x="17" y="41"/>
                  </a:lnTo>
                  <a:lnTo>
                    <a:pt x="9" y="34"/>
                  </a:lnTo>
                  <a:lnTo>
                    <a:pt x="2" y="30"/>
                  </a:lnTo>
                  <a:lnTo>
                    <a:pt x="10" y="109"/>
                  </a:lnTo>
                  <a:lnTo>
                    <a:pt x="12" y="184"/>
                  </a:lnTo>
                  <a:lnTo>
                    <a:pt x="12" y="253"/>
                  </a:lnTo>
                  <a:lnTo>
                    <a:pt x="9" y="313"/>
                  </a:lnTo>
                  <a:lnTo>
                    <a:pt x="6" y="365"/>
                  </a:lnTo>
                  <a:lnTo>
                    <a:pt x="2" y="404"/>
                  </a:lnTo>
                  <a:lnTo>
                    <a:pt x="0" y="428"/>
                  </a:lnTo>
                  <a:lnTo>
                    <a:pt x="1" y="437"/>
                  </a:lnTo>
                  <a:lnTo>
                    <a:pt x="24" y="437"/>
                  </a:lnTo>
                  <a:lnTo>
                    <a:pt x="51" y="437"/>
                  </a:lnTo>
                  <a:lnTo>
                    <a:pt x="77" y="437"/>
                  </a:lnTo>
                  <a:lnTo>
                    <a:pt x="102" y="436"/>
                  </a:lnTo>
                  <a:lnTo>
                    <a:pt x="125" y="435"/>
                  </a:lnTo>
                  <a:lnTo>
                    <a:pt x="144" y="433"/>
                  </a:lnTo>
                  <a:lnTo>
                    <a:pt x="155" y="429"/>
                  </a:lnTo>
                  <a:lnTo>
                    <a:pt x="158" y="424"/>
                  </a:lnTo>
                  <a:lnTo>
                    <a:pt x="153" y="379"/>
                  </a:lnTo>
                  <a:lnTo>
                    <a:pt x="150" y="291"/>
                  </a:lnTo>
                  <a:lnTo>
                    <a:pt x="146" y="190"/>
                  </a:lnTo>
                  <a:lnTo>
                    <a:pt x="143" y="10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2" name="Freeform 16"/>
            <p:cNvSpPr>
              <a:spLocks/>
            </p:cNvSpPr>
            <p:nvPr/>
          </p:nvSpPr>
          <p:spPr bwMode="auto">
            <a:xfrm>
              <a:off x="4497" y="2266"/>
              <a:ext cx="78" cy="59"/>
            </a:xfrm>
            <a:custGeom>
              <a:avLst/>
              <a:gdLst>
                <a:gd name="T0" fmla="*/ 32 w 157"/>
                <a:gd name="T1" fmla="*/ 80 h 120"/>
                <a:gd name="T2" fmla="*/ 37 w 157"/>
                <a:gd name="T3" fmla="*/ 84 h 120"/>
                <a:gd name="T4" fmla="*/ 39 w 157"/>
                <a:gd name="T5" fmla="*/ 77 h 120"/>
                <a:gd name="T6" fmla="*/ 39 w 157"/>
                <a:gd name="T7" fmla="*/ 65 h 120"/>
                <a:gd name="T8" fmla="*/ 42 w 157"/>
                <a:gd name="T9" fmla="*/ 51 h 120"/>
                <a:gd name="T10" fmla="*/ 45 w 157"/>
                <a:gd name="T11" fmla="*/ 49 h 120"/>
                <a:gd name="T12" fmla="*/ 50 w 157"/>
                <a:gd name="T13" fmla="*/ 59 h 120"/>
                <a:gd name="T14" fmla="*/ 54 w 157"/>
                <a:gd name="T15" fmla="*/ 77 h 120"/>
                <a:gd name="T16" fmla="*/ 59 w 157"/>
                <a:gd name="T17" fmla="*/ 96 h 120"/>
                <a:gd name="T18" fmla="*/ 61 w 157"/>
                <a:gd name="T19" fmla="*/ 102 h 120"/>
                <a:gd name="T20" fmla="*/ 64 w 157"/>
                <a:gd name="T21" fmla="*/ 89 h 120"/>
                <a:gd name="T22" fmla="*/ 66 w 157"/>
                <a:gd name="T23" fmla="*/ 69 h 120"/>
                <a:gd name="T24" fmla="*/ 69 w 157"/>
                <a:gd name="T25" fmla="*/ 51 h 120"/>
                <a:gd name="T26" fmla="*/ 74 w 157"/>
                <a:gd name="T27" fmla="*/ 50 h 120"/>
                <a:gd name="T28" fmla="*/ 79 w 157"/>
                <a:gd name="T29" fmla="*/ 67 h 120"/>
                <a:gd name="T30" fmla="*/ 84 w 157"/>
                <a:gd name="T31" fmla="*/ 92 h 120"/>
                <a:gd name="T32" fmla="*/ 89 w 157"/>
                <a:gd name="T33" fmla="*/ 114 h 120"/>
                <a:gd name="T34" fmla="*/ 94 w 157"/>
                <a:gd name="T35" fmla="*/ 120 h 120"/>
                <a:gd name="T36" fmla="*/ 97 w 157"/>
                <a:gd name="T37" fmla="*/ 108 h 120"/>
                <a:gd name="T38" fmla="*/ 98 w 157"/>
                <a:gd name="T39" fmla="*/ 90 h 120"/>
                <a:gd name="T40" fmla="*/ 98 w 157"/>
                <a:gd name="T41" fmla="*/ 73 h 120"/>
                <a:gd name="T42" fmla="*/ 99 w 157"/>
                <a:gd name="T43" fmla="*/ 60 h 120"/>
                <a:gd name="T44" fmla="*/ 102 w 157"/>
                <a:gd name="T45" fmla="*/ 53 h 120"/>
                <a:gd name="T46" fmla="*/ 105 w 157"/>
                <a:gd name="T47" fmla="*/ 54 h 120"/>
                <a:gd name="T48" fmla="*/ 110 w 157"/>
                <a:gd name="T49" fmla="*/ 66 h 120"/>
                <a:gd name="T50" fmla="*/ 114 w 157"/>
                <a:gd name="T51" fmla="*/ 83 h 120"/>
                <a:gd name="T52" fmla="*/ 120 w 157"/>
                <a:gd name="T53" fmla="*/ 95 h 120"/>
                <a:gd name="T54" fmla="*/ 125 w 157"/>
                <a:gd name="T55" fmla="*/ 92 h 120"/>
                <a:gd name="T56" fmla="*/ 129 w 157"/>
                <a:gd name="T57" fmla="*/ 66 h 120"/>
                <a:gd name="T58" fmla="*/ 133 w 157"/>
                <a:gd name="T59" fmla="*/ 45 h 120"/>
                <a:gd name="T60" fmla="*/ 140 w 157"/>
                <a:gd name="T61" fmla="*/ 32 h 120"/>
                <a:gd name="T62" fmla="*/ 147 w 157"/>
                <a:gd name="T63" fmla="*/ 27 h 120"/>
                <a:gd name="T64" fmla="*/ 153 w 157"/>
                <a:gd name="T65" fmla="*/ 25 h 120"/>
                <a:gd name="T66" fmla="*/ 155 w 157"/>
                <a:gd name="T67" fmla="*/ 17 h 120"/>
                <a:gd name="T68" fmla="*/ 156 w 157"/>
                <a:gd name="T69" fmla="*/ 12 h 120"/>
                <a:gd name="T70" fmla="*/ 157 w 157"/>
                <a:gd name="T71" fmla="*/ 8 h 120"/>
                <a:gd name="T72" fmla="*/ 157 w 157"/>
                <a:gd name="T73" fmla="*/ 7 h 120"/>
                <a:gd name="T74" fmla="*/ 157 w 157"/>
                <a:gd name="T75" fmla="*/ 7 h 120"/>
                <a:gd name="T76" fmla="*/ 155 w 157"/>
                <a:gd name="T77" fmla="*/ 6 h 120"/>
                <a:gd name="T78" fmla="*/ 150 w 157"/>
                <a:gd name="T79" fmla="*/ 5 h 120"/>
                <a:gd name="T80" fmla="*/ 144 w 157"/>
                <a:gd name="T81" fmla="*/ 4 h 120"/>
                <a:gd name="T82" fmla="*/ 134 w 157"/>
                <a:gd name="T83" fmla="*/ 2 h 120"/>
                <a:gd name="T84" fmla="*/ 120 w 157"/>
                <a:gd name="T85" fmla="*/ 1 h 120"/>
                <a:gd name="T86" fmla="*/ 102 w 157"/>
                <a:gd name="T87" fmla="*/ 0 h 120"/>
                <a:gd name="T88" fmla="*/ 79 w 157"/>
                <a:gd name="T89" fmla="*/ 0 h 120"/>
                <a:gd name="T90" fmla="*/ 56 w 157"/>
                <a:gd name="T91" fmla="*/ 0 h 120"/>
                <a:gd name="T92" fmla="*/ 37 w 157"/>
                <a:gd name="T93" fmla="*/ 1 h 120"/>
                <a:gd name="T94" fmla="*/ 23 w 157"/>
                <a:gd name="T95" fmla="*/ 2 h 120"/>
                <a:gd name="T96" fmla="*/ 14 w 157"/>
                <a:gd name="T97" fmla="*/ 4 h 120"/>
                <a:gd name="T98" fmla="*/ 7 w 157"/>
                <a:gd name="T99" fmla="*/ 6 h 120"/>
                <a:gd name="T100" fmla="*/ 3 w 157"/>
                <a:gd name="T101" fmla="*/ 7 h 120"/>
                <a:gd name="T102" fmla="*/ 0 w 157"/>
                <a:gd name="T103" fmla="*/ 8 h 120"/>
                <a:gd name="T104" fmla="*/ 0 w 157"/>
                <a:gd name="T105" fmla="*/ 8 h 120"/>
                <a:gd name="T106" fmla="*/ 3 w 157"/>
                <a:gd name="T107" fmla="*/ 20 h 120"/>
                <a:gd name="T108" fmla="*/ 4 w 157"/>
                <a:gd name="T109" fmla="*/ 32 h 120"/>
                <a:gd name="T110" fmla="*/ 6 w 157"/>
                <a:gd name="T111" fmla="*/ 44 h 120"/>
                <a:gd name="T112" fmla="*/ 7 w 157"/>
                <a:gd name="T113" fmla="*/ 55 h 120"/>
                <a:gd name="T114" fmla="*/ 14 w 157"/>
                <a:gd name="T115" fmla="*/ 59 h 120"/>
                <a:gd name="T116" fmla="*/ 22 w 157"/>
                <a:gd name="T117" fmla="*/ 66 h 120"/>
                <a:gd name="T118" fmla="*/ 28 w 157"/>
                <a:gd name="T119" fmla="*/ 73 h 120"/>
                <a:gd name="T120" fmla="*/ 32 w 157"/>
                <a:gd name="T121" fmla="*/ 80 h 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7"/>
                <a:gd name="T184" fmla="*/ 0 h 120"/>
                <a:gd name="T185" fmla="*/ 157 w 157"/>
                <a:gd name="T186" fmla="*/ 120 h 1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7" h="120">
                  <a:moveTo>
                    <a:pt x="32" y="80"/>
                  </a:moveTo>
                  <a:lnTo>
                    <a:pt x="37" y="84"/>
                  </a:lnTo>
                  <a:lnTo>
                    <a:pt x="39" y="77"/>
                  </a:lnTo>
                  <a:lnTo>
                    <a:pt x="39" y="65"/>
                  </a:lnTo>
                  <a:lnTo>
                    <a:pt x="42" y="51"/>
                  </a:lnTo>
                  <a:lnTo>
                    <a:pt x="45" y="49"/>
                  </a:lnTo>
                  <a:lnTo>
                    <a:pt x="50" y="59"/>
                  </a:lnTo>
                  <a:lnTo>
                    <a:pt x="54" y="77"/>
                  </a:lnTo>
                  <a:lnTo>
                    <a:pt x="59" y="96"/>
                  </a:lnTo>
                  <a:lnTo>
                    <a:pt x="61" y="102"/>
                  </a:lnTo>
                  <a:lnTo>
                    <a:pt x="64" y="89"/>
                  </a:lnTo>
                  <a:lnTo>
                    <a:pt x="66" y="69"/>
                  </a:lnTo>
                  <a:lnTo>
                    <a:pt x="69" y="51"/>
                  </a:lnTo>
                  <a:lnTo>
                    <a:pt x="74" y="50"/>
                  </a:lnTo>
                  <a:lnTo>
                    <a:pt x="79" y="67"/>
                  </a:lnTo>
                  <a:lnTo>
                    <a:pt x="84" y="92"/>
                  </a:lnTo>
                  <a:lnTo>
                    <a:pt x="89" y="114"/>
                  </a:lnTo>
                  <a:lnTo>
                    <a:pt x="94" y="120"/>
                  </a:lnTo>
                  <a:lnTo>
                    <a:pt x="97" y="108"/>
                  </a:lnTo>
                  <a:lnTo>
                    <a:pt x="98" y="90"/>
                  </a:lnTo>
                  <a:lnTo>
                    <a:pt x="98" y="73"/>
                  </a:lnTo>
                  <a:lnTo>
                    <a:pt x="99" y="60"/>
                  </a:lnTo>
                  <a:lnTo>
                    <a:pt x="102" y="53"/>
                  </a:lnTo>
                  <a:lnTo>
                    <a:pt x="105" y="54"/>
                  </a:lnTo>
                  <a:lnTo>
                    <a:pt x="110" y="66"/>
                  </a:lnTo>
                  <a:lnTo>
                    <a:pt x="114" y="83"/>
                  </a:lnTo>
                  <a:lnTo>
                    <a:pt x="120" y="95"/>
                  </a:lnTo>
                  <a:lnTo>
                    <a:pt x="125" y="92"/>
                  </a:lnTo>
                  <a:lnTo>
                    <a:pt x="129" y="66"/>
                  </a:lnTo>
                  <a:lnTo>
                    <a:pt x="133" y="45"/>
                  </a:lnTo>
                  <a:lnTo>
                    <a:pt x="140" y="32"/>
                  </a:lnTo>
                  <a:lnTo>
                    <a:pt x="147" y="27"/>
                  </a:lnTo>
                  <a:lnTo>
                    <a:pt x="153" y="25"/>
                  </a:lnTo>
                  <a:lnTo>
                    <a:pt x="155" y="17"/>
                  </a:lnTo>
                  <a:lnTo>
                    <a:pt x="156" y="12"/>
                  </a:lnTo>
                  <a:lnTo>
                    <a:pt x="157" y="8"/>
                  </a:lnTo>
                  <a:lnTo>
                    <a:pt x="157" y="7"/>
                  </a:lnTo>
                  <a:lnTo>
                    <a:pt x="155" y="6"/>
                  </a:lnTo>
                  <a:lnTo>
                    <a:pt x="150" y="5"/>
                  </a:lnTo>
                  <a:lnTo>
                    <a:pt x="144" y="4"/>
                  </a:lnTo>
                  <a:lnTo>
                    <a:pt x="134" y="2"/>
                  </a:lnTo>
                  <a:lnTo>
                    <a:pt x="120" y="1"/>
                  </a:lnTo>
                  <a:lnTo>
                    <a:pt x="102" y="0"/>
                  </a:lnTo>
                  <a:lnTo>
                    <a:pt x="79" y="0"/>
                  </a:lnTo>
                  <a:lnTo>
                    <a:pt x="56" y="0"/>
                  </a:lnTo>
                  <a:lnTo>
                    <a:pt x="37" y="1"/>
                  </a:lnTo>
                  <a:lnTo>
                    <a:pt x="23" y="2"/>
                  </a:lnTo>
                  <a:lnTo>
                    <a:pt x="14" y="4"/>
                  </a:lnTo>
                  <a:lnTo>
                    <a:pt x="7" y="6"/>
                  </a:lnTo>
                  <a:lnTo>
                    <a:pt x="3" y="7"/>
                  </a:lnTo>
                  <a:lnTo>
                    <a:pt x="0" y="8"/>
                  </a:lnTo>
                  <a:lnTo>
                    <a:pt x="3" y="20"/>
                  </a:lnTo>
                  <a:lnTo>
                    <a:pt x="4" y="32"/>
                  </a:lnTo>
                  <a:lnTo>
                    <a:pt x="6" y="44"/>
                  </a:lnTo>
                  <a:lnTo>
                    <a:pt x="7" y="55"/>
                  </a:lnTo>
                  <a:lnTo>
                    <a:pt x="14" y="59"/>
                  </a:lnTo>
                  <a:lnTo>
                    <a:pt x="22" y="66"/>
                  </a:lnTo>
                  <a:lnTo>
                    <a:pt x="28" y="73"/>
                  </a:lnTo>
                  <a:lnTo>
                    <a:pt x="32" y="80"/>
                  </a:lnTo>
                  <a:close/>
                </a:path>
              </a:pathLst>
            </a:custGeom>
            <a:solidFill>
              <a:srgbClr val="F2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3" name="Freeform 17"/>
            <p:cNvSpPr>
              <a:spLocks/>
            </p:cNvSpPr>
            <p:nvPr/>
          </p:nvSpPr>
          <p:spPr bwMode="auto">
            <a:xfrm>
              <a:off x="4552" y="2336"/>
              <a:ext cx="7" cy="101"/>
            </a:xfrm>
            <a:custGeom>
              <a:avLst/>
              <a:gdLst>
                <a:gd name="T0" fmla="*/ 8 w 14"/>
                <a:gd name="T1" fmla="*/ 0 h 202"/>
                <a:gd name="T2" fmla="*/ 0 w 14"/>
                <a:gd name="T3" fmla="*/ 202 h 202"/>
                <a:gd name="T4" fmla="*/ 3 w 14"/>
                <a:gd name="T5" fmla="*/ 179 h 202"/>
                <a:gd name="T6" fmla="*/ 10 w 14"/>
                <a:gd name="T7" fmla="*/ 124 h 202"/>
                <a:gd name="T8" fmla="*/ 14 w 14"/>
                <a:gd name="T9" fmla="*/ 58 h 202"/>
                <a:gd name="T10" fmla="*/ 8 w 14"/>
                <a:gd name="T11" fmla="*/ 0 h 202"/>
                <a:gd name="T12" fmla="*/ 0 60000 65536"/>
                <a:gd name="T13" fmla="*/ 0 60000 65536"/>
                <a:gd name="T14" fmla="*/ 0 60000 65536"/>
                <a:gd name="T15" fmla="*/ 0 60000 65536"/>
                <a:gd name="T16" fmla="*/ 0 60000 65536"/>
                <a:gd name="T17" fmla="*/ 0 60000 65536"/>
                <a:gd name="T18" fmla="*/ 0 w 14"/>
                <a:gd name="T19" fmla="*/ 0 h 202"/>
                <a:gd name="T20" fmla="*/ 14 w 14"/>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14" h="202">
                  <a:moveTo>
                    <a:pt x="8" y="0"/>
                  </a:moveTo>
                  <a:lnTo>
                    <a:pt x="0" y="202"/>
                  </a:lnTo>
                  <a:lnTo>
                    <a:pt x="3" y="179"/>
                  </a:lnTo>
                  <a:lnTo>
                    <a:pt x="10" y="124"/>
                  </a:lnTo>
                  <a:lnTo>
                    <a:pt x="14" y="58"/>
                  </a:lnTo>
                  <a:lnTo>
                    <a:pt x="8"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4" name="Freeform 18"/>
            <p:cNvSpPr>
              <a:spLocks/>
            </p:cNvSpPr>
            <p:nvPr/>
          </p:nvSpPr>
          <p:spPr bwMode="auto">
            <a:xfrm>
              <a:off x="4529" y="2342"/>
              <a:ext cx="10" cy="71"/>
            </a:xfrm>
            <a:custGeom>
              <a:avLst/>
              <a:gdLst>
                <a:gd name="T0" fmla="*/ 16 w 19"/>
                <a:gd name="T1" fmla="*/ 0 h 142"/>
                <a:gd name="T2" fmla="*/ 13 w 19"/>
                <a:gd name="T3" fmla="*/ 12 h 142"/>
                <a:gd name="T4" fmla="*/ 6 w 19"/>
                <a:gd name="T5" fmla="*/ 43 h 142"/>
                <a:gd name="T6" fmla="*/ 0 w 19"/>
                <a:gd name="T7" fmla="*/ 88 h 142"/>
                <a:gd name="T8" fmla="*/ 0 w 19"/>
                <a:gd name="T9" fmla="*/ 142 h 142"/>
                <a:gd name="T10" fmla="*/ 4 w 19"/>
                <a:gd name="T11" fmla="*/ 124 h 142"/>
                <a:gd name="T12" fmla="*/ 14 w 19"/>
                <a:gd name="T13" fmla="*/ 82 h 142"/>
                <a:gd name="T14" fmla="*/ 19 w 19"/>
                <a:gd name="T15" fmla="*/ 35 h 142"/>
                <a:gd name="T16" fmla="*/ 16 w 19"/>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42"/>
                <a:gd name="T29" fmla="*/ 19 w 19"/>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42">
                  <a:moveTo>
                    <a:pt x="16" y="0"/>
                  </a:moveTo>
                  <a:lnTo>
                    <a:pt x="13" y="12"/>
                  </a:lnTo>
                  <a:lnTo>
                    <a:pt x="6" y="43"/>
                  </a:lnTo>
                  <a:lnTo>
                    <a:pt x="0" y="88"/>
                  </a:lnTo>
                  <a:lnTo>
                    <a:pt x="0" y="142"/>
                  </a:lnTo>
                  <a:lnTo>
                    <a:pt x="4" y="124"/>
                  </a:lnTo>
                  <a:lnTo>
                    <a:pt x="14" y="82"/>
                  </a:lnTo>
                  <a:lnTo>
                    <a:pt x="19" y="35"/>
                  </a:lnTo>
                  <a:lnTo>
                    <a:pt x="16" y="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5" name="Freeform 19"/>
            <p:cNvSpPr>
              <a:spLocks/>
            </p:cNvSpPr>
            <p:nvPr/>
          </p:nvSpPr>
          <p:spPr bwMode="auto">
            <a:xfrm>
              <a:off x="4513" y="2334"/>
              <a:ext cx="5" cy="46"/>
            </a:xfrm>
            <a:custGeom>
              <a:avLst/>
              <a:gdLst>
                <a:gd name="T0" fmla="*/ 6 w 12"/>
                <a:gd name="T1" fmla="*/ 0 h 92"/>
                <a:gd name="T2" fmla="*/ 5 w 12"/>
                <a:gd name="T3" fmla="*/ 9 h 92"/>
                <a:gd name="T4" fmla="*/ 2 w 12"/>
                <a:gd name="T5" fmla="*/ 34 h 92"/>
                <a:gd name="T6" fmla="*/ 0 w 12"/>
                <a:gd name="T7" fmla="*/ 64 h 92"/>
                <a:gd name="T8" fmla="*/ 4 w 12"/>
                <a:gd name="T9" fmla="*/ 92 h 92"/>
                <a:gd name="T10" fmla="*/ 6 w 12"/>
                <a:gd name="T11" fmla="*/ 84 h 92"/>
                <a:gd name="T12" fmla="*/ 11 w 12"/>
                <a:gd name="T13" fmla="*/ 64 h 92"/>
                <a:gd name="T14" fmla="*/ 12 w 12"/>
                <a:gd name="T15" fmla="*/ 34 h 92"/>
                <a:gd name="T16" fmla="*/ 6 w 1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92"/>
                <a:gd name="T29" fmla="*/ 12 w 12"/>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92">
                  <a:moveTo>
                    <a:pt x="6" y="0"/>
                  </a:moveTo>
                  <a:lnTo>
                    <a:pt x="5" y="9"/>
                  </a:lnTo>
                  <a:lnTo>
                    <a:pt x="2" y="34"/>
                  </a:lnTo>
                  <a:lnTo>
                    <a:pt x="0" y="64"/>
                  </a:lnTo>
                  <a:lnTo>
                    <a:pt x="4" y="92"/>
                  </a:lnTo>
                  <a:lnTo>
                    <a:pt x="6" y="84"/>
                  </a:lnTo>
                  <a:lnTo>
                    <a:pt x="11" y="64"/>
                  </a:lnTo>
                  <a:lnTo>
                    <a:pt x="12" y="34"/>
                  </a:lnTo>
                  <a:lnTo>
                    <a:pt x="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6" name="Freeform 20"/>
            <p:cNvSpPr>
              <a:spLocks/>
            </p:cNvSpPr>
            <p:nvPr/>
          </p:nvSpPr>
          <p:spPr bwMode="auto">
            <a:xfrm>
              <a:off x="4514" y="2410"/>
              <a:ext cx="7" cy="52"/>
            </a:xfrm>
            <a:custGeom>
              <a:avLst/>
              <a:gdLst>
                <a:gd name="T0" fmla="*/ 6 w 14"/>
                <a:gd name="T1" fmla="*/ 0 h 105"/>
                <a:gd name="T2" fmla="*/ 3 w 14"/>
                <a:gd name="T3" fmla="*/ 10 h 105"/>
                <a:gd name="T4" fmla="*/ 1 w 14"/>
                <a:gd name="T5" fmla="*/ 33 h 105"/>
                <a:gd name="T6" fmla="*/ 0 w 14"/>
                <a:gd name="T7" fmla="*/ 66 h 105"/>
                <a:gd name="T8" fmla="*/ 6 w 14"/>
                <a:gd name="T9" fmla="*/ 105 h 105"/>
                <a:gd name="T10" fmla="*/ 8 w 14"/>
                <a:gd name="T11" fmla="*/ 94 h 105"/>
                <a:gd name="T12" fmla="*/ 13 w 14"/>
                <a:gd name="T13" fmla="*/ 65 h 105"/>
                <a:gd name="T14" fmla="*/ 14 w 14"/>
                <a:gd name="T15" fmla="*/ 30 h 105"/>
                <a:gd name="T16" fmla="*/ 6 w 1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5"/>
                <a:gd name="T29" fmla="*/ 14 w 1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5">
                  <a:moveTo>
                    <a:pt x="6" y="0"/>
                  </a:moveTo>
                  <a:lnTo>
                    <a:pt x="3" y="10"/>
                  </a:lnTo>
                  <a:lnTo>
                    <a:pt x="1" y="33"/>
                  </a:lnTo>
                  <a:lnTo>
                    <a:pt x="0" y="66"/>
                  </a:lnTo>
                  <a:lnTo>
                    <a:pt x="6" y="105"/>
                  </a:lnTo>
                  <a:lnTo>
                    <a:pt x="8" y="94"/>
                  </a:lnTo>
                  <a:lnTo>
                    <a:pt x="13" y="65"/>
                  </a:lnTo>
                  <a:lnTo>
                    <a:pt x="14" y="30"/>
                  </a:lnTo>
                  <a:lnTo>
                    <a:pt x="6" y="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7" name="Freeform 21"/>
            <p:cNvSpPr>
              <a:spLocks/>
            </p:cNvSpPr>
            <p:nvPr/>
          </p:nvSpPr>
          <p:spPr bwMode="auto">
            <a:xfrm>
              <a:off x="4476" y="2468"/>
              <a:ext cx="125" cy="51"/>
            </a:xfrm>
            <a:custGeom>
              <a:avLst/>
              <a:gdLst>
                <a:gd name="T0" fmla="*/ 30 w 251"/>
                <a:gd name="T1" fmla="*/ 33 h 102"/>
                <a:gd name="T2" fmla="*/ 38 w 251"/>
                <a:gd name="T3" fmla="*/ 22 h 102"/>
                <a:gd name="T4" fmla="*/ 54 w 251"/>
                <a:gd name="T5" fmla="*/ 10 h 102"/>
                <a:gd name="T6" fmla="*/ 77 w 251"/>
                <a:gd name="T7" fmla="*/ 9 h 102"/>
                <a:gd name="T8" fmla="*/ 93 w 251"/>
                <a:gd name="T9" fmla="*/ 15 h 102"/>
                <a:gd name="T10" fmla="*/ 101 w 251"/>
                <a:gd name="T11" fmla="*/ 9 h 102"/>
                <a:gd name="T12" fmla="*/ 115 w 251"/>
                <a:gd name="T13" fmla="*/ 2 h 102"/>
                <a:gd name="T14" fmla="*/ 136 w 251"/>
                <a:gd name="T15" fmla="*/ 1 h 102"/>
                <a:gd name="T16" fmla="*/ 151 w 251"/>
                <a:gd name="T17" fmla="*/ 4 h 102"/>
                <a:gd name="T18" fmla="*/ 166 w 251"/>
                <a:gd name="T19" fmla="*/ 2 h 102"/>
                <a:gd name="T20" fmla="*/ 189 w 251"/>
                <a:gd name="T21" fmla="*/ 4 h 102"/>
                <a:gd name="T22" fmla="*/ 209 w 251"/>
                <a:gd name="T23" fmla="*/ 15 h 102"/>
                <a:gd name="T24" fmla="*/ 219 w 251"/>
                <a:gd name="T25" fmla="*/ 26 h 102"/>
                <a:gd name="T26" fmla="*/ 232 w 251"/>
                <a:gd name="T27" fmla="*/ 33 h 102"/>
                <a:gd name="T28" fmla="*/ 247 w 251"/>
                <a:gd name="T29" fmla="*/ 45 h 102"/>
                <a:gd name="T30" fmla="*/ 249 w 251"/>
                <a:gd name="T31" fmla="*/ 62 h 102"/>
                <a:gd name="T32" fmla="*/ 229 w 251"/>
                <a:gd name="T33" fmla="*/ 79 h 102"/>
                <a:gd name="T34" fmla="*/ 211 w 251"/>
                <a:gd name="T35" fmla="*/ 87 h 102"/>
                <a:gd name="T36" fmla="*/ 197 w 251"/>
                <a:gd name="T37" fmla="*/ 87 h 102"/>
                <a:gd name="T38" fmla="*/ 185 w 251"/>
                <a:gd name="T39" fmla="*/ 83 h 102"/>
                <a:gd name="T40" fmla="*/ 171 w 251"/>
                <a:gd name="T41" fmla="*/ 76 h 102"/>
                <a:gd name="T42" fmla="*/ 158 w 251"/>
                <a:gd name="T43" fmla="*/ 80 h 102"/>
                <a:gd name="T44" fmla="*/ 143 w 251"/>
                <a:gd name="T45" fmla="*/ 93 h 102"/>
                <a:gd name="T46" fmla="*/ 130 w 251"/>
                <a:gd name="T47" fmla="*/ 100 h 102"/>
                <a:gd name="T48" fmla="*/ 115 w 251"/>
                <a:gd name="T49" fmla="*/ 102 h 102"/>
                <a:gd name="T50" fmla="*/ 101 w 251"/>
                <a:gd name="T51" fmla="*/ 99 h 102"/>
                <a:gd name="T52" fmla="*/ 88 w 251"/>
                <a:gd name="T53" fmla="*/ 90 h 102"/>
                <a:gd name="T54" fmla="*/ 78 w 251"/>
                <a:gd name="T55" fmla="*/ 85 h 102"/>
                <a:gd name="T56" fmla="*/ 70 w 251"/>
                <a:gd name="T57" fmla="*/ 84 h 102"/>
                <a:gd name="T58" fmla="*/ 62 w 251"/>
                <a:gd name="T59" fmla="*/ 87 h 102"/>
                <a:gd name="T60" fmla="*/ 50 w 251"/>
                <a:gd name="T61" fmla="*/ 92 h 102"/>
                <a:gd name="T62" fmla="*/ 37 w 251"/>
                <a:gd name="T63" fmla="*/ 94 h 102"/>
                <a:gd name="T64" fmla="*/ 24 w 251"/>
                <a:gd name="T65" fmla="*/ 93 h 102"/>
                <a:gd name="T66" fmla="*/ 14 w 251"/>
                <a:gd name="T67" fmla="*/ 88 h 102"/>
                <a:gd name="T68" fmla="*/ 5 w 251"/>
                <a:gd name="T69" fmla="*/ 79 h 102"/>
                <a:gd name="T70" fmla="*/ 0 w 251"/>
                <a:gd name="T71" fmla="*/ 64 h 102"/>
                <a:gd name="T72" fmla="*/ 2 w 251"/>
                <a:gd name="T73" fmla="*/ 49 h 102"/>
                <a:gd name="T74" fmla="*/ 16 w 251"/>
                <a:gd name="T75" fmla="*/ 38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1"/>
                <a:gd name="T115" fmla="*/ 0 h 102"/>
                <a:gd name="T116" fmla="*/ 251 w 251"/>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1" h="102">
                  <a:moveTo>
                    <a:pt x="29" y="35"/>
                  </a:moveTo>
                  <a:lnTo>
                    <a:pt x="30" y="33"/>
                  </a:lnTo>
                  <a:lnTo>
                    <a:pt x="33" y="29"/>
                  </a:lnTo>
                  <a:lnTo>
                    <a:pt x="38" y="22"/>
                  </a:lnTo>
                  <a:lnTo>
                    <a:pt x="45" y="15"/>
                  </a:lnTo>
                  <a:lnTo>
                    <a:pt x="54" y="10"/>
                  </a:lnTo>
                  <a:lnTo>
                    <a:pt x="64" y="8"/>
                  </a:lnTo>
                  <a:lnTo>
                    <a:pt x="77" y="9"/>
                  </a:lnTo>
                  <a:lnTo>
                    <a:pt x="92" y="16"/>
                  </a:lnTo>
                  <a:lnTo>
                    <a:pt x="93" y="15"/>
                  </a:lnTo>
                  <a:lnTo>
                    <a:pt x="95" y="12"/>
                  </a:lnTo>
                  <a:lnTo>
                    <a:pt x="101" y="9"/>
                  </a:lnTo>
                  <a:lnTo>
                    <a:pt x="107" y="4"/>
                  </a:lnTo>
                  <a:lnTo>
                    <a:pt x="115" y="2"/>
                  </a:lnTo>
                  <a:lnTo>
                    <a:pt x="125" y="0"/>
                  </a:lnTo>
                  <a:lnTo>
                    <a:pt x="136" y="1"/>
                  </a:lnTo>
                  <a:lnTo>
                    <a:pt x="148" y="4"/>
                  </a:lnTo>
                  <a:lnTo>
                    <a:pt x="151" y="4"/>
                  </a:lnTo>
                  <a:lnTo>
                    <a:pt x="156" y="3"/>
                  </a:lnTo>
                  <a:lnTo>
                    <a:pt x="166" y="2"/>
                  </a:lnTo>
                  <a:lnTo>
                    <a:pt x="177" y="2"/>
                  </a:lnTo>
                  <a:lnTo>
                    <a:pt x="189" y="4"/>
                  </a:lnTo>
                  <a:lnTo>
                    <a:pt x="199" y="8"/>
                  </a:lnTo>
                  <a:lnTo>
                    <a:pt x="209" y="15"/>
                  </a:lnTo>
                  <a:lnTo>
                    <a:pt x="216" y="25"/>
                  </a:lnTo>
                  <a:lnTo>
                    <a:pt x="219" y="26"/>
                  </a:lnTo>
                  <a:lnTo>
                    <a:pt x="224" y="29"/>
                  </a:lnTo>
                  <a:lnTo>
                    <a:pt x="232" y="33"/>
                  </a:lnTo>
                  <a:lnTo>
                    <a:pt x="241" y="38"/>
                  </a:lnTo>
                  <a:lnTo>
                    <a:pt x="247" y="45"/>
                  </a:lnTo>
                  <a:lnTo>
                    <a:pt x="251" y="53"/>
                  </a:lnTo>
                  <a:lnTo>
                    <a:pt x="249" y="62"/>
                  </a:lnTo>
                  <a:lnTo>
                    <a:pt x="241" y="71"/>
                  </a:lnTo>
                  <a:lnTo>
                    <a:pt x="229" y="79"/>
                  </a:lnTo>
                  <a:lnTo>
                    <a:pt x="219" y="84"/>
                  </a:lnTo>
                  <a:lnTo>
                    <a:pt x="211" y="87"/>
                  </a:lnTo>
                  <a:lnTo>
                    <a:pt x="204" y="88"/>
                  </a:lnTo>
                  <a:lnTo>
                    <a:pt x="197" y="87"/>
                  </a:lnTo>
                  <a:lnTo>
                    <a:pt x="191" y="85"/>
                  </a:lnTo>
                  <a:lnTo>
                    <a:pt x="185" y="83"/>
                  </a:lnTo>
                  <a:lnTo>
                    <a:pt x="179" y="79"/>
                  </a:lnTo>
                  <a:lnTo>
                    <a:pt x="171" y="76"/>
                  </a:lnTo>
                  <a:lnTo>
                    <a:pt x="164" y="76"/>
                  </a:lnTo>
                  <a:lnTo>
                    <a:pt x="158" y="80"/>
                  </a:lnTo>
                  <a:lnTo>
                    <a:pt x="148" y="88"/>
                  </a:lnTo>
                  <a:lnTo>
                    <a:pt x="143" y="93"/>
                  </a:lnTo>
                  <a:lnTo>
                    <a:pt x="137" y="97"/>
                  </a:lnTo>
                  <a:lnTo>
                    <a:pt x="130" y="100"/>
                  </a:lnTo>
                  <a:lnTo>
                    <a:pt x="122" y="101"/>
                  </a:lnTo>
                  <a:lnTo>
                    <a:pt x="115" y="102"/>
                  </a:lnTo>
                  <a:lnTo>
                    <a:pt x="108" y="101"/>
                  </a:lnTo>
                  <a:lnTo>
                    <a:pt x="101" y="99"/>
                  </a:lnTo>
                  <a:lnTo>
                    <a:pt x="94" y="94"/>
                  </a:lnTo>
                  <a:lnTo>
                    <a:pt x="88" y="90"/>
                  </a:lnTo>
                  <a:lnTo>
                    <a:pt x="83" y="86"/>
                  </a:lnTo>
                  <a:lnTo>
                    <a:pt x="78" y="85"/>
                  </a:lnTo>
                  <a:lnTo>
                    <a:pt x="73" y="84"/>
                  </a:lnTo>
                  <a:lnTo>
                    <a:pt x="70" y="84"/>
                  </a:lnTo>
                  <a:lnTo>
                    <a:pt x="65" y="85"/>
                  </a:lnTo>
                  <a:lnTo>
                    <a:pt x="62" y="87"/>
                  </a:lnTo>
                  <a:lnTo>
                    <a:pt x="57" y="88"/>
                  </a:lnTo>
                  <a:lnTo>
                    <a:pt x="50" y="92"/>
                  </a:lnTo>
                  <a:lnTo>
                    <a:pt x="44" y="93"/>
                  </a:lnTo>
                  <a:lnTo>
                    <a:pt x="37" y="94"/>
                  </a:lnTo>
                  <a:lnTo>
                    <a:pt x="30" y="94"/>
                  </a:lnTo>
                  <a:lnTo>
                    <a:pt x="24" y="93"/>
                  </a:lnTo>
                  <a:lnTo>
                    <a:pt x="18" y="92"/>
                  </a:lnTo>
                  <a:lnTo>
                    <a:pt x="14" y="88"/>
                  </a:lnTo>
                  <a:lnTo>
                    <a:pt x="10" y="85"/>
                  </a:lnTo>
                  <a:lnTo>
                    <a:pt x="5" y="79"/>
                  </a:lnTo>
                  <a:lnTo>
                    <a:pt x="2" y="72"/>
                  </a:lnTo>
                  <a:lnTo>
                    <a:pt x="0" y="64"/>
                  </a:lnTo>
                  <a:lnTo>
                    <a:pt x="0" y="56"/>
                  </a:lnTo>
                  <a:lnTo>
                    <a:pt x="2" y="49"/>
                  </a:lnTo>
                  <a:lnTo>
                    <a:pt x="7" y="42"/>
                  </a:lnTo>
                  <a:lnTo>
                    <a:pt x="16" y="38"/>
                  </a:lnTo>
                  <a:lnTo>
                    <a:pt x="2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8" name="Freeform 22"/>
            <p:cNvSpPr>
              <a:spLocks/>
            </p:cNvSpPr>
            <p:nvPr/>
          </p:nvSpPr>
          <p:spPr bwMode="auto">
            <a:xfrm>
              <a:off x="4558" y="2486"/>
              <a:ext cx="33" cy="19"/>
            </a:xfrm>
            <a:custGeom>
              <a:avLst/>
              <a:gdLst>
                <a:gd name="T0" fmla="*/ 43 w 66"/>
                <a:gd name="T1" fmla="*/ 1 h 38"/>
                <a:gd name="T2" fmla="*/ 38 w 66"/>
                <a:gd name="T3" fmla="*/ 1 h 38"/>
                <a:gd name="T4" fmla="*/ 35 w 66"/>
                <a:gd name="T5" fmla="*/ 2 h 38"/>
                <a:gd name="T6" fmla="*/ 32 w 66"/>
                <a:gd name="T7" fmla="*/ 4 h 38"/>
                <a:gd name="T8" fmla="*/ 30 w 66"/>
                <a:gd name="T9" fmla="*/ 8 h 38"/>
                <a:gd name="T10" fmla="*/ 27 w 66"/>
                <a:gd name="T11" fmla="*/ 9 h 38"/>
                <a:gd name="T12" fmla="*/ 20 w 66"/>
                <a:gd name="T13" fmla="*/ 4 h 38"/>
                <a:gd name="T14" fmla="*/ 12 w 66"/>
                <a:gd name="T15" fmla="*/ 0 h 38"/>
                <a:gd name="T16" fmla="*/ 3 w 66"/>
                <a:gd name="T17" fmla="*/ 4 h 38"/>
                <a:gd name="T18" fmla="*/ 0 w 66"/>
                <a:gd name="T19" fmla="*/ 10 h 38"/>
                <a:gd name="T20" fmla="*/ 2 w 66"/>
                <a:gd name="T21" fmla="*/ 15 h 38"/>
                <a:gd name="T22" fmla="*/ 5 w 66"/>
                <a:gd name="T23" fmla="*/ 18 h 38"/>
                <a:gd name="T24" fmla="*/ 9 w 66"/>
                <a:gd name="T25" fmla="*/ 21 h 38"/>
                <a:gd name="T26" fmla="*/ 11 w 66"/>
                <a:gd name="T27" fmla="*/ 21 h 38"/>
                <a:gd name="T28" fmla="*/ 13 w 66"/>
                <a:gd name="T29" fmla="*/ 23 h 38"/>
                <a:gd name="T30" fmla="*/ 14 w 66"/>
                <a:gd name="T31" fmla="*/ 25 h 38"/>
                <a:gd name="T32" fmla="*/ 15 w 66"/>
                <a:gd name="T33" fmla="*/ 25 h 38"/>
                <a:gd name="T34" fmla="*/ 25 w 66"/>
                <a:gd name="T35" fmla="*/ 33 h 38"/>
                <a:gd name="T36" fmla="*/ 33 w 66"/>
                <a:gd name="T37" fmla="*/ 36 h 38"/>
                <a:gd name="T38" fmla="*/ 40 w 66"/>
                <a:gd name="T39" fmla="*/ 38 h 38"/>
                <a:gd name="T40" fmla="*/ 45 w 66"/>
                <a:gd name="T41" fmla="*/ 36 h 38"/>
                <a:gd name="T42" fmla="*/ 50 w 66"/>
                <a:gd name="T43" fmla="*/ 34 h 38"/>
                <a:gd name="T44" fmla="*/ 53 w 66"/>
                <a:gd name="T45" fmla="*/ 32 h 38"/>
                <a:gd name="T46" fmla="*/ 55 w 66"/>
                <a:gd name="T47" fmla="*/ 30 h 38"/>
                <a:gd name="T48" fmla="*/ 56 w 66"/>
                <a:gd name="T49" fmla="*/ 28 h 38"/>
                <a:gd name="T50" fmla="*/ 63 w 66"/>
                <a:gd name="T51" fmla="*/ 24 h 38"/>
                <a:gd name="T52" fmla="*/ 66 w 66"/>
                <a:gd name="T53" fmla="*/ 19 h 38"/>
                <a:gd name="T54" fmla="*/ 66 w 66"/>
                <a:gd name="T55" fmla="*/ 15 h 38"/>
                <a:gd name="T56" fmla="*/ 64 w 66"/>
                <a:gd name="T57" fmla="*/ 11 h 38"/>
                <a:gd name="T58" fmla="*/ 59 w 66"/>
                <a:gd name="T59" fmla="*/ 8 h 38"/>
                <a:gd name="T60" fmla="*/ 53 w 66"/>
                <a:gd name="T61" fmla="*/ 4 h 38"/>
                <a:gd name="T62" fmla="*/ 48 w 66"/>
                <a:gd name="T63" fmla="*/ 2 h 38"/>
                <a:gd name="T64" fmla="*/ 43 w 66"/>
                <a:gd name="T65" fmla="*/ 1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38"/>
                <a:gd name="T101" fmla="*/ 66 w 66"/>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38">
                  <a:moveTo>
                    <a:pt x="43" y="1"/>
                  </a:moveTo>
                  <a:lnTo>
                    <a:pt x="38" y="1"/>
                  </a:lnTo>
                  <a:lnTo>
                    <a:pt x="35" y="2"/>
                  </a:lnTo>
                  <a:lnTo>
                    <a:pt x="32" y="4"/>
                  </a:lnTo>
                  <a:lnTo>
                    <a:pt x="30" y="8"/>
                  </a:lnTo>
                  <a:lnTo>
                    <a:pt x="27" y="9"/>
                  </a:lnTo>
                  <a:lnTo>
                    <a:pt x="20" y="4"/>
                  </a:lnTo>
                  <a:lnTo>
                    <a:pt x="12" y="0"/>
                  </a:lnTo>
                  <a:lnTo>
                    <a:pt x="3" y="4"/>
                  </a:lnTo>
                  <a:lnTo>
                    <a:pt x="0" y="10"/>
                  </a:lnTo>
                  <a:lnTo>
                    <a:pt x="2" y="15"/>
                  </a:lnTo>
                  <a:lnTo>
                    <a:pt x="5" y="18"/>
                  </a:lnTo>
                  <a:lnTo>
                    <a:pt x="9" y="21"/>
                  </a:lnTo>
                  <a:lnTo>
                    <a:pt x="11" y="21"/>
                  </a:lnTo>
                  <a:lnTo>
                    <a:pt x="13" y="23"/>
                  </a:lnTo>
                  <a:lnTo>
                    <a:pt x="14" y="25"/>
                  </a:lnTo>
                  <a:lnTo>
                    <a:pt x="15" y="25"/>
                  </a:lnTo>
                  <a:lnTo>
                    <a:pt x="25" y="33"/>
                  </a:lnTo>
                  <a:lnTo>
                    <a:pt x="33" y="36"/>
                  </a:lnTo>
                  <a:lnTo>
                    <a:pt x="40" y="38"/>
                  </a:lnTo>
                  <a:lnTo>
                    <a:pt x="45" y="36"/>
                  </a:lnTo>
                  <a:lnTo>
                    <a:pt x="50" y="34"/>
                  </a:lnTo>
                  <a:lnTo>
                    <a:pt x="53" y="32"/>
                  </a:lnTo>
                  <a:lnTo>
                    <a:pt x="55" y="30"/>
                  </a:lnTo>
                  <a:lnTo>
                    <a:pt x="56" y="28"/>
                  </a:lnTo>
                  <a:lnTo>
                    <a:pt x="63" y="24"/>
                  </a:lnTo>
                  <a:lnTo>
                    <a:pt x="66" y="19"/>
                  </a:lnTo>
                  <a:lnTo>
                    <a:pt x="66" y="15"/>
                  </a:lnTo>
                  <a:lnTo>
                    <a:pt x="64" y="11"/>
                  </a:lnTo>
                  <a:lnTo>
                    <a:pt x="59" y="8"/>
                  </a:lnTo>
                  <a:lnTo>
                    <a:pt x="53" y="4"/>
                  </a:lnTo>
                  <a:lnTo>
                    <a:pt x="48" y="2"/>
                  </a:lnTo>
                  <a:lnTo>
                    <a:pt x="43"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199" name="Freeform 23"/>
            <p:cNvSpPr>
              <a:spLocks/>
            </p:cNvSpPr>
            <p:nvPr/>
          </p:nvSpPr>
          <p:spPr bwMode="auto">
            <a:xfrm>
              <a:off x="4490" y="2474"/>
              <a:ext cx="90" cy="38"/>
            </a:xfrm>
            <a:custGeom>
              <a:avLst/>
              <a:gdLst>
                <a:gd name="T0" fmla="*/ 149 w 180"/>
                <a:gd name="T1" fmla="*/ 25 h 76"/>
                <a:gd name="T2" fmla="*/ 164 w 180"/>
                <a:gd name="T3" fmla="*/ 34 h 76"/>
                <a:gd name="T4" fmla="*/ 169 w 180"/>
                <a:gd name="T5" fmla="*/ 29 h 76"/>
                <a:gd name="T6" fmla="*/ 175 w 180"/>
                <a:gd name="T7" fmla="*/ 26 h 76"/>
                <a:gd name="T8" fmla="*/ 177 w 180"/>
                <a:gd name="T9" fmla="*/ 25 h 76"/>
                <a:gd name="T10" fmla="*/ 173 w 180"/>
                <a:gd name="T11" fmla="*/ 23 h 76"/>
                <a:gd name="T12" fmla="*/ 171 w 180"/>
                <a:gd name="T13" fmla="*/ 15 h 76"/>
                <a:gd name="T14" fmla="*/ 158 w 180"/>
                <a:gd name="T15" fmla="*/ 7 h 76"/>
                <a:gd name="T16" fmla="*/ 141 w 180"/>
                <a:gd name="T17" fmla="*/ 7 h 76"/>
                <a:gd name="T18" fmla="*/ 128 w 180"/>
                <a:gd name="T19" fmla="*/ 10 h 76"/>
                <a:gd name="T20" fmla="*/ 121 w 180"/>
                <a:gd name="T21" fmla="*/ 5 h 76"/>
                <a:gd name="T22" fmla="*/ 111 w 180"/>
                <a:gd name="T23" fmla="*/ 0 h 76"/>
                <a:gd name="T24" fmla="*/ 101 w 180"/>
                <a:gd name="T25" fmla="*/ 0 h 76"/>
                <a:gd name="T26" fmla="*/ 91 w 180"/>
                <a:gd name="T27" fmla="*/ 3 h 76"/>
                <a:gd name="T28" fmla="*/ 90 w 180"/>
                <a:gd name="T29" fmla="*/ 8 h 76"/>
                <a:gd name="T30" fmla="*/ 95 w 180"/>
                <a:gd name="T31" fmla="*/ 17 h 76"/>
                <a:gd name="T32" fmla="*/ 91 w 180"/>
                <a:gd name="T33" fmla="*/ 26 h 76"/>
                <a:gd name="T34" fmla="*/ 76 w 180"/>
                <a:gd name="T35" fmla="*/ 30 h 76"/>
                <a:gd name="T36" fmla="*/ 68 w 180"/>
                <a:gd name="T37" fmla="*/ 30 h 76"/>
                <a:gd name="T38" fmla="*/ 66 w 180"/>
                <a:gd name="T39" fmla="*/ 26 h 76"/>
                <a:gd name="T40" fmla="*/ 64 w 180"/>
                <a:gd name="T41" fmla="*/ 22 h 76"/>
                <a:gd name="T42" fmla="*/ 60 w 180"/>
                <a:gd name="T43" fmla="*/ 20 h 76"/>
                <a:gd name="T44" fmla="*/ 51 w 180"/>
                <a:gd name="T45" fmla="*/ 15 h 76"/>
                <a:gd name="T46" fmla="*/ 37 w 180"/>
                <a:gd name="T47" fmla="*/ 14 h 76"/>
                <a:gd name="T48" fmla="*/ 33 w 180"/>
                <a:gd name="T49" fmla="*/ 21 h 76"/>
                <a:gd name="T50" fmla="*/ 41 w 180"/>
                <a:gd name="T51" fmla="*/ 30 h 76"/>
                <a:gd name="T52" fmla="*/ 41 w 180"/>
                <a:gd name="T53" fmla="*/ 37 h 76"/>
                <a:gd name="T54" fmla="*/ 27 w 180"/>
                <a:gd name="T55" fmla="*/ 32 h 76"/>
                <a:gd name="T56" fmla="*/ 17 w 180"/>
                <a:gd name="T57" fmla="*/ 29 h 76"/>
                <a:gd name="T58" fmla="*/ 13 w 180"/>
                <a:gd name="T59" fmla="*/ 34 h 76"/>
                <a:gd name="T60" fmla="*/ 11 w 180"/>
                <a:gd name="T61" fmla="*/ 35 h 76"/>
                <a:gd name="T62" fmla="*/ 5 w 180"/>
                <a:gd name="T63" fmla="*/ 35 h 76"/>
                <a:gd name="T64" fmla="*/ 10 w 180"/>
                <a:gd name="T65" fmla="*/ 36 h 76"/>
                <a:gd name="T66" fmla="*/ 19 w 180"/>
                <a:gd name="T67" fmla="*/ 42 h 76"/>
                <a:gd name="T68" fmla="*/ 8 w 180"/>
                <a:gd name="T69" fmla="*/ 50 h 76"/>
                <a:gd name="T70" fmla="*/ 7 w 180"/>
                <a:gd name="T71" fmla="*/ 64 h 76"/>
                <a:gd name="T72" fmla="*/ 21 w 180"/>
                <a:gd name="T73" fmla="*/ 68 h 76"/>
                <a:gd name="T74" fmla="*/ 37 w 180"/>
                <a:gd name="T75" fmla="*/ 63 h 76"/>
                <a:gd name="T76" fmla="*/ 44 w 180"/>
                <a:gd name="T77" fmla="*/ 57 h 76"/>
                <a:gd name="T78" fmla="*/ 48 w 180"/>
                <a:gd name="T79" fmla="*/ 52 h 76"/>
                <a:gd name="T80" fmla="*/ 55 w 180"/>
                <a:gd name="T81" fmla="*/ 44 h 76"/>
                <a:gd name="T82" fmla="*/ 67 w 180"/>
                <a:gd name="T83" fmla="*/ 40 h 76"/>
                <a:gd name="T84" fmla="*/ 78 w 180"/>
                <a:gd name="T85" fmla="*/ 40 h 76"/>
                <a:gd name="T86" fmla="*/ 79 w 180"/>
                <a:gd name="T87" fmla="*/ 43 h 76"/>
                <a:gd name="T88" fmla="*/ 68 w 180"/>
                <a:gd name="T89" fmla="*/ 48 h 76"/>
                <a:gd name="T90" fmla="*/ 60 w 180"/>
                <a:gd name="T91" fmla="*/ 56 h 76"/>
                <a:gd name="T92" fmla="*/ 59 w 180"/>
                <a:gd name="T93" fmla="*/ 61 h 76"/>
                <a:gd name="T94" fmla="*/ 59 w 180"/>
                <a:gd name="T95" fmla="*/ 63 h 76"/>
                <a:gd name="T96" fmla="*/ 72 w 180"/>
                <a:gd name="T97" fmla="*/ 73 h 76"/>
                <a:gd name="T98" fmla="*/ 97 w 180"/>
                <a:gd name="T99" fmla="*/ 75 h 76"/>
                <a:gd name="T100" fmla="*/ 118 w 180"/>
                <a:gd name="T101" fmla="*/ 66 h 76"/>
                <a:gd name="T102" fmla="*/ 131 w 180"/>
                <a:gd name="T103" fmla="*/ 57 h 76"/>
                <a:gd name="T104" fmla="*/ 135 w 180"/>
                <a:gd name="T105" fmla="*/ 50 h 76"/>
                <a:gd name="T106" fmla="*/ 142 w 180"/>
                <a:gd name="T107" fmla="*/ 46 h 76"/>
                <a:gd name="T108" fmla="*/ 142 w 180"/>
                <a:gd name="T109" fmla="*/ 43 h 76"/>
                <a:gd name="T110" fmla="*/ 137 w 180"/>
                <a:gd name="T111" fmla="*/ 35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
                <a:gd name="T169" fmla="*/ 0 h 76"/>
                <a:gd name="T170" fmla="*/ 180 w 180"/>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 h="76">
                  <a:moveTo>
                    <a:pt x="140" y="29"/>
                  </a:moveTo>
                  <a:lnTo>
                    <a:pt x="149" y="25"/>
                  </a:lnTo>
                  <a:lnTo>
                    <a:pt x="157" y="29"/>
                  </a:lnTo>
                  <a:lnTo>
                    <a:pt x="164" y="34"/>
                  </a:lnTo>
                  <a:lnTo>
                    <a:pt x="167" y="33"/>
                  </a:lnTo>
                  <a:lnTo>
                    <a:pt x="169" y="29"/>
                  </a:lnTo>
                  <a:lnTo>
                    <a:pt x="172" y="27"/>
                  </a:lnTo>
                  <a:lnTo>
                    <a:pt x="175" y="26"/>
                  </a:lnTo>
                  <a:lnTo>
                    <a:pt x="180" y="26"/>
                  </a:lnTo>
                  <a:lnTo>
                    <a:pt x="177" y="25"/>
                  </a:lnTo>
                  <a:lnTo>
                    <a:pt x="175" y="25"/>
                  </a:lnTo>
                  <a:lnTo>
                    <a:pt x="173" y="23"/>
                  </a:lnTo>
                  <a:lnTo>
                    <a:pt x="171" y="15"/>
                  </a:lnTo>
                  <a:lnTo>
                    <a:pt x="166" y="10"/>
                  </a:lnTo>
                  <a:lnTo>
                    <a:pt x="158" y="7"/>
                  </a:lnTo>
                  <a:lnTo>
                    <a:pt x="150" y="6"/>
                  </a:lnTo>
                  <a:lnTo>
                    <a:pt x="141" y="7"/>
                  </a:lnTo>
                  <a:lnTo>
                    <a:pt x="133" y="8"/>
                  </a:lnTo>
                  <a:lnTo>
                    <a:pt x="128" y="10"/>
                  </a:lnTo>
                  <a:lnTo>
                    <a:pt x="126" y="10"/>
                  </a:lnTo>
                  <a:lnTo>
                    <a:pt x="121" y="5"/>
                  </a:lnTo>
                  <a:lnTo>
                    <a:pt x="116" y="3"/>
                  </a:lnTo>
                  <a:lnTo>
                    <a:pt x="111" y="0"/>
                  </a:lnTo>
                  <a:lnTo>
                    <a:pt x="105" y="0"/>
                  </a:lnTo>
                  <a:lnTo>
                    <a:pt x="101" y="0"/>
                  </a:lnTo>
                  <a:lnTo>
                    <a:pt x="96" y="2"/>
                  </a:lnTo>
                  <a:lnTo>
                    <a:pt x="91" y="3"/>
                  </a:lnTo>
                  <a:lnTo>
                    <a:pt x="87" y="5"/>
                  </a:lnTo>
                  <a:lnTo>
                    <a:pt x="90" y="8"/>
                  </a:lnTo>
                  <a:lnTo>
                    <a:pt x="94" y="12"/>
                  </a:lnTo>
                  <a:lnTo>
                    <a:pt x="95" y="17"/>
                  </a:lnTo>
                  <a:lnTo>
                    <a:pt x="95" y="20"/>
                  </a:lnTo>
                  <a:lnTo>
                    <a:pt x="91" y="26"/>
                  </a:lnTo>
                  <a:lnTo>
                    <a:pt x="84" y="29"/>
                  </a:lnTo>
                  <a:lnTo>
                    <a:pt x="76" y="30"/>
                  </a:lnTo>
                  <a:lnTo>
                    <a:pt x="71" y="32"/>
                  </a:lnTo>
                  <a:lnTo>
                    <a:pt x="68" y="30"/>
                  </a:lnTo>
                  <a:lnTo>
                    <a:pt x="67" y="28"/>
                  </a:lnTo>
                  <a:lnTo>
                    <a:pt x="66" y="26"/>
                  </a:lnTo>
                  <a:lnTo>
                    <a:pt x="66" y="22"/>
                  </a:lnTo>
                  <a:lnTo>
                    <a:pt x="64" y="22"/>
                  </a:lnTo>
                  <a:lnTo>
                    <a:pt x="61" y="21"/>
                  </a:lnTo>
                  <a:lnTo>
                    <a:pt x="60" y="20"/>
                  </a:lnTo>
                  <a:lnTo>
                    <a:pt x="59" y="20"/>
                  </a:lnTo>
                  <a:lnTo>
                    <a:pt x="51" y="15"/>
                  </a:lnTo>
                  <a:lnTo>
                    <a:pt x="44" y="13"/>
                  </a:lnTo>
                  <a:lnTo>
                    <a:pt x="37" y="14"/>
                  </a:lnTo>
                  <a:lnTo>
                    <a:pt x="30" y="17"/>
                  </a:lnTo>
                  <a:lnTo>
                    <a:pt x="33" y="21"/>
                  </a:lnTo>
                  <a:lnTo>
                    <a:pt x="37" y="26"/>
                  </a:lnTo>
                  <a:lnTo>
                    <a:pt x="41" y="30"/>
                  </a:lnTo>
                  <a:lnTo>
                    <a:pt x="43" y="35"/>
                  </a:lnTo>
                  <a:lnTo>
                    <a:pt x="41" y="37"/>
                  </a:lnTo>
                  <a:lnTo>
                    <a:pt x="35" y="36"/>
                  </a:lnTo>
                  <a:lnTo>
                    <a:pt x="27" y="32"/>
                  </a:lnTo>
                  <a:lnTo>
                    <a:pt x="20" y="25"/>
                  </a:lnTo>
                  <a:lnTo>
                    <a:pt x="17" y="29"/>
                  </a:lnTo>
                  <a:lnTo>
                    <a:pt x="14" y="32"/>
                  </a:lnTo>
                  <a:lnTo>
                    <a:pt x="13" y="34"/>
                  </a:lnTo>
                  <a:lnTo>
                    <a:pt x="12" y="35"/>
                  </a:lnTo>
                  <a:lnTo>
                    <a:pt x="11" y="35"/>
                  </a:lnTo>
                  <a:lnTo>
                    <a:pt x="8" y="35"/>
                  </a:lnTo>
                  <a:lnTo>
                    <a:pt x="5" y="35"/>
                  </a:lnTo>
                  <a:lnTo>
                    <a:pt x="0" y="35"/>
                  </a:lnTo>
                  <a:lnTo>
                    <a:pt x="10" y="36"/>
                  </a:lnTo>
                  <a:lnTo>
                    <a:pt x="17" y="40"/>
                  </a:lnTo>
                  <a:lnTo>
                    <a:pt x="19" y="42"/>
                  </a:lnTo>
                  <a:lnTo>
                    <a:pt x="14" y="45"/>
                  </a:lnTo>
                  <a:lnTo>
                    <a:pt x="8" y="50"/>
                  </a:lnTo>
                  <a:lnTo>
                    <a:pt x="6" y="56"/>
                  </a:lnTo>
                  <a:lnTo>
                    <a:pt x="7" y="64"/>
                  </a:lnTo>
                  <a:lnTo>
                    <a:pt x="12" y="71"/>
                  </a:lnTo>
                  <a:lnTo>
                    <a:pt x="21" y="68"/>
                  </a:lnTo>
                  <a:lnTo>
                    <a:pt x="29" y="66"/>
                  </a:lnTo>
                  <a:lnTo>
                    <a:pt x="37" y="63"/>
                  </a:lnTo>
                  <a:lnTo>
                    <a:pt x="43" y="59"/>
                  </a:lnTo>
                  <a:lnTo>
                    <a:pt x="44" y="57"/>
                  </a:lnTo>
                  <a:lnTo>
                    <a:pt x="45" y="55"/>
                  </a:lnTo>
                  <a:lnTo>
                    <a:pt x="48" y="52"/>
                  </a:lnTo>
                  <a:lnTo>
                    <a:pt x="49" y="50"/>
                  </a:lnTo>
                  <a:lnTo>
                    <a:pt x="55" y="44"/>
                  </a:lnTo>
                  <a:lnTo>
                    <a:pt x="60" y="41"/>
                  </a:lnTo>
                  <a:lnTo>
                    <a:pt x="67" y="40"/>
                  </a:lnTo>
                  <a:lnTo>
                    <a:pt x="73" y="38"/>
                  </a:lnTo>
                  <a:lnTo>
                    <a:pt x="78" y="40"/>
                  </a:lnTo>
                  <a:lnTo>
                    <a:pt x="80" y="42"/>
                  </a:lnTo>
                  <a:lnTo>
                    <a:pt x="79" y="43"/>
                  </a:lnTo>
                  <a:lnTo>
                    <a:pt x="74" y="45"/>
                  </a:lnTo>
                  <a:lnTo>
                    <a:pt x="68" y="48"/>
                  </a:lnTo>
                  <a:lnTo>
                    <a:pt x="64" y="51"/>
                  </a:lnTo>
                  <a:lnTo>
                    <a:pt x="60" y="56"/>
                  </a:lnTo>
                  <a:lnTo>
                    <a:pt x="58" y="60"/>
                  </a:lnTo>
                  <a:lnTo>
                    <a:pt x="59" y="61"/>
                  </a:lnTo>
                  <a:lnTo>
                    <a:pt x="59" y="63"/>
                  </a:lnTo>
                  <a:lnTo>
                    <a:pt x="72" y="73"/>
                  </a:lnTo>
                  <a:lnTo>
                    <a:pt x="84" y="76"/>
                  </a:lnTo>
                  <a:lnTo>
                    <a:pt x="97" y="75"/>
                  </a:lnTo>
                  <a:lnTo>
                    <a:pt x="109" y="72"/>
                  </a:lnTo>
                  <a:lnTo>
                    <a:pt x="118" y="66"/>
                  </a:lnTo>
                  <a:lnTo>
                    <a:pt x="126" y="60"/>
                  </a:lnTo>
                  <a:lnTo>
                    <a:pt x="131" y="57"/>
                  </a:lnTo>
                  <a:lnTo>
                    <a:pt x="133" y="55"/>
                  </a:lnTo>
                  <a:lnTo>
                    <a:pt x="135" y="50"/>
                  </a:lnTo>
                  <a:lnTo>
                    <a:pt x="139" y="48"/>
                  </a:lnTo>
                  <a:lnTo>
                    <a:pt x="142" y="46"/>
                  </a:lnTo>
                  <a:lnTo>
                    <a:pt x="146" y="46"/>
                  </a:lnTo>
                  <a:lnTo>
                    <a:pt x="142" y="43"/>
                  </a:lnTo>
                  <a:lnTo>
                    <a:pt x="139" y="40"/>
                  </a:lnTo>
                  <a:lnTo>
                    <a:pt x="137" y="35"/>
                  </a:lnTo>
                  <a:lnTo>
                    <a:pt x="140" y="29"/>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0" name="Freeform 24"/>
            <p:cNvSpPr>
              <a:spLocks/>
            </p:cNvSpPr>
            <p:nvPr/>
          </p:nvSpPr>
          <p:spPr bwMode="auto">
            <a:xfrm>
              <a:off x="4511" y="2493"/>
              <a:ext cx="18" cy="11"/>
            </a:xfrm>
            <a:custGeom>
              <a:avLst/>
              <a:gdLst>
                <a:gd name="T0" fmla="*/ 31 w 37"/>
                <a:gd name="T1" fmla="*/ 7 h 22"/>
                <a:gd name="T2" fmla="*/ 36 w 37"/>
                <a:gd name="T3" fmla="*/ 5 h 22"/>
                <a:gd name="T4" fmla="*/ 37 w 37"/>
                <a:gd name="T5" fmla="*/ 4 h 22"/>
                <a:gd name="T6" fmla="*/ 35 w 37"/>
                <a:gd name="T7" fmla="*/ 2 h 22"/>
                <a:gd name="T8" fmla="*/ 30 w 37"/>
                <a:gd name="T9" fmla="*/ 0 h 22"/>
                <a:gd name="T10" fmla="*/ 24 w 37"/>
                <a:gd name="T11" fmla="*/ 2 h 22"/>
                <a:gd name="T12" fmla="*/ 17 w 37"/>
                <a:gd name="T13" fmla="*/ 3 h 22"/>
                <a:gd name="T14" fmla="*/ 12 w 37"/>
                <a:gd name="T15" fmla="*/ 6 h 22"/>
                <a:gd name="T16" fmla="*/ 6 w 37"/>
                <a:gd name="T17" fmla="*/ 12 h 22"/>
                <a:gd name="T18" fmla="*/ 5 w 37"/>
                <a:gd name="T19" fmla="*/ 14 h 22"/>
                <a:gd name="T20" fmla="*/ 2 w 37"/>
                <a:gd name="T21" fmla="*/ 17 h 22"/>
                <a:gd name="T22" fmla="*/ 1 w 37"/>
                <a:gd name="T23" fmla="*/ 19 h 22"/>
                <a:gd name="T24" fmla="*/ 0 w 37"/>
                <a:gd name="T25" fmla="*/ 21 h 22"/>
                <a:gd name="T26" fmla="*/ 1 w 37"/>
                <a:gd name="T27" fmla="*/ 21 h 22"/>
                <a:gd name="T28" fmla="*/ 1 w 37"/>
                <a:gd name="T29" fmla="*/ 21 h 22"/>
                <a:gd name="T30" fmla="*/ 2 w 37"/>
                <a:gd name="T31" fmla="*/ 21 h 22"/>
                <a:gd name="T32" fmla="*/ 2 w 37"/>
                <a:gd name="T33" fmla="*/ 21 h 22"/>
                <a:gd name="T34" fmla="*/ 6 w 37"/>
                <a:gd name="T35" fmla="*/ 19 h 22"/>
                <a:gd name="T36" fmla="*/ 9 w 37"/>
                <a:gd name="T37" fmla="*/ 19 h 22"/>
                <a:gd name="T38" fmla="*/ 13 w 37"/>
                <a:gd name="T39" fmla="*/ 20 h 22"/>
                <a:gd name="T40" fmla="*/ 15 w 37"/>
                <a:gd name="T41" fmla="*/ 22 h 22"/>
                <a:gd name="T42" fmla="*/ 17 w 37"/>
                <a:gd name="T43" fmla="*/ 18 h 22"/>
                <a:gd name="T44" fmla="*/ 21 w 37"/>
                <a:gd name="T45" fmla="*/ 13 h 22"/>
                <a:gd name="T46" fmla="*/ 25 w 37"/>
                <a:gd name="T47" fmla="*/ 10 h 22"/>
                <a:gd name="T48" fmla="*/ 31 w 37"/>
                <a:gd name="T49" fmla="*/ 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2"/>
                <a:gd name="T77" fmla="*/ 37 w 37"/>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2">
                  <a:moveTo>
                    <a:pt x="31" y="7"/>
                  </a:moveTo>
                  <a:lnTo>
                    <a:pt x="36" y="5"/>
                  </a:lnTo>
                  <a:lnTo>
                    <a:pt x="37" y="4"/>
                  </a:lnTo>
                  <a:lnTo>
                    <a:pt x="35" y="2"/>
                  </a:lnTo>
                  <a:lnTo>
                    <a:pt x="30" y="0"/>
                  </a:lnTo>
                  <a:lnTo>
                    <a:pt x="24" y="2"/>
                  </a:lnTo>
                  <a:lnTo>
                    <a:pt x="17" y="3"/>
                  </a:lnTo>
                  <a:lnTo>
                    <a:pt x="12" y="6"/>
                  </a:lnTo>
                  <a:lnTo>
                    <a:pt x="6" y="12"/>
                  </a:lnTo>
                  <a:lnTo>
                    <a:pt x="5" y="14"/>
                  </a:lnTo>
                  <a:lnTo>
                    <a:pt x="2" y="17"/>
                  </a:lnTo>
                  <a:lnTo>
                    <a:pt x="1" y="19"/>
                  </a:lnTo>
                  <a:lnTo>
                    <a:pt x="0" y="21"/>
                  </a:lnTo>
                  <a:lnTo>
                    <a:pt x="1" y="21"/>
                  </a:lnTo>
                  <a:lnTo>
                    <a:pt x="2" y="21"/>
                  </a:lnTo>
                  <a:lnTo>
                    <a:pt x="6" y="19"/>
                  </a:lnTo>
                  <a:lnTo>
                    <a:pt x="9" y="19"/>
                  </a:lnTo>
                  <a:lnTo>
                    <a:pt x="13" y="20"/>
                  </a:lnTo>
                  <a:lnTo>
                    <a:pt x="15" y="22"/>
                  </a:lnTo>
                  <a:lnTo>
                    <a:pt x="17" y="18"/>
                  </a:lnTo>
                  <a:lnTo>
                    <a:pt x="21" y="13"/>
                  </a:lnTo>
                  <a:lnTo>
                    <a:pt x="25" y="10"/>
                  </a:lnTo>
                  <a:lnTo>
                    <a:pt x="31" y="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1" name="Freeform 25"/>
            <p:cNvSpPr>
              <a:spLocks/>
            </p:cNvSpPr>
            <p:nvPr/>
          </p:nvSpPr>
          <p:spPr bwMode="auto">
            <a:xfrm>
              <a:off x="4485" y="2491"/>
              <a:ext cx="14" cy="18"/>
            </a:xfrm>
            <a:custGeom>
              <a:avLst/>
              <a:gdLst>
                <a:gd name="T0" fmla="*/ 24 w 29"/>
                <a:gd name="T1" fmla="*/ 10 h 36"/>
                <a:gd name="T2" fmla="*/ 29 w 29"/>
                <a:gd name="T3" fmla="*/ 7 h 36"/>
                <a:gd name="T4" fmla="*/ 27 w 29"/>
                <a:gd name="T5" fmla="*/ 5 h 36"/>
                <a:gd name="T6" fmla="*/ 20 w 29"/>
                <a:gd name="T7" fmla="*/ 1 h 36"/>
                <a:gd name="T8" fmla="*/ 10 w 29"/>
                <a:gd name="T9" fmla="*/ 0 h 36"/>
                <a:gd name="T10" fmla="*/ 7 w 29"/>
                <a:gd name="T11" fmla="*/ 1 h 36"/>
                <a:gd name="T12" fmla="*/ 3 w 29"/>
                <a:gd name="T13" fmla="*/ 2 h 36"/>
                <a:gd name="T14" fmla="*/ 1 w 29"/>
                <a:gd name="T15" fmla="*/ 6 h 36"/>
                <a:gd name="T16" fmla="*/ 0 w 29"/>
                <a:gd name="T17" fmla="*/ 9 h 36"/>
                <a:gd name="T18" fmla="*/ 0 w 29"/>
                <a:gd name="T19" fmla="*/ 16 h 36"/>
                <a:gd name="T20" fmla="*/ 1 w 29"/>
                <a:gd name="T21" fmla="*/ 22 h 36"/>
                <a:gd name="T22" fmla="*/ 5 w 29"/>
                <a:gd name="T23" fmla="*/ 28 h 36"/>
                <a:gd name="T24" fmla="*/ 9 w 29"/>
                <a:gd name="T25" fmla="*/ 32 h 36"/>
                <a:gd name="T26" fmla="*/ 12 w 29"/>
                <a:gd name="T27" fmla="*/ 35 h 36"/>
                <a:gd name="T28" fmla="*/ 14 w 29"/>
                <a:gd name="T29" fmla="*/ 36 h 36"/>
                <a:gd name="T30" fmla="*/ 17 w 29"/>
                <a:gd name="T31" fmla="*/ 36 h 36"/>
                <a:gd name="T32" fmla="*/ 22 w 29"/>
                <a:gd name="T33" fmla="*/ 36 h 36"/>
                <a:gd name="T34" fmla="*/ 17 w 29"/>
                <a:gd name="T35" fmla="*/ 29 h 36"/>
                <a:gd name="T36" fmla="*/ 16 w 29"/>
                <a:gd name="T37" fmla="*/ 21 h 36"/>
                <a:gd name="T38" fmla="*/ 18 w 29"/>
                <a:gd name="T39" fmla="*/ 15 h 36"/>
                <a:gd name="T40" fmla="*/ 24 w 29"/>
                <a:gd name="T41" fmla="*/ 1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6"/>
                <a:gd name="T65" fmla="*/ 29 w 2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6">
                  <a:moveTo>
                    <a:pt x="24" y="10"/>
                  </a:moveTo>
                  <a:lnTo>
                    <a:pt x="29" y="7"/>
                  </a:lnTo>
                  <a:lnTo>
                    <a:pt x="27" y="5"/>
                  </a:lnTo>
                  <a:lnTo>
                    <a:pt x="20" y="1"/>
                  </a:lnTo>
                  <a:lnTo>
                    <a:pt x="10" y="0"/>
                  </a:lnTo>
                  <a:lnTo>
                    <a:pt x="7" y="1"/>
                  </a:lnTo>
                  <a:lnTo>
                    <a:pt x="3" y="2"/>
                  </a:lnTo>
                  <a:lnTo>
                    <a:pt x="1" y="6"/>
                  </a:lnTo>
                  <a:lnTo>
                    <a:pt x="0" y="9"/>
                  </a:lnTo>
                  <a:lnTo>
                    <a:pt x="0" y="16"/>
                  </a:lnTo>
                  <a:lnTo>
                    <a:pt x="1" y="22"/>
                  </a:lnTo>
                  <a:lnTo>
                    <a:pt x="5" y="28"/>
                  </a:lnTo>
                  <a:lnTo>
                    <a:pt x="9" y="32"/>
                  </a:lnTo>
                  <a:lnTo>
                    <a:pt x="12" y="35"/>
                  </a:lnTo>
                  <a:lnTo>
                    <a:pt x="14" y="36"/>
                  </a:lnTo>
                  <a:lnTo>
                    <a:pt x="17" y="36"/>
                  </a:lnTo>
                  <a:lnTo>
                    <a:pt x="22" y="36"/>
                  </a:lnTo>
                  <a:lnTo>
                    <a:pt x="17" y="29"/>
                  </a:lnTo>
                  <a:lnTo>
                    <a:pt x="16" y="21"/>
                  </a:lnTo>
                  <a:lnTo>
                    <a:pt x="18" y="15"/>
                  </a:lnTo>
                  <a:lnTo>
                    <a:pt x="24" y="1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2" name="Freeform 26"/>
            <p:cNvSpPr>
              <a:spLocks/>
            </p:cNvSpPr>
            <p:nvPr/>
          </p:nvSpPr>
          <p:spPr bwMode="auto">
            <a:xfrm>
              <a:off x="4499" y="2482"/>
              <a:ext cx="12" cy="11"/>
            </a:xfrm>
            <a:custGeom>
              <a:avLst/>
              <a:gdLst>
                <a:gd name="T0" fmla="*/ 23 w 23"/>
                <a:gd name="T1" fmla="*/ 18 h 20"/>
                <a:gd name="T2" fmla="*/ 21 w 23"/>
                <a:gd name="T3" fmla="*/ 13 h 20"/>
                <a:gd name="T4" fmla="*/ 17 w 23"/>
                <a:gd name="T5" fmla="*/ 9 h 20"/>
                <a:gd name="T6" fmla="*/ 13 w 23"/>
                <a:gd name="T7" fmla="*/ 4 h 20"/>
                <a:gd name="T8" fmla="*/ 10 w 23"/>
                <a:gd name="T9" fmla="*/ 0 h 20"/>
                <a:gd name="T10" fmla="*/ 7 w 23"/>
                <a:gd name="T11" fmla="*/ 2 h 20"/>
                <a:gd name="T12" fmla="*/ 5 w 23"/>
                <a:gd name="T13" fmla="*/ 3 h 20"/>
                <a:gd name="T14" fmla="*/ 2 w 23"/>
                <a:gd name="T15" fmla="*/ 5 h 20"/>
                <a:gd name="T16" fmla="*/ 0 w 23"/>
                <a:gd name="T17" fmla="*/ 8 h 20"/>
                <a:gd name="T18" fmla="*/ 7 w 23"/>
                <a:gd name="T19" fmla="*/ 15 h 20"/>
                <a:gd name="T20" fmla="*/ 15 w 23"/>
                <a:gd name="T21" fmla="*/ 19 h 20"/>
                <a:gd name="T22" fmla="*/ 21 w 23"/>
                <a:gd name="T23" fmla="*/ 20 h 20"/>
                <a:gd name="T24" fmla="*/ 23 w 23"/>
                <a:gd name="T25" fmla="*/ 18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0"/>
                <a:gd name="T41" fmla="*/ 23 w 2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0">
                  <a:moveTo>
                    <a:pt x="23" y="18"/>
                  </a:moveTo>
                  <a:lnTo>
                    <a:pt x="21" y="13"/>
                  </a:lnTo>
                  <a:lnTo>
                    <a:pt x="17" y="9"/>
                  </a:lnTo>
                  <a:lnTo>
                    <a:pt x="13" y="4"/>
                  </a:lnTo>
                  <a:lnTo>
                    <a:pt x="10" y="0"/>
                  </a:lnTo>
                  <a:lnTo>
                    <a:pt x="7" y="2"/>
                  </a:lnTo>
                  <a:lnTo>
                    <a:pt x="5" y="3"/>
                  </a:lnTo>
                  <a:lnTo>
                    <a:pt x="2" y="5"/>
                  </a:lnTo>
                  <a:lnTo>
                    <a:pt x="0" y="8"/>
                  </a:lnTo>
                  <a:lnTo>
                    <a:pt x="7" y="15"/>
                  </a:lnTo>
                  <a:lnTo>
                    <a:pt x="15" y="19"/>
                  </a:lnTo>
                  <a:lnTo>
                    <a:pt x="21" y="20"/>
                  </a:lnTo>
                  <a:lnTo>
                    <a:pt x="23" y="18"/>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3" name="Freeform 27"/>
            <p:cNvSpPr>
              <a:spLocks/>
            </p:cNvSpPr>
            <p:nvPr/>
          </p:nvSpPr>
          <p:spPr bwMode="auto">
            <a:xfrm>
              <a:off x="4523" y="2476"/>
              <a:ext cx="14" cy="14"/>
            </a:xfrm>
            <a:custGeom>
              <a:avLst/>
              <a:gdLst>
                <a:gd name="T0" fmla="*/ 5 w 29"/>
                <a:gd name="T1" fmla="*/ 27 h 27"/>
                <a:gd name="T2" fmla="*/ 10 w 29"/>
                <a:gd name="T3" fmla="*/ 25 h 27"/>
                <a:gd name="T4" fmla="*/ 18 w 29"/>
                <a:gd name="T5" fmla="*/ 24 h 27"/>
                <a:gd name="T6" fmla="*/ 25 w 29"/>
                <a:gd name="T7" fmla="*/ 21 h 27"/>
                <a:gd name="T8" fmla="*/ 29 w 29"/>
                <a:gd name="T9" fmla="*/ 15 h 27"/>
                <a:gd name="T10" fmla="*/ 29 w 29"/>
                <a:gd name="T11" fmla="*/ 12 h 27"/>
                <a:gd name="T12" fmla="*/ 28 w 29"/>
                <a:gd name="T13" fmla="*/ 7 h 27"/>
                <a:gd name="T14" fmla="*/ 24 w 29"/>
                <a:gd name="T15" fmla="*/ 3 h 27"/>
                <a:gd name="T16" fmla="*/ 21 w 29"/>
                <a:gd name="T17" fmla="*/ 0 h 27"/>
                <a:gd name="T18" fmla="*/ 16 w 29"/>
                <a:gd name="T19" fmla="*/ 2 h 27"/>
                <a:gd name="T20" fmla="*/ 13 w 29"/>
                <a:gd name="T21" fmla="*/ 6 h 27"/>
                <a:gd name="T22" fmla="*/ 10 w 29"/>
                <a:gd name="T23" fmla="*/ 9 h 27"/>
                <a:gd name="T24" fmla="*/ 8 w 29"/>
                <a:gd name="T25" fmla="*/ 12 h 27"/>
                <a:gd name="T26" fmla="*/ 6 w 29"/>
                <a:gd name="T27" fmla="*/ 14 h 27"/>
                <a:gd name="T28" fmla="*/ 5 w 29"/>
                <a:gd name="T29" fmla="*/ 16 h 27"/>
                <a:gd name="T30" fmla="*/ 2 w 29"/>
                <a:gd name="T31" fmla="*/ 17 h 27"/>
                <a:gd name="T32" fmla="*/ 0 w 29"/>
                <a:gd name="T33" fmla="*/ 17 h 27"/>
                <a:gd name="T34" fmla="*/ 0 w 29"/>
                <a:gd name="T35" fmla="*/ 21 h 27"/>
                <a:gd name="T36" fmla="*/ 1 w 29"/>
                <a:gd name="T37" fmla="*/ 23 h 27"/>
                <a:gd name="T38" fmla="*/ 2 w 29"/>
                <a:gd name="T39" fmla="*/ 25 h 27"/>
                <a:gd name="T40" fmla="*/ 5 w 29"/>
                <a:gd name="T41" fmla="*/ 2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7"/>
                <a:gd name="T65" fmla="*/ 29 w 29"/>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7">
                  <a:moveTo>
                    <a:pt x="5" y="27"/>
                  </a:moveTo>
                  <a:lnTo>
                    <a:pt x="10" y="25"/>
                  </a:lnTo>
                  <a:lnTo>
                    <a:pt x="18" y="24"/>
                  </a:lnTo>
                  <a:lnTo>
                    <a:pt x="25" y="21"/>
                  </a:lnTo>
                  <a:lnTo>
                    <a:pt x="29" y="15"/>
                  </a:lnTo>
                  <a:lnTo>
                    <a:pt x="29" y="12"/>
                  </a:lnTo>
                  <a:lnTo>
                    <a:pt x="28" y="7"/>
                  </a:lnTo>
                  <a:lnTo>
                    <a:pt x="24" y="3"/>
                  </a:lnTo>
                  <a:lnTo>
                    <a:pt x="21" y="0"/>
                  </a:lnTo>
                  <a:lnTo>
                    <a:pt x="16" y="2"/>
                  </a:lnTo>
                  <a:lnTo>
                    <a:pt x="13" y="6"/>
                  </a:lnTo>
                  <a:lnTo>
                    <a:pt x="10" y="9"/>
                  </a:lnTo>
                  <a:lnTo>
                    <a:pt x="8" y="12"/>
                  </a:lnTo>
                  <a:lnTo>
                    <a:pt x="6" y="14"/>
                  </a:lnTo>
                  <a:lnTo>
                    <a:pt x="5" y="16"/>
                  </a:lnTo>
                  <a:lnTo>
                    <a:pt x="2" y="17"/>
                  </a:lnTo>
                  <a:lnTo>
                    <a:pt x="0" y="17"/>
                  </a:lnTo>
                  <a:lnTo>
                    <a:pt x="0" y="21"/>
                  </a:lnTo>
                  <a:lnTo>
                    <a:pt x="1" y="23"/>
                  </a:lnTo>
                  <a:lnTo>
                    <a:pt x="2" y="25"/>
                  </a:lnTo>
                  <a:lnTo>
                    <a:pt x="5" y="2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4" name="Freeform 28"/>
            <p:cNvSpPr>
              <a:spLocks/>
            </p:cNvSpPr>
            <p:nvPr/>
          </p:nvSpPr>
          <p:spPr bwMode="auto">
            <a:xfrm>
              <a:off x="4633" y="2482"/>
              <a:ext cx="24" cy="31"/>
            </a:xfrm>
            <a:custGeom>
              <a:avLst/>
              <a:gdLst>
                <a:gd name="T0" fmla="*/ 47 w 48"/>
                <a:gd name="T1" fmla="*/ 6 h 61"/>
                <a:gd name="T2" fmla="*/ 46 w 48"/>
                <a:gd name="T3" fmla="*/ 4 h 61"/>
                <a:gd name="T4" fmla="*/ 45 w 48"/>
                <a:gd name="T5" fmla="*/ 2 h 61"/>
                <a:gd name="T6" fmla="*/ 44 w 48"/>
                <a:gd name="T7" fmla="*/ 1 h 61"/>
                <a:gd name="T8" fmla="*/ 43 w 48"/>
                <a:gd name="T9" fmla="*/ 0 h 61"/>
                <a:gd name="T10" fmla="*/ 40 w 48"/>
                <a:gd name="T11" fmla="*/ 8 h 61"/>
                <a:gd name="T12" fmla="*/ 37 w 48"/>
                <a:gd name="T13" fmla="*/ 15 h 61"/>
                <a:gd name="T14" fmla="*/ 32 w 48"/>
                <a:gd name="T15" fmla="*/ 20 h 61"/>
                <a:gd name="T16" fmla="*/ 27 w 48"/>
                <a:gd name="T17" fmla="*/ 25 h 61"/>
                <a:gd name="T18" fmla="*/ 20 w 48"/>
                <a:gd name="T19" fmla="*/ 29 h 61"/>
                <a:gd name="T20" fmla="*/ 14 w 48"/>
                <a:gd name="T21" fmla="*/ 33 h 61"/>
                <a:gd name="T22" fmla="*/ 8 w 48"/>
                <a:gd name="T23" fmla="*/ 36 h 61"/>
                <a:gd name="T24" fmla="*/ 4 w 48"/>
                <a:gd name="T25" fmla="*/ 40 h 61"/>
                <a:gd name="T26" fmla="*/ 1 w 48"/>
                <a:gd name="T27" fmla="*/ 44 h 61"/>
                <a:gd name="T28" fmla="*/ 0 w 48"/>
                <a:gd name="T29" fmla="*/ 49 h 61"/>
                <a:gd name="T30" fmla="*/ 0 w 48"/>
                <a:gd name="T31" fmla="*/ 55 h 61"/>
                <a:gd name="T32" fmla="*/ 1 w 48"/>
                <a:gd name="T33" fmla="*/ 61 h 61"/>
                <a:gd name="T34" fmla="*/ 5 w 48"/>
                <a:gd name="T35" fmla="*/ 55 h 61"/>
                <a:gd name="T36" fmla="*/ 8 w 48"/>
                <a:gd name="T37" fmla="*/ 49 h 61"/>
                <a:gd name="T38" fmla="*/ 12 w 48"/>
                <a:gd name="T39" fmla="*/ 47 h 61"/>
                <a:gd name="T40" fmla="*/ 15 w 48"/>
                <a:gd name="T41" fmla="*/ 46 h 61"/>
                <a:gd name="T42" fmla="*/ 19 w 48"/>
                <a:gd name="T43" fmla="*/ 44 h 61"/>
                <a:gd name="T44" fmla="*/ 24 w 48"/>
                <a:gd name="T45" fmla="*/ 42 h 61"/>
                <a:gd name="T46" fmla="*/ 30 w 48"/>
                <a:gd name="T47" fmla="*/ 38 h 61"/>
                <a:gd name="T48" fmla="*/ 37 w 48"/>
                <a:gd name="T49" fmla="*/ 33 h 61"/>
                <a:gd name="T50" fmla="*/ 43 w 48"/>
                <a:gd name="T51" fmla="*/ 27 h 61"/>
                <a:gd name="T52" fmla="*/ 46 w 48"/>
                <a:gd name="T53" fmla="*/ 20 h 61"/>
                <a:gd name="T54" fmla="*/ 48 w 48"/>
                <a:gd name="T55" fmla="*/ 13 h 61"/>
                <a:gd name="T56" fmla="*/ 47 w 48"/>
                <a:gd name="T57" fmla="*/ 6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61"/>
                <a:gd name="T89" fmla="*/ 48 w 48"/>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61">
                  <a:moveTo>
                    <a:pt x="47" y="6"/>
                  </a:moveTo>
                  <a:lnTo>
                    <a:pt x="46" y="4"/>
                  </a:lnTo>
                  <a:lnTo>
                    <a:pt x="45" y="2"/>
                  </a:lnTo>
                  <a:lnTo>
                    <a:pt x="44" y="1"/>
                  </a:lnTo>
                  <a:lnTo>
                    <a:pt x="43" y="0"/>
                  </a:lnTo>
                  <a:lnTo>
                    <a:pt x="40" y="8"/>
                  </a:lnTo>
                  <a:lnTo>
                    <a:pt x="37" y="15"/>
                  </a:lnTo>
                  <a:lnTo>
                    <a:pt x="32" y="20"/>
                  </a:lnTo>
                  <a:lnTo>
                    <a:pt x="27" y="25"/>
                  </a:lnTo>
                  <a:lnTo>
                    <a:pt x="20" y="29"/>
                  </a:lnTo>
                  <a:lnTo>
                    <a:pt x="14" y="33"/>
                  </a:lnTo>
                  <a:lnTo>
                    <a:pt x="8" y="36"/>
                  </a:lnTo>
                  <a:lnTo>
                    <a:pt x="4" y="40"/>
                  </a:lnTo>
                  <a:lnTo>
                    <a:pt x="1" y="44"/>
                  </a:lnTo>
                  <a:lnTo>
                    <a:pt x="0" y="49"/>
                  </a:lnTo>
                  <a:lnTo>
                    <a:pt x="0" y="55"/>
                  </a:lnTo>
                  <a:lnTo>
                    <a:pt x="1" y="61"/>
                  </a:lnTo>
                  <a:lnTo>
                    <a:pt x="5" y="55"/>
                  </a:lnTo>
                  <a:lnTo>
                    <a:pt x="8" y="49"/>
                  </a:lnTo>
                  <a:lnTo>
                    <a:pt x="12" y="47"/>
                  </a:lnTo>
                  <a:lnTo>
                    <a:pt x="15" y="46"/>
                  </a:lnTo>
                  <a:lnTo>
                    <a:pt x="19" y="44"/>
                  </a:lnTo>
                  <a:lnTo>
                    <a:pt x="24" y="42"/>
                  </a:lnTo>
                  <a:lnTo>
                    <a:pt x="30" y="38"/>
                  </a:lnTo>
                  <a:lnTo>
                    <a:pt x="37" y="33"/>
                  </a:lnTo>
                  <a:lnTo>
                    <a:pt x="43" y="27"/>
                  </a:lnTo>
                  <a:lnTo>
                    <a:pt x="46" y="20"/>
                  </a:lnTo>
                  <a:lnTo>
                    <a:pt x="48" y="13"/>
                  </a:lnTo>
                  <a:lnTo>
                    <a:pt x="47" y="6"/>
                  </a:lnTo>
                  <a:close/>
                </a:path>
              </a:pathLst>
            </a:custGeom>
            <a:solidFill>
              <a:srgbClr val="19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5" name="Freeform 29"/>
            <p:cNvSpPr>
              <a:spLocks/>
            </p:cNvSpPr>
            <p:nvPr/>
          </p:nvSpPr>
          <p:spPr bwMode="auto">
            <a:xfrm>
              <a:off x="4626" y="2482"/>
              <a:ext cx="28" cy="38"/>
            </a:xfrm>
            <a:custGeom>
              <a:avLst/>
              <a:gdLst>
                <a:gd name="T0" fmla="*/ 18 w 57"/>
                <a:gd name="T1" fmla="*/ 42 h 76"/>
                <a:gd name="T2" fmla="*/ 22 w 57"/>
                <a:gd name="T3" fmla="*/ 38 h 76"/>
                <a:gd name="T4" fmla="*/ 28 w 57"/>
                <a:gd name="T5" fmla="*/ 35 h 76"/>
                <a:gd name="T6" fmla="*/ 34 w 57"/>
                <a:gd name="T7" fmla="*/ 31 h 76"/>
                <a:gd name="T8" fmla="*/ 41 w 57"/>
                <a:gd name="T9" fmla="*/ 27 h 76"/>
                <a:gd name="T10" fmla="*/ 46 w 57"/>
                <a:gd name="T11" fmla="*/ 22 h 76"/>
                <a:gd name="T12" fmla="*/ 51 w 57"/>
                <a:gd name="T13" fmla="*/ 17 h 76"/>
                <a:gd name="T14" fmla="*/ 54 w 57"/>
                <a:gd name="T15" fmla="*/ 10 h 76"/>
                <a:gd name="T16" fmla="*/ 57 w 57"/>
                <a:gd name="T17" fmla="*/ 2 h 76"/>
                <a:gd name="T18" fmla="*/ 52 w 57"/>
                <a:gd name="T19" fmla="*/ 0 h 76"/>
                <a:gd name="T20" fmla="*/ 48 w 57"/>
                <a:gd name="T21" fmla="*/ 4 h 76"/>
                <a:gd name="T22" fmla="*/ 42 w 57"/>
                <a:gd name="T23" fmla="*/ 8 h 76"/>
                <a:gd name="T24" fmla="*/ 35 w 57"/>
                <a:gd name="T25" fmla="*/ 14 h 76"/>
                <a:gd name="T26" fmla="*/ 30 w 57"/>
                <a:gd name="T27" fmla="*/ 18 h 76"/>
                <a:gd name="T28" fmla="*/ 26 w 57"/>
                <a:gd name="T29" fmla="*/ 20 h 76"/>
                <a:gd name="T30" fmla="*/ 21 w 57"/>
                <a:gd name="T31" fmla="*/ 21 h 76"/>
                <a:gd name="T32" fmla="*/ 16 w 57"/>
                <a:gd name="T33" fmla="*/ 22 h 76"/>
                <a:gd name="T34" fmla="*/ 12 w 57"/>
                <a:gd name="T35" fmla="*/ 29 h 76"/>
                <a:gd name="T36" fmla="*/ 8 w 57"/>
                <a:gd name="T37" fmla="*/ 35 h 76"/>
                <a:gd name="T38" fmla="*/ 6 w 57"/>
                <a:gd name="T39" fmla="*/ 42 h 76"/>
                <a:gd name="T40" fmla="*/ 5 w 57"/>
                <a:gd name="T41" fmla="*/ 48 h 76"/>
                <a:gd name="T42" fmla="*/ 5 w 57"/>
                <a:gd name="T43" fmla="*/ 52 h 76"/>
                <a:gd name="T44" fmla="*/ 4 w 57"/>
                <a:gd name="T45" fmla="*/ 60 h 76"/>
                <a:gd name="T46" fmla="*/ 1 w 57"/>
                <a:gd name="T47" fmla="*/ 68 h 76"/>
                <a:gd name="T48" fmla="*/ 0 w 57"/>
                <a:gd name="T49" fmla="*/ 76 h 76"/>
                <a:gd name="T50" fmla="*/ 1 w 57"/>
                <a:gd name="T51" fmla="*/ 75 h 76"/>
                <a:gd name="T52" fmla="*/ 3 w 57"/>
                <a:gd name="T53" fmla="*/ 74 h 76"/>
                <a:gd name="T54" fmla="*/ 4 w 57"/>
                <a:gd name="T55" fmla="*/ 74 h 76"/>
                <a:gd name="T56" fmla="*/ 5 w 57"/>
                <a:gd name="T57" fmla="*/ 73 h 76"/>
                <a:gd name="T58" fmla="*/ 8 w 57"/>
                <a:gd name="T59" fmla="*/ 71 h 76"/>
                <a:gd name="T60" fmla="*/ 11 w 57"/>
                <a:gd name="T61" fmla="*/ 67 h 76"/>
                <a:gd name="T62" fmla="*/ 13 w 57"/>
                <a:gd name="T63" fmla="*/ 65 h 76"/>
                <a:gd name="T64" fmla="*/ 15 w 57"/>
                <a:gd name="T65" fmla="*/ 63 h 76"/>
                <a:gd name="T66" fmla="*/ 14 w 57"/>
                <a:gd name="T67" fmla="*/ 57 h 76"/>
                <a:gd name="T68" fmla="*/ 14 w 57"/>
                <a:gd name="T69" fmla="*/ 51 h 76"/>
                <a:gd name="T70" fmla="*/ 15 w 57"/>
                <a:gd name="T71" fmla="*/ 46 h 76"/>
                <a:gd name="T72" fmla="*/ 18 w 57"/>
                <a:gd name="T73" fmla="*/ 42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76"/>
                <a:gd name="T113" fmla="*/ 57 w 57"/>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76">
                  <a:moveTo>
                    <a:pt x="18" y="42"/>
                  </a:moveTo>
                  <a:lnTo>
                    <a:pt x="22" y="38"/>
                  </a:lnTo>
                  <a:lnTo>
                    <a:pt x="28" y="35"/>
                  </a:lnTo>
                  <a:lnTo>
                    <a:pt x="34" y="31"/>
                  </a:lnTo>
                  <a:lnTo>
                    <a:pt x="41" y="27"/>
                  </a:lnTo>
                  <a:lnTo>
                    <a:pt x="46" y="22"/>
                  </a:lnTo>
                  <a:lnTo>
                    <a:pt x="51" y="17"/>
                  </a:lnTo>
                  <a:lnTo>
                    <a:pt x="54" y="10"/>
                  </a:lnTo>
                  <a:lnTo>
                    <a:pt x="57" y="2"/>
                  </a:lnTo>
                  <a:lnTo>
                    <a:pt x="52" y="0"/>
                  </a:lnTo>
                  <a:lnTo>
                    <a:pt x="48" y="4"/>
                  </a:lnTo>
                  <a:lnTo>
                    <a:pt x="42" y="8"/>
                  </a:lnTo>
                  <a:lnTo>
                    <a:pt x="35" y="14"/>
                  </a:lnTo>
                  <a:lnTo>
                    <a:pt x="30" y="18"/>
                  </a:lnTo>
                  <a:lnTo>
                    <a:pt x="26" y="20"/>
                  </a:lnTo>
                  <a:lnTo>
                    <a:pt x="21" y="21"/>
                  </a:lnTo>
                  <a:lnTo>
                    <a:pt x="16" y="22"/>
                  </a:lnTo>
                  <a:lnTo>
                    <a:pt x="12" y="29"/>
                  </a:lnTo>
                  <a:lnTo>
                    <a:pt x="8" y="35"/>
                  </a:lnTo>
                  <a:lnTo>
                    <a:pt x="6" y="42"/>
                  </a:lnTo>
                  <a:lnTo>
                    <a:pt x="5" y="48"/>
                  </a:lnTo>
                  <a:lnTo>
                    <a:pt x="5" y="52"/>
                  </a:lnTo>
                  <a:lnTo>
                    <a:pt x="4" y="60"/>
                  </a:lnTo>
                  <a:lnTo>
                    <a:pt x="1" y="68"/>
                  </a:lnTo>
                  <a:lnTo>
                    <a:pt x="0" y="76"/>
                  </a:lnTo>
                  <a:lnTo>
                    <a:pt x="1" y="75"/>
                  </a:lnTo>
                  <a:lnTo>
                    <a:pt x="3" y="74"/>
                  </a:lnTo>
                  <a:lnTo>
                    <a:pt x="4" y="74"/>
                  </a:lnTo>
                  <a:lnTo>
                    <a:pt x="5" y="73"/>
                  </a:lnTo>
                  <a:lnTo>
                    <a:pt x="8" y="71"/>
                  </a:lnTo>
                  <a:lnTo>
                    <a:pt x="11" y="67"/>
                  </a:lnTo>
                  <a:lnTo>
                    <a:pt x="13" y="65"/>
                  </a:lnTo>
                  <a:lnTo>
                    <a:pt x="15" y="63"/>
                  </a:lnTo>
                  <a:lnTo>
                    <a:pt x="14" y="57"/>
                  </a:lnTo>
                  <a:lnTo>
                    <a:pt x="14" y="51"/>
                  </a:lnTo>
                  <a:lnTo>
                    <a:pt x="15" y="46"/>
                  </a:lnTo>
                  <a:lnTo>
                    <a:pt x="18" y="42"/>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6" name="Freeform 30"/>
            <p:cNvSpPr>
              <a:spLocks/>
            </p:cNvSpPr>
            <p:nvPr/>
          </p:nvSpPr>
          <p:spPr bwMode="auto">
            <a:xfrm>
              <a:off x="4615" y="2489"/>
              <a:ext cx="19" cy="33"/>
            </a:xfrm>
            <a:custGeom>
              <a:avLst/>
              <a:gdLst>
                <a:gd name="T0" fmla="*/ 25 w 36"/>
                <a:gd name="T1" fmla="*/ 34 h 67"/>
                <a:gd name="T2" fmla="*/ 26 w 36"/>
                <a:gd name="T3" fmla="*/ 28 h 67"/>
                <a:gd name="T4" fmla="*/ 28 w 36"/>
                <a:gd name="T5" fmla="*/ 21 h 67"/>
                <a:gd name="T6" fmla="*/ 32 w 36"/>
                <a:gd name="T7" fmla="*/ 15 h 67"/>
                <a:gd name="T8" fmla="*/ 36 w 36"/>
                <a:gd name="T9" fmla="*/ 8 h 67"/>
                <a:gd name="T10" fmla="*/ 31 w 36"/>
                <a:gd name="T11" fmla="*/ 9 h 67"/>
                <a:gd name="T12" fmla="*/ 26 w 36"/>
                <a:gd name="T13" fmla="*/ 9 h 67"/>
                <a:gd name="T14" fmla="*/ 21 w 36"/>
                <a:gd name="T15" fmla="*/ 7 h 67"/>
                <a:gd name="T16" fmla="*/ 19 w 36"/>
                <a:gd name="T17" fmla="*/ 4 h 67"/>
                <a:gd name="T18" fmla="*/ 19 w 36"/>
                <a:gd name="T19" fmla="*/ 4 h 67"/>
                <a:gd name="T20" fmla="*/ 19 w 36"/>
                <a:gd name="T21" fmla="*/ 3 h 67"/>
                <a:gd name="T22" fmla="*/ 19 w 36"/>
                <a:gd name="T23" fmla="*/ 1 h 67"/>
                <a:gd name="T24" fmla="*/ 19 w 36"/>
                <a:gd name="T25" fmla="*/ 0 h 67"/>
                <a:gd name="T26" fmla="*/ 12 w 36"/>
                <a:gd name="T27" fmla="*/ 0 h 67"/>
                <a:gd name="T28" fmla="*/ 5 w 36"/>
                <a:gd name="T29" fmla="*/ 3 h 67"/>
                <a:gd name="T30" fmla="*/ 1 w 36"/>
                <a:gd name="T31" fmla="*/ 7 h 67"/>
                <a:gd name="T32" fmla="*/ 0 w 36"/>
                <a:gd name="T33" fmla="*/ 15 h 67"/>
                <a:gd name="T34" fmla="*/ 3 w 36"/>
                <a:gd name="T35" fmla="*/ 28 h 67"/>
                <a:gd name="T36" fmla="*/ 6 w 36"/>
                <a:gd name="T37" fmla="*/ 41 h 67"/>
                <a:gd name="T38" fmla="*/ 9 w 36"/>
                <a:gd name="T39" fmla="*/ 54 h 67"/>
                <a:gd name="T40" fmla="*/ 8 w 36"/>
                <a:gd name="T41" fmla="*/ 67 h 67"/>
                <a:gd name="T42" fmla="*/ 11 w 36"/>
                <a:gd name="T43" fmla="*/ 66 h 67"/>
                <a:gd name="T44" fmla="*/ 15 w 36"/>
                <a:gd name="T45" fmla="*/ 65 h 67"/>
                <a:gd name="T46" fmla="*/ 18 w 36"/>
                <a:gd name="T47" fmla="*/ 64 h 67"/>
                <a:gd name="T48" fmla="*/ 20 w 36"/>
                <a:gd name="T49" fmla="*/ 62 h 67"/>
                <a:gd name="T50" fmla="*/ 21 w 36"/>
                <a:gd name="T51" fmla="*/ 54 h 67"/>
                <a:gd name="T52" fmla="*/ 24 w 36"/>
                <a:gd name="T53" fmla="*/ 46 h 67"/>
                <a:gd name="T54" fmla="*/ 25 w 36"/>
                <a:gd name="T55" fmla="*/ 38 h 67"/>
                <a:gd name="T56" fmla="*/ 25 w 36"/>
                <a:gd name="T57" fmla="*/ 34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67"/>
                <a:gd name="T89" fmla="*/ 36 w 36"/>
                <a:gd name="T90" fmla="*/ 67 h 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67">
                  <a:moveTo>
                    <a:pt x="25" y="34"/>
                  </a:moveTo>
                  <a:lnTo>
                    <a:pt x="26" y="28"/>
                  </a:lnTo>
                  <a:lnTo>
                    <a:pt x="28" y="21"/>
                  </a:lnTo>
                  <a:lnTo>
                    <a:pt x="32" y="15"/>
                  </a:lnTo>
                  <a:lnTo>
                    <a:pt x="36" y="8"/>
                  </a:lnTo>
                  <a:lnTo>
                    <a:pt x="31" y="9"/>
                  </a:lnTo>
                  <a:lnTo>
                    <a:pt x="26" y="9"/>
                  </a:lnTo>
                  <a:lnTo>
                    <a:pt x="21" y="7"/>
                  </a:lnTo>
                  <a:lnTo>
                    <a:pt x="19" y="4"/>
                  </a:lnTo>
                  <a:lnTo>
                    <a:pt x="19" y="3"/>
                  </a:lnTo>
                  <a:lnTo>
                    <a:pt x="19" y="1"/>
                  </a:lnTo>
                  <a:lnTo>
                    <a:pt x="19" y="0"/>
                  </a:lnTo>
                  <a:lnTo>
                    <a:pt x="12" y="0"/>
                  </a:lnTo>
                  <a:lnTo>
                    <a:pt x="5" y="3"/>
                  </a:lnTo>
                  <a:lnTo>
                    <a:pt x="1" y="7"/>
                  </a:lnTo>
                  <a:lnTo>
                    <a:pt x="0" y="15"/>
                  </a:lnTo>
                  <a:lnTo>
                    <a:pt x="3" y="28"/>
                  </a:lnTo>
                  <a:lnTo>
                    <a:pt x="6" y="41"/>
                  </a:lnTo>
                  <a:lnTo>
                    <a:pt x="9" y="54"/>
                  </a:lnTo>
                  <a:lnTo>
                    <a:pt x="8" y="67"/>
                  </a:lnTo>
                  <a:lnTo>
                    <a:pt x="11" y="66"/>
                  </a:lnTo>
                  <a:lnTo>
                    <a:pt x="15" y="65"/>
                  </a:lnTo>
                  <a:lnTo>
                    <a:pt x="18" y="64"/>
                  </a:lnTo>
                  <a:lnTo>
                    <a:pt x="20" y="62"/>
                  </a:lnTo>
                  <a:lnTo>
                    <a:pt x="21" y="54"/>
                  </a:lnTo>
                  <a:lnTo>
                    <a:pt x="24" y="46"/>
                  </a:lnTo>
                  <a:lnTo>
                    <a:pt x="25" y="38"/>
                  </a:lnTo>
                  <a:lnTo>
                    <a:pt x="25" y="34"/>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7" name="Freeform 31"/>
            <p:cNvSpPr>
              <a:spLocks/>
            </p:cNvSpPr>
            <p:nvPr/>
          </p:nvSpPr>
          <p:spPr bwMode="auto">
            <a:xfrm>
              <a:off x="4597" y="2479"/>
              <a:ext cx="28" cy="44"/>
            </a:xfrm>
            <a:custGeom>
              <a:avLst/>
              <a:gdLst>
                <a:gd name="T0" fmla="*/ 37 w 56"/>
                <a:gd name="T1" fmla="*/ 34 h 87"/>
                <a:gd name="T2" fmla="*/ 38 w 56"/>
                <a:gd name="T3" fmla="*/ 26 h 87"/>
                <a:gd name="T4" fmla="*/ 42 w 56"/>
                <a:gd name="T5" fmla="*/ 22 h 87"/>
                <a:gd name="T6" fmla="*/ 49 w 56"/>
                <a:gd name="T7" fmla="*/ 19 h 87"/>
                <a:gd name="T8" fmla="*/ 56 w 56"/>
                <a:gd name="T9" fmla="*/ 19 h 87"/>
                <a:gd name="T10" fmla="*/ 54 w 56"/>
                <a:gd name="T11" fmla="*/ 11 h 87"/>
                <a:gd name="T12" fmla="*/ 49 w 56"/>
                <a:gd name="T13" fmla="*/ 3 h 87"/>
                <a:gd name="T14" fmla="*/ 42 w 56"/>
                <a:gd name="T15" fmla="*/ 0 h 87"/>
                <a:gd name="T16" fmla="*/ 33 w 56"/>
                <a:gd name="T17" fmla="*/ 4 h 87"/>
                <a:gd name="T18" fmla="*/ 26 w 56"/>
                <a:gd name="T19" fmla="*/ 11 h 87"/>
                <a:gd name="T20" fmla="*/ 19 w 56"/>
                <a:gd name="T21" fmla="*/ 17 h 87"/>
                <a:gd name="T22" fmla="*/ 13 w 56"/>
                <a:gd name="T23" fmla="*/ 24 h 87"/>
                <a:gd name="T24" fmla="*/ 8 w 56"/>
                <a:gd name="T25" fmla="*/ 30 h 87"/>
                <a:gd name="T26" fmla="*/ 4 w 56"/>
                <a:gd name="T27" fmla="*/ 34 h 87"/>
                <a:gd name="T28" fmla="*/ 1 w 56"/>
                <a:gd name="T29" fmla="*/ 39 h 87"/>
                <a:gd name="T30" fmla="*/ 0 w 56"/>
                <a:gd name="T31" fmla="*/ 42 h 87"/>
                <a:gd name="T32" fmla="*/ 0 w 56"/>
                <a:gd name="T33" fmla="*/ 45 h 87"/>
                <a:gd name="T34" fmla="*/ 1 w 56"/>
                <a:gd name="T35" fmla="*/ 53 h 87"/>
                <a:gd name="T36" fmla="*/ 1 w 56"/>
                <a:gd name="T37" fmla="*/ 64 h 87"/>
                <a:gd name="T38" fmla="*/ 3 w 56"/>
                <a:gd name="T39" fmla="*/ 76 h 87"/>
                <a:gd name="T40" fmla="*/ 9 w 56"/>
                <a:gd name="T41" fmla="*/ 84 h 87"/>
                <a:gd name="T42" fmla="*/ 12 w 56"/>
                <a:gd name="T43" fmla="*/ 85 h 87"/>
                <a:gd name="T44" fmla="*/ 17 w 56"/>
                <a:gd name="T45" fmla="*/ 86 h 87"/>
                <a:gd name="T46" fmla="*/ 20 w 56"/>
                <a:gd name="T47" fmla="*/ 87 h 87"/>
                <a:gd name="T48" fmla="*/ 25 w 56"/>
                <a:gd name="T49" fmla="*/ 87 h 87"/>
                <a:gd name="T50" fmla="*/ 30 w 56"/>
                <a:gd name="T51" fmla="*/ 87 h 87"/>
                <a:gd name="T52" fmla="*/ 35 w 56"/>
                <a:gd name="T53" fmla="*/ 87 h 87"/>
                <a:gd name="T54" fmla="*/ 40 w 56"/>
                <a:gd name="T55" fmla="*/ 87 h 87"/>
                <a:gd name="T56" fmla="*/ 45 w 56"/>
                <a:gd name="T57" fmla="*/ 86 h 87"/>
                <a:gd name="T58" fmla="*/ 46 w 56"/>
                <a:gd name="T59" fmla="*/ 73 h 87"/>
                <a:gd name="T60" fmla="*/ 43 w 56"/>
                <a:gd name="T61" fmla="*/ 60 h 87"/>
                <a:gd name="T62" fmla="*/ 40 w 56"/>
                <a:gd name="T63" fmla="*/ 47 h 87"/>
                <a:gd name="T64" fmla="*/ 37 w 56"/>
                <a:gd name="T65" fmla="*/ 34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87"/>
                <a:gd name="T101" fmla="*/ 56 w 56"/>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87">
                  <a:moveTo>
                    <a:pt x="37" y="34"/>
                  </a:moveTo>
                  <a:lnTo>
                    <a:pt x="38" y="26"/>
                  </a:lnTo>
                  <a:lnTo>
                    <a:pt x="42" y="22"/>
                  </a:lnTo>
                  <a:lnTo>
                    <a:pt x="49" y="19"/>
                  </a:lnTo>
                  <a:lnTo>
                    <a:pt x="56" y="19"/>
                  </a:lnTo>
                  <a:lnTo>
                    <a:pt x="54" y="11"/>
                  </a:lnTo>
                  <a:lnTo>
                    <a:pt x="49" y="3"/>
                  </a:lnTo>
                  <a:lnTo>
                    <a:pt x="42" y="0"/>
                  </a:lnTo>
                  <a:lnTo>
                    <a:pt x="33" y="4"/>
                  </a:lnTo>
                  <a:lnTo>
                    <a:pt x="26" y="11"/>
                  </a:lnTo>
                  <a:lnTo>
                    <a:pt x="19" y="17"/>
                  </a:lnTo>
                  <a:lnTo>
                    <a:pt x="13" y="24"/>
                  </a:lnTo>
                  <a:lnTo>
                    <a:pt x="8" y="30"/>
                  </a:lnTo>
                  <a:lnTo>
                    <a:pt x="4" y="34"/>
                  </a:lnTo>
                  <a:lnTo>
                    <a:pt x="1" y="39"/>
                  </a:lnTo>
                  <a:lnTo>
                    <a:pt x="0" y="42"/>
                  </a:lnTo>
                  <a:lnTo>
                    <a:pt x="0" y="45"/>
                  </a:lnTo>
                  <a:lnTo>
                    <a:pt x="1" y="53"/>
                  </a:lnTo>
                  <a:lnTo>
                    <a:pt x="1" y="64"/>
                  </a:lnTo>
                  <a:lnTo>
                    <a:pt x="3" y="76"/>
                  </a:lnTo>
                  <a:lnTo>
                    <a:pt x="9" y="84"/>
                  </a:lnTo>
                  <a:lnTo>
                    <a:pt x="12" y="85"/>
                  </a:lnTo>
                  <a:lnTo>
                    <a:pt x="17" y="86"/>
                  </a:lnTo>
                  <a:lnTo>
                    <a:pt x="20" y="87"/>
                  </a:lnTo>
                  <a:lnTo>
                    <a:pt x="25" y="87"/>
                  </a:lnTo>
                  <a:lnTo>
                    <a:pt x="30" y="87"/>
                  </a:lnTo>
                  <a:lnTo>
                    <a:pt x="35" y="87"/>
                  </a:lnTo>
                  <a:lnTo>
                    <a:pt x="40" y="87"/>
                  </a:lnTo>
                  <a:lnTo>
                    <a:pt x="45" y="86"/>
                  </a:lnTo>
                  <a:lnTo>
                    <a:pt x="46" y="73"/>
                  </a:lnTo>
                  <a:lnTo>
                    <a:pt x="43" y="60"/>
                  </a:lnTo>
                  <a:lnTo>
                    <a:pt x="40" y="47"/>
                  </a:lnTo>
                  <a:lnTo>
                    <a:pt x="37" y="34"/>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8" name="Freeform 32"/>
            <p:cNvSpPr>
              <a:spLocks/>
            </p:cNvSpPr>
            <p:nvPr/>
          </p:nvSpPr>
          <p:spPr bwMode="auto">
            <a:xfrm>
              <a:off x="4626" y="2521"/>
              <a:ext cx="40" cy="40"/>
            </a:xfrm>
            <a:custGeom>
              <a:avLst/>
              <a:gdLst>
                <a:gd name="T0" fmla="*/ 79 w 80"/>
                <a:gd name="T1" fmla="*/ 23 h 79"/>
                <a:gd name="T2" fmla="*/ 73 w 80"/>
                <a:gd name="T3" fmla="*/ 17 h 79"/>
                <a:gd name="T4" fmla="*/ 66 w 80"/>
                <a:gd name="T5" fmla="*/ 10 h 79"/>
                <a:gd name="T6" fmla="*/ 56 w 80"/>
                <a:gd name="T7" fmla="*/ 4 h 79"/>
                <a:gd name="T8" fmla="*/ 47 w 80"/>
                <a:gd name="T9" fmla="*/ 0 h 79"/>
                <a:gd name="T10" fmla="*/ 49 w 80"/>
                <a:gd name="T11" fmla="*/ 7 h 79"/>
                <a:gd name="T12" fmla="*/ 51 w 80"/>
                <a:gd name="T13" fmla="*/ 14 h 79"/>
                <a:gd name="T14" fmla="*/ 50 w 80"/>
                <a:gd name="T15" fmla="*/ 19 h 79"/>
                <a:gd name="T16" fmla="*/ 48 w 80"/>
                <a:gd name="T17" fmla="*/ 23 h 79"/>
                <a:gd name="T18" fmla="*/ 43 w 80"/>
                <a:gd name="T19" fmla="*/ 25 h 79"/>
                <a:gd name="T20" fmla="*/ 37 w 80"/>
                <a:gd name="T21" fmla="*/ 29 h 79"/>
                <a:gd name="T22" fmla="*/ 29 w 80"/>
                <a:gd name="T23" fmla="*/ 34 h 79"/>
                <a:gd name="T24" fmla="*/ 22 w 80"/>
                <a:gd name="T25" fmla="*/ 39 h 79"/>
                <a:gd name="T26" fmla="*/ 14 w 80"/>
                <a:gd name="T27" fmla="*/ 45 h 79"/>
                <a:gd name="T28" fmla="*/ 8 w 80"/>
                <a:gd name="T29" fmla="*/ 48 h 79"/>
                <a:gd name="T30" fmla="*/ 4 w 80"/>
                <a:gd name="T31" fmla="*/ 52 h 79"/>
                <a:gd name="T32" fmla="*/ 3 w 80"/>
                <a:gd name="T33" fmla="*/ 53 h 79"/>
                <a:gd name="T34" fmla="*/ 0 w 80"/>
                <a:gd name="T35" fmla="*/ 79 h 79"/>
                <a:gd name="T36" fmla="*/ 8 w 80"/>
                <a:gd name="T37" fmla="*/ 76 h 79"/>
                <a:gd name="T38" fmla="*/ 19 w 80"/>
                <a:gd name="T39" fmla="*/ 71 h 79"/>
                <a:gd name="T40" fmla="*/ 28 w 80"/>
                <a:gd name="T41" fmla="*/ 68 h 79"/>
                <a:gd name="T42" fmla="*/ 37 w 80"/>
                <a:gd name="T43" fmla="*/ 63 h 79"/>
                <a:gd name="T44" fmla="*/ 47 w 80"/>
                <a:gd name="T45" fmla="*/ 60 h 79"/>
                <a:gd name="T46" fmla="*/ 53 w 80"/>
                <a:gd name="T47" fmla="*/ 55 h 79"/>
                <a:gd name="T48" fmla="*/ 58 w 80"/>
                <a:gd name="T49" fmla="*/ 52 h 79"/>
                <a:gd name="T50" fmla="*/ 59 w 80"/>
                <a:gd name="T51" fmla="*/ 48 h 79"/>
                <a:gd name="T52" fmla="*/ 64 w 80"/>
                <a:gd name="T53" fmla="*/ 44 h 79"/>
                <a:gd name="T54" fmla="*/ 73 w 80"/>
                <a:gd name="T55" fmla="*/ 39 h 79"/>
                <a:gd name="T56" fmla="*/ 80 w 80"/>
                <a:gd name="T57" fmla="*/ 32 h 79"/>
                <a:gd name="T58" fmla="*/ 79 w 80"/>
                <a:gd name="T59" fmla="*/ 23 h 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79"/>
                <a:gd name="T92" fmla="*/ 80 w 80"/>
                <a:gd name="T93" fmla="*/ 79 h 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79">
                  <a:moveTo>
                    <a:pt x="79" y="23"/>
                  </a:moveTo>
                  <a:lnTo>
                    <a:pt x="73" y="17"/>
                  </a:lnTo>
                  <a:lnTo>
                    <a:pt x="66" y="10"/>
                  </a:lnTo>
                  <a:lnTo>
                    <a:pt x="56" y="4"/>
                  </a:lnTo>
                  <a:lnTo>
                    <a:pt x="47" y="0"/>
                  </a:lnTo>
                  <a:lnTo>
                    <a:pt x="49" y="7"/>
                  </a:lnTo>
                  <a:lnTo>
                    <a:pt x="51" y="14"/>
                  </a:lnTo>
                  <a:lnTo>
                    <a:pt x="50" y="19"/>
                  </a:lnTo>
                  <a:lnTo>
                    <a:pt x="48" y="23"/>
                  </a:lnTo>
                  <a:lnTo>
                    <a:pt x="43" y="25"/>
                  </a:lnTo>
                  <a:lnTo>
                    <a:pt x="37" y="29"/>
                  </a:lnTo>
                  <a:lnTo>
                    <a:pt x="29" y="34"/>
                  </a:lnTo>
                  <a:lnTo>
                    <a:pt x="22" y="39"/>
                  </a:lnTo>
                  <a:lnTo>
                    <a:pt x="14" y="45"/>
                  </a:lnTo>
                  <a:lnTo>
                    <a:pt x="8" y="48"/>
                  </a:lnTo>
                  <a:lnTo>
                    <a:pt x="4" y="52"/>
                  </a:lnTo>
                  <a:lnTo>
                    <a:pt x="3" y="53"/>
                  </a:lnTo>
                  <a:lnTo>
                    <a:pt x="0" y="79"/>
                  </a:lnTo>
                  <a:lnTo>
                    <a:pt x="8" y="76"/>
                  </a:lnTo>
                  <a:lnTo>
                    <a:pt x="19" y="71"/>
                  </a:lnTo>
                  <a:lnTo>
                    <a:pt x="28" y="68"/>
                  </a:lnTo>
                  <a:lnTo>
                    <a:pt x="37" y="63"/>
                  </a:lnTo>
                  <a:lnTo>
                    <a:pt x="47" y="60"/>
                  </a:lnTo>
                  <a:lnTo>
                    <a:pt x="53" y="55"/>
                  </a:lnTo>
                  <a:lnTo>
                    <a:pt x="58" y="52"/>
                  </a:lnTo>
                  <a:lnTo>
                    <a:pt x="59" y="48"/>
                  </a:lnTo>
                  <a:lnTo>
                    <a:pt x="64" y="44"/>
                  </a:lnTo>
                  <a:lnTo>
                    <a:pt x="73" y="39"/>
                  </a:lnTo>
                  <a:lnTo>
                    <a:pt x="80" y="32"/>
                  </a:lnTo>
                  <a:lnTo>
                    <a:pt x="79" y="23"/>
                  </a:lnTo>
                  <a:close/>
                </a:path>
              </a:pathLst>
            </a:custGeom>
            <a:solidFill>
              <a:srgbClr val="1E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09" name="Freeform 33"/>
            <p:cNvSpPr>
              <a:spLocks/>
            </p:cNvSpPr>
            <p:nvPr/>
          </p:nvSpPr>
          <p:spPr bwMode="auto">
            <a:xfrm>
              <a:off x="4605" y="2519"/>
              <a:ext cx="47" cy="43"/>
            </a:xfrm>
            <a:custGeom>
              <a:avLst/>
              <a:gdLst>
                <a:gd name="T0" fmla="*/ 90 w 93"/>
                <a:gd name="T1" fmla="*/ 27 h 86"/>
                <a:gd name="T2" fmla="*/ 92 w 93"/>
                <a:gd name="T3" fmla="*/ 23 h 86"/>
                <a:gd name="T4" fmla="*/ 93 w 93"/>
                <a:gd name="T5" fmla="*/ 18 h 86"/>
                <a:gd name="T6" fmla="*/ 91 w 93"/>
                <a:gd name="T7" fmla="*/ 11 h 86"/>
                <a:gd name="T8" fmla="*/ 89 w 93"/>
                <a:gd name="T9" fmla="*/ 4 h 86"/>
                <a:gd name="T10" fmla="*/ 80 w 93"/>
                <a:gd name="T11" fmla="*/ 1 h 86"/>
                <a:gd name="T12" fmla="*/ 74 w 93"/>
                <a:gd name="T13" fmla="*/ 0 h 86"/>
                <a:gd name="T14" fmla="*/ 68 w 93"/>
                <a:gd name="T15" fmla="*/ 0 h 86"/>
                <a:gd name="T16" fmla="*/ 64 w 93"/>
                <a:gd name="T17" fmla="*/ 4 h 86"/>
                <a:gd name="T18" fmla="*/ 26 w 93"/>
                <a:gd name="T19" fmla="*/ 27 h 86"/>
                <a:gd name="T20" fmla="*/ 25 w 93"/>
                <a:gd name="T21" fmla="*/ 27 h 86"/>
                <a:gd name="T22" fmla="*/ 21 w 93"/>
                <a:gd name="T23" fmla="*/ 28 h 86"/>
                <a:gd name="T24" fmla="*/ 15 w 93"/>
                <a:gd name="T25" fmla="*/ 29 h 86"/>
                <a:gd name="T26" fmla="*/ 9 w 93"/>
                <a:gd name="T27" fmla="*/ 30 h 86"/>
                <a:gd name="T28" fmla="*/ 4 w 93"/>
                <a:gd name="T29" fmla="*/ 34 h 86"/>
                <a:gd name="T30" fmla="*/ 1 w 93"/>
                <a:gd name="T31" fmla="*/ 37 h 86"/>
                <a:gd name="T32" fmla="*/ 0 w 93"/>
                <a:gd name="T33" fmla="*/ 43 h 86"/>
                <a:gd name="T34" fmla="*/ 2 w 93"/>
                <a:gd name="T35" fmla="*/ 49 h 86"/>
                <a:gd name="T36" fmla="*/ 7 w 93"/>
                <a:gd name="T37" fmla="*/ 56 h 86"/>
                <a:gd name="T38" fmla="*/ 11 w 93"/>
                <a:gd name="T39" fmla="*/ 64 h 86"/>
                <a:gd name="T40" fmla="*/ 15 w 93"/>
                <a:gd name="T41" fmla="*/ 71 h 86"/>
                <a:gd name="T42" fmla="*/ 19 w 93"/>
                <a:gd name="T43" fmla="*/ 76 h 86"/>
                <a:gd name="T44" fmla="*/ 24 w 93"/>
                <a:gd name="T45" fmla="*/ 81 h 86"/>
                <a:gd name="T46" fmla="*/ 30 w 93"/>
                <a:gd name="T47" fmla="*/ 84 h 86"/>
                <a:gd name="T48" fmla="*/ 36 w 93"/>
                <a:gd name="T49" fmla="*/ 86 h 86"/>
                <a:gd name="T50" fmla="*/ 42 w 93"/>
                <a:gd name="T51" fmla="*/ 83 h 86"/>
                <a:gd name="T52" fmla="*/ 42 w 93"/>
                <a:gd name="T53" fmla="*/ 83 h 86"/>
                <a:gd name="T54" fmla="*/ 42 w 93"/>
                <a:gd name="T55" fmla="*/ 83 h 86"/>
                <a:gd name="T56" fmla="*/ 42 w 93"/>
                <a:gd name="T57" fmla="*/ 83 h 86"/>
                <a:gd name="T58" fmla="*/ 42 w 93"/>
                <a:gd name="T59" fmla="*/ 83 h 86"/>
                <a:gd name="T60" fmla="*/ 45 w 93"/>
                <a:gd name="T61" fmla="*/ 57 h 86"/>
                <a:gd name="T62" fmla="*/ 46 w 93"/>
                <a:gd name="T63" fmla="*/ 56 h 86"/>
                <a:gd name="T64" fmla="*/ 50 w 93"/>
                <a:gd name="T65" fmla="*/ 52 h 86"/>
                <a:gd name="T66" fmla="*/ 56 w 93"/>
                <a:gd name="T67" fmla="*/ 49 h 86"/>
                <a:gd name="T68" fmla="*/ 64 w 93"/>
                <a:gd name="T69" fmla="*/ 43 h 86"/>
                <a:gd name="T70" fmla="*/ 71 w 93"/>
                <a:gd name="T71" fmla="*/ 38 h 86"/>
                <a:gd name="T72" fmla="*/ 79 w 93"/>
                <a:gd name="T73" fmla="*/ 33 h 86"/>
                <a:gd name="T74" fmla="*/ 85 w 93"/>
                <a:gd name="T75" fmla="*/ 29 h 86"/>
                <a:gd name="T76" fmla="*/ 90 w 93"/>
                <a:gd name="T77" fmla="*/ 27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86"/>
                <a:gd name="T119" fmla="*/ 93 w 93"/>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86">
                  <a:moveTo>
                    <a:pt x="90" y="27"/>
                  </a:moveTo>
                  <a:lnTo>
                    <a:pt x="92" y="23"/>
                  </a:lnTo>
                  <a:lnTo>
                    <a:pt x="93" y="18"/>
                  </a:lnTo>
                  <a:lnTo>
                    <a:pt x="91" y="11"/>
                  </a:lnTo>
                  <a:lnTo>
                    <a:pt x="89" y="4"/>
                  </a:lnTo>
                  <a:lnTo>
                    <a:pt x="80" y="1"/>
                  </a:lnTo>
                  <a:lnTo>
                    <a:pt x="74" y="0"/>
                  </a:lnTo>
                  <a:lnTo>
                    <a:pt x="68" y="0"/>
                  </a:lnTo>
                  <a:lnTo>
                    <a:pt x="64" y="4"/>
                  </a:lnTo>
                  <a:lnTo>
                    <a:pt x="26" y="27"/>
                  </a:lnTo>
                  <a:lnTo>
                    <a:pt x="25" y="27"/>
                  </a:lnTo>
                  <a:lnTo>
                    <a:pt x="21" y="28"/>
                  </a:lnTo>
                  <a:lnTo>
                    <a:pt x="15" y="29"/>
                  </a:lnTo>
                  <a:lnTo>
                    <a:pt x="9" y="30"/>
                  </a:lnTo>
                  <a:lnTo>
                    <a:pt x="4" y="34"/>
                  </a:lnTo>
                  <a:lnTo>
                    <a:pt x="1" y="37"/>
                  </a:lnTo>
                  <a:lnTo>
                    <a:pt x="0" y="43"/>
                  </a:lnTo>
                  <a:lnTo>
                    <a:pt x="2" y="49"/>
                  </a:lnTo>
                  <a:lnTo>
                    <a:pt x="7" y="56"/>
                  </a:lnTo>
                  <a:lnTo>
                    <a:pt x="11" y="64"/>
                  </a:lnTo>
                  <a:lnTo>
                    <a:pt x="15" y="71"/>
                  </a:lnTo>
                  <a:lnTo>
                    <a:pt x="19" y="76"/>
                  </a:lnTo>
                  <a:lnTo>
                    <a:pt x="24" y="81"/>
                  </a:lnTo>
                  <a:lnTo>
                    <a:pt x="30" y="84"/>
                  </a:lnTo>
                  <a:lnTo>
                    <a:pt x="36" y="86"/>
                  </a:lnTo>
                  <a:lnTo>
                    <a:pt x="42" y="83"/>
                  </a:lnTo>
                  <a:lnTo>
                    <a:pt x="45" y="57"/>
                  </a:lnTo>
                  <a:lnTo>
                    <a:pt x="46" y="56"/>
                  </a:lnTo>
                  <a:lnTo>
                    <a:pt x="50" y="52"/>
                  </a:lnTo>
                  <a:lnTo>
                    <a:pt x="56" y="49"/>
                  </a:lnTo>
                  <a:lnTo>
                    <a:pt x="64" y="43"/>
                  </a:lnTo>
                  <a:lnTo>
                    <a:pt x="71" y="38"/>
                  </a:lnTo>
                  <a:lnTo>
                    <a:pt x="79" y="33"/>
                  </a:lnTo>
                  <a:lnTo>
                    <a:pt x="85" y="29"/>
                  </a:lnTo>
                  <a:lnTo>
                    <a:pt x="90" y="27"/>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0" name="Freeform 34"/>
            <p:cNvSpPr>
              <a:spLocks/>
            </p:cNvSpPr>
            <p:nvPr/>
          </p:nvSpPr>
          <p:spPr bwMode="auto">
            <a:xfrm>
              <a:off x="4677" y="2528"/>
              <a:ext cx="19" cy="15"/>
            </a:xfrm>
            <a:custGeom>
              <a:avLst/>
              <a:gdLst>
                <a:gd name="T0" fmla="*/ 38 w 39"/>
                <a:gd name="T1" fmla="*/ 11 h 31"/>
                <a:gd name="T2" fmla="*/ 34 w 39"/>
                <a:gd name="T3" fmla="*/ 8 h 31"/>
                <a:gd name="T4" fmla="*/ 32 w 39"/>
                <a:gd name="T5" fmla="*/ 5 h 31"/>
                <a:gd name="T6" fmla="*/ 30 w 39"/>
                <a:gd name="T7" fmla="*/ 2 h 31"/>
                <a:gd name="T8" fmla="*/ 27 w 39"/>
                <a:gd name="T9" fmla="*/ 0 h 31"/>
                <a:gd name="T10" fmla="*/ 24 w 39"/>
                <a:gd name="T11" fmla="*/ 6 h 31"/>
                <a:gd name="T12" fmla="*/ 17 w 39"/>
                <a:gd name="T13" fmla="*/ 13 h 31"/>
                <a:gd name="T14" fmla="*/ 10 w 39"/>
                <a:gd name="T15" fmla="*/ 19 h 31"/>
                <a:gd name="T16" fmla="*/ 2 w 39"/>
                <a:gd name="T17" fmla="*/ 24 h 31"/>
                <a:gd name="T18" fmla="*/ 1 w 39"/>
                <a:gd name="T19" fmla="*/ 24 h 31"/>
                <a:gd name="T20" fmla="*/ 1 w 39"/>
                <a:gd name="T21" fmla="*/ 25 h 31"/>
                <a:gd name="T22" fmla="*/ 1 w 39"/>
                <a:gd name="T23" fmla="*/ 25 h 31"/>
                <a:gd name="T24" fmla="*/ 1 w 39"/>
                <a:gd name="T25" fmla="*/ 26 h 31"/>
                <a:gd name="T26" fmla="*/ 0 w 39"/>
                <a:gd name="T27" fmla="*/ 30 h 31"/>
                <a:gd name="T28" fmla="*/ 4 w 39"/>
                <a:gd name="T29" fmla="*/ 31 h 31"/>
                <a:gd name="T30" fmla="*/ 11 w 39"/>
                <a:gd name="T31" fmla="*/ 31 h 31"/>
                <a:gd name="T32" fmla="*/ 19 w 39"/>
                <a:gd name="T33" fmla="*/ 27 h 31"/>
                <a:gd name="T34" fmla="*/ 29 w 39"/>
                <a:gd name="T35" fmla="*/ 24 h 31"/>
                <a:gd name="T36" fmla="*/ 36 w 39"/>
                <a:gd name="T37" fmla="*/ 20 h 31"/>
                <a:gd name="T38" fmla="*/ 39 w 39"/>
                <a:gd name="T39" fmla="*/ 16 h 31"/>
                <a:gd name="T40" fmla="*/ 38 w 39"/>
                <a:gd name="T41" fmla="*/ 1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1"/>
                <a:gd name="T65" fmla="*/ 39 w 39"/>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1">
                  <a:moveTo>
                    <a:pt x="38" y="11"/>
                  </a:moveTo>
                  <a:lnTo>
                    <a:pt x="34" y="8"/>
                  </a:lnTo>
                  <a:lnTo>
                    <a:pt x="32" y="5"/>
                  </a:lnTo>
                  <a:lnTo>
                    <a:pt x="30" y="2"/>
                  </a:lnTo>
                  <a:lnTo>
                    <a:pt x="27" y="0"/>
                  </a:lnTo>
                  <a:lnTo>
                    <a:pt x="24" y="6"/>
                  </a:lnTo>
                  <a:lnTo>
                    <a:pt x="17" y="13"/>
                  </a:lnTo>
                  <a:lnTo>
                    <a:pt x="10" y="19"/>
                  </a:lnTo>
                  <a:lnTo>
                    <a:pt x="2" y="24"/>
                  </a:lnTo>
                  <a:lnTo>
                    <a:pt x="1" y="24"/>
                  </a:lnTo>
                  <a:lnTo>
                    <a:pt x="1" y="25"/>
                  </a:lnTo>
                  <a:lnTo>
                    <a:pt x="1" y="26"/>
                  </a:lnTo>
                  <a:lnTo>
                    <a:pt x="0" y="30"/>
                  </a:lnTo>
                  <a:lnTo>
                    <a:pt x="4" y="31"/>
                  </a:lnTo>
                  <a:lnTo>
                    <a:pt x="11" y="31"/>
                  </a:lnTo>
                  <a:lnTo>
                    <a:pt x="19" y="27"/>
                  </a:lnTo>
                  <a:lnTo>
                    <a:pt x="29" y="24"/>
                  </a:lnTo>
                  <a:lnTo>
                    <a:pt x="36" y="20"/>
                  </a:lnTo>
                  <a:lnTo>
                    <a:pt x="39" y="16"/>
                  </a:lnTo>
                  <a:lnTo>
                    <a:pt x="38" y="11"/>
                  </a:lnTo>
                  <a:close/>
                </a:path>
              </a:pathLst>
            </a:custGeom>
            <a:solidFill>
              <a:srgbClr val="28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1" name="Freeform 35"/>
            <p:cNvSpPr>
              <a:spLocks/>
            </p:cNvSpPr>
            <p:nvPr/>
          </p:nvSpPr>
          <p:spPr bwMode="auto">
            <a:xfrm>
              <a:off x="4669" y="2517"/>
              <a:ext cx="22" cy="23"/>
            </a:xfrm>
            <a:custGeom>
              <a:avLst/>
              <a:gdLst>
                <a:gd name="T0" fmla="*/ 42 w 42"/>
                <a:gd name="T1" fmla="*/ 21 h 45"/>
                <a:gd name="T2" fmla="*/ 39 w 42"/>
                <a:gd name="T3" fmla="*/ 17 h 45"/>
                <a:gd name="T4" fmla="*/ 37 w 42"/>
                <a:gd name="T5" fmla="*/ 14 h 45"/>
                <a:gd name="T6" fmla="*/ 34 w 42"/>
                <a:gd name="T7" fmla="*/ 11 h 45"/>
                <a:gd name="T8" fmla="*/ 32 w 42"/>
                <a:gd name="T9" fmla="*/ 8 h 45"/>
                <a:gd name="T10" fmla="*/ 25 w 42"/>
                <a:gd name="T11" fmla="*/ 3 h 45"/>
                <a:gd name="T12" fmla="*/ 15 w 42"/>
                <a:gd name="T13" fmla="*/ 0 h 45"/>
                <a:gd name="T14" fmla="*/ 6 w 42"/>
                <a:gd name="T15" fmla="*/ 2 h 45"/>
                <a:gd name="T16" fmla="*/ 0 w 42"/>
                <a:gd name="T17" fmla="*/ 10 h 45"/>
                <a:gd name="T18" fmla="*/ 3 w 42"/>
                <a:gd name="T19" fmla="*/ 14 h 45"/>
                <a:gd name="T20" fmla="*/ 10 w 42"/>
                <a:gd name="T21" fmla="*/ 22 h 45"/>
                <a:gd name="T22" fmla="*/ 16 w 42"/>
                <a:gd name="T23" fmla="*/ 33 h 45"/>
                <a:gd name="T24" fmla="*/ 17 w 42"/>
                <a:gd name="T25" fmla="*/ 45 h 45"/>
                <a:gd name="T26" fmla="*/ 25 w 42"/>
                <a:gd name="T27" fmla="*/ 40 h 45"/>
                <a:gd name="T28" fmla="*/ 32 w 42"/>
                <a:gd name="T29" fmla="*/ 34 h 45"/>
                <a:gd name="T30" fmla="*/ 39 w 42"/>
                <a:gd name="T31" fmla="*/ 27 h 45"/>
                <a:gd name="T32" fmla="*/ 42 w 42"/>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1"/>
                  </a:moveTo>
                  <a:lnTo>
                    <a:pt x="39" y="17"/>
                  </a:lnTo>
                  <a:lnTo>
                    <a:pt x="37" y="14"/>
                  </a:lnTo>
                  <a:lnTo>
                    <a:pt x="34" y="11"/>
                  </a:lnTo>
                  <a:lnTo>
                    <a:pt x="32" y="8"/>
                  </a:lnTo>
                  <a:lnTo>
                    <a:pt x="25" y="3"/>
                  </a:lnTo>
                  <a:lnTo>
                    <a:pt x="15" y="0"/>
                  </a:lnTo>
                  <a:lnTo>
                    <a:pt x="6" y="2"/>
                  </a:lnTo>
                  <a:lnTo>
                    <a:pt x="0" y="10"/>
                  </a:lnTo>
                  <a:lnTo>
                    <a:pt x="3" y="14"/>
                  </a:lnTo>
                  <a:lnTo>
                    <a:pt x="10" y="22"/>
                  </a:lnTo>
                  <a:lnTo>
                    <a:pt x="16" y="33"/>
                  </a:lnTo>
                  <a:lnTo>
                    <a:pt x="17" y="45"/>
                  </a:lnTo>
                  <a:lnTo>
                    <a:pt x="25" y="40"/>
                  </a:lnTo>
                  <a:lnTo>
                    <a:pt x="32" y="34"/>
                  </a:lnTo>
                  <a:lnTo>
                    <a:pt x="39" y="27"/>
                  </a:lnTo>
                  <a:lnTo>
                    <a:pt x="42" y="21"/>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2" name="Freeform 36"/>
            <p:cNvSpPr>
              <a:spLocks/>
            </p:cNvSpPr>
            <p:nvPr/>
          </p:nvSpPr>
          <p:spPr bwMode="auto">
            <a:xfrm>
              <a:off x="4678" y="2561"/>
              <a:ext cx="35" cy="15"/>
            </a:xfrm>
            <a:custGeom>
              <a:avLst/>
              <a:gdLst>
                <a:gd name="T0" fmla="*/ 63 w 70"/>
                <a:gd name="T1" fmla="*/ 0 h 31"/>
                <a:gd name="T2" fmla="*/ 62 w 70"/>
                <a:gd name="T3" fmla="*/ 4 h 31"/>
                <a:gd name="T4" fmla="*/ 61 w 70"/>
                <a:gd name="T5" fmla="*/ 7 h 31"/>
                <a:gd name="T6" fmla="*/ 59 w 70"/>
                <a:gd name="T7" fmla="*/ 11 h 31"/>
                <a:gd name="T8" fmla="*/ 54 w 70"/>
                <a:gd name="T9" fmla="*/ 14 h 31"/>
                <a:gd name="T10" fmla="*/ 50 w 70"/>
                <a:gd name="T11" fmla="*/ 18 h 31"/>
                <a:gd name="T12" fmla="*/ 43 w 70"/>
                <a:gd name="T13" fmla="*/ 20 h 31"/>
                <a:gd name="T14" fmla="*/ 34 w 70"/>
                <a:gd name="T15" fmla="*/ 22 h 31"/>
                <a:gd name="T16" fmla="*/ 23 w 70"/>
                <a:gd name="T17" fmla="*/ 23 h 31"/>
                <a:gd name="T18" fmla="*/ 16 w 70"/>
                <a:gd name="T19" fmla="*/ 23 h 31"/>
                <a:gd name="T20" fmla="*/ 12 w 70"/>
                <a:gd name="T21" fmla="*/ 23 h 31"/>
                <a:gd name="T22" fmla="*/ 6 w 70"/>
                <a:gd name="T23" fmla="*/ 24 h 31"/>
                <a:gd name="T24" fmla="*/ 2 w 70"/>
                <a:gd name="T25" fmla="*/ 24 h 31"/>
                <a:gd name="T26" fmla="*/ 0 w 70"/>
                <a:gd name="T27" fmla="*/ 28 h 31"/>
                <a:gd name="T28" fmla="*/ 0 w 70"/>
                <a:gd name="T29" fmla="*/ 29 h 31"/>
                <a:gd name="T30" fmla="*/ 1 w 70"/>
                <a:gd name="T31" fmla="*/ 31 h 31"/>
                <a:gd name="T32" fmla="*/ 5 w 70"/>
                <a:gd name="T33" fmla="*/ 31 h 31"/>
                <a:gd name="T34" fmla="*/ 10 w 70"/>
                <a:gd name="T35" fmla="*/ 31 h 31"/>
                <a:gd name="T36" fmla="*/ 17 w 70"/>
                <a:gd name="T37" fmla="*/ 31 h 31"/>
                <a:gd name="T38" fmla="*/ 25 w 70"/>
                <a:gd name="T39" fmla="*/ 31 h 31"/>
                <a:gd name="T40" fmla="*/ 34 w 70"/>
                <a:gd name="T41" fmla="*/ 31 h 31"/>
                <a:gd name="T42" fmla="*/ 42 w 70"/>
                <a:gd name="T43" fmla="*/ 31 h 31"/>
                <a:gd name="T44" fmla="*/ 49 w 70"/>
                <a:gd name="T45" fmla="*/ 31 h 31"/>
                <a:gd name="T46" fmla="*/ 55 w 70"/>
                <a:gd name="T47" fmla="*/ 30 h 31"/>
                <a:gd name="T48" fmla="*/ 61 w 70"/>
                <a:gd name="T49" fmla="*/ 28 h 31"/>
                <a:gd name="T50" fmla="*/ 68 w 70"/>
                <a:gd name="T51" fmla="*/ 23 h 31"/>
                <a:gd name="T52" fmla="*/ 70 w 70"/>
                <a:gd name="T53" fmla="*/ 15 h 31"/>
                <a:gd name="T54" fmla="*/ 69 w 70"/>
                <a:gd name="T55" fmla="*/ 8 h 31"/>
                <a:gd name="T56" fmla="*/ 63 w 70"/>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31"/>
                <a:gd name="T89" fmla="*/ 70 w 70"/>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31">
                  <a:moveTo>
                    <a:pt x="63" y="0"/>
                  </a:moveTo>
                  <a:lnTo>
                    <a:pt x="62" y="4"/>
                  </a:lnTo>
                  <a:lnTo>
                    <a:pt x="61" y="7"/>
                  </a:lnTo>
                  <a:lnTo>
                    <a:pt x="59" y="11"/>
                  </a:lnTo>
                  <a:lnTo>
                    <a:pt x="54" y="14"/>
                  </a:lnTo>
                  <a:lnTo>
                    <a:pt x="50" y="18"/>
                  </a:lnTo>
                  <a:lnTo>
                    <a:pt x="43" y="20"/>
                  </a:lnTo>
                  <a:lnTo>
                    <a:pt x="34" y="22"/>
                  </a:lnTo>
                  <a:lnTo>
                    <a:pt x="23" y="23"/>
                  </a:lnTo>
                  <a:lnTo>
                    <a:pt x="16" y="23"/>
                  </a:lnTo>
                  <a:lnTo>
                    <a:pt x="12" y="23"/>
                  </a:lnTo>
                  <a:lnTo>
                    <a:pt x="6" y="24"/>
                  </a:lnTo>
                  <a:lnTo>
                    <a:pt x="2" y="24"/>
                  </a:lnTo>
                  <a:lnTo>
                    <a:pt x="0" y="28"/>
                  </a:lnTo>
                  <a:lnTo>
                    <a:pt x="0" y="29"/>
                  </a:lnTo>
                  <a:lnTo>
                    <a:pt x="1" y="31"/>
                  </a:lnTo>
                  <a:lnTo>
                    <a:pt x="5" y="31"/>
                  </a:lnTo>
                  <a:lnTo>
                    <a:pt x="10" y="31"/>
                  </a:lnTo>
                  <a:lnTo>
                    <a:pt x="17" y="31"/>
                  </a:lnTo>
                  <a:lnTo>
                    <a:pt x="25" y="31"/>
                  </a:lnTo>
                  <a:lnTo>
                    <a:pt x="34" y="31"/>
                  </a:lnTo>
                  <a:lnTo>
                    <a:pt x="42" y="31"/>
                  </a:lnTo>
                  <a:lnTo>
                    <a:pt x="49" y="31"/>
                  </a:lnTo>
                  <a:lnTo>
                    <a:pt x="55" y="30"/>
                  </a:lnTo>
                  <a:lnTo>
                    <a:pt x="61" y="28"/>
                  </a:lnTo>
                  <a:lnTo>
                    <a:pt x="68" y="23"/>
                  </a:lnTo>
                  <a:lnTo>
                    <a:pt x="70" y="15"/>
                  </a:lnTo>
                  <a:lnTo>
                    <a:pt x="69" y="8"/>
                  </a:lnTo>
                  <a:lnTo>
                    <a:pt x="63"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3" name="Freeform 37"/>
            <p:cNvSpPr>
              <a:spLocks/>
            </p:cNvSpPr>
            <p:nvPr/>
          </p:nvSpPr>
          <p:spPr bwMode="auto">
            <a:xfrm>
              <a:off x="4679" y="2558"/>
              <a:ext cx="31" cy="15"/>
            </a:xfrm>
            <a:custGeom>
              <a:avLst/>
              <a:gdLst>
                <a:gd name="T0" fmla="*/ 61 w 61"/>
                <a:gd name="T1" fmla="*/ 5 h 29"/>
                <a:gd name="T2" fmla="*/ 60 w 61"/>
                <a:gd name="T3" fmla="*/ 4 h 29"/>
                <a:gd name="T4" fmla="*/ 59 w 61"/>
                <a:gd name="T5" fmla="*/ 3 h 29"/>
                <a:gd name="T6" fmla="*/ 58 w 61"/>
                <a:gd name="T7" fmla="*/ 3 h 29"/>
                <a:gd name="T8" fmla="*/ 57 w 61"/>
                <a:gd name="T9" fmla="*/ 2 h 29"/>
                <a:gd name="T10" fmla="*/ 51 w 61"/>
                <a:gd name="T11" fmla="*/ 0 h 29"/>
                <a:gd name="T12" fmla="*/ 44 w 61"/>
                <a:gd name="T13" fmla="*/ 1 h 29"/>
                <a:gd name="T14" fmla="*/ 37 w 61"/>
                <a:gd name="T15" fmla="*/ 3 h 29"/>
                <a:gd name="T16" fmla="*/ 30 w 61"/>
                <a:gd name="T17" fmla="*/ 5 h 29"/>
                <a:gd name="T18" fmla="*/ 23 w 61"/>
                <a:gd name="T19" fmla="*/ 10 h 29"/>
                <a:gd name="T20" fmla="*/ 18 w 61"/>
                <a:gd name="T21" fmla="*/ 13 h 29"/>
                <a:gd name="T22" fmla="*/ 14 w 61"/>
                <a:gd name="T23" fmla="*/ 16 h 29"/>
                <a:gd name="T24" fmla="*/ 13 w 61"/>
                <a:gd name="T25" fmla="*/ 17 h 29"/>
                <a:gd name="T26" fmla="*/ 12 w 61"/>
                <a:gd name="T27" fmla="*/ 18 h 29"/>
                <a:gd name="T28" fmla="*/ 8 w 61"/>
                <a:gd name="T29" fmla="*/ 21 h 29"/>
                <a:gd name="T30" fmla="*/ 4 w 61"/>
                <a:gd name="T31" fmla="*/ 25 h 29"/>
                <a:gd name="T32" fmla="*/ 0 w 61"/>
                <a:gd name="T33" fmla="*/ 29 h 29"/>
                <a:gd name="T34" fmla="*/ 4 w 61"/>
                <a:gd name="T35" fmla="*/ 29 h 29"/>
                <a:gd name="T36" fmla="*/ 10 w 61"/>
                <a:gd name="T37" fmla="*/ 28 h 29"/>
                <a:gd name="T38" fmla="*/ 14 w 61"/>
                <a:gd name="T39" fmla="*/ 28 h 29"/>
                <a:gd name="T40" fmla="*/ 21 w 61"/>
                <a:gd name="T41" fmla="*/ 28 h 29"/>
                <a:gd name="T42" fmla="*/ 32 w 61"/>
                <a:gd name="T43" fmla="*/ 27 h 29"/>
                <a:gd name="T44" fmla="*/ 41 w 61"/>
                <a:gd name="T45" fmla="*/ 25 h 29"/>
                <a:gd name="T46" fmla="*/ 48 w 61"/>
                <a:gd name="T47" fmla="*/ 23 h 29"/>
                <a:gd name="T48" fmla="*/ 52 w 61"/>
                <a:gd name="T49" fmla="*/ 19 h 29"/>
                <a:gd name="T50" fmla="*/ 57 w 61"/>
                <a:gd name="T51" fmla="*/ 16 h 29"/>
                <a:gd name="T52" fmla="*/ 59 w 61"/>
                <a:gd name="T53" fmla="*/ 12 h 29"/>
                <a:gd name="T54" fmla="*/ 60 w 61"/>
                <a:gd name="T55" fmla="*/ 9 h 29"/>
                <a:gd name="T56" fmla="*/ 61 w 61"/>
                <a:gd name="T57" fmla="*/ 5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29"/>
                <a:gd name="T89" fmla="*/ 61 w 61"/>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29">
                  <a:moveTo>
                    <a:pt x="61" y="5"/>
                  </a:moveTo>
                  <a:lnTo>
                    <a:pt x="60" y="4"/>
                  </a:lnTo>
                  <a:lnTo>
                    <a:pt x="59" y="3"/>
                  </a:lnTo>
                  <a:lnTo>
                    <a:pt x="58" y="3"/>
                  </a:lnTo>
                  <a:lnTo>
                    <a:pt x="57" y="2"/>
                  </a:lnTo>
                  <a:lnTo>
                    <a:pt x="51" y="0"/>
                  </a:lnTo>
                  <a:lnTo>
                    <a:pt x="44" y="1"/>
                  </a:lnTo>
                  <a:lnTo>
                    <a:pt x="37" y="3"/>
                  </a:lnTo>
                  <a:lnTo>
                    <a:pt x="30" y="5"/>
                  </a:lnTo>
                  <a:lnTo>
                    <a:pt x="23" y="10"/>
                  </a:lnTo>
                  <a:lnTo>
                    <a:pt x="18" y="13"/>
                  </a:lnTo>
                  <a:lnTo>
                    <a:pt x="14" y="16"/>
                  </a:lnTo>
                  <a:lnTo>
                    <a:pt x="13" y="17"/>
                  </a:lnTo>
                  <a:lnTo>
                    <a:pt x="12" y="18"/>
                  </a:lnTo>
                  <a:lnTo>
                    <a:pt x="8" y="21"/>
                  </a:lnTo>
                  <a:lnTo>
                    <a:pt x="4" y="25"/>
                  </a:lnTo>
                  <a:lnTo>
                    <a:pt x="0" y="29"/>
                  </a:lnTo>
                  <a:lnTo>
                    <a:pt x="4" y="29"/>
                  </a:lnTo>
                  <a:lnTo>
                    <a:pt x="10" y="28"/>
                  </a:lnTo>
                  <a:lnTo>
                    <a:pt x="14" y="28"/>
                  </a:lnTo>
                  <a:lnTo>
                    <a:pt x="21" y="28"/>
                  </a:lnTo>
                  <a:lnTo>
                    <a:pt x="32" y="27"/>
                  </a:lnTo>
                  <a:lnTo>
                    <a:pt x="41" y="25"/>
                  </a:lnTo>
                  <a:lnTo>
                    <a:pt x="48" y="23"/>
                  </a:lnTo>
                  <a:lnTo>
                    <a:pt x="52" y="19"/>
                  </a:lnTo>
                  <a:lnTo>
                    <a:pt x="57" y="16"/>
                  </a:lnTo>
                  <a:lnTo>
                    <a:pt x="59" y="12"/>
                  </a:lnTo>
                  <a:lnTo>
                    <a:pt x="60" y="9"/>
                  </a:lnTo>
                  <a:lnTo>
                    <a:pt x="61" y="5"/>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4" name="Freeform 38"/>
            <p:cNvSpPr>
              <a:spLocks/>
            </p:cNvSpPr>
            <p:nvPr/>
          </p:nvSpPr>
          <p:spPr bwMode="auto">
            <a:xfrm>
              <a:off x="4616" y="2565"/>
              <a:ext cx="37" cy="19"/>
            </a:xfrm>
            <a:custGeom>
              <a:avLst/>
              <a:gdLst>
                <a:gd name="T0" fmla="*/ 73 w 73"/>
                <a:gd name="T1" fmla="*/ 24 h 36"/>
                <a:gd name="T2" fmla="*/ 73 w 73"/>
                <a:gd name="T3" fmla="*/ 21 h 36"/>
                <a:gd name="T4" fmla="*/ 70 w 73"/>
                <a:gd name="T5" fmla="*/ 19 h 36"/>
                <a:gd name="T6" fmla="*/ 67 w 73"/>
                <a:gd name="T7" fmla="*/ 17 h 36"/>
                <a:gd name="T8" fmla="*/ 61 w 73"/>
                <a:gd name="T9" fmla="*/ 16 h 36"/>
                <a:gd name="T10" fmla="*/ 55 w 73"/>
                <a:gd name="T11" fmla="*/ 13 h 36"/>
                <a:gd name="T12" fmla="*/ 49 w 73"/>
                <a:gd name="T13" fmla="*/ 11 h 36"/>
                <a:gd name="T14" fmla="*/ 45 w 73"/>
                <a:gd name="T15" fmla="*/ 8 h 36"/>
                <a:gd name="T16" fmla="*/ 40 w 73"/>
                <a:gd name="T17" fmla="*/ 4 h 36"/>
                <a:gd name="T18" fmla="*/ 34 w 73"/>
                <a:gd name="T19" fmla="*/ 0 h 36"/>
                <a:gd name="T20" fmla="*/ 26 w 73"/>
                <a:gd name="T21" fmla="*/ 2 h 36"/>
                <a:gd name="T22" fmla="*/ 18 w 73"/>
                <a:gd name="T23" fmla="*/ 8 h 36"/>
                <a:gd name="T24" fmla="*/ 8 w 73"/>
                <a:gd name="T25" fmla="*/ 11 h 36"/>
                <a:gd name="T26" fmla="*/ 1 w 73"/>
                <a:gd name="T27" fmla="*/ 14 h 36"/>
                <a:gd name="T28" fmla="*/ 0 w 73"/>
                <a:gd name="T29" fmla="*/ 20 h 36"/>
                <a:gd name="T30" fmla="*/ 3 w 73"/>
                <a:gd name="T31" fmla="*/ 28 h 36"/>
                <a:gd name="T32" fmla="*/ 9 w 73"/>
                <a:gd name="T33" fmla="*/ 36 h 36"/>
                <a:gd name="T34" fmla="*/ 23 w 73"/>
                <a:gd name="T35" fmla="*/ 27 h 36"/>
                <a:gd name="T36" fmla="*/ 30 w 73"/>
                <a:gd name="T37" fmla="*/ 21 h 36"/>
                <a:gd name="T38" fmla="*/ 46 w 73"/>
                <a:gd name="T39" fmla="*/ 18 h 36"/>
                <a:gd name="T40" fmla="*/ 48 w 73"/>
                <a:gd name="T41" fmla="*/ 19 h 36"/>
                <a:gd name="T42" fmla="*/ 54 w 73"/>
                <a:gd name="T43" fmla="*/ 20 h 36"/>
                <a:gd name="T44" fmla="*/ 62 w 73"/>
                <a:gd name="T45" fmla="*/ 24 h 36"/>
                <a:gd name="T46" fmla="*/ 71 w 73"/>
                <a:gd name="T47" fmla="*/ 26 h 36"/>
                <a:gd name="T48" fmla="*/ 72 w 73"/>
                <a:gd name="T49" fmla="*/ 25 h 36"/>
                <a:gd name="T50" fmla="*/ 72 w 73"/>
                <a:gd name="T51" fmla="*/ 25 h 36"/>
                <a:gd name="T52" fmla="*/ 73 w 73"/>
                <a:gd name="T53" fmla="*/ 25 h 36"/>
                <a:gd name="T54" fmla="*/ 73 w 73"/>
                <a:gd name="T55" fmla="*/ 24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36"/>
                <a:gd name="T86" fmla="*/ 73 w 73"/>
                <a:gd name="T87" fmla="*/ 36 h 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36">
                  <a:moveTo>
                    <a:pt x="73" y="24"/>
                  </a:moveTo>
                  <a:lnTo>
                    <a:pt x="73" y="21"/>
                  </a:lnTo>
                  <a:lnTo>
                    <a:pt x="70" y="19"/>
                  </a:lnTo>
                  <a:lnTo>
                    <a:pt x="67" y="17"/>
                  </a:lnTo>
                  <a:lnTo>
                    <a:pt x="61" y="16"/>
                  </a:lnTo>
                  <a:lnTo>
                    <a:pt x="55" y="13"/>
                  </a:lnTo>
                  <a:lnTo>
                    <a:pt x="49" y="11"/>
                  </a:lnTo>
                  <a:lnTo>
                    <a:pt x="45" y="8"/>
                  </a:lnTo>
                  <a:lnTo>
                    <a:pt x="40" y="4"/>
                  </a:lnTo>
                  <a:lnTo>
                    <a:pt x="34" y="0"/>
                  </a:lnTo>
                  <a:lnTo>
                    <a:pt x="26" y="2"/>
                  </a:lnTo>
                  <a:lnTo>
                    <a:pt x="18" y="8"/>
                  </a:lnTo>
                  <a:lnTo>
                    <a:pt x="8" y="11"/>
                  </a:lnTo>
                  <a:lnTo>
                    <a:pt x="1" y="14"/>
                  </a:lnTo>
                  <a:lnTo>
                    <a:pt x="0" y="20"/>
                  </a:lnTo>
                  <a:lnTo>
                    <a:pt x="3" y="28"/>
                  </a:lnTo>
                  <a:lnTo>
                    <a:pt x="9" y="36"/>
                  </a:lnTo>
                  <a:lnTo>
                    <a:pt x="23" y="27"/>
                  </a:lnTo>
                  <a:lnTo>
                    <a:pt x="30" y="21"/>
                  </a:lnTo>
                  <a:lnTo>
                    <a:pt x="46" y="18"/>
                  </a:lnTo>
                  <a:lnTo>
                    <a:pt x="48" y="19"/>
                  </a:lnTo>
                  <a:lnTo>
                    <a:pt x="54" y="20"/>
                  </a:lnTo>
                  <a:lnTo>
                    <a:pt x="62" y="24"/>
                  </a:lnTo>
                  <a:lnTo>
                    <a:pt x="71" y="26"/>
                  </a:lnTo>
                  <a:lnTo>
                    <a:pt x="72" y="25"/>
                  </a:lnTo>
                  <a:lnTo>
                    <a:pt x="73" y="25"/>
                  </a:lnTo>
                  <a:lnTo>
                    <a:pt x="73" y="24"/>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5" name="Freeform 39"/>
            <p:cNvSpPr>
              <a:spLocks/>
            </p:cNvSpPr>
            <p:nvPr/>
          </p:nvSpPr>
          <p:spPr bwMode="auto">
            <a:xfrm>
              <a:off x="4620" y="2574"/>
              <a:ext cx="32" cy="11"/>
            </a:xfrm>
            <a:custGeom>
              <a:avLst/>
              <a:gdLst>
                <a:gd name="T0" fmla="*/ 21 w 62"/>
                <a:gd name="T1" fmla="*/ 3 h 22"/>
                <a:gd name="T2" fmla="*/ 14 w 62"/>
                <a:gd name="T3" fmla="*/ 9 h 22"/>
                <a:gd name="T4" fmla="*/ 0 w 62"/>
                <a:gd name="T5" fmla="*/ 18 h 22"/>
                <a:gd name="T6" fmla="*/ 0 w 62"/>
                <a:gd name="T7" fmla="*/ 18 h 22"/>
                <a:gd name="T8" fmla="*/ 0 w 62"/>
                <a:gd name="T9" fmla="*/ 18 h 22"/>
                <a:gd name="T10" fmla="*/ 0 w 62"/>
                <a:gd name="T11" fmla="*/ 18 h 22"/>
                <a:gd name="T12" fmla="*/ 1 w 62"/>
                <a:gd name="T13" fmla="*/ 18 h 22"/>
                <a:gd name="T14" fmla="*/ 8 w 62"/>
                <a:gd name="T15" fmla="*/ 22 h 22"/>
                <a:gd name="T16" fmla="*/ 17 w 62"/>
                <a:gd name="T17" fmla="*/ 21 h 22"/>
                <a:gd name="T18" fmla="*/ 26 w 62"/>
                <a:gd name="T19" fmla="*/ 17 h 22"/>
                <a:gd name="T20" fmla="*/ 33 w 62"/>
                <a:gd name="T21" fmla="*/ 13 h 22"/>
                <a:gd name="T22" fmla="*/ 40 w 62"/>
                <a:gd name="T23" fmla="*/ 11 h 22"/>
                <a:gd name="T24" fmla="*/ 48 w 62"/>
                <a:gd name="T25" fmla="*/ 10 h 22"/>
                <a:gd name="T26" fmla="*/ 56 w 62"/>
                <a:gd name="T27" fmla="*/ 9 h 22"/>
                <a:gd name="T28" fmla="*/ 62 w 62"/>
                <a:gd name="T29" fmla="*/ 8 h 22"/>
                <a:gd name="T30" fmla="*/ 53 w 62"/>
                <a:gd name="T31" fmla="*/ 6 h 22"/>
                <a:gd name="T32" fmla="*/ 45 w 62"/>
                <a:gd name="T33" fmla="*/ 2 h 22"/>
                <a:gd name="T34" fmla="*/ 39 w 62"/>
                <a:gd name="T35" fmla="*/ 1 h 22"/>
                <a:gd name="T36" fmla="*/ 37 w 62"/>
                <a:gd name="T37" fmla="*/ 0 h 22"/>
                <a:gd name="T38" fmla="*/ 21 w 62"/>
                <a:gd name="T39" fmla="*/ 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22"/>
                <a:gd name="T62" fmla="*/ 62 w 62"/>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22">
                  <a:moveTo>
                    <a:pt x="21" y="3"/>
                  </a:moveTo>
                  <a:lnTo>
                    <a:pt x="14" y="9"/>
                  </a:lnTo>
                  <a:lnTo>
                    <a:pt x="0" y="18"/>
                  </a:lnTo>
                  <a:lnTo>
                    <a:pt x="1" y="18"/>
                  </a:lnTo>
                  <a:lnTo>
                    <a:pt x="8" y="22"/>
                  </a:lnTo>
                  <a:lnTo>
                    <a:pt x="17" y="21"/>
                  </a:lnTo>
                  <a:lnTo>
                    <a:pt x="26" y="17"/>
                  </a:lnTo>
                  <a:lnTo>
                    <a:pt x="33" y="13"/>
                  </a:lnTo>
                  <a:lnTo>
                    <a:pt x="40" y="11"/>
                  </a:lnTo>
                  <a:lnTo>
                    <a:pt x="48" y="10"/>
                  </a:lnTo>
                  <a:lnTo>
                    <a:pt x="56" y="9"/>
                  </a:lnTo>
                  <a:lnTo>
                    <a:pt x="62" y="8"/>
                  </a:lnTo>
                  <a:lnTo>
                    <a:pt x="53" y="6"/>
                  </a:lnTo>
                  <a:lnTo>
                    <a:pt x="45" y="2"/>
                  </a:lnTo>
                  <a:lnTo>
                    <a:pt x="39" y="1"/>
                  </a:lnTo>
                  <a:lnTo>
                    <a:pt x="37" y="0"/>
                  </a:lnTo>
                  <a:lnTo>
                    <a:pt x="21" y="3"/>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6" name="Freeform 40"/>
            <p:cNvSpPr>
              <a:spLocks/>
            </p:cNvSpPr>
            <p:nvPr/>
          </p:nvSpPr>
          <p:spPr bwMode="auto">
            <a:xfrm>
              <a:off x="4651" y="2553"/>
              <a:ext cx="26" cy="13"/>
            </a:xfrm>
            <a:custGeom>
              <a:avLst/>
              <a:gdLst>
                <a:gd name="T0" fmla="*/ 45 w 53"/>
                <a:gd name="T1" fmla="*/ 0 h 28"/>
                <a:gd name="T2" fmla="*/ 44 w 53"/>
                <a:gd name="T3" fmla="*/ 2 h 28"/>
                <a:gd name="T4" fmla="*/ 43 w 53"/>
                <a:gd name="T5" fmla="*/ 5 h 28"/>
                <a:gd name="T6" fmla="*/ 40 w 53"/>
                <a:gd name="T7" fmla="*/ 7 h 28"/>
                <a:gd name="T8" fmla="*/ 37 w 53"/>
                <a:gd name="T9" fmla="*/ 9 h 28"/>
                <a:gd name="T10" fmla="*/ 32 w 53"/>
                <a:gd name="T11" fmla="*/ 12 h 28"/>
                <a:gd name="T12" fmla="*/ 26 w 53"/>
                <a:gd name="T13" fmla="*/ 13 h 28"/>
                <a:gd name="T14" fmla="*/ 21 w 53"/>
                <a:gd name="T15" fmla="*/ 15 h 28"/>
                <a:gd name="T16" fmla="*/ 15 w 53"/>
                <a:gd name="T17" fmla="*/ 16 h 28"/>
                <a:gd name="T18" fmla="*/ 9 w 53"/>
                <a:gd name="T19" fmla="*/ 19 h 28"/>
                <a:gd name="T20" fmla="*/ 5 w 53"/>
                <a:gd name="T21" fmla="*/ 21 h 28"/>
                <a:gd name="T22" fmla="*/ 1 w 53"/>
                <a:gd name="T23" fmla="*/ 24 h 28"/>
                <a:gd name="T24" fmla="*/ 0 w 53"/>
                <a:gd name="T25" fmla="*/ 27 h 28"/>
                <a:gd name="T26" fmla="*/ 7 w 53"/>
                <a:gd name="T27" fmla="*/ 28 h 28"/>
                <a:gd name="T28" fmla="*/ 16 w 53"/>
                <a:gd name="T29" fmla="*/ 28 h 28"/>
                <a:gd name="T30" fmla="*/ 24 w 53"/>
                <a:gd name="T31" fmla="*/ 28 h 28"/>
                <a:gd name="T32" fmla="*/ 33 w 53"/>
                <a:gd name="T33" fmla="*/ 26 h 28"/>
                <a:gd name="T34" fmla="*/ 41 w 53"/>
                <a:gd name="T35" fmla="*/ 23 h 28"/>
                <a:gd name="T36" fmla="*/ 47 w 53"/>
                <a:gd name="T37" fmla="*/ 20 h 28"/>
                <a:gd name="T38" fmla="*/ 52 w 53"/>
                <a:gd name="T39" fmla="*/ 16 h 28"/>
                <a:gd name="T40" fmla="*/ 53 w 53"/>
                <a:gd name="T41" fmla="*/ 12 h 28"/>
                <a:gd name="T42" fmla="*/ 52 w 53"/>
                <a:gd name="T43" fmla="*/ 11 h 28"/>
                <a:gd name="T44" fmla="*/ 51 w 53"/>
                <a:gd name="T45" fmla="*/ 8 h 28"/>
                <a:gd name="T46" fmla="*/ 48 w 53"/>
                <a:gd name="T47" fmla="*/ 5 h 28"/>
                <a:gd name="T48" fmla="*/ 45 w 53"/>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28"/>
                <a:gd name="T77" fmla="*/ 53 w 53"/>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28">
                  <a:moveTo>
                    <a:pt x="45" y="0"/>
                  </a:moveTo>
                  <a:lnTo>
                    <a:pt x="44" y="2"/>
                  </a:lnTo>
                  <a:lnTo>
                    <a:pt x="43" y="5"/>
                  </a:lnTo>
                  <a:lnTo>
                    <a:pt x="40" y="7"/>
                  </a:lnTo>
                  <a:lnTo>
                    <a:pt x="37" y="9"/>
                  </a:lnTo>
                  <a:lnTo>
                    <a:pt x="32" y="12"/>
                  </a:lnTo>
                  <a:lnTo>
                    <a:pt x="26" y="13"/>
                  </a:lnTo>
                  <a:lnTo>
                    <a:pt x="21" y="15"/>
                  </a:lnTo>
                  <a:lnTo>
                    <a:pt x="15" y="16"/>
                  </a:lnTo>
                  <a:lnTo>
                    <a:pt x="9" y="19"/>
                  </a:lnTo>
                  <a:lnTo>
                    <a:pt x="5" y="21"/>
                  </a:lnTo>
                  <a:lnTo>
                    <a:pt x="1" y="24"/>
                  </a:lnTo>
                  <a:lnTo>
                    <a:pt x="0" y="27"/>
                  </a:lnTo>
                  <a:lnTo>
                    <a:pt x="7" y="28"/>
                  </a:lnTo>
                  <a:lnTo>
                    <a:pt x="16" y="28"/>
                  </a:lnTo>
                  <a:lnTo>
                    <a:pt x="24" y="28"/>
                  </a:lnTo>
                  <a:lnTo>
                    <a:pt x="33" y="26"/>
                  </a:lnTo>
                  <a:lnTo>
                    <a:pt x="41" y="23"/>
                  </a:lnTo>
                  <a:lnTo>
                    <a:pt x="47" y="20"/>
                  </a:lnTo>
                  <a:lnTo>
                    <a:pt x="52" y="16"/>
                  </a:lnTo>
                  <a:lnTo>
                    <a:pt x="53" y="12"/>
                  </a:lnTo>
                  <a:lnTo>
                    <a:pt x="52" y="11"/>
                  </a:lnTo>
                  <a:lnTo>
                    <a:pt x="51" y="8"/>
                  </a:lnTo>
                  <a:lnTo>
                    <a:pt x="48" y="5"/>
                  </a:lnTo>
                  <a:lnTo>
                    <a:pt x="45"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7" name="Freeform 41"/>
            <p:cNvSpPr>
              <a:spLocks/>
            </p:cNvSpPr>
            <p:nvPr/>
          </p:nvSpPr>
          <p:spPr bwMode="auto">
            <a:xfrm>
              <a:off x="4646" y="2549"/>
              <a:ext cx="27" cy="17"/>
            </a:xfrm>
            <a:custGeom>
              <a:avLst/>
              <a:gdLst>
                <a:gd name="T0" fmla="*/ 46 w 54"/>
                <a:gd name="T1" fmla="*/ 16 h 34"/>
                <a:gd name="T2" fmla="*/ 49 w 54"/>
                <a:gd name="T3" fmla="*/ 14 h 34"/>
                <a:gd name="T4" fmla="*/ 52 w 54"/>
                <a:gd name="T5" fmla="*/ 12 h 34"/>
                <a:gd name="T6" fmla="*/ 53 w 54"/>
                <a:gd name="T7" fmla="*/ 9 h 34"/>
                <a:gd name="T8" fmla="*/ 54 w 54"/>
                <a:gd name="T9" fmla="*/ 7 h 34"/>
                <a:gd name="T10" fmla="*/ 49 w 54"/>
                <a:gd name="T11" fmla="*/ 4 h 34"/>
                <a:gd name="T12" fmla="*/ 44 w 54"/>
                <a:gd name="T13" fmla="*/ 0 h 34"/>
                <a:gd name="T14" fmla="*/ 39 w 54"/>
                <a:gd name="T15" fmla="*/ 0 h 34"/>
                <a:gd name="T16" fmla="*/ 33 w 54"/>
                <a:gd name="T17" fmla="*/ 4 h 34"/>
                <a:gd name="T18" fmla="*/ 27 w 54"/>
                <a:gd name="T19" fmla="*/ 8 h 34"/>
                <a:gd name="T20" fmla="*/ 20 w 54"/>
                <a:gd name="T21" fmla="*/ 12 h 34"/>
                <a:gd name="T22" fmla="*/ 14 w 54"/>
                <a:gd name="T23" fmla="*/ 15 h 34"/>
                <a:gd name="T24" fmla="*/ 8 w 54"/>
                <a:gd name="T25" fmla="*/ 19 h 34"/>
                <a:gd name="T26" fmla="*/ 2 w 54"/>
                <a:gd name="T27" fmla="*/ 22 h 34"/>
                <a:gd name="T28" fmla="*/ 0 w 54"/>
                <a:gd name="T29" fmla="*/ 24 h 34"/>
                <a:gd name="T30" fmla="*/ 0 w 54"/>
                <a:gd name="T31" fmla="*/ 28 h 34"/>
                <a:gd name="T32" fmla="*/ 3 w 54"/>
                <a:gd name="T33" fmla="*/ 31 h 34"/>
                <a:gd name="T34" fmla="*/ 4 w 54"/>
                <a:gd name="T35" fmla="*/ 33 h 34"/>
                <a:gd name="T36" fmla="*/ 6 w 54"/>
                <a:gd name="T37" fmla="*/ 33 h 34"/>
                <a:gd name="T38" fmla="*/ 8 w 54"/>
                <a:gd name="T39" fmla="*/ 33 h 34"/>
                <a:gd name="T40" fmla="*/ 9 w 54"/>
                <a:gd name="T41" fmla="*/ 34 h 34"/>
                <a:gd name="T42" fmla="*/ 10 w 54"/>
                <a:gd name="T43" fmla="*/ 31 h 34"/>
                <a:gd name="T44" fmla="*/ 14 w 54"/>
                <a:gd name="T45" fmla="*/ 28 h 34"/>
                <a:gd name="T46" fmla="*/ 18 w 54"/>
                <a:gd name="T47" fmla="*/ 26 h 34"/>
                <a:gd name="T48" fmla="*/ 24 w 54"/>
                <a:gd name="T49" fmla="*/ 23 h 34"/>
                <a:gd name="T50" fmla="*/ 30 w 54"/>
                <a:gd name="T51" fmla="*/ 22 h 34"/>
                <a:gd name="T52" fmla="*/ 35 w 54"/>
                <a:gd name="T53" fmla="*/ 20 h 34"/>
                <a:gd name="T54" fmla="*/ 41 w 54"/>
                <a:gd name="T55" fmla="*/ 19 h 34"/>
                <a:gd name="T56" fmla="*/ 46 w 54"/>
                <a:gd name="T57" fmla="*/ 16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16"/>
                  </a:moveTo>
                  <a:lnTo>
                    <a:pt x="49" y="14"/>
                  </a:lnTo>
                  <a:lnTo>
                    <a:pt x="52" y="12"/>
                  </a:lnTo>
                  <a:lnTo>
                    <a:pt x="53" y="9"/>
                  </a:lnTo>
                  <a:lnTo>
                    <a:pt x="54" y="7"/>
                  </a:lnTo>
                  <a:lnTo>
                    <a:pt x="49" y="4"/>
                  </a:lnTo>
                  <a:lnTo>
                    <a:pt x="44" y="0"/>
                  </a:lnTo>
                  <a:lnTo>
                    <a:pt x="39" y="0"/>
                  </a:lnTo>
                  <a:lnTo>
                    <a:pt x="33" y="4"/>
                  </a:lnTo>
                  <a:lnTo>
                    <a:pt x="27" y="8"/>
                  </a:lnTo>
                  <a:lnTo>
                    <a:pt x="20" y="12"/>
                  </a:lnTo>
                  <a:lnTo>
                    <a:pt x="14" y="15"/>
                  </a:lnTo>
                  <a:lnTo>
                    <a:pt x="8" y="19"/>
                  </a:lnTo>
                  <a:lnTo>
                    <a:pt x="2" y="22"/>
                  </a:lnTo>
                  <a:lnTo>
                    <a:pt x="0" y="24"/>
                  </a:lnTo>
                  <a:lnTo>
                    <a:pt x="0" y="28"/>
                  </a:lnTo>
                  <a:lnTo>
                    <a:pt x="3" y="31"/>
                  </a:lnTo>
                  <a:lnTo>
                    <a:pt x="4" y="33"/>
                  </a:lnTo>
                  <a:lnTo>
                    <a:pt x="6" y="33"/>
                  </a:lnTo>
                  <a:lnTo>
                    <a:pt x="8" y="33"/>
                  </a:lnTo>
                  <a:lnTo>
                    <a:pt x="9" y="34"/>
                  </a:lnTo>
                  <a:lnTo>
                    <a:pt x="10" y="31"/>
                  </a:lnTo>
                  <a:lnTo>
                    <a:pt x="14" y="28"/>
                  </a:lnTo>
                  <a:lnTo>
                    <a:pt x="18" y="26"/>
                  </a:lnTo>
                  <a:lnTo>
                    <a:pt x="24" y="23"/>
                  </a:lnTo>
                  <a:lnTo>
                    <a:pt x="30" y="22"/>
                  </a:lnTo>
                  <a:lnTo>
                    <a:pt x="35" y="20"/>
                  </a:lnTo>
                  <a:lnTo>
                    <a:pt x="41" y="19"/>
                  </a:lnTo>
                  <a:lnTo>
                    <a:pt x="46" y="16"/>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8" name="Freeform 42"/>
            <p:cNvSpPr>
              <a:spLocks/>
            </p:cNvSpPr>
            <p:nvPr/>
          </p:nvSpPr>
          <p:spPr bwMode="auto">
            <a:xfrm>
              <a:off x="4437" y="2513"/>
              <a:ext cx="40" cy="41"/>
            </a:xfrm>
            <a:custGeom>
              <a:avLst/>
              <a:gdLst>
                <a:gd name="T0" fmla="*/ 1 w 79"/>
                <a:gd name="T1" fmla="*/ 24 h 80"/>
                <a:gd name="T2" fmla="*/ 6 w 79"/>
                <a:gd name="T3" fmla="*/ 17 h 80"/>
                <a:gd name="T4" fmla="*/ 13 w 79"/>
                <a:gd name="T5" fmla="*/ 11 h 80"/>
                <a:gd name="T6" fmla="*/ 24 w 79"/>
                <a:gd name="T7" fmla="*/ 4 h 80"/>
                <a:gd name="T8" fmla="*/ 33 w 79"/>
                <a:gd name="T9" fmla="*/ 0 h 80"/>
                <a:gd name="T10" fmla="*/ 31 w 79"/>
                <a:gd name="T11" fmla="*/ 8 h 80"/>
                <a:gd name="T12" fmla="*/ 29 w 79"/>
                <a:gd name="T13" fmla="*/ 15 h 80"/>
                <a:gd name="T14" fmla="*/ 29 w 79"/>
                <a:gd name="T15" fmla="*/ 21 h 80"/>
                <a:gd name="T16" fmla="*/ 32 w 79"/>
                <a:gd name="T17" fmla="*/ 24 h 80"/>
                <a:gd name="T18" fmla="*/ 36 w 79"/>
                <a:gd name="T19" fmla="*/ 26 h 80"/>
                <a:gd name="T20" fmla="*/ 43 w 79"/>
                <a:gd name="T21" fmla="*/ 30 h 80"/>
                <a:gd name="T22" fmla="*/ 50 w 79"/>
                <a:gd name="T23" fmla="*/ 34 h 80"/>
                <a:gd name="T24" fmla="*/ 58 w 79"/>
                <a:gd name="T25" fmla="*/ 40 h 80"/>
                <a:gd name="T26" fmla="*/ 65 w 79"/>
                <a:gd name="T27" fmla="*/ 45 h 80"/>
                <a:gd name="T28" fmla="*/ 72 w 79"/>
                <a:gd name="T29" fmla="*/ 49 h 80"/>
                <a:gd name="T30" fmla="*/ 77 w 79"/>
                <a:gd name="T31" fmla="*/ 52 h 80"/>
                <a:gd name="T32" fmla="*/ 78 w 79"/>
                <a:gd name="T33" fmla="*/ 53 h 80"/>
                <a:gd name="T34" fmla="*/ 79 w 79"/>
                <a:gd name="T35" fmla="*/ 80 h 80"/>
                <a:gd name="T36" fmla="*/ 71 w 79"/>
                <a:gd name="T37" fmla="*/ 77 h 80"/>
                <a:gd name="T38" fmla="*/ 62 w 79"/>
                <a:gd name="T39" fmla="*/ 72 h 80"/>
                <a:gd name="T40" fmla="*/ 51 w 79"/>
                <a:gd name="T41" fmla="*/ 69 h 80"/>
                <a:gd name="T42" fmla="*/ 42 w 79"/>
                <a:gd name="T43" fmla="*/ 64 h 80"/>
                <a:gd name="T44" fmla="*/ 34 w 79"/>
                <a:gd name="T45" fmla="*/ 60 h 80"/>
                <a:gd name="T46" fmla="*/ 27 w 79"/>
                <a:gd name="T47" fmla="*/ 56 h 80"/>
                <a:gd name="T48" fmla="*/ 21 w 79"/>
                <a:gd name="T49" fmla="*/ 53 h 80"/>
                <a:gd name="T50" fmla="*/ 20 w 79"/>
                <a:gd name="T51" fmla="*/ 49 h 80"/>
                <a:gd name="T52" fmla="*/ 16 w 79"/>
                <a:gd name="T53" fmla="*/ 44 h 80"/>
                <a:gd name="T54" fmla="*/ 8 w 79"/>
                <a:gd name="T55" fmla="*/ 39 h 80"/>
                <a:gd name="T56" fmla="*/ 0 w 79"/>
                <a:gd name="T57" fmla="*/ 33 h 80"/>
                <a:gd name="T58" fmla="*/ 1 w 79"/>
                <a:gd name="T59" fmla="*/ 24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9"/>
                <a:gd name="T91" fmla="*/ 0 h 80"/>
                <a:gd name="T92" fmla="*/ 79 w 79"/>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9" h="80">
                  <a:moveTo>
                    <a:pt x="1" y="24"/>
                  </a:moveTo>
                  <a:lnTo>
                    <a:pt x="6" y="17"/>
                  </a:lnTo>
                  <a:lnTo>
                    <a:pt x="13" y="11"/>
                  </a:lnTo>
                  <a:lnTo>
                    <a:pt x="24" y="4"/>
                  </a:lnTo>
                  <a:lnTo>
                    <a:pt x="33" y="0"/>
                  </a:lnTo>
                  <a:lnTo>
                    <a:pt x="31" y="8"/>
                  </a:lnTo>
                  <a:lnTo>
                    <a:pt x="29" y="15"/>
                  </a:lnTo>
                  <a:lnTo>
                    <a:pt x="29" y="21"/>
                  </a:lnTo>
                  <a:lnTo>
                    <a:pt x="32" y="24"/>
                  </a:lnTo>
                  <a:lnTo>
                    <a:pt x="36" y="26"/>
                  </a:lnTo>
                  <a:lnTo>
                    <a:pt x="43" y="30"/>
                  </a:lnTo>
                  <a:lnTo>
                    <a:pt x="50" y="34"/>
                  </a:lnTo>
                  <a:lnTo>
                    <a:pt x="58" y="40"/>
                  </a:lnTo>
                  <a:lnTo>
                    <a:pt x="65" y="45"/>
                  </a:lnTo>
                  <a:lnTo>
                    <a:pt x="72" y="49"/>
                  </a:lnTo>
                  <a:lnTo>
                    <a:pt x="77" y="52"/>
                  </a:lnTo>
                  <a:lnTo>
                    <a:pt x="78" y="53"/>
                  </a:lnTo>
                  <a:lnTo>
                    <a:pt x="79" y="80"/>
                  </a:lnTo>
                  <a:lnTo>
                    <a:pt x="71" y="77"/>
                  </a:lnTo>
                  <a:lnTo>
                    <a:pt x="62" y="72"/>
                  </a:lnTo>
                  <a:lnTo>
                    <a:pt x="51" y="69"/>
                  </a:lnTo>
                  <a:lnTo>
                    <a:pt x="42" y="64"/>
                  </a:lnTo>
                  <a:lnTo>
                    <a:pt x="34" y="60"/>
                  </a:lnTo>
                  <a:lnTo>
                    <a:pt x="27" y="56"/>
                  </a:lnTo>
                  <a:lnTo>
                    <a:pt x="21" y="53"/>
                  </a:lnTo>
                  <a:lnTo>
                    <a:pt x="20" y="49"/>
                  </a:lnTo>
                  <a:lnTo>
                    <a:pt x="16" y="44"/>
                  </a:lnTo>
                  <a:lnTo>
                    <a:pt x="8" y="39"/>
                  </a:lnTo>
                  <a:lnTo>
                    <a:pt x="0" y="33"/>
                  </a:lnTo>
                  <a:lnTo>
                    <a:pt x="1" y="24"/>
                  </a:lnTo>
                  <a:close/>
                </a:path>
              </a:pathLst>
            </a:custGeom>
            <a:solidFill>
              <a:srgbClr val="1E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19" name="Freeform 43"/>
            <p:cNvSpPr>
              <a:spLocks/>
            </p:cNvSpPr>
            <p:nvPr/>
          </p:nvSpPr>
          <p:spPr bwMode="auto">
            <a:xfrm>
              <a:off x="4452" y="2512"/>
              <a:ext cx="46" cy="43"/>
            </a:xfrm>
            <a:custGeom>
              <a:avLst/>
              <a:gdLst>
                <a:gd name="T0" fmla="*/ 3 w 93"/>
                <a:gd name="T1" fmla="*/ 28 h 87"/>
                <a:gd name="T2" fmla="*/ 0 w 93"/>
                <a:gd name="T3" fmla="*/ 25 h 87"/>
                <a:gd name="T4" fmla="*/ 0 w 93"/>
                <a:gd name="T5" fmla="*/ 19 h 87"/>
                <a:gd name="T6" fmla="*/ 2 w 93"/>
                <a:gd name="T7" fmla="*/ 12 h 87"/>
                <a:gd name="T8" fmla="*/ 4 w 93"/>
                <a:gd name="T9" fmla="*/ 4 h 87"/>
                <a:gd name="T10" fmla="*/ 12 w 93"/>
                <a:gd name="T11" fmla="*/ 1 h 87"/>
                <a:gd name="T12" fmla="*/ 20 w 93"/>
                <a:gd name="T13" fmla="*/ 0 h 87"/>
                <a:gd name="T14" fmla="*/ 25 w 93"/>
                <a:gd name="T15" fmla="*/ 0 h 87"/>
                <a:gd name="T16" fmla="*/ 28 w 93"/>
                <a:gd name="T17" fmla="*/ 4 h 87"/>
                <a:gd name="T18" fmla="*/ 67 w 93"/>
                <a:gd name="T19" fmla="*/ 28 h 87"/>
                <a:gd name="T20" fmla="*/ 68 w 93"/>
                <a:gd name="T21" fmla="*/ 28 h 87"/>
                <a:gd name="T22" fmla="*/ 73 w 93"/>
                <a:gd name="T23" fmla="*/ 29 h 87"/>
                <a:gd name="T24" fmla="*/ 78 w 93"/>
                <a:gd name="T25" fmla="*/ 30 h 87"/>
                <a:gd name="T26" fmla="*/ 83 w 93"/>
                <a:gd name="T27" fmla="*/ 31 h 87"/>
                <a:gd name="T28" fmla="*/ 89 w 93"/>
                <a:gd name="T29" fmla="*/ 35 h 87"/>
                <a:gd name="T30" fmla="*/ 93 w 93"/>
                <a:gd name="T31" fmla="*/ 38 h 87"/>
                <a:gd name="T32" fmla="*/ 93 w 93"/>
                <a:gd name="T33" fmla="*/ 44 h 87"/>
                <a:gd name="T34" fmla="*/ 90 w 93"/>
                <a:gd name="T35" fmla="*/ 50 h 87"/>
                <a:gd name="T36" fmla="*/ 86 w 93"/>
                <a:gd name="T37" fmla="*/ 57 h 87"/>
                <a:gd name="T38" fmla="*/ 81 w 93"/>
                <a:gd name="T39" fmla="*/ 64 h 87"/>
                <a:gd name="T40" fmla="*/ 78 w 93"/>
                <a:gd name="T41" fmla="*/ 71 h 87"/>
                <a:gd name="T42" fmla="*/ 73 w 93"/>
                <a:gd name="T43" fmla="*/ 78 h 87"/>
                <a:gd name="T44" fmla="*/ 68 w 93"/>
                <a:gd name="T45" fmla="*/ 82 h 87"/>
                <a:gd name="T46" fmla="*/ 64 w 93"/>
                <a:gd name="T47" fmla="*/ 86 h 87"/>
                <a:gd name="T48" fmla="*/ 57 w 93"/>
                <a:gd name="T49" fmla="*/ 87 h 87"/>
                <a:gd name="T50" fmla="*/ 50 w 93"/>
                <a:gd name="T51" fmla="*/ 84 h 87"/>
                <a:gd name="T52" fmla="*/ 50 w 93"/>
                <a:gd name="T53" fmla="*/ 84 h 87"/>
                <a:gd name="T54" fmla="*/ 50 w 93"/>
                <a:gd name="T55" fmla="*/ 84 h 87"/>
                <a:gd name="T56" fmla="*/ 50 w 93"/>
                <a:gd name="T57" fmla="*/ 84 h 87"/>
                <a:gd name="T58" fmla="*/ 50 w 93"/>
                <a:gd name="T59" fmla="*/ 84 h 87"/>
                <a:gd name="T60" fmla="*/ 49 w 93"/>
                <a:gd name="T61" fmla="*/ 57 h 87"/>
                <a:gd name="T62" fmla="*/ 48 w 93"/>
                <a:gd name="T63" fmla="*/ 56 h 87"/>
                <a:gd name="T64" fmla="*/ 43 w 93"/>
                <a:gd name="T65" fmla="*/ 53 h 87"/>
                <a:gd name="T66" fmla="*/ 36 w 93"/>
                <a:gd name="T67" fmla="*/ 49 h 87"/>
                <a:gd name="T68" fmla="*/ 29 w 93"/>
                <a:gd name="T69" fmla="*/ 44 h 87"/>
                <a:gd name="T70" fmla="*/ 21 w 93"/>
                <a:gd name="T71" fmla="*/ 38 h 87"/>
                <a:gd name="T72" fmla="*/ 14 w 93"/>
                <a:gd name="T73" fmla="*/ 34 h 87"/>
                <a:gd name="T74" fmla="*/ 7 w 93"/>
                <a:gd name="T75" fmla="*/ 30 h 87"/>
                <a:gd name="T76" fmla="*/ 3 w 93"/>
                <a:gd name="T77" fmla="*/ 28 h 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87"/>
                <a:gd name="T119" fmla="*/ 93 w 93"/>
                <a:gd name="T120" fmla="*/ 87 h 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87">
                  <a:moveTo>
                    <a:pt x="3" y="28"/>
                  </a:moveTo>
                  <a:lnTo>
                    <a:pt x="0" y="25"/>
                  </a:lnTo>
                  <a:lnTo>
                    <a:pt x="0" y="19"/>
                  </a:lnTo>
                  <a:lnTo>
                    <a:pt x="2" y="12"/>
                  </a:lnTo>
                  <a:lnTo>
                    <a:pt x="4" y="4"/>
                  </a:lnTo>
                  <a:lnTo>
                    <a:pt x="12" y="1"/>
                  </a:lnTo>
                  <a:lnTo>
                    <a:pt x="20" y="0"/>
                  </a:lnTo>
                  <a:lnTo>
                    <a:pt x="25" y="0"/>
                  </a:lnTo>
                  <a:lnTo>
                    <a:pt x="28" y="4"/>
                  </a:lnTo>
                  <a:lnTo>
                    <a:pt x="67" y="28"/>
                  </a:lnTo>
                  <a:lnTo>
                    <a:pt x="68" y="28"/>
                  </a:lnTo>
                  <a:lnTo>
                    <a:pt x="73" y="29"/>
                  </a:lnTo>
                  <a:lnTo>
                    <a:pt x="78" y="30"/>
                  </a:lnTo>
                  <a:lnTo>
                    <a:pt x="83" y="31"/>
                  </a:lnTo>
                  <a:lnTo>
                    <a:pt x="89" y="35"/>
                  </a:lnTo>
                  <a:lnTo>
                    <a:pt x="93" y="38"/>
                  </a:lnTo>
                  <a:lnTo>
                    <a:pt x="93" y="44"/>
                  </a:lnTo>
                  <a:lnTo>
                    <a:pt x="90" y="50"/>
                  </a:lnTo>
                  <a:lnTo>
                    <a:pt x="86" y="57"/>
                  </a:lnTo>
                  <a:lnTo>
                    <a:pt x="81" y="64"/>
                  </a:lnTo>
                  <a:lnTo>
                    <a:pt x="78" y="71"/>
                  </a:lnTo>
                  <a:lnTo>
                    <a:pt x="73" y="78"/>
                  </a:lnTo>
                  <a:lnTo>
                    <a:pt x="68" y="82"/>
                  </a:lnTo>
                  <a:lnTo>
                    <a:pt x="64" y="86"/>
                  </a:lnTo>
                  <a:lnTo>
                    <a:pt x="57" y="87"/>
                  </a:lnTo>
                  <a:lnTo>
                    <a:pt x="50" y="84"/>
                  </a:lnTo>
                  <a:lnTo>
                    <a:pt x="49" y="57"/>
                  </a:lnTo>
                  <a:lnTo>
                    <a:pt x="48" y="56"/>
                  </a:lnTo>
                  <a:lnTo>
                    <a:pt x="43" y="53"/>
                  </a:lnTo>
                  <a:lnTo>
                    <a:pt x="36" y="49"/>
                  </a:lnTo>
                  <a:lnTo>
                    <a:pt x="29" y="44"/>
                  </a:lnTo>
                  <a:lnTo>
                    <a:pt x="21" y="38"/>
                  </a:lnTo>
                  <a:lnTo>
                    <a:pt x="14" y="34"/>
                  </a:lnTo>
                  <a:lnTo>
                    <a:pt x="7" y="30"/>
                  </a:lnTo>
                  <a:lnTo>
                    <a:pt x="3" y="28"/>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0" name="Freeform 44"/>
            <p:cNvSpPr>
              <a:spLocks/>
            </p:cNvSpPr>
            <p:nvPr/>
          </p:nvSpPr>
          <p:spPr bwMode="auto">
            <a:xfrm>
              <a:off x="4407" y="2520"/>
              <a:ext cx="19" cy="16"/>
            </a:xfrm>
            <a:custGeom>
              <a:avLst/>
              <a:gdLst>
                <a:gd name="T0" fmla="*/ 1 w 38"/>
                <a:gd name="T1" fmla="*/ 11 h 32"/>
                <a:gd name="T2" fmla="*/ 4 w 38"/>
                <a:gd name="T3" fmla="*/ 8 h 32"/>
                <a:gd name="T4" fmla="*/ 7 w 38"/>
                <a:gd name="T5" fmla="*/ 5 h 32"/>
                <a:gd name="T6" fmla="*/ 9 w 38"/>
                <a:gd name="T7" fmla="*/ 2 h 32"/>
                <a:gd name="T8" fmla="*/ 11 w 38"/>
                <a:gd name="T9" fmla="*/ 0 h 32"/>
                <a:gd name="T10" fmla="*/ 15 w 38"/>
                <a:gd name="T11" fmla="*/ 7 h 32"/>
                <a:gd name="T12" fmla="*/ 20 w 38"/>
                <a:gd name="T13" fmla="*/ 13 h 32"/>
                <a:gd name="T14" fmla="*/ 28 w 38"/>
                <a:gd name="T15" fmla="*/ 19 h 32"/>
                <a:gd name="T16" fmla="*/ 36 w 38"/>
                <a:gd name="T17" fmla="*/ 24 h 32"/>
                <a:gd name="T18" fmla="*/ 36 w 38"/>
                <a:gd name="T19" fmla="*/ 25 h 32"/>
                <a:gd name="T20" fmla="*/ 36 w 38"/>
                <a:gd name="T21" fmla="*/ 25 h 32"/>
                <a:gd name="T22" fmla="*/ 36 w 38"/>
                <a:gd name="T23" fmla="*/ 25 h 32"/>
                <a:gd name="T24" fmla="*/ 36 w 38"/>
                <a:gd name="T25" fmla="*/ 26 h 32"/>
                <a:gd name="T26" fmla="*/ 38 w 38"/>
                <a:gd name="T27" fmla="*/ 31 h 32"/>
                <a:gd name="T28" fmla="*/ 33 w 38"/>
                <a:gd name="T29" fmla="*/ 32 h 32"/>
                <a:gd name="T30" fmla="*/ 26 w 38"/>
                <a:gd name="T31" fmla="*/ 31 h 32"/>
                <a:gd name="T32" fmla="*/ 18 w 38"/>
                <a:gd name="T33" fmla="*/ 28 h 32"/>
                <a:gd name="T34" fmla="*/ 10 w 38"/>
                <a:gd name="T35" fmla="*/ 25 h 32"/>
                <a:gd name="T36" fmla="*/ 3 w 38"/>
                <a:gd name="T37" fmla="*/ 20 h 32"/>
                <a:gd name="T38" fmla="*/ 0 w 38"/>
                <a:gd name="T39" fmla="*/ 16 h 32"/>
                <a:gd name="T40" fmla="*/ 1 w 38"/>
                <a:gd name="T41" fmla="*/ 1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32"/>
                <a:gd name="T65" fmla="*/ 38 w 3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32">
                  <a:moveTo>
                    <a:pt x="1" y="11"/>
                  </a:moveTo>
                  <a:lnTo>
                    <a:pt x="4" y="8"/>
                  </a:lnTo>
                  <a:lnTo>
                    <a:pt x="7" y="5"/>
                  </a:lnTo>
                  <a:lnTo>
                    <a:pt x="9" y="2"/>
                  </a:lnTo>
                  <a:lnTo>
                    <a:pt x="11" y="0"/>
                  </a:lnTo>
                  <a:lnTo>
                    <a:pt x="15" y="7"/>
                  </a:lnTo>
                  <a:lnTo>
                    <a:pt x="20" y="13"/>
                  </a:lnTo>
                  <a:lnTo>
                    <a:pt x="28" y="19"/>
                  </a:lnTo>
                  <a:lnTo>
                    <a:pt x="36" y="24"/>
                  </a:lnTo>
                  <a:lnTo>
                    <a:pt x="36" y="25"/>
                  </a:lnTo>
                  <a:lnTo>
                    <a:pt x="36" y="26"/>
                  </a:lnTo>
                  <a:lnTo>
                    <a:pt x="38" y="31"/>
                  </a:lnTo>
                  <a:lnTo>
                    <a:pt x="33" y="32"/>
                  </a:lnTo>
                  <a:lnTo>
                    <a:pt x="26" y="31"/>
                  </a:lnTo>
                  <a:lnTo>
                    <a:pt x="18" y="28"/>
                  </a:lnTo>
                  <a:lnTo>
                    <a:pt x="10" y="25"/>
                  </a:lnTo>
                  <a:lnTo>
                    <a:pt x="3" y="20"/>
                  </a:lnTo>
                  <a:lnTo>
                    <a:pt x="0" y="16"/>
                  </a:lnTo>
                  <a:lnTo>
                    <a:pt x="1" y="11"/>
                  </a:lnTo>
                  <a:close/>
                </a:path>
              </a:pathLst>
            </a:custGeom>
            <a:solidFill>
              <a:srgbClr val="28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1" name="Freeform 45"/>
            <p:cNvSpPr>
              <a:spLocks/>
            </p:cNvSpPr>
            <p:nvPr/>
          </p:nvSpPr>
          <p:spPr bwMode="auto">
            <a:xfrm>
              <a:off x="4413" y="2510"/>
              <a:ext cx="21" cy="22"/>
            </a:xfrm>
            <a:custGeom>
              <a:avLst/>
              <a:gdLst>
                <a:gd name="T0" fmla="*/ 0 w 43"/>
                <a:gd name="T1" fmla="*/ 20 h 44"/>
                <a:gd name="T2" fmla="*/ 2 w 43"/>
                <a:gd name="T3" fmla="*/ 17 h 44"/>
                <a:gd name="T4" fmla="*/ 5 w 43"/>
                <a:gd name="T5" fmla="*/ 14 h 44"/>
                <a:gd name="T6" fmla="*/ 7 w 43"/>
                <a:gd name="T7" fmla="*/ 10 h 44"/>
                <a:gd name="T8" fmla="*/ 9 w 43"/>
                <a:gd name="T9" fmla="*/ 8 h 44"/>
                <a:gd name="T10" fmla="*/ 16 w 43"/>
                <a:gd name="T11" fmla="*/ 2 h 44"/>
                <a:gd name="T12" fmla="*/ 27 w 43"/>
                <a:gd name="T13" fmla="*/ 0 h 44"/>
                <a:gd name="T14" fmla="*/ 37 w 43"/>
                <a:gd name="T15" fmla="*/ 1 h 44"/>
                <a:gd name="T16" fmla="*/ 43 w 43"/>
                <a:gd name="T17" fmla="*/ 9 h 44"/>
                <a:gd name="T18" fmla="*/ 39 w 43"/>
                <a:gd name="T19" fmla="*/ 13 h 44"/>
                <a:gd name="T20" fmla="*/ 32 w 43"/>
                <a:gd name="T21" fmla="*/ 21 h 44"/>
                <a:gd name="T22" fmla="*/ 25 w 43"/>
                <a:gd name="T23" fmla="*/ 32 h 44"/>
                <a:gd name="T24" fmla="*/ 25 w 43"/>
                <a:gd name="T25" fmla="*/ 44 h 44"/>
                <a:gd name="T26" fmla="*/ 17 w 43"/>
                <a:gd name="T27" fmla="*/ 39 h 44"/>
                <a:gd name="T28" fmla="*/ 9 w 43"/>
                <a:gd name="T29" fmla="*/ 33 h 44"/>
                <a:gd name="T30" fmla="*/ 4 w 43"/>
                <a:gd name="T31" fmla="*/ 27 h 44"/>
                <a:gd name="T32" fmla="*/ 0 w 43"/>
                <a:gd name="T33" fmla="*/ 2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4"/>
                <a:gd name="T53" fmla="*/ 43 w 4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4">
                  <a:moveTo>
                    <a:pt x="0" y="20"/>
                  </a:moveTo>
                  <a:lnTo>
                    <a:pt x="2" y="17"/>
                  </a:lnTo>
                  <a:lnTo>
                    <a:pt x="5" y="14"/>
                  </a:lnTo>
                  <a:lnTo>
                    <a:pt x="7" y="10"/>
                  </a:lnTo>
                  <a:lnTo>
                    <a:pt x="9" y="8"/>
                  </a:lnTo>
                  <a:lnTo>
                    <a:pt x="16" y="2"/>
                  </a:lnTo>
                  <a:lnTo>
                    <a:pt x="27" y="0"/>
                  </a:lnTo>
                  <a:lnTo>
                    <a:pt x="37" y="1"/>
                  </a:lnTo>
                  <a:lnTo>
                    <a:pt x="43" y="9"/>
                  </a:lnTo>
                  <a:lnTo>
                    <a:pt x="39" y="13"/>
                  </a:lnTo>
                  <a:lnTo>
                    <a:pt x="32" y="21"/>
                  </a:lnTo>
                  <a:lnTo>
                    <a:pt x="25" y="32"/>
                  </a:lnTo>
                  <a:lnTo>
                    <a:pt x="25" y="44"/>
                  </a:lnTo>
                  <a:lnTo>
                    <a:pt x="17" y="39"/>
                  </a:lnTo>
                  <a:lnTo>
                    <a:pt x="9" y="33"/>
                  </a:lnTo>
                  <a:lnTo>
                    <a:pt x="4" y="27"/>
                  </a:lnTo>
                  <a:lnTo>
                    <a:pt x="0" y="20"/>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2" name="Freeform 46"/>
            <p:cNvSpPr>
              <a:spLocks/>
            </p:cNvSpPr>
            <p:nvPr/>
          </p:nvSpPr>
          <p:spPr bwMode="auto">
            <a:xfrm>
              <a:off x="4391" y="2554"/>
              <a:ext cx="35" cy="15"/>
            </a:xfrm>
            <a:custGeom>
              <a:avLst/>
              <a:gdLst>
                <a:gd name="T0" fmla="*/ 6 w 70"/>
                <a:gd name="T1" fmla="*/ 0 h 32"/>
                <a:gd name="T2" fmla="*/ 7 w 70"/>
                <a:gd name="T3" fmla="*/ 4 h 32"/>
                <a:gd name="T4" fmla="*/ 8 w 70"/>
                <a:gd name="T5" fmla="*/ 7 h 32"/>
                <a:gd name="T6" fmla="*/ 11 w 70"/>
                <a:gd name="T7" fmla="*/ 11 h 32"/>
                <a:gd name="T8" fmla="*/ 15 w 70"/>
                <a:gd name="T9" fmla="*/ 14 h 32"/>
                <a:gd name="T10" fmla="*/ 21 w 70"/>
                <a:gd name="T11" fmla="*/ 17 h 32"/>
                <a:gd name="T12" fmla="*/ 28 w 70"/>
                <a:gd name="T13" fmla="*/ 19 h 32"/>
                <a:gd name="T14" fmla="*/ 36 w 70"/>
                <a:gd name="T15" fmla="*/ 21 h 32"/>
                <a:gd name="T16" fmla="*/ 47 w 70"/>
                <a:gd name="T17" fmla="*/ 22 h 32"/>
                <a:gd name="T18" fmla="*/ 53 w 70"/>
                <a:gd name="T19" fmla="*/ 22 h 32"/>
                <a:gd name="T20" fmla="*/ 59 w 70"/>
                <a:gd name="T21" fmla="*/ 24 h 32"/>
                <a:gd name="T22" fmla="*/ 64 w 70"/>
                <a:gd name="T23" fmla="*/ 24 h 32"/>
                <a:gd name="T24" fmla="*/ 68 w 70"/>
                <a:gd name="T25" fmla="*/ 25 h 32"/>
                <a:gd name="T26" fmla="*/ 69 w 70"/>
                <a:gd name="T27" fmla="*/ 27 h 32"/>
                <a:gd name="T28" fmla="*/ 70 w 70"/>
                <a:gd name="T29" fmla="*/ 29 h 32"/>
                <a:gd name="T30" fmla="*/ 69 w 70"/>
                <a:gd name="T31" fmla="*/ 30 h 32"/>
                <a:gd name="T32" fmla="*/ 66 w 70"/>
                <a:gd name="T33" fmla="*/ 32 h 32"/>
                <a:gd name="T34" fmla="*/ 60 w 70"/>
                <a:gd name="T35" fmla="*/ 32 h 32"/>
                <a:gd name="T36" fmla="*/ 52 w 70"/>
                <a:gd name="T37" fmla="*/ 32 h 32"/>
                <a:gd name="T38" fmla="*/ 45 w 70"/>
                <a:gd name="T39" fmla="*/ 32 h 32"/>
                <a:gd name="T40" fmla="*/ 37 w 70"/>
                <a:gd name="T41" fmla="*/ 32 h 32"/>
                <a:gd name="T42" fmla="*/ 29 w 70"/>
                <a:gd name="T43" fmla="*/ 32 h 32"/>
                <a:gd name="T44" fmla="*/ 21 w 70"/>
                <a:gd name="T45" fmla="*/ 30 h 32"/>
                <a:gd name="T46" fmla="*/ 14 w 70"/>
                <a:gd name="T47" fmla="*/ 29 h 32"/>
                <a:gd name="T48" fmla="*/ 8 w 70"/>
                <a:gd name="T49" fmla="*/ 28 h 32"/>
                <a:gd name="T50" fmla="*/ 3 w 70"/>
                <a:gd name="T51" fmla="*/ 22 h 32"/>
                <a:gd name="T52" fmla="*/ 0 w 70"/>
                <a:gd name="T53" fmla="*/ 15 h 32"/>
                <a:gd name="T54" fmla="*/ 1 w 70"/>
                <a:gd name="T55" fmla="*/ 7 h 32"/>
                <a:gd name="T56" fmla="*/ 6 w 70"/>
                <a:gd name="T57" fmla="*/ 0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32"/>
                <a:gd name="T89" fmla="*/ 70 w 70"/>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32">
                  <a:moveTo>
                    <a:pt x="6" y="0"/>
                  </a:moveTo>
                  <a:lnTo>
                    <a:pt x="7" y="4"/>
                  </a:lnTo>
                  <a:lnTo>
                    <a:pt x="8" y="7"/>
                  </a:lnTo>
                  <a:lnTo>
                    <a:pt x="11" y="11"/>
                  </a:lnTo>
                  <a:lnTo>
                    <a:pt x="15" y="14"/>
                  </a:lnTo>
                  <a:lnTo>
                    <a:pt x="21" y="17"/>
                  </a:lnTo>
                  <a:lnTo>
                    <a:pt x="28" y="19"/>
                  </a:lnTo>
                  <a:lnTo>
                    <a:pt x="36" y="21"/>
                  </a:lnTo>
                  <a:lnTo>
                    <a:pt x="47" y="22"/>
                  </a:lnTo>
                  <a:lnTo>
                    <a:pt x="53" y="22"/>
                  </a:lnTo>
                  <a:lnTo>
                    <a:pt x="59" y="24"/>
                  </a:lnTo>
                  <a:lnTo>
                    <a:pt x="64" y="24"/>
                  </a:lnTo>
                  <a:lnTo>
                    <a:pt x="68" y="25"/>
                  </a:lnTo>
                  <a:lnTo>
                    <a:pt x="69" y="27"/>
                  </a:lnTo>
                  <a:lnTo>
                    <a:pt x="70" y="29"/>
                  </a:lnTo>
                  <a:lnTo>
                    <a:pt x="69" y="30"/>
                  </a:lnTo>
                  <a:lnTo>
                    <a:pt x="66" y="32"/>
                  </a:lnTo>
                  <a:lnTo>
                    <a:pt x="60" y="32"/>
                  </a:lnTo>
                  <a:lnTo>
                    <a:pt x="52" y="32"/>
                  </a:lnTo>
                  <a:lnTo>
                    <a:pt x="45" y="32"/>
                  </a:lnTo>
                  <a:lnTo>
                    <a:pt x="37" y="32"/>
                  </a:lnTo>
                  <a:lnTo>
                    <a:pt x="29" y="32"/>
                  </a:lnTo>
                  <a:lnTo>
                    <a:pt x="21" y="30"/>
                  </a:lnTo>
                  <a:lnTo>
                    <a:pt x="14" y="29"/>
                  </a:lnTo>
                  <a:lnTo>
                    <a:pt x="8" y="28"/>
                  </a:lnTo>
                  <a:lnTo>
                    <a:pt x="3" y="22"/>
                  </a:lnTo>
                  <a:lnTo>
                    <a:pt x="0" y="15"/>
                  </a:lnTo>
                  <a:lnTo>
                    <a:pt x="1" y="7"/>
                  </a:lnTo>
                  <a:lnTo>
                    <a:pt x="6"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3" name="Freeform 47"/>
            <p:cNvSpPr>
              <a:spLocks/>
            </p:cNvSpPr>
            <p:nvPr/>
          </p:nvSpPr>
          <p:spPr bwMode="auto">
            <a:xfrm>
              <a:off x="4393" y="2551"/>
              <a:ext cx="32" cy="15"/>
            </a:xfrm>
            <a:custGeom>
              <a:avLst/>
              <a:gdLst>
                <a:gd name="T0" fmla="*/ 0 w 62"/>
                <a:gd name="T1" fmla="*/ 5 h 30"/>
                <a:gd name="T2" fmla="*/ 1 w 62"/>
                <a:gd name="T3" fmla="*/ 4 h 30"/>
                <a:gd name="T4" fmla="*/ 2 w 62"/>
                <a:gd name="T5" fmla="*/ 3 h 30"/>
                <a:gd name="T6" fmla="*/ 3 w 62"/>
                <a:gd name="T7" fmla="*/ 3 h 30"/>
                <a:gd name="T8" fmla="*/ 5 w 62"/>
                <a:gd name="T9" fmla="*/ 2 h 30"/>
                <a:gd name="T10" fmla="*/ 10 w 62"/>
                <a:gd name="T11" fmla="*/ 0 h 30"/>
                <a:gd name="T12" fmla="*/ 17 w 62"/>
                <a:gd name="T13" fmla="*/ 0 h 30"/>
                <a:gd name="T14" fmla="*/ 25 w 62"/>
                <a:gd name="T15" fmla="*/ 2 h 30"/>
                <a:gd name="T16" fmla="*/ 32 w 62"/>
                <a:gd name="T17" fmla="*/ 5 h 30"/>
                <a:gd name="T18" fmla="*/ 38 w 62"/>
                <a:gd name="T19" fmla="*/ 9 h 30"/>
                <a:gd name="T20" fmla="*/ 44 w 62"/>
                <a:gd name="T21" fmla="*/ 12 h 30"/>
                <a:gd name="T22" fmla="*/ 47 w 62"/>
                <a:gd name="T23" fmla="*/ 15 h 30"/>
                <a:gd name="T24" fmla="*/ 48 w 62"/>
                <a:gd name="T25" fmla="*/ 16 h 30"/>
                <a:gd name="T26" fmla="*/ 50 w 62"/>
                <a:gd name="T27" fmla="*/ 17 h 30"/>
                <a:gd name="T28" fmla="*/ 54 w 62"/>
                <a:gd name="T29" fmla="*/ 20 h 30"/>
                <a:gd name="T30" fmla="*/ 58 w 62"/>
                <a:gd name="T31" fmla="*/ 25 h 30"/>
                <a:gd name="T32" fmla="*/ 62 w 62"/>
                <a:gd name="T33" fmla="*/ 30 h 30"/>
                <a:gd name="T34" fmla="*/ 58 w 62"/>
                <a:gd name="T35" fmla="*/ 29 h 30"/>
                <a:gd name="T36" fmla="*/ 53 w 62"/>
                <a:gd name="T37" fmla="*/ 29 h 30"/>
                <a:gd name="T38" fmla="*/ 47 w 62"/>
                <a:gd name="T39" fmla="*/ 27 h 30"/>
                <a:gd name="T40" fmla="*/ 41 w 62"/>
                <a:gd name="T41" fmla="*/ 27 h 30"/>
                <a:gd name="T42" fmla="*/ 30 w 62"/>
                <a:gd name="T43" fmla="*/ 26 h 30"/>
                <a:gd name="T44" fmla="*/ 22 w 62"/>
                <a:gd name="T45" fmla="*/ 24 h 30"/>
                <a:gd name="T46" fmla="*/ 15 w 62"/>
                <a:gd name="T47" fmla="*/ 22 h 30"/>
                <a:gd name="T48" fmla="*/ 9 w 62"/>
                <a:gd name="T49" fmla="*/ 19 h 30"/>
                <a:gd name="T50" fmla="*/ 5 w 62"/>
                <a:gd name="T51" fmla="*/ 16 h 30"/>
                <a:gd name="T52" fmla="*/ 2 w 62"/>
                <a:gd name="T53" fmla="*/ 12 h 30"/>
                <a:gd name="T54" fmla="*/ 1 w 62"/>
                <a:gd name="T55" fmla="*/ 9 h 30"/>
                <a:gd name="T56" fmla="*/ 0 w 62"/>
                <a:gd name="T57" fmla="*/ 5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30"/>
                <a:gd name="T89" fmla="*/ 62 w 62"/>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30">
                  <a:moveTo>
                    <a:pt x="0" y="5"/>
                  </a:moveTo>
                  <a:lnTo>
                    <a:pt x="1" y="4"/>
                  </a:lnTo>
                  <a:lnTo>
                    <a:pt x="2" y="3"/>
                  </a:lnTo>
                  <a:lnTo>
                    <a:pt x="3" y="3"/>
                  </a:lnTo>
                  <a:lnTo>
                    <a:pt x="5" y="2"/>
                  </a:lnTo>
                  <a:lnTo>
                    <a:pt x="10" y="0"/>
                  </a:lnTo>
                  <a:lnTo>
                    <a:pt x="17" y="0"/>
                  </a:lnTo>
                  <a:lnTo>
                    <a:pt x="25" y="2"/>
                  </a:lnTo>
                  <a:lnTo>
                    <a:pt x="32" y="5"/>
                  </a:lnTo>
                  <a:lnTo>
                    <a:pt x="38" y="9"/>
                  </a:lnTo>
                  <a:lnTo>
                    <a:pt x="44" y="12"/>
                  </a:lnTo>
                  <a:lnTo>
                    <a:pt x="47" y="15"/>
                  </a:lnTo>
                  <a:lnTo>
                    <a:pt x="48" y="16"/>
                  </a:lnTo>
                  <a:lnTo>
                    <a:pt x="50" y="17"/>
                  </a:lnTo>
                  <a:lnTo>
                    <a:pt x="54" y="20"/>
                  </a:lnTo>
                  <a:lnTo>
                    <a:pt x="58" y="25"/>
                  </a:lnTo>
                  <a:lnTo>
                    <a:pt x="62" y="30"/>
                  </a:lnTo>
                  <a:lnTo>
                    <a:pt x="58" y="29"/>
                  </a:lnTo>
                  <a:lnTo>
                    <a:pt x="53" y="29"/>
                  </a:lnTo>
                  <a:lnTo>
                    <a:pt x="47" y="27"/>
                  </a:lnTo>
                  <a:lnTo>
                    <a:pt x="41" y="27"/>
                  </a:lnTo>
                  <a:lnTo>
                    <a:pt x="30" y="26"/>
                  </a:lnTo>
                  <a:lnTo>
                    <a:pt x="22" y="24"/>
                  </a:lnTo>
                  <a:lnTo>
                    <a:pt x="15" y="22"/>
                  </a:lnTo>
                  <a:lnTo>
                    <a:pt x="9" y="19"/>
                  </a:lnTo>
                  <a:lnTo>
                    <a:pt x="5" y="16"/>
                  </a:lnTo>
                  <a:lnTo>
                    <a:pt x="2" y="12"/>
                  </a:lnTo>
                  <a:lnTo>
                    <a:pt x="1" y="9"/>
                  </a:lnTo>
                  <a:lnTo>
                    <a:pt x="0" y="5"/>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4" name="Freeform 48"/>
            <p:cNvSpPr>
              <a:spLocks/>
            </p:cNvSpPr>
            <p:nvPr/>
          </p:nvSpPr>
          <p:spPr bwMode="auto">
            <a:xfrm>
              <a:off x="4451" y="2558"/>
              <a:ext cx="36" cy="18"/>
            </a:xfrm>
            <a:custGeom>
              <a:avLst/>
              <a:gdLst>
                <a:gd name="T0" fmla="*/ 0 w 74"/>
                <a:gd name="T1" fmla="*/ 23 h 35"/>
                <a:gd name="T2" fmla="*/ 1 w 74"/>
                <a:gd name="T3" fmla="*/ 20 h 35"/>
                <a:gd name="T4" fmla="*/ 3 w 74"/>
                <a:gd name="T5" fmla="*/ 18 h 35"/>
                <a:gd name="T6" fmla="*/ 8 w 74"/>
                <a:gd name="T7" fmla="*/ 16 h 35"/>
                <a:gd name="T8" fmla="*/ 13 w 74"/>
                <a:gd name="T9" fmla="*/ 15 h 35"/>
                <a:gd name="T10" fmla="*/ 18 w 74"/>
                <a:gd name="T11" fmla="*/ 12 h 35"/>
                <a:gd name="T12" fmla="*/ 24 w 74"/>
                <a:gd name="T13" fmla="*/ 10 h 35"/>
                <a:gd name="T14" fmla="*/ 29 w 74"/>
                <a:gd name="T15" fmla="*/ 7 h 35"/>
                <a:gd name="T16" fmla="*/ 33 w 74"/>
                <a:gd name="T17" fmla="*/ 3 h 35"/>
                <a:gd name="T18" fmla="*/ 40 w 74"/>
                <a:gd name="T19" fmla="*/ 0 h 35"/>
                <a:gd name="T20" fmla="*/ 48 w 74"/>
                <a:gd name="T21" fmla="*/ 2 h 35"/>
                <a:gd name="T22" fmla="*/ 56 w 74"/>
                <a:gd name="T23" fmla="*/ 7 h 35"/>
                <a:gd name="T24" fmla="*/ 66 w 74"/>
                <a:gd name="T25" fmla="*/ 10 h 35"/>
                <a:gd name="T26" fmla="*/ 73 w 74"/>
                <a:gd name="T27" fmla="*/ 14 h 35"/>
                <a:gd name="T28" fmla="*/ 74 w 74"/>
                <a:gd name="T29" fmla="*/ 20 h 35"/>
                <a:gd name="T30" fmla="*/ 70 w 74"/>
                <a:gd name="T31" fmla="*/ 27 h 35"/>
                <a:gd name="T32" fmla="*/ 65 w 74"/>
                <a:gd name="T33" fmla="*/ 35 h 35"/>
                <a:gd name="T34" fmla="*/ 52 w 74"/>
                <a:gd name="T35" fmla="*/ 27 h 35"/>
                <a:gd name="T36" fmla="*/ 44 w 74"/>
                <a:gd name="T37" fmla="*/ 22 h 35"/>
                <a:gd name="T38" fmla="*/ 28 w 74"/>
                <a:gd name="T39" fmla="*/ 18 h 35"/>
                <a:gd name="T40" fmla="*/ 25 w 74"/>
                <a:gd name="T41" fmla="*/ 19 h 35"/>
                <a:gd name="T42" fmla="*/ 20 w 74"/>
                <a:gd name="T43" fmla="*/ 20 h 35"/>
                <a:gd name="T44" fmla="*/ 12 w 74"/>
                <a:gd name="T45" fmla="*/ 23 h 35"/>
                <a:gd name="T46" fmla="*/ 2 w 74"/>
                <a:gd name="T47" fmla="*/ 25 h 35"/>
                <a:gd name="T48" fmla="*/ 1 w 74"/>
                <a:gd name="T49" fmla="*/ 25 h 35"/>
                <a:gd name="T50" fmla="*/ 1 w 74"/>
                <a:gd name="T51" fmla="*/ 24 h 35"/>
                <a:gd name="T52" fmla="*/ 0 w 74"/>
                <a:gd name="T53" fmla="*/ 24 h 35"/>
                <a:gd name="T54" fmla="*/ 0 w 74"/>
                <a:gd name="T55" fmla="*/ 23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
                <a:gd name="T85" fmla="*/ 0 h 35"/>
                <a:gd name="T86" fmla="*/ 74 w 74"/>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 h="35">
                  <a:moveTo>
                    <a:pt x="0" y="23"/>
                  </a:moveTo>
                  <a:lnTo>
                    <a:pt x="1" y="20"/>
                  </a:lnTo>
                  <a:lnTo>
                    <a:pt x="3" y="18"/>
                  </a:lnTo>
                  <a:lnTo>
                    <a:pt x="8" y="16"/>
                  </a:lnTo>
                  <a:lnTo>
                    <a:pt x="13" y="15"/>
                  </a:lnTo>
                  <a:lnTo>
                    <a:pt x="18" y="12"/>
                  </a:lnTo>
                  <a:lnTo>
                    <a:pt x="24" y="10"/>
                  </a:lnTo>
                  <a:lnTo>
                    <a:pt x="29" y="7"/>
                  </a:lnTo>
                  <a:lnTo>
                    <a:pt x="33" y="3"/>
                  </a:lnTo>
                  <a:lnTo>
                    <a:pt x="40" y="0"/>
                  </a:lnTo>
                  <a:lnTo>
                    <a:pt x="48" y="2"/>
                  </a:lnTo>
                  <a:lnTo>
                    <a:pt x="56" y="7"/>
                  </a:lnTo>
                  <a:lnTo>
                    <a:pt x="66" y="10"/>
                  </a:lnTo>
                  <a:lnTo>
                    <a:pt x="73" y="14"/>
                  </a:lnTo>
                  <a:lnTo>
                    <a:pt x="74" y="20"/>
                  </a:lnTo>
                  <a:lnTo>
                    <a:pt x="70" y="27"/>
                  </a:lnTo>
                  <a:lnTo>
                    <a:pt x="65" y="35"/>
                  </a:lnTo>
                  <a:lnTo>
                    <a:pt x="52" y="27"/>
                  </a:lnTo>
                  <a:lnTo>
                    <a:pt x="44" y="22"/>
                  </a:lnTo>
                  <a:lnTo>
                    <a:pt x="28" y="18"/>
                  </a:lnTo>
                  <a:lnTo>
                    <a:pt x="25" y="19"/>
                  </a:lnTo>
                  <a:lnTo>
                    <a:pt x="20" y="20"/>
                  </a:lnTo>
                  <a:lnTo>
                    <a:pt x="12" y="23"/>
                  </a:lnTo>
                  <a:lnTo>
                    <a:pt x="2" y="25"/>
                  </a:lnTo>
                  <a:lnTo>
                    <a:pt x="1" y="25"/>
                  </a:lnTo>
                  <a:lnTo>
                    <a:pt x="1" y="24"/>
                  </a:lnTo>
                  <a:lnTo>
                    <a:pt x="0" y="24"/>
                  </a:lnTo>
                  <a:lnTo>
                    <a:pt x="0" y="23"/>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5" name="Freeform 49"/>
            <p:cNvSpPr>
              <a:spLocks/>
            </p:cNvSpPr>
            <p:nvPr/>
          </p:nvSpPr>
          <p:spPr bwMode="auto">
            <a:xfrm>
              <a:off x="4452" y="2568"/>
              <a:ext cx="31" cy="10"/>
            </a:xfrm>
            <a:custGeom>
              <a:avLst/>
              <a:gdLst>
                <a:gd name="T0" fmla="*/ 42 w 63"/>
                <a:gd name="T1" fmla="*/ 4 h 21"/>
                <a:gd name="T2" fmla="*/ 50 w 63"/>
                <a:gd name="T3" fmla="*/ 9 h 21"/>
                <a:gd name="T4" fmla="*/ 63 w 63"/>
                <a:gd name="T5" fmla="*/ 17 h 21"/>
                <a:gd name="T6" fmla="*/ 63 w 63"/>
                <a:gd name="T7" fmla="*/ 17 h 21"/>
                <a:gd name="T8" fmla="*/ 63 w 63"/>
                <a:gd name="T9" fmla="*/ 17 h 21"/>
                <a:gd name="T10" fmla="*/ 63 w 63"/>
                <a:gd name="T11" fmla="*/ 17 h 21"/>
                <a:gd name="T12" fmla="*/ 63 w 63"/>
                <a:gd name="T13" fmla="*/ 17 h 21"/>
                <a:gd name="T14" fmla="*/ 54 w 63"/>
                <a:gd name="T15" fmla="*/ 21 h 21"/>
                <a:gd name="T16" fmla="*/ 45 w 63"/>
                <a:gd name="T17" fmla="*/ 20 h 21"/>
                <a:gd name="T18" fmla="*/ 36 w 63"/>
                <a:gd name="T19" fmla="*/ 16 h 21"/>
                <a:gd name="T20" fmla="*/ 29 w 63"/>
                <a:gd name="T21" fmla="*/ 13 h 21"/>
                <a:gd name="T22" fmla="*/ 23 w 63"/>
                <a:gd name="T23" fmla="*/ 10 h 21"/>
                <a:gd name="T24" fmla="*/ 15 w 63"/>
                <a:gd name="T25" fmla="*/ 9 h 21"/>
                <a:gd name="T26" fmla="*/ 6 w 63"/>
                <a:gd name="T27" fmla="*/ 9 h 21"/>
                <a:gd name="T28" fmla="*/ 0 w 63"/>
                <a:gd name="T29" fmla="*/ 7 h 21"/>
                <a:gd name="T30" fmla="*/ 10 w 63"/>
                <a:gd name="T31" fmla="*/ 5 h 21"/>
                <a:gd name="T32" fmla="*/ 18 w 63"/>
                <a:gd name="T33" fmla="*/ 2 h 21"/>
                <a:gd name="T34" fmla="*/ 23 w 63"/>
                <a:gd name="T35" fmla="*/ 1 h 21"/>
                <a:gd name="T36" fmla="*/ 26 w 63"/>
                <a:gd name="T37" fmla="*/ 0 h 21"/>
                <a:gd name="T38" fmla="*/ 42 w 63"/>
                <a:gd name="T39" fmla="*/ 4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
                <a:gd name="T61" fmla="*/ 0 h 21"/>
                <a:gd name="T62" fmla="*/ 63 w 63"/>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 h="21">
                  <a:moveTo>
                    <a:pt x="42" y="4"/>
                  </a:moveTo>
                  <a:lnTo>
                    <a:pt x="50" y="9"/>
                  </a:lnTo>
                  <a:lnTo>
                    <a:pt x="63" y="17"/>
                  </a:lnTo>
                  <a:lnTo>
                    <a:pt x="54" y="21"/>
                  </a:lnTo>
                  <a:lnTo>
                    <a:pt x="45" y="20"/>
                  </a:lnTo>
                  <a:lnTo>
                    <a:pt x="36" y="16"/>
                  </a:lnTo>
                  <a:lnTo>
                    <a:pt x="29" y="13"/>
                  </a:lnTo>
                  <a:lnTo>
                    <a:pt x="23" y="10"/>
                  </a:lnTo>
                  <a:lnTo>
                    <a:pt x="15" y="9"/>
                  </a:lnTo>
                  <a:lnTo>
                    <a:pt x="6" y="9"/>
                  </a:lnTo>
                  <a:lnTo>
                    <a:pt x="0" y="7"/>
                  </a:lnTo>
                  <a:lnTo>
                    <a:pt x="10" y="5"/>
                  </a:lnTo>
                  <a:lnTo>
                    <a:pt x="18" y="2"/>
                  </a:lnTo>
                  <a:lnTo>
                    <a:pt x="23" y="1"/>
                  </a:lnTo>
                  <a:lnTo>
                    <a:pt x="26" y="0"/>
                  </a:lnTo>
                  <a:lnTo>
                    <a:pt x="42" y="4"/>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6" name="Freeform 50"/>
            <p:cNvSpPr>
              <a:spLocks/>
            </p:cNvSpPr>
            <p:nvPr/>
          </p:nvSpPr>
          <p:spPr bwMode="auto">
            <a:xfrm>
              <a:off x="4426" y="2546"/>
              <a:ext cx="27" cy="13"/>
            </a:xfrm>
            <a:custGeom>
              <a:avLst/>
              <a:gdLst>
                <a:gd name="T0" fmla="*/ 10 w 55"/>
                <a:gd name="T1" fmla="*/ 0 h 28"/>
                <a:gd name="T2" fmla="*/ 10 w 55"/>
                <a:gd name="T3" fmla="*/ 3 h 28"/>
                <a:gd name="T4" fmla="*/ 12 w 55"/>
                <a:gd name="T5" fmla="*/ 5 h 28"/>
                <a:gd name="T6" fmla="*/ 14 w 55"/>
                <a:gd name="T7" fmla="*/ 7 h 28"/>
                <a:gd name="T8" fmla="*/ 18 w 55"/>
                <a:gd name="T9" fmla="*/ 8 h 28"/>
                <a:gd name="T10" fmla="*/ 22 w 55"/>
                <a:gd name="T11" fmla="*/ 11 h 28"/>
                <a:gd name="T12" fmla="*/ 28 w 55"/>
                <a:gd name="T13" fmla="*/ 12 h 28"/>
                <a:gd name="T14" fmla="*/ 34 w 55"/>
                <a:gd name="T15" fmla="*/ 14 h 28"/>
                <a:gd name="T16" fmla="*/ 40 w 55"/>
                <a:gd name="T17" fmla="*/ 15 h 28"/>
                <a:gd name="T18" fmla="*/ 44 w 55"/>
                <a:gd name="T19" fmla="*/ 18 h 28"/>
                <a:gd name="T20" fmla="*/ 49 w 55"/>
                <a:gd name="T21" fmla="*/ 20 h 28"/>
                <a:gd name="T22" fmla="*/ 52 w 55"/>
                <a:gd name="T23" fmla="*/ 23 h 28"/>
                <a:gd name="T24" fmla="*/ 55 w 55"/>
                <a:gd name="T25" fmla="*/ 26 h 28"/>
                <a:gd name="T26" fmla="*/ 47 w 55"/>
                <a:gd name="T27" fmla="*/ 27 h 28"/>
                <a:gd name="T28" fmla="*/ 39 w 55"/>
                <a:gd name="T29" fmla="*/ 28 h 28"/>
                <a:gd name="T30" fmla="*/ 29 w 55"/>
                <a:gd name="T31" fmla="*/ 27 h 28"/>
                <a:gd name="T32" fmla="*/ 20 w 55"/>
                <a:gd name="T33" fmla="*/ 25 h 28"/>
                <a:gd name="T34" fmla="*/ 12 w 55"/>
                <a:gd name="T35" fmla="*/ 22 h 28"/>
                <a:gd name="T36" fmla="*/ 6 w 55"/>
                <a:gd name="T37" fmla="*/ 19 h 28"/>
                <a:gd name="T38" fmla="*/ 2 w 55"/>
                <a:gd name="T39" fmla="*/ 15 h 28"/>
                <a:gd name="T40" fmla="*/ 0 w 55"/>
                <a:gd name="T41" fmla="*/ 11 h 28"/>
                <a:gd name="T42" fmla="*/ 2 w 55"/>
                <a:gd name="T43" fmla="*/ 10 h 28"/>
                <a:gd name="T44" fmla="*/ 3 w 55"/>
                <a:gd name="T45" fmla="*/ 7 h 28"/>
                <a:gd name="T46" fmla="*/ 6 w 55"/>
                <a:gd name="T47" fmla="*/ 4 h 28"/>
                <a:gd name="T48" fmla="*/ 10 w 55"/>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28"/>
                <a:gd name="T77" fmla="*/ 55 w 5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28">
                  <a:moveTo>
                    <a:pt x="10" y="0"/>
                  </a:moveTo>
                  <a:lnTo>
                    <a:pt x="10" y="3"/>
                  </a:lnTo>
                  <a:lnTo>
                    <a:pt x="12" y="5"/>
                  </a:lnTo>
                  <a:lnTo>
                    <a:pt x="14" y="7"/>
                  </a:lnTo>
                  <a:lnTo>
                    <a:pt x="18" y="8"/>
                  </a:lnTo>
                  <a:lnTo>
                    <a:pt x="22" y="11"/>
                  </a:lnTo>
                  <a:lnTo>
                    <a:pt x="28" y="12"/>
                  </a:lnTo>
                  <a:lnTo>
                    <a:pt x="34" y="14"/>
                  </a:lnTo>
                  <a:lnTo>
                    <a:pt x="40" y="15"/>
                  </a:lnTo>
                  <a:lnTo>
                    <a:pt x="44" y="18"/>
                  </a:lnTo>
                  <a:lnTo>
                    <a:pt x="49" y="20"/>
                  </a:lnTo>
                  <a:lnTo>
                    <a:pt x="52" y="23"/>
                  </a:lnTo>
                  <a:lnTo>
                    <a:pt x="55" y="26"/>
                  </a:lnTo>
                  <a:lnTo>
                    <a:pt x="47" y="27"/>
                  </a:lnTo>
                  <a:lnTo>
                    <a:pt x="39" y="28"/>
                  </a:lnTo>
                  <a:lnTo>
                    <a:pt x="29" y="27"/>
                  </a:lnTo>
                  <a:lnTo>
                    <a:pt x="20" y="25"/>
                  </a:lnTo>
                  <a:lnTo>
                    <a:pt x="12" y="22"/>
                  </a:lnTo>
                  <a:lnTo>
                    <a:pt x="6" y="19"/>
                  </a:lnTo>
                  <a:lnTo>
                    <a:pt x="2" y="15"/>
                  </a:lnTo>
                  <a:lnTo>
                    <a:pt x="0" y="11"/>
                  </a:lnTo>
                  <a:lnTo>
                    <a:pt x="2" y="10"/>
                  </a:lnTo>
                  <a:lnTo>
                    <a:pt x="3" y="7"/>
                  </a:lnTo>
                  <a:lnTo>
                    <a:pt x="6" y="4"/>
                  </a:lnTo>
                  <a:lnTo>
                    <a:pt x="10"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7" name="Freeform 51"/>
            <p:cNvSpPr>
              <a:spLocks/>
            </p:cNvSpPr>
            <p:nvPr/>
          </p:nvSpPr>
          <p:spPr bwMode="auto">
            <a:xfrm>
              <a:off x="4430" y="2542"/>
              <a:ext cx="27" cy="16"/>
            </a:xfrm>
            <a:custGeom>
              <a:avLst/>
              <a:gdLst>
                <a:gd name="T0" fmla="*/ 8 w 53"/>
                <a:gd name="T1" fmla="*/ 16 h 34"/>
                <a:gd name="T2" fmla="*/ 4 w 53"/>
                <a:gd name="T3" fmla="*/ 15 h 34"/>
                <a:gd name="T4" fmla="*/ 2 w 53"/>
                <a:gd name="T5" fmla="*/ 13 h 34"/>
                <a:gd name="T6" fmla="*/ 0 w 53"/>
                <a:gd name="T7" fmla="*/ 11 h 34"/>
                <a:gd name="T8" fmla="*/ 0 w 53"/>
                <a:gd name="T9" fmla="*/ 8 h 34"/>
                <a:gd name="T10" fmla="*/ 4 w 53"/>
                <a:gd name="T11" fmla="*/ 4 h 34"/>
                <a:gd name="T12" fmla="*/ 10 w 53"/>
                <a:gd name="T13" fmla="*/ 1 h 34"/>
                <a:gd name="T14" fmla="*/ 15 w 53"/>
                <a:gd name="T15" fmla="*/ 0 h 34"/>
                <a:gd name="T16" fmla="*/ 20 w 53"/>
                <a:gd name="T17" fmla="*/ 4 h 34"/>
                <a:gd name="T18" fmla="*/ 26 w 53"/>
                <a:gd name="T19" fmla="*/ 8 h 34"/>
                <a:gd name="T20" fmla="*/ 32 w 53"/>
                <a:gd name="T21" fmla="*/ 12 h 34"/>
                <a:gd name="T22" fmla="*/ 39 w 53"/>
                <a:gd name="T23" fmla="*/ 15 h 34"/>
                <a:gd name="T24" fmla="*/ 46 w 53"/>
                <a:gd name="T25" fmla="*/ 19 h 34"/>
                <a:gd name="T26" fmla="*/ 50 w 53"/>
                <a:gd name="T27" fmla="*/ 22 h 34"/>
                <a:gd name="T28" fmla="*/ 53 w 53"/>
                <a:gd name="T29" fmla="*/ 24 h 34"/>
                <a:gd name="T30" fmla="*/ 53 w 53"/>
                <a:gd name="T31" fmla="*/ 28 h 34"/>
                <a:gd name="T32" fmla="*/ 49 w 53"/>
                <a:gd name="T33" fmla="*/ 31 h 34"/>
                <a:gd name="T34" fmla="*/ 48 w 53"/>
                <a:gd name="T35" fmla="*/ 33 h 34"/>
                <a:gd name="T36" fmla="*/ 47 w 53"/>
                <a:gd name="T37" fmla="*/ 33 h 34"/>
                <a:gd name="T38" fmla="*/ 46 w 53"/>
                <a:gd name="T39" fmla="*/ 33 h 34"/>
                <a:gd name="T40" fmla="*/ 45 w 53"/>
                <a:gd name="T41" fmla="*/ 34 h 34"/>
                <a:gd name="T42" fmla="*/ 42 w 53"/>
                <a:gd name="T43" fmla="*/ 31 h 34"/>
                <a:gd name="T44" fmla="*/ 39 w 53"/>
                <a:gd name="T45" fmla="*/ 28 h 34"/>
                <a:gd name="T46" fmla="*/ 34 w 53"/>
                <a:gd name="T47" fmla="*/ 26 h 34"/>
                <a:gd name="T48" fmla="*/ 30 w 53"/>
                <a:gd name="T49" fmla="*/ 23 h 34"/>
                <a:gd name="T50" fmla="*/ 24 w 53"/>
                <a:gd name="T51" fmla="*/ 22 h 34"/>
                <a:gd name="T52" fmla="*/ 18 w 53"/>
                <a:gd name="T53" fmla="*/ 20 h 34"/>
                <a:gd name="T54" fmla="*/ 12 w 53"/>
                <a:gd name="T55" fmla="*/ 19 h 34"/>
                <a:gd name="T56" fmla="*/ 8 w 53"/>
                <a:gd name="T57" fmla="*/ 16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34"/>
                <a:gd name="T89" fmla="*/ 53 w 53"/>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34">
                  <a:moveTo>
                    <a:pt x="8" y="16"/>
                  </a:moveTo>
                  <a:lnTo>
                    <a:pt x="4" y="15"/>
                  </a:lnTo>
                  <a:lnTo>
                    <a:pt x="2" y="13"/>
                  </a:lnTo>
                  <a:lnTo>
                    <a:pt x="0" y="11"/>
                  </a:lnTo>
                  <a:lnTo>
                    <a:pt x="0" y="8"/>
                  </a:lnTo>
                  <a:lnTo>
                    <a:pt x="4" y="4"/>
                  </a:lnTo>
                  <a:lnTo>
                    <a:pt x="10" y="1"/>
                  </a:lnTo>
                  <a:lnTo>
                    <a:pt x="15" y="0"/>
                  </a:lnTo>
                  <a:lnTo>
                    <a:pt x="20" y="4"/>
                  </a:lnTo>
                  <a:lnTo>
                    <a:pt x="26" y="8"/>
                  </a:lnTo>
                  <a:lnTo>
                    <a:pt x="32" y="12"/>
                  </a:lnTo>
                  <a:lnTo>
                    <a:pt x="39" y="15"/>
                  </a:lnTo>
                  <a:lnTo>
                    <a:pt x="46" y="19"/>
                  </a:lnTo>
                  <a:lnTo>
                    <a:pt x="50" y="22"/>
                  </a:lnTo>
                  <a:lnTo>
                    <a:pt x="53" y="24"/>
                  </a:lnTo>
                  <a:lnTo>
                    <a:pt x="53" y="28"/>
                  </a:lnTo>
                  <a:lnTo>
                    <a:pt x="49" y="31"/>
                  </a:lnTo>
                  <a:lnTo>
                    <a:pt x="48" y="33"/>
                  </a:lnTo>
                  <a:lnTo>
                    <a:pt x="47" y="33"/>
                  </a:lnTo>
                  <a:lnTo>
                    <a:pt x="46" y="33"/>
                  </a:lnTo>
                  <a:lnTo>
                    <a:pt x="45" y="34"/>
                  </a:lnTo>
                  <a:lnTo>
                    <a:pt x="42" y="31"/>
                  </a:lnTo>
                  <a:lnTo>
                    <a:pt x="39" y="28"/>
                  </a:lnTo>
                  <a:lnTo>
                    <a:pt x="34" y="26"/>
                  </a:lnTo>
                  <a:lnTo>
                    <a:pt x="30" y="23"/>
                  </a:lnTo>
                  <a:lnTo>
                    <a:pt x="24" y="22"/>
                  </a:lnTo>
                  <a:lnTo>
                    <a:pt x="18" y="20"/>
                  </a:lnTo>
                  <a:lnTo>
                    <a:pt x="12" y="19"/>
                  </a:lnTo>
                  <a:lnTo>
                    <a:pt x="8" y="16"/>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8" name="Freeform 52"/>
            <p:cNvSpPr>
              <a:spLocks/>
            </p:cNvSpPr>
            <p:nvPr/>
          </p:nvSpPr>
          <p:spPr bwMode="auto">
            <a:xfrm>
              <a:off x="4595" y="2264"/>
              <a:ext cx="59" cy="217"/>
            </a:xfrm>
            <a:custGeom>
              <a:avLst/>
              <a:gdLst>
                <a:gd name="T0" fmla="*/ 110 w 118"/>
                <a:gd name="T1" fmla="*/ 23 h 434"/>
                <a:gd name="T2" fmla="*/ 102 w 118"/>
                <a:gd name="T3" fmla="*/ 12 h 434"/>
                <a:gd name="T4" fmla="*/ 90 w 118"/>
                <a:gd name="T5" fmla="*/ 4 h 434"/>
                <a:gd name="T6" fmla="*/ 76 w 118"/>
                <a:gd name="T7" fmla="*/ 1 h 434"/>
                <a:gd name="T8" fmla="*/ 62 w 118"/>
                <a:gd name="T9" fmla="*/ 0 h 434"/>
                <a:gd name="T10" fmla="*/ 47 w 118"/>
                <a:gd name="T11" fmla="*/ 1 h 434"/>
                <a:gd name="T12" fmla="*/ 32 w 118"/>
                <a:gd name="T13" fmla="*/ 3 h 434"/>
                <a:gd name="T14" fmla="*/ 19 w 118"/>
                <a:gd name="T15" fmla="*/ 7 h 434"/>
                <a:gd name="T16" fmla="*/ 7 w 118"/>
                <a:gd name="T17" fmla="*/ 10 h 434"/>
                <a:gd name="T18" fmla="*/ 29 w 118"/>
                <a:gd name="T19" fmla="*/ 52 h 434"/>
                <a:gd name="T20" fmla="*/ 44 w 118"/>
                <a:gd name="T21" fmla="*/ 30 h 434"/>
                <a:gd name="T22" fmla="*/ 81 w 118"/>
                <a:gd name="T23" fmla="*/ 38 h 434"/>
                <a:gd name="T24" fmla="*/ 74 w 118"/>
                <a:gd name="T25" fmla="*/ 81 h 434"/>
                <a:gd name="T26" fmla="*/ 66 w 118"/>
                <a:gd name="T27" fmla="*/ 144 h 434"/>
                <a:gd name="T28" fmla="*/ 74 w 118"/>
                <a:gd name="T29" fmla="*/ 161 h 434"/>
                <a:gd name="T30" fmla="*/ 74 w 118"/>
                <a:gd name="T31" fmla="*/ 191 h 434"/>
                <a:gd name="T32" fmla="*/ 37 w 118"/>
                <a:gd name="T33" fmla="*/ 179 h 434"/>
                <a:gd name="T34" fmla="*/ 34 w 118"/>
                <a:gd name="T35" fmla="*/ 132 h 434"/>
                <a:gd name="T36" fmla="*/ 0 w 118"/>
                <a:gd name="T37" fmla="*/ 144 h 434"/>
                <a:gd name="T38" fmla="*/ 15 w 118"/>
                <a:gd name="T39" fmla="*/ 206 h 434"/>
                <a:gd name="T40" fmla="*/ 37 w 118"/>
                <a:gd name="T41" fmla="*/ 231 h 434"/>
                <a:gd name="T42" fmla="*/ 69 w 118"/>
                <a:gd name="T43" fmla="*/ 231 h 434"/>
                <a:gd name="T44" fmla="*/ 77 w 118"/>
                <a:gd name="T45" fmla="*/ 260 h 434"/>
                <a:gd name="T46" fmla="*/ 56 w 118"/>
                <a:gd name="T47" fmla="*/ 290 h 434"/>
                <a:gd name="T48" fmla="*/ 41 w 118"/>
                <a:gd name="T49" fmla="*/ 264 h 434"/>
                <a:gd name="T50" fmla="*/ 12 w 118"/>
                <a:gd name="T51" fmla="*/ 264 h 434"/>
                <a:gd name="T52" fmla="*/ 47 w 118"/>
                <a:gd name="T53" fmla="*/ 341 h 434"/>
                <a:gd name="T54" fmla="*/ 77 w 118"/>
                <a:gd name="T55" fmla="*/ 337 h 434"/>
                <a:gd name="T56" fmla="*/ 56 w 118"/>
                <a:gd name="T57" fmla="*/ 415 h 434"/>
                <a:gd name="T58" fmla="*/ 60 w 118"/>
                <a:gd name="T59" fmla="*/ 422 h 434"/>
                <a:gd name="T60" fmla="*/ 65 w 118"/>
                <a:gd name="T61" fmla="*/ 430 h 434"/>
                <a:gd name="T62" fmla="*/ 72 w 118"/>
                <a:gd name="T63" fmla="*/ 434 h 434"/>
                <a:gd name="T64" fmla="*/ 82 w 118"/>
                <a:gd name="T65" fmla="*/ 434 h 434"/>
                <a:gd name="T66" fmla="*/ 96 w 118"/>
                <a:gd name="T67" fmla="*/ 419 h 434"/>
                <a:gd name="T68" fmla="*/ 100 w 118"/>
                <a:gd name="T69" fmla="*/ 393 h 434"/>
                <a:gd name="T70" fmla="*/ 100 w 118"/>
                <a:gd name="T71" fmla="*/ 369 h 434"/>
                <a:gd name="T72" fmla="*/ 99 w 118"/>
                <a:gd name="T73" fmla="*/ 357 h 434"/>
                <a:gd name="T74" fmla="*/ 104 w 118"/>
                <a:gd name="T75" fmla="*/ 311 h 434"/>
                <a:gd name="T76" fmla="*/ 113 w 118"/>
                <a:gd name="T77" fmla="*/ 205 h 434"/>
                <a:gd name="T78" fmla="*/ 118 w 118"/>
                <a:gd name="T79" fmla="*/ 92 h 434"/>
                <a:gd name="T80" fmla="*/ 110 w 118"/>
                <a:gd name="T81" fmla="*/ 23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434"/>
                <a:gd name="T125" fmla="*/ 118 w 118"/>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434">
                  <a:moveTo>
                    <a:pt x="110" y="23"/>
                  </a:moveTo>
                  <a:lnTo>
                    <a:pt x="102" y="12"/>
                  </a:lnTo>
                  <a:lnTo>
                    <a:pt x="90" y="4"/>
                  </a:lnTo>
                  <a:lnTo>
                    <a:pt x="76" y="1"/>
                  </a:lnTo>
                  <a:lnTo>
                    <a:pt x="62" y="0"/>
                  </a:lnTo>
                  <a:lnTo>
                    <a:pt x="47" y="1"/>
                  </a:lnTo>
                  <a:lnTo>
                    <a:pt x="32" y="3"/>
                  </a:lnTo>
                  <a:lnTo>
                    <a:pt x="19" y="7"/>
                  </a:lnTo>
                  <a:lnTo>
                    <a:pt x="7" y="10"/>
                  </a:lnTo>
                  <a:lnTo>
                    <a:pt x="29" y="52"/>
                  </a:lnTo>
                  <a:lnTo>
                    <a:pt x="44" y="30"/>
                  </a:lnTo>
                  <a:lnTo>
                    <a:pt x="81" y="38"/>
                  </a:lnTo>
                  <a:lnTo>
                    <a:pt x="74" y="81"/>
                  </a:lnTo>
                  <a:lnTo>
                    <a:pt x="66" y="144"/>
                  </a:lnTo>
                  <a:lnTo>
                    <a:pt x="74" y="161"/>
                  </a:lnTo>
                  <a:lnTo>
                    <a:pt x="74" y="191"/>
                  </a:lnTo>
                  <a:lnTo>
                    <a:pt x="37" y="179"/>
                  </a:lnTo>
                  <a:lnTo>
                    <a:pt x="34" y="132"/>
                  </a:lnTo>
                  <a:lnTo>
                    <a:pt x="0" y="144"/>
                  </a:lnTo>
                  <a:lnTo>
                    <a:pt x="15" y="206"/>
                  </a:lnTo>
                  <a:lnTo>
                    <a:pt x="37" y="231"/>
                  </a:lnTo>
                  <a:lnTo>
                    <a:pt x="69" y="231"/>
                  </a:lnTo>
                  <a:lnTo>
                    <a:pt x="77" y="260"/>
                  </a:lnTo>
                  <a:lnTo>
                    <a:pt x="56" y="290"/>
                  </a:lnTo>
                  <a:lnTo>
                    <a:pt x="41" y="264"/>
                  </a:lnTo>
                  <a:lnTo>
                    <a:pt x="12" y="264"/>
                  </a:lnTo>
                  <a:lnTo>
                    <a:pt x="47" y="341"/>
                  </a:lnTo>
                  <a:lnTo>
                    <a:pt x="77" y="337"/>
                  </a:lnTo>
                  <a:lnTo>
                    <a:pt x="56" y="415"/>
                  </a:lnTo>
                  <a:lnTo>
                    <a:pt x="60" y="422"/>
                  </a:lnTo>
                  <a:lnTo>
                    <a:pt x="65" y="430"/>
                  </a:lnTo>
                  <a:lnTo>
                    <a:pt x="72" y="434"/>
                  </a:lnTo>
                  <a:lnTo>
                    <a:pt x="82" y="434"/>
                  </a:lnTo>
                  <a:lnTo>
                    <a:pt x="96" y="419"/>
                  </a:lnTo>
                  <a:lnTo>
                    <a:pt x="100" y="393"/>
                  </a:lnTo>
                  <a:lnTo>
                    <a:pt x="100" y="369"/>
                  </a:lnTo>
                  <a:lnTo>
                    <a:pt x="99" y="357"/>
                  </a:lnTo>
                  <a:lnTo>
                    <a:pt x="104" y="311"/>
                  </a:lnTo>
                  <a:lnTo>
                    <a:pt x="113" y="205"/>
                  </a:lnTo>
                  <a:lnTo>
                    <a:pt x="118" y="92"/>
                  </a:lnTo>
                  <a:lnTo>
                    <a:pt x="110" y="23"/>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29" name="Freeform 53"/>
            <p:cNvSpPr>
              <a:spLocks/>
            </p:cNvSpPr>
            <p:nvPr/>
          </p:nvSpPr>
          <p:spPr bwMode="auto">
            <a:xfrm>
              <a:off x="4578" y="2269"/>
              <a:ext cx="57" cy="207"/>
            </a:xfrm>
            <a:custGeom>
              <a:avLst/>
              <a:gdLst>
                <a:gd name="T0" fmla="*/ 80 w 114"/>
                <a:gd name="T1" fmla="*/ 331 h 414"/>
                <a:gd name="T2" fmla="*/ 45 w 114"/>
                <a:gd name="T3" fmla="*/ 254 h 414"/>
                <a:gd name="T4" fmla="*/ 74 w 114"/>
                <a:gd name="T5" fmla="*/ 254 h 414"/>
                <a:gd name="T6" fmla="*/ 89 w 114"/>
                <a:gd name="T7" fmla="*/ 280 h 414"/>
                <a:gd name="T8" fmla="*/ 110 w 114"/>
                <a:gd name="T9" fmla="*/ 250 h 414"/>
                <a:gd name="T10" fmla="*/ 102 w 114"/>
                <a:gd name="T11" fmla="*/ 221 h 414"/>
                <a:gd name="T12" fmla="*/ 70 w 114"/>
                <a:gd name="T13" fmla="*/ 221 h 414"/>
                <a:gd name="T14" fmla="*/ 48 w 114"/>
                <a:gd name="T15" fmla="*/ 196 h 414"/>
                <a:gd name="T16" fmla="*/ 33 w 114"/>
                <a:gd name="T17" fmla="*/ 134 h 414"/>
                <a:gd name="T18" fmla="*/ 67 w 114"/>
                <a:gd name="T19" fmla="*/ 122 h 414"/>
                <a:gd name="T20" fmla="*/ 70 w 114"/>
                <a:gd name="T21" fmla="*/ 169 h 414"/>
                <a:gd name="T22" fmla="*/ 107 w 114"/>
                <a:gd name="T23" fmla="*/ 181 h 414"/>
                <a:gd name="T24" fmla="*/ 107 w 114"/>
                <a:gd name="T25" fmla="*/ 151 h 414"/>
                <a:gd name="T26" fmla="*/ 99 w 114"/>
                <a:gd name="T27" fmla="*/ 134 h 414"/>
                <a:gd name="T28" fmla="*/ 107 w 114"/>
                <a:gd name="T29" fmla="*/ 71 h 414"/>
                <a:gd name="T30" fmla="*/ 114 w 114"/>
                <a:gd name="T31" fmla="*/ 28 h 414"/>
                <a:gd name="T32" fmla="*/ 77 w 114"/>
                <a:gd name="T33" fmla="*/ 20 h 414"/>
                <a:gd name="T34" fmla="*/ 62 w 114"/>
                <a:gd name="T35" fmla="*/ 42 h 414"/>
                <a:gd name="T36" fmla="*/ 40 w 114"/>
                <a:gd name="T37" fmla="*/ 0 h 414"/>
                <a:gd name="T38" fmla="*/ 33 w 114"/>
                <a:gd name="T39" fmla="*/ 2 h 414"/>
                <a:gd name="T40" fmla="*/ 27 w 114"/>
                <a:gd name="T41" fmla="*/ 5 h 414"/>
                <a:gd name="T42" fmla="*/ 24 w 114"/>
                <a:gd name="T43" fmla="*/ 6 h 414"/>
                <a:gd name="T44" fmla="*/ 23 w 114"/>
                <a:gd name="T45" fmla="*/ 7 h 414"/>
                <a:gd name="T46" fmla="*/ 9 w 114"/>
                <a:gd name="T47" fmla="*/ 40 h 414"/>
                <a:gd name="T48" fmla="*/ 2 w 114"/>
                <a:gd name="T49" fmla="*/ 93 h 414"/>
                <a:gd name="T50" fmla="*/ 0 w 114"/>
                <a:gd name="T51" fmla="*/ 157 h 414"/>
                <a:gd name="T52" fmla="*/ 3 w 114"/>
                <a:gd name="T53" fmla="*/ 226 h 414"/>
                <a:gd name="T54" fmla="*/ 8 w 114"/>
                <a:gd name="T55" fmla="*/ 293 h 414"/>
                <a:gd name="T56" fmla="*/ 15 w 114"/>
                <a:gd name="T57" fmla="*/ 350 h 414"/>
                <a:gd name="T58" fmla="*/ 22 w 114"/>
                <a:gd name="T59" fmla="*/ 392 h 414"/>
                <a:gd name="T60" fmla="*/ 26 w 114"/>
                <a:gd name="T61" fmla="*/ 410 h 414"/>
                <a:gd name="T62" fmla="*/ 30 w 114"/>
                <a:gd name="T63" fmla="*/ 414 h 414"/>
                <a:gd name="T64" fmla="*/ 36 w 114"/>
                <a:gd name="T65" fmla="*/ 414 h 414"/>
                <a:gd name="T66" fmla="*/ 41 w 114"/>
                <a:gd name="T67" fmla="*/ 413 h 414"/>
                <a:gd name="T68" fmla="*/ 48 w 114"/>
                <a:gd name="T69" fmla="*/ 410 h 414"/>
                <a:gd name="T70" fmla="*/ 55 w 114"/>
                <a:gd name="T71" fmla="*/ 407 h 414"/>
                <a:gd name="T72" fmla="*/ 62 w 114"/>
                <a:gd name="T73" fmla="*/ 403 h 414"/>
                <a:gd name="T74" fmla="*/ 70 w 114"/>
                <a:gd name="T75" fmla="*/ 400 h 414"/>
                <a:gd name="T76" fmla="*/ 77 w 114"/>
                <a:gd name="T77" fmla="*/ 399 h 414"/>
                <a:gd name="T78" fmla="*/ 80 w 114"/>
                <a:gd name="T79" fmla="*/ 399 h 414"/>
                <a:gd name="T80" fmla="*/ 84 w 114"/>
                <a:gd name="T81" fmla="*/ 400 h 414"/>
                <a:gd name="T82" fmla="*/ 86 w 114"/>
                <a:gd name="T83" fmla="*/ 402 h 414"/>
                <a:gd name="T84" fmla="*/ 89 w 114"/>
                <a:gd name="T85" fmla="*/ 405 h 414"/>
                <a:gd name="T86" fmla="*/ 110 w 114"/>
                <a:gd name="T87" fmla="*/ 327 h 414"/>
                <a:gd name="T88" fmla="*/ 80 w 114"/>
                <a:gd name="T89" fmla="*/ 331 h 4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414"/>
                <a:gd name="T137" fmla="*/ 114 w 114"/>
                <a:gd name="T138" fmla="*/ 414 h 4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414">
                  <a:moveTo>
                    <a:pt x="80" y="331"/>
                  </a:moveTo>
                  <a:lnTo>
                    <a:pt x="45" y="254"/>
                  </a:lnTo>
                  <a:lnTo>
                    <a:pt x="74" y="254"/>
                  </a:lnTo>
                  <a:lnTo>
                    <a:pt x="89" y="280"/>
                  </a:lnTo>
                  <a:lnTo>
                    <a:pt x="110" y="250"/>
                  </a:lnTo>
                  <a:lnTo>
                    <a:pt x="102" y="221"/>
                  </a:lnTo>
                  <a:lnTo>
                    <a:pt x="70" y="221"/>
                  </a:lnTo>
                  <a:lnTo>
                    <a:pt x="48" y="196"/>
                  </a:lnTo>
                  <a:lnTo>
                    <a:pt x="33" y="134"/>
                  </a:lnTo>
                  <a:lnTo>
                    <a:pt x="67" y="122"/>
                  </a:lnTo>
                  <a:lnTo>
                    <a:pt x="70" y="169"/>
                  </a:lnTo>
                  <a:lnTo>
                    <a:pt x="107" y="181"/>
                  </a:lnTo>
                  <a:lnTo>
                    <a:pt x="107" y="151"/>
                  </a:lnTo>
                  <a:lnTo>
                    <a:pt x="99" y="134"/>
                  </a:lnTo>
                  <a:lnTo>
                    <a:pt x="107" y="71"/>
                  </a:lnTo>
                  <a:lnTo>
                    <a:pt x="114" y="28"/>
                  </a:lnTo>
                  <a:lnTo>
                    <a:pt x="77" y="20"/>
                  </a:lnTo>
                  <a:lnTo>
                    <a:pt x="62" y="42"/>
                  </a:lnTo>
                  <a:lnTo>
                    <a:pt x="40" y="0"/>
                  </a:lnTo>
                  <a:lnTo>
                    <a:pt x="33" y="2"/>
                  </a:lnTo>
                  <a:lnTo>
                    <a:pt x="27" y="5"/>
                  </a:lnTo>
                  <a:lnTo>
                    <a:pt x="24" y="6"/>
                  </a:lnTo>
                  <a:lnTo>
                    <a:pt x="23" y="7"/>
                  </a:lnTo>
                  <a:lnTo>
                    <a:pt x="9" y="40"/>
                  </a:lnTo>
                  <a:lnTo>
                    <a:pt x="2" y="93"/>
                  </a:lnTo>
                  <a:lnTo>
                    <a:pt x="0" y="157"/>
                  </a:lnTo>
                  <a:lnTo>
                    <a:pt x="3" y="226"/>
                  </a:lnTo>
                  <a:lnTo>
                    <a:pt x="8" y="293"/>
                  </a:lnTo>
                  <a:lnTo>
                    <a:pt x="15" y="350"/>
                  </a:lnTo>
                  <a:lnTo>
                    <a:pt x="22" y="392"/>
                  </a:lnTo>
                  <a:lnTo>
                    <a:pt x="26" y="410"/>
                  </a:lnTo>
                  <a:lnTo>
                    <a:pt x="30" y="414"/>
                  </a:lnTo>
                  <a:lnTo>
                    <a:pt x="36" y="414"/>
                  </a:lnTo>
                  <a:lnTo>
                    <a:pt x="41" y="413"/>
                  </a:lnTo>
                  <a:lnTo>
                    <a:pt x="48" y="410"/>
                  </a:lnTo>
                  <a:lnTo>
                    <a:pt x="55" y="407"/>
                  </a:lnTo>
                  <a:lnTo>
                    <a:pt x="62" y="403"/>
                  </a:lnTo>
                  <a:lnTo>
                    <a:pt x="70" y="400"/>
                  </a:lnTo>
                  <a:lnTo>
                    <a:pt x="77" y="399"/>
                  </a:lnTo>
                  <a:lnTo>
                    <a:pt x="80" y="399"/>
                  </a:lnTo>
                  <a:lnTo>
                    <a:pt x="84" y="400"/>
                  </a:lnTo>
                  <a:lnTo>
                    <a:pt x="86" y="402"/>
                  </a:lnTo>
                  <a:lnTo>
                    <a:pt x="89" y="405"/>
                  </a:lnTo>
                  <a:lnTo>
                    <a:pt x="110" y="327"/>
                  </a:lnTo>
                  <a:lnTo>
                    <a:pt x="80" y="3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0" name="Freeform 54"/>
            <p:cNvSpPr>
              <a:spLocks/>
            </p:cNvSpPr>
            <p:nvPr/>
          </p:nvSpPr>
          <p:spPr bwMode="auto">
            <a:xfrm>
              <a:off x="4429" y="2264"/>
              <a:ext cx="61" cy="227"/>
            </a:xfrm>
            <a:custGeom>
              <a:avLst/>
              <a:gdLst>
                <a:gd name="T0" fmla="*/ 98 w 121"/>
                <a:gd name="T1" fmla="*/ 423 h 454"/>
                <a:gd name="T2" fmla="*/ 111 w 121"/>
                <a:gd name="T3" fmla="*/ 410 h 454"/>
                <a:gd name="T4" fmla="*/ 116 w 121"/>
                <a:gd name="T5" fmla="*/ 388 h 454"/>
                <a:gd name="T6" fmla="*/ 116 w 121"/>
                <a:gd name="T7" fmla="*/ 368 h 454"/>
                <a:gd name="T8" fmla="*/ 114 w 121"/>
                <a:gd name="T9" fmla="*/ 358 h 454"/>
                <a:gd name="T10" fmla="*/ 118 w 121"/>
                <a:gd name="T11" fmla="*/ 310 h 454"/>
                <a:gd name="T12" fmla="*/ 121 w 121"/>
                <a:gd name="T13" fmla="*/ 200 h 454"/>
                <a:gd name="T14" fmla="*/ 120 w 121"/>
                <a:gd name="T15" fmla="*/ 86 h 454"/>
                <a:gd name="T16" fmla="*/ 105 w 121"/>
                <a:gd name="T17" fmla="*/ 22 h 454"/>
                <a:gd name="T18" fmla="*/ 89 w 121"/>
                <a:gd name="T19" fmla="*/ 9 h 454"/>
                <a:gd name="T20" fmla="*/ 73 w 121"/>
                <a:gd name="T21" fmla="*/ 2 h 454"/>
                <a:gd name="T22" fmla="*/ 57 w 121"/>
                <a:gd name="T23" fmla="*/ 0 h 454"/>
                <a:gd name="T24" fmla="*/ 42 w 121"/>
                <a:gd name="T25" fmla="*/ 1 h 454"/>
                <a:gd name="T26" fmla="*/ 28 w 121"/>
                <a:gd name="T27" fmla="*/ 4 h 454"/>
                <a:gd name="T28" fmla="*/ 17 w 121"/>
                <a:gd name="T29" fmla="*/ 9 h 454"/>
                <a:gd name="T30" fmla="*/ 7 w 121"/>
                <a:gd name="T31" fmla="*/ 14 h 454"/>
                <a:gd name="T32" fmla="*/ 0 w 121"/>
                <a:gd name="T33" fmla="*/ 18 h 454"/>
                <a:gd name="T34" fmla="*/ 70 w 121"/>
                <a:gd name="T35" fmla="*/ 44 h 454"/>
                <a:gd name="T36" fmla="*/ 51 w 121"/>
                <a:gd name="T37" fmla="*/ 102 h 454"/>
                <a:gd name="T38" fmla="*/ 95 w 121"/>
                <a:gd name="T39" fmla="*/ 113 h 454"/>
                <a:gd name="T40" fmla="*/ 87 w 121"/>
                <a:gd name="T41" fmla="*/ 153 h 454"/>
                <a:gd name="T42" fmla="*/ 58 w 121"/>
                <a:gd name="T43" fmla="*/ 205 h 454"/>
                <a:gd name="T44" fmla="*/ 55 w 121"/>
                <a:gd name="T45" fmla="*/ 234 h 454"/>
                <a:gd name="T46" fmla="*/ 73 w 121"/>
                <a:gd name="T47" fmla="*/ 212 h 454"/>
                <a:gd name="T48" fmla="*/ 91 w 121"/>
                <a:gd name="T49" fmla="*/ 230 h 454"/>
                <a:gd name="T50" fmla="*/ 83 w 121"/>
                <a:gd name="T51" fmla="*/ 278 h 454"/>
                <a:gd name="T52" fmla="*/ 61 w 121"/>
                <a:gd name="T53" fmla="*/ 263 h 454"/>
                <a:gd name="T54" fmla="*/ 18 w 121"/>
                <a:gd name="T55" fmla="*/ 266 h 454"/>
                <a:gd name="T56" fmla="*/ 26 w 121"/>
                <a:gd name="T57" fmla="*/ 340 h 454"/>
                <a:gd name="T58" fmla="*/ 40 w 121"/>
                <a:gd name="T59" fmla="*/ 296 h 454"/>
                <a:gd name="T60" fmla="*/ 83 w 121"/>
                <a:gd name="T61" fmla="*/ 314 h 454"/>
                <a:gd name="T62" fmla="*/ 80 w 121"/>
                <a:gd name="T63" fmla="*/ 382 h 454"/>
                <a:gd name="T64" fmla="*/ 61 w 121"/>
                <a:gd name="T65" fmla="*/ 347 h 454"/>
                <a:gd name="T66" fmla="*/ 48 w 121"/>
                <a:gd name="T67" fmla="*/ 382 h 454"/>
                <a:gd name="T68" fmla="*/ 65 w 121"/>
                <a:gd name="T69" fmla="*/ 419 h 454"/>
                <a:gd name="T70" fmla="*/ 67 w 121"/>
                <a:gd name="T71" fmla="*/ 454 h 454"/>
                <a:gd name="T72" fmla="*/ 73 w 121"/>
                <a:gd name="T73" fmla="*/ 445 h 454"/>
                <a:gd name="T74" fmla="*/ 80 w 121"/>
                <a:gd name="T75" fmla="*/ 436 h 454"/>
                <a:gd name="T76" fmla="*/ 88 w 121"/>
                <a:gd name="T77" fmla="*/ 427 h 454"/>
                <a:gd name="T78" fmla="*/ 98 w 121"/>
                <a:gd name="T79" fmla="*/ 423 h 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1"/>
                <a:gd name="T121" fmla="*/ 0 h 454"/>
                <a:gd name="T122" fmla="*/ 121 w 121"/>
                <a:gd name="T123" fmla="*/ 454 h 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1" h="454">
                  <a:moveTo>
                    <a:pt x="98" y="423"/>
                  </a:moveTo>
                  <a:lnTo>
                    <a:pt x="111" y="410"/>
                  </a:lnTo>
                  <a:lnTo>
                    <a:pt x="116" y="388"/>
                  </a:lnTo>
                  <a:lnTo>
                    <a:pt x="116" y="368"/>
                  </a:lnTo>
                  <a:lnTo>
                    <a:pt x="114" y="358"/>
                  </a:lnTo>
                  <a:lnTo>
                    <a:pt x="118" y="310"/>
                  </a:lnTo>
                  <a:lnTo>
                    <a:pt x="121" y="200"/>
                  </a:lnTo>
                  <a:lnTo>
                    <a:pt x="120" y="86"/>
                  </a:lnTo>
                  <a:lnTo>
                    <a:pt x="105" y="22"/>
                  </a:lnTo>
                  <a:lnTo>
                    <a:pt x="89" y="9"/>
                  </a:lnTo>
                  <a:lnTo>
                    <a:pt x="73" y="2"/>
                  </a:lnTo>
                  <a:lnTo>
                    <a:pt x="57" y="0"/>
                  </a:lnTo>
                  <a:lnTo>
                    <a:pt x="42" y="1"/>
                  </a:lnTo>
                  <a:lnTo>
                    <a:pt x="28" y="4"/>
                  </a:lnTo>
                  <a:lnTo>
                    <a:pt x="17" y="9"/>
                  </a:lnTo>
                  <a:lnTo>
                    <a:pt x="7" y="14"/>
                  </a:lnTo>
                  <a:lnTo>
                    <a:pt x="0" y="18"/>
                  </a:lnTo>
                  <a:lnTo>
                    <a:pt x="70" y="44"/>
                  </a:lnTo>
                  <a:lnTo>
                    <a:pt x="51" y="102"/>
                  </a:lnTo>
                  <a:lnTo>
                    <a:pt x="95" y="113"/>
                  </a:lnTo>
                  <a:lnTo>
                    <a:pt x="87" y="153"/>
                  </a:lnTo>
                  <a:lnTo>
                    <a:pt x="58" y="205"/>
                  </a:lnTo>
                  <a:lnTo>
                    <a:pt x="55" y="234"/>
                  </a:lnTo>
                  <a:lnTo>
                    <a:pt x="73" y="212"/>
                  </a:lnTo>
                  <a:lnTo>
                    <a:pt x="91" y="230"/>
                  </a:lnTo>
                  <a:lnTo>
                    <a:pt x="83" y="278"/>
                  </a:lnTo>
                  <a:lnTo>
                    <a:pt x="61" y="263"/>
                  </a:lnTo>
                  <a:lnTo>
                    <a:pt x="18" y="266"/>
                  </a:lnTo>
                  <a:lnTo>
                    <a:pt x="26" y="340"/>
                  </a:lnTo>
                  <a:lnTo>
                    <a:pt x="40" y="296"/>
                  </a:lnTo>
                  <a:lnTo>
                    <a:pt x="83" y="314"/>
                  </a:lnTo>
                  <a:lnTo>
                    <a:pt x="80" y="382"/>
                  </a:lnTo>
                  <a:lnTo>
                    <a:pt x="61" y="347"/>
                  </a:lnTo>
                  <a:lnTo>
                    <a:pt x="48" y="382"/>
                  </a:lnTo>
                  <a:lnTo>
                    <a:pt x="65" y="419"/>
                  </a:lnTo>
                  <a:lnTo>
                    <a:pt x="67" y="454"/>
                  </a:lnTo>
                  <a:lnTo>
                    <a:pt x="73" y="445"/>
                  </a:lnTo>
                  <a:lnTo>
                    <a:pt x="80" y="436"/>
                  </a:lnTo>
                  <a:lnTo>
                    <a:pt x="88" y="427"/>
                  </a:lnTo>
                  <a:lnTo>
                    <a:pt x="98" y="423"/>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1" name="Freeform 55"/>
            <p:cNvSpPr>
              <a:spLocks/>
            </p:cNvSpPr>
            <p:nvPr/>
          </p:nvSpPr>
          <p:spPr bwMode="auto">
            <a:xfrm>
              <a:off x="4416" y="2274"/>
              <a:ext cx="60" cy="224"/>
            </a:xfrm>
            <a:custGeom>
              <a:avLst/>
              <a:gdLst>
                <a:gd name="T0" fmla="*/ 74 w 121"/>
                <a:gd name="T1" fmla="*/ 364 h 449"/>
                <a:gd name="T2" fmla="*/ 87 w 121"/>
                <a:gd name="T3" fmla="*/ 329 h 449"/>
                <a:gd name="T4" fmla="*/ 106 w 121"/>
                <a:gd name="T5" fmla="*/ 364 h 449"/>
                <a:gd name="T6" fmla="*/ 109 w 121"/>
                <a:gd name="T7" fmla="*/ 296 h 449"/>
                <a:gd name="T8" fmla="*/ 66 w 121"/>
                <a:gd name="T9" fmla="*/ 278 h 449"/>
                <a:gd name="T10" fmla="*/ 52 w 121"/>
                <a:gd name="T11" fmla="*/ 322 h 449"/>
                <a:gd name="T12" fmla="*/ 44 w 121"/>
                <a:gd name="T13" fmla="*/ 248 h 449"/>
                <a:gd name="T14" fmla="*/ 87 w 121"/>
                <a:gd name="T15" fmla="*/ 245 h 449"/>
                <a:gd name="T16" fmla="*/ 109 w 121"/>
                <a:gd name="T17" fmla="*/ 260 h 449"/>
                <a:gd name="T18" fmla="*/ 117 w 121"/>
                <a:gd name="T19" fmla="*/ 212 h 449"/>
                <a:gd name="T20" fmla="*/ 99 w 121"/>
                <a:gd name="T21" fmla="*/ 194 h 449"/>
                <a:gd name="T22" fmla="*/ 81 w 121"/>
                <a:gd name="T23" fmla="*/ 216 h 449"/>
                <a:gd name="T24" fmla="*/ 84 w 121"/>
                <a:gd name="T25" fmla="*/ 187 h 449"/>
                <a:gd name="T26" fmla="*/ 113 w 121"/>
                <a:gd name="T27" fmla="*/ 135 h 449"/>
                <a:gd name="T28" fmla="*/ 121 w 121"/>
                <a:gd name="T29" fmla="*/ 95 h 449"/>
                <a:gd name="T30" fmla="*/ 77 w 121"/>
                <a:gd name="T31" fmla="*/ 84 h 449"/>
                <a:gd name="T32" fmla="*/ 96 w 121"/>
                <a:gd name="T33" fmla="*/ 26 h 449"/>
                <a:gd name="T34" fmla="*/ 26 w 121"/>
                <a:gd name="T35" fmla="*/ 0 h 449"/>
                <a:gd name="T36" fmla="*/ 24 w 121"/>
                <a:gd name="T37" fmla="*/ 3 h 449"/>
                <a:gd name="T38" fmla="*/ 22 w 121"/>
                <a:gd name="T39" fmla="*/ 4 h 449"/>
                <a:gd name="T40" fmla="*/ 21 w 121"/>
                <a:gd name="T41" fmla="*/ 5 h 449"/>
                <a:gd name="T42" fmla="*/ 21 w 121"/>
                <a:gd name="T43" fmla="*/ 5 h 449"/>
                <a:gd name="T44" fmla="*/ 6 w 121"/>
                <a:gd name="T45" fmla="*/ 44 h 449"/>
                <a:gd name="T46" fmla="*/ 0 w 121"/>
                <a:gd name="T47" fmla="*/ 102 h 449"/>
                <a:gd name="T48" fmla="*/ 0 w 121"/>
                <a:gd name="T49" fmla="*/ 169 h 449"/>
                <a:gd name="T50" fmla="*/ 5 w 121"/>
                <a:gd name="T51" fmla="*/ 241 h 449"/>
                <a:gd name="T52" fmla="*/ 13 w 121"/>
                <a:gd name="T53" fmla="*/ 310 h 449"/>
                <a:gd name="T54" fmla="*/ 21 w 121"/>
                <a:gd name="T55" fmla="*/ 369 h 449"/>
                <a:gd name="T56" fmla="*/ 29 w 121"/>
                <a:gd name="T57" fmla="*/ 412 h 449"/>
                <a:gd name="T58" fmla="*/ 34 w 121"/>
                <a:gd name="T59" fmla="*/ 430 h 449"/>
                <a:gd name="T60" fmla="*/ 38 w 121"/>
                <a:gd name="T61" fmla="*/ 435 h 449"/>
                <a:gd name="T62" fmla="*/ 41 w 121"/>
                <a:gd name="T63" fmla="*/ 438 h 449"/>
                <a:gd name="T64" fmla="*/ 46 w 121"/>
                <a:gd name="T65" fmla="*/ 442 h 449"/>
                <a:gd name="T66" fmla="*/ 51 w 121"/>
                <a:gd name="T67" fmla="*/ 445 h 449"/>
                <a:gd name="T68" fmla="*/ 56 w 121"/>
                <a:gd name="T69" fmla="*/ 447 h 449"/>
                <a:gd name="T70" fmla="*/ 61 w 121"/>
                <a:gd name="T71" fmla="*/ 449 h 449"/>
                <a:gd name="T72" fmla="*/ 68 w 121"/>
                <a:gd name="T73" fmla="*/ 449 h 449"/>
                <a:gd name="T74" fmla="*/ 75 w 121"/>
                <a:gd name="T75" fmla="*/ 449 h 449"/>
                <a:gd name="T76" fmla="*/ 81 w 121"/>
                <a:gd name="T77" fmla="*/ 447 h 449"/>
                <a:gd name="T78" fmla="*/ 85 w 121"/>
                <a:gd name="T79" fmla="*/ 444 h 449"/>
                <a:gd name="T80" fmla="*/ 89 w 121"/>
                <a:gd name="T81" fmla="*/ 441 h 449"/>
                <a:gd name="T82" fmla="*/ 93 w 121"/>
                <a:gd name="T83" fmla="*/ 436 h 449"/>
                <a:gd name="T84" fmla="*/ 91 w 121"/>
                <a:gd name="T85" fmla="*/ 401 h 449"/>
                <a:gd name="T86" fmla="*/ 74 w 121"/>
                <a:gd name="T87" fmla="*/ 364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449"/>
                <a:gd name="T134" fmla="*/ 121 w 121"/>
                <a:gd name="T135" fmla="*/ 449 h 4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449">
                  <a:moveTo>
                    <a:pt x="74" y="364"/>
                  </a:moveTo>
                  <a:lnTo>
                    <a:pt x="87" y="329"/>
                  </a:lnTo>
                  <a:lnTo>
                    <a:pt x="106" y="364"/>
                  </a:lnTo>
                  <a:lnTo>
                    <a:pt x="109" y="296"/>
                  </a:lnTo>
                  <a:lnTo>
                    <a:pt x="66" y="278"/>
                  </a:lnTo>
                  <a:lnTo>
                    <a:pt x="52" y="322"/>
                  </a:lnTo>
                  <a:lnTo>
                    <a:pt x="44" y="248"/>
                  </a:lnTo>
                  <a:lnTo>
                    <a:pt x="87" y="245"/>
                  </a:lnTo>
                  <a:lnTo>
                    <a:pt x="109" y="260"/>
                  </a:lnTo>
                  <a:lnTo>
                    <a:pt x="117" y="212"/>
                  </a:lnTo>
                  <a:lnTo>
                    <a:pt x="99" y="194"/>
                  </a:lnTo>
                  <a:lnTo>
                    <a:pt x="81" y="216"/>
                  </a:lnTo>
                  <a:lnTo>
                    <a:pt x="84" y="187"/>
                  </a:lnTo>
                  <a:lnTo>
                    <a:pt x="113" y="135"/>
                  </a:lnTo>
                  <a:lnTo>
                    <a:pt x="121" y="95"/>
                  </a:lnTo>
                  <a:lnTo>
                    <a:pt x="77" y="84"/>
                  </a:lnTo>
                  <a:lnTo>
                    <a:pt x="96" y="26"/>
                  </a:lnTo>
                  <a:lnTo>
                    <a:pt x="26" y="0"/>
                  </a:lnTo>
                  <a:lnTo>
                    <a:pt x="24" y="3"/>
                  </a:lnTo>
                  <a:lnTo>
                    <a:pt x="22" y="4"/>
                  </a:lnTo>
                  <a:lnTo>
                    <a:pt x="21" y="5"/>
                  </a:lnTo>
                  <a:lnTo>
                    <a:pt x="6" y="44"/>
                  </a:lnTo>
                  <a:lnTo>
                    <a:pt x="0" y="102"/>
                  </a:lnTo>
                  <a:lnTo>
                    <a:pt x="0" y="169"/>
                  </a:lnTo>
                  <a:lnTo>
                    <a:pt x="5" y="241"/>
                  </a:lnTo>
                  <a:lnTo>
                    <a:pt x="13" y="310"/>
                  </a:lnTo>
                  <a:lnTo>
                    <a:pt x="21" y="369"/>
                  </a:lnTo>
                  <a:lnTo>
                    <a:pt x="29" y="412"/>
                  </a:lnTo>
                  <a:lnTo>
                    <a:pt x="34" y="430"/>
                  </a:lnTo>
                  <a:lnTo>
                    <a:pt x="38" y="435"/>
                  </a:lnTo>
                  <a:lnTo>
                    <a:pt x="41" y="438"/>
                  </a:lnTo>
                  <a:lnTo>
                    <a:pt x="46" y="442"/>
                  </a:lnTo>
                  <a:lnTo>
                    <a:pt x="51" y="445"/>
                  </a:lnTo>
                  <a:lnTo>
                    <a:pt x="56" y="447"/>
                  </a:lnTo>
                  <a:lnTo>
                    <a:pt x="61" y="449"/>
                  </a:lnTo>
                  <a:lnTo>
                    <a:pt x="68" y="449"/>
                  </a:lnTo>
                  <a:lnTo>
                    <a:pt x="75" y="449"/>
                  </a:lnTo>
                  <a:lnTo>
                    <a:pt x="81" y="447"/>
                  </a:lnTo>
                  <a:lnTo>
                    <a:pt x="85" y="444"/>
                  </a:lnTo>
                  <a:lnTo>
                    <a:pt x="89" y="441"/>
                  </a:lnTo>
                  <a:lnTo>
                    <a:pt x="93" y="436"/>
                  </a:lnTo>
                  <a:lnTo>
                    <a:pt x="91" y="401"/>
                  </a:lnTo>
                  <a:lnTo>
                    <a:pt x="74" y="36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2" name="Freeform 56"/>
            <p:cNvSpPr>
              <a:spLocks/>
            </p:cNvSpPr>
            <p:nvPr/>
          </p:nvSpPr>
          <p:spPr bwMode="auto">
            <a:xfrm>
              <a:off x="4576" y="2199"/>
              <a:ext cx="78" cy="38"/>
            </a:xfrm>
            <a:custGeom>
              <a:avLst/>
              <a:gdLst>
                <a:gd name="T0" fmla="*/ 104 w 156"/>
                <a:gd name="T1" fmla="*/ 0 h 78"/>
                <a:gd name="T2" fmla="*/ 103 w 156"/>
                <a:gd name="T3" fmla="*/ 0 h 78"/>
                <a:gd name="T4" fmla="*/ 102 w 156"/>
                <a:gd name="T5" fmla="*/ 0 h 78"/>
                <a:gd name="T6" fmla="*/ 97 w 156"/>
                <a:gd name="T7" fmla="*/ 0 h 78"/>
                <a:gd name="T8" fmla="*/ 92 w 156"/>
                <a:gd name="T9" fmla="*/ 2 h 78"/>
                <a:gd name="T10" fmla="*/ 84 w 156"/>
                <a:gd name="T11" fmla="*/ 2 h 78"/>
                <a:gd name="T12" fmla="*/ 75 w 156"/>
                <a:gd name="T13" fmla="*/ 4 h 78"/>
                <a:gd name="T14" fmla="*/ 64 w 156"/>
                <a:gd name="T15" fmla="*/ 5 h 78"/>
                <a:gd name="T16" fmla="*/ 50 w 156"/>
                <a:gd name="T17" fmla="*/ 7 h 78"/>
                <a:gd name="T18" fmla="*/ 36 w 156"/>
                <a:gd name="T19" fmla="*/ 10 h 78"/>
                <a:gd name="T20" fmla="*/ 23 w 156"/>
                <a:gd name="T21" fmla="*/ 13 h 78"/>
                <a:gd name="T22" fmla="*/ 14 w 156"/>
                <a:gd name="T23" fmla="*/ 17 h 78"/>
                <a:gd name="T24" fmla="*/ 7 w 156"/>
                <a:gd name="T25" fmla="*/ 21 h 78"/>
                <a:gd name="T26" fmla="*/ 4 w 156"/>
                <a:gd name="T27" fmla="*/ 25 h 78"/>
                <a:gd name="T28" fmla="*/ 4 w 156"/>
                <a:gd name="T29" fmla="*/ 29 h 78"/>
                <a:gd name="T30" fmla="*/ 8 w 156"/>
                <a:gd name="T31" fmla="*/ 35 h 78"/>
                <a:gd name="T32" fmla="*/ 16 w 156"/>
                <a:gd name="T33" fmla="*/ 40 h 78"/>
                <a:gd name="T34" fmla="*/ 23 w 156"/>
                <a:gd name="T35" fmla="*/ 44 h 78"/>
                <a:gd name="T36" fmla="*/ 24 w 156"/>
                <a:gd name="T37" fmla="*/ 47 h 78"/>
                <a:gd name="T38" fmla="*/ 22 w 156"/>
                <a:gd name="T39" fmla="*/ 49 h 78"/>
                <a:gd name="T40" fmla="*/ 16 w 156"/>
                <a:gd name="T41" fmla="*/ 50 h 78"/>
                <a:gd name="T42" fmla="*/ 9 w 156"/>
                <a:gd name="T43" fmla="*/ 52 h 78"/>
                <a:gd name="T44" fmla="*/ 4 w 156"/>
                <a:gd name="T45" fmla="*/ 55 h 78"/>
                <a:gd name="T46" fmla="*/ 0 w 156"/>
                <a:gd name="T47" fmla="*/ 59 h 78"/>
                <a:gd name="T48" fmla="*/ 1 w 156"/>
                <a:gd name="T49" fmla="*/ 66 h 78"/>
                <a:gd name="T50" fmla="*/ 7 w 156"/>
                <a:gd name="T51" fmla="*/ 73 h 78"/>
                <a:gd name="T52" fmla="*/ 14 w 156"/>
                <a:gd name="T53" fmla="*/ 76 h 78"/>
                <a:gd name="T54" fmla="*/ 22 w 156"/>
                <a:gd name="T55" fmla="*/ 78 h 78"/>
                <a:gd name="T56" fmla="*/ 34 w 156"/>
                <a:gd name="T57" fmla="*/ 76 h 78"/>
                <a:gd name="T58" fmla="*/ 45 w 156"/>
                <a:gd name="T59" fmla="*/ 74 h 78"/>
                <a:gd name="T60" fmla="*/ 59 w 156"/>
                <a:gd name="T61" fmla="*/ 71 h 78"/>
                <a:gd name="T62" fmla="*/ 74 w 156"/>
                <a:gd name="T63" fmla="*/ 66 h 78"/>
                <a:gd name="T64" fmla="*/ 90 w 156"/>
                <a:gd name="T65" fmla="*/ 63 h 78"/>
                <a:gd name="T66" fmla="*/ 105 w 156"/>
                <a:gd name="T67" fmla="*/ 60 h 78"/>
                <a:gd name="T68" fmla="*/ 118 w 156"/>
                <a:gd name="T69" fmla="*/ 61 h 78"/>
                <a:gd name="T70" fmla="*/ 129 w 156"/>
                <a:gd name="T71" fmla="*/ 64 h 78"/>
                <a:gd name="T72" fmla="*/ 137 w 156"/>
                <a:gd name="T73" fmla="*/ 67 h 78"/>
                <a:gd name="T74" fmla="*/ 144 w 156"/>
                <a:gd name="T75" fmla="*/ 70 h 78"/>
                <a:gd name="T76" fmla="*/ 150 w 156"/>
                <a:gd name="T77" fmla="*/ 70 h 78"/>
                <a:gd name="T78" fmla="*/ 153 w 156"/>
                <a:gd name="T79" fmla="*/ 66 h 78"/>
                <a:gd name="T80" fmla="*/ 156 w 156"/>
                <a:gd name="T81" fmla="*/ 58 h 78"/>
                <a:gd name="T82" fmla="*/ 153 w 156"/>
                <a:gd name="T83" fmla="*/ 37 h 78"/>
                <a:gd name="T84" fmla="*/ 144 w 156"/>
                <a:gd name="T85" fmla="*/ 23 h 78"/>
                <a:gd name="T86" fmla="*/ 129 w 156"/>
                <a:gd name="T87" fmla="*/ 13 h 78"/>
                <a:gd name="T88" fmla="*/ 113 w 156"/>
                <a:gd name="T89" fmla="*/ 7 h 78"/>
                <a:gd name="T90" fmla="*/ 99 w 156"/>
                <a:gd name="T91" fmla="*/ 4 h 78"/>
                <a:gd name="T92" fmla="*/ 91 w 156"/>
                <a:gd name="T93" fmla="*/ 3 h 78"/>
                <a:gd name="T94" fmla="*/ 91 w 156"/>
                <a:gd name="T95" fmla="*/ 2 h 78"/>
                <a:gd name="T96" fmla="*/ 104 w 156"/>
                <a:gd name="T97" fmla="*/ 0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6"/>
                <a:gd name="T148" fmla="*/ 0 h 78"/>
                <a:gd name="T149" fmla="*/ 156 w 156"/>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6" h="78">
                  <a:moveTo>
                    <a:pt x="104" y="0"/>
                  </a:moveTo>
                  <a:lnTo>
                    <a:pt x="103" y="0"/>
                  </a:lnTo>
                  <a:lnTo>
                    <a:pt x="102" y="0"/>
                  </a:lnTo>
                  <a:lnTo>
                    <a:pt x="97" y="0"/>
                  </a:lnTo>
                  <a:lnTo>
                    <a:pt x="92" y="2"/>
                  </a:lnTo>
                  <a:lnTo>
                    <a:pt x="84" y="2"/>
                  </a:lnTo>
                  <a:lnTo>
                    <a:pt x="75" y="4"/>
                  </a:lnTo>
                  <a:lnTo>
                    <a:pt x="64" y="5"/>
                  </a:lnTo>
                  <a:lnTo>
                    <a:pt x="50" y="7"/>
                  </a:lnTo>
                  <a:lnTo>
                    <a:pt x="36" y="10"/>
                  </a:lnTo>
                  <a:lnTo>
                    <a:pt x="23" y="13"/>
                  </a:lnTo>
                  <a:lnTo>
                    <a:pt x="14" y="17"/>
                  </a:lnTo>
                  <a:lnTo>
                    <a:pt x="7" y="21"/>
                  </a:lnTo>
                  <a:lnTo>
                    <a:pt x="4" y="25"/>
                  </a:lnTo>
                  <a:lnTo>
                    <a:pt x="4" y="29"/>
                  </a:lnTo>
                  <a:lnTo>
                    <a:pt x="8" y="35"/>
                  </a:lnTo>
                  <a:lnTo>
                    <a:pt x="16" y="40"/>
                  </a:lnTo>
                  <a:lnTo>
                    <a:pt x="23" y="44"/>
                  </a:lnTo>
                  <a:lnTo>
                    <a:pt x="24" y="47"/>
                  </a:lnTo>
                  <a:lnTo>
                    <a:pt x="22" y="49"/>
                  </a:lnTo>
                  <a:lnTo>
                    <a:pt x="16" y="50"/>
                  </a:lnTo>
                  <a:lnTo>
                    <a:pt x="9" y="52"/>
                  </a:lnTo>
                  <a:lnTo>
                    <a:pt x="4" y="55"/>
                  </a:lnTo>
                  <a:lnTo>
                    <a:pt x="0" y="59"/>
                  </a:lnTo>
                  <a:lnTo>
                    <a:pt x="1" y="66"/>
                  </a:lnTo>
                  <a:lnTo>
                    <a:pt x="7" y="73"/>
                  </a:lnTo>
                  <a:lnTo>
                    <a:pt x="14" y="76"/>
                  </a:lnTo>
                  <a:lnTo>
                    <a:pt x="22" y="78"/>
                  </a:lnTo>
                  <a:lnTo>
                    <a:pt x="34" y="76"/>
                  </a:lnTo>
                  <a:lnTo>
                    <a:pt x="45" y="74"/>
                  </a:lnTo>
                  <a:lnTo>
                    <a:pt x="59" y="71"/>
                  </a:lnTo>
                  <a:lnTo>
                    <a:pt x="74" y="66"/>
                  </a:lnTo>
                  <a:lnTo>
                    <a:pt x="90" y="63"/>
                  </a:lnTo>
                  <a:lnTo>
                    <a:pt x="105" y="60"/>
                  </a:lnTo>
                  <a:lnTo>
                    <a:pt x="118" y="61"/>
                  </a:lnTo>
                  <a:lnTo>
                    <a:pt x="129" y="64"/>
                  </a:lnTo>
                  <a:lnTo>
                    <a:pt x="137" y="67"/>
                  </a:lnTo>
                  <a:lnTo>
                    <a:pt x="144" y="70"/>
                  </a:lnTo>
                  <a:lnTo>
                    <a:pt x="150" y="70"/>
                  </a:lnTo>
                  <a:lnTo>
                    <a:pt x="153" y="66"/>
                  </a:lnTo>
                  <a:lnTo>
                    <a:pt x="156" y="58"/>
                  </a:lnTo>
                  <a:lnTo>
                    <a:pt x="153" y="37"/>
                  </a:lnTo>
                  <a:lnTo>
                    <a:pt x="144" y="23"/>
                  </a:lnTo>
                  <a:lnTo>
                    <a:pt x="129" y="13"/>
                  </a:lnTo>
                  <a:lnTo>
                    <a:pt x="113" y="7"/>
                  </a:lnTo>
                  <a:lnTo>
                    <a:pt x="99" y="4"/>
                  </a:lnTo>
                  <a:lnTo>
                    <a:pt x="91" y="3"/>
                  </a:lnTo>
                  <a:lnTo>
                    <a:pt x="91" y="2"/>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3" name="Freeform 57"/>
            <p:cNvSpPr>
              <a:spLocks/>
            </p:cNvSpPr>
            <p:nvPr/>
          </p:nvSpPr>
          <p:spPr bwMode="auto">
            <a:xfrm>
              <a:off x="4398" y="2196"/>
              <a:ext cx="137" cy="47"/>
            </a:xfrm>
            <a:custGeom>
              <a:avLst/>
              <a:gdLst>
                <a:gd name="T0" fmla="*/ 260 w 274"/>
                <a:gd name="T1" fmla="*/ 40 h 92"/>
                <a:gd name="T2" fmla="*/ 252 w 274"/>
                <a:gd name="T3" fmla="*/ 40 h 92"/>
                <a:gd name="T4" fmla="*/ 244 w 274"/>
                <a:gd name="T5" fmla="*/ 40 h 92"/>
                <a:gd name="T6" fmla="*/ 235 w 274"/>
                <a:gd name="T7" fmla="*/ 39 h 92"/>
                <a:gd name="T8" fmla="*/ 227 w 274"/>
                <a:gd name="T9" fmla="*/ 38 h 92"/>
                <a:gd name="T10" fmla="*/ 217 w 274"/>
                <a:gd name="T11" fmla="*/ 36 h 92"/>
                <a:gd name="T12" fmla="*/ 206 w 274"/>
                <a:gd name="T13" fmla="*/ 32 h 92"/>
                <a:gd name="T14" fmla="*/ 194 w 274"/>
                <a:gd name="T15" fmla="*/ 27 h 92"/>
                <a:gd name="T16" fmla="*/ 180 w 274"/>
                <a:gd name="T17" fmla="*/ 22 h 92"/>
                <a:gd name="T18" fmla="*/ 166 w 274"/>
                <a:gd name="T19" fmla="*/ 16 h 92"/>
                <a:gd name="T20" fmla="*/ 153 w 274"/>
                <a:gd name="T21" fmla="*/ 10 h 92"/>
                <a:gd name="T22" fmla="*/ 142 w 274"/>
                <a:gd name="T23" fmla="*/ 6 h 92"/>
                <a:gd name="T24" fmla="*/ 130 w 274"/>
                <a:gd name="T25" fmla="*/ 2 h 92"/>
                <a:gd name="T26" fmla="*/ 119 w 274"/>
                <a:gd name="T27" fmla="*/ 0 h 92"/>
                <a:gd name="T28" fmla="*/ 107 w 274"/>
                <a:gd name="T29" fmla="*/ 0 h 92"/>
                <a:gd name="T30" fmla="*/ 95 w 274"/>
                <a:gd name="T31" fmla="*/ 1 h 92"/>
                <a:gd name="T32" fmla="*/ 81 w 274"/>
                <a:gd name="T33" fmla="*/ 4 h 92"/>
                <a:gd name="T34" fmla="*/ 65 w 274"/>
                <a:gd name="T35" fmla="*/ 8 h 92"/>
                <a:gd name="T36" fmla="*/ 47 w 274"/>
                <a:gd name="T37" fmla="*/ 11 h 92"/>
                <a:gd name="T38" fmla="*/ 30 w 274"/>
                <a:gd name="T39" fmla="*/ 15 h 92"/>
                <a:gd name="T40" fmla="*/ 15 w 274"/>
                <a:gd name="T41" fmla="*/ 18 h 92"/>
                <a:gd name="T42" fmla="*/ 5 w 274"/>
                <a:gd name="T43" fmla="*/ 23 h 92"/>
                <a:gd name="T44" fmla="*/ 0 w 274"/>
                <a:gd name="T45" fmla="*/ 26 h 92"/>
                <a:gd name="T46" fmla="*/ 2 w 274"/>
                <a:gd name="T47" fmla="*/ 31 h 92"/>
                <a:gd name="T48" fmla="*/ 15 w 274"/>
                <a:gd name="T49" fmla="*/ 37 h 92"/>
                <a:gd name="T50" fmla="*/ 32 w 274"/>
                <a:gd name="T51" fmla="*/ 41 h 92"/>
                <a:gd name="T52" fmla="*/ 47 w 274"/>
                <a:gd name="T53" fmla="*/ 42 h 92"/>
                <a:gd name="T54" fmla="*/ 60 w 274"/>
                <a:gd name="T55" fmla="*/ 42 h 92"/>
                <a:gd name="T56" fmla="*/ 70 w 274"/>
                <a:gd name="T57" fmla="*/ 42 h 92"/>
                <a:gd name="T58" fmla="*/ 78 w 274"/>
                <a:gd name="T59" fmla="*/ 42 h 92"/>
                <a:gd name="T60" fmla="*/ 83 w 274"/>
                <a:gd name="T61" fmla="*/ 44 h 92"/>
                <a:gd name="T62" fmla="*/ 85 w 274"/>
                <a:gd name="T63" fmla="*/ 48 h 92"/>
                <a:gd name="T64" fmla="*/ 84 w 274"/>
                <a:gd name="T65" fmla="*/ 55 h 92"/>
                <a:gd name="T66" fmla="*/ 82 w 274"/>
                <a:gd name="T67" fmla="*/ 64 h 92"/>
                <a:gd name="T68" fmla="*/ 81 w 274"/>
                <a:gd name="T69" fmla="*/ 72 h 92"/>
                <a:gd name="T70" fmla="*/ 81 w 274"/>
                <a:gd name="T71" fmla="*/ 79 h 92"/>
                <a:gd name="T72" fmla="*/ 83 w 274"/>
                <a:gd name="T73" fmla="*/ 84 h 92"/>
                <a:gd name="T74" fmla="*/ 86 w 274"/>
                <a:gd name="T75" fmla="*/ 89 h 92"/>
                <a:gd name="T76" fmla="*/ 93 w 274"/>
                <a:gd name="T77" fmla="*/ 91 h 92"/>
                <a:gd name="T78" fmla="*/ 101 w 274"/>
                <a:gd name="T79" fmla="*/ 92 h 92"/>
                <a:gd name="T80" fmla="*/ 114 w 274"/>
                <a:gd name="T81" fmla="*/ 92 h 92"/>
                <a:gd name="T82" fmla="*/ 128 w 274"/>
                <a:gd name="T83" fmla="*/ 90 h 92"/>
                <a:gd name="T84" fmla="*/ 141 w 274"/>
                <a:gd name="T85" fmla="*/ 86 h 92"/>
                <a:gd name="T86" fmla="*/ 153 w 274"/>
                <a:gd name="T87" fmla="*/ 82 h 92"/>
                <a:gd name="T88" fmla="*/ 165 w 274"/>
                <a:gd name="T89" fmla="*/ 77 h 92"/>
                <a:gd name="T90" fmla="*/ 177 w 274"/>
                <a:gd name="T91" fmla="*/ 72 h 92"/>
                <a:gd name="T92" fmla="*/ 188 w 274"/>
                <a:gd name="T93" fmla="*/ 70 h 92"/>
                <a:gd name="T94" fmla="*/ 198 w 274"/>
                <a:gd name="T95" fmla="*/ 69 h 92"/>
                <a:gd name="T96" fmla="*/ 209 w 274"/>
                <a:gd name="T97" fmla="*/ 70 h 92"/>
                <a:gd name="T98" fmla="*/ 220 w 274"/>
                <a:gd name="T99" fmla="*/ 71 h 92"/>
                <a:gd name="T100" fmla="*/ 234 w 274"/>
                <a:gd name="T101" fmla="*/ 68 h 92"/>
                <a:gd name="T102" fmla="*/ 248 w 274"/>
                <a:gd name="T103" fmla="*/ 63 h 92"/>
                <a:gd name="T104" fmla="*/ 260 w 274"/>
                <a:gd name="T105" fmla="*/ 57 h 92"/>
                <a:gd name="T106" fmla="*/ 270 w 274"/>
                <a:gd name="T107" fmla="*/ 52 h 92"/>
                <a:gd name="T108" fmla="*/ 274 w 274"/>
                <a:gd name="T109" fmla="*/ 46 h 92"/>
                <a:gd name="T110" fmla="*/ 272 w 274"/>
                <a:gd name="T111" fmla="*/ 41 h 92"/>
                <a:gd name="T112" fmla="*/ 260 w 274"/>
                <a:gd name="T113" fmla="*/ 40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4"/>
                <a:gd name="T172" fmla="*/ 0 h 92"/>
                <a:gd name="T173" fmla="*/ 274 w 274"/>
                <a:gd name="T174" fmla="*/ 92 h 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4" h="92">
                  <a:moveTo>
                    <a:pt x="260" y="40"/>
                  </a:moveTo>
                  <a:lnTo>
                    <a:pt x="252" y="40"/>
                  </a:lnTo>
                  <a:lnTo>
                    <a:pt x="244" y="40"/>
                  </a:lnTo>
                  <a:lnTo>
                    <a:pt x="235" y="39"/>
                  </a:lnTo>
                  <a:lnTo>
                    <a:pt x="227" y="38"/>
                  </a:lnTo>
                  <a:lnTo>
                    <a:pt x="217" y="36"/>
                  </a:lnTo>
                  <a:lnTo>
                    <a:pt x="206" y="32"/>
                  </a:lnTo>
                  <a:lnTo>
                    <a:pt x="194" y="27"/>
                  </a:lnTo>
                  <a:lnTo>
                    <a:pt x="180" y="22"/>
                  </a:lnTo>
                  <a:lnTo>
                    <a:pt x="166" y="16"/>
                  </a:lnTo>
                  <a:lnTo>
                    <a:pt x="153" y="10"/>
                  </a:lnTo>
                  <a:lnTo>
                    <a:pt x="142" y="6"/>
                  </a:lnTo>
                  <a:lnTo>
                    <a:pt x="130" y="2"/>
                  </a:lnTo>
                  <a:lnTo>
                    <a:pt x="119" y="0"/>
                  </a:lnTo>
                  <a:lnTo>
                    <a:pt x="107" y="0"/>
                  </a:lnTo>
                  <a:lnTo>
                    <a:pt x="95" y="1"/>
                  </a:lnTo>
                  <a:lnTo>
                    <a:pt x="81" y="4"/>
                  </a:lnTo>
                  <a:lnTo>
                    <a:pt x="65" y="8"/>
                  </a:lnTo>
                  <a:lnTo>
                    <a:pt x="47" y="11"/>
                  </a:lnTo>
                  <a:lnTo>
                    <a:pt x="30" y="15"/>
                  </a:lnTo>
                  <a:lnTo>
                    <a:pt x="15" y="18"/>
                  </a:lnTo>
                  <a:lnTo>
                    <a:pt x="5" y="23"/>
                  </a:lnTo>
                  <a:lnTo>
                    <a:pt x="0" y="26"/>
                  </a:lnTo>
                  <a:lnTo>
                    <a:pt x="2" y="31"/>
                  </a:lnTo>
                  <a:lnTo>
                    <a:pt x="15" y="37"/>
                  </a:lnTo>
                  <a:lnTo>
                    <a:pt x="32" y="41"/>
                  </a:lnTo>
                  <a:lnTo>
                    <a:pt x="47" y="42"/>
                  </a:lnTo>
                  <a:lnTo>
                    <a:pt x="60" y="42"/>
                  </a:lnTo>
                  <a:lnTo>
                    <a:pt x="70" y="42"/>
                  </a:lnTo>
                  <a:lnTo>
                    <a:pt x="78" y="42"/>
                  </a:lnTo>
                  <a:lnTo>
                    <a:pt x="83" y="44"/>
                  </a:lnTo>
                  <a:lnTo>
                    <a:pt x="85" y="48"/>
                  </a:lnTo>
                  <a:lnTo>
                    <a:pt x="84" y="55"/>
                  </a:lnTo>
                  <a:lnTo>
                    <a:pt x="82" y="64"/>
                  </a:lnTo>
                  <a:lnTo>
                    <a:pt x="81" y="72"/>
                  </a:lnTo>
                  <a:lnTo>
                    <a:pt x="81" y="79"/>
                  </a:lnTo>
                  <a:lnTo>
                    <a:pt x="83" y="84"/>
                  </a:lnTo>
                  <a:lnTo>
                    <a:pt x="86" y="89"/>
                  </a:lnTo>
                  <a:lnTo>
                    <a:pt x="93" y="91"/>
                  </a:lnTo>
                  <a:lnTo>
                    <a:pt x="101" y="92"/>
                  </a:lnTo>
                  <a:lnTo>
                    <a:pt x="114" y="92"/>
                  </a:lnTo>
                  <a:lnTo>
                    <a:pt x="128" y="90"/>
                  </a:lnTo>
                  <a:lnTo>
                    <a:pt x="141" y="86"/>
                  </a:lnTo>
                  <a:lnTo>
                    <a:pt x="153" y="82"/>
                  </a:lnTo>
                  <a:lnTo>
                    <a:pt x="165" y="77"/>
                  </a:lnTo>
                  <a:lnTo>
                    <a:pt x="177" y="72"/>
                  </a:lnTo>
                  <a:lnTo>
                    <a:pt x="188" y="70"/>
                  </a:lnTo>
                  <a:lnTo>
                    <a:pt x="198" y="69"/>
                  </a:lnTo>
                  <a:lnTo>
                    <a:pt x="209" y="70"/>
                  </a:lnTo>
                  <a:lnTo>
                    <a:pt x="220" y="71"/>
                  </a:lnTo>
                  <a:lnTo>
                    <a:pt x="234" y="68"/>
                  </a:lnTo>
                  <a:lnTo>
                    <a:pt x="248" y="63"/>
                  </a:lnTo>
                  <a:lnTo>
                    <a:pt x="260" y="57"/>
                  </a:lnTo>
                  <a:lnTo>
                    <a:pt x="270" y="52"/>
                  </a:lnTo>
                  <a:lnTo>
                    <a:pt x="274" y="46"/>
                  </a:lnTo>
                  <a:lnTo>
                    <a:pt x="272" y="41"/>
                  </a:lnTo>
                  <a:lnTo>
                    <a:pt x="26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4" name="Freeform 58"/>
            <p:cNvSpPr>
              <a:spLocks/>
            </p:cNvSpPr>
            <p:nvPr/>
          </p:nvSpPr>
          <p:spPr bwMode="auto">
            <a:xfrm>
              <a:off x="4552" y="2268"/>
              <a:ext cx="6" cy="13"/>
            </a:xfrm>
            <a:custGeom>
              <a:avLst/>
              <a:gdLst>
                <a:gd name="T0" fmla="*/ 0 w 10"/>
                <a:gd name="T1" fmla="*/ 0 h 24"/>
                <a:gd name="T2" fmla="*/ 1 w 10"/>
                <a:gd name="T3" fmla="*/ 0 h 24"/>
                <a:gd name="T4" fmla="*/ 5 w 10"/>
                <a:gd name="T5" fmla="*/ 2 h 24"/>
                <a:gd name="T6" fmla="*/ 7 w 10"/>
                <a:gd name="T7" fmla="*/ 9 h 24"/>
                <a:gd name="T8" fmla="*/ 7 w 10"/>
                <a:gd name="T9" fmla="*/ 24 h 24"/>
                <a:gd name="T10" fmla="*/ 8 w 10"/>
                <a:gd name="T11" fmla="*/ 21 h 24"/>
                <a:gd name="T12" fmla="*/ 10 w 10"/>
                <a:gd name="T13" fmla="*/ 11 h 24"/>
                <a:gd name="T14" fmla="*/ 8 w 10"/>
                <a:gd name="T15" fmla="*/ 3 h 24"/>
                <a:gd name="T16" fmla="*/ 0 w 1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4"/>
                <a:gd name="T29" fmla="*/ 10 w 1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4">
                  <a:moveTo>
                    <a:pt x="0" y="0"/>
                  </a:moveTo>
                  <a:lnTo>
                    <a:pt x="1" y="0"/>
                  </a:lnTo>
                  <a:lnTo>
                    <a:pt x="5" y="2"/>
                  </a:lnTo>
                  <a:lnTo>
                    <a:pt x="7" y="9"/>
                  </a:lnTo>
                  <a:lnTo>
                    <a:pt x="7" y="24"/>
                  </a:lnTo>
                  <a:lnTo>
                    <a:pt x="8" y="21"/>
                  </a:lnTo>
                  <a:lnTo>
                    <a:pt x="10" y="11"/>
                  </a:lnTo>
                  <a:lnTo>
                    <a:pt x="8" y="3"/>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5" name="Freeform 59"/>
            <p:cNvSpPr>
              <a:spLocks/>
            </p:cNvSpPr>
            <p:nvPr/>
          </p:nvSpPr>
          <p:spPr bwMode="auto">
            <a:xfrm>
              <a:off x="4534" y="2269"/>
              <a:ext cx="8" cy="16"/>
            </a:xfrm>
            <a:custGeom>
              <a:avLst/>
              <a:gdLst>
                <a:gd name="T0" fmla="*/ 0 w 15"/>
                <a:gd name="T1" fmla="*/ 0 h 31"/>
                <a:gd name="T2" fmla="*/ 2 w 15"/>
                <a:gd name="T3" fmla="*/ 1 h 31"/>
                <a:gd name="T4" fmla="*/ 6 w 15"/>
                <a:gd name="T5" fmla="*/ 6 h 31"/>
                <a:gd name="T6" fmla="*/ 10 w 15"/>
                <a:gd name="T7" fmla="*/ 15 h 31"/>
                <a:gd name="T8" fmla="*/ 12 w 15"/>
                <a:gd name="T9" fmla="*/ 31 h 31"/>
                <a:gd name="T10" fmla="*/ 13 w 15"/>
                <a:gd name="T11" fmla="*/ 28 h 31"/>
                <a:gd name="T12" fmla="*/ 15 w 15"/>
                <a:gd name="T13" fmla="*/ 18 h 31"/>
                <a:gd name="T14" fmla="*/ 12 w 15"/>
                <a:gd name="T15" fmla="*/ 8 h 31"/>
                <a:gd name="T16" fmla="*/ 0 w 1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1"/>
                <a:gd name="T29" fmla="*/ 15 w 15"/>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1">
                  <a:moveTo>
                    <a:pt x="0" y="0"/>
                  </a:moveTo>
                  <a:lnTo>
                    <a:pt x="2" y="1"/>
                  </a:lnTo>
                  <a:lnTo>
                    <a:pt x="6" y="6"/>
                  </a:lnTo>
                  <a:lnTo>
                    <a:pt x="10" y="15"/>
                  </a:lnTo>
                  <a:lnTo>
                    <a:pt x="12" y="31"/>
                  </a:lnTo>
                  <a:lnTo>
                    <a:pt x="13" y="28"/>
                  </a:lnTo>
                  <a:lnTo>
                    <a:pt x="15" y="18"/>
                  </a:lnTo>
                  <a:lnTo>
                    <a:pt x="12" y="8"/>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0236" name="Freeform 60"/>
            <p:cNvSpPr>
              <a:spLocks/>
            </p:cNvSpPr>
            <p:nvPr/>
          </p:nvSpPr>
          <p:spPr bwMode="auto">
            <a:xfrm>
              <a:off x="4518" y="2269"/>
              <a:ext cx="8" cy="17"/>
            </a:xfrm>
            <a:custGeom>
              <a:avLst/>
              <a:gdLst>
                <a:gd name="T0" fmla="*/ 0 w 15"/>
                <a:gd name="T1" fmla="*/ 0 h 33"/>
                <a:gd name="T2" fmla="*/ 2 w 15"/>
                <a:gd name="T3" fmla="*/ 1 h 33"/>
                <a:gd name="T4" fmla="*/ 7 w 15"/>
                <a:gd name="T5" fmla="*/ 7 h 33"/>
                <a:gd name="T6" fmla="*/ 12 w 15"/>
                <a:gd name="T7" fmla="*/ 17 h 33"/>
                <a:gd name="T8" fmla="*/ 12 w 15"/>
                <a:gd name="T9" fmla="*/ 33 h 33"/>
                <a:gd name="T10" fmla="*/ 13 w 15"/>
                <a:gd name="T11" fmla="*/ 29 h 33"/>
                <a:gd name="T12" fmla="*/ 15 w 15"/>
                <a:gd name="T13" fmla="*/ 18 h 33"/>
                <a:gd name="T14" fmla="*/ 12 w 15"/>
                <a:gd name="T15" fmla="*/ 7 h 33"/>
                <a:gd name="T16" fmla="*/ 0 w 15"/>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3"/>
                <a:gd name="T29" fmla="*/ 15 w 1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3">
                  <a:moveTo>
                    <a:pt x="0" y="0"/>
                  </a:moveTo>
                  <a:lnTo>
                    <a:pt x="2" y="1"/>
                  </a:lnTo>
                  <a:lnTo>
                    <a:pt x="7" y="7"/>
                  </a:lnTo>
                  <a:lnTo>
                    <a:pt x="12" y="17"/>
                  </a:lnTo>
                  <a:lnTo>
                    <a:pt x="12" y="33"/>
                  </a:lnTo>
                  <a:lnTo>
                    <a:pt x="13" y="29"/>
                  </a:lnTo>
                  <a:lnTo>
                    <a:pt x="15" y="18"/>
                  </a:lnTo>
                  <a:lnTo>
                    <a:pt x="12" y="7"/>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495800" y="5654675"/>
            <a:ext cx="1600200" cy="36512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202" name="Rectangle 2"/>
          <p:cNvSpPr>
            <a:spLocks noChangeArrowheads="1"/>
          </p:cNvSpPr>
          <p:nvPr/>
        </p:nvSpPr>
        <p:spPr bwMode="auto">
          <a:xfrm>
            <a:off x="914400" y="2286000"/>
            <a:ext cx="7924800" cy="2362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03" name="Rectangle 3"/>
          <p:cNvSpPr>
            <a:spLocks noGrp="1" noChangeArrowheads="1"/>
          </p:cNvSpPr>
          <p:nvPr>
            <p:ph type="title"/>
          </p:nvPr>
        </p:nvSpPr>
        <p:spPr>
          <a:xfrm>
            <a:off x="685800" y="152400"/>
            <a:ext cx="7772400" cy="1524000"/>
          </a:xfrm>
        </p:spPr>
        <p:txBody>
          <a:bodyPr/>
          <a:lstStyle/>
          <a:p>
            <a:pPr eaLnBrk="1" hangingPunct="1"/>
            <a:r>
              <a:rPr lang="en-US" altLang="en-US" smtClean="0"/>
              <a:t>Hydraulic Analogy</a:t>
            </a:r>
            <a:br>
              <a:rPr lang="en-US" altLang="en-US" smtClean="0"/>
            </a:br>
            <a:r>
              <a:rPr lang="en-US" altLang="en-US" smtClean="0"/>
              <a:t> for Power Directions – Test </a:t>
            </a:r>
          </a:p>
        </p:txBody>
      </p:sp>
      <p:sp>
        <p:nvSpPr>
          <p:cNvPr id="51204" name="Rectangle 4"/>
          <p:cNvSpPr>
            <a:spLocks noGrp="1" noChangeArrowheads="1"/>
          </p:cNvSpPr>
          <p:nvPr>
            <p:ph type="body" idx="1"/>
          </p:nvPr>
        </p:nvSpPr>
        <p:spPr>
          <a:xfrm>
            <a:off x="533400" y="1600200"/>
            <a:ext cx="8077200" cy="762000"/>
          </a:xfrm>
        </p:spPr>
        <p:txBody>
          <a:bodyPr/>
          <a:lstStyle/>
          <a:p>
            <a:pPr eaLnBrk="1" hangingPunct="1"/>
            <a:r>
              <a:rPr lang="en-US" altLang="en-US" sz="2000" dirty="0" smtClean="0"/>
              <a:t>The hydraulic analogy here can be used to test our rule for finding the direction that power goes.  Imagine a waterfall.</a:t>
            </a:r>
          </a:p>
        </p:txBody>
      </p:sp>
      <p:sp>
        <p:nvSpPr>
          <p:cNvPr id="51205" name="Text Box 5"/>
          <p:cNvSpPr txBox="1">
            <a:spLocks noChangeArrowheads="1"/>
          </p:cNvSpPr>
          <p:nvPr/>
        </p:nvSpPr>
        <p:spPr bwMode="auto">
          <a:xfrm>
            <a:off x="533400" y="4648200"/>
            <a:ext cx="792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The </a:t>
            </a:r>
            <a:r>
              <a:rPr lang="en-US" altLang="en-US" sz="2000" dirty="0" smtClean="0">
                <a:latin typeface="Arial" panose="020B0604020202020204" pitchFamily="34" charset="0"/>
              </a:rPr>
              <a:t>water flow </a:t>
            </a:r>
            <a:r>
              <a:rPr lang="en-US" altLang="en-US" sz="2000" dirty="0">
                <a:latin typeface="Arial" panose="020B0604020202020204" pitchFamily="34" charset="0"/>
              </a:rPr>
              <a:t>is in the direction of the drop in height.  Thus, this is analogous to the passive sign </a:t>
            </a:r>
            <a:r>
              <a:rPr lang="en-US" altLang="en-US" sz="2000" dirty="0" smtClean="0">
                <a:latin typeface="Arial" panose="020B0604020202020204" pitchFamily="34" charset="0"/>
              </a:rPr>
              <a:t>relationship.  </a:t>
            </a:r>
            <a:r>
              <a:rPr lang="en-US" altLang="en-US" sz="2000" dirty="0">
                <a:latin typeface="Arial" panose="020B0604020202020204" pitchFamily="34" charset="0"/>
              </a:rPr>
              <a:t>Thus, if we wrote an expression for power absorbed, we would write:</a:t>
            </a:r>
          </a:p>
        </p:txBody>
      </p:sp>
      <p:sp>
        <p:nvSpPr>
          <p:cNvPr id="51206" name="Text Box 6"/>
          <p:cNvSpPr txBox="1">
            <a:spLocks noChangeArrowheads="1"/>
          </p:cNvSpPr>
          <p:nvPr/>
        </p:nvSpPr>
        <p:spPr bwMode="auto">
          <a:xfrm>
            <a:off x="4038600" y="5562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dirty="0" err="1">
                <a:latin typeface="Arial" panose="020B0604020202020204" pitchFamily="34" charset="0"/>
              </a:rPr>
              <a:t>p</a:t>
            </a:r>
            <a:r>
              <a:rPr lang="en-US" altLang="en-US" i="1" baseline="-25000" dirty="0" err="1">
                <a:latin typeface="Arial" panose="020B0604020202020204" pitchFamily="34" charset="0"/>
              </a:rPr>
              <a:t>ABS</a:t>
            </a:r>
            <a:r>
              <a:rPr lang="en-US" altLang="en-US" i="1" dirty="0">
                <a:latin typeface="Arial" panose="020B0604020202020204" pitchFamily="34" charset="0"/>
              </a:rPr>
              <a:t> = vi</a:t>
            </a:r>
          </a:p>
        </p:txBody>
      </p:sp>
      <p:sp>
        <p:nvSpPr>
          <p:cNvPr id="51207" name="Text Box 7"/>
          <p:cNvSpPr txBox="1">
            <a:spLocks noChangeArrowheads="1"/>
          </p:cNvSpPr>
          <p:nvPr/>
        </p:nvSpPr>
        <p:spPr bwMode="auto">
          <a:xfrm>
            <a:off x="609600" y="6019800"/>
            <a:ext cx="7635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dirty="0">
                <a:latin typeface="Arial" panose="020B0604020202020204" pitchFamily="34" charset="0"/>
              </a:rPr>
              <a:t>Since the values are positive, the power absorbed will be positive.  </a:t>
            </a:r>
          </a:p>
          <a:p>
            <a:pPr algn="ctr"/>
            <a:r>
              <a:rPr lang="en-US" altLang="en-US" sz="2000" b="1" dirty="0">
                <a:latin typeface="Arial" panose="020B0604020202020204" pitchFamily="34" charset="0"/>
              </a:rPr>
              <a:t>Does this make sense?</a:t>
            </a:r>
          </a:p>
        </p:txBody>
      </p:sp>
      <p:grpSp>
        <p:nvGrpSpPr>
          <p:cNvPr id="51208" name="Group 8"/>
          <p:cNvGrpSpPr>
            <a:grpSpLocks/>
          </p:cNvGrpSpPr>
          <p:nvPr/>
        </p:nvGrpSpPr>
        <p:grpSpPr bwMode="auto">
          <a:xfrm>
            <a:off x="1143000" y="2286000"/>
            <a:ext cx="7488238" cy="2252663"/>
            <a:chOff x="0" y="1440"/>
            <a:chExt cx="4717" cy="1419"/>
          </a:xfrm>
        </p:grpSpPr>
        <p:grpSp>
          <p:nvGrpSpPr>
            <p:cNvPr id="51209" name="Group 9"/>
            <p:cNvGrpSpPr>
              <a:grpSpLocks/>
            </p:cNvGrpSpPr>
            <p:nvPr/>
          </p:nvGrpSpPr>
          <p:grpSpPr bwMode="auto">
            <a:xfrm>
              <a:off x="0" y="1440"/>
              <a:ext cx="4717" cy="1419"/>
              <a:chOff x="0" y="1440"/>
              <a:chExt cx="4717" cy="1419"/>
            </a:xfrm>
          </p:grpSpPr>
          <p:grpSp>
            <p:nvGrpSpPr>
              <p:cNvPr id="51211" name="Group 10"/>
              <p:cNvGrpSpPr>
                <a:grpSpLocks/>
              </p:cNvGrpSpPr>
              <p:nvPr/>
            </p:nvGrpSpPr>
            <p:grpSpPr bwMode="auto">
              <a:xfrm>
                <a:off x="864" y="1440"/>
                <a:ext cx="3853" cy="1419"/>
                <a:chOff x="1200" y="1941"/>
                <a:chExt cx="3853" cy="1419"/>
              </a:xfrm>
            </p:grpSpPr>
            <p:grpSp>
              <p:nvGrpSpPr>
                <p:cNvPr id="51214" name="Group 11"/>
                <p:cNvGrpSpPr>
                  <a:grpSpLocks/>
                </p:cNvGrpSpPr>
                <p:nvPr/>
              </p:nvGrpSpPr>
              <p:grpSpPr bwMode="auto">
                <a:xfrm>
                  <a:off x="1200" y="1941"/>
                  <a:ext cx="2199" cy="1419"/>
                  <a:chOff x="3041" y="1941"/>
                  <a:chExt cx="358" cy="471"/>
                </a:xfrm>
              </p:grpSpPr>
              <p:sp>
                <p:nvSpPr>
                  <p:cNvPr id="51219" name="Freeform 12"/>
                  <p:cNvSpPr>
                    <a:spLocks/>
                  </p:cNvSpPr>
                  <p:nvPr/>
                </p:nvSpPr>
                <p:spPr bwMode="auto">
                  <a:xfrm>
                    <a:off x="3055" y="1941"/>
                    <a:ext cx="302" cy="121"/>
                  </a:xfrm>
                  <a:custGeom>
                    <a:avLst/>
                    <a:gdLst>
                      <a:gd name="T0" fmla="*/ 541 w 604"/>
                      <a:gd name="T1" fmla="*/ 213 h 241"/>
                      <a:gd name="T2" fmla="*/ 559 w 604"/>
                      <a:gd name="T3" fmla="*/ 199 h 241"/>
                      <a:gd name="T4" fmla="*/ 584 w 604"/>
                      <a:gd name="T5" fmla="*/ 176 h 241"/>
                      <a:gd name="T6" fmla="*/ 602 w 604"/>
                      <a:gd name="T7" fmla="*/ 150 h 241"/>
                      <a:gd name="T8" fmla="*/ 602 w 604"/>
                      <a:gd name="T9" fmla="*/ 131 h 241"/>
                      <a:gd name="T10" fmla="*/ 594 w 604"/>
                      <a:gd name="T11" fmla="*/ 114 h 241"/>
                      <a:gd name="T12" fmla="*/ 579 w 604"/>
                      <a:gd name="T13" fmla="*/ 92 h 241"/>
                      <a:gd name="T14" fmla="*/ 558 w 604"/>
                      <a:gd name="T15" fmla="*/ 68 h 241"/>
                      <a:gd name="T16" fmla="*/ 533 w 604"/>
                      <a:gd name="T17" fmla="*/ 45 h 241"/>
                      <a:gd name="T18" fmla="*/ 501 w 604"/>
                      <a:gd name="T19" fmla="*/ 24 h 241"/>
                      <a:gd name="T20" fmla="*/ 468 w 604"/>
                      <a:gd name="T21" fmla="*/ 8 h 241"/>
                      <a:gd name="T22" fmla="*/ 430 w 604"/>
                      <a:gd name="T23" fmla="*/ 0 h 241"/>
                      <a:gd name="T24" fmla="*/ 387 w 604"/>
                      <a:gd name="T25" fmla="*/ 3 h 241"/>
                      <a:gd name="T26" fmla="*/ 357 w 604"/>
                      <a:gd name="T27" fmla="*/ 17 h 241"/>
                      <a:gd name="T28" fmla="*/ 337 w 604"/>
                      <a:gd name="T29" fmla="*/ 32 h 241"/>
                      <a:gd name="T30" fmla="*/ 310 w 604"/>
                      <a:gd name="T31" fmla="*/ 39 h 241"/>
                      <a:gd name="T32" fmla="*/ 280 w 604"/>
                      <a:gd name="T33" fmla="*/ 34 h 241"/>
                      <a:gd name="T34" fmla="*/ 250 w 604"/>
                      <a:gd name="T35" fmla="*/ 25 h 241"/>
                      <a:gd name="T36" fmla="*/ 210 w 604"/>
                      <a:gd name="T37" fmla="*/ 16 h 241"/>
                      <a:gd name="T38" fmla="*/ 164 w 604"/>
                      <a:gd name="T39" fmla="*/ 7 h 241"/>
                      <a:gd name="T40" fmla="*/ 115 w 604"/>
                      <a:gd name="T41" fmla="*/ 1 h 241"/>
                      <a:gd name="T42" fmla="*/ 72 w 604"/>
                      <a:gd name="T43" fmla="*/ 2 h 241"/>
                      <a:gd name="T44" fmla="*/ 35 w 604"/>
                      <a:gd name="T45" fmla="*/ 12 h 241"/>
                      <a:gd name="T46" fmla="*/ 11 w 604"/>
                      <a:gd name="T47" fmla="*/ 34 h 241"/>
                      <a:gd name="T48" fmla="*/ 0 w 604"/>
                      <a:gd name="T49" fmla="*/ 79 h 241"/>
                      <a:gd name="T50" fmla="*/ 6 w 604"/>
                      <a:gd name="T51" fmla="*/ 138 h 241"/>
                      <a:gd name="T52" fmla="*/ 26 w 604"/>
                      <a:gd name="T53" fmla="*/ 191 h 241"/>
                      <a:gd name="T54" fmla="*/ 56 w 604"/>
                      <a:gd name="T55" fmla="*/ 228 h 241"/>
                      <a:gd name="T56" fmla="*/ 85 w 604"/>
                      <a:gd name="T57" fmla="*/ 239 h 241"/>
                      <a:gd name="T58" fmla="*/ 134 w 604"/>
                      <a:gd name="T59" fmla="*/ 241 h 241"/>
                      <a:gd name="T60" fmla="*/ 202 w 604"/>
                      <a:gd name="T61" fmla="*/ 238 h 241"/>
                      <a:gd name="T62" fmla="*/ 281 w 604"/>
                      <a:gd name="T63" fmla="*/ 235 h 241"/>
                      <a:gd name="T64" fmla="*/ 364 w 604"/>
                      <a:gd name="T65" fmla="*/ 229 h 241"/>
                      <a:gd name="T66" fmla="*/ 439 w 604"/>
                      <a:gd name="T67" fmla="*/ 223 h 241"/>
                      <a:gd name="T68" fmla="*/ 498 w 604"/>
                      <a:gd name="T69" fmla="*/ 219 h 241"/>
                      <a:gd name="T70" fmla="*/ 533 w 604"/>
                      <a:gd name="T71" fmla="*/ 215 h 2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4"/>
                      <a:gd name="T109" fmla="*/ 0 h 241"/>
                      <a:gd name="T110" fmla="*/ 604 w 604"/>
                      <a:gd name="T111" fmla="*/ 241 h 2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4" h="241">
                        <a:moveTo>
                          <a:pt x="537" y="215"/>
                        </a:moveTo>
                        <a:lnTo>
                          <a:pt x="541" y="213"/>
                        </a:lnTo>
                        <a:lnTo>
                          <a:pt x="547" y="207"/>
                        </a:lnTo>
                        <a:lnTo>
                          <a:pt x="559" y="199"/>
                        </a:lnTo>
                        <a:lnTo>
                          <a:pt x="572" y="188"/>
                        </a:lnTo>
                        <a:lnTo>
                          <a:pt x="584" y="176"/>
                        </a:lnTo>
                        <a:lnTo>
                          <a:pt x="595" y="162"/>
                        </a:lnTo>
                        <a:lnTo>
                          <a:pt x="602" y="150"/>
                        </a:lnTo>
                        <a:lnTo>
                          <a:pt x="604" y="138"/>
                        </a:lnTo>
                        <a:lnTo>
                          <a:pt x="602" y="131"/>
                        </a:lnTo>
                        <a:lnTo>
                          <a:pt x="598" y="123"/>
                        </a:lnTo>
                        <a:lnTo>
                          <a:pt x="594" y="114"/>
                        </a:lnTo>
                        <a:lnTo>
                          <a:pt x="587" y="103"/>
                        </a:lnTo>
                        <a:lnTo>
                          <a:pt x="579" y="92"/>
                        </a:lnTo>
                        <a:lnTo>
                          <a:pt x="569" y="80"/>
                        </a:lnTo>
                        <a:lnTo>
                          <a:pt x="558" y="68"/>
                        </a:lnTo>
                        <a:lnTo>
                          <a:pt x="546" y="56"/>
                        </a:lnTo>
                        <a:lnTo>
                          <a:pt x="533" y="45"/>
                        </a:lnTo>
                        <a:lnTo>
                          <a:pt x="518" y="33"/>
                        </a:lnTo>
                        <a:lnTo>
                          <a:pt x="501" y="24"/>
                        </a:lnTo>
                        <a:lnTo>
                          <a:pt x="485" y="15"/>
                        </a:lnTo>
                        <a:lnTo>
                          <a:pt x="468" y="8"/>
                        </a:lnTo>
                        <a:lnTo>
                          <a:pt x="448" y="3"/>
                        </a:lnTo>
                        <a:lnTo>
                          <a:pt x="430" y="0"/>
                        </a:lnTo>
                        <a:lnTo>
                          <a:pt x="409" y="0"/>
                        </a:lnTo>
                        <a:lnTo>
                          <a:pt x="387" y="3"/>
                        </a:lnTo>
                        <a:lnTo>
                          <a:pt x="370" y="9"/>
                        </a:lnTo>
                        <a:lnTo>
                          <a:pt x="357" y="17"/>
                        </a:lnTo>
                        <a:lnTo>
                          <a:pt x="347" y="25"/>
                        </a:lnTo>
                        <a:lnTo>
                          <a:pt x="337" y="32"/>
                        </a:lnTo>
                        <a:lnTo>
                          <a:pt x="325" y="37"/>
                        </a:lnTo>
                        <a:lnTo>
                          <a:pt x="310" y="39"/>
                        </a:lnTo>
                        <a:lnTo>
                          <a:pt x="289" y="37"/>
                        </a:lnTo>
                        <a:lnTo>
                          <a:pt x="280" y="34"/>
                        </a:lnTo>
                        <a:lnTo>
                          <a:pt x="266" y="30"/>
                        </a:lnTo>
                        <a:lnTo>
                          <a:pt x="250" y="25"/>
                        </a:lnTo>
                        <a:lnTo>
                          <a:pt x="231" y="20"/>
                        </a:lnTo>
                        <a:lnTo>
                          <a:pt x="210" y="16"/>
                        </a:lnTo>
                        <a:lnTo>
                          <a:pt x="187" y="10"/>
                        </a:lnTo>
                        <a:lnTo>
                          <a:pt x="164" y="7"/>
                        </a:lnTo>
                        <a:lnTo>
                          <a:pt x="140" y="3"/>
                        </a:lnTo>
                        <a:lnTo>
                          <a:pt x="115" y="1"/>
                        </a:lnTo>
                        <a:lnTo>
                          <a:pt x="94" y="0"/>
                        </a:lnTo>
                        <a:lnTo>
                          <a:pt x="72" y="2"/>
                        </a:lnTo>
                        <a:lnTo>
                          <a:pt x="52" y="5"/>
                        </a:lnTo>
                        <a:lnTo>
                          <a:pt x="35" y="12"/>
                        </a:lnTo>
                        <a:lnTo>
                          <a:pt x="21" y="22"/>
                        </a:lnTo>
                        <a:lnTo>
                          <a:pt x="11" y="34"/>
                        </a:lnTo>
                        <a:lnTo>
                          <a:pt x="4" y="50"/>
                        </a:lnTo>
                        <a:lnTo>
                          <a:pt x="0" y="79"/>
                        </a:lnTo>
                        <a:lnTo>
                          <a:pt x="1" y="108"/>
                        </a:lnTo>
                        <a:lnTo>
                          <a:pt x="6" y="138"/>
                        </a:lnTo>
                        <a:lnTo>
                          <a:pt x="14" y="166"/>
                        </a:lnTo>
                        <a:lnTo>
                          <a:pt x="26" y="191"/>
                        </a:lnTo>
                        <a:lnTo>
                          <a:pt x="39" y="212"/>
                        </a:lnTo>
                        <a:lnTo>
                          <a:pt x="56" y="228"/>
                        </a:lnTo>
                        <a:lnTo>
                          <a:pt x="73" y="237"/>
                        </a:lnTo>
                        <a:lnTo>
                          <a:pt x="85" y="239"/>
                        </a:lnTo>
                        <a:lnTo>
                          <a:pt x="106" y="241"/>
                        </a:lnTo>
                        <a:lnTo>
                          <a:pt x="134" y="241"/>
                        </a:lnTo>
                        <a:lnTo>
                          <a:pt x="166" y="241"/>
                        </a:lnTo>
                        <a:lnTo>
                          <a:pt x="202" y="238"/>
                        </a:lnTo>
                        <a:lnTo>
                          <a:pt x="241" y="237"/>
                        </a:lnTo>
                        <a:lnTo>
                          <a:pt x="281" y="235"/>
                        </a:lnTo>
                        <a:lnTo>
                          <a:pt x="323" y="231"/>
                        </a:lnTo>
                        <a:lnTo>
                          <a:pt x="364" y="229"/>
                        </a:lnTo>
                        <a:lnTo>
                          <a:pt x="403" y="226"/>
                        </a:lnTo>
                        <a:lnTo>
                          <a:pt x="439" y="223"/>
                        </a:lnTo>
                        <a:lnTo>
                          <a:pt x="471" y="221"/>
                        </a:lnTo>
                        <a:lnTo>
                          <a:pt x="498" y="219"/>
                        </a:lnTo>
                        <a:lnTo>
                          <a:pt x="519" y="216"/>
                        </a:lnTo>
                        <a:lnTo>
                          <a:pt x="533" y="215"/>
                        </a:lnTo>
                        <a:lnTo>
                          <a:pt x="537"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0" name="Freeform 13"/>
                  <p:cNvSpPr>
                    <a:spLocks/>
                  </p:cNvSpPr>
                  <p:nvPr/>
                </p:nvSpPr>
                <p:spPr bwMode="auto">
                  <a:xfrm>
                    <a:off x="3075" y="1961"/>
                    <a:ext cx="255" cy="104"/>
                  </a:xfrm>
                  <a:custGeom>
                    <a:avLst/>
                    <a:gdLst>
                      <a:gd name="T0" fmla="*/ 494 w 511"/>
                      <a:gd name="T1" fmla="*/ 161 h 209"/>
                      <a:gd name="T2" fmla="*/ 504 w 511"/>
                      <a:gd name="T3" fmla="*/ 139 h 209"/>
                      <a:gd name="T4" fmla="*/ 511 w 511"/>
                      <a:gd name="T5" fmla="*/ 105 h 209"/>
                      <a:gd name="T6" fmla="*/ 496 w 511"/>
                      <a:gd name="T7" fmla="*/ 69 h 209"/>
                      <a:gd name="T8" fmla="*/ 464 w 511"/>
                      <a:gd name="T9" fmla="*/ 47 h 209"/>
                      <a:gd name="T10" fmla="*/ 447 w 511"/>
                      <a:gd name="T11" fmla="*/ 28 h 209"/>
                      <a:gd name="T12" fmla="*/ 430 w 511"/>
                      <a:gd name="T13" fmla="*/ 11 h 209"/>
                      <a:gd name="T14" fmla="*/ 392 w 511"/>
                      <a:gd name="T15" fmla="*/ 1 h 209"/>
                      <a:gd name="T16" fmla="*/ 347 w 511"/>
                      <a:gd name="T17" fmla="*/ 3 h 209"/>
                      <a:gd name="T18" fmla="*/ 328 w 511"/>
                      <a:gd name="T19" fmla="*/ 17 h 209"/>
                      <a:gd name="T20" fmla="*/ 307 w 511"/>
                      <a:gd name="T21" fmla="*/ 33 h 209"/>
                      <a:gd name="T22" fmla="*/ 273 w 511"/>
                      <a:gd name="T23" fmla="*/ 38 h 209"/>
                      <a:gd name="T24" fmla="*/ 232 w 511"/>
                      <a:gd name="T25" fmla="*/ 29 h 209"/>
                      <a:gd name="T26" fmla="*/ 199 w 511"/>
                      <a:gd name="T27" fmla="*/ 21 h 209"/>
                      <a:gd name="T28" fmla="*/ 165 w 511"/>
                      <a:gd name="T29" fmla="*/ 11 h 209"/>
                      <a:gd name="T30" fmla="*/ 132 w 511"/>
                      <a:gd name="T31" fmla="*/ 6 h 209"/>
                      <a:gd name="T32" fmla="*/ 99 w 511"/>
                      <a:gd name="T33" fmla="*/ 1 h 209"/>
                      <a:gd name="T34" fmla="*/ 70 w 511"/>
                      <a:gd name="T35" fmla="*/ 1 h 209"/>
                      <a:gd name="T36" fmla="*/ 43 w 511"/>
                      <a:gd name="T37" fmla="*/ 5 h 209"/>
                      <a:gd name="T38" fmla="*/ 21 w 511"/>
                      <a:gd name="T39" fmla="*/ 15 h 209"/>
                      <a:gd name="T40" fmla="*/ 3 w 511"/>
                      <a:gd name="T41" fmla="*/ 40 h 209"/>
                      <a:gd name="T42" fmla="*/ 4 w 511"/>
                      <a:gd name="T43" fmla="*/ 93 h 209"/>
                      <a:gd name="T44" fmla="*/ 22 w 511"/>
                      <a:gd name="T45" fmla="*/ 152 h 209"/>
                      <a:gd name="T46" fmla="*/ 51 w 511"/>
                      <a:gd name="T47" fmla="*/ 196 h 209"/>
                      <a:gd name="T48" fmla="*/ 79 w 511"/>
                      <a:gd name="T49" fmla="*/ 207 h 209"/>
                      <a:gd name="T50" fmla="*/ 121 w 511"/>
                      <a:gd name="T51" fmla="*/ 209 h 209"/>
                      <a:gd name="T52" fmla="*/ 182 w 511"/>
                      <a:gd name="T53" fmla="*/ 209 h 209"/>
                      <a:gd name="T54" fmla="*/ 255 w 511"/>
                      <a:gd name="T55" fmla="*/ 205 h 209"/>
                      <a:gd name="T56" fmla="*/ 329 w 511"/>
                      <a:gd name="T57" fmla="*/ 200 h 209"/>
                      <a:gd name="T58" fmla="*/ 397 w 511"/>
                      <a:gd name="T59" fmla="*/ 192 h 209"/>
                      <a:gd name="T60" fmla="*/ 452 w 511"/>
                      <a:gd name="T61" fmla="*/ 183 h 209"/>
                      <a:gd name="T62" fmla="*/ 485 w 511"/>
                      <a:gd name="T63" fmla="*/ 172 h 2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1"/>
                      <a:gd name="T97" fmla="*/ 0 h 209"/>
                      <a:gd name="T98" fmla="*/ 511 w 511"/>
                      <a:gd name="T99" fmla="*/ 209 h 2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1" h="209">
                        <a:moveTo>
                          <a:pt x="491" y="165"/>
                        </a:moveTo>
                        <a:lnTo>
                          <a:pt x="494" y="161"/>
                        </a:lnTo>
                        <a:lnTo>
                          <a:pt x="498" y="152"/>
                        </a:lnTo>
                        <a:lnTo>
                          <a:pt x="504" y="139"/>
                        </a:lnTo>
                        <a:lnTo>
                          <a:pt x="508" y="122"/>
                        </a:lnTo>
                        <a:lnTo>
                          <a:pt x="511" y="105"/>
                        </a:lnTo>
                        <a:lnTo>
                          <a:pt x="507" y="86"/>
                        </a:lnTo>
                        <a:lnTo>
                          <a:pt x="496" y="69"/>
                        </a:lnTo>
                        <a:lnTo>
                          <a:pt x="476" y="55"/>
                        </a:lnTo>
                        <a:lnTo>
                          <a:pt x="464" y="47"/>
                        </a:lnTo>
                        <a:lnTo>
                          <a:pt x="454" y="38"/>
                        </a:lnTo>
                        <a:lnTo>
                          <a:pt x="447" y="28"/>
                        </a:lnTo>
                        <a:lnTo>
                          <a:pt x="441" y="19"/>
                        </a:lnTo>
                        <a:lnTo>
                          <a:pt x="430" y="11"/>
                        </a:lnTo>
                        <a:lnTo>
                          <a:pt x="415" y="6"/>
                        </a:lnTo>
                        <a:lnTo>
                          <a:pt x="392" y="1"/>
                        </a:lnTo>
                        <a:lnTo>
                          <a:pt x="360" y="1"/>
                        </a:lnTo>
                        <a:lnTo>
                          <a:pt x="347" y="3"/>
                        </a:lnTo>
                        <a:lnTo>
                          <a:pt x="337" y="9"/>
                        </a:lnTo>
                        <a:lnTo>
                          <a:pt x="328" y="17"/>
                        </a:lnTo>
                        <a:lnTo>
                          <a:pt x="318" y="25"/>
                        </a:lnTo>
                        <a:lnTo>
                          <a:pt x="307" y="33"/>
                        </a:lnTo>
                        <a:lnTo>
                          <a:pt x="293" y="38"/>
                        </a:lnTo>
                        <a:lnTo>
                          <a:pt x="273" y="38"/>
                        </a:lnTo>
                        <a:lnTo>
                          <a:pt x="247" y="33"/>
                        </a:lnTo>
                        <a:lnTo>
                          <a:pt x="232" y="29"/>
                        </a:lnTo>
                        <a:lnTo>
                          <a:pt x="216" y="25"/>
                        </a:lnTo>
                        <a:lnTo>
                          <a:pt x="199" y="21"/>
                        </a:lnTo>
                        <a:lnTo>
                          <a:pt x="182" y="16"/>
                        </a:lnTo>
                        <a:lnTo>
                          <a:pt x="165" y="11"/>
                        </a:lnTo>
                        <a:lnTo>
                          <a:pt x="148" y="8"/>
                        </a:lnTo>
                        <a:lnTo>
                          <a:pt x="132" y="6"/>
                        </a:lnTo>
                        <a:lnTo>
                          <a:pt x="116" y="2"/>
                        </a:lnTo>
                        <a:lnTo>
                          <a:pt x="99" y="1"/>
                        </a:lnTo>
                        <a:lnTo>
                          <a:pt x="83" y="0"/>
                        </a:lnTo>
                        <a:lnTo>
                          <a:pt x="70" y="1"/>
                        </a:lnTo>
                        <a:lnTo>
                          <a:pt x="56" y="2"/>
                        </a:lnTo>
                        <a:lnTo>
                          <a:pt x="43" y="5"/>
                        </a:lnTo>
                        <a:lnTo>
                          <a:pt x="32" y="9"/>
                        </a:lnTo>
                        <a:lnTo>
                          <a:pt x="21" y="15"/>
                        </a:lnTo>
                        <a:lnTo>
                          <a:pt x="12" y="23"/>
                        </a:lnTo>
                        <a:lnTo>
                          <a:pt x="3" y="40"/>
                        </a:lnTo>
                        <a:lnTo>
                          <a:pt x="0" y="64"/>
                        </a:lnTo>
                        <a:lnTo>
                          <a:pt x="4" y="93"/>
                        </a:lnTo>
                        <a:lnTo>
                          <a:pt x="11" y="123"/>
                        </a:lnTo>
                        <a:lnTo>
                          <a:pt x="22" y="152"/>
                        </a:lnTo>
                        <a:lnTo>
                          <a:pt x="36" y="177"/>
                        </a:lnTo>
                        <a:lnTo>
                          <a:pt x="51" y="196"/>
                        </a:lnTo>
                        <a:lnTo>
                          <a:pt x="67" y="205"/>
                        </a:lnTo>
                        <a:lnTo>
                          <a:pt x="79" y="207"/>
                        </a:lnTo>
                        <a:lnTo>
                          <a:pt x="97" y="209"/>
                        </a:lnTo>
                        <a:lnTo>
                          <a:pt x="121" y="209"/>
                        </a:lnTo>
                        <a:lnTo>
                          <a:pt x="150" y="209"/>
                        </a:lnTo>
                        <a:lnTo>
                          <a:pt x="182" y="209"/>
                        </a:lnTo>
                        <a:lnTo>
                          <a:pt x="218" y="207"/>
                        </a:lnTo>
                        <a:lnTo>
                          <a:pt x="255" y="205"/>
                        </a:lnTo>
                        <a:lnTo>
                          <a:pt x="292" y="203"/>
                        </a:lnTo>
                        <a:lnTo>
                          <a:pt x="329" y="200"/>
                        </a:lnTo>
                        <a:lnTo>
                          <a:pt x="364" y="197"/>
                        </a:lnTo>
                        <a:lnTo>
                          <a:pt x="397" y="192"/>
                        </a:lnTo>
                        <a:lnTo>
                          <a:pt x="427" y="188"/>
                        </a:lnTo>
                        <a:lnTo>
                          <a:pt x="452" y="183"/>
                        </a:lnTo>
                        <a:lnTo>
                          <a:pt x="472" y="177"/>
                        </a:lnTo>
                        <a:lnTo>
                          <a:pt x="485" y="172"/>
                        </a:lnTo>
                        <a:lnTo>
                          <a:pt x="491" y="16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1" name="Freeform 14"/>
                  <p:cNvSpPr>
                    <a:spLocks/>
                  </p:cNvSpPr>
                  <p:nvPr/>
                </p:nvSpPr>
                <p:spPr bwMode="auto">
                  <a:xfrm>
                    <a:off x="3041" y="2026"/>
                    <a:ext cx="358" cy="386"/>
                  </a:xfrm>
                  <a:custGeom>
                    <a:avLst/>
                    <a:gdLst>
                      <a:gd name="T0" fmla="*/ 609 w 715"/>
                      <a:gd name="T1" fmla="*/ 501 h 773"/>
                      <a:gd name="T2" fmla="*/ 581 w 715"/>
                      <a:gd name="T3" fmla="*/ 521 h 773"/>
                      <a:gd name="T4" fmla="*/ 602 w 715"/>
                      <a:gd name="T5" fmla="*/ 522 h 773"/>
                      <a:gd name="T6" fmla="*/ 629 w 715"/>
                      <a:gd name="T7" fmla="*/ 523 h 773"/>
                      <a:gd name="T8" fmla="*/ 657 w 715"/>
                      <a:gd name="T9" fmla="*/ 530 h 773"/>
                      <a:gd name="T10" fmla="*/ 682 w 715"/>
                      <a:gd name="T11" fmla="*/ 565 h 773"/>
                      <a:gd name="T12" fmla="*/ 691 w 715"/>
                      <a:gd name="T13" fmla="*/ 588 h 773"/>
                      <a:gd name="T14" fmla="*/ 672 w 715"/>
                      <a:gd name="T15" fmla="*/ 609 h 773"/>
                      <a:gd name="T16" fmla="*/ 691 w 715"/>
                      <a:gd name="T17" fmla="*/ 616 h 773"/>
                      <a:gd name="T18" fmla="*/ 713 w 715"/>
                      <a:gd name="T19" fmla="*/ 625 h 773"/>
                      <a:gd name="T20" fmla="*/ 700 w 715"/>
                      <a:gd name="T21" fmla="*/ 678 h 773"/>
                      <a:gd name="T22" fmla="*/ 640 w 715"/>
                      <a:gd name="T23" fmla="*/ 694 h 773"/>
                      <a:gd name="T24" fmla="*/ 570 w 715"/>
                      <a:gd name="T25" fmla="*/ 699 h 773"/>
                      <a:gd name="T26" fmla="*/ 526 w 715"/>
                      <a:gd name="T27" fmla="*/ 710 h 773"/>
                      <a:gd name="T28" fmla="*/ 457 w 715"/>
                      <a:gd name="T29" fmla="*/ 722 h 773"/>
                      <a:gd name="T30" fmla="*/ 430 w 715"/>
                      <a:gd name="T31" fmla="*/ 755 h 773"/>
                      <a:gd name="T32" fmla="*/ 373 w 715"/>
                      <a:gd name="T33" fmla="*/ 761 h 773"/>
                      <a:gd name="T34" fmla="*/ 351 w 715"/>
                      <a:gd name="T35" fmla="*/ 749 h 773"/>
                      <a:gd name="T36" fmla="*/ 320 w 715"/>
                      <a:gd name="T37" fmla="*/ 765 h 773"/>
                      <a:gd name="T38" fmla="*/ 289 w 715"/>
                      <a:gd name="T39" fmla="*/ 771 h 773"/>
                      <a:gd name="T40" fmla="*/ 253 w 715"/>
                      <a:gd name="T41" fmla="*/ 749 h 773"/>
                      <a:gd name="T42" fmla="*/ 232 w 715"/>
                      <a:gd name="T43" fmla="*/ 726 h 773"/>
                      <a:gd name="T44" fmla="*/ 204 w 715"/>
                      <a:gd name="T45" fmla="*/ 720 h 773"/>
                      <a:gd name="T46" fmla="*/ 187 w 715"/>
                      <a:gd name="T47" fmla="*/ 718 h 773"/>
                      <a:gd name="T48" fmla="*/ 165 w 715"/>
                      <a:gd name="T49" fmla="*/ 701 h 773"/>
                      <a:gd name="T50" fmla="*/ 144 w 715"/>
                      <a:gd name="T51" fmla="*/ 695 h 773"/>
                      <a:gd name="T52" fmla="*/ 114 w 715"/>
                      <a:gd name="T53" fmla="*/ 688 h 773"/>
                      <a:gd name="T54" fmla="*/ 38 w 715"/>
                      <a:gd name="T55" fmla="*/ 687 h 773"/>
                      <a:gd name="T56" fmla="*/ 2 w 715"/>
                      <a:gd name="T57" fmla="*/ 644 h 773"/>
                      <a:gd name="T58" fmla="*/ 20 w 715"/>
                      <a:gd name="T59" fmla="*/ 602 h 773"/>
                      <a:gd name="T60" fmla="*/ 55 w 715"/>
                      <a:gd name="T61" fmla="*/ 595 h 773"/>
                      <a:gd name="T62" fmla="*/ 34 w 715"/>
                      <a:gd name="T63" fmla="*/ 573 h 773"/>
                      <a:gd name="T64" fmla="*/ 48 w 715"/>
                      <a:gd name="T65" fmla="*/ 538 h 773"/>
                      <a:gd name="T66" fmla="*/ 84 w 715"/>
                      <a:gd name="T67" fmla="*/ 521 h 773"/>
                      <a:gd name="T68" fmla="*/ 77 w 715"/>
                      <a:gd name="T69" fmla="*/ 495 h 773"/>
                      <a:gd name="T70" fmla="*/ 56 w 715"/>
                      <a:gd name="T71" fmla="*/ 350 h 773"/>
                      <a:gd name="T72" fmla="*/ 58 w 715"/>
                      <a:gd name="T73" fmla="*/ 69 h 773"/>
                      <a:gd name="T74" fmla="*/ 96 w 715"/>
                      <a:gd name="T75" fmla="*/ 18 h 773"/>
                      <a:gd name="T76" fmla="*/ 187 w 715"/>
                      <a:gd name="T77" fmla="*/ 10 h 773"/>
                      <a:gd name="T78" fmla="*/ 238 w 715"/>
                      <a:gd name="T79" fmla="*/ 13 h 773"/>
                      <a:gd name="T80" fmla="*/ 304 w 715"/>
                      <a:gd name="T81" fmla="*/ 6 h 773"/>
                      <a:gd name="T82" fmla="*/ 391 w 715"/>
                      <a:gd name="T83" fmla="*/ 8 h 773"/>
                      <a:gd name="T84" fmla="*/ 422 w 715"/>
                      <a:gd name="T85" fmla="*/ 13 h 773"/>
                      <a:gd name="T86" fmla="*/ 457 w 715"/>
                      <a:gd name="T87" fmla="*/ 3 h 773"/>
                      <a:gd name="T88" fmla="*/ 556 w 715"/>
                      <a:gd name="T89" fmla="*/ 13 h 773"/>
                      <a:gd name="T90" fmla="*/ 594 w 715"/>
                      <a:gd name="T91" fmla="*/ 48 h 773"/>
                      <a:gd name="T92" fmla="*/ 615 w 715"/>
                      <a:gd name="T93" fmla="*/ 157 h 773"/>
                      <a:gd name="T94" fmla="*/ 600 w 715"/>
                      <a:gd name="T95" fmla="*/ 439 h 7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5"/>
                      <a:gd name="T145" fmla="*/ 0 h 773"/>
                      <a:gd name="T146" fmla="*/ 715 w 715"/>
                      <a:gd name="T147" fmla="*/ 773 h 7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5" h="773">
                        <a:moveTo>
                          <a:pt x="603" y="467"/>
                        </a:moveTo>
                        <a:lnTo>
                          <a:pt x="607" y="475"/>
                        </a:lnTo>
                        <a:lnTo>
                          <a:pt x="611" y="488"/>
                        </a:lnTo>
                        <a:lnTo>
                          <a:pt x="609" y="501"/>
                        </a:lnTo>
                        <a:lnTo>
                          <a:pt x="598" y="513"/>
                        </a:lnTo>
                        <a:lnTo>
                          <a:pt x="587" y="518"/>
                        </a:lnTo>
                        <a:lnTo>
                          <a:pt x="583" y="520"/>
                        </a:lnTo>
                        <a:lnTo>
                          <a:pt x="581" y="521"/>
                        </a:lnTo>
                        <a:lnTo>
                          <a:pt x="584" y="521"/>
                        </a:lnTo>
                        <a:lnTo>
                          <a:pt x="588" y="521"/>
                        </a:lnTo>
                        <a:lnTo>
                          <a:pt x="595" y="521"/>
                        </a:lnTo>
                        <a:lnTo>
                          <a:pt x="602" y="522"/>
                        </a:lnTo>
                        <a:lnTo>
                          <a:pt x="609" y="523"/>
                        </a:lnTo>
                        <a:lnTo>
                          <a:pt x="615" y="524"/>
                        </a:lnTo>
                        <a:lnTo>
                          <a:pt x="622" y="524"/>
                        </a:lnTo>
                        <a:lnTo>
                          <a:pt x="629" y="523"/>
                        </a:lnTo>
                        <a:lnTo>
                          <a:pt x="637" y="522"/>
                        </a:lnTo>
                        <a:lnTo>
                          <a:pt x="644" y="523"/>
                        </a:lnTo>
                        <a:lnTo>
                          <a:pt x="651" y="526"/>
                        </a:lnTo>
                        <a:lnTo>
                          <a:pt x="657" y="530"/>
                        </a:lnTo>
                        <a:lnTo>
                          <a:pt x="663" y="539"/>
                        </a:lnTo>
                        <a:lnTo>
                          <a:pt x="669" y="550"/>
                        </a:lnTo>
                        <a:lnTo>
                          <a:pt x="676" y="558"/>
                        </a:lnTo>
                        <a:lnTo>
                          <a:pt x="682" y="565"/>
                        </a:lnTo>
                        <a:lnTo>
                          <a:pt x="686" y="571"/>
                        </a:lnTo>
                        <a:lnTo>
                          <a:pt x="690" y="576"/>
                        </a:lnTo>
                        <a:lnTo>
                          <a:pt x="691" y="582"/>
                        </a:lnTo>
                        <a:lnTo>
                          <a:pt x="691" y="588"/>
                        </a:lnTo>
                        <a:lnTo>
                          <a:pt x="687" y="595"/>
                        </a:lnTo>
                        <a:lnTo>
                          <a:pt x="679" y="605"/>
                        </a:lnTo>
                        <a:lnTo>
                          <a:pt x="675" y="607"/>
                        </a:lnTo>
                        <a:lnTo>
                          <a:pt x="672" y="609"/>
                        </a:lnTo>
                        <a:lnTo>
                          <a:pt x="676" y="611"/>
                        </a:lnTo>
                        <a:lnTo>
                          <a:pt x="679" y="613"/>
                        </a:lnTo>
                        <a:lnTo>
                          <a:pt x="685" y="614"/>
                        </a:lnTo>
                        <a:lnTo>
                          <a:pt x="691" y="616"/>
                        </a:lnTo>
                        <a:lnTo>
                          <a:pt x="698" y="617"/>
                        </a:lnTo>
                        <a:lnTo>
                          <a:pt x="704" y="618"/>
                        </a:lnTo>
                        <a:lnTo>
                          <a:pt x="709" y="621"/>
                        </a:lnTo>
                        <a:lnTo>
                          <a:pt x="713" y="625"/>
                        </a:lnTo>
                        <a:lnTo>
                          <a:pt x="715" y="632"/>
                        </a:lnTo>
                        <a:lnTo>
                          <a:pt x="714" y="647"/>
                        </a:lnTo>
                        <a:lnTo>
                          <a:pt x="709" y="663"/>
                        </a:lnTo>
                        <a:lnTo>
                          <a:pt x="700" y="678"/>
                        </a:lnTo>
                        <a:lnTo>
                          <a:pt x="687" y="688"/>
                        </a:lnTo>
                        <a:lnTo>
                          <a:pt x="676" y="692"/>
                        </a:lnTo>
                        <a:lnTo>
                          <a:pt x="660" y="693"/>
                        </a:lnTo>
                        <a:lnTo>
                          <a:pt x="640" y="694"/>
                        </a:lnTo>
                        <a:lnTo>
                          <a:pt x="619" y="694"/>
                        </a:lnTo>
                        <a:lnTo>
                          <a:pt x="600" y="695"/>
                        </a:lnTo>
                        <a:lnTo>
                          <a:pt x="583" y="696"/>
                        </a:lnTo>
                        <a:lnTo>
                          <a:pt x="570" y="699"/>
                        </a:lnTo>
                        <a:lnTo>
                          <a:pt x="564" y="703"/>
                        </a:lnTo>
                        <a:lnTo>
                          <a:pt x="558" y="707"/>
                        </a:lnTo>
                        <a:lnTo>
                          <a:pt x="545" y="709"/>
                        </a:lnTo>
                        <a:lnTo>
                          <a:pt x="526" y="710"/>
                        </a:lnTo>
                        <a:lnTo>
                          <a:pt x="505" y="711"/>
                        </a:lnTo>
                        <a:lnTo>
                          <a:pt x="485" y="714"/>
                        </a:lnTo>
                        <a:lnTo>
                          <a:pt x="467" y="716"/>
                        </a:lnTo>
                        <a:lnTo>
                          <a:pt x="457" y="722"/>
                        </a:lnTo>
                        <a:lnTo>
                          <a:pt x="454" y="730"/>
                        </a:lnTo>
                        <a:lnTo>
                          <a:pt x="451" y="739"/>
                        </a:lnTo>
                        <a:lnTo>
                          <a:pt x="443" y="748"/>
                        </a:lnTo>
                        <a:lnTo>
                          <a:pt x="430" y="755"/>
                        </a:lnTo>
                        <a:lnTo>
                          <a:pt x="414" y="760"/>
                        </a:lnTo>
                        <a:lnTo>
                          <a:pt x="398" y="763"/>
                        </a:lnTo>
                        <a:lnTo>
                          <a:pt x="384" y="763"/>
                        </a:lnTo>
                        <a:lnTo>
                          <a:pt x="373" y="761"/>
                        </a:lnTo>
                        <a:lnTo>
                          <a:pt x="367" y="756"/>
                        </a:lnTo>
                        <a:lnTo>
                          <a:pt x="364" y="752"/>
                        </a:lnTo>
                        <a:lnTo>
                          <a:pt x="358" y="749"/>
                        </a:lnTo>
                        <a:lnTo>
                          <a:pt x="351" y="749"/>
                        </a:lnTo>
                        <a:lnTo>
                          <a:pt x="344" y="753"/>
                        </a:lnTo>
                        <a:lnTo>
                          <a:pt x="336" y="756"/>
                        </a:lnTo>
                        <a:lnTo>
                          <a:pt x="328" y="761"/>
                        </a:lnTo>
                        <a:lnTo>
                          <a:pt x="320" y="765"/>
                        </a:lnTo>
                        <a:lnTo>
                          <a:pt x="314" y="770"/>
                        </a:lnTo>
                        <a:lnTo>
                          <a:pt x="307" y="772"/>
                        </a:lnTo>
                        <a:lnTo>
                          <a:pt x="298" y="773"/>
                        </a:lnTo>
                        <a:lnTo>
                          <a:pt x="289" y="771"/>
                        </a:lnTo>
                        <a:lnTo>
                          <a:pt x="278" y="768"/>
                        </a:lnTo>
                        <a:lnTo>
                          <a:pt x="268" y="762"/>
                        </a:lnTo>
                        <a:lnTo>
                          <a:pt x="260" y="756"/>
                        </a:lnTo>
                        <a:lnTo>
                          <a:pt x="253" y="749"/>
                        </a:lnTo>
                        <a:lnTo>
                          <a:pt x="248" y="742"/>
                        </a:lnTo>
                        <a:lnTo>
                          <a:pt x="245" y="737"/>
                        </a:lnTo>
                        <a:lnTo>
                          <a:pt x="239" y="731"/>
                        </a:lnTo>
                        <a:lnTo>
                          <a:pt x="232" y="726"/>
                        </a:lnTo>
                        <a:lnTo>
                          <a:pt x="225" y="723"/>
                        </a:lnTo>
                        <a:lnTo>
                          <a:pt x="217" y="720"/>
                        </a:lnTo>
                        <a:lnTo>
                          <a:pt x="210" y="719"/>
                        </a:lnTo>
                        <a:lnTo>
                          <a:pt x="204" y="720"/>
                        </a:lnTo>
                        <a:lnTo>
                          <a:pt x="199" y="723"/>
                        </a:lnTo>
                        <a:lnTo>
                          <a:pt x="197" y="723"/>
                        </a:lnTo>
                        <a:lnTo>
                          <a:pt x="192" y="722"/>
                        </a:lnTo>
                        <a:lnTo>
                          <a:pt x="187" y="718"/>
                        </a:lnTo>
                        <a:lnTo>
                          <a:pt x="182" y="714"/>
                        </a:lnTo>
                        <a:lnTo>
                          <a:pt x="176" y="709"/>
                        </a:lnTo>
                        <a:lnTo>
                          <a:pt x="170" y="704"/>
                        </a:lnTo>
                        <a:lnTo>
                          <a:pt x="165" y="701"/>
                        </a:lnTo>
                        <a:lnTo>
                          <a:pt x="161" y="700"/>
                        </a:lnTo>
                        <a:lnTo>
                          <a:pt x="157" y="699"/>
                        </a:lnTo>
                        <a:lnTo>
                          <a:pt x="151" y="697"/>
                        </a:lnTo>
                        <a:lnTo>
                          <a:pt x="144" y="695"/>
                        </a:lnTo>
                        <a:lnTo>
                          <a:pt x="136" y="693"/>
                        </a:lnTo>
                        <a:lnTo>
                          <a:pt x="127" y="690"/>
                        </a:lnTo>
                        <a:lnTo>
                          <a:pt x="119" y="689"/>
                        </a:lnTo>
                        <a:lnTo>
                          <a:pt x="114" y="688"/>
                        </a:lnTo>
                        <a:lnTo>
                          <a:pt x="109" y="688"/>
                        </a:lnTo>
                        <a:lnTo>
                          <a:pt x="79" y="693"/>
                        </a:lnTo>
                        <a:lnTo>
                          <a:pt x="56" y="692"/>
                        </a:lnTo>
                        <a:lnTo>
                          <a:pt x="38" y="687"/>
                        </a:lnTo>
                        <a:lnTo>
                          <a:pt x="23" y="679"/>
                        </a:lnTo>
                        <a:lnTo>
                          <a:pt x="12" y="669"/>
                        </a:lnTo>
                        <a:lnTo>
                          <a:pt x="5" y="657"/>
                        </a:lnTo>
                        <a:lnTo>
                          <a:pt x="2" y="644"/>
                        </a:lnTo>
                        <a:lnTo>
                          <a:pt x="0" y="632"/>
                        </a:lnTo>
                        <a:lnTo>
                          <a:pt x="2" y="617"/>
                        </a:lnTo>
                        <a:lnTo>
                          <a:pt x="10" y="607"/>
                        </a:lnTo>
                        <a:lnTo>
                          <a:pt x="20" y="602"/>
                        </a:lnTo>
                        <a:lnTo>
                          <a:pt x="33" y="598"/>
                        </a:lnTo>
                        <a:lnTo>
                          <a:pt x="43" y="596"/>
                        </a:lnTo>
                        <a:lnTo>
                          <a:pt x="51" y="596"/>
                        </a:lnTo>
                        <a:lnTo>
                          <a:pt x="55" y="595"/>
                        </a:lnTo>
                        <a:lnTo>
                          <a:pt x="51" y="592"/>
                        </a:lnTo>
                        <a:lnTo>
                          <a:pt x="42" y="588"/>
                        </a:lnTo>
                        <a:lnTo>
                          <a:pt x="36" y="581"/>
                        </a:lnTo>
                        <a:lnTo>
                          <a:pt x="34" y="573"/>
                        </a:lnTo>
                        <a:lnTo>
                          <a:pt x="34" y="565"/>
                        </a:lnTo>
                        <a:lnTo>
                          <a:pt x="38" y="556"/>
                        </a:lnTo>
                        <a:lnTo>
                          <a:pt x="42" y="546"/>
                        </a:lnTo>
                        <a:lnTo>
                          <a:pt x="48" y="538"/>
                        </a:lnTo>
                        <a:lnTo>
                          <a:pt x="56" y="530"/>
                        </a:lnTo>
                        <a:lnTo>
                          <a:pt x="70" y="522"/>
                        </a:lnTo>
                        <a:lnTo>
                          <a:pt x="79" y="521"/>
                        </a:lnTo>
                        <a:lnTo>
                          <a:pt x="84" y="521"/>
                        </a:lnTo>
                        <a:lnTo>
                          <a:pt x="83" y="514"/>
                        </a:lnTo>
                        <a:lnTo>
                          <a:pt x="79" y="506"/>
                        </a:lnTo>
                        <a:lnTo>
                          <a:pt x="78" y="501"/>
                        </a:lnTo>
                        <a:lnTo>
                          <a:pt x="77" y="495"/>
                        </a:lnTo>
                        <a:lnTo>
                          <a:pt x="74" y="483"/>
                        </a:lnTo>
                        <a:lnTo>
                          <a:pt x="71" y="460"/>
                        </a:lnTo>
                        <a:lnTo>
                          <a:pt x="64" y="414"/>
                        </a:lnTo>
                        <a:lnTo>
                          <a:pt x="56" y="350"/>
                        </a:lnTo>
                        <a:lnTo>
                          <a:pt x="50" y="277"/>
                        </a:lnTo>
                        <a:lnTo>
                          <a:pt x="47" y="201"/>
                        </a:lnTo>
                        <a:lnTo>
                          <a:pt x="49" y="129"/>
                        </a:lnTo>
                        <a:lnTo>
                          <a:pt x="58" y="69"/>
                        </a:lnTo>
                        <a:lnTo>
                          <a:pt x="78" y="28"/>
                        </a:lnTo>
                        <a:lnTo>
                          <a:pt x="80" y="27"/>
                        </a:lnTo>
                        <a:lnTo>
                          <a:pt x="86" y="23"/>
                        </a:lnTo>
                        <a:lnTo>
                          <a:pt x="96" y="18"/>
                        </a:lnTo>
                        <a:lnTo>
                          <a:pt x="111" y="14"/>
                        </a:lnTo>
                        <a:lnTo>
                          <a:pt x="131" y="10"/>
                        </a:lnTo>
                        <a:lnTo>
                          <a:pt x="156" y="9"/>
                        </a:lnTo>
                        <a:lnTo>
                          <a:pt x="187" y="10"/>
                        </a:lnTo>
                        <a:lnTo>
                          <a:pt x="224" y="16"/>
                        </a:lnTo>
                        <a:lnTo>
                          <a:pt x="225" y="16"/>
                        </a:lnTo>
                        <a:lnTo>
                          <a:pt x="230" y="15"/>
                        </a:lnTo>
                        <a:lnTo>
                          <a:pt x="238" y="13"/>
                        </a:lnTo>
                        <a:lnTo>
                          <a:pt x="250" y="10"/>
                        </a:lnTo>
                        <a:lnTo>
                          <a:pt x="263" y="9"/>
                        </a:lnTo>
                        <a:lnTo>
                          <a:pt x="282" y="7"/>
                        </a:lnTo>
                        <a:lnTo>
                          <a:pt x="304" y="6"/>
                        </a:lnTo>
                        <a:lnTo>
                          <a:pt x="329" y="6"/>
                        </a:lnTo>
                        <a:lnTo>
                          <a:pt x="354" y="6"/>
                        </a:lnTo>
                        <a:lnTo>
                          <a:pt x="374" y="7"/>
                        </a:lnTo>
                        <a:lnTo>
                          <a:pt x="391" y="8"/>
                        </a:lnTo>
                        <a:lnTo>
                          <a:pt x="404" y="9"/>
                        </a:lnTo>
                        <a:lnTo>
                          <a:pt x="413" y="10"/>
                        </a:lnTo>
                        <a:lnTo>
                          <a:pt x="419" y="12"/>
                        </a:lnTo>
                        <a:lnTo>
                          <a:pt x="422" y="13"/>
                        </a:lnTo>
                        <a:lnTo>
                          <a:pt x="424" y="13"/>
                        </a:lnTo>
                        <a:lnTo>
                          <a:pt x="428" y="12"/>
                        </a:lnTo>
                        <a:lnTo>
                          <a:pt x="440" y="8"/>
                        </a:lnTo>
                        <a:lnTo>
                          <a:pt x="457" y="3"/>
                        </a:lnTo>
                        <a:lnTo>
                          <a:pt x="479" y="1"/>
                        </a:lnTo>
                        <a:lnTo>
                          <a:pt x="503" y="0"/>
                        </a:lnTo>
                        <a:lnTo>
                          <a:pt x="530" y="3"/>
                        </a:lnTo>
                        <a:lnTo>
                          <a:pt x="556" y="13"/>
                        </a:lnTo>
                        <a:lnTo>
                          <a:pt x="581" y="28"/>
                        </a:lnTo>
                        <a:lnTo>
                          <a:pt x="584" y="30"/>
                        </a:lnTo>
                        <a:lnTo>
                          <a:pt x="588" y="36"/>
                        </a:lnTo>
                        <a:lnTo>
                          <a:pt x="594" y="48"/>
                        </a:lnTo>
                        <a:lnTo>
                          <a:pt x="601" y="65"/>
                        </a:lnTo>
                        <a:lnTo>
                          <a:pt x="608" y="89"/>
                        </a:lnTo>
                        <a:lnTo>
                          <a:pt x="613" y="119"/>
                        </a:lnTo>
                        <a:lnTo>
                          <a:pt x="615" y="157"/>
                        </a:lnTo>
                        <a:lnTo>
                          <a:pt x="614" y="203"/>
                        </a:lnTo>
                        <a:lnTo>
                          <a:pt x="607" y="299"/>
                        </a:lnTo>
                        <a:lnTo>
                          <a:pt x="602" y="380"/>
                        </a:lnTo>
                        <a:lnTo>
                          <a:pt x="600" y="439"/>
                        </a:lnTo>
                        <a:lnTo>
                          <a:pt x="603" y="4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2" name="Freeform 15"/>
                  <p:cNvSpPr>
                    <a:spLocks/>
                  </p:cNvSpPr>
                  <p:nvPr/>
                </p:nvSpPr>
                <p:spPr bwMode="auto">
                  <a:xfrm>
                    <a:off x="3159" y="2278"/>
                    <a:ext cx="117" cy="112"/>
                  </a:xfrm>
                  <a:custGeom>
                    <a:avLst/>
                    <a:gdLst>
                      <a:gd name="T0" fmla="*/ 5 w 233"/>
                      <a:gd name="T1" fmla="*/ 14 h 223"/>
                      <a:gd name="T2" fmla="*/ 0 w 233"/>
                      <a:gd name="T3" fmla="*/ 28 h 223"/>
                      <a:gd name="T4" fmla="*/ 7 w 233"/>
                      <a:gd name="T5" fmla="*/ 45 h 223"/>
                      <a:gd name="T6" fmla="*/ 20 w 233"/>
                      <a:gd name="T7" fmla="*/ 52 h 223"/>
                      <a:gd name="T8" fmla="*/ 36 w 233"/>
                      <a:gd name="T9" fmla="*/ 60 h 223"/>
                      <a:gd name="T10" fmla="*/ 46 w 233"/>
                      <a:gd name="T11" fmla="*/ 71 h 223"/>
                      <a:gd name="T12" fmla="*/ 41 w 233"/>
                      <a:gd name="T13" fmla="*/ 92 h 223"/>
                      <a:gd name="T14" fmla="*/ 30 w 233"/>
                      <a:gd name="T15" fmla="*/ 116 h 223"/>
                      <a:gd name="T16" fmla="*/ 23 w 233"/>
                      <a:gd name="T17" fmla="*/ 137 h 223"/>
                      <a:gd name="T18" fmla="*/ 26 w 233"/>
                      <a:gd name="T19" fmla="*/ 146 h 223"/>
                      <a:gd name="T20" fmla="*/ 27 w 233"/>
                      <a:gd name="T21" fmla="*/ 164 h 223"/>
                      <a:gd name="T22" fmla="*/ 12 w 233"/>
                      <a:gd name="T23" fmla="*/ 181 h 223"/>
                      <a:gd name="T24" fmla="*/ 10 w 233"/>
                      <a:gd name="T25" fmla="*/ 184 h 223"/>
                      <a:gd name="T26" fmla="*/ 19 w 233"/>
                      <a:gd name="T27" fmla="*/ 183 h 223"/>
                      <a:gd name="T28" fmla="*/ 33 w 233"/>
                      <a:gd name="T29" fmla="*/ 185 h 223"/>
                      <a:gd name="T30" fmla="*/ 43 w 233"/>
                      <a:gd name="T31" fmla="*/ 194 h 223"/>
                      <a:gd name="T32" fmla="*/ 49 w 233"/>
                      <a:gd name="T33" fmla="*/ 210 h 223"/>
                      <a:gd name="T34" fmla="*/ 62 w 233"/>
                      <a:gd name="T35" fmla="*/ 220 h 223"/>
                      <a:gd name="T36" fmla="*/ 79 w 233"/>
                      <a:gd name="T37" fmla="*/ 223 h 223"/>
                      <a:gd name="T38" fmla="*/ 96 w 233"/>
                      <a:gd name="T39" fmla="*/ 217 h 223"/>
                      <a:gd name="T40" fmla="*/ 111 w 233"/>
                      <a:gd name="T41" fmla="*/ 202 h 223"/>
                      <a:gd name="T42" fmla="*/ 124 w 233"/>
                      <a:gd name="T43" fmla="*/ 197 h 223"/>
                      <a:gd name="T44" fmla="*/ 136 w 233"/>
                      <a:gd name="T45" fmla="*/ 202 h 223"/>
                      <a:gd name="T46" fmla="*/ 142 w 233"/>
                      <a:gd name="T47" fmla="*/ 209 h 223"/>
                      <a:gd name="T48" fmla="*/ 146 w 233"/>
                      <a:gd name="T49" fmla="*/ 215 h 223"/>
                      <a:gd name="T50" fmla="*/ 157 w 233"/>
                      <a:gd name="T51" fmla="*/ 220 h 223"/>
                      <a:gd name="T52" fmla="*/ 171 w 233"/>
                      <a:gd name="T53" fmla="*/ 219 h 223"/>
                      <a:gd name="T54" fmla="*/ 183 w 233"/>
                      <a:gd name="T55" fmla="*/ 211 h 223"/>
                      <a:gd name="T56" fmla="*/ 185 w 233"/>
                      <a:gd name="T57" fmla="*/ 192 h 223"/>
                      <a:gd name="T58" fmla="*/ 193 w 233"/>
                      <a:gd name="T59" fmla="*/ 183 h 223"/>
                      <a:gd name="T60" fmla="*/ 206 w 233"/>
                      <a:gd name="T61" fmla="*/ 181 h 223"/>
                      <a:gd name="T62" fmla="*/ 219 w 233"/>
                      <a:gd name="T63" fmla="*/ 181 h 223"/>
                      <a:gd name="T64" fmla="*/ 232 w 233"/>
                      <a:gd name="T65" fmla="*/ 173 h 223"/>
                      <a:gd name="T66" fmla="*/ 231 w 233"/>
                      <a:gd name="T67" fmla="*/ 138 h 223"/>
                      <a:gd name="T68" fmla="*/ 219 w 233"/>
                      <a:gd name="T69" fmla="*/ 120 h 223"/>
                      <a:gd name="T70" fmla="*/ 210 w 233"/>
                      <a:gd name="T71" fmla="*/ 97 h 223"/>
                      <a:gd name="T72" fmla="*/ 209 w 233"/>
                      <a:gd name="T73" fmla="*/ 66 h 223"/>
                      <a:gd name="T74" fmla="*/ 205 w 233"/>
                      <a:gd name="T75" fmla="*/ 46 h 223"/>
                      <a:gd name="T76" fmla="*/ 210 w 233"/>
                      <a:gd name="T77" fmla="*/ 28 h 223"/>
                      <a:gd name="T78" fmla="*/ 200 w 233"/>
                      <a:gd name="T79" fmla="*/ 4 h 223"/>
                      <a:gd name="T80" fmla="*/ 108 w 233"/>
                      <a:gd name="T81" fmla="*/ 2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223"/>
                      <a:gd name="T125" fmla="*/ 233 w 233"/>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223">
                        <a:moveTo>
                          <a:pt x="8" y="13"/>
                        </a:moveTo>
                        <a:lnTo>
                          <a:pt x="5" y="14"/>
                        </a:lnTo>
                        <a:lnTo>
                          <a:pt x="2" y="19"/>
                        </a:lnTo>
                        <a:lnTo>
                          <a:pt x="0" y="28"/>
                        </a:lnTo>
                        <a:lnTo>
                          <a:pt x="2" y="39"/>
                        </a:lnTo>
                        <a:lnTo>
                          <a:pt x="7" y="45"/>
                        </a:lnTo>
                        <a:lnTo>
                          <a:pt x="12" y="48"/>
                        </a:lnTo>
                        <a:lnTo>
                          <a:pt x="20" y="52"/>
                        </a:lnTo>
                        <a:lnTo>
                          <a:pt x="28" y="55"/>
                        </a:lnTo>
                        <a:lnTo>
                          <a:pt x="36" y="60"/>
                        </a:lnTo>
                        <a:lnTo>
                          <a:pt x="42" y="64"/>
                        </a:lnTo>
                        <a:lnTo>
                          <a:pt x="46" y="71"/>
                        </a:lnTo>
                        <a:lnTo>
                          <a:pt x="46" y="79"/>
                        </a:lnTo>
                        <a:lnTo>
                          <a:pt x="41" y="92"/>
                        </a:lnTo>
                        <a:lnTo>
                          <a:pt x="35" y="105"/>
                        </a:lnTo>
                        <a:lnTo>
                          <a:pt x="30" y="116"/>
                        </a:lnTo>
                        <a:lnTo>
                          <a:pt x="24" y="128"/>
                        </a:lnTo>
                        <a:lnTo>
                          <a:pt x="23" y="137"/>
                        </a:lnTo>
                        <a:lnTo>
                          <a:pt x="23" y="142"/>
                        </a:lnTo>
                        <a:lnTo>
                          <a:pt x="26" y="146"/>
                        </a:lnTo>
                        <a:lnTo>
                          <a:pt x="28" y="153"/>
                        </a:lnTo>
                        <a:lnTo>
                          <a:pt x="27" y="164"/>
                        </a:lnTo>
                        <a:lnTo>
                          <a:pt x="20" y="174"/>
                        </a:lnTo>
                        <a:lnTo>
                          <a:pt x="12" y="181"/>
                        </a:lnTo>
                        <a:lnTo>
                          <a:pt x="9" y="184"/>
                        </a:lnTo>
                        <a:lnTo>
                          <a:pt x="10" y="184"/>
                        </a:lnTo>
                        <a:lnTo>
                          <a:pt x="15" y="183"/>
                        </a:lnTo>
                        <a:lnTo>
                          <a:pt x="19" y="183"/>
                        </a:lnTo>
                        <a:lnTo>
                          <a:pt x="26" y="184"/>
                        </a:lnTo>
                        <a:lnTo>
                          <a:pt x="33" y="185"/>
                        </a:lnTo>
                        <a:lnTo>
                          <a:pt x="39" y="189"/>
                        </a:lnTo>
                        <a:lnTo>
                          <a:pt x="43" y="194"/>
                        </a:lnTo>
                        <a:lnTo>
                          <a:pt x="47" y="202"/>
                        </a:lnTo>
                        <a:lnTo>
                          <a:pt x="49" y="210"/>
                        </a:lnTo>
                        <a:lnTo>
                          <a:pt x="55" y="215"/>
                        </a:lnTo>
                        <a:lnTo>
                          <a:pt x="62" y="220"/>
                        </a:lnTo>
                        <a:lnTo>
                          <a:pt x="70" y="222"/>
                        </a:lnTo>
                        <a:lnTo>
                          <a:pt x="79" y="223"/>
                        </a:lnTo>
                        <a:lnTo>
                          <a:pt x="88" y="221"/>
                        </a:lnTo>
                        <a:lnTo>
                          <a:pt x="96" y="217"/>
                        </a:lnTo>
                        <a:lnTo>
                          <a:pt x="104" y="209"/>
                        </a:lnTo>
                        <a:lnTo>
                          <a:pt x="111" y="202"/>
                        </a:lnTo>
                        <a:lnTo>
                          <a:pt x="118" y="198"/>
                        </a:lnTo>
                        <a:lnTo>
                          <a:pt x="124" y="197"/>
                        </a:lnTo>
                        <a:lnTo>
                          <a:pt x="130" y="198"/>
                        </a:lnTo>
                        <a:lnTo>
                          <a:pt x="136" y="202"/>
                        </a:lnTo>
                        <a:lnTo>
                          <a:pt x="139" y="205"/>
                        </a:lnTo>
                        <a:lnTo>
                          <a:pt x="142" y="209"/>
                        </a:lnTo>
                        <a:lnTo>
                          <a:pt x="144" y="212"/>
                        </a:lnTo>
                        <a:lnTo>
                          <a:pt x="146" y="215"/>
                        </a:lnTo>
                        <a:lnTo>
                          <a:pt x="151" y="218"/>
                        </a:lnTo>
                        <a:lnTo>
                          <a:pt x="157" y="220"/>
                        </a:lnTo>
                        <a:lnTo>
                          <a:pt x="164" y="220"/>
                        </a:lnTo>
                        <a:lnTo>
                          <a:pt x="171" y="219"/>
                        </a:lnTo>
                        <a:lnTo>
                          <a:pt x="178" y="217"/>
                        </a:lnTo>
                        <a:lnTo>
                          <a:pt x="183" y="211"/>
                        </a:lnTo>
                        <a:lnTo>
                          <a:pt x="184" y="202"/>
                        </a:lnTo>
                        <a:lnTo>
                          <a:pt x="185" y="192"/>
                        </a:lnTo>
                        <a:lnTo>
                          <a:pt x="189" y="187"/>
                        </a:lnTo>
                        <a:lnTo>
                          <a:pt x="193" y="183"/>
                        </a:lnTo>
                        <a:lnTo>
                          <a:pt x="199" y="181"/>
                        </a:lnTo>
                        <a:lnTo>
                          <a:pt x="206" y="181"/>
                        </a:lnTo>
                        <a:lnTo>
                          <a:pt x="212" y="181"/>
                        </a:lnTo>
                        <a:lnTo>
                          <a:pt x="219" y="181"/>
                        </a:lnTo>
                        <a:lnTo>
                          <a:pt x="224" y="181"/>
                        </a:lnTo>
                        <a:lnTo>
                          <a:pt x="232" y="173"/>
                        </a:lnTo>
                        <a:lnTo>
                          <a:pt x="233" y="155"/>
                        </a:lnTo>
                        <a:lnTo>
                          <a:pt x="231" y="138"/>
                        </a:lnTo>
                        <a:lnTo>
                          <a:pt x="225" y="127"/>
                        </a:lnTo>
                        <a:lnTo>
                          <a:pt x="219" y="120"/>
                        </a:lnTo>
                        <a:lnTo>
                          <a:pt x="214" y="109"/>
                        </a:lnTo>
                        <a:lnTo>
                          <a:pt x="210" y="97"/>
                        </a:lnTo>
                        <a:lnTo>
                          <a:pt x="210" y="81"/>
                        </a:lnTo>
                        <a:lnTo>
                          <a:pt x="209" y="66"/>
                        </a:lnTo>
                        <a:lnTo>
                          <a:pt x="206" y="54"/>
                        </a:lnTo>
                        <a:lnTo>
                          <a:pt x="205" y="46"/>
                        </a:lnTo>
                        <a:lnTo>
                          <a:pt x="209" y="37"/>
                        </a:lnTo>
                        <a:lnTo>
                          <a:pt x="210" y="28"/>
                        </a:lnTo>
                        <a:lnTo>
                          <a:pt x="206" y="16"/>
                        </a:lnTo>
                        <a:lnTo>
                          <a:pt x="200" y="4"/>
                        </a:lnTo>
                        <a:lnTo>
                          <a:pt x="198" y="0"/>
                        </a:lnTo>
                        <a:lnTo>
                          <a:pt x="108" y="2"/>
                        </a:lnTo>
                        <a:lnTo>
                          <a:pt x="8" y="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3" name="Freeform 16"/>
                  <p:cNvSpPr>
                    <a:spLocks/>
                  </p:cNvSpPr>
                  <p:nvPr/>
                </p:nvSpPr>
                <p:spPr bwMode="auto">
                  <a:xfrm>
                    <a:off x="3255" y="2332"/>
                    <a:ext cx="13" cy="37"/>
                  </a:xfrm>
                  <a:custGeom>
                    <a:avLst/>
                    <a:gdLst>
                      <a:gd name="T0" fmla="*/ 17 w 25"/>
                      <a:gd name="T1" fmla="*/ 12 h 75"/>
                      <a:gd name="T2" fmla="*/ 9 w 25"/>
                      <a:gd name="T3" fmla="*/ 4 h 75"/>
                      <a:gd name="T4" fmla="*/ 3 w 25"/>
                      <a:gd name="T5" fmla="*/ 0 h 75"/>
                      <a:gd name="T6" fmla="*/ 1 w 25"/>
                      <a:gd name="T7" fmla="*/ 0 h 75"/>
                      <a:gd name="T8" fmla="*/ 0 w 25"/>
                      <a:gd name="T9" fmla="*/ 1 h 75"/>
                      <a:gd name="T10" fmla="*/ 2 w 25"/>
                      <a:gd name="T11" fmla="*/ 6 h 75"/>
                      <a:gd name="T12" fmla="*/ 8 w 25"/>
                      <a:gd name="T13" fmla="*/ 17 h 75"/>
                      <a:gd name="T14" fmla="*/ 13 w 25"/>
                      <a:gd name="T15" fmla="*/ 32 h 75"/>
                      <a:gd name="T16" fmla="*/ 12 w 25"/>
                      <a:gd name="T17" fmla="*/ 47 h 75"/>
                      <a:gd name="T18" fmla="*/ 9 w 25"/>
                      <a:gd name="T19" fmla="*/ 54 h 75"/>
                      <a:gd name="T20" fmla="*/ 8 w 25"/>
                      <a:gd name="T21" fmla="*/ 61 h 75"/>
                      <a:gd name="T22" fmla="*/ 8 w 25"/>
                      <a:gd name="T23" fmla="*/ 68 h 75"/>
                      <a:gd name="T24" fmla="*/ 8 w 25"/>
                      <a:gd name="T25" fmla="*/ 75 h 75"/>
                      <a:gd name="T26" fmla="*/ 13 w 25"/>
                      <a:gd name="T27" fmla="*/ 74 h 75"/>
                      <a:gd name="T28" fmla="*/ 17 w 25"/>
                      <a:gd name="T29" fmla="*/ 74 h 75"/>
                      <a:gd name="T30" fmla="*/ 21 w 25"/>
                      <a:gd name="T31" fmla="*/ 74 h 75"/>
                      <a:gd name="T32" fmla="*/ 25 w 25"/>
                      <a:gd name="T33" fmla="*/ 74 h 75"/>
                      <a:gd name="T34" fmla="*/ 25 w 25"/>
                      <a:gd name="T35" fmla="*/ 58 h 75"/>
                      <a:gd name="T36" fmla="*/ 25 w 25"/>
                      <a:gd name="T37" fmla="*/ 39 h 75"/>
                      <a:gd name="T38" fmla="*/ 23 w 25"/>
                      <a:gd name="T39" fmla="*/ 24 h 75"/>
                      <a:gd name="T40" fmla="*/ 17 w 25"/>
                      <a:gd name="T41" fmla="*/ 12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75"/>
                      <a:gd name="T65" fmla="*/ 25 w 2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75">
                        <a:moveTo>
                          <a:pt x="17" y="12"/>
                        </a:moveTo>
                        <a:lnTo>
                          <a:pt x="9" y="4"/>
                        </a:lnTo>
                        <a:lnTo>
                          <a:pt x="3" y="0"/>
                        </a:lnTo>
                        <a:lnTo>
                          <a:pt x="1" y="0"/>
                        </a:lnTo>
                        <a:lnTo>
                          <a:pt x="0" y="1"/>
                        </a:lnTo>
                        <a:lnTo>
                          <a:pt x="2" y="6"/>
                        </a:lnTo>
                        <a:lnTo>
                          <a:pt x="8" y="17"/>
                        </a:lnTo>
                        <a:lnTo>
                          <a:pt x="13" y="32"/>
                        </a:lnTo>
                        <a:lnTo>
                          <a:pt x="12" y="47"/>
                        </a:lnTo>
                        <a:lnTo>
                          <a:pt x="9" y="54"/>
                        </a:lnTo>
                        <a:lnTo>
                          <a:pt x="8" y="61"/>
                        </a:lnTo>
                        <a:lnTo>
                          <a:pt x="8" y="68"/>
                        </a:lnTo>
                        <a:lnTo>
                          <a:pt x="8" y="75"/>
                        </a:lnTo>
                        <a:lnTo>
                          <a:pt x="13" y="74"/>
                        </a:lnTo>
                        <a:lnTo>
                          <a:pt x="17" y="74"/>
                        </a:lnTo>
                        <a:lnTo>
                          <a:pt x="21" y="74"/>
                        </a:lnTo>
                        <a:lnTo>
                          <a:pt x="25" y="74"/>
                        </a:lnTo>
                        <a:lnTo>
                          <a:pt x="25" y="58"/>
                        </a:lnTo>
                        <a:lnTo>
                          <a:pt x="25" y="39"/>
                        </a:lnTo>
                        <a:lnTo>
                          <a:pt x="23" y="24"/>
                        </a:lnTo>
                        <a:lnTo>
                          <a:pt x="17" y="1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4" name="Freeform 17"/>
                  <p:cNvSpPr>
                    <a:spLocks/>
                  </p:cNvSpPr>
                  <p:nvPr/>
                </p:nvSpPr>
                <p:spPr bwMode="auto">
                  <a:xfrm>
                    <a:off x="3228" y="2326"/>
                    <a:ext cx="17" cy="62"/>
                  </a:xfrm>
                  <a:custGeom>
                    <a:avLst/>
                    <a:gdLst>
                      <a:gd name="T0" fmla="*/ 22 w 33"/>
                      <a:gd name="T1" fmla="*/ 16 h 124"/>
                      <a:gd name="T2" fmla="*/ 25 w 33"/>
                      <a:gd name="T3" fmla="*/ 5 h 124"/>
                      <a:gd name="T4" fmla="*/ 22 w 33"/>
                      <a:gd name="T5" fmla="*/ 0 h 124"/>
                      <a:gd name="T6" fmla="*/ 15 w 33"/>
                      <a:gd name="T7" fmla="*/ 1 h 124"/>
                      <a:gd name="T8" fmla="*/ 6 w 33"/>
                      <a:gd name="T9" fmla="*/ 9 h 124"/>
                      <a:gd name="T10" fmla="*/ 0 w 33"/>
                      <a:gd name="T11" fmla="*/ 27 h 124"/>
                      <a:gd name="T12" fmla="*/ 0 w 33"/>
                      <a:gd name="T13" fmla="*/ 53 h 124"/>
                      <a:gd name="T14" fmla="*/ 3 w 33"/>
                      <a:gd name="T15" fmla="*/ 79 h 124"/>
                      <a:gd name="T16" fmla="*/ 10 w 33"/>
                      <a:gd name="T17" fmla="*/ 98 h 124"/>
                      <a:gd name="T18" fmla="*/ 13 w 33"/>
                      <a:gd name="T19" fmla="*/ 103 h 124"/>
                      <a:gd name="T20" fmla="*/ 15 w 33"/>
                      <a:gd name="T21" fmla="*/ 110 h 124"/>
                      <a:gd name="T22" fmla="*/ 16 w 33"/>
                      <a:gd name="T23" fmla="*/ 116 h 124"/>
                      <a:gd name="T24" fmla="*/ 17 w 33"/>
                      <a:gd name="T25" fmla="*/ 123 h 124"/>
                      <a:gd name="T26" fmla="*/ 21 w 33"/>
                      <a:gd name="T27" fmla="*/ 124 h 124"/>
                      <a:gd name="T28" fmla="*/ 25 w 33"/>
                      <a:gd name="T29" fmla="*/ 124 h 124"/>
                      <a:gd name="T30" fmla="*/ 30 w 33"/>
                      <a:gd name="T31" fmla="*/ 124 h 124"/>
                      <a:gd name="T32" fmla="*/ 33 w 33"/>
                      <a:gd name="T33" fmla="*/ 123 h 124"/>
                      <a:gd name="T34" fmla="*/ 29 w 33"/>
                      <a:gd name="T35" fmla="*/ 111 h 124"/>
                      <a:gd name="T36" fmla="*/ 24 w 33"/>
                      <a:gd name="T37" fmla="*/ 96 h 124"/>
                      <a:gd name="T38" fmla="*/ 17 w 33"/>
                      <a:gd name="T39" fmla="*/ 83 h 124"/>
                      <a:gd name="T40" fmla="*/ 10 w 33"/>
                      <a:gd name="T41" fmla="*/ 71 h 124"/>
                      <a:gd name="T42" fmla="*/ 7 w 33"/>
                      <a:gd name="T43" fmla="*/ 59 h 124"/>
                      <a:gd name="T44" fmla="*/ 9 w 33"/>
                      <a:gd name="T45" fmla="*/ 45 h 124"/>
                      <a:gd name="T46" fmla="*/ 15 w 33"/>
                      <a:gd name="T47" fmla="*/ 28 h 124"/>
                      <a:gd name="T48" fmla="*/ 22 w 33"/>
                      <a:gd name="T49" fmla="*/ 16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124"/>
                      <a:gd name="T77" fmla="*/ 33 w 33"/>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124">
                        <a:moveTo>
                          <a:pt x="22" y="16"/>
                        </a:moveTo>
                        <a:lnTo>
                          <a:pt x="25" y="5"/>
                        </a:lnTo>
                        <a:lnTo>
                          <a:pt x="22" y="0"/>
                        </a:lnTo>
                        <a:lnTo>
                          <a:pt x="15" y="1"/>
                        </a:lnTo>
                        <a:lnTo>
                          <a:pt x="6" y="9"/>
                        </a:lnTo>
                        <a:lnTo>
                          <a:pt x="0" y="27"/>
                        </a:lnTo>
                        <a:lnTo>
                          <a:pt x="0" y="53"/>
                        </a:lnTo>
                        <a:lnTo>
                          <a:pt x="3" y="79"/>
                        </a:lnTo>
                        <a:lnTo>
                          <a:pt x="10" y="98"/>
                        </a:lnTo>
                        <a:lnTo>
                          <a:pt x="13" y="103"/>
                        </a:lnTo>
                        <a:lnTo>
                          <a:pt x="15" y="110"/>
                        </a:lnTo>
                        <a:lnTo>
                          <a:pt x="16" y="116"/>
                        </a:lnTo>
                        <a:lnTo>
                          <a:pt x="17" y="123"/>
                        </a:lnTo>
                        <a:lnTo>
                          <a:pt x="21" y="124"/>
                        </a:lnTo>
                        <a:lnTo>
                          <a:pt x="25" y="124"/>
                        </a:lnTo>
                        <a:lnTo>
                          <a:pt x="30" y="124"/>
                        </a:lnTo>
                        <a:lnTo>
                          <a:pt x="33" y="123"/>
                        </a:lnTo>
                        <a:lnTo>
                          <a:pt x="29" y="111"/>
                        </a:lnTo>
                        <a:lnTo>
                          <a:pt x="24" y="96"/>
                        </a:lnTo>
                        <a:lnTo>
                          <a:pt x="17" y="83"/>
                        </a:lnTo>
                        <a:lnTo>
                          <a:pt x="10" y="71"/>
                        </a:lnTo>
                        <a:lnTo>
                          <a:pt x="7" y="59"/>
                        </a:lnTo>
                        <a:lnTo>
                          <a:pt x="9" y="45"/>
                        </a:lnTo>
                        <a:lnTo>
                          <a:pt x="15" y="28"/>
                        </a:lnTo>
                        <a:lnTo>
                          <a:pt x="22" y="16"/>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5" name="Freeform 18"/>
                  <p:cNvSpPr>
                    <a:spLocks/>
                  </p:cNvSpPr>
                  <p:nvPr/>
                </p:nvSpPr>
                <p:spPr bwMode="auto">
                  <a:xfrm>
                    <a:off x="3181" y="2332"/>
                    <a:ext cx="31" cy="58"/>
                  </a:xfrm>
                  <a:custGeom>
                    <a:avLst/>
                    <a:gdLst>
                      <a:gd name="T0" fmla="*/ 47 w 62"/>
                      <a:gd name="T1" fmla="*/ 54 h 116"/>
                      <a:gd name="T2" fmla="*/ 46 w 62"/>
                      <a:gd name="T3" fmla="*/ 68 h 116"/>
                      <a:gd name="T4" fmla="*/ 42 w 62"/>
                      <a:gd name="T5" fmla="*/ 81 h 116"/>
                      <a:gd name="T6" fmla="*/ 36 w 62"/>
                      <a:gd name="T7" fmla="*/ 89 h 116"/>
                      <a:gd name="T8" fmla="*/ 27 w 62"/>
                      <a:gd name="T9" fmla="*/ 89 h 116"/>
                      <a:gd name="T10" fmla="*/ 21 w 62"/>
                      <a:gd name="T11" fmla="*/ 75 h 116"/>
                      <a:gd name="T12" fmla="*/ 23 w 62"/>
                      <a:gd name="T13" fmla="*/ 48 h 116"/>
                      <a:gd name="T14" fmla="*/ 25 w 62"/>
                      <a:gd name="T15" fmla="*/ 21 h 116"/>
                      <a:gd name="T16" fmla="*/ 24 w 62"/>
                      <a:gd name="T17" fmla="*/ 2 h 116"/>
                      <a:gd name="T18" fmla="*/ 18 w 62"/>
                      <a:gd name="T19" fmla="*/ 0 h 116"/>
                      <a:gd name="T20" fmla="*/ 12 w 62"/>
                      <a:gd name="T21" fmla="*/ 7 h 116"/>
                      <a:gd name="T22" fmla="*/ 10 w 62"/>
                      <a:gd name="T23" fmla="*/ 22 h 116"/>
                      <a:gd name="T24" fmla="*/ 12 w 62"/>
                      <a:gd name="T25" fmla="*/ 39 h 116"/>
                      <a:gd name="T26" fmla="*/ 13 w 62"/>
                      <a:gd name="T27" fmla="*/ 48 h 116"/>
                      <a:gd name="T28" fmla="*/ 11 w 62"/>
                      <a:gd name="T29" fmla="*/ 60 h 116"/>
                      <a:gd name="T30" fmla="*/ 6 w 62"/>
                      <a:gd name="T31" fmla="*/ 75 h 116"/>
                      <a:gd name="T32" fmla="*/ 0 w 62"/>
                      <a:gd name="T33" fmla="*/ 90 h 116"/>
                      <a:gd name="T34" fmla="*/ 1 w 62"/>
                      <a:gd name="T35" fmla="*/ 91 h 116"/>
                      <a:gd name="T36" fmla="*/ 1 w 62"/>
                      <a:gd name="T37" fmla="*/ 92 h 116"/>
                      <a:gd name="T38" fmla="*/ 1 w 62"/>
                      <a:gd name="T39" fmla="*/ 93 h 116"/>
                      <a:gd name="T40" fmla="*/ 2 w 62"/>
                      <a:gd name="T41" fmla="*/ 95 h 116"/>
                      <a:gd name="T42" fmla="*/ 4 w 62"/>
                      <a:gd name="T43" fmla="*/ 103 h 116"/>
                      <a:gd name="T44" fmla="*/ 10 w 62"/>
                      <a:gd name="T45" fmla="*/ 108 h 116"/>
                      <a:gd name="T46" fmla="*/ 17 w 62"/>
                      <a:gd name="T47" fmla="*/ 113 h 116"/>
                      <a:gd name="T48" fmla="*/ 25 w 62"/>
                      <a:gd name="T49" fmla="*/ 115 h 116"/>
                      <a:gd name="T50" fmla="*/ 34 w 62"/>
                      <a:gd name="T51" fmla="*/ 116 h 116"/>
                      <a:gd name="T52" fmla="*/ 43 w 62"/>
                      <a:gd name="T53" fmla="*/ 114 h 116"/>
                      <a:gd name="T54" fmla="*/ 51 w 62"/>
                      <a:gd name="T55" fmla="*/ 110 h 116"/>
                      <a:gd name="T56" fmla="*/ 59 w 62"/>
                      <a:gd name="T57" fmla="*/ 102 h 116"/>
                      <a:gd name="T58" fmla="*/ 59 w 62"/>
                      <a:gd name="T59" fmla="*/ 102 h 116"/>
                      <a:gd name="T60" fmla="*/ 61 w 62"/>
                      <a:gd name="T61" fmla="*/ 102 h 116"/>
                      <a:gd name="T62" fmla="*/ 61 w 62"/>
                      <a:gd name="T63" fmla="*/ 102 h 116"/>
                      <a:gd name="T64" fmla="*/ 61 w 62"/>
                      <a:gd name="T65" fmla="*/ 102 h 116"/>
                      <a:gd name="T66" fmla="*/ 61 w 62"/>
                      <a:gd name="T67" fmla="*/ 84 h 116"/>
                      <a:gd name="T68" fmla="*/ 62 w 62"/>
                      <a:gd name="T69" fmla="*/ 68 h 116"/>
                      <a:gd name="T70" fmla="*/ 62 w 62"/>
                      <a:gd name="T71" fmla="*/ 52 h 116"/>
                      <a:gd name="T72" fmla="*/ 62 w 62"/>
                      <a:gd name="T73" fmla="*/ 39 h 116"/>
                      <a:gd name="T74" fmla="*/ 59 w 62"/>
                      <a:gd name="T75" fmla="*/ 28 h 116"/>
                      <a:gd name="T76" fmla="*/ 55 w 62"/>
                      <a:gd name="T77" fmla="*/ 29 h 116"/>
                      <a:gd name="T78" fmla="*/ 49 w 62"/>
                      <a:gd name="T79" fmla="*/ 40 h 116"/>
                      <a:gd name="T80" fmla="*/ 47 w 62"/>
                      <a:gd name="T81" fmla="*/ 54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
                      <a:gd name="T124" fmla="*/ 0 h 116"/>
                      <a:gd name="T125" fmla="*/ 62 w 62"/>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 h="116">
                        <a:moveTo>
                          <a:pt x="47" y="54"/>
                        </a:moveTo>
                        <a:lnTo>
                          <a:pt x="46" y="68"/>
                        </a:lnTo>
                        <a:lnTo>
                          <a:pt x="42" y="81"/>
                        </a:lnTo>
                        <a:lnTo>
                          <a:pt x="36" y="89"/>
                        </a:lnTo>
                        <a:lnTo>
                          <a:pt x="27" y="89"/>
                        </a:lnTo>
                        <a:lnTo>
                          <a:pt x="21" y="75"/>
                        </a:lnTo>
                        <a:lnTo>
                          <a:pt x="23" y="48"/>
                        </a:lnTo>
                        <a:lnTo>
                          <a:pt x="25" y="21"/>
                        </a:lnTo>
                        <a:lnTo>
                          <a:pt x="24" y="2"/>
                        </a:lnTo>
                        <a:lnTo>
                          <a:pt x="18" y="0"/>
                        </a:lnTo>
                        <a:lnTo>
                          <a:pt x="12" y="7"/>
                        </a:lnTo>
                        <a:lnTo>
                          <a:pt x="10" y="22"/>
                        </a:lnTo>
                        <a:lnTo>
                          <a:pt x="12" y="39"/>
                        </a:lnTo>
                        <a:lnTo>
                          <a:pt x="13" y="48"/>
                        </a:lnTo>
                        <a:lnTo>
                          <a:pt x="11" y="60"/>
                        </a:lnTo>
                        <a:lnTo>
                          <a:pt x="6" y="75"/>
                        </a:lnTo>
                        <a:lnTo>
                          <a:pt x="0" y="90"/>
                        </a:lnTo>
                        <a:lnTo>
                          <a:pt x="1" y="91"/>
                        </a:lnTo>
                        <a:lnTo>
                          <a:pt x="1" y="92"/>
                        </a:lnTo>
                        <a:lnTo>
                          <a:pt x="1" y="93"/>
                        </a:lnTo>
                        <a:lnTo>
                          <a:pt x="2" y="95"/>
                        </a:lnTo>
                        <a:lnTo>
                          <a:pt x="4" y="103"/>
                        </a:lnTo>
                        <a:lnTo>
                          <a:pt x="10" y="108"/>
                        </a:lnTo>
                        <a:lnTo>
                          <a:pt x="17" y="113"/>
                        </a:lnTo>
                        <a:lnTo>
                          <a:pt x="25" y="115"/>
                        </a:lnTo>
                        <a:lnTo>
                          <a:pt x="34" y="116"/>
                        </a:lnTo>
                        <a:lnTo>
                          <a:pt x="43" y="114"/>
                        </a:lnTo>
                        <a:lnTo>
                          <a:pt x="51" y="110"/>
                        </a:lnTo>
                        <a:lnTo>
                          <a:pt x="59" y="102"/>
                        </a:lnTo>
                        <a:lnTo>
                          <a:pt x="61" y="102"/>
                        </a:lnTo>
                        <a:lnTo>
                          <a:pt x="61" y="84"/>
                        </a:lnTo>
                        <a:lnTo>
                          <a:pt x="62" y="68"/>
                        </a:lnTo>
                        <a:lnTo>
                          <a:pt x="62" y="52"/>
                        </a:lnTo>
                        <a:lnTo>
                          <a:pt x="62" y="39"/>
                        </a:lnTo>
                        <a:lnTo>
                          <a:pt x="59" y="28"/>
                        </a:lnTo>
                        <a:lnTo>
                          <a:pt x="55" y="29"/>
                        </a:lnTo>
                        <a:lnTo>
                          <a:pt x="49" y="40"/>
                        </a:lnTo>
                        <a:lnTo>
                          <a:pt x="47" y="54"/>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6" name="Freeform 19"/>
                  <p:cNvSpPr>
                    <a:spLocks/>
                  </p:cNvSpPr>
                  <p:nvPr/>
                </p:nvSpPr>
                <p:spPr bwMode="auto">
                  <a:xfrm>
                    <a:off x="3158" y="2278"/>
                    <a:ext cx="106" cy="39"/>
                  </a:xfrm>
                  <a:custGeom>
                    <a:avLst/>
                    <a:gdLst>
                      <a:gd name="T0" fmla="*/ 63 w 212"/>
                      <a:gd name="T1" fmla="*/ 66 h 78"/>
                      <a:gd name="T2" fmla="*/ 66 w 212"/>
                      <a:gd name="T3" fmla="*/ 69 h 78"/>
                      <a:gd name="T4" fmla="*/ 72 w 212"/>
                      <a:gd name="T5" fmla="*/ 71 h 78"/>
                      <a:gd name="T6" fmla="*/ 79 w 212"/>
                      <a:gd name="T7" fmla="*/ 75 h 78"/>
                      <a:gd name="T8" fmla="*/ 86 w 212"/>
                      <a:gd name="T9" fmla="*/ 76 h 78"/>
                      <a:gd name="T10" fmla="*/ 94 w 212"/>
                      <a:gd name="T11" fmla="*/ 78 h 78"/>
                      <a:gd name="T12" fmla="*/ 102 w 212"/>
                      <a:gd name="T13" fmla="*/ 78 h 78"/>
                      <a:gd name="T14" fmla="*/ 110 w 212"/>
                      <a:gd name="T15" fmla="*/ 78 h 78"/>
                      <a:gd name="T16" fmla="*/ 118 w 212"/>
                      <a:gd name="T17" fmla="*/ 78 h 78"/>
                      <a:gd name="T18" fmla="*/ 130 w 212"/>
                      <a:gd name="T19" fmla="*/ 72 h 78"/>
                      <a:gd name="T20" fmla="*/ 136 w 212"/>
                      <a:gd name="T21" fmla="*/ 61 h 78"/>
                      <a:gd name="T22" fmla="*/ 141 w 212"/>
                      <a:gd name="T23" fmla="*/ 47 h 78"/>
                      <a:gd name="T24" fmla="*/ 147 w 212"/>
                      <a:gd name="T25" fmla="*/ 37 h 78"/>
                      <a:gd name="T26" fmla="*/ 153 w 212"/>
                      <a:gd name="T27" fmla="*/ 33 h 78"/>
                      <a:gd name="T28" fmla="*/ 158 w 212"/>
                      <a:gd name="T29" fmla="*/ 39 h 78"/>
                      <a:gd name="T30" fmla="*/ 168 w 212"/>
                      <a:gd name="T31" fmla="*/ 48 h 78"/>
                      <a:gd name="T32" fmla="*/ 180 w 212"/>
                      <a:gd name="T33" fmla="*/ 56 h 78"/>
                      <a:gd name="T34" fmla="*/ 188 w 212"/>
                      <a:gd name="T35" fmla="*/ 59 h 78"/>
                      <a:gd name="T36" fmla="*/ 195 w 212"/>
                      <a:gd name="T37" fmla="*/ 59 h 78"/>
                      <a:gd name="T38" fmla="*/ 202 w 212"/>
                      <a:gd name="T39" fmla="*/ 58 h 78"/>
                      <a:gd name="T40" fmla="*/ 209 w 212"/>
                      <a:gd name="T41" fmla="*/ 56 h 78"/>
                      <a:gd name="T42" fmla="*/ 208 w 212"/>
                      <a:gd name="T43" fmla="*/ 51 h 78"/>
                      <a:gd name="T44" fmla="*/ 207 w 212"/>
                      <a:gd name="T45" fmla="*/ 46 h 78"/>
                      <a:gd name="T46" fmla="*/ 208 w 212"/>
                      <a:gd name="T47" fmla="*/ 41 h 78"/>
                      <a:gd name="T48" fmla="*/ 211 w 212"/>
                      <a:gd name="T49" fmla="*/ 37 h 78"/>
                      <a:gd name="T50" fmla="*/ 212 w 212"/>
                      <a:gd name="T51" fmla="*/ 28 h 78"/>
                      <a:gd name="T52" fmla="*/ 208 w 212"/>
                      <a:gd name="T53" fmla="*/ 16 h 78"/>
                      <a:gd name="T54" fmla="*/ 202 w 212"/>
                      <a:gd name="T55" fmla="*/ 4 h 78"/>
                      <a:gd name="T56" fmla="*/ 200 w 212"/>
                      <a:gd name="T57" fmla="*/ 0 h 78"/>
                      <a:gd name="T58" fmla="*/ 110 w 212"/>
                      <a:gd name="T59" fmla="*/ 2 h 78"/>
                      <a:gd name="T60" fmla="*/ 10 w 212"/>
                      <a:gd name="T61" fmla="*/ 13 h 78"/>
                      <a:gd name="T62" fmla="*/ 6 w 212"/>
                      <a:gd name="T63" fmla="*/ 16 h 78"/>
                      <a:gd name="T64" fmla="*/ 0 w 212"/>
                      <a:gd name="T65" fmla="*/ 25 h 78"/>
                      <a:gd name="T66" fmla="*/ 2 w 212"/>
                      <a:gd name="T67" fmla="*/ 37 h 78"/>
                      <a:gd name="T68" fmla="*/ 15 w 212"/>
                      <a:gd name="T69" fmla="*/ 49 h 78"/>
                      <a:gd name="T70" fmla="*/ 22 w 212"/>
                      <a:gd name="T71" fmla="*/ 48 h 78"/>
                      <a:gd name="T72" fmla="*/ 29 w 212"/>
                      <a:gd name="T73" fmla="*/ 48 h 78"/>
                      <a:gd name="T74" fmla="*/ 36 w 212"/>
                      <a:gd name="T75" fmla="*/ 51 h 78"/>
                      <a:gd name="T76" fmla="*/ 43 w 212"/>
                      <a:gd name="T77" fmla="*/ 53 h 78"/>
                      <a:gd name="T78" fmla="*/ 50 w 212"/>
                      <a:gd name="T79" fmla="*/ 56 h 78"/>
                      <a:gd name="T80" fmla="*/ 56 w 212"/>
                      <a:gd name="T81" fmla="*/ 60 h 78"/>
                      <a:gd name="T82" fmla="*/ 59 w 212"/>
                      <a:gd name="T83" fmla="*/ 62 h 78"/>
                      <a:gd name="T84" fmla="*/ 63 w 212"/>
                      <a:gd name="T85" fmla="*/ 66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2"/>
                      <a:gd name="T130" fmla="*/ 0 h 78"/>
                      <a:gd name="T131" fmla="*/ 212 w 212"/>
                      <a:gd name="T132" fmla="*/ 78 h 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2" h="78">
                        <a:moveTo>
                          <a:pt x="63" y="66"/>
                        </a:moveTo>
                        <a:lnTo>
                          <a:pt x="66" y="69"/>
                        </a:lnTo>
                        <a:lnTo>
                          <a:pt x="72" y="71"/>
                        </a:lnTo>
                        <a:lnTo>
                          <a:pt x="79" y="75"/>
                        </a:lnTo>
                        <a:lnTo>
                          <a:pt x="86" y="76"/>
                        </a:lnTo>
                        <a:lnTo>
                          <a:pt x="94" y="78"/>
                        </a:lnTo>
                        <a:lnTo>
                          <a:pt x="102" y="78"/>
                        </a:lnTo>
                        <a:lnTo>
                          <a:pt x="110" y="78"/>
                        </a:lnTo>
                        <a:lnTo>
                          <a:pt x="118" y="78"/>
                        </a:lnTo>
                        <a:lnTo>
                          <a:pt x="130" y="72"/>
                        </a:lnTo>
                        <a:lnTo>
                          <a:pt x="136" y="61"/>
                        </a:lnTo>
                        <a:lnTo>
                          <a:pt x="141" y="47"/>
                        </a:lnTo>
                        <a:lnTo>
                          <a:pt x="147" y="37"/>
                        </a:lnTo>
                        <a:lnTo>
                          <a:pt x="153" y="33"/>
                        </a:lnTo>
                        <a:lnTo>
                          <a:pt x="158" y="39"/>
                        </a:lnTo>
                        <a:lnTo>
                          <a:pt x="168" y="48"/>
                        </a:lnTo>
                        <a:lnTo>
                          <a:pt x="180" y="56"/>
                        </a:lnTo>
                        <a:lnTo>
                          <a:pt x="188" y="59"/>
                        </a:lnTo>
                        <a:lnTo>
                          <a:pt x="195" y="59"/>
                        </a:lnTo>
                        <a:lnTo>
                          <a:pt x="202" y="58"/>
                        </a:lnTo>
                        <a:lnTo>
                          <a:pt x="209" y="56"/>
                        </a:lnTo>
                        <a:lnTo>
                          <a:pt x="208" y="51"/>
                        </a:lnTo>
                        <a:lnTo>
                          <a:pt x="207" y="46"/>
                        </a:lnTo>
                        <a:lnTo>
                          <a:pt x="208" y="41"/>
                        </a:lnTo>
                        <a:lnTo>
                          <a:pt x="211" y="37"/>
                        </a:lnTo>
                        <a:lnTo>
                          <a:pt x="212" y="28"/>
                        </a:lnTo>
                        <a:lnTo>
                          <a:pt x="208" y="16"/>
                        </a:lnTo>
                        <a:lnTo>
                          <a:pt x="202" y="4"/>
                        </a:lnTo>
                        <a:lnTo>
                          <a:pt x="200" y="0"/>
                        </a:lnTo>
                        <a:lnTo>
                          <a:pt x="110" y="2"/>
                        </a:lnTo>
                        <a:lnTo>
                          <a:pt x="10" y="13"/>
                        </a:lnTo>
                        <a:lnTo>
                          <a:pt x="6" y="16"/>
                        </a:lnTo>
                        <a:lnTo>
                          <a:pt x="0" y="25"/>
                        </a:lnTo>
                        <a:lnTo>
                          <a:pt x="2" y="37"/>
                        </a:lnTo>
                        <a:lnTo>
                          <a:pt x="15" y="49"/>
                        </a:lnTo>
                        <a:lnTo>
                          <a:pt x="22" y="48"/>
                        </a:lnTo>
                        <a:lnTo>
                          <a:pt x="29" y="48"/>
                        </a:lnTo>
                        <a:lnTo>
                          <a:pt x="36" y="51"/>
                        </a:lnTo>
                        <a:lnTo>
                          <a:pt x="43" y="53"/>
                        </a:lnTo>
                        <a:lnTo>
                          <a:pt x="50" y="56"/>
                        </a:lnTo>
                        <a:lnTo>
                          <a:pt x="56" y="60"/>
                        </a:lnTo>
                        <a:lnTo>
                          <a:pt x="59" y="62"/>
                        </a:lnTo>
                        <a:lnTo>
                          <a:pt x="63" y="66"/>
                        </a:lnTo>
                        <a:close/>
                      </a:path>
                    </a:pathLst>
                  </a:custGeom>
                  <a:solidFill>
                    <a:srgbClr val="00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7" name="Freeform 20"/>
                  <p:cNvSpPr>
                    <a:spLocks/>
                  </p:cNvSpPr>
                  <p:nvPr/>
                </p:nvSpPr>
                <p:spPr bwMode="auto">
                  <a:xfrm>
                    <a:off x="3171" y="2061"/>
                    <a:ext cx="79" cy="219"/>
                  </a:xfrm>
                  <a:custGeom>
                    <a:avLst/>
                    <a:gdLst>
                      <a:gd name="T0" fmla="*/ 143 w 158"/>
                      <a:gd name="T1" fmla="*/ 107 h 437"/>
                      <a:gd name="T2" fmla="*/ 143 w 158"/>
                      <a:gd name="T3" fmla="*/ 71 h 437"/>
                      <a:gd name="T4" fmla="*/ 144 w 158"/>
                      <a:gd name="T5" fmla="*/ 41 h 437"/>
                      <a:gd name="T6" fmla="*/ 146 w 158"/>
                      <a:gd name="T7" fmla="*/ 18 h 437"/>
                      <a:gd name="T8" fmla="*/ 148 w 158"/>
                      <a:gd name="T9" fmla="*/ 0 h 437"/>
                      <a:gd name="T10" fmla="*/ 142 w 158"/>
                      <a:gd name="T11" fmla="*/ 2 h 437"/>
                      <a:gd name="T12" fmla="*/ 135 w 158"/>
                      <a:gd name="T13" fmla="*/ 7 h 437"/>
                      <a:gd name="T14" fmla="*/ 128 w 158"/>
                      <a:gd name="T15" fmla="*/ 20 h 437"/>
                      <a:gd name="T16" fmla="*/ 124 w 158"/>
                      <a:gd name="T17" fmla="*/ 41 h 437"/>
                      <a:gd name="T18" fmla="*/ 120 w 158"/>
                      <a:gd name="T19" fmla="*/ 67 h 437"/>
                      <a:gd name="T20" fmla="*/ 115 w 158"/>
                      <a:gd name="T21" fmla="*/ 70 h 437"/>
                      <a:gd name="T22" fmla="*/ 109 w 158"/>
                      <a:gd name="T23" fmla="*/ 58 h 437"/>
                      <a:gd name="T24" fmla="*/ 105 w 158"/>
                      <a:gd name="T25" fmla="*/ 41 h 437"/>
                      <a:gd name="T26" fmla="*/ 100 w 158"/>
                      <a:gd name="T27" fmla="*/ 29 h 437"/>
                      <a:gd name="T28" fmla="*/ 97 w 158"/>
                      <a:gd name="T29" fmla="*/ 28 h 437"/>
                      <a:gd name="T30" fmla="*/ 94 w 158"/>
                      <a:gd name="T31" fmla="*/ 35 h 437"/>
                      <a:gd name="T32" fmla="*/ 93 w 158"/>
                      <a:gd name="T33" fmla="*/ 48 h 437"/>
                      <a:gd name="T34" fmla="*/ 93 w 158"/>
                      <a:gd name="T35" fmla="*/ 65 h 437"/>
                      <a:gd name="T36" fmla="*/ 92 w 158"/>
                      <a:gd name="T37" fmla="*/ 83 h 437"/>
                      <a:gd name="T38" fmla="*/ 89 w 158"/>
                      <a:gd name="T39" fmla="*/ 95 h 437"/>
                      <a:gd name="T40" fmla="*/ 84 w 158"/>
                      <a:gd name="T41" fmla="*/ 89 h 437"/>
                      <a:gd name="T42" fmla="*/ 79 w 158"/>
                      <a:gd name="T43" fmla="*/ 67 h 437"/>
                      <a:gd name="T44" fmla="*/ 74 w 158"/>
                      <a:gd name="T45" fmla="*/ 42 h 437"/>
                      <a:gd name="T46" fmla="*/ 69 w 158"/>
                      <a:gd name="T47" fmla="*/ 25 h 437"/>
                      <a:gd name="T48" fmla="*/ 64 w 158"/>
                      <a:gd name="T49" fmla="*/ 26 h 437"/>
                      <a:gd name="T50" fmla="*/ 61 w 158"/>
                      <a:gd name="T51" fmla="*/ 44 h 437"/>
                      <a:gd name="T52" fmla="*/ 59 w 158"/>
                      <a:gd name="T53" fmla="*/ 64 h 437"/>
                      <a:gd name="T54" fmla="*/ 56 w 158"/>
                      <a:gd name="T55" fmla="*/ 77 h 437"/>
                      <a:gd name="T56" fmla="*/ 54 w 158"/>
                      <a:gd name="T57" fmla="*/ 71 h 437"/>
                      <a:gd name="T58" fmla="*/ 49 w 158"/>
                      <a:gd name="T59" fmla="*/ 52 h 437"/>
                      <a:gd name="T60" fmla="*/ 45 w 158"/>
                      <a:gd name="T61" fmla="*/ 34 h 437"/>
                      <a:gd name="T62" fmla="*/ 40 w 158"/>
                      <a:gd name="T63" fmla="*/ 24 h 437"/>
                      <a:gd name="T64" fmla="*/ 37 w 158"/>
                      <a:gd name="T65" fmla="*/ 26 h 437"/>
                      <a:gd name="T66" fmla="*/ 34 w 158"/>
                      <a:gd name="T67" fmla="*/ 40 h 437"/>
                      <a:gd name="T68" fmla="*/ 34 w 158"/>
                      <a:gd name="T69" fmla="*/ 52 h 437"/>
                      <a:gd name="T70" fmla="*/ 32 w 158"/>
                      <a:gd name="T71" fmla="*/ 59 h 437"/>
                      <a:gd name="T72" fmla="*/ 27 w 158"/>
                      <a:gd name="T73" fmla="*/ 55 h 437"/>
                      <a:gd name="T74" fmla="*/ 23 w 158"/>
                      <a:gd name="T75" fmla="*/ 48 h 437"/>
                      <a:gd name="T76" fmla="*/ 17 w 158"/>
                      <a:gd name="T77" fmla="*/ 41 h 437"/>
                      <a:gd name="T78" fmla="*/ 9 w 158"/>
                      <a:gd name="T79" fmla="*/ 34 h 437"/>
                      <a:gd name="T80" fmla="*/ 2 w 158"/>
                      <a:gd name="T81" fmla="*/ 30 h 437"/>
                      <a:gd name="T82" fmla="*/ 10 w 158"/>
                      <a:gd name="T83" fmla="*/ 109 h 437"/>
                      <a:gd name="T84" fmla="*/ 12 w 158"/>
                      <a:gd name="T85" fmla="*/ 184 h 437"/>
                      <a:gd name="T86" fmla="*/ 12 w 158"/>
                      <a:gd name="T87" fmla="*/ 253 h 437"/>
                      <a:gd name="T88" fmla="*/ 9 w 158"/>
                      <a:gd name="T89" fmla="*/ 313 h 437"/>
                      <a:gd name="T90" fmla="*/ 6 w 158"/>
                      <a:gd name="T91" fmla="*/ 365 h 437"/>
                      <a:gd name="T92" fmla="*/ 2 w 158"/>
                      <a:gd name="T93" fmla="*/ 404 h 437"/>
                      <a:gd name="T94" fmla="*/ 0 w 158"/>
                      <a:gd name="T95" fmla="*/ 428 h 437"/>
                      <a:gd name="T96" fmla="*/ 1 w 158"/>
                      <a:gd name="T97" fmla="*/ 437 h 437"/>
                      <a:gd name="T98" fmla="*/ 24 w 158"/>
                      <a:gd name="T99" fmla="*/ 437 h 437"/>
                      <a:gd name="T100" fmla="*/ 51 w 158"/>
                      <a:gd name="T101" fmla="*/ 437 h 437"/>
                      <a:gd name="T102" fmla="*/ 77 w 158"/>
                      <a:gd name="T103" fmla="*/ 437 h 437"/>
                      <a:gd name="T104" fmla="*/ 102 w 158"/>
                      <a:gd name="T105" fmla="*/ 436 h 437"/>
                      <a:gd name="T106" fmla="*/ 125 w 158"/>
                      <a:gd name="T107" fmla="*/ 435 h 437"/>
                      <a:gd name="T108" fmla="*/ 144 w 158"/>
                      <a:gd name="T109" fmla="*/ 433 h 437"/>
                      <a:gd name="T110" fmla="*/ 155 w 158"/>
                      <a:gd name="T111" fmla="*/ 429 h 437"/>
                      <a:gd name="T112" fmla="*/ 158 w 158"/>
                      <a:gd name="T113" fmla="*/ 424 h 437"/>
                      <a:gd name="T114" fmla="*/ 153 w 158"/>
                      <a:gd name="T115" fmla="*/ 379 h 437"/>
                      <a:gd name="T116" fmla="*/ 150 w 158"/>
                      <a:gd name="T117" fmla="*/ 291 h 437"/>
                      <a:gd name="T118" fmla="*/ 146 w 158"/>
                      <a:gd name="T119" fmla="*/ 190 h 437"/>
                      <a:gd name="T120" fmla="*/ 143 w 158"/>
                      <a:gd name="T121" fmla="*/ 10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437"/>
                      <a:gd name="T185" fmla="*/ 158 w 158"/>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437">
                        <a:moveTo>
                          <a:pt x="143" y="107"/>
                        </a:moveTo>
                        <a:lnTo>
                          <a:pt x="143" y="71"/>
                        </a:lnTo>
                        <a:lnTo>
                          <a:pt x="144" y="41"/>
                        </a:lnTo>
                        <a:lnTo>
                          <a:pt x="146" y="18"/>
                        </a:lnTo>
                        <a:lnTo>
                          <a:pt x="148" y="0"/>
                        </a:lnTo>
                        <a:lnTo>
                          <a:pt x="142" y="2"/>
                        </a:lnTo>
                        <a:lnTo>
                          <a:pt x="135" y="7"/>
                        </a:lnTo>
                        <a:lnTo>
                          <a:pt x="128" y="20"/>
                        </a:lnTo>
                        <a:lnTo>
                          <a:pt x="124" y="41"/>
                        </a:lnTo>
                        <a:lnTo>
                          <a:pt x="120" y="67"/>
                        </a:lnTo>
                        <a:lnTo>
                          <a:pt x="115" y="70"/>
                        </a:lnTo>
                        <a:lnTo>
                          <a:pt x="109" y="58"/>
                        </a:lnTo>
                        <a:lnTo>
                          <a:pt x="105" y="41"/>
                        </a:lnTo>
                        <a:lnTo>
                          <a:pt x="100" y="29"/>
                        </a:lnTo>
                        <a:lnTo>
                          <a:pt x="97" y="28"/>
                        </a:lnTo>
                        <a:lnTo>
                          <a:pt x="94" y="35"/>
                        </a:lnTo>
                        <a:lnTo>
                          <a:pt x="93" y="48"/>
                        </a:lnTo>
                        <a:lnTo>
                          <a:pt x="93" y="65"/>
                        </a:lnTo>
                        <a:lnTo>
                          <a:pt x="92" y="83"/>
                        </a:lnTo>
                        <a:lnTo>
                          <a:pt x="89" y="95"/>
                        </a:lnTo>
                        <a:lnTo>
                          <a:pt x="84" y="89"/>
                        </a:lnTo>
                        <a:lnTo>
                          <a:pt x="79" y="67"/>
                        </a:lnTo>
                        <a:lnTo>
                          <a:pt x="74" y="42"/>
                        </a:lnTo>
                        <a:lnTo>
                          <a:pt x="69" y="25"/>
                        </a:lnTo>
                        <a:lnTo>
                          <a:pt x="64" y="26"/>
                        </a:lnTo>
                        <a:lnTo>
                          <a:pt x="61" y="44"/>
                        </a:lnTo>
                        <a:lnTo>
                          <a:pt x="59" y="64"/>
                        </a:lnTo>
                        <a:lnTo>
                          <a:pt x="56" y="77"/>
                        </a:lnTo>
                        <a:lnTo>
                          <a:pt x="54" y="71"/>
                        </a:lnTo>
                        <a:lnTo>
                          <a:pt x="49" y="52"/>
                        </a:lnTo>
                        <a:lnTo>
                          <a:pt x="45" y="34"/>
                        </a:lnTo>
                        <a:lnTo>
                          <a:pt x="40" y="24"/>
                        </a:lnTo>
                        <a:lnTo>
                          <a:pt x="37" y="26"/>
                        </a:lnTo>
                        <a:lnTo>
                          <a:pt x="34" y="40"/>
                        </a:lnTo>
                        <a:lnTo>
                          <a:pt x="34" y="52"/>
                        </a:lnTo>
                        <a:lnTo>
                          <a:pt x="32" y="59"/>
                        </a:lnTo>
                        <a:lnTo>
                          <a:pt x="27" y="55"/>
                        </a:lnTo>
                        <a:lnTo>
                          <a:pt x="23" y="48"/>
                        </a:lnTo>
                        <a:lnTo>
                          <a:pt x="17" y="41"/>
                        </a:lnTo>
                        <a:lnTo>
                          <a:pt x="9" y="34"/>
                        </a:lnTo>
                        <a:lnTo>
                          <a:pt x="2" y="30"/>
                        </a:lnTo>
                        <a:lnTo>
                          <a:pt x="10" y="109"/>
                        </a:lnTo>
                        <a:lnTo>
                          <a:pt x="12" y="184"/>
                        </a:lnTo>
                        <a:lnTo>
                          <a:pt x="12" y="253"/>
                        </a:lnTo>
                        <a:lnTo>
                          <a:pt x="9" y="313"/>
                        </a:lnTo>
                        <a:lnTo>
                          <a:pt x="6" y="365"/>
                        </a:lnTo>
                        <a:lnTo>
                          <a:pt x="2" y="404"/>
                        </a:lnTo>
                        <a:lnTo>
                          <a:pt x="0" y="428"/>
                        </a:lnTo>
                        <a:lnTo>
                          <a:pt x="1" y="437"/>
                        </a:lnTo>
                        <a:lnTo>
                          <a:pt x="24" y="437"/>
                        </a:lnTo>
                        <a:lnTo>
                          <a:pt x="51" y="437"/>
                        </a:lnTo>
                        <a:lnTo>
                          <a:pt x="77" y="437"/>
                        </a:lnTo>
                        <a:lnTo>
                          <a:pt x="102" y="436"/>
                        </a:lnTo>
                        <a:lnTo>
                          <a:pt x="125" y="435"/>
                        </a:lnTo>
                        <a:lnTo>
                          <a:pt x="144" y="433"/>
                        </a:lnTo>
                        <a:lnTo>
                          <a:pt x="155" y="429"/>
                        </a:lnTo>
                        <a:lnTo>
                          <a:pt x="158" y="424"/>
                        </a:lnTo>
                        <a:lnTo>
                          <a:pt x="153" y="379"/>
                        </a:lnTo>
                        <a:lnTo>
                          <a:pt x="150" y="291"/>
                        </a:lnTo>
                        <a:lnTo>
                          <a:pt x="146" y="190"/>
                        </a:lnTo>
                        <a:lnTo>
                          <a:pt x="143" y="10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8" name="Freeform 21"/>
                  <p:cNvSpPr>
                    <a:spLocks/>
                  </p:cNvSpPr>
                  <p:nvPr/>
                </p:nvSpPr>
                <p:spPr bwMode="auto">
                  <a:xfrm>
                    <a:off x="3169" y="2049"/>
                    <a:ext cx="78" cy="59"/>
                  </a:xfrm>
                  <a:custGeom>
                    <a:avLst/>
                    <a:gdLst>
                      <a:gd name="T0" fmla="*/ 32 w 157"/>
                      <a:gd name="T1" fmla="*/ 80 h 120"/>
                      <a:gd name="T2" fmla="*/ 37 w 157"/>
                      <a:gd name="T3" fmla="*/ 84 h 120"/>
                      <a:gd name="T4" fmla="*/ 39 w 157"/>
                      <a:gd name="T5" fmla="*/ 77 h 120"/>
                      <a:gd name="T6" fmla="*/ 39 w 157"/>
                      <a:gd name="T7" fmla="*/ 65 h 120"/>
                      <a:gd name="T8" fmla="*/ 42 w 157"/>
                      <a:gd name="T9" fmla="*/ 51 h 120"/>
                      <a:gd name="T10" fmla="*/ 45 w 157"/>
                      <a:gd name="T11" fmla="*/ 49 h 120"/>
                      <a:gd name="T12" fmla="*/ 50 w 157"/>
                      <a:gd name="T13" fmla="*/ 59 h 120"/>
                      <a:gd name="T14" fmla="*/ 54 w 157"/>
                      <a:gd name="T15" fmla="*/ 77 h 120"/>
                      <a:gd name="T16" fmla="*/ 59 w 157"/>
                      <a:gd name="T17" fmla="*/ 96 h 120"/>
                      <a:gd name="T18" fmla="*/ 61 w 157"/>
                      <a:gd name="T19" fmla="*/ 102 h 120"/>
                      <a:gd name="T20" fmla="*/ 64 w 157"/>
                      <a:gd name="T21" fmla="*/ 89 h 120"/>
                      <a:gd name="T22" fmla="*/ 66 w 157"/>
                      <a:gd name="T23" fmla="*/ 69 h 120"/>
                      <a:gd name="T24" fmla="*/ 69 w 157"/>
                      <a:gd name="T25" fmla="*/ 51 h 120"/>
                      <a:gd name="T26" fmla="*/ 74 w 157"/>
                      <a:gd name="T27" fmla="*/ 50 h 120"/>
                      <a:gd name="T28" fmla="*/ 79 w 157"/>
                      <a:gd name="T29" fmla="*/ 67 h 120"/>
                      <a:gd name="T30" fmla="*/ 84 w 157"/>
                      <a:gd name="T31" fmla="*/ 92 h 120"/>
                      <a:gd name="T32" fmla="*/ 89 w 157"/>
                      <a:gd name="T33" fmla="*/ 114 h 120"/>
                      <a:gd name="T34" fmla="*/ 94 w 157"/>
                      <a:gd name="T35" fmla="*/ 120 h 120"/>
                      <a:gd name="T36" fmla="*/ 97 w 157"/>
                      <a:gd name="T37" fmla="*/ 108 h 120"/>
                      <a:gd name="T38" fmla="*/ 98 w 157"/>
                      <a:gd name="T39" fmla="*/ 90 h 120"/>
                      <a:gd name="T40" fmla="*/ 98 w 157"/>
                      <a:gd name="T41" fmla="*/ 73 h 120"/>
                      <a:gd name="T42" fmla="*/ 99 w 157"/>
                      <a:gd name="T43" fmla="*/ 60 h 120"/>
                      <a:gd name="T44" fmla="*/ 102 w 157"/>
                      <a:gd name="T45" fmla="*/ 53 h 120"/>
                      <a:gd name="T46" fmla="*/ 105 w 157"/>
                      <a:gd name="T47" fmla="*/ 54 h 120"/>
                      <a:gd name="T48" fmla="*/ 110 w 157"/>
                      <a:gd name="T49" fmla="*/ 66 h 120"/>
                      <a:gd name="T50" fmla="*/ 114 w 157"/>
                      <a:gd name="T51" fmla="*/ 83 h 120"/>
                      <a:gd name="T52" fmla="*/ 120 w 157"/>
                      <a:gd name="T53" fmla="*/ 95 h 120"/>
                      <a:gd name="T54" fmla="*/ 125 w 157"/>
                      <a:gd name="T55" fmla="*/ 92 h 120"/>
                      <a:gd name="T56" fmla="*/ 129 w 157"/>
                      <a:gd name="T57" fmla="*/ 66 h 120"/>
                      <a:gd name="T58" fmla="*/ 133 w 157"/>
                      <a:gd name="T59" fmla="*/ 45 h 120"/>
                      <a:gd name="T60" fmla="*/ 140 w 157"/>
                      <a:gd name="T61" fmla="*/ 32 h 120"/>
                      <a:gd name="T62" fmla="*/ 147 w 157"/>
                      <a:gd name="T63" fmla="*/ 27 h 120"/>
                      <a:gd name="T64" fmla="*/ 153 w 157"/>
                      <a:gd name="T65" fmla="*/ 25 h 120"/>
                      <a:gd name="T66" fmla="*/ 155 w 157"/>
                      <a:gd name="T67" fmla="*/ 17 h 120"/>
                      <a:gd name="T68" fmla="*/ 156 w 157"/>
                      <a:gd name="T69" fmla="*/ 12 h 120"/>
                      <a:gd name="T70" fmla="*/ 157 w 157"/>
                      <a:gd name="T71" fmla="*/ 8 h 120"/>
                      <a:gd name="T72" fmla="*/ 157 w 157"/>
                      <a:gd name="T73" fmla="*/ 7 h 120"/>
                      <a:gd name="T74" fmla="*/ 157 w 157"/>
                      <a:gd name="T75" fmla="*/ 7 h 120"/>
                      <a:gd name="T76" fmla="*/ 155 w 157"/>
                      <a:gd name="T77" fmla="*/ 6 h 120"/>
                      <a:gd name="T78" fmla="*/ 150 w 157"/>
                      <a:gd name="T79" fmla="*/ 5 h 120"/>
                      <a:gd name="T80" fmla="*/ 144 w 157"/>
                      <a:gd name="T81" fmla="*/ 4 h 120"/>
                      <a:gd name="T82" fmla="*/ 134 w 157"/>
                      <a:gd name="T83" fmla="*/ 2 h 120"/>
                      <a:gd name="T84" fmla="*/ 120 w 157"/>
                      <a:gd name="T85" fmla="*/ 1 h 120"/>
                      <a:gd name="T86" fmla="*/ 102 w 157"/>
                      <a:gd name="T87" fmla="*/ 0 h 120"/>
                      <a:gd name="T88" fmla="*/ 79 w 157"/>
                      <a:gd name="T89" fmla="*/ 0 h 120"/>
                      <a:gd name="T90" fmla="*/ 56 w 157"/>
                      <a:gd name="T91" fmla="*/ 0 h 120"/>
                      <a:gd name="T92" fmla="*/ 37 w 157"/>
                      <a:gd name="T93" fmla="*/ 1 h 120"/>
                      <a:gd name="T94" fmla="*/ 23 w 157"/>
                      <a:gd name="T95" fmla="*/ 2 h 120"/>
                      <a:gd name="T96" fmla="*/ 14 w 157"/>
                      <a:gd name="T97" fmla="*/ 4 h 120"/>
                      <a:gd name="T98" fmla="*/ 7 w 157"/>
                      <a:gd name="T99" fmla="*/ 6 h 120"/>
                      <a:gd name="T100" fmla="*/ 3 w 157"/>
                      <a:gd name="T101" fmla="*/ 7 h 120"/>
                      <a:gd name="T102" fmla="*/ 0 w 157"/>
                      <a:gd name="T103" fmla="*/ 8 h 120"/>
                      <a:gd name="T104" fmla="*/ 0 w 157"/>
                      <a:gd name="T105" fmla="*/ 8 h 120"/>
                      <a:gd name="T106" fmla="*/ 3 w 157"/>
                      <a:gd name="T107" fmla="*/ 20 h 120"/>
                      <a:gd name="T108" fmla="*/ 4 w 157"/>
                      <a:gd name="T109" fmla="*/ 32 h 120"/>
                      <a:gd name="T110" fmla="*/ 6 w 157"/>
                      <a:gd name="T111" fmla="*/ 44 h 120"/>
                      <a:gd name="T112" fmla="*/ 7 w 157"/>
                      <a:gd name="T113" fmla="*/ 55 h 120"/>
                      <a:gd name="T114" fmla="*/ 14 w 157"/>
                      <a:gd name="T115" fmla="*/ 59 h 120"/>
                      <a:gd name="T116" fmla="*/ 22 w 157"/>
                      <a:gd name="T117" fmla="*/ 66 h 120"/>
                      <a:gd name="T118" fmla="*/ 28 w 157"/>
                      <a:gd name="T119" fmla="*/ 73 h 120"/>
                      <a:gd name="T120" fmla="*/ 32 w 157"/>
                      <a:gd name="T121" fmla="*/ 80 h 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7"/>
                      <a:gd name="T184" fmla="*/ 0 h 120"/>
                      <a:gd name="T185" fmla="*/ 157 w 157"/>
                      <a:gd name="T186" fmla="*/ 120 h 1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7" h="120">
                        <a:moveTo>
                          <a:pt x="32" y="80"/>
                        </a:moveTo>
                        <a:lnTo>
                          <a:pt x="37" y="84"/>
                        </a:lnTo>
                        <a:lnTo>
                          <a:pt x="39" y="77"/>
                        </a:lnTo>
                        <a:lnTo>
                          <a:pt x="39" y="65"/>
                        </a:lnTo>
                        <a:lnTo>
                          <a:pt x="42" y="51"/>
                        </a:lnTo>
                        <a:lnTo>
                          <a:pt x="45" y="49"/>
                        </a:lnTo>
                        <a:lnTo>
                          <a:pt x="50" y="59"/>
                        </a:lnTo>
                        <a:lnTo>
                          <a:pt x="54" y="77"/>
                        </a:lnTo>
                        <a:lnTo>
                          <a:pt x="59" y="96"/>
                        </a:lnTo>
                        <a:lnTo>
                          <a:pt x="61" y="102"/>
                        </a:lnTo>
                        <a:lnTo>
                          <a:pt x="64" y="89"/>
                        </a:lnTo>
                        <a:lnTo>
                          <a:pt x="66" y="69"/>
                        </a:lnTo>
                        <a:lnTo>
                          <a:pt x="69" y="51"/>
                        </a:lnTo>
                        <a:lnTo>
                          <a:pt x="74" y="50"/>
                        </a:lnTo>
                        <a:lnTo>
                          <a:pt x="79" y="67"/>
                        </a:lnTo>
                        <a:lnTo>
                          <a:pt x="84" y="92"/>
                        </a:lnTo>
                        <a:lnTo>
                          <a:pt x="89" y="114"/>
                        </a:lnTo>
                        <a:lnTo>
                          <a:pt x="94" y="120"/>
                        </a:lnTo>
                        <a:lnTo>
                          <a:pt x="97" y="108"/>
                        </a:lnTo>
                        <a:lnTo>
                          <a:pt x="98" y="90"/>
                        </a:lnTo>
                        <a:lnTo>
                          <a:pt x="98" y="73"/>
                        </a:lnTo>
                        <a:lnTo>
                          <a:pt x="99" y="60"/>
                        </a:lnTo>
                        <a:lnTo>
                          <a:pt x="102" y="53"/>
                        </a:lnTo>
                        <a:lnTo>
                          <a:pt x="105" y="54"/>
                        </a:lnTo>
                        <a:lnTo>
                          <a:pt x="110" y="66"/>
                        </a:lnTo>
                        <a:lnTo>
                          <a:pt x="114" y="83"/>
                        </a:lnTo>
                        <a:lnTo>
                          <a:pt x="120" y="95"/>
                        </a:lnTo>
                        <a:lnTo>
                          <a:pt x="125" y="92"/>
                        </a:lnTo>
                        <a:lnTo>
                          <a:pt x="129" y="66"/>
                        </a:lnTo>
                        <a:lnTo>
                          <a:pt x="133" y="45"/>
                        </a:lnTo>
                        <a:lnTo>
                          <a:pt x="140" y="32"/>
                        </a:lnTo>
                        <a:lnTo>
                          <a:pt x="147" y="27"/>
                        </a:lnTo>
                        <a:lnTo>
                          <a:pt x="153" y="25"/>
                        </a:lnTo>
                        <a:lnTo>
                          <a:pt x="155" y="17"/>
                        </a:lnTo>
                        <a:lnTo>
                          <a:pt x="156" y="12"/>
                        </a:lnTo>
                        <a:lnTo>
                          <a:pt x="157" y="8"/>
                        </a:lnTo>
                        <a:lnTo>
                          <a:pt x="157" y="7"/>
                        </a:lnTo>
                        <a:lnTo>
                          <a:pt x="155" y="6"/>
                        </a:lnTo>
                        <a:lnTo>
                          <a:pt x="150" y="5"/>
                        </a:lnTo>
                        <a:lnTo>
                          <a:pt x="144" y="4"/>
                        </a:lnTo>
                        <a:lnTo>
                          <a:pt x="134" y="2"/>
                        </a:lnTo>
                        <a:lnTo>
                          <a:pt x="120" y="1"/>
                        </a:lnTo>
                        <a:lnTo>
                          <a:pt x="102" y="0"/>
                        </a:lnTo>
                        <a:lnTo>
                          <a:pt x="79" y="0"/>
                        </a:lnTo>
                        <a:lnTo>
                          <a:pt x="56" y="0"/>
                        </a:lnTo>
                        <a:lnTo>
                          <a:pt x="37" y="1"/>
                        </a:lnTo>
                        <a:lnTo>
                          <a:pt x="23" y="2"/>
                        </a:lnTo>
                        <a:lnTo>
                          <a:pt x="14" y="4"/>
                        </a:lnTo>
                        <a:lnTo>
                          <a:pt x="7" y="6"/>
                        </a:lnTo>
                        <a:lnTo>
                          <a:pt x="3" y="7"/>
                        </a:lnTo>
                        <a:lnTo>
                          <a:pt x="0" y="8"/>
                        </a:lnTo>
                        <a:lnTo>
                          <a:pt x="3" y="20"/>
                        </a:lnTo>
                        <a:lnTo>
                          <a:pt x="4" y="32"/>
                        </a:lnTo>
                        <a:lnTo>
                          <a:pt x="6" y="44"/>
                        </a:lnTo>
                        <a:lnTo>
                          <a:pt x="7" y="55"/>
                        </a:lnTo>
                        <a:lnTo>
                          <a:pt x="14" y="59"/>
                        </a:lnTo>
                        <a:lnTo>
                          <a:pt x="22" y="66"/>
                        </a:lnTo>
                        <a:lnTo>
                          <a:pt x="28" y="73"/>
                        </a:lnTo>
                        <a:lnTo>
                          <a:pt x="32" y="80"/>
                        </a:lnTo>
                        <a:close/>
                      </a:path>
                    </a:pathLst>
                  </a:custGeom>
                  <a:solidFill>
                    <a:srgbClr val="F2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29" name="Freeform 22"/>
                  <p:cNvSpPr>
                    <a:spLocks/>
                  </p:cNvSpPr>
                  <p:nvPr/>
                </p:nvSpPr>
                <p:spPr bwMode="auto">
                  <a:xfrm>
                    <a:off x="3224" y="2119"/>
                    <a:ext cx="7" cy="101"/>
                  </a:xfrm>
                  <a:custGeom>
                    <a:avLst/>
                    <a:gdLst>
                      <a:gd name="T0" fmla="*/ 8 w 14"/>
                      <a:gd name="T1" fmla="*/ 0 h 202"/>
                      <a:gd name="T2" fmla="*/ 0 w 14"/>
                      <a:gd name="T3" fmla="*/ 202 h 202"/>
                      <a:gd name="T4" fmla="*/ 3 w 14"/>
                      <a:gd name="T5" fmla="*/ 179 h 202"/>
                      <a:gd name="T6" fmla="*/ 10 w 14"/>
                      <a:gd name="T7" fmla="*/ 124 h 202"/>
                      <a:gd name="T8" fmla="*/ 14 w 14"/>
                      <a:gd name="T9" fmla="*/ 58 h 202"/>
                      <a:gd name="T10" fmla="*/ 8 w 14"/>
                      <a:gd name="T11" fmla="*/ 0 h 202"/>
                      <a:gd name="T12" fmla="*/ 0 60000 65536"/>
                      <a:gd name="T13" fmla="*/ 0 60000 65536"/>
                      <a:gd name="T14" fmla="*/ 0 60000 65536"/>
                      <a:gd name="T15" fmla="*/ 0 60000 65536"/>
                      <a:gd name="T16" fmla="*/ 0 60000 65536"/>
                      <a:gd name="T17" fmla="*/ 0 60000 65536"/>
                      <a:gd name="T18" fmla="*/ 0 w 14"/>
                      <a:gd name="T19" fmla="*/ 0 h 202"/>
                      <a:gd name="T20" fmla="*/ 14 w 14"/>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14" h="202">
                        <a:moveTo>
                          <a:pt x="8" y="0"/>
                        </a:moveTo>
                        <a:lnTo>
                          <a:pt x="0" y="202"/>
                        </a:lnTo>
                        <a:lnTo>
                          <a:pt x="3" y="179"/>
                        </a:lnTo>
                        <a:lnTo>
                          <a:pt x="10" y="124"/>
                        </a:lnTo>
                        <a:lnTo>
                          <a:pt x="14" y="58"/>
                        </a:lnTo>
                        <a:lnTo>
                          <a:pt x="8"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0" name="Freeform 23"/>
                  <p:cNvSpPr>
                    <a:spLocks/>
                  </p:cNvSpPr>
                  <p:nvPr/>
                </p:nvSpPr>
                <p:spPr bwMode="auto">
                  <a:xfrm>
                    <a:off x="3201" y="2125"/>
                    <a:ext cx="10" cy="71"/>
                  </a:xfrm>
                  <a:custGeom>
                    <a:avLst/>
                    <a:gdLst>
                      <a:gd name="T0" fmla="*/ 16 w 19"/>
                      <a:gd name="T1" fmla="*/ 0 h 142"/>
                      <a:gd name="T2" fmla="*/ 13 w 19"/>
                      <a:gd name="T3" fmla="*/ 12 h 142"/>
                      <a:gd name="T4" fmla="*/ 6 w 19"/>
                      <a:gd name="T5" fmla="*/ 43 h 142"/>
                      <a:gd name="T6" fmla="*/ 0 w 19"/>
                      <a:gd name="T7" fmla="*/ 88 h 142"/>
                      <a:gd name="T8" fmla="*/ 0 w 19"/>
                      <a:gd name="T9" fmla="*/ 142 h 142"/>
                      <a:gd name="T10" fmla="*/ 4 w 19"/>
                      <a:gd name="T11" fmla="*/ 124 h 142"/>
                      <a:gd name="T12" fmla="*/ 14 w 19"/>
                      <a:gd name="T13" fmla="*/ 82 h 142"/>
                      <a:gd name="T14" fmla="*/ 19 w 19"/>
                      <a:gd name="T15" fmla="*/ 35 h 142"/>
                      <a:gd name="T16" fmla="*/ 16 w 19"/>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42"/>
                      <a:gd name="T29" fmla="*/ 19 w 19"/>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42">
                        <a:moveTo>
                          <a:pt x="16" y="0"/>
                        </a:moveTo>
                        <a:lnTo>
                          <a:pt x="13" y="12"/>
                        </a:lnTo>
                        <a:lnTo>
                          <a:pt x="6" y="43"/>
                        </a:lnTo>
                        <a:lnTo>
                          <a:pt x="0" y="88"/>
                        </a:lnTo>
                        <a:lnTo>
                          <a:pt x="0" y="142"/>
                        </a:lnTo>
                        <a:lnTo>
                          <a:pt x="4" y="124"/>
                        </a:lnTo>
                        <a:lnTo>
                          <a:pt x="14" y="82"/>
                        </a:lnTo>
                        <a:lnTo>
                          <a:pt x="19" y="35"/>
                        </a:lnTo>
                        <a:lnTo>
                          <a:pt x="16" y="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1" name="Freeform 24"/>
                  <p:cNvSpPr>
                    <a:spLocks/>
                  </p:cNvSpPr>
                  <p:nvPr/>
                </p:nvSpPr>
                <p:spPr bwMode="auto">
                  <a:xfrm>
                    <a:off x="3185" y="2117"/>
                    <a:ext cx="5" cy="46"/>
                  </a:xfrm>
                  <a:custGeom>
                    <a:avLst/>
                    <a:gdLst>
                      <a:gd name="T0" fmla="*/ 6 w 12"/>
                      <a:gd name="T1" fmla="*/ 0 h 92"/>
                      <a:gd name="T2" fmla="*/ 5 w 12"/>
                      <a:gd name="T3" fmla="*/ 9 h 92"/>
                      <a:gd name="T4" fmla="*/ 2 w 12"/>
                      <a:gd name="T5" fmla="*/ 34 h 92"/>
                      <a:gd name="T6" fmla="*/ 0 w 12"/>
                      <a:gd name="T7" fmla="*/ 64 h 92"/>
                      <a:gd name="T8" fmla="*/ 4 w 12"/>
                      <a:gd name="T9" fmla="*/ 92 h 92"/>
                      <a:gd name="T10" fmla="*/ 6 w 12"/>
                      <a:gd name="T11" fmla="*/ 84 h 92"/>
                      <a:gd name="T12" fmla="*/ 11 w 12"/>
                      <a:gd name="T13" fmla="*/ 64 h 92"/>
                      <a:gd name="T14" fmla="*/ 12 w 12"/>
                      <a:gd name="T15" fmla="*/ 34 h 92"/>
                      <a:gd name="T16" fmla="*/ 6 w 1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92"/>
                      <a:gd name="T29" fmla="*/ 12 w 12"/>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92">
                        <a:moveTo>
                          <a:pt x="6" y="0"/>
                        </a:moveTo>
                        <a:lnTo>
                          <a:pt x="5" y="9"/>
                        </a:lnTo>
                        <a:lnTo>
                          <a:pt x="2" y="34"/>
                        </a:lnTo>
                        <a:lnTo>
                          <a:pt x="0" y="64"/>
                        </a:lnTo>
                        <a:lnTo>
                          <a:pt x="4" y="92"/>
                        </a:lnTo>
                        <a:lnTo>
                          <a:pt x="6" y="84"/>
                        </a:lnTo>
                        <a:lnTo>
                          <a:pt x="11" y="64"/>
                        </a:lnTo>
                        <a:lnTo>
                          <a:pt x="12" y="34"/>
                        </a:lnTo>
                        <a:lnTo>
                          <a:pt x="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2" name="Freeform 25"/>
                  <p:cNvSpPr>
                    <a:spLocks/>
                  </p:cNvSpPr>
                  <p:nvPr/>
                </p:nvSpPr>
                <p:spPr bwMode="auto">
                  <a:xfrm>
                    <a:off x="3186" y="2193"/>
                    <a:ext cx="7" cy="52"/>
                  </a:xfrm>
                  <a:custGeom>
                    <a:avLst/>
                    <a:gdLst>
                      <a:gd name="T0" fmla="*/ 6 w 14"/>
                      <a:gd name="T1" fmla="*/ 0 h 105"/>
                      <a:gd name="T2" fmla="*/ 3 w 14"/>
                      <a:gd name="T3" fmla="*/ 10 h 105"/>
                      <a:gd name="T4" fmla="*/ 1 w 14"/>
                      <a:gd name="T5" fmla="*/ 33 h 105"/>
                      <a:gd name="T6" fmla="*/ 0 w 14"/>
                      <a:gd name="T7" fmla="*/ 66 h 105"/>
                      <a:gd name="T8" fmla="*/ 6 w 14"/>
                      <a:gd name="T9" fmla="*/ 105 h 105"/>
                      <a:gd name="T10" fmla="*/ 8 w 14"/>
                      <a:gd name="T11" fmla="*/ 94 h 105"/>
                      <a:gd name="T12" fmla="*/ 13 w 14"/>
                      <a:gd name="T13" fmla="*/ 65 h 105"/>
                      <a:gd name="T14" fmla="*/ 14 w 14"/>
                      <a:gd name="T15" fmla="*/ 30 h 105"/>
                      <a:gd name="T16" fmla="*/ 6 w 1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5"/>
                      <a:gd name="T29" fmla="*/ 14 w 1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5">
                        <a:moveTo>
                          <a:pt x="6" y="0"/>
                        </a:moveTo>
                        <a:lnTo>
                          <a:pt x="3" y="10"/>
                        </a:lnTo>
                        <a:lnTo>
                          <a:pt x="1" y="33"/>
                        </a:lnTo>
                        <a:lnTo>
                          <a:pt x="0" y="66"/>
                        </a:lnTo>
                        <a:lnTo>
                          <a:pt x="6" y="105"/>
                        </a:lnTo>
                        <a:lnTo>
                          <a:pt x="8" y="94"/>
                        </a:lnTo>
                        <a:lnTo>
                          <a:pt x="13" y="65"/>
                        </a:lnTo>
                        <a:lnTo>
                          <a:pt x="14" y="30"/>
                        </a:lnTo>
                        <a:lnTo>
                          <a:pt x="6" y="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3" name="Freeform 26"/>
                  <p:cNvSpPr>
                    <a:spLocks/>
                  </p:cNvSpPr>
                  <p:nvPr/>
                </p:nvSpPr>
                <p:spPr bwMode="auto">
                  <a:xfrm>
                    <a:off x="3148" y="2251"/>
                    <a:ext cx="125" cy="51"/>
                  </a:xfrm>
                  <a:custGeom>
                    <a:avLst/>
                    <a:gdLst>
                      <a:gd name="T0" fmla="*/ 30 w 251"/>
                      <a:gd name="T1" fmla="*/ 33 h 102"/>
                      <a:gd name="T2" fmla="*/ 38 w 251"/>
                      <a:gd name="T3" fmla="*/ 22 h 102"/>
                      <a:gd name="T4" fmla="*/ 54 w 251"/>
                      <a:gd name="T5" fmla="*/ 10 h 102"/>
                      <a:gd name="T6" fmla="*/ 77 w 251"/>
                      <a:gd name="T7" fmla="*/ 9 h 102"/>
                      <a:gd name="T8" fmla="*/ 93 w 251"/>
                      <a:gd name="T9" fmla="*/ 15 h 102"/>
                      <a:gd name="T10" fmla="*/ 101 w 251"/>
                      <a:gd name="T11" fmla="*/ 9 h 102"/>
                      <a:gd name="T12" fmla="*/ 115 w 251"/>
                      <a:gd name="T13" fmla="*/ 2 h 102"/>
                      <a:gd name="T14" fmla="*/ 136 w 251"/>
                      <a:gd name="T15" fmla="*/ 1 h 102"/>
                      <a:gd name="T16" fmla="*/ 151 w 251"/>
                      <a:gd name="T17" fmla="*/ 4 h 102"/>
                      <a:gd name="T18" fmla="*/ 166 w 251"/>
                      <a:gd name="T19" fmla="*/ 2 h 102"/>
                      <a:gd name="T20" fmla="*/ 189 w 251"/>
                      <a:gd name="T21" fmla="*/ 4 h 102"/>
                      <a:gd name="T22" fmla="*/ 209 w 251"/>
                      <a:gd name="T23" fmla="*/ 15 h 102"/>
                      <a:gd name="T24" fmla="*/ 219 w 251"/>
                      <a:gd name="T25" fmla="*/ 26 h 102"/>
                      <a:gd name="T26" fmla="*/ 232 w 251"/>
                      <a:gd name="T27" fmla="*/ 33 h 102"/>
                      <a:gd name="T28" fmla="*/ 247 w 251"/>
                      <a:gd name="T29" fmla="*/ 45 h 102"/>
                      <a:gd name="T30" fmla="*/ 249 w 251"/>
                      <a:gd name="T31" fmla="*/ 62 h 102"/>
                      <a:gd name="T32" fmla="*/ 229 w 251"/>
                      <a:gd name="T33" fmla="*/ 79 h 102"/>
                      <a:gd name="T34" fmla="*/ 211 w 251"/>
                      <a:gd name="T35" fmla="*/ 87 h 102"/>
                      <a:gd name="T36" fmla="*/ 197 w 251"/>
                      <a:gd name="T37" fmla="*/ 87 h 102"/>
                      <a:gd name="T38" fmla="*/ 185 w 251"/>
                      <a:gd name="T39" fmla="*/ 83 h 102"/>
                      <a:gd name="T40" fmla="*/ 171 w 251"/>
                      <a:gd name="T41" fmla="*/ 76 h 102"/>
                      <a:gd name="T42" fmla="*/ 158 w 251"/>
                      <a:gd name="T43" fmla="*/ 80 h 102"/>
                      <a:gd name="T44" fmla="*/ 143 w 251"/>
                      <a:gd name="T45" fmla="*/ 93 h 102"/>
                      <a:gd name="T46" fmla="*/ 130 w 251"/>
                      <a:gd name="T47" fmla="*/ 100 h 102"/>
                      <a:gd name="T48" fmla="*/ 115 w 251"/>
                      <a:gd name="T49" fmla="*/ 102 h 102"/>
                      <a:gd name="T50" fmla="*/ 101 w 251"/>
                      <a:gd name="T51" fmla="*/ 99 h 102"/>
                      <a:gd name="T52" fmla="*/ 88 w 251"/>
                      <a:gd name="T53" fmla="*/ 90 h 102"/>
                      <a:gd name="T54" fmla="*/ 78 w 251"/>
                      <a:gd name="T55" fmla="*/ 85 h 102"/>
                      <a:gd name="T56" fmla="*/ 70 w 251"/>
                      <a:gd name="T57" fmla="*/ 84 h 102"/>
                      <a:gd name="T58" fmla="*/ 62 w 251"/>
                      <a:gd name="T59" fmla="*/ 87 h 102"/>
                      <a:gd name="T60" fmla="*/ 50 w 251"/>
                      <a:gd name="T61" fmla="*/ 92 h 102"/>
                      <a:gd name="T62" fmla="*/ 37 w 251"/>
                      <a:gd name="T63" fmla="*/ 94 h 102"/>
                      <a:gd name="T64" fmla="*/ 24 w 251"/>
                      <a:gd name="T65" fmla="*/ 93 h 102"/>
                      <a:gd name="T66" fmla="*/ 14 w 251"/>
                      <a:gd name="T67" fmla="*/ 88 h 102"/>
                      <a:gd name="T68" fmla="*/ 5 w 251"/>
                      <a:gd name="T69" fmla="*/ 79 h 102"/>
                      <a:gd name="T70" fmla="*/ 0 w 251"/>
                      <a:gd name="T71" fmla="*/ 64 h 102"/>
                      <a:gd name="T72" fmla="*/ 2 w 251"/>
                      <a:gd name="T73" fmla="*/ 49 h 102"/>
                      <a:gd name="T74" fmla="*/ 16 w 251"/>
                      <a:gd name="T75" fmla="*/ 38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1"/>
                      <a:gd name="T115" fmla="*/ 0 h 102"/>
                      <a:gd name="T116" fmla="*/ 251 w 251"/>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1" h="102">
                        <a:moveTo>
                          <a:pt x="29" y="35"/>
                        </a:moveTo>
                        <a:lnTo>
                          <a:pt x="30" y="33"/>
                        </a:lnTo>
                        <a:lnTo>
                          <a:pt x="33" y="29"/>
                        </a:lnTo>
                        <a:lnTo>
                          <a:pt x="38" y="22"/>
                        </a:lnTo>
                        <a:lnTo>
                          <a:pt x="45" y="15"/>
                        </a:lnTo>
                        <a:lnTo>
                          <a:pt x="54" y="10"/>
                        </a:lnTo>
                        <a:lnTo>
                          <a:pt x="64" y="8"/>
                        </a:lnTo>
                        <a:lnTo>
                          <a:pt x="77" y="9"/>
                        </a:lnTo>
                        <a:lnTo>
                          <a:pt x="92" y="16"/>
                        </a:lnTo>
                        <a:lnTo>
                          <a:pt x="93" y="15"/>
                        </a:lnTo>
                        <a:lnTo>
                          <a:pt x="95" y="12"/>
                        </a:lnTo>
                        <a:lnTo>
                          <a:pt x="101" y="9"/>
                        </a:lnTo>
                        <a:lnTo>
                          <a:pt x="107" y="4"/>
                        </a:lnTo>
                        <a:lnTo>
                          <a:pt x="115" y="2"/>
                        </a:lnTo>
                        <a:lnTo>
                          <a:pt x="125" y="0"/>
                        </a:lnTo>
                        <a:lnTo>
                          <a:pt x="136" y="1"/>
                        </a:lnTo>
                        <a:lnTo>
                          <a:pt x="148" y="4"/>
                        </a:lnTo>
                        <a:lnTo>
                          <a:pt x="151" y="4"/>
                        </a:lnTo>
                        <a:lnTo>
                          <a:pt x="156" y="3"/>
                        </a:lnTo>
                        <a:lnTo>
                          <a:pt x="166" y="2"/>
                        </a:lnTo>
                        <a:lnTo>
                          <a:pt x="177" y="2"/>
                        </a:lnTo>
                        <a:lnTo>
                          <a:pt x="189" y="4"/>
                        </a:lnTo>
                        <a:lnTo>
                          <a:pt x="199" y="8"/>
                        </a:lnTo>
                        <a:lnTo>
                          <a:pt x="209" y="15"/>
                        </a:lnTo>
                        <a:lnTo>
                          <a:pt x="216" y="25"/>
                        </a:lnTo>
                        <a:lnTo>
                          <a:pt x="219" y="26"/>
                        </a:lnTo>
                        <a:lnTo>
                          <a:pt x="224" y="29"/>
                        </a:lnTo>
                        <a:lnTo>
                          <a:pt x="232" y="33"/>
                        </a:lnTo>
                        <a:lnTo>
                          <a:pt x="241" y="38"/>
                        </a:lnTo>
                        <a:lnTo>
                          <a:pt x="247" y="45"/>
                        </a:lnTo>
                        <a:lnTo>
                          <a:pt x="251" y="53"/>
                        </a:lnTo>
                        <a:lnTo>
                          <a:pt x="249" y="62"/>
                        </a:lnTo>
                        <a:lnTo>
                          <a:pt x="241" y="71"/>
                        </a:lnTo>
                        <a:lnTo>
                          <a:pt x="229" y="79"/>
                        </a:lnTo>
                        <a:lnTo>
                          <a:pt x="219" y="84"/>
                        </a:lnTo>
                        <a:lnTo>
                          <a:pt x="211" y="87"/>
                        </a:lnTo>
                        <a:lnTo>
                          <a:pt x="204" y="88"/>
                        </a:lnTo>
                        <a:lnTo>
                          <a:pt x="197" y="87"/>
                        </a:lnTo>
                        <a:lnTo>
                          <a:pt x="191" y="85"/>
                        </a:lnTo>
                        <a:lnTo>
                          <a:pt x="185" y="83"/>
                        </a:lnTo>
                        <a:lnTo>
                          <a:pt x="179" y="79"/>
                        </a:lnTo>
                        <a:lnTo>
                          <a:pt x="171" y="76"/>
                        </a:lnTo>
                        <a:lnTo>
                          <a:pt x="164" y="76"/>
                        </a:lnTo>
                        <a:lnTo>
                          <a:pt x="158" y="80"/>
                        </a:lnTo>
                        <a:lnTo>
                          <a:pt x="148" y="88"/>
                        </a:lnTo>
                        <a:lnTo>
                          <a:pt x="143" y="93"/>
                        </a:lnTo>
                        <a:lnTo>
                          <a:pt x="137" y="97"/>
                        </a:lnTo>
                        <a:lnTo>
                          <a:pt x="130" y="100"/>
                        </a:lnTo>
                        <a:lnTo>
                          <a:pt x="122" y="101"/>
                        </a:lnTo>
                        <a:lnTo>
                          <a:pt x="115" y="102"/>
                        </a:lnTo>
                        <a:lnTo>
                          <a:pt x="108" y="101"/>
                        </a:lnTo>
                        <a:lnTo>
                          <a:pt x="101" y="99"/>
                        </a:lnTo>
                        <a:lnTo>
                          <a:pt x="94" y="94"/>
                        </a:lnTo>
                        <a:lnTo>
                          <a:pt x="88" y="90"/>
                        </a:lnTo>
                        <a:lnTo>
                          <a:pt x="83" y="86"/>
                        </a:lnTo>
                        <a:lnTo>
                          <a:pt x="78" y="85"/>
                        </a:lnTo>
                        <a:lnTo>
                          <a:pt x="73" y="84"/>
                        </a:lnTo>
                        <a:lnTo>
                          <a:pt x="70" y="84"/>
                        </a:lnTo>
                        <a:lnTo>
                          <a:pt x="65" y="85"/>
                        </a:lnTo>
                        <a:lnTo>
                          <a:pt x="62" y="87"/>
                        </a:lnTo>
                        <a:lnTo>
                          <a:pt x="57" y="88"/>
                        </a:lnTo>
                        <a:lnTo>
                          <a:pt x="50" y="92"/>
                        </a:lnTo>
                        <a:lnTo>
                          <a:pt x="44" y="93"/>
                        </a:lnTo>
                        <a:lnTo>
                          <a:pt x="37" y="94"/>
                        </a:lnTo>
                        <a:lnTo>
                          <a:pt x="30" y="94"/>
                        </a:lnTo>
                        <a:lnTo>
                          <a:pt x="24" y="93"/>
                        </a:lnTo>
                        <a:lnTo>
                          <a:pt x="18" y="92"/>
                        </a:lnTo>
                        <a:lnTo>
                          <a:pt x="14" y="88"/>
                        </a:lnTo>
                        <a:lnTo>
                          <a:pt x="10" y="85"/>
                        </a:lnTo>
                        <a:lnTo>
                          <a:pt x="5" y="79"/>
                        </a:lnTo>
                        <a:lnTo>
                          <a:pt x="2" y="72"/>
                        </a:lnTo>
                        <a:lnTo>
                          <a:pt x="0" y="64"/>
                        </a:lnTo>
                        <a:lnTo>
                          <a:pt x="0" y="56"/>
                        </a:lnTo>
                        <a:lnTo>
                          <a:pt x="2" y="49"/>
                        </a:lnTo>
                        <a:lnTo>
                          <a:pt x="7" y="42"/>
                        </a:lnTo>
                        <a:lnTo>
                          <a:pt x="16" y="38"/>
                        </a:lnTo>
                        <a:lnTo>
                          <a:pt x="2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4" name="Freeform 27"/>
                  <p:cNvSpPr>
                    <a:spLocks/>
                  </p:cNvSpPr>
                  <p:nvPr/>
                </p:nvSpPr>
                <p:spPr bwMode="auto">
                  <a:xfrm>
                    <a:off x="3230" y="2269"/>
                    <a:ext cx="33" cy="19"/>
                  </a:xfrm>
                  <a:custGeom>
                    <a:avLst/>
                    <a:gdLst>
                      <a:gd name="T0" fmla="*/ 43 w 66"/>
                      <a:gd name="T1" fmla="*/ 1 h 38"/>
                      <a:gd name="T2" fmla="*/ 38 w 66"/>
                      <a:gd name="T3" fmla="*/ 1 h 38"/>
                      <a:gd name="T4" fmla="*/ 35 w 66"/>
                      <a:gd name="T5" fmla="*/ 2 h 38"/>
                      <a:gd name="T6" fmla="*/ 32 w 66"/>
                      <a:gd name="T7" fmla="*/ 4 h 38"/>
                      <a:gd name="T8" fmla="*/ 30 w 66"/>
                      <a:gd name="T9" fmla="*/ 8 h 38"/>
                      <a:gd name="T10" fmla="*/ 27 w 66"/>
                      <a:gd name="T11" fmla="*/ 9 h 38"/>
                      <a:gd name="T12" fmla="*/ 20 w 66"/>
                      <a:gd name="T13" fmla="*/ 4 h 38"/>
                      <a:gd name="T14" fmla="*/ 12 w 66"/>
                      <a:gd name="T15" fmla="*/ 0 h 38"/>
                      <a:gd name="T16" fmla="*/ 3 w 66"/>
                      <a:gd name="T17" fmla="*/ 4 h 38"/>
                      <a:gd name="T18" fmla="*/ 0 w 66"/>
                      <a:gd name="T19" fmla="*/ 10 h 38"/>
                      <a:gd name="T20" fmla="*/ 2 w 66"/>
                      <a:gd name="T21" fmla="*/ 15 h 38"/>
                      <a:gd name="T22" fmla="*/ 5 w 66"/>
                      <a:gd name="T23" fmla="*/ 18 h 38"/>
                      <a:gd name="T24" fmla="*/ 9 w 66"/>
                      <a:gd name="T25" fmla="*/ 21 h 38"/>
                      <a:gd name="T26" fmla="*/ 11 w 66"/>
                      <a:gd name="T27" fmla="*/ 21 h 38"/>
                      <a:gd name="T28" fmla="*/ 13 w 66"/>
                      <a:gd name="T29" fmla="*/ 23 h 38"/>
                      <a:gd name="T30" fmla="*/ 14 w 66"/>
                      <a:gd name="T31" fmla="*/ 25 h 38"/>
                      <a:gd name="T32" fmla="*/ 15 w 66"/>
                      <a:gd name="T33" fmla="*/ 25 h 38"/>
                      <a:gd name="T34" fmla="*/ 25 w 66"/>
                      <a:gd name="T35" fmla="*/ 33 h 38"/>
                      <a:gd name="T36" fmla="*/ 33 w 66"/>
                      <a:gd name="T37" fmla="*/ 36 h 38"/>
                      <a:gd name="T38" fmla="*/ 40 w 66"/>
                      <a:gd name="T39" fmla="*/ 38 h 38"/>
                      <a:gd name="T40" fmla="*/ 45 w 66"/>
                      <a:gd name="T41" fmla="*/ 36 h 38"/>
                      <a:gd name="T42" fmla="*/ 50 w 66"/>
                      <a:gd name="T43" fmla="*/ 34 h 38"/>
                      <a:gd name="T44" fmla="*/ 53 w 66"/>
                      <a:gd name="T45" fmla="*/ 32 h 38"/>
                      <a:gd name="T46" fmla="*/ 55 w 66"/>
                      <a:gd name="T47" fmla="*/ 30 h 38"/>
                      <a:gd name="T48" fmla="*/ 56 w 66"/>
                      <a:gd name="T49" fmla="*/ 28 h 38"/>
                      <a:gd name="T50" fmla="*/ 63 w 66"/>
                      <a:gd name="T51" fmla="*/ 24 h 38"/>
                      <a:gd name="T52" fmla="*/ 66 w 66"/>
                      <a:gd name="T53" fmla="*/ 19 h 38"/>
                      <a:gd name="T54" fmla="*/ 66 w 66"/>
                      <a:gd name="T55" fmla="*/ 15 h 38"/>
                      <a:gd name="T56" fmla="*/ 64 w 66"/>
                      <a:gd name="T57" fmla="*/ 11 h 38"/>
                      <a:gd name="T58" fmla="*/ 59 w 66"/>
                      <a:gd name="T59" fmla="*/ 8 h 38"/>
                      <a:gd name="T60" fmla="*/ 53 w 66"/>
                      <a:gd name="T61" fmla="*/ 4 h 38"/>
                      <a:gd name="T62" fmla="*/ 48 w 66"/>
                      <a:gd name="T63" fmla="*/ 2 h 38"/>
                      <a:gd name="T64" fmla="*/ 43 w 66"/>
                      <a:gd name="T65" fmla="*/ 1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38"/>
                      <a:gd name="T101" fmla="*/ 66 w 66"/>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38">
                        <a:moveTo>
                          <a:pt x="43" y="1"/>
                        </a:moveTo>
                        <a:lnTo>
                          <a:pt x="38" y="1"/>
                        </a:lnTo>
                        <a:lnTo>
                          <a:pt x="35" y="2"/>
                        </a:lnTo>
                        <a:lnTo>
                          <a:pt x="32" y="4"/>
                        </a:lnTo>
                        <a:lnTo>
                          <a:pt x="30" y="8"/>
                        </a:lnTo>
                        <a:lnTo>
                          <a:pt x="27" y="9"/>
                        </a:lnTo>
                        <a:lnTo>
                          <a:pt x="20" y="4"/>
                        </a:lnTo>
                        <a:lnTo>
                          <a:pt x="12" y="0"/>
                        </a:lnTo>
                        <a:lnTo>
                          <a:pt x="3" y="4"/>
                        </a:lnTo>
                        <a:lnTo>
                          <a:pt x="0" y="10"/>
                        </a:lnTo>
                        <a:lnTo>
                          <a:pt x="2" y="15"/>
                        </a:lnTo>
                        <a:lnTo>
                          <a:pt x="5" y="18"/>
                        </a:lnTo>
                        <a:lnTo>
                          <a:pt x="9" y="21"/>
                        </a:lnTo>
                        <a:lnTo>
                          <a:pt x="11" y="21"/>
                        </a:lnTo>
                        <a:lnTo>
                          <a:pt x="13" y="23"/>
                        </a:lnTo>
                        <a:lnTo>
                          <a:pt x="14" y="25"/>
                        </a:lnTo>
                        <a:lnTo>
                          <a:pt x="15" y="25"/>
                        </a:lnTo>
                        <a:lnTo>
                          <a:pt x="25" y="33"/>
                        </a:lnTo>
                        <a:lnTo>
                          <a:pt x="33" y="36"/>
                        </a:lnTo>
                        <a:lnTo>
                          <a:pt x="40" y="38"/>
                        </a:lnTo>
                        <a:lnTo>
                          <a:pt x="45" y="36"/>
                        </a:lnTo>
                        <a:lnTo>
                          <a:pt x="50" y="34"/>
                        </a:lnTo>
                        <a:lnTo>
                          <a:pt x="53" y="32"/>
                        </a:lnTo>
                        <a:lnTo>
                          <a:pt x="55" y="30"/>
                        </a:lnTo>
                        <a:lnTo>
                          <a:pt x="56" y="28"/>
                        </a:lnTo>
                        <a:lnTo>
                          <a:pt x="63" y="24"/>
                        </a:lnTo>
                        <a:lnTo>
                          <a:pt x="66" y="19"/>
                        </a:lnTo>
                        <a:lnTo>
                          <a:pt x="66" y="15"/>
                        </a:lnTo>
                        <a:lnTo>
                          <a:pt x="64" y="11"/>
                        </a:lnTo>
                        <a:lnTo>
                          <a:pt x="59" y="8"/>
                        </a:lnTo>
                        <a:lnTo>
                          <a:pt x="53" y="4"/>
                        </a:lnTo>
                        <a:lnTo>
                          <a:pt x="48" y="2"/>
                        </a:lnTo>
                        <a:lnTo>
                          <a:pt x="43"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5" name="Freeform 28"/>
                  <p:cNvSpPr>
                    <a:spLocks/>
                  </p:cNvSpPr>
                  <p:nvPr/>
                </p:nvSpPr>
                <p:spPr bwMode="auto">
                  <a:xfrm>
                    <a:off x="3162" y="2257"/>
                    <a:ext cx="90" cy="38"/>
                  </a:xfrm>
                  <a:custGeom>
                    <a:avLst/>
                    <a:gdLst>
                      <a:gd name="T0" fmla="*/ 149 w 180"/>
                      <a:gd name="T1" fmla="*/ 25 h 76"/>
                      <a:gd name="T2" fmla="*/ 164 w 180"/>
                      <a:gd name="T3" fmla="*/ 34 h 76"/>
                      <a:gd name="T4" fmla="*/ 169 w 180"/>
                      <a:gd name="T5" fmla="*/ 29 h 76"/>
                      <a:gd name="T6" fmla="*/ 175 w 180"/>
                      <a:gd name="T7" fmla="*/ 26 h 76"/>
                      <a:gd name="T8" fmla="*/ 177 w 180"/>
                      <a:gd name="T9" fmla="*/ 25 h 76"/>
                      <a:gd name="T10" fmla="*/ 173 w 180"/>
                      <a:gd name="T11" fmla="*/ 23 h 76"/>
                      <a:gd name="T12" fmla="*/ 171 w 180"/>
                      <a:gd name="T13" fmla="*/ 15 h 76"/>
                      <a:gd name="T14" fmla="*/ 158 w 180"/>
                      <a:gd name="T15" fmla="*/ 7 h 76"/>
                      <a:gd name="T16" fmla="*/ 141 w 180"/>
                      <a:gd name="T17" fmla="*/ 7 h 76"/>
                      <a:gd name="T18" fmla="*/ 128 w 180"/>
                      <a:gd name="T19" fmla="*/ 10 h 76"/>
                      <a:gd name="T20" fmla="*/ 121 w 180"/>
                      <a:gd name="T21" fmla="*/ 5 h 76"/>
                      <a:gd name="T22" fmla="*/ 111 w 180"/>
                      <a:gd name="T23" fmla="*/ 0 h 76"/>
                      <a:gd name="T24" fmla="*/ 101 w 180"/>
                      <a:gd name="T25" fmla="*/ 0 h 76"/>
                      <a:gd name="T26" fmla="*/ 91 w 180"/>
                      <a:gd name="T27" fmla="*/ 3 h 76"/>
                      <a:gd name="T28" fmla="*/ 90 w 180"/>
                      <a:gd name="T29" fmla="*/ 8 h 76"/>
                      <a:gd name="T30" fmla="*/ 95 w 180"/>
                      <a:gd name="T31" fmla="*/ 17 h 76"/>
                      <a:gd name="T32" fmla="*/ 91 w 180"/>
                      <a:gd name="T33" fmla="*/ 26 h 76"/>
                      <a:gd name="T34" fmla="*/ 76 w 180"/>
                      <a:gd name="T35" fmla="*/ 30 h 76"/>
                      <a:gd name="T36" fmla="*/ 68 w 180"/>
                      <a:gd name="T37" fmla="*/ 30 h 76"/>
                      <a:gd name="T38" fmla="*/ 66 w 180"/>
                      <a:gd name="T39" fmla="*/ 26 h 76"/>
                      <a:gd name="T40" fmla="*/ 64 w 180"/>
                      <a:gd name="T41" fmla="*/ 22 h 76"/>
                      <a:gd name="T42" fmla="*/ 60 w 180"/>
                      <a:gd name="T43" fmla="*/ 20 h 76"/>
                      <a:gd name="T44" fmla="*/ 51 w 180"/>
                      <a:gd name="T45" fmla="*/ 15 h 76"/>
                      <a:gd name="T46" fmla="*/ 37 w 180"/>
                      <a:gd name="T47" fmla="*/ 14 h 76"/>
                      <a:gd name="T48" fmla="*/ 33 w 180"/>
                      <a:gd name="T49" fmla="*/ 21 h 76"/>
                      <a:gd name="T50" fmla="*/ 41 w 180"/>
                      <a:gd name="T51" fmla="*/ 30 h 76"/>
                      <a:gd name="T52" fmla="*/ 41 w 180"/>
                      <a:gd name="T53" fmla="*/ 37 h 76"/>
                      <a:gd name="T54" fmla="*/ 27 w 180"/>
                      <a:gd name="T55" fmla="*/ 32 h 76"/>
                      <a:gd name="T56" fmla="*/ 17 w 180"/>
                      <a:gd name="T57" fmla="*/ 29 h 76"/>
                      <a:gd name="T58" fmla="*/ 13 w 180"/>
                      <a:gd name="T59" fmla="*/ 34 h 76"/>
                      <a:gd name="T60" fmla="*/ 11 w 180"/>
                      <a:gd name="T61" fmla="*/ 35 h 76"/>
                      <a:gd name="T62" fmla="*/ 5 w 180"/>
                      <a:gd name="T63" fmla="*/ 35 h 76"/>
                      <a:gd name="T64" fmla="*/ 10 w 180"/>
                      <a:gd name="T65" fmla="*/ 36 h 76"/>
                      <a:gd name="T66" fmla="*/ 19 w 180"/>
                      <a:gd name="T67" fmla="*/ 42 h 76"/>
                      <a:gd name="T68" fmla="*/ 8 w 180"/>
                      <a:gd name="T69" fmla="*/ 50 h 76"/>
                      <a:gd name="T70" fmla="*/ 7 w 180"/>
                      <a:gd name="T71" fmla="*/ 64 h 76"/>
                      <a:gd name="T72" fmla="*/ 21 w 180"/>
                      <a:gd name="T73" fmla="*/ 68 h 76"/>
                      <a:gd name="T74" fmla="*/ 37 w 180"/>
                      <a:gd name="T75" fmla="*/ 63 h 76"/>
                      <a:gd name="T76" fmla="*/ 44 w 180"/>
                      <a:gd name="T77" fmla="*/ 57 h 76"/>
                      <a:gd name="T78" fmla="*/ 48 w 180"/>
                      <a:gd name="T79" fmla="*/ 52 h 76"/>
                      <a:gd name="T80" fmla="*/ 55 w 180"/>
                      <a:gd name="T81" fmla="*/ 44 h 76"/>
                      <a:gd name="T82" fmla="*/ 67 w 180"/>
                      <a:gd name="T83" fmla="*/ 40 h 76"/>
                      <a:gd name="T84" fmla="*/ 78 w 180"/>
                      <a:gd name="T85" fmla="*/ 40 h 76"/>
                      <a:gd name="T86" fmla="*/ 79 w 180"/>
                      <a:gd name="T87" fmla="*/ 43 h 76"/>
                      <a:gd name="T88" fmla="*/ 68 w 180"/>
                      <a:gd name="T89" fmla="*/ 48 h 76"/>
                      <a:gd name="T90" fmla="*/ 60 w 180"/>
                      <a:gd name="T91" fmla="*/ 56 h 76"/>
                      <a:gd name="T92" fmla="*/ 59 w 180"/>
                      <a:gd name="T93" fmla="*/ 61 h 76"/>
                      <a:gd name="T94" fmla="*/ 59 w 180"/>
                      <a:gd name="T95" fmla="*/ 63 h 76"/>
                      <a:gd name="T96" fmla="*/ 72 w 180"/>
                      <a:gd name="T97" fmla="*/ 73 h 76"/>
                      <a:gd name="T98" fmla="*/ 97 w 180"/>
                      <a:gd name="T99" fmla="*/ 75 h 76"/>
                      <a:gd name="T100" fmla="*/ 118 w 180"/>
                      <a:gd name="T101" fmla="*/ 66 h 76"/>
                      <a:gd name="T102" fmla="*/ 131 w 180"/>
                      <a:gd name="T103" fmla="*/ 57 h 76"/>
                      <a:gd name="T104" fmla="*/ 135 w 180"/>
                      <a:gd name="T105" fmla="*/ 50 h 76"/>
                      <a:gd name="T106" fmla="*/ 142 w 180"/>
                      <a:gd name="T107" fmla="*/ 46 h 76"/>
                      <a:gd name="T108" fmla="*/ 142 w 180"/>
                      <a:gd name="T109" fmla="*/ 43 h 76"/>
                      <a:gd name="T110" fmla="*/ 137 w 180"/>
                      <a:gd name="T111" fmla="*/ 35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
                      <a:gd name="T169" fmla="*/ 0 h 76"/>
                      <a:gd name="T170" fmla="*/ 180 w 180"/>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 h="76">
                        <a:moveTo>
                          <a:pt x="140" y="29"/>
                        </a:moveTo>
                        <a:lnTo>
                          <a:pt x="149" y="25"/>
                        </a:lnTo>
                        <a:lnTo>
                          <a:pt x="157" y="29"/>
                        </a:lnTo>
                        <a:lnTo>
                          <a:pt x="164" y="34"/>
                        </a:lnTo>
                        <a:lnTo>
                          <a:pt x="167" y="33"/>
                        </a:lnTo>
                        <a:lnTo>
                          <a:pt x="169" y="29"/>
                        </a:lnTo>
                        <a:lnTo>
                          <a:pt x="172" y="27"/>
                        </a:lnTo>
                        <a:lnTo>
                          <a:pt x="175" y="26"/>
                        </a:lnTo>
                        <a:lnTo>
                          <a:pt x="180" y="26"/>
                        </a:lnTo>
                        <a:lnTo>
                          <a:pt x="177" y="25"/>
                        </a:lnTo>
                        <a:lnTo>
                          <a:pt x="175" y="25"/>
                        </a:lnTo>
                        <a:lnTo>
                          <a:pt x="173" y="23"/>
                        </a:lnTo>
                        <a:lnTo>
                          <a:pt x="171" y="15"/>
                        </a:lnTo>
                        <a:lnTo>
                          <a:pt x="166" y="10"/>
                        </a:lnTo>
                        <a:lnTo>
                          <a:pt x="158" y="7"/>
                        </a:lnTo>
                        <a:lnTo>
                          <a:pt x="150" y="6"/>
                        </a:lnTo>
                        <a:lnTo>
                          <a:pt x="141" y="7"/>
                        </a:lnTo>
                        <a:lnTo>
                          <a:pt x="133" y="8"/>
                        </a:lnTo>
                        <a:lnTo>
                          <a:pt x="128" y="10"/>
                        </a:lnTo>
                        <a:lnTo>
                          <a:pt x="126" y="10"/>
                        </a:lnTo>
                        <a:lnTo>
                          <a:pt x="121" y="5"/>
                        </a:lnTo>
                        <a:lnTo>
                          <a:pt x="116" y="3"/>
                        </a:lnTo>
                        <a:lnTo>
                          <a:pt x="111" y="0"/>
                        </a:lnTo>
                        <a:lnTo>
                          <a:pt x="105" y="0"/>
                        </a:lnTo>
                        <a:lnTo>
                          <a:pt x="101" y="0"/>
                        </a:lnTo>
                        <a:lnTo>
                          <a:pt x="96" y="2"/>
                        </a:lnTo>
                        <a:lnTo>
                          <a:pt x="91" y="3"/>
                        </a:lnTo>
                        <a:lnTo>
                          <a:pt x="87" y="5"/>
                        </a:lnTo>
                        <a:lnTo>
                          <a:pt x="90" y="8"/>
                        </a:lnTo>
                        <a:lnTo>
                          <a:pt x="94" y="12"/>
                        </a:lnTo>
                        <a:lnTo>
                          <a:pt x="95" y="17"/>
                        </a:lnTo>
                        <a:lnTo>
                          <a:pt x="95" y="20"/>
                        </a:lnTo>
                        <a:lnTo>
                          <a:pt x="91" y="26"/>
                        </a:lnTo>
                        <a:lnTo>
                          <a:pt x="84" y="29"/>
                        </a:lnTo>
                        <a:lnTo>
                          <a:pt x="76" y="30"/>
                        </a:lnTo>
                        <a:lnTo>
                          <a:pt x="71" y="32"/>
                        </a:lnTo>
                        <a:lnTo>
                          <a:pt x="68" y="30"/>
                        </a:lnTo>
                        <a:lnTo>
                          <a:pt x="67" y="28"/>
                        </a:lnTo>
                        <a:lnTo>
                          <a:pt x="66" y="26"/>
                        </a:lnTo>
                        <a:lnTo>
                          <a:pt x="66" y="22"/>
                        </a:lnTo>
                        <a:lnTo>
                          <a:pt x="64" y="22"/>
                        </a:lnTo>
                        <a:lnTo>
                          <a:pt x="61" y="21"/>
                        </a:lnTo>
                        <a:lnTo>
                          <a:pt x="60" y="20"/>
                        </a:lnTo>
                        <a:lnTo>
                          <a:pt x="59" y="20"/>
                        </a:lnTo>
                        <a:lnTo>
                          <a:pt x="51" y="15"/>
                        </a:lnTo>
                        <a:lnTo>
                          <a:pt x="44" y="13"/>
                        </a:lnTo>
                        <a:lnTo>
                          <a:pt x="37" y="14"/>
                        </a:lnTo>
                        <a:lnTo>
                          <a:pt x="30" y="17"/>
                        </a:lnTo>
                        <a:lnTo>
                          <a:pt x="33" y="21"/>
                        </a:lnTo>
                        <a:lnTo>
                          <a:pt x="37" y="26"/>
                        </a:lnTo>
                        <a:lnTo>
                          <a:pt x="41" y="30"/>
                        </a:lnTo>
                        <a:lnTo>
                          <a:pt x="43" y="35"/>
                        </a:lnTo>
                        <a:lnTo>
                          <a:pt x="41" y="37"/>
                        </a:lnTo>
                        <a:lnTo>
                          <a:pt x="35" y="36"/>
                        </a:lnTo>
                        <a:lnTo>
                          <a:pt x="27" y="32"/>
                        </a:lnTo>
                        <a:lnTo>
                          <a:pt x="20" y="25"/>
                        </a:lnTo>
                        <a:lnTo>
                          <a:pt x="17" y="29"/>
                        </a:lnTo>
                        <a:lnTo>
                          <a:pt x="14" y="32"/>
                        </a:lnTo>
                        <a:lnTo>
                          <a:pt x="13" y="34"/>
                        </a:lnTo>
                        <a:lnTo>
                          <a:pt x="12" y="35"/>
                        </a:lnTo>
                        <a:lnTo>
                          <a:pt x="11" y="35"/>
                        </a:lnTo>
                        <a:lnTo>
                          <a:pt x="8" y="35"/>
                        </a:lnTo>
                        <a:lnTo>
                          <a:pt x="5" y="35"/>
                        </a:lnTo>
                        <a:lnTo>
                          <a:pt x="0" y="35"/>
                        </a:lnTo>
                        <a:lnTo>
                          <a:pt x="10" y="36"/>
                        </a:lnTo>
                        <a:lnTo>
                          <a:pt x="17" y="40"/>
                        </a:lnTo>
                        <a:lnTo>
                          <a:pt x="19" y="42"/>
                        </a:lnTo>
                        <a:lnTo>
                          <a:pt x="14" y="45"/>
                        </a:lnTo>
                        <a:lnTo>
                          <a:pt x="8" y="50"/>
                        </a:lnTo>
                        <a:lnTo>
                          <a:pt x="6" y="56"/>
                        </a:lnTo>
                        <a:lnTo>
                          <a:pt x="7" y="64"/>
                        </a:lnTo>
                        <a:lnTo>
                          <a:pt x="12" y="71"/>
                        </a:lnTo>
                        <a:lnTo>
                          <a:pt x="21" y="68"/>
                        </a:lnTo>
                        <a:lnTo>
                          <a:pt x="29" y="66"/>
                        </a:lnTo>
                        <a:lnTo>
                          <a:pt x="37" y="63"/>
                        </a:lnTo>
                        <a:lnTo>
                          <a:pt x="43" y="59"/>
                        </a:lnTo>
                        <a:lnTo>
                          <a:pt x="44" y="57"/>
                        </a:lnTo>
                        <a:lnTo>
                          <a:pt x="45" y="55"/>
                        </a:lnTo>
                        <a:lnTo>
                          <a:pt x="48" y="52"/>
                        </a:lnTo>
                        <a:lnTo>
                          <a:pt x="49" y="50"/>
                        </a:lnTo>
                        <a:lnTo>
                          <a:pt x="55" y="44"/>
                        </a:lnTo>
                        <a:lnTo>
                          <a:pt x="60" y="41"/>
                        </a:lnTo>
                        <a:lnTo>
                          <a:pt x="67" y="40"/>
                        </a:lnTo>
                        <a:lnTo>
                          <a:pt x="73" y="38"/>
                        </a:lnTo>
                        <a:lnTo>
                          <a:pt x="78" y="40"/>
                        </a:lnTo>
                        <a:lnTo>
                          <a:pt x="80" y="42"/>
                        </a:lnTo>
                        <a:lnTo>
                          <a:pt x="79" y="43"/>
                        </a:lnTo>
                        <a:lnTo>
                          <a:pt x="74" y="45"/>
                        </a:lnTo>
                        <a:lnTo>
                          <a:pt x="68" y="48"/>
                        </a:lnTo>
                        <a:lnTo>
                          <a:pt x="64" y="51"/>
                        </a:lnTo>
                        <a:lnTo>
                          <a:pt x="60" y="56"/>
                        </a:lnTo>
                        <a:lnTo>
                          <a:pt x="58" y="60"/>
                        </a:lnTo>
                        <a:lnTo>
                          <a:pt x="59" y="61"/>
                        </a:lnTo>
                        <a:lnTo>
                          <a:pt x="59" y="63"/>
                        </a:lnTo>
                        <a:lnTo>
                          <a:pt x="72" y="73"/>
                        </a:lnTo>
                        <a:lnTo>
                          <a:pt x="84" y="76"/>
                        </a:lnTo>
                        <a:lnTo>
                          <a:pt x="97" y="75"/>
                        </a:lnTo>
                        <a:lnTo>
                          <a:pt x="109" y="72"/>
                        </a:lnTo>
                        <a:lnTo>
                          <a:pt x="118" y="66"/>
                        </a:lnTo>
                        <a:lnTo>
                          <a:pt x="126" y="60"/>
                        </a:lnTo>
                        <a:lnTo>
                          <a:pt x="131" y="57"/>
                        </a:lnTo>
                        <a:lnTo>
                          <a:pt x="133" y="55"/>
                        </a:lnTo>
                        <a:lnTo>
                          <a:pt x="135" y="50"/>
                        </a:lnTo>
                        <a:lnTo>
                          <a:pt x="139" y="48"/>
                        </a:lnTo>
                        <a:lnTo>
                          <a:pt x="142" y="46"/>
                        </a:lnTo>
                        <a:lnTo>
                          <a:pt x="146" y="46"/>
                        </a:lnTo>
                        <a:lnTo>
                          <a:pt x="142" y="43"/>
                        </a:lnTo>
                        <a:lnTo>
                          <a:pt x="139" y="40"/>
                        </a:lnTo>
                        <a:lnTo>
                          <a:pt x="137" y="35"/>
                        </a:lnTo>
                        <a:lnTo>
                          <a:pt x="140" y="29"/>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6" name="Freeform 29"/>
                  <p:cNvSpPr>
                    <a:spLocks/>
                  </p:cNvSpPr>
                  <p:nvPr/>
                </p:nvSpPr>
                <p:spPr bwMode="auto">
                  <a:xfrm>
                    <a:off x="3183" y="2276"/>
                    <a:ext cx="18" cy="11"/>
                  </a:xfrm>
                  <a:custGeom>
                    <a:avLst/>
                    <a:gdLst>
                      <a:gd name="T0" fmla="*/ 31 w 37"/>
                      <a:gd name="T1" fmla="*/ 7 h 22"/>
                      <a:gd name="T2" fmla="*/ 36 w 37"/>
                      <a:gd name="T3" fmla="*/ 5 h 22"/>
                      <a:gd name="T4" fmla="*/ 37 w 37"/>
                      <a:gd name="T5" fmla="*/ 4 h 22"/>
                      <a:gd name="T6" fmla="*/ 35 w 37"/>
                      <a:gd name="T7" fmla="*/ 2 h 22"/>
                      <a:gd name="T8" fmla="*/ 30 w 37"/>
                      <a:gd name="T9" fmla="*/ 0 h 22"/>
                      <a:gd name="T10" fmla="*/ 24 w 37"/>
                      <a:gd name="T11" fmla="*/ 2 h 22"/>
                      <a:gd name="T12" fmla="*/ 17 w 37"/>
                      <a:gd name="T13" fmla="*/ 3 h 22"/>
                      <a:gd name="T14" fmla="*/ 12 w 37"/>
                      <a:gd name="T15" fmla="*/ 6 h 22"/>
                      <a:gd name="T16" fmla="*/ 6 w 37"/>
                      <a:gd name="T17" fmla="*/ 12 h 22"/>
                      <a:gd name="T18" fmla="*/ 5 w 37"/>
                      <a:gd name="T19" fmla="*/ 14 h 22"/>
                      <a:gd name="T20" fmla="*/ 2 w 37"/>
                      <a:gd name="T21" fmla="*/ 17 h 22"/>
                      <a:gd name="T22" fmla="*/ 1 w 37"/>
                      <a:gd name="T23" fmla="*/ 19 h 22"/>
                      <a:gd name="T24" fmla="*/ 0 w 37"/>
                      <a:gd name="T25" fmla="*/ 21 h 22"/>
                      <a:gd name="T26" fmla="*/ 1 w 37"/>
                      <a:gd name="T27" fmla="*/ 21 h 22"/>
                      <a:gd name="T28" fmla="*/ 1 w 37"/>
                      <a:gd name="T29" fmla="*/ 21 h 22"/>
                      <a:gd name="T30" fmla="*/ 2 w 37"/>
                      <a:gd name="T31" fmla="*/ 21 h 22"/>
                      <a:gd name="T32" fmla="*/ 2 w 37"/>
                      <a:gd name="T33" fmla="*/ 21 h 22"/>
                      <a:gd name="T34" fmla="*/ 6 w 37"/>
                      <a:gd name="T35" fmla="*/ 19 h 22"/>
                      <a:gd name="T36" fmla="*/ 9 w 37"/>
                      <a:gd name="T37" fmla="*/ 19 h 22"/>
                      <a:gd name="T38" fmla="*/ 13 w 37"/>
                      <a:gd name="T39" fmla="*/ 20 h 22"/>
                      <a:gd name="T40" fmla="*/ 15 w 37"/>
                      <a:gd name="T41" fmla="*/ 22 h 22"/>
                      <a:gd name="T42" fmla="*/ 17 w 37"/>
                      <a:gd name="T43" fmla="*/ 18 h 22"/>
                      <a:gd name="T44" fmla="*/ 21 w 37"/>
                      <a:gd name="T45" fmla="*/ 13 h 22"/>
                      <a:gd name="T46" fmla="*/ 25 w 37"/>
                      <a:gd name="T47" fmla="*/ 10 h 22"/>
                      <a:gd name="T48" fmla="*/ 31 w 37"/>
                      <a:gd name="T49" fmla="*/ 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2"/>
                      <a:gd name="T77" fmla="*/ 37 w 37"/>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2">
                        <a:moveTo>
                          <a:pt x="31" y="7"/>
                        </a:moveTo>
                        <a:lnTo>
                          <a:pt x="36" y="5"/>
                        </a:lnTo>
                        <a:lnTo>
                          <a:pt x="37" y="4"/>
                        </a:lnTo>
                        <a:lnTo>
                          <a:pt x="35" y="2"/>
                        </a:lnTo>
                        <a:lnTo>
                          <a:pt x="30" y="0"/>
                        </a:lnTo>
                        <a:lnTo>
                          <a:pt x="24" y="2"/>
                        </a:lnTo>
                        <a:lnTo>
                          <a:pt x="17" y="3"/>
                        </a:lnTo>
                        <a:lnTo>
                          <a:pt x="12" y="6"/>
                        </a:lnTo>
                        <a:lnTo>
                          <a:pt x="6" y="12"/>
                        </a:lnTo>
                        <a:lnTo>
                          <a:pt x="5" y="14"/>
                        </a:lnTo>
                        <a:lnTo>
                          <a:pt x="2" y="17"/>
                        </a:lnTo>
                        <a:lnTo>
                          <a:pt x="1" y="19"/>
                        </a:lnTo>
                        <a:lnTo>
                          <a:pt x="0" y="21"/>
                        </a:lnTo>
                        <a:lnTo>
                          <a:pt x="1" y="21"/>
                        </a:lnTo>
                        <a:lnTo>
                          <a:pt x="2" y="21"/>
                        </a:lnTo>
                        <a:lnTo>
                          <a:pt x="6" y="19"/>
                        </a:lnTo>
                        <a:lnTo>
                          <a:pt x="9" y="19"/>
                        </a:lnTo>
                        <a:lnTo>
                          <a:pt x="13" y="20"/>
                        </a:lnTo>
                        <a:lnTo>
                          <a:pt x="15" y="22"/>
                        </a:lnTo>
                        <a:lnTo>
                          <a:pt x="17" y="18"/>
                        </a:lnTo>
                        <a:lnTo>
                          <a:pt x="21" y="13"/>
                        </a:lnTo>
                        <a:lnTo>
                          <a:pt x="25" y="10"/>
                        </a:lnTo>
                        <a:lnTo>
                          <a:pt x="31" y="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7" name="Freeform 30"/>
                  <p:cNvSpPr>
                    <a:spLocks/>
                  </p:cNvSpPr>
                  <p:nvPr/>
                </p:nvSpPr>
                <p:spPr bwMode="auto">
                  <a:xfrm>
                    <a:off x="3157" y="2274"/>
                    <a:ext cx="14" cy="18"/>
                  </a:xfrm>
                  <a:custGeom>
                    <a:avLst/>
                    <a:gdLst>
                      <a:gd name="T0" fmla="*/ 24 w 29"/>
                      <a:gd name="T1" fmla="*/ 10 h 36"/>
                      <a:gd name="T2" fmla="*/ 29 w 29"/>
                      <a:gd name="T3" fmla="*/ 7 h 36"/>
                      <a:gd name="T4" fmla="*/ 27 w 29"/>
                      <a:gd name="T5" fmla="*/ 5 h 36"/>
                      <a:gd name="T6" fmla="*/ 20 w 29"/>
                      <a:gd name="T7" fmla="*/ 1 h 36"/>
                      <a:gd name="T8" fmla="*/ 10 w 29"/>
                      <a:gd name="T9" fmla="*/ 0 h 36"/>
                      <a:gd name="T10" fmla="*/ 7 w 29"/>
                      <a:gd name="T11" fmla="*/ 1 h 36"/>
                      <a:gd name="T12" fmla="*/ 3 w 29"/>
                      <a:gd name="T13" fmla="*/ 2 h 36"/>
                      <a:gd name="T14" fmla="*/ 1 w 29"/>
                      <a:gd name="T15" fmla="*/ 6 h 36"/>
                      <a:gd name="T16" fmla="*/ 0 w 29"/>
                      <a:gd name="T17" fmla="*/ 9 h 36"/>
                      <a:gd name="T18" fmla="*/ 0 w 29"/>
                      <a:gd name="T19" fmla="*/ 16 h 36"/>
                      <a:gd name="T20" fmla="*/ 1 w 29"/>
                      <a:gd name="T21" fmla="*/ 22 h 36"/>
                      <a:gd name="T22" fmla="*/ 5 w 29"/>
                      <a:gd name="T23" fmla="*/ 28 h 36"/>
                      <a:gd name="T24" fmla="*/ 9 w 29"/>
                      <a:gd name="T25" fmla="*/ 32 h 36"/>
                      <a:gd name="T26" fmla="*/ 12 w 29"/>
                      <a:gd name="T27" fmla="*/ 35 h 36"/>
                      <a:gd name="T28" fmla="*/ 14 w 29"/>
                      <a:gd name="T29" fmla="*/ 36 h 36"/>
                      <a:gd name="T30" fmla="*/ 17 w 29"/>
                      <a:gd name="T31" fmla="*/ 36 h 36"/>
                      <a:gd name="T32" fmla="*/ 22 w 29"/>
                      <a:gd name="T33" fmla="*/ 36 h 36"/>
                      <a:gd name="T34" fmla="*/ 17 w 29"/>
                      <a:gd name="T35" fmla="*/ 29 h 36"/>
                      <a:gd name="T36" fmla="*/ 16 w 29"/>
                      <a:gd name="T37" fmla="*/ 21 h 36"/>
                      <a:gd name="T38" fmla="*/ 18 w 29"/>
                      <a:gd name="T39" fmla="*/ 15 h 36"/>
                      <a:gd name="T40" fmla="*/ 24 w 29"/>
                      <a:gd name="T41" fmla="*/ 1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6"/>
                      <a:gd name="T65" fmla="*/ 29 w 2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6">
                        <a:moveTo>
                          <a:pt x="24" y="10"/>
                        </a:moveTo>
                        <a:lnTo>
                          <a:pt x="29" y="7"/>
                        </a:lnTo>
                        <a:lnTo>
                          <a:pt x="27" y="5"/>
                        </a:lnTo>
                        <a:lnTo>
                          <a:pt x="20" y="1"/>
                        </a:lnTo>
                        <a:lnTo>
                          <a:pt x="10" y="0"/>
                        </a:lnTo>
                        <a:lnTo>
                          <a:pt x="7" y="1"/>
                        </a:lnTo>
                        <a:lnTo>
                          <a:pt x="3" y="2"/>
                        </a:lnTo>
                        <a:lnTo>
                          <a:pt x="1" y="6"/>
                        </a:lnTo>
                        <a:lnTo>
                          <a:pt x="0" y="9"/>
                        </a:lnTo>
                        <a:lnTo>
                          <a:pt x="0" y="16"/>
                        </a:lnTo>
                        <a:lnTo>
                          <a:pt x="1" y="22"/>
                        </a:lnTo>
                        <a:lnTo>
                          <a:pt x="5" y="28"/>
                        </a:lnTo>
                        <a:lnTo>
                          <a:pt x="9" y="32"/>
                        </a:lnTo>
                        <a:lnTo>
                          <a:pt x="12" y="35"/>
                        </a:lnTo>
                        <a:lnTo>
                          <a:pt x="14" y="36"/>
                        </a:lnTo>
                        <a:lnTo>
                          <a:pt x="17" y="36"/>
                        </a:lnTo>
                        <a:lnTo>
                          <a:pt x="22" y="36"/>
                        </a:lnTo>
                        <a:lnTo>
                          <a:pt x="17" y="29"/>
                        </a:lnTo>
                        <a:lnTo>
                          <a:pt x="16" y="21"/>
                        </a:lnTo>
                        <a:lnTo>
                          <a:pt x="18" y="15"/>
                        </a:lnTo>
                        <a:lnTo>
                          <a:pt x="24" y="1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8" name="Freeform 31"/>
                  <p:cNvSpPr>
                    <a:spLocks/>
                  </p:cNvSpPr>
                  <p:nvPr/>
                </p:nvSpPr>
                <p:spPr bwMode="auto">
                  <a:xfrm>
                    <a:off x="3171" y="2265"/>
                    <a:ext cx="12" cy="11"/>
                  </a:xfrm>
                  <a:custGeom>
                    <a:avLst/>
                    <a:gdLst>
                      <a:gd name="T0" fmla="*/ 23 w 23"/>
                      <a:gd name="T1" fmla="*/ 18 h 20"/>
                      <a:gd name="T2" fmla="*/ 21 w 23"/>
                      <a:gd name="T3" fmla="*/ 13 h 20"/>
                      <a:gd name="T4" fmla="*/ 17 w 23"/>
                      <a:gd name="T5" fmla="*/ 9 h 20"/>
                      <a:gd name="T6" fmla="*/ 13 w 23"/>
                      <a:gd name="T7" fmla="*/ 4 h 20"/>
                      <a:gd name="T8" fmla="*/ 10 w 23"/>
                      <a:gd name="T9" fmla="*/ 0 h 20"/>
                      <a:gd name="T10" fmla="*/ 7 w 23"/>
                      <a:gd name="T11" fmla="*/ 2 h 20"/>
                      <a:gd name="T12" fmla="*/ 5 w 23"/>
                      <a:gd name="T13" fmla="*/ 3 h 20"/>
                      <a:gd name="T14" fmla="*/ 2 w 23"/>
                      <a:gd name="T15" fmla="*/ 5 h 20"/>
                      <a:gd name="T16" fmla="*/ 0 w 23"/>
                      <a:gd name="T17" fmla="*/ 8 h 20"/>
                      <a:gd name="T18" fmla="*/ 7 w 23"/>
                      <a:gd name="T19" fmla="*/ 15 h 20"/>
                      <a:gd name="T20" fmla="*/ 15 w 23"/>
                      <a:gd name="T21" fmla="*/ 19 h 20"/>
                      <a:gd name="T22" fmla="*/ 21 w 23"/>
                      <a:gd name="T23" fmla="*/ 20 h 20"/>
                      <a:gd name="T24" fmla="*/ 23 w 23"/>
                      <a:gd name="T25" fmla="*/ 18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0"/>
                      <a:gd name="T41" fmla="*/ 23 w 2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0">
                        <a:moveTo>
                          <a:pt x="23" y="18"/>
                        </a:moveTo>
                        <a:lnTo>
                          <a:pt x="21" y="13"/>
                        </a:lnTo>
                        <a:lnTo>
                          <a:pt x="17" y="9"/>
                        </a:lnTo>
                        <a:lnTo>
                          <a:pt x="13" y="4"/>
                        </a:lnTo>
                        <a:lnTo>
                          <a:pt x="10" y="0"/>
                        </a:lnTo>
                        <a:lnTo>
                          <a:pt x="7" y="2"/>
                        </a:lnTo>
                        <a:lnTo>
                          <a:pt x="5" y="3"/>
                        </a:lnTo>
                        <a:lnTo>
                          <a:pt x="2" y="5"/>
                        </a:lnTo>
                        <a:lnTo>
                          <a:pt x="0" y="8"/>
                        </a:lnTo>
                        <a:lnTo>
                          <a:pt x="7" y="15"/>
                        </a:lnTo>
                        <a:lnTo>
                          <a:pt x="15" y="19"/>
                        </a:lnTo>
                        <a:lnTo>
                          <a:pt x="21" y="20"/>
                        </a:lnTo>
                        <a:lnTo>
                          <a:pt x="23" y="18"/>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9" name="Freeform 32"/>
                  <p:cNvSpPr>
                    <a:spLocks/>
                  </p:cNvSpPr>
                  <p:nvPr/>
                </p:nvSpPr>
                <p:spPr bwMode="auto">
                  <a:xfrm>
                    <a:off x="3195" y="2259"/>
                    <a:ext cx="14" cy="14"/>
                  </a:xfrm>
                  <a:custGeom>
                    <a:avLst/>
                    <a:gdLst>
                      <a:gd name="T0" fmla="*/ 5 w 29"/>
                      <a:gd name="T1" fmla="*/ 27 h 27"/>
                      <a:gd name="T2" fmla="*/ 10 w 29"/>
                      <a:gd name="T3" fmla="*/ 25 h 27"/>
                      <a:gd name="T4" fmla="*/ 18 w 29"/>
                      <a:gd name="T5" fmla="*/ 24 h 27"/>
                      <a:gd name="T6" fmla="*/ 25 w 29"/>
                      <a:gd name="T7" fmla="*/ 21 h 27"/>
                      <a:gd name="T8" fmla="*/ 29 w 29"/>
                      <a:gd name="T9" fmla="*/ 15 h 27"/>
                      <a:gd name="T10" fmla="*/ 29 w 29"/>
                      <a:gd name="T11" fmla="*/ 12 h 27"/>
                      <a:gd name="T12" fmla="*/ 28 w 29"/>
                      <a:gd name="T13" fmla="*/ 7 h 27"/>
                      <a:gd name="T14" fmla="*/ 24 w 29"/>
                      <a:gd name="T15" fmla="*/ 3 h 27"/>
                      <a:gd name="T16" fmla="*/ 21 w 29"/>
                      <a:gd name="T17" fmla="*/ 0 h 27"/>
                      <a:gd name="T18" fmla="*/ 16 w 29"/>
                      <a:gd name="T19" fmla="*/ 2 h 27"/>
                      <a:gd name="T20" fmla="*/ 13 w 29"/>
                      <a:gd name="T21" fmla="*/ 6 h 27"/>
                      <a:gd name="T22" fmla="*/ 10 w 29"/>
                      <a:gd name="T23" fmla="*/ 9 h 27"/>
                      <a:gd name="T24" fmla="*/ 8 w 29"/>
                      <a:gd name="T25" fmla="*/ 12 h 27"/>
                      <a:gd name="T26" fmla="*/ 6 w 29"/>
                      <a:gd name="T27" fmla="*/ 14 h 27"/>
                      <a:gd name="T28" fmla="*/ 5 w 29"/>
                      <a:gd name="T29" fmla="*/ 16 h 27"/>
                      <a:gd name="T30" fmla="*/ 2 w 29"/>
                      <a:gd name="T31" fmla="*/ 17 h 27"/>
                      <a:gd name="T32" fmla="*/ 0 w 29"/>
                      <a:gd name="T33" fmla="*/ 17 h 27"/>
                      <a:gd name="T34" fmla="*/ 0 w 29"/>
                      <a:gd name="T35" fmla="*/ 21 h 27"/>
                      <a:gd name="T36" fmla="*/ 1 w 29"/>
                      <a:gd name="T37" fmla="*/ 23 h 27"/>
                      <a:gd name="T38" fmla="*/ 2 w 29"/>
                      <a:gd name="T39" fmla="*/ 25 h 27"/>
                      <a:gd name="T40" fmla="*/ 5 w 29"/>
                      <a:gd name="T41" fmla="*/ 2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7"/>
                      <a:gd name="T65" fmla="*/ 29 w 29"/>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7">
                        <a:moveTo>
                          <a:pt x="5" y="27"/>
                        </a:moveTo>
                        <a:lnTo>
                          <a:pt x="10" y="25"/>
                        </a:lnTo>
                        <a:lnTo>
                          <a:pt x="18" y="24"/>
                        </a:lnTo>
                        <a:lnTo>
                          <a:pt x="25" y="21"/>
                        </a:lnTo>
                        <a:lnTo>
                          <a:pt x="29" y="15"/>
                        </a:lnTo>
                        <a:lnTo>
                          <a:pt x="29" y="12"/>
                        </a:lnTo>
                        <a:lnTo>
                          <a:pt x="28" y="7"/>
                        </a:lnTo>
                        <a:lnTo>
                          <a:pt x="24" y="3"/>
                        </a:lnTo>
                        <a:lnTo>
                          <a:pt x="21" y="0"/>
                        </a:lnTo>
                        <a:lnTo>
                          <a:pt x="16" y="2"/>
                        </a:lnTo>
                        <a:lnTo>
                          <a:pt x="13" y="6"/>
                        </a:lnTo>
                        <a:lnTo>
                          <a:pt x="10" y="9"/>
                        </a:lnTo>
                        <a:lnTo>
                          <a:pt x="8" y="12"/>
                        </a:lnTo>
                        <a:lnTo>
                          <a:pt x="6" y="14"/>
                        </a:lnTo>
                        <a:lnTo>
                          <a:pt x="5" y="16"/>
                        </a:lnTo>
                        <a:lnTo>
                          <a:pt x="2" y="17"/>
                        </a:lnTo>
                        <a:lnTo>
                          <a:pt x="0" y="17"/>
                        </a:lnTo>
                        <a:lnTo>
                          <a:pt x="0" y="21"/>
                        </a:lnTo>
                        <a:lnTo>
                          <a:pt x="1" y="23"/>
                        </a:lnTo>
                        <a:lnTo>
                          <a:pt x="2" y="25"/>
                        </a:lnTo>
                        <a:lnTo>
                          <a:pt x="5" y="2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0" name="Freeform 33"/>
                  <p:cNvSpPr>
                    <a:spLocks/>
                  </p:cNvSpPr>
                  <p:nvPr/>
                </p:nvSpPr>
                <p:spPr bwMode="auto">
                  <a:xfrm>
                    <a:off x="3305" y="2265"/>
                    <a:ext cx="24" cy="31"/>
                  </a:xfrm>
                  <a:custGeom>
                    <a:avLst/>
                    <a:gdLst>
                      <a:gd name="T0" fmla="*/ 47 w 48"/>
                      <a:gd name="T1" fmla="*/ 6 h 61"/>
                      <a:gd name="T2" fmla="*/ 46 w 48"/>
                      <a:gd name="T3" fmla="*/ 4 h 61"/>
                      <a:gd name="T4" fmla="*/ 45 w 48"/>
                      <a:gd name="T5" fmla="*/ 2 h 61"/>
                      <a:gd name="T6" fmla="*/ 44 w 48"/>
                      <a:gd name="T7" fmla="*/ 1 h 61"/>
                      <a:gd name="T8" fmla="*/ 43 w 48"/>
                      <a:gd name="T9" fmla="*/ 0 h 61"/>
                      <a:gd name="T10" fmla="*/ 40 w 48"/>
                      <a:gd name="T11" fmla="*/ 8 h 61"/>
                      <a:gd name="T12" fmla="*/ 37 w 48"/>
                      <a:gd name="T13" fmla="*/ 15 h 61"/>
                      <a:gd name="T14" fmla="*/ 32 w 48"/>
                      <a:gd name="T15" fmla="*/ 20 h 61"/>
                      <a:gd name="T16" fmla="*/ 27 w 48"/>
                      <a:gd name="T17" fmla="*/ 25 h 61"/>
                      <a:gd name="T18" fmla="*/ 20 w 48"/>
                      <a:gd name="T19" fmla="*/ 29 h 61"/>
                      <a:gd name="T20" fmla="*/ 14 w 48"/>
                      <a:gd name="T21" fmla="*/ 33 h 61"/>
                      <a:gd name="T22" fmla="*/ 8 w 48"/>
                      <a:gd name="T23" fmla="*/ 36 h 61"/>
                      <a:gd name="T24" fmla="*/ 4 w 48"/>
                      <a:gd name="T25" fmla="*/ 40 h 61"/>
                      <a:gd name="T26" fmla="*/ 1 w 48"/>
                      <a:gd name="T27" fmla="*/ 44 h 61"/>
                      <a:gd name="T28" fmla="*/ 0 w 48"/>
                      <a:gd name="T29" fmla="*/ 49 h 61"/>
                      <a:gd name="T30" fmla="*/ 0 w 48"/>
                      <a:gd name="T31" fmla="*/ 55 h 61"/>
                      <a:gd name="T32" fmla="*/ 1 w 48"/>
                      <a:gd name="T33" fmla="*/ 61 h 61"/>
                      <a:gd name="T34" fmla="*/ 5 w 48"/>
                      <a:gd name="T35" fmla="*/ 55 h 61"/>
                      <a:gd name="T36" fmla="*/ 8 w 48"/>
                      <a:gd name="T37" fmla="*/ 49 h 61"/>
                      <a:gd name="T38" fmla="*/ 12 w 48"/>
                      <a:gd name="T39" fmla="*/ 47 h 61"/>
                      <a:gd name="T40" fmla="*/ 15 w 48"/>
                      <a:gd name="T41" fmla="*/ 46 h 61"/>
                      <a:gd name="T42" fmla="*/ 19 w 48"/>
                      <a:gd name="T43" fmla="*/ 44 h 61"/>
                      <a:gd name="T44" fmla="*/ 24 w 48"/>
                      <a:gd name="T45" fmla="*/ 42 h 61"/>
                      <a:gd name="T46" fmla="*/ 30 w 48"/>
                      <a:gd name="T47" fmla="*/ 38 h 61"/>
                      <a:gd name="T48" fmla="*/ 37 w 48"/>
                      <a:gd name="T49" fmla="*/ 33 h 61"/>
                      <a:gd name="T50" fmla="*/ 43 w 48"/>
                      <a:gd name="T51" fmla="*/ 27 h 61"/>
                      <a:gd name="T52" fmla="*/ 46 w 48"/>
                      <a:gd name="T53" fmla="*/ 20 h 61"/>
                      <a:gd name="T54" fmla="*/ 48 w 48"/>
                      <a:gd name="T55" fmla="*/ 13 h 61"/>
                      <a:gd name="T56" fmla="*/ 47 w 48"/>
                      <a:gd name="T57" fmla="*/ 6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61"/>
                      <a:gd name="T89" fmla="*/ 48 w 48"/>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61">
                        <a:moveTo>
                          <a:pt x="47" y="6"/>
                        </a:moveTo>
                        <a:lnTo>
                          <a:pt x="46" y="4"/>
                        </a:lnTo>
                        <a:lnTo>
                          <a:pt x="45" y="2"/>
                        </a:lnTo>
                        <a:lnTo>
                          <a:pt x="44" y="1"/>
                        </a:lnTo>
                        <a:lnTo>
                          <a:pt x="43" y="0"/>
                        </a:lnTo>
                        <a:lnTo>
                          <a:pt x="40" y="8"/>
                        </a:lnTo>
                        <a:lnTo>
                          <a:pt x="37" y="15"/>
                        </a:lnTo>
                        <a:lnTo>
                          <a:pt x="32" y="20"/>
                        </a:lnTo>
                        <a:lnTo>
                          <a:pt x="27" y="25"/>
                        </a:lnTo>
                        <a:lnTo>
                          <a:pt x="20" y="29"/>
                        </a:lnTo>
                        <a:lnTo>
                          <a:pt x="14" y="33"/>
                        </a:lnTo>
                        <a:lnTo>
                          <a:pt x="8" y="36"/>
                        </a:lnTo>
                        <a:lnTo>
                          <a:pt x="4" y="40"/>
                        </a:lnTo>
                        <a:lnTo>
                          <a:pt x="1" y="44"/>
                        </a:lnTo>
                        <a:lnTo>
                          <a:pt x="0" y="49"/>
                        </a:lnTo>
                        <a:lnTo>
                          <a:pt x="0" y="55"/>
                        </a:lnTo>
                        <a:lnTo>
                          <a:pt x="1" y="61"/>
                        </a:lnTo>
                        <a:lnTo>
                          <a:pt x="5" y="55"/>
                        </a:lnTo>
                        <a:lnTo>
                          <a:pt x="8" y="49"/>
                        </a:lnTo>
                        <a:lnTo>
                          <a:pt x="12" y="47"/>
                        </a:lnTo>
                        <a:lnTo>
                          <a:pt x="15" y="46"/>
                        </a:lnTo>
                        <a:lnTo>
                          <a:pt x="19" y="44"/>
                        </a:lnTo>
                        <a:lnTo>
                          <a:pt x="24" y="42"/>
                        </a:lnTo>
                        <a:lnTo>
                          <a:pt x="30" y="38"/>
                        </a:lnTo>
                        <a:lnTo>
                          <a:pt x="37" y="33"/>
                        </a:lnTo>
                        <a:lnTo>
                          <a:pt x="43" y="27"/>
                        </a:lnTo>
                        <a:lnTo>
                          <a:pt x="46" y="20"/>
                        </a:lnTo>
                        <a:lnTo>
                          <a:pt x="48" y="13"/>
                        </a:lnTo>
                        <a:lnTo>
                          <a:pt x="47" y="6"/>
                        </a:lnTo>
                        <a:close/>
                      </a:path>
                    </a:pathLst>
                  </a:custGeom>
                  <a:solidFill>
                    <a:srgbClr val="19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1" name="Freeform 34"/>
                  <p:cNvSpPr>
                    <a:spLocks/>
                  </p:cNvSpPr>
                  <p:nvPr/>
                </p:nvSpPr>
                <p:spPr bwMode="auto">
                  <a:xfrm>
                    <a:off x="3298" y="2265"/>
                    <a:ext cx="28" cy="38"/>
                  </a:xfrm>
                  <a:custGeom>
                    <a:avLst/>
                    <a:gdLst>
                      <a:gd name="T0" fmla="*/ 18 w 57"/>
                      <a:gd name="T1" fmla="*/ 42 h 76"/>
                      <a:gd name="T2" fmla="*/ 22 w 57"/>
                      <a:gd name="T3" fmla="*/ 38 h 76"/>
                      <a:gd name="T4" fmla="*/ 28 w 57"/>
                      <a:gd name="T5" fmla="*/ 35 h 76"/>
                      <a:gd name="T6" fmla="*/ 34 w 57"/>
                      <a:gd name="T7" fmla="*/ 31 h 76"/>
                      <a:gd name="T8" fmla="*/ 41 w 57"/>
                      <a:gd name="T9" fmla="*/ 27 h 76"/>
                      <a:gd name="T10" fmla="*/ 46 w 57"/>
                      <a:gd name="T11" fmla="*/ 22 h 76"/>
                      <a:gd name="T12" fmla="*/ 51 w 57"/>
                      <a:gd name="T13" fmla="*/ 17 h 76"/>
                      <a:gd name="T14" fmla="*/ 54 w 57"/>
                      <a:gd name="T15" fmla="*/ 10 h 76"/>
                      <a:gd name="T16" fmla="*/ 57 w 57"/>
                      <a:gd name="T17" fmla="*/ 2 h 76"/>
                      <a:gd name="T18" fmla="*/ 52 w 57"/>
                      <a:gd name="T19" fmla="*/ 0 h 76"/>
                      <a:gd name="T20" fmla="*/ 48 w 57"/>
                      <a:gd name="T21" fmla="*/ 4 h 76"/>
                      <a:gd name="T22" fmla="*/ 42 w 57"/>
                      <a:gd name="T23" fmla="*/ 8 h 76"/>
                      <a:gd name="T24" fmla="*/ 35 w 57"/>
                      <a:gd name="T25" fmla="*/ 14 h 76"/>
                      <a:gd name="T26" fmla="*/ 30 w 57"/>
                      <a:gd name="T27" fmla="*/ 18 h 76"/>
                      <a:gd name="T28" fmla="*/ 26 w 57"/>
                      <a:gd name="T29" fmla="*/ 20 h 76"/>
                      <a:gd name="T30" fmla="*/ 21 w 57"/>
                      <a:gd name="T31" fmla="*/ 21 h 76"/>
                      <a:gd name="T32" fmla="*/ 16 w 57"/>
                      <a:gd name="T33" fmla="*/ 22 h 76"/>
                      <a:gd name="T34" fmla="*/ 12 w 57"/>
                      <a:gd name="T35" fmla="*/ 29 h 76"/>
                      <a:gd name="T36" fmla="*/ 8 w 57"/>
                      <a:gd name="T37" fmla="*/ 35 h 76"/>
                      <a:gd name="T38" fmla="*/ 6 w 57"/>
                      <a:gd name="T39" fmla="*/ 42 h 76"/>
                      <a:gd name="T40" fmla="*/ 5 w 57"/>
                      <a:gd name="T41" fmla="*/ 48 h 76"/>
                      <a:gd name="T42" fmla="*/ 5 w 57"/>
                      <a:gd name="T43" fmla="*/ 52 h 76"/>
                      <a:gd name="T44" fmla="*/ 4 w 57"/>
                      <a:gd name="T45" fmla="*/ 60 h 76"/>
                      <a:gd name="T46" fmla="*/ 1 w 57"/>
                      <a:gd name="T47" fmla="*/ 68 h 76"/>
                      <a:gd name="T48" fmla="*/ 0 w 57"/>
                      <a:gd name="T49" fmla="*/ 76 h 76"/>
                      <a:gd name="T50" fmla="*/ 1 w 57"/>
                      <a:gd name="T51" fmla="*/ 75 h 76"/>
                      <a:gd name="T52" fmla="*/ 3 w 57"/>
                      <a:gd name="T53" fmla="*/ 74 h 76"/>
                      <a:gd name="T54" fmla="*/ 4 w 57"/>
                      <a:gd name="T55" fmla="*/ 74 h 76"/>
                      <a:gd name="T56" fmla="*/ 5 w 57"/>
                      <a:gd name="T57" fmla="*/ 73 h 76"/>
                      <a:gd name="T58" fmla="*/ 8 w 57"/>
                      <a:gd name="T59" fmla="*/ 71 h 76"/>
                      <a:gd name="T60" fmla="*/ 11 w 57"/>
                      <a:gd name="T61" fmla="*/ 67 h 76"/>
                      <a:gd name="T62" fmla="*/ 13 w 57"/>
                      <a:gd name="T63" fmla="*/ 65 h 76"/>
                      <a:gd name="T64" fmla="*/ 15 w 57"/>
                      <a:gd name="T65" fmla="*/ 63 h 76"/>
                      <a:gd name="T66" fmla="*/ 14 w 57"/>
                      <a:gd name="T67" fmla="*/ 57 h 76"/>
                      <a:gd name="T68" fmla="*/ 14 w 57"/>
                      <a:gd name="T69" fmla="*/ 51 h 76"/>
                      <a:gd name="T70" fmla="*/ 15 w 57"/>
                      <a:gd name="T71" fmla="*/ 46 h 76"/>
                      <a:gd name="T72" fmla="*/ 18 w 57"/>
                      <a:gd name="T73" fmla="*/ 42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76"/>
                      <a:gd name="T113" fmla="*/ 57 w 57"/>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76">
                        <a:moveTo>
                          <a:pt x="18" y="42"/>
                        </a:moveTo>
                        <a:lnTo>
                          <a:pt x="22" y="38"/>
                        </a:lnTo>
                        <a:lnTo>
                          <a:pt x="28" y="35"/>
                        </a:lnTo>
                        <a:lnTo>
                          <a:pt x="34" y="31"/>
                        </a:lnTo>
                        <a:lnTo>
                          <a:pt x="41" y="27"/>
                        </a:lnTo>
                        <a:lnTo>
                          <a:pt x="46" y="22"/>
                        </a:lnTo>
                        <a:lnTo>
                          <a:pt x="51" y="17"/>
                        </a:lnTo>
                        <a:lnTo>
                          <a:pt x="54" y="10"/>
                        </a:lnTo>
                        <a:lnTo>
                          <a:pt x="57" y="2"/>
                        </a:lnTo>
                        <a:lnTo>
                          <a:pt x="52" y="0"/>
                        </a:lnTo>
                        <a:lnTo>
                          <a:pt x="48" y="4"/>
                        </a:lnTo>
                        <a:lnTo>
                          <a:pt x="42" y="8"/>
                        </a:lnTo>
                        <a:lnTo>
                          <a:pt x="35" y="14"/>
                        </a:lnTo>
                        <a:lnTo>
                          <a:pt x="30" y="18"/>
                        </a:lnTo>
                        <a:lnTo>
                          <a:pt x="26" y="20"/>
                        </a:lnTo>
                        <a:lnTo>
                          <a:pt x="21" y="21"/>
                        </a:lnTo>
                        <a:lnTo>
                          <a:pt x="16" y="22"/>
                        </a:lnTo>
                        <a:lnTo>
                          <a:pt x="12" y="29"/>
                        </a:lnTo>
                        <a:lnTo>
                          <a:pt x="8" y="35"/>
                        </a:lnTo>
                        <a:lnTo>
                          <a:pt x="6" y="42"/>
                        </a:lnTo>
                        <a:lnTo>
                          <a:pt x="5" y="48"/>
                        </a:lnTo>
                        <a:lnTo>
                          <a:pt x="5" y="52"/>
                        </a:lnTo>
                        <a:lnTo>
                          <a:pt x="4" y="60"/>
                        </a:lnTo>
                        <a:lnTo>
                          <a:pt x="1" y="68"/>
                        </a:lnTo>
                        <a:lnTo>
                          <a:pt x="0" y="76"/>
                        </a:lnTo>
                        <a:lnTo>
                          <a:pt x="1" y="75"/>
                        </a:lnTo>
                        <a:lnTo>
                          <a:pt x="3" y="74"/>
                        </a:lnTo>
                        <a:lnTo>
                          <a:pt x="4" y="74"/>
                        </a:lnTo>
                        <a:lnTo>
                          <a:pt x="5" y="73"/>
                        </a:lnTo>
                        <a:lnTo>
                          <a:pt x="8" y="71"/>
                        </a:lnTo>
                        <a:lnTo>
                          <a:pt x="11" y="67"/>
                        </a:lnTo>
                        <a:lnTo>
                          <a:pt x="13" y="65"/>
                        </a:lnTo>
                        <a:lnTo>
                          <a:pt x="15" y="63"/>
                        </a:lnTo>
                        <a:lnTo>
                          <a:pt x="14" y="57"/>
                        </a:lnTo>
                        <a:lnTo>
                          <a:pt x="14" y="51"/>
                        </a:lnTo>
                        <a:lnTo>
                          <a:pt x="15" y="46"/>
                        </a:lnTo>
                        <a:lnTo>
                          <a:pt x="18" y="42"/>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2" name="Freeform 35"/>
                  <p:cNvSpPr>
                    <a:spLocks/>
                  </p:cNvSpPr>
                  <p:nvPr/>
                </p:nvSpPr>
                <p:spPr bwMode="auto">
                  <a:xfrm>
                    <a:off x="3287" y="2272"/>
                    <a:ext cx="19" cy="33"/>
                  </a:xfrm>
                  <a:custGeom>
                    <a:avLst/>
                    <a:gdLst>
                      <a:gd name="T0" fmla="*/ 25 w 36"/>
                      <a:gd name="T1" fmla="*/ 34 h 67"/>
                      <a:gd name="T2" fmla="*/ 26 w 36"/>
                      <a:gd name="T3" fmla="*/ 28 h 67"/>
                      <a:gd name="T4" fmla="*/ 28 w 36"/>
                      <a:gd name="T5" fmla="*/ 21 h 67"/>
                      <a:gd name="T6" fmla="*/ 32 w 36"/>
                      <a:gd name="T7" fmla="*/ 15 h 67"/>
                      <a:gd name="T8" fmla="*/ 36 w 36"/>
                      <a:gd name="T9" fmla="*/ 8 h 67"/>
                      <a:gd name="T10" fmla="*/ 31 w 36"/>
                      <a:gd name="T11" fmla="*/ 9 h 67"/>
                      <a:gd name="T12" fmla="*/ 26 w 36"/>
                      <a:gd name="T13" fmla="*/ 9 h 67"/>
                      <a:gd name="T14" fmla="*/ 21 w 36"/>
                      <a:gd name="T15" fmla="*/ 7 h 67"/>
                      <a:gd name="T16" fmla="*/ 19 w 36"/>
                      <a:gd name="T17" fmla="*/ 4 h 67"/>
                      <a:gd name="T18" fmla="*/ 19 w 36"/>
                      <a:gd name="T19" fmla="*/ 4 h 67"/>
                      <a:gd name="T20" fmla="*/ 19 w 36"/>
                      <a:gd name="T21" fmla="*/ 3 h 67"/>
                      <a:gd name="T22" fmla="*/ 19 w 36"/>
                      <a:gd name="T23" fmla="*/ 1 h 67"/>
                      <a:gd name="T24" fmla="*/ 19 w 36"/>
                      <a:gd name="T25" fmla="*/ 0 h 67"/>
                      <a:gd name="T26" fmla="*/ 12 w 36"/>
                      <a:gd name="T27" fmla="*/ 0 h 67"/>
                      <a:gd name="T28" fmla="*/ 5 w 36"/>
                      <a:gd name="T29" fmla="*/ 3 h 67"/>
                      <a:gd name="T30" fmla="*/ 1 w 36"/>
                      <a:gd name="T31" fmla="*/ 7 h 67"/>
                      <a:gd name="T32" fmla="*/ 0 w 36"/>
                      <a:gd name="T33" fmla="*/ 15 h 67"/>
                      <a:gd name="T34" fmla="*/ 3 w 36"/>
                      <a:gd name="T35" fmla="*/ 28 h 67"/>
                      <a:gd name="T36" fmla="*/ 6 w 36"/>
                      <a:gd name="T37" fmla="*/ 41 h 67"/>
                      <a:gd name="T38" fmla="*/ 9 w 36"/>
                      <a:gd name="T39" fmla="*/ 54 h 67"/>
                      <a:gd name="T40" fmla="*/ 8 w 36"/>
                      <a:gd name="T41" fmla="*/ 67 h 67"/>
                      <a:gd name="T42" fmla="*/ 11 w 36"/>
                      <a:gd name="T43" fmla="*/ 66 h 67"/>
                      <a:gd name="T44" fmla="*/ 15 w 36"/>
                      <a:gd name="T45" fmla="*/ 65 h 67"/>
                      <a:gd name="T46" fmla="*/ 18 w 36"/>
                      <a:gd name="T47" fmla="*/ 64 h 67"/>
                      <a:gd name="T48" fmla="*/ 20 w 36"/>
                      <a:gd name="T49" fmla="*/ 62 h 67"/>
                      <a:gd name="T50" fmla="*/ 21 w 36"/>
                      <a:gd name="T51" fmla="*/ 54 h 67"/>
                      <a:gd name="T52" fmla="*/ 24 w 36"/>
                      <a:gd name="T53" fmla="*/ 46 h 67"/>
                      <a:gd name="T54" fmla="*/ 25 w 36"/>
                      <a:gd name="T55" fmla="*/ 38 h 67"/>
                      <a:gd name="T56" fmla="*/ 25 w 36"/>
                      <a:gd name="T57" fmla="*/ 34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67"/>
                      <a:gd name="T89" fmla="*/ 36 w 36"/>
                      <a:gd name="T90" fmla="*/ 67 h 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67">
                        <a:moveTo>
                          <a:pt x="25" y="34"/>
                        </a:moveTo>
                        <a:lnTo>
                          <a:pt x="26" y="28"/>
                        </a:lnTo>
                        <a:lnTo>
                          <a:pt x="28" y="21"/>
                        </a:lnTo>
                        <a:lnTo>
                          <a:pt x="32" y="15"/>
                        </a:lnTo>
                        <a:lnTo>
                          <a:pt x="36" y="8"/>
                        </a:lnTo>
                        <a:lnTo>
                          <a:pt x="31" y="9"/>
                        </a:lnTo>
                        <a:lnTo>
                          <a:pt x="26" y="9"/>
                        </a:lnTo>
                        <a:lnTo>
                          <a:pt x="21" y="7"/>
                        </a:lnTo>
                        <a:lnTo>
                          <a:pt x="19" y="4"/>
                        </a:lnTo>
                        <a:lnTo>
                          <a:pt x="19" y="3"/>
                        </a:lnTo>
                        <a:lnTo>
                          <a:pt x="19" y="1"/>
                        </a:lnTo>
                        <a:lnTo>
                          <a:pt x="19" y="0"/>
                        </a:lnTo>
                        <a:lnTo>
                          <a:pt x="12" y="0"/>
                        </a:lnTo>
                        <a:lnTo>
                          <a:pt x="5" y="3"/>
                        </a:lnTo>
                        <a:lnTo>
                          <a:pt x="1" y="7"/>
                        </a:lnTo>
                        <a:lnTo>
                          <a:pt x="0" y="15"/>
                        </a:lnTo>
                        <a:lnTo>
                          <a:pt x="3" y="28"/>
                        </a:lnTo>
                        <a:lnTo>
                          <a:pt x="6" y="41"/>
                        </a:lnTo>
                        <a:lnTo>
                          <a:pt x="9" y="54"/>
                        </a:lnTo>
                        <a:lnTo>
                          <a:pt x="8" y="67"/>
                        </a:lnTo>
                        <a:lnTo>
                          <a:pt x="11" y="66"/>
                        </a:lnTo>
                        <a:lnTo>
                          <a:pt x="15" y="65"/>
                        </a:lnTo>
                        <a:lnTo>
                          <a:pt x="18" y="64"/>
                        </a:lnTo>
                        <a:lnTo>
                          <a:pt x="20" y="62"/>
                        </a:lnTo>
                        <a:lnTo>
                          <a:pt x="21" y="54"/>
                        </a:lnTo>
                        <a:lnTo>
                          <a:pt x="24" y="46"/>
                        </a:lnTo>
                        <a:lnTo>
                          <a:pt x="25" y="38"/>
                        </a:lnTo>
                        <a:lnTo>
                          <a:pt x="25" y="34"/>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3" name="Freeform 36"/>
                  <p:cNvSpPr>
                    <a:spLocks/>
                  </p:cNvSpPr>
                  <p:nvPr/>
                </p:nvSpPr>
                <p:spPr bwMode="auto">
                  <a:xfrm>
                    <a:off x="3269" y="2262"/>
                    <a:ext cx="28" cy="44"/>
                  </a:xfrm>
                  <a:custGeom>
                    <a:avLst/>
                    <a:gdLst>
                      <a:gd name="T0" fmla="*/ 37 w 56"/>
                      <a:gd name="T1" fmla="*/ 34 h 87"/>
                      <a:gd name="T2" fmla="*/ 38 w 56"/>
                      <a:gd name="T3" fmla="*/ 26 h 87"/>
                      <a:gd name="T4" fmla="*/ 42 w 56"/>
                      <a:gd name="T5" fmla="*/ 22 h 87"/>
                      <a:gd name="T6" fmla="*/ 49 w 56"/>
                      <a:gd name="T7" fmla="*/ 19 h 87"/>
                      <a:gd name="T8" fmla="*/ 56 w 56"/>
                      <a:gd name="T9" fmla="*/ 19 h 87"/>
                      <a:gd name="T10" fmla="*/ 54 w 56"/>
                      <a:gd name="T11" fmla="*/ 11 h 87"/>
                      <a:gd name="T12" fmla="*/ 49 w 56"/>
                      <a:gd name="T13" fmla="*/ 3 h 87"/>
                      <a:gd name="T14" fmla="*/ 42 w 56"/>
                      <a:gd name="T15" fmla="*/ 0 h 87"/>
                      <a:gd name="T16" fmla="*/ 33 w 56"/>
                      <a:gd name="T17" fmla="*/ 4 h 87"/>
                      <a:gd name="T18" fmla="*/ 26 w 56"/>
                      <a:gd name="T19" fmla="*/ 11 h 87"/>
                      <a:gd name="T20" fmla="*/ 19 w 56"/>
                      <a:gd name="T21" fmla="*/ 17 h 87"/>
                      <a:gd name="T22" fmla="*/ 13 w 56"/>
                      <a:gd name="T23" fmla="*/ 24 h 87"/>
                      <a:gd name="T24" fmla="*/ 8 w 56"/>
                      <a:gd name="T25" fmla="*/ 30 h 87"/>
                      <a:gd name="T26" fmla="*/ 4 w 56"/>
                      <a:gd name="T27" fmla="*/ 34 h 87"/>
                      <a:gd name="T28" fmla="*/ 1 w 56"/>
                      <a:gd name="T29" fmla="*/ 39 h 87"/>
                      <a:gd name="T30" fmla="*/ 0 w 56"/>
                      <a:gd name="T31" fmla="*/ 42 h 87"/>
                      <a:gd name="T32" fmla="*/ 0 w 56"/>
                      <a:gd name="T33" fmla="*/ 45 h 87"/>
                      <a:gd name="T34" fmla="*/ 1 w 56"/>
                      <a:gd name="T35" fmla="*/ 53 h 87"/>
                      <a:gd name="T36" fmla="*/ 1 w 56"/>
                      <a:gd name="T37" fmla="*/ 64 h 87"/>
                      <a:gd name="T38" fmla="*/ 3 w 56"/>
                      <a:gd name="T39" fmla="*/ 76 h 87"/>
                      <a:gd name="T40" fmla="*/ 9 w 56"/>
                      <a:gd name="T41" fmla="*/ 84 h 87"/>
                      <a:gd name="T42" fmla="*/ 12 w 56"/>
                      <a:gd name="T43" fmla="*/ 85 h 87"/>
                      <a:gd name="T44" fmla="*/ 17 w 56"/>
                      <a:gd name="T45" fmla="*/ 86 h 87"/>
                      <a:gd name="T46" fmla="*/ 20 w 56"/>
                      <a:gd name="T47" fmla="*/ 87 h 87"/>
                      <a:gd name="T48" fmla="*/ 25 w 56"/>
                      <a:gd name="T49" fmla="*/ 87 h 87"/>
                      <a:gd name="T50" fmla="*/ 30 w 56"/>
                      <a:gd name="T51" fmla="*/ 87 h 87"/>
                      <a:gd name="T52" fmla="*/ 35 w 56"/>
                      <a:gd name="T53" fmla="*/ 87 h 87"/>
                      <a:gd name="T54" fmla="*/ 40 w 56"/>
                      <a:gd name="T55" fmla="*/ 87 h 87"/>
                      <a:gd name="T56" fmla="*/ 45 w 56"/>
                      <a:gd name="T57" fmla="*/ 86 h 87"/>
                      <a:gd name="T58" fmla="*/ 46 w 56"/>
                      <a:gd name="T59" fmla="*/ 73 h 87"/>
                      <a:gd name="T60" fmla="*/ 43 w 56"/>
                      <a:gd name="T61" fmla="*/ 60 h 87"/>
                      <a:gd name="T62" fmla="*/ 40 w 56"/>
                      <a:gd name="T63" fmla="*/ 47 h 87"/>
                      <a:gd name="T64" fmla="*/ 37 w 56"/>
                      <a:gd name="T65" fmla="*/ 34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87"/>
                      <a:gd name="T101" fmla="*/ 56 w 56"/>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87">
                        <a:moveTo>
                          <a:pt x="37" y="34"/>
                        </a:moveTo>
                        <a:lnTo>
                          <a:pt x="38" y="26"/>
                        </a:lnTo>
                        <a:lnTo>
                          <a:pt x="42" y="22"/>
                        </a:lnTo>
                        <a:lnTo>
                          <a:pt x="49" y="19"/>
                        </a:lnTo>
                        <a:lnTo>
                          <a:pt x="56" y="19"/>
                        </a:lnTo>
                        <a:lnTo>
                          <a:pt x="54" y="11"/>
                        </a:lnTo>
                        <a:lnTo>
                          <a:pt x="49" y="3"/>
                        </a:lnTo>
                        <a:lnTo>
                          <a:pt x="42" y="0"/>
                        </a:lnTo>
                        <a:lnTo>
                          <a:pt x="33" y="4"/>
                        </a:lnTo>
                        <a:lnTo>
                          <a:pt x="26" y="11"/>
                        </a:lnTo>
                        <a:lnTo>
                          <a:pt x="19" y="17"/>
                        </a:lnTo>
                        <a:lnTo>
                          <a:pt x="13" y="24"/>
                        </a:lnTo>
                        <a:lnTo>
                          <a:pt x="8" y="30"/>
                        </a:lnTo>
                        <a:lnTo>
                          <a:pt x="4" y="34"/>
                        </a:lnTo>
                        <a:lnTo>
                          <a:pt x="1" y="39"/>
                        </a:lnTo>
                        <a:lnTo>
                          <a:pt x="0" y="42"/>
                        </a:lnTo>
                        <a:lnTo>
                          <a:pt x="0" y="45"/>
                        </a:lnTo>
                        <a:lnTo>
                          <a:pt x="1" y="53"/>
                        </a:lnTo>
                        <a:lnTo>
                          <a:pt x="1" y="64"/>
                        </a:lnTo>
                        <a:lnTo>
                          <a:pt x="3" y="76"/>
                        </a:lnTo>
                        <a:lnTo>
                          <a:pt x="9" y="84"/>
                        </a:lnTo>
                        <a:lnTo>
                          <a:pt x="12" y="85"/>
                        </a:lnTo>
                        <a:lnTo>
                          <a:pt x="17" y="86"/>
                        </a:lnTo>
                        <a:lnTo>
                          <a:pt x="20" y="87"/>
                        </a:lnTo>
                        <a:lnTo>
                          <a:pt x="25" y="87"/>
                        </a:lnTo>
                        <a:lnTo>
                          <a:pt x="30" y="87"/>
                        </a:lnTo>
                        <a:lnTo>
                          <a:pt x="35" y="87"/>
                        </a:lnTo>
                        <a:lnTo>
                          <a:pt x="40" y="87"/>
                        </a:lnTo>
                        <a:lnTo>
                          <a:pt x="45" y="86"/>
                        </a:lnTo>
                        <a:lnTo>
                          <a:pt x="46" y="73"/>
                        </a:lnTo>
                        <a:lnTo>
                          <a:pt x="43" y="60"/>
                        </a:lnTo>
                        <a:lnTo>
                          <a:pt x="40" y="47"/>
                        </a:lnTo>
                        <a:lnTo>
                          <a:pt x="37" y="34"/>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4" name="Freeform 37"/>
                  <p:cNvSpPr>
                    <a:spLocks/>
                  </p:cNvSpPr>
                  <p:nvPr/>
                </p:nvSpPr>
                <p:spPr bwMode="auto">
                  <a:xfrm>
                    <a:off x="3298" y="2304"/>
                    <a:ext cx="40" cy="40"/>
                  </a:xfrm>
                  <a:custGeom>
                    <a:avLst/>
                    <a:gdLst>
                      <a:gd name="T0" fmla="*/ 79 w 80"/>
                      <a:gd name="T1" fmla="*/ 23 h 79"/>
                      <a:gd name="T2" fmla="*/ 73 w 80"/>
                      <a:gd name="T3" fmla="*/ 17 h 79"/>
                      <a:gd name="T4" fmla="*/ 66 w 80"/>
                      <a:gd name="T5" fmla="*/ 10 h 79"/>
                      <a:gd name="T6" fmla="*/ 56 w 80"/>
                      <a:gd name="T7" fmla="*/ 4 h 79"/>
                      <a:gd name="T8" fmla="*/ 47 w 80"/>
                      <a:gd name="T9" fmla="*/ 0 h 79"/>
                      <a:gd name="T10" fmla="*/ 49 w 80"/>
                      <a:gd name="T11" fmla="*/ 7 h 79"/>
                      <a:gd name="T12" fmla="*/ 51 w 80"/>
                      <a:gd name="T13" fmla="*/ 14 h 79"/>
                      <a:gd name="T14" fmla="*/ 50 w 80"/>
                      <a:gd name="T15" fmla="*/ 19 h 79"/>
                      <a:gd name="T16" fmla="*/ 48 w 80"/>
                      <a:gd name="T17" fmla="*/ 23 h 79"/>
                      <a:gd name="T18" fmla="*/ 43 w 80"/>
                      <a:gd name="T19" fmla="*/ 25 h 79"/>
                      <a:gd name="T20" fmla="*/ 37 w 80"/>
                      <a:gd name="T21" fmla="*/ 29 h 79"/>
                      <a:gd name="T22" fmla="*/ 29 w 80"/>
                      <a:gd name="T23" fmla="*/ 34 h 79"/>
                      <a:gd name="T24" fmla="*/ 22 w 80"/>
                      <a:gd name="T25" fmla="*/ 39 h 79"/>
                      <a:gd name="T26" fmla="*/ 14 w 80"/>
                      <a:gd name="T27" fmla="*/ 45 h 79"/>
                      <a:gd name="T28" fmla="*/ 8 w 80"/>
                      <a:gd name="T29" fmla="*/ 48 h 79"/>
                      <a:gd name="T30" fmla="*/ 4 w 80"/>
                      <a:gd name="T31" fmla="*/ 52 h 79"/>
                      <a:gd name="T32" fmla="*/ 3 w 80"/>
                      <a:gd name="T33" fmla="*/ 53 h 79"/>
                      <a:gd name="T34" fmla="*/ 0 w 80"/>
                      <a:gd name="T35" fmla="*/ 79 h 79"/>
                      <a:gd name="T36" fmla="*/ 8 w 80"/>
                      <a:gd name="T37" fmla="*/ 76 h 79"/>
                      <a:gd name="T38" fmla="*/ 19 w 80"/>
                      <a:gd name="T39" fmla="*/ 71 h 79"/>
                      <a:gd name="T40" fmla="*/ 28 w 80"/>
                      <a:gd name="T41" fmla="*/ 68 h 79"/>
                      <a:gd name="T42" fmla="*/ 37 w 80"/>
                      <a:gd name="T43" fmla="*/ 63 h 79"/>
                      <a:gd name="T44" fmla="*/ 47 w 80"/>
                      <a:gd name="T45" fmla="*/ 60 h 79"/>
                      <a:gd name="T46" fmla="*/ 53 w 80"/>
                      <a:gd name="T47" fmla="*/ 55 h 79"/>
                      <a:gd name="T48" fmla="*/ 58 w 80"/>
                      <a:gd name="T49" fmla="*/ 52 h 79"/>
                      <a:gd name="T50" fmla="*/ 59 w 80"/>
                      <a:gd name="T51" fmla="*/ 48 h 79"/>
                      <a:gd name="T52" fmla="*/ 64 w 80"/>
                      <a:gd name="T53" fmla="*/ 44 h 79"/>
                      <a:gd name="T54" fmla="*/ 73 w 80"/>
                      <a:gd name="T55" fmla="*/ 39 h 79"/>
                      <a:gd name="T56" fmla="*/ 80 w 80"/>
                      <a:gd name="T57" fmla="*/ 32 h 79"/>
                      <a:gd name="T58" fmla="*/ 79 w 80"/>
                      <a:gd name="T59" fmla="*/ 23 h 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79"/>
                      <a:gd name="T92" fmla="*/ 80 w 80"/>
                      <a:gd name="T93" fmla="*/ 79 h 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79">
                        <a:moveTo>
                          <a:pt x="79" y="23"/>
                        </a:moveTo>
                        <a:lnTo>
                          <a:pt x="73" y="17"/>
                        </a:lnTo>
                        <a:lnTo>
                          <a:pt x="66" y="10"/>
                        </a:lnTo>
                        <a:lnTo>
                          <a:pt x="56" y="4"/>
                        </a:lnTo>
                        <a:lnTo>
                          <a:pt x="47" y="0"/>
                        </a:lnTo>
                        <a:lnTo>
                          <a:pt x="49" y="7"/>
                        </a:lnTo>
                        <a:lnTo>
                          <a:pt x="51" y="14"/>
                        </a:lnTo>
                        <a:lnTo>
                          <a:pt x="50" y="19"/>
                        </a:lnTo>
                        <a:lnTo>
                          <a:pt x="48" y="23"/>
                        </a:lnTo>
                        <a:lnTo>
                          <a:pt x="43" y="25"/>
                        </a:lnTo>
                        <a:lnTo>
                          <a:pt x="37" y="29"/>
                        </a:lnTo>
                        <a:lnTo>
                          <a:pt x="29" y="34"/>
                        </a:lnTo>
                        <a:lnTo>
                          <a:pt x="22" y="39"/>
                        </a:lnTo>
                        <a:lnTo>
                          <a:pt x="14" y="45"/>
                        </a:lnTo>
                        <a:lnTo>
                          <a:pt x="8" y="48"/>
                        </a:lnTo>
                        <a:lnTo>
                          <a:pt x="4" y="52"/>
                        </a:lnTo>
                        <a:lnTo>
                          <a:pt x="3" y="53"/>
                        </a:lnTo>
                        <a:lnTo>
                          <a:pt x="0" y="79"/>
                        </a:lnTo>
                        <a:lnTo>
                          <a:pt x="8" y="76"/>
                        </a:lnTo>
                        <a:lnTo>
                          <a:pt x="19" y="71"/>
                        </a:lnTo>
                        <a:lnTo>
                          <a:pt x="28" y="68"/>
                        </a:lnTo>
                        <a:lnTo>
                          <a:pt x="37" y="63"/>
                        </a:lnTo>
                        <a:lnTo>
                          <a:pt x="47" y="60"/>
                        </a:lnTo>
                        <a:lnTo>
                          <a:pt x="53" y="55"/>
                        </a:lnTo>
                        <a:lnTo>
                          <a:pt x="58" y="52"/>
                        </a:lnTo>
                        <a:lnTo>
                          <a:pt x="59" y="48"/>
                        </a:lnTo>
                        <a:lnTo>
                          <a:pt x="64" y="44"/>
                        </a:lnTo>
                        <a:lnTo>
                          <a:pt x="73" y="39"/>
                        </a:lnTo>
                        <a:lnTo>
                          <a:pt x="80" y="32"/>
                        </a:lnTo>
                        <a:lnTo>
                          <a:pt x="79" y="23"/>
                        </a:lnTo>
                        <a:close/>
                      </a:path>
                    </a:pathLst>
                  </a:custGeom>
                  <a:solidFill>
                    <a:srgbClr val="1E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5" name="Freeform 38"/>
                  <p:cNvSpPr>
                    <a:spLocks/>
                  </p:cNvSpPr>
                  <p:nvPr/>
                </p:nvSpPr>
                <p:spPr bwMode="auto">
                  <a:xfrm>
                    <a:off x="3277" y="2302"/>
                    <a:ext cx="47" cy="43"/>
                  </a:xfrm>
                  <a:custGeom>
                    <a:avLst/>
                    <a:gdLst>
                      <a:gd name="T0" fmla="*/ 90 w 93"/>
                      <a:gd name="T1" fmla="*/ 27 h 86"/>
                      <a:gd name="T2" fmla="*/ 92 w 93"/>
                      <a:gd name="T3" fmla="*/ 23 h 86"/>
                      <a:gd name="T4" fmla="*/ 93 w 93"/>
                      <a:gd name="T5" fmla="*/ 18 h 86"/>
                      <a:gd name="T6" fmla="*/ 91 w 93"/>
                      <a:gd name="T7" fmla="*/ 11 h 86"/>
                      <a:gd name="T8" fmla="*/ 89 w 93"/>
                      <a:gd name="T9" fmla="*/ 4 h 86"/>
                      <a:gd name="T10" fmla="*/ 80 w 93"/>
                      <a:gd name="T11" fmla="*/ 1 h 86"/>
                      <a:gd name="T12" fmla="*/ 74 w 93"/>
                      <a:gd name="T13" fmla="*/ 0 h 86"/>
                      <a:gd name="T14" fmla="*/ 68 w 93"/>
                      <a:gd name="T15" fmla="*/ 0 h 86"/>
                      <a:gd name="T16" fmla="*/ 64 w 93"/>
                      <a:gd name="T17" fmla="*/ 4 h 86"/>
                      <a:gd name="T18" fmla="*/ 26 w 93"/>
                      <a:gd name="T19" fmla="*/ 27 h 86"/>
                      <a:gd name="T20" fmla="*/ 25 w 93"/>
                      <a:gd name="T21" fmla="*/ 27 h 86"/>
                      <a:gd name="T22" fmla="*/ 21 w 93"/>
                      <a:gd name="T23" fmla="*/ 28 h 86"/>
                      <a:gd name="T24" fmla="*/ 15 w 93"/>
                      <a:gd name="T25" fmla="*/ 29 h 86"/>
                      <a:gd name="T26" fmla="*/ 9 w 93"/>
                      <a:gd name="T27" fmla="*/ 30 h 86"/>
                      <a:gd name="T28" fmla="*/ 4 w 93"/>
                      <a:gd name="T29" fmla="*/ 34 h 86"/>
                      <a:gd name="T30" fmla="*/ 1 w 93"/>
                      <a:gd name="T31" fmla="*/ 37 h 86"/>
                      <a:gd name="T32" fmla="*/ 0 w 93"/>
                      <a:gd name="T33" fmla="*/ 43 h 86"/>
                      <a:gd name="T34" fmla="*/ 2 w 93"/>
                      <a:gd name="T35" fmla="*/ 49 h 86"/>
                      <a:gd name="T36" fmla="*/ 7 w 93"/>
                      <a:gd name="T37" fmla="*/ 56 h 86"/>
                      <a:gd name="T38" fmla="*/ 11 w 93"/>
                      <a:gd name="T39" fmla="*/ 64 h 86"/>
                      <a:gd name="T40" fmla="*/ 15 w 93"/>
                      <a:gd name="T41" fmla="*/ 71 h 86"/>
                      <a:gd name="T42" fmla="*/ 19 w 93"/>
                      <a:gd name="T43" fmla="*/ 76 h 86"/>
                      <a:gd name="T44" fmla="*/ 24 w 93"/>
                      <a:gd name="T45" fmla="*/ 81 h 86"/>
                      <a:gd name="T46" fmla="*/ 30 w 93"/>
                      <a:gd name="T47" fmla="*/ 84 h 86"/>
                      <a:gd name="T48" fmla="*/ 36 w 93"/>
                      <a:gd name="T49" fmla="*/ 86 h 86"/>
                      <a:gd name="T50" fmla="*/ 42 w 93"/>
                      <a:gd name="T51" fmla="*/ 83 h 86"/>
                      <a:gd name="T52" fmla="*/ 42 w 93"/>
                      <a:gd name="T53" fmla="*/ 83 h 86"/>
                      <a:gd name="T54" fmla="*/ 42 w 93"/>
                      <a:gd name="T55" fmla="*/ 83 h 86"/>
                      <a:gd name="T56" fmla="*/ 42 w 93"/>
                      <a:gd name="T57" fmla="*/ 83 h 86"/>
                      <a:gd name="T58" fmla="*/ 42 w 93"/>
                      <a:gd name="T59" fmla="*/ 83 h 86"/>
                      <a:gd name="T60" fmla="*/ 45 w 93"/>
                      <a:gd name="T61" fmla="*/ 57 h 86"/>
                      <a:gd name="T62" fmla="*/ 46 w 93"/>
                      <a:gd name="T63" fmla="*/ 56 h 86"/>
                      <a:gd name="T64" fmla="*/ 50 w 93"/>
                      <a:gd name="T65" fmla="*/ 52 h 86"/>
                      <a:gd name="T66" fmla="*/ 56 w 93"/>
                      <a:gd name="T67" fmla="*/ 49 h 86"/>
                      <a:gd name="T68" fmla="*/ 64 w 93"/>
                      <a:gd name="T69" fmla="*/ 43 h 86"/>
                      <a:gd name="T70" fmla="*/ 71 w 93"/>
                      <a:gd name="T71" fmla="*/ 38 h 86"/>
                      <a:gd name="T72" fmla="*/ 79 w 93"/>
                      <a:gd name="T73" fmla="*/ 33 h 86"/>
                      <a:gd name="T74" fmla="*/ 85 w 93"/>
                      <a:gd name="T75" fmla="*/ 29 h 86"/>
                      <a:gd name="T76" fmla="*/ 90 w 93"/>
                      <a:gd name="T77" fmla="*/ 27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86"/>
                      <a:gd name="T119" fmla="*/ 93 w 93"/>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86">
                        <a:moveTo>
                          <a:pt x="90" y="27"/>
                        </a:moveTo>
                        <a:lnTo>
                          <a:pt x="92" y="23"/>
                        </a:lnTo>
                        <a:lnTo>
                          <a:pt x="93" y="18"/>
                        </a:lnTo>
                        <a:lnTo>
                          <a:pt x="91" y="11"/>
                        </a:lnTo>
                        <a:lnTo>
                          <a:pt x="89" y="4"/>
                        </a:lnTo>
                        <a:lnTo>
                          <a:pt x="80" y="1"/>
                        </a:lnTo>
                        <a:lnTo>
                          <a:pt x="74" y="0"/>
                        </a:lnTo>
                        <a:lnTo>
                          <a:pt x="68" y="0"/>
                        </a:lnTo>
                        <a:lnTo>
                          <a:pt x="64" y="4"/>
                        </a:lnTo>
                        <a:lnTo>
                          <a:pt x="26" y="27"/>
                        </a:lnTo>
                        <a:lnTo>
                          <a:pt x="25" y="27"/>
                        </a:lnTo>
                        <a:lnTo>
                          <a:pt x="21" y="28"/>
                        </a:lnTo>
                        <a:lnTo>
                          <a:pt x="15" y="29"/>
                        </a:lnTo>
                        <a:lnTo>
                          <a:pt x="9" y="30"/>
                        </a:lnTo>
                        <a:lnTo>
                          <a:pt x="4" y="34"/>
                        </a:lnTo>
                        <a:lnTo>
                          <a:pt x="1" y="37"/>
                        </a:lnTo>
                        <a:lnTo>
                          <a:pt x="0" y="43"/>
                        </a:lnTo>
                        <a:lnTo>
                          <a:pt x="2" y="49"/>
                        </a:lnTo>
                        <a:lnTo>
                          <a:pt x="7" y="56"/>
                        </a:lnTo>
                        <a:lnTo>
                          <a:pt x="11" y="64"/>
                        </a:lnTo>
                        <a:lnTo>
                          <a:pt x="15" y="71"/>
                        </a:lnTo>
                        <a:lnTo>
                          <a:pt x="19" y="76"/>
                        </a:lnTo>
                        <a:lnTo>
                          <a:pt x="24" y="81"/>
                        </a:lnTo>
                        <a:lnTo>
                          <a:pt x="30" y="84"/>
                        </a:lnTo>
                        <a:lnTo>
                          <a:pt x="36" y="86"/>
                        </a:lnTo>
                        <a:lnTo>
                          <a:pt x="42" y="83"/>
                        </a:lnTo>
                        <a:lnTo>
                          <a:pt x="45" y="57"/>
                        </a:lnTo>
                        <a:lnTo>
                          <a:pt x="46" y="56"/>
                        </a:lnTo>
                        <a:lnTo>
                          <a:pt x="50" y="52"/>
                        </a:lnTo>
                        <a:lnTo>
                          <a:pt x="56" y="49"/>
                        </a:lnTo>
                        <a:lnTo>
                          <a:pt x="64" y="43"/>
                        </a:lnTo>
                        <a:lnTo>
                          <a:pt x="71" y="38"/>
                        </a:lnTo>
                        <a:lnTo>
                          <a:pt x="79" y="33"/>
                        </a:lnTo>
                        <a:lnTo>
                          <a:pt x="85" y="29"/>
                        </a:lnTo>
                        <a:lnTo>
                          <a:pt x="90" y="27"/>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6" name="Freeform 39"/>
                  <p:cNvSpPr>
                    <a:spLocks/>
                  </p:cNvSpPr>
                  <p:nvPr/>
                </p:nvSpPr>
                <p:spPr bwMode="auto">
                  <a:xfrm>
                    <a:off x="3349" y="2311"/>
                    <a:ext cx="19" cy="15"/>
                  </a:xfrm>
                  <a:custGeom>
                    <a:avLst/>
                    <a:gdLst>
                      <a:gd name="T0" fmla="*/ 38 w 39"/>
                      <a:gd name="T1" fmla="*/ 11 h 31"/>
                      <a:gd name="T2" fmla="*/ 34 w 39"/>
                      <a:gd name="T3" fmla="*/ 8 h 31"/>
                      <a:gd name="T4" fmla="*/ 32 w 39"/>
                      <a:gd name="T5" fmla="*/ 5 h 31"/>
                      <a:gd name="T6" fmla="*/ 30 w 39"/>
                      <a:gd name="T7" fmla="*/ 2 h 31"/>
                      <a:gd name="T8" fmla="*/ 27 w 39"/>
                      <a:gd name="T9" fmla="*/ 0 h 31"/>
                      <a:gd name="T10" fmla="*/ 24 w 39"/>
                      <a:gd name="T11" fmla="*/ 6 h 31"/>
                      <a:gd name="T12" fmla="*/ 17 w 39"/>
                      <a:gd name="T13" fmla="*/ 13 h 31"/>
                      <a:gd name="T14" fmla="*/ 10 w 39"/>
                      <a:gd name="T15" fmla="*/ 19 h 31"/>
                      <a:gd name="T16" fmla="*/ 2 w 39"/>
                      <a:gd name="T17" fmla="*/ 24 h 31"/>
                      <a:gd name="T18" fmla="*/ 1 w 39"/>
                      <a:gd name="T19" fmla="*/ 24 h 31"/>
                      <a:gd name="T20" fmla="*/ 1 w 39"/>
                      <a:gd name="T21" fmla="*/ 25 h 31"/>
                      <a:gd name="T22" fmla="*/ 1 w 39"/>
                      <a:gd name="T23" fmla="*/ 25 h 31"/>
                      <a:gd name="T24" fmla="*/ 1 w 39"/>
                      <a:gd name="T25" fmla="*/ 26 h 31"/>
                      <a:gd name="T26" fmla="*/ 0 w 39"/>
                      <a:gd name="T27" fmla="*/ 30 h 31"/>
                      <a:gd name="T28" fmla="*/ 4 w 39"/>
                      <a:gd name="T29" fmla="*/ 31 h 31"/>
                      <a:gd name="T30" fmla="*/ 11 w 39"/>
                      <a:gd name="T31" fmla="*/ 31 h 31"/>
                      <a:gd name="T32" fmla="*/ 19 w 39"/>
                      <a:gd name="T33" fmla="*/ 27 h 31"/>
                      <a:gd name="T34" fmla="*/ 29 w 39"/>
                      <a:gd name="T35" fmla="*/ 24 h 31"/>
                      <a:gd name="T36" fmla="*/ 36 w 39"/>
                      <a:gd name="T37" fmla="*/ 20 h 31"/>
                      <a:gd name="T38" fmla="*/ 39 w 39"/>
                      <a:gd name="T39" fmla="*/ 16 h 31"/>
                      <a:gd name="T40" fmla="*/ 38 w 39"/>
                      <a:gd name="T41" fmla="*/ 1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1"/>
                      <a:gd name="T65" fmla="*/ 39 w 39"/>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1">
                        <a:moveTo>
                          <a:pt x="38" y="11"/>
                        </a:moveTo>
                        <a:lnTo>
                          <a:pt x="34" y="8"/>
                        </a:lnTo>
                        <a:lnTo>
                          <a:pt x="32" y="5"/>
                        </a:lnTo>
                        <a:lnTo>
                          <a:pt x="30" y="2"/>
                        </a:lnTo>
                        <a:lnTo>
                          <a:pt x="27" y="0"/>
                        </a:lnTo>
                        <a:lnTo>
                          <a:pt x="24" y="6"/>
                        </a:lnTo>
                        <a:lnTo>
                          <a:pt x="17" y="13"/>
                        </a:lnTo>
                        <a:lnTo>
                          <a:pt x="10" y="19"/>
                        </a:lnTo>
                        <a:lnTo>
                          <a:pt x="2" y="24"/>
                        </a:lnTo>
                        <a:lnTo>
                          <a:pt x="1" y="24"/>
                        </a:lnTo>
                        <a:lnTo>
                          <a:pt x="1" y="25"/>
                        </a:lnTo>
                        <a:lnTo>
                          <a:pt x="1" y="26"/>
                        </a:lnTo>
                        <a:lnTo>
                          <a:pt x="0" y="30"/>
                        </a:lnTo>
                        <a:lnTo>
                          <a:pt x="4" y="31"/>
                        </a:lnTo>
                        <a:lnTo>
                          <a:pt x="11" y="31"/>
                        </a:lnTo>
                        <a:lnTo>
                          <a:pt x="19" y="27"/>
                        </a:lnTo>
                        <a:lnTo>
                          <a:pt x="29" y="24"/>
                        </a:lnTo>
                        <a:lnTo>
                          <a:pt x="36" y="20"/>
                        </a:lnTo>
                        <a:lnTo>
                          <a:pt x="39" y="16"/>
                        </a:lnTo>
                        <a:lnTo>
                          <a:pt x="38" y="11"/>
                        </a:lnTo>
                        <a:close/>
                      </a:path>
                    </a:pathLst>
                  </a:custGeom>
                  <a:solidFill>
                    <a:srgbClr val="28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7" name="Freeform 40"/>
                  <p:cNvSpPr>
                    <a:spLocks/>
                  </p:cNvSpPr>
                  <p:nvPr/>
                </p:nvSpPr>
                <p:spPr bwMode="auto">
                  <a:xfrm>
                    <a:off x="3341" y="2300"/>
                    <a:ext cx="22" cy="23"/>
                  </a:xfrm>
                  <a:custGeom>
                    <a:avLst/>
                    <a:gdLst>
                      <a:gd name="T0" fmla="*/ 42 w 42"/>
                      <a:gd name="T1" fmla="*/ 21 h 45"/>
                      <a:gd name="T2" fmla="*/ 39 w 42"/>
                      <a:gd name="T3" fmla="*/ 17 h 45"/>
                      <a:gd name="T4" fmla="*/ 37 w 42"/>
                      <a:gd name="T5" fmla="*/ 14 h 45"/>
                      <a:gd name="T6" fmla="*/ 34 w 42"/>
                      <a:gd name="T7" fmla="*/ 11 h 45"/>
                      <a:gd name="T8" fmla="*/ 32 w 42"/>
                      <a:gd name="T9" fmla="*/ 8 h 45"/>
                      <a:gd name="T10" fmla="*/ 25 w 42"/>
                      <a:gd name="T11" fmla="*/ 3 h 45"/>
                      <a:gd name="T12" fmla="*/ 15 w 42"/>
                      <a:gd name="T13" fmla="*/ 0 h 45"/>
                      <a:gd name="T14" fmla="*/ 6 w 42"/>
                      <a:gd name="T15" fmla="*/ 2 h 45"/>
                      <a:gd name="T16" fmla="*/ 0 w 42"/>
                      <a:gd name="T17" fmla="*/ 10 h 45"/>
                      <a:gd name="T18" fmla="*/ 3 w 42"/>
                      <a:gd name="T19" fmla="*/ 14 h 45"/>
                      <a:gd name="T20" fmla="*/ 10 w 42"/>
                      <a:gd name="T21" fmla="*/ 22 h 45"/>
                      <a:gd name="T22" fmla="*/ 16 w 42"/>
                      <a:gd name="T23" fmla="*/ 33 h 45"/>
                      <a:gd name="T24" fmla="*/ 17 w 42"/>
                      <a:gd name="T25" fmla="*/ 45 h 45"/>
                      <a:gd name="T26" fmla="*/ 25 w 42"/>
                      <a:gd name="T27" fmla="*/ 40 h 45"/>
                      <a:gd name="T28" fmla="*/ 32 w 42"/>
                      <a:gd name="T29" fmla="*/ 34 h 45"/>
                      <a:gd name="T30" fmla="*/ 39 w 42"/>
                      <a:gd name="T31" fmla="*/ 27 h 45"/>
                      <a:gd name="T32" fmla="*/ 42 w 42"/>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1"/>
                        </a:moveTo>
                        <a:lnTo>
                          <a:pt x="39" y="17"/>
                        </a:lnTo>
                        <a:lnTo>
                          <a:pt x="37" y="14"/>
                        </a:lnTo>
                        <a:lnTo>
                          <a:pt x="34" y="11"/>
                        </a:lnTo>
                        <a:lnTo>
                          <a:pt x="32" y="8"/>
                        </a:lnTo>
                        <a:lnTo>
                          <a:pt x="25" y="3"/>
                        </a:lnTo>
                        <a:lnTo>
                          <a:pt x="15" y="0"/>
                        </a:lnTo>
                        <a:lnTo>
                          <a:pt x="6" y="2"/>
                        </a:lnTo>
                        <a:lnTo>
                          <a:pt x="0" y="10"/>
                        </a:lnTo>
                        <a:lnTo>
                          <a:pt x="3" y="14"/>
                        </a:lnTo>
                        <a:lnTo>
                          <a:pt x="10" y="22"/>
                        </a:lnTo>
                        <a:lnTo>
                          <a:pt x="16" y="33"/>
                        </a:lnTo>
                        <a:lnTo>
                          <a:pt x="17" y="45"/>
                        </a:lnTo>
                        <a:lnTo>
                          <a:pt x="25" y="40"/>
                        </a:lnTo>
                        <a:lnTo>
                          <a:pt x="32" y="34"/>
                        </a:lnTo>
                        <a:lnTo>
                          <a:pt x="39" y="27"/>
                        </a:lnTo>
                        <a:lnTo>
                          <a:pt x="42" y="21"/>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8" name="Freeform 41"/>
                  <p:cNvSpPr>
                    <a:spLocks/>
                  </p:cNvSpPr>
                  <p:nvPr/>
                </p:nvSpPr>
                <p:spPr bwMode="auto">
                  <a:xfrm>
                    <a:off x="3350" y="2344"/>
                    <a:ext cx="35" cy="15"/>
                  </a:xfrm>
                  <a:custGeom>
                    <a:avLst/>
                    <a:gdLst>
                      <a:gd name="T0" fmla="*/ 63 w 70"/>
                      <a:gd name="T1" fmla="*/ 0 h 31"/>
                      <a:gd name="T2" fmla="*/ 62 w 70"/>
                      <a:gd name="T3" fmla="*/ 4 h 31"/>
                      <a:gd name="T4" fmla="*/ 61 w 70"/>
                      <a:gd name="T5" fmla="*/ 7 h 31"/>
                      <a:gd name="T6" fmla="*/ 59 w 70"/>
                      <a:gd name="T7" fmla="*/ 11 h 31"/>
                      <a:gd name="T8" fmla="*/ 54 w 70"/>
                      <a:gd name="T9" fmla="*/ 14 h 31"/>
                      <a:gd name="T10" fmla="*/ 50 w 70"/>
                      <a:gd name="T11" fmla="*/ 18 h 31"/>
                      <a:gd name="T12" fmla="*/ 43 w 70"/>
                      <a:gd name="T13" fmla="*/ 20 h 31"/>
                      <a:gd name="T14" fmla="*/ 34 w 70"/>
                      <a:gd name="T15" fmla="*/ 22 h 31"/>
                      <a:gd name="T16" fmla="*/ 23 w 70"/>
                      <a:gd name="T17" fmla="*/ 23 h 31"/>
                      <a:gd name="T18" fmla="*/ 16 w 70"/>
                      <a:gd name="T19" fmla="*/ 23 h 31"/>
                      <a:gd name="T20" fmla="*/ 12 w 70"/>
                      <a:gd name="T21" fmla="*/ 23 h 31"/>
                      <a:gd name="T22" fmla="*/ 6 w 70"/>
                      <a:gd name="T23" fmla="*/ 24 h 31"/>
                      <a:gd name="T24" fmla="*/ 2 w 70"/>
                      <a:gd name="T25" fmla="*/ 24 h 31"/>
                      <a:gd name="T26" fmla="*/ 0 w 70"/>
                      <a:gd name="T27" fmla="*/ 28 h 31"/>
                      <a:gd name="T28" fmla="*/ 0 w 70"/>
                      <a:gd name="T29" fmla="*/ 29 h 31"/>
                      <a:gd name="T30" fmla="*/ 1 w 70"/>
                      <a:gd name="T31" fmla="*/ 31 h 31"/>
                      <a:gd name="T32" fmla="*/ 5 w 70"/>
                      <a:gd name="T33" fmla="*/ 31 h 31"/>
                      <a:gd name="T34" fmla="*/ 10 w 70"/>
                      <a:gd name="T35" fmla="*/ 31 h 31"/>
                      <a:gd name="T36" fmla="*/ 17 w 70"/>
                      <a:gd name="T37" fmla="*/ 31 h 31"/>
                      <a:gd name="T38" fmla="*/ 25 w 70"/>
                      <a:gd name="T39" fmla="*/ 31 h 31"/>
                      <a:gd name="T40" fmla="*/ 34 w 70"/>
                      <a:gd name="T41" fmla="*/ 31 h 31"/>
                      <a:gd name="T42" fmla="*/ 42 w 70"/>
                      <a:gd name="T43" fmla="*/ 31 h 31"/>
                      <a:gd name="T44" fmla="*/ 49 w 70"/>
                      <a:gd name="T45" fmla="*/ 31 h 31"/>
                      <a:gd name="T46" fmla="*/ 55 w 70"/>
                      <a:gd name="T47" fmla="*/ 30 h 31"/>
                      <a:gd name="T48" fmla="*/ 61 w 70"/>
                      <a:gd name="T49" fmla="*/ 28 h 31"/>
                      <a:gd name="T50" fmla="*/ 68 w 70"/>
                      <a:gd name="T51" fmla="*/ 23 h 31"/>
                      <a:gd name="T52" fmla="*/ 70 w 70"/>
                      <a:gd name="T53" fmla="*/ 15 h 31"/>
                      <a:gd name="T54" fmla="*/ 69 w 70"/>
                      <a:gd name="T55" fmla="*/ 8 h 31"/>
                      <a:gd name="T56" fmla="*/ 63 w 70"/>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31"/>
                      <a:gd name="T89" fmla="*/ 70 w 70"/>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31">
                        <a:moveTo>
                          <a:pt x="63" y="0"/>
                        </a:moveTo>
                        <a:lnTo>
                          <a:pt x="62" y="4"/>
                        </a:lnTo>
                        <a:lnTo>
                          <a:pt x="61" y="7"/>
                        </a:lnTo>
                        <a:lnTo>
                          <a:pt x="59" y="11"/>
                        </a:lnTo>
                        <a:lnTo>
                          <a:pt x="54" y="14"/>
                        </a:lnTo>
                        <a:lnTo>
                          <a:pt x="50" y="18"/>
                        </a:lnTo>
                        <a:lnTo>
                          <a:pt x="43" y="20"/>
                        </a:lnTo>
                        <a:lnTo>
                          <a:pt x="34" y="22"/>
                        </a:lnTo>
                        <a:lnTo>
                          <a:pt x="23" y="23"/>
                        </a:lnTo>
                        <a:lnTo>
                          <a:pt x="16" y="23"/>
                        </a:lnTo>
                        <a:lnTo>
                          <a:pt x="12" y="23"/>
                        </a:lnTo>
                        <a:lnTo>
                          <a:pt x="6" y="24"/>
                        </a:lnTo>
                        <a:lnTo>
                          <a:pt x="2" y="24"/>
                        </a:lnTo>
                        <a:lnTo>
                          <a:pt x="0" y="28"/>
                        </a:lnTo>
                        <a:lnTo>
                          <a:pt x="0" y="29"/>
                        </a:lnTo>
                        <a:lnTo>
                          <a:pt x="1" y="31"/>
                        </a:lnTo>
                        <a:lnTo>
                          <a:pt x="5" y="31"/>
                        </a:lnTo>
                        <a:lnTo>
                          <a:pt x="10" y="31"/>
                        </a:lnTo>
                        <a:lnTo>
                          <a:pt x="17" y="31"/>
                        </a:lnTo>
                        <a:lnTo>
                          <a:pt x="25" y="31"/>
                        </a:lnTo>
                        <a:lnTo>
                          <a:pt x="34" y="31"/>
                        </a:lnTo>
                        <a:lnTo>
                          <a:pt x="42" y="31"/>
                        </a:lnTo>
                        <a:lnTo>
                          <a:pt x="49" y="31"/>
                        </a:lnTo>
                        <a:lnTo>
                          <a:pt x="55" y="30"/>
                        </a:lnTo>
                        <a:lnTo>
                          <a:pt x="61" y="28"/>
                        </a:lnTo>
                        <a:lnTo>
                          <a:pt x="68" y="23"/>
                        </a:lnTo>
                        <a:lnTo>
                          <a:pt x="70" y="15"/>
                        </a:lnTo>
                        <a:lnTo>
                          <a:pt x="69" y="8"/>
                        </a:lnTo>
                        <a:lnTo>
                          <a:pt x="63"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49" name="Freeform 42"/>
                  <p:cNvSpPr>
                    <a:spLocks/>
                  </p:cNvSpPr>
                  <p:nvPr/>
                </p:nvSpPr>
                <p:spPr bwMode="auto">
                  <a:xfrm>
                    <a:off x="3351" y="2341"/>
                    <a:ext cx="31" cy="15"/>
                  </a:xfrm>
                  <a:custGeom>
                    <a:avLst/>
                    <a:gdLst>
                      <a:gd name="T0" fmla="*/ 61 w 61"/>
                      <a:gd name="T1" fmla="*/ 5 h 29"/>
                      <a:gd name="T2" fmla="*/ 60 w 61"/>
                      <a:gd name="T3" fmla="*/ 4 h 29"/>
                      <a:gd name="T4" fmla="*/ 59 w 61"/>
                      <a:gd name="T5" fmla="*/ 3 h 29"/>
                      <a:gd name="T6" fmla="*/ 58 w 61"/>
                      <a:gd name="T7" fmla="*/ 3 h 29"/>
                      <a:gd name="T8" fmla="*/ 57 w 61"/>
                      <a:gd name="T9" fmla="*/ 2 h 29"/>
                      <a:gd name="T10" fmla="*/ 51 w 61"/>
                      <a:gd name="T11" fmla="*/ 0 h 29"/>
                      <a:gd name="T12" fmla="*/ 44 w 61"/>
                      <a:gd name="T13" fmla="*/ 1 h 29"/>
                      <a:gd name="T14" fmla="*/ 37 w 61"/>
                      <a:gd name="T15" fmla="*/ 3 h 29"/>
                      <a:gd name="T16" fmla="*/ 30 w 61"/>
                      <a:gd name="T17" fmla="*/ 5 h 29"/>
                      <a:gd name="T18" fmla="*/ 23 w 61"/>
                      <a:gd name="T19" fmla="*/ 10 h 29"/>
                      <a:gd name="T20" fmla="*/ 18 w 61"/>
                      <a:gd name="T21" fmla="*/ 13 h 29"/>
                      <a:gd name="T22" fmla="*/ 14 w 61"/>
                      <a:gd name="T23" fmla="*/ 16 h 29"/>
                      <a:gd name="T24" fmla="*/ 13 w 61"/>
                      <a:gd name="T25" fmla="*/ 17 h 29"/>
                      <a:gd name="T26" fmla="*/ 12 w 61"/>
                      <a:gd name="T27" fmla="*/ 18 h 29"/>
                      <a:gd name="T28" fmla="*/ 8 w 61"/>
                      <a:gd name="T29" fmla="*/ 21 h 29"/>
                      <a:gd name="T30" fmla="*/ 4 w 61"/>
                      <a:gd name="T31" fmla="*/ 25 h 29"/>
                      <a:gd name="T32" fmla="*/ 0 w 61"/>
                      <a:gd name="T33" fmla="*/ 29 h 29"/>
                      <a:gd name="T34" fmla="*/ 4 w 61"/>
                      <a:gd name="T35" fmla="*/ 29 h 29"/>
                      <a:gd name="T36" fmla="*/ 10 w 61"/>
                      <a:gd name="T37" fmla="*/ 28 h 29"/>
                      <a:gd name="T38" fmla="*/ 14 w 61"/>
                      <a:gd name="T39" fmla="*/ 28 h 29"/>
                      <a:gd name="T40" fmla="*/ 21 w 61"/>
                      <a:gd name="T41" fmla="*/ 28 h 29"/>
                      <a:gd name="T42" fmla="*/ 32 w 61"/>
                      <a:gd name="T43" fmla="*/ 27 h 29"/>
                      <a:gd name="T44" fmla="*/ 41 w 61"/>
                      <a:gd name="T45" fmla="*/ 25 h 29"/>
                      <a:gd name="T46" fmla="*/ 48 w 61"/>
                      <a:gd name="T47" fmla="*/ 23 h 29"/>
                      <a:gd name="T48" fmla="*/ 52 w 61"/>
                      <a:gd name="T49" fmla="*/ 19 h 29"/>
                      <a:gd name="T50" fmla="*/ 57 w 61"/>
                      <a:gd name="T51" fmla="*/ 16 h 29"/>
                      <a:gd name="T52" fmla="*/ 59 w 61"/>
                      <a:gd name="T53" fmla="*/ 12 h 29"/>
                      <a:gd name="T54" fmla="*/ 60 w 61"/>
                      <a:gd name="T55" fmla="*/ 9 h 29"/>
                      <a:gd name="T56" fmla="*/ 61 w 61"/>
                      <a:gd name="T57" fmla="*/ 5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29"/>
                      <a:gd name="T89" fmla="*/ 61 w 61"/>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29">
                        <a:moveTo>
                          <a:pt x="61" y="5"/>
                        </a:moveTo>
                        <a:lnTo>
                          <a:pt x="60" y="4"/>
                        </a:lnTo>
                        <a:lnTo>
                          <a:pt x="59" y="3"/>
                        </a:lnTo>
                        <a:lnTo>
                          <a:pt x="58" y="3"/>
                        </a:lnTo>
                        <a:lnTo>
                          <a:pt x="57" y="2"/>
                        </a:lnTo>
                        <a:lnTo>
                          <a:pt x="51" y="0"/>
                        </a:lnTo>
                        <a:lnTo>
                          <a:pt x="44" y="1"/>
                        </a:lnTo>
                        <a:lnTo>
                          <a:pt x="37" y="3"/>
                        </a:lnTo>
                        <a:lnTo>
                          <a:pt x="30" y="5"/>
                        </a:lnTo>
                        <a:lnTo>
                          <a:pt x="23" y="10"/>
                        </a:lnTo>
                        <a:lnTo>
                          <a:pt x="18" y="13"/>
                        </a:lnTo>
                        <a:lnTo>
                          <a:pt x="14" y="16"/>
                        </a:lnTo>
                        <a:lnTo>
                          <a:pt x="13" y="17"/>
                        </a:lnTo>
                        <a:lnTo>
                          <a:pt x="12" y="18"/>
                        </a:lnTo>
                        <a:lnTo>
                          <a:pt x="8" y="21"/>
                        </a:lnTo>
                        <a:lnTo>
                          <a:pt x="4" y="25"/>
                        </a:lnTo>
                        <a:lnTo>
                          <a:pt x="0" y="29"/>
                        </a:lnTo>
                        <a:lnTo>
                          <a:pt x="4" y="29"/>
                        </a:lnTo>
                        <a:lnTo>
                          <a:pt x="10" y="28"/>
                        </a:lnTo>
                        <a:lnTo>
                          <a:pt x="14" y="28"/>
                        </a:lnTo>
                        <a:lnTo>
                          <a:pt x="21" y="28"/>
                        </a:lnTo>
                        <a:lnTo>
                          <a:pt x="32" y="27"/>
                        </a:lnTo>
                        <a:lnTo>
                          <a:pt x="41" y="25"/>
                        </a:lnTo>
                        <a:lnTo>
                          <a:pt x="48" y="23"/>
                        </a:lnTo>
                        <a:lnTo>
                          <a:pt x="52" y="19"/>
                        </a:lnTo>
                        <a:lnTo>
                          <a:pt x="57" y="16"/>
                        </a:lnTo>
                        <a:lnTo>
                          <a:pt x="59" y="12"/>
                        </a:lnTo>
                        <a:lnTo>
                          <a:pt x="60" y="9"/>
                        </a:lnTo>
                        <a:lnTo>
                          <a:pt x="61" y="5"/>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0" name="Freeform 43"/>
                  <p:cNvSpPr>
                    <a:spLocks/>
                  </p:cNvSpPr>
                  <p:nvPr/>
                </p:nvSpPr>
                <p:spPr bwMode="auto">
                  <a:xfrm>
                    <a:off x="3288" y="2348"/>
                    <a:ext cx="37" cy="19"/>
                  </a:xfrm>
                  <a:custGeom>
                    <a:avLst/>
                    <a:gdLst>
                      <a:gd name="T0" fmla="*/ 73 w 73"/>
                      <a:gd name="T1" fmla="*/ 24 h 36"/>
                      <a:gd name="T2" fmla="*/ 73 w 73"/>
                      <a:gd name="T3" fmla="*/ 21 h 36"/>
                      <a:gd name="T4" fmla="*/ 70 w 73"/>
                      <a:gd name="T5" fmla="*/ 19 h 36"/>
                      <a:gd name="T6" fmla="*/ 67 w 73"/>
                      <a:gd name="T7" fmla="*/ 17 h 36"/>
                      <a:gd name="T8" fmla="*/ 61 w 73"/>
                      <a:gd name="T9" fmla="*/ 16 h 36"/>
                      <a:gd name="T10" fmla="*/ 55 w 73"/>
                      <a:gd name="T11" fmla="*/ 13 h 36"/>
                      <a:gd name="T12" fmla="*/ 49 w 73"/>
                      <a:gd name="T13" fmla="*/ 11 h 36"/>
                      <a:gd name="T14" fmla="*/ 45 w 73"/>
                      <a:gd name="T15" fmla="*/ 8 h 36"/>
                      <a:gd name="T16" fmla="*/ 40 w 73"/>
                      <a:gd name="T17" fmla="*/ 4 h 36"/>
                      <a:gd name="T18" fmla="*/ 34 w 73"/>
                      <a:gd name="T19" fmla="*/ 0 h 36"/>
                      <a:gd name="T20" fmla="*/ 26 w 73"/>
                      <a:gd name="T21" fmla="*/ 2 h 36"/>
                      <a:gd name="T22" fmla="*/ 18 w 73"/>
                      <a:gd name="T23" fmla="*/ 8 h 36"/>
                      <a:gd name="T24" fmla="*/ 8 w 73"/>
                      <a:gd name="T25" fmla="*/ 11 h 36"/>
                      <a:gd name="T26" fmla="*/ 1 w 73"/>
                      <a:gd name="T27" fmla="*/ 14 h 36"/>
                      <a:gd name="T28" fmla="*/ 0 w 73"/>
                      <a:gd name="T29" fmla="*/ 20 h 36"/>
                      <a:gd name="T30" fmla="*/ 3 w 73"/>
                      <a:gd name="T31" fmla="*/ 28 h 36"/>
                      <a:gd name="T32" fmla="*/ 9 w 73"/>
                      <a:gd name="T33" fmla="*/ 36 h 36"/>
                      <a:gd name="T34" fmla="*/ 23 w 73"/>
                      <a:gd name="T35" fmla="*/ 27 h 36"/>
                      <a:gd name="T36" fmla="*/ 30 w 73"/>
                      <a:gd name="T37" fmla="*/ 21 h 36"/>
                      <a:gd name="T38" fmla="*/ 46 w 73"/>
                      <a:gd name="T39" fmla="*/ 18 h 36"/>
                      <a:gd name="T40" fmla="*/ 48 w 73"/>
                      <a:gd name="T41" fmla="*/ 19 h 36"/>
                      <a:gd name="T42" fmla="*/ 54 w 73"/>
                      <a:gd name="T43" fmla="*/ 20 h 36"/>
                      <a:gd name="T44" fmla="*/ 62 w 73"/>
                      <a:gd name="T45" fmla="*/ 24 h 36"/>
                      <a:gd name="T46" fmla="*/ 71 w 73"/>
                      <a:gd name="T47" fmla="*/ 26 h 36"/>
                      <a:gd name="T48" fmla="*/ 72 w 73"/>
                      <a:gd name="T49" fmla="*/ 25 h 36"/>
                      <a:gd name="T50" fmla="*/ 72 w 73"/>
                      <a:gd name="T51" fmla="*/ 25 h 36"/>
                      <a:gd name="T52" fmla="*/ 73 w 73"/>
                      <a:gd name="T53" fmla="*/ 25 h 36"/>
                      <a:gd name="T54" fmla="*/ 73 w 73"/>
                      <a:gd name="T55" fmla="*/ 24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36"/>
                      <a:gd name="T86" fmla="*/ 73 w 73"/>
                      <a:gd name="T87" fmla="*/ 36 h 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36">
                        <a:moveTo>
                          <a:pt x="73" y="24"/>
                        </a:moveTo>
                        <a:lnTo>
                          <a:pt x="73" y="21"/>
                        </a:lnTo>
                        <a:lnTo>
                          <a:pt x="70" y="19"/>
                        </a:lnTo>
                        <a:lnTo>
                          <a:pt x="67" y="17"/>
                        </a:lnTo>
                        <a:lnTo>
                          <a:pt x="61" y="16"/>
                        </a:lnTo>
                        <a:lnTo>
                          <a:pt x="55" y="13"/>
                        </a:lnTo>
                        <a:lnTo>
                          <a:pt x="49" y="11"/>
                        </a:lnTo>
                        <a:lnTo>
                          <a:pt x="45" y="8"/>
                        </a:lnTo>
                        <a:lnTo>
                          <a:pt x="40" y="4"/>
                        </a:lnTo>
                        <a:lnTo>
                          <a:pt x="34" y="0"/>
                        </a:lnTo>
                        <a:lnTo>
                          <a:pt x="26" y="2"/>
                        </a:lnTo>
                        <a:lnTo>
                          <a:pt x="18" y="8"/>
                        </a:lnTo>
                        <a:lnTo>
                          <a:pt x="8" y="11"/>
                        </a:lnTo>
                        <a:lnTo>
                          <a:pt x="1" y="14"/>
                        </a:lnTo>
                        <a:lnTo>
                          <a:pt x="0" y="20"/>
                        </a:lnTo>
                        <a:lnTo>
                          <a:pt x="3" y="28"/>
                        </a:lnTo>
                        <a:lnTo>
                          <a:pt x="9" y="36"/>
                        </a:lnTo>
                        <a:lnTo>
                          <a:pt x="23" y="27"/>
                        </a:lnTo>
                        <a:lnTo>
                          <a:pt x="30" y="21"/>
                        </a:lnTo>
                        <a:lnTo>
                          <a:pt x="46" y="18"/>
                        </a:lnTo>
                        <a:lnTo>
                          <a:pt x="48" y="19"/>
                        </a:lnTo>
                        <a:lnTo>
                          <a:pt x="54" y="20"/>
                        </a:lnTo>
                        <a:lnTo>
                          <a:pt x="62" y="24"/>
                        </a:lnTo>
                        <a:lnTo>
                          <a:pt x="71" y="26"/>
                        </a:lnTo>
                        <a:lnTo>
                          <a:pt x="72" y="25"/>
                        </a:lnTo>
                        <a:lnTo>
                          <a:pt x="73" y="25"/>
                        </a:lnTo>
                        <a:lnTo>
                          <a:pt x="73" y="24"/>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1" name="Freeform 44"/>
                  <p:cNvSpPr>
                    <a:spLocks/>
                  </p:cNvSpPr>
                  <p:nvPr/>
                </p:nvSpPr>
                <p:spPr bwMode="auto">
                  <a:xfrm>
                    <a:off x="3292" y="2357"/>
                    <a:ext cx="32" cy="11"/>
                  </a:xfrm>
                  <a:custGeom>
                    <a:avLst/>
                    <a:gdLst>
                      <a:gd name="T0" fmla="*/ 21 w 62"/>
                      <a:gd name="T1" fmla="*/ 3 h 22"/>
                      <a:gd name="T2" fmla="*/ 14 w 62"/>
                      <a:gd name="T3" fmla="*/ 9 h 22"/>
                      <a:gd name="T4" fmla="*/ 0 w 62"/>
                      <a:gd name="T5" fmla="*/ 18 h 22"/>
                      <a:gd name="T6" fmla="*/ 0 w 62"/>
                      <a:gd name="T7" fmla="*/ 18 h 22"/>
                      <a:gd name="T8" fmla="*/ 0 w 62"/>
                      <a:gd name="T9" fmla="*/ 18 h 22"/>
                      <a:gd name="T10" fmla="*/ 0 w 62"/>
                      <a:gd name="T11" fmla="*/ 18 h 22"/>
                      <a:gd name="T12" fmla="*/ 1 w 62"/>
                      <a:gd name="T13" fmla="*/ 18 h 22"/>
                      <a:gd name="T14" fmla="*/ 8 w 62"/>
                      <a:gd name="T15" fmla="*/ 22 h 22"/>
                      <a:gd name="T16" fmla="*/ 17 w 62"/>
                      <a:gd name="T17" fmla="*/ 21 h 22"/>
                      <a:gd name="T18" fmla="*/ 26 w 62"/>
                      <a:gd name="T19" fmla="*/ 17 h 22"/>
                      <a:gd name="T20" fmla="*/ 33 w 62"/>
                      <a:gd name="T21" fmla="*/ 13 h 22"/>
                      <a:gd name="T22" fmla="*/ 40 w 62"/>
                      <a:gd name="T23" fmla="*/ 11 h 22"/>
                      <a:gd name="T24" fmla="*/ 48 w 62"/>
                      <a:gd name="T25" fmla="*/ 10 h 22"/>
                      <a:gd name="T26" fmla="*/ 56 w 62"/>
                      <a:gd name="T27" fmla="*/ 9 h 22"/>
                      <a:gd name="T28" fmla="*/ 62 w 62"/>
                      <a:gd name="T29" fmla="*/ 8 h 22"/>
                      <a:gd name="T30" fmla="*/ 53 w 62"/>
                      <a:gd name="T31" fmla="*/ 6 h 22"/>
                      <a:gd name="T32" fmla="*/ 45 w 62"/>
                      <a:gd name="T33" fmla="*/ 2 h 22"/>
                      <a:gd name="T34" fmla="*/ 39 w 62"/>
                      <a:gd name="T35" fmla="*/ 1 h 22"/>
                      <a:gd name="T36" fmla="*/ 37 w 62"/>
                      <a:gd name="T37" fmla="*/ 0 h 22"/>
                      <a:gd name="T38" fmla="*/ 21 w 62"/>
                      <a:gd name="T39" fmla="*/ 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22"/>
                      <a:gd name="T62" fmla="*/ 62 w 62"/>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22">
                        <a:moveTo>
                          <a:pt x="21" y="3"/>
                        </a:moveTo>
                        <a:lnTo>
                          <a:pt x="14" y="9"/>
                        </a:lnTo>
                        <a:lnTo>
                          <a:pt x="0" y="18"/>
                        </a:lnTo>
                        <a:lnTo>
                          <a:pt x="1" y="18"/>
                        </a:lnTo>
                        <a:lnTo>
                          <a:pt x="8" y="22"/>
                        </a:lnTo>
                        <a:lnTo>
                          <a:pt x="17" y="21"/>
                        </a:lnTo>
                        <a:lnTo>
                          <a:pt x="26" y="17"/>
                        </a:lnTo>
                        <a:lnTo>
                          <a:pt x="33" y="13"/>
                        </a:lnTo>
                        <a:lnTo>
                          <a:pt x="40" y="11"/>
                        </a:lnTo>
                        <a:lnTo>
                          <a:pt x="48" y="10"/>
                        </a:lnTo>
                        <a:lnTo>
                          <a:pt x="56" y="9"/>
                        </a:lnTo>
                        <a:lnTo>
                          <a:pt x="62" y="8"/>
                        </a:lnTo>
                        <a:lnTo>
                          <a:pt x="53" y="6"/>
                        </a:lnTo>
                        <a:lnTo>
                          <a:pt x="45" y="2"/>
                        </a:lnTo>
                        <a:lnTo>
                          <a:pt x="39" y="1"/>
                        </a:lnTo>
                        <a:lnTo>
                          <a:pt x="37" y="0"/>
                        </a:lnTo>
                        <a:lnTo>
                          <a:pt x="21" y="3"/>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2" name="Freeform 45"/>
                  <p:cNvSpPr>
                    <a:spLocks/>
                  </p:cNvSpPr>
                  <p:nvPr/>
                </p:nvSpPr>
                <p:spPr bwMode="auto">
                  <a:xfrm>
                    <a:off x="3323" y="2336"/>
                    <a:ext cx="26" cy="13"/>
                  </a:xfrm>
                  <a:custGeom>
                    <a:avLst/>
                    <a:gdLst>
                      <a:gd name="T0" fmla="*/ 45 w 53"/>
                      <a:gd name="T1" fmla="*/ 0 h 28"/>
                      <a:gd name="T2" fmla="*/ 44 w 53"/>
                      <a:gd name="T3" fmla="*/ 2 h 28"/>
                      <a:gd name="T4" fmla="*/ 43 w 53"/>
                      <a:gd name="T5" fmla="*/ 5 h 28"/>
                      <a:gd name="T6" fmla="*/ 40 w 53"/>
                      <a:gd name="T7" fmla="*/ 7 h 28"/>
                      <a:gd name="T8" fmla="*/ 37 w 53"/>
                      <a:gd name="T9" fmla="*/ 9 h 28"/>
                      <a:gd name="T10" fmla="*/ 32 w 53"/>
                      <a:gd name="T11" fmla="*/ 12 h 28"/>
                      <a:gd name="T12" fmla="*/ 26 w 53"/>
                      <a:gd name="T13" fmla="*/ 13 h 28"/>
                      <a:gd name="T14" fmla="*/ 21 w 53"/>
                      <a:gd name="T15" fmla="*/ 15 h 28"/>
                      <a:gd name="T16" fmla="*/ 15 w 53"/>
                      <a:gd name="T17" fmla="*/ 16 h 28"/>
                      <a:gd name="T18" fmla="*/ 9 w 53"/>
                      <a:gd name="T19" fmla="*/ 19 h 28"/>
                      <a:gd name="T20" fmla="*/ 5 w 53"/>
                      <a:gd name="T21" fmla="*/ 21 h 28"/>
                      <a:gd name="T22" fmla="*/ 1 w 53"/>
                      <a:gd name="T23" fmla="*/ 24 h 28"/>
                      <a:gd name="T24" fmla="*/ 0 w 53"/>
                      <a:gd name="T25" fmla="*/ 27 h 28"/>
                      <a:gd name="T26" fmla="*/ 7 w 53"/>
                      <a:gd name="T27" fmla="*/ 28 h 28"/>
                      <a:gd name="T28" fmla="*/ 16 w 53"/>
                      <a:gd name="T29" fmla="*/ 28 h 28"/>
                      <a:gd name="T30" fmla="*/ 24 w 53"/>
                      <a:gd name="T31" fmla="*/ 28 h 28"/>
                      <a:gd name="T32" fmla="*/ 33 w 53"/>
                      <a:gd name="T33" fmla="*/ 26 h 28"/>
                      <a:gd name="T34" fmla="*/ 41 w 53"/>
                      <a:gd name="T35" fmla="*/ 23 h 28"/>
                      <a:gd name="T36" fmla="*/ 47 w 53"/>
                      <a:gd name="T37" fmla="*/ 20 h 28"/>
                      <a:gd name="T38" fmla="*/ 52 w 53"/>
                      <a:gd name="T39" fmla="*/ 16 h 28"/>
                      <a:gd name="T40" fmla="*/ 53 w 53"/>
                      <a:gd name="T41" fmla="*/ 12 h 28"/>
                      <a:gd name="T42" fmla="*/ 52 w 53"/>
                      <a:gd name="T43" fmla="*/ 11 h 28"/>
                      <a:gd name="T44" fmla="*/ 51 w 53"/>
                      <a:gd name="T45" fmla="*/ 8 h 28"/>
                      <a:gd name="T46" fmla="*/ 48 w 53"/>
                      <a:gd name="T47" fmla="*/ 5 h 28"/>
                      <a:gd name="T48" fmla="*/ 45 w 53"/>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28"/>
                      <a:gd name="T77" fmla="*/ 53 w 53"/>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28">
                        <a:moveTo>
                          <a:pt x="45" y="0"/>
                        </a:moveTo>
                        <a:lnTo>
                          <a:pt x="44" y="2"/>
                        </a:lnTo>
                        <a:lnTo>
                          <a:pt x="43" y="5"/>
                        </a:lnTo>
                        <a:lnTo>
                          <a:pt x="40" y="7"/>
                        </a:lnTo>
                        <a:lnTo>
                          <a:pt x="37" y="9"/>
                        </a:lnTo>
                        <a:lnTo>
                          <a:pt x="32" y="12"/>
                        </a:lnTo>
                        <a:lnTo>
                          <a:pt x="26" y="13"/>
                        </a:lnTo>
                        <a:lnTo>
                          <a:pt x="21" y="15"/>
                        </a:lnTo>
                        <a:lnTo>
                          <a:pt x="15" y="16"/>
                        </a:lnTo>
                        <a:lnTo>
                          <a:pt x="9" y="19"/>
                        </a:lnTo>
                        <a:lnTo>
                          <a:pt x="5" y="21"/>
                        </a:lnTo>
                        <a:lnTo>
                          <a:pt x="1" y="24"/>
                        </a:lnTo>
                        <a:lnTo>
                          <a:pt x="0" y="27"/>
                        </a:lnTo>
                        <a:lnTo>
                          <a:pt x="7" y="28"/>
                        </a:lnTo>
                        <a:lnTo>
                          <a:pt x="16" y="28"/>
                        </a:lnTo>
                        <a:lnTo>
                          <a:pt x="24" y="28"/>
                        </a:lnTo>
                        <a:lnTo>
                          <a:pt x="33" y="26"/>
                        </a:lnTo>
                        <a:lnTo>
                          <a:pt x="41" y="23"/>
                        </a:lnTo>
                        <a:lnTo>
                          <a:pt x="47" y="20"/>
                        </a:lnTo>
                        <a:lnTo>
                          <a:pt x="52" y="16"/>
                        </a:lnTo>
                        <a:lnTo>
                          <a:pt x="53" y="12"/>
                        </a:lnTo>
                        <a:lnTo>
                          <a:pt x="52" y="11"/>
                        </a:lnTo>
                        <a:lnTo>
                          <a:pt x="51" y="8"/>
                        </a:lnTo>
                        <a:lnTo>
                          <a:pt x="48" y="5"/>
                        </a:lnTo>
                        <a:lnTo>
                          <a:pt x="45"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3" name="Freeform 46"/>
                  <p:cNvSpPr>
                    <a:spLocks/>
                  </p:cNvSpPr>
                  <p:nvPr/>
                </p:nvSpPr>
                <p:spPr bwMode="auto">
                  <a:xfrm>
                    <a:off x="3318" y="2332"/>
                    <a:ext cx="27" cy="17"/>
                  </a:xfrm>
                  <a:custGeom>
                    <a:avLst/>
                    <a:gdLst>
                      <a:gd name="T0" fmla="*/ 46 w 54"/>
                      <a:gd name="T1" fmla="*/ 16 h 34"/>
                      <a:gd name="T2" fmla="*/ 49 w 54"/>
                      <a:gd name="T3" fmla="*/ 14 h 34"/>
                      <a:gd name="T4" fmla="*/ 52 w 54"/>
                      <a:gd name="T5" fmla="*/ 12 h 34"/>
                      <a:gd name="T6" fmla="*/ 53 w 54"/>
                      <a:gd name="T7" fmla="*/ 9 h 34"/>
                      <a:gd name="T8" fmla="*/ 54 w 54"/>
                      <a:gd name="T9" fmla="*/ 7 h 34"/>
                      <a:gd name="T10" fmla="*/ 49 w 54"/>
                      <a:gd name="T11" fmla="*/ 4 h 34"/>
                      <a:gd name="T12" fmla="*/ 44 w 54"/>
                      <a:gd name="T13" fmla="*/ 0 h 34"/>
                      <a:gd name="T14" fmla="*/ 39 w 54"/>
                      <a:gd name="T15" fmla="*/ 0 h 34"/>
                      <a:gd name="T16" fmla="*/ 33 w 54"/>
                      <a:gd name="T17" fmla="*/ 4 h 34"/>
                      <a:gd name="T18" fmla="*/ 27 w 54"/>
                      <a:gd name="T19" fmla="*/ 8 h 34"/>
                      <a:gd name="T20" fmla="*/ 20 w 54"/>
                      <a:gd name="T21" fmla="*/ 12 h 34"/>
                      <a:gd name="T22" fmla="*/ 14 w 54"/>
                      <a:gd name="T23" fmla="*/ 15 h 34"/>
                      <a:gd name="T24" fmla="*/ 8 w 54"/>
                      <a:gd name="T25" fmla="*/ 19 h 34"/>
                      <a:gd name="T26" fmla="*/ 2 w 54"/>
                      <a:gd name="T27" fmla="*/ 22 h 34"/>
                      <a:gd name="T28" fmla="*/ 0 w 54"/>
                      <a:gd name="T29" fmla="*/ 24 h 34"/>
                      <a:gd name="T30" fmla="*/ 0 w 54"/>
                      <a:gd name="T31" fmla="*/ 28 h 34"/>
                      <a:gd name="T32" fmla="*/ 3 w 54"/>
                      <a:gd name="T33" fmla="*/ 31 h 34"/>
                      <a:gd name="T34" fmla="*/ 4 w 54"/>
                      <a:gd name="T35" fmla="*/ 33 h 34"/>
                      <a:gd name="T36" fmla="*/ 6 w 54"/>
                      <a:gd name="T37" fmla="*/ 33 h 34"/>
                      <a:gd name="T38" fmla="*/ 8 w 54"/>
                      <a:gd name="T39" fmla="*/ 33 h 34"/>
                      <a:gd name="T40" fmla="*/ 9 w 54"/>
                      <a:gd name="T41" fmla="*/ 34 h 34"/>
                      <a:gd name="T42" fmla="*/ 10 w 54"/>
                      <a:gd name="T43" fmla="*/ 31 h 34"/>
                      <a:gd name="T44" fmla="*/ 14 w 54"/>
                      <a:gd name="T45" fmla="*/ 28 h 34"/>
                      <a:gd name="T46" fmla="*/ 18 w 54"/>
                      <a:gd name="T47" fmla="*/ 26 h 34"/>
                      <a:gd name="T48" fmla="*/ 24 w 54"/>
                      <a:gd name="T49" fmla="*/ 23 h 34"/>
                      <a:gd name="T50" fmla="*/ 30 w 54"/>
                      <a:gd name="T51" fmla="*/ 22 h 34"/>
                      <a:gd name="T52" fmla="*/ 35 w 54"/>
                      <a:gd name="T53" fmla="*/ 20 h 34"/>
                      <a:gd name="T54" fmla="*/ 41 w 54"/>
                      <a:gd name="T55" fmla="*/ 19 h 34"/>
                      <a:gd name="T56" fmla="*/ 46 w 54"/>
                      <a:gd name="T57" fmla="*/ 16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16"/>
                        </a:moveTo>
                        <a:lnTo>
                          <a:pt x="49" y="14"/>
                        </a:lnTo>
                        <a:lnTo>
                          <a:pt x="52" y="12"/>
                        </a:lnTo>
                        <a:lnTo>
                          <a:pt x="53" y="9"/>
                        </a:lnTo>
                        <a:lnTo>
                          <a:pt x="54" y="7"/>
                        </a:lnTo>
                        <a:lnTo>
                          <a:pt x="49" y="4"/>
                        </a:lnTo>
                        <a:lnTo>
                          <a:pt x="44" y="0"/>
                        </a:lnTo>
                        <a:lnTo>
                          <a:pt x="39" y="0"/>
                        </a:lnTo>
                        <a:lnTo>
                          <a:pt x="33" y="4"/>
                        </a:lnTo>
                        <a:lnTo>
                          <a:pt x="27" y="8"/>
                        </a:lnTo>
                        <a:lnTo>
                          <a:pt x="20" y="12"/>
                        </a:lnTo>
                        <a:lnTo>
                          <a:pt x="14" y="15"/>
                        </a:lnTo>
                        <a:lnTo>
                          <a:pt x="8" y="19"/>
                        </a:lnTo>
                        <a:lnTo>
                          <a:pt x="2" y="22"/>
                        </a:lnTo>
                        <a:lnTo>
                          <a:pt x="0" y="24"/>
                        </a:lnTo>
                        <a:lnTo>
                          <a:pt x="0" y="28"/>
                        </a:lnTo>
                        <a:lnTo>
                          <a:pt x="3" y="31"/>
                        </a:lnTo>
                        <a:lnTo>
                          <a:pt x="4" y="33"/>
                        </a:lnTo>
                        <a:lnTo>
                          <a:pt x="6" y="33"/>
                        </a:lnTo>
                        <a:lnTo>
                          <a:pt x="8" y="33"/>
                        </a:lnTo>
                        <a:lnTo>
                          <a:pt x="9" y="34"/>
                        </a:lnTo>
                        <a:lnTo>
                          <a:pt x="10" y="31"/>
                        </a:lnTo>
                        <a:lnTo>
                          <a:pt x="14" y="28"/>
                        </a:lnTo>
                        <a:lnTo>
                          <a:pt x="18" y="26"/>
                        </a:lnTo>
                        <a:lnTo>
                          <a:pt x="24" y="23"/>
                        </a:lnTo>
                        <a:lnTo>
                          <a:pt x="30" y="22"/>
                        </a:lnTo>
                        <a:lnTo>
                          <a:pt x="35" y="20"/>
                        </a:lnTo>
                        <a:lnTo>
                          <a:pt x="41" y="19"/>
                        </a:lnTo>
                        <a:lnTo>
                          <a:pt x="46" y="16"/>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4" name="Freeform 47"/>
                  <p:cNvSpPr>
                    <a:spLocks/>
                  </p:cNvSpPr>
                  <p:nvPr/>
                </p:nvSpPr>
                <p:spPr bwMode="auto">
                  <a:xfrm>
                    <a:off x="3109" y="2296"/>
                    <a:ext cx="40" cy="41"/>
                  </a:xfrm>
                  <a:custGeom>
                    <a:avLst/>
                    <a:gdLst>
                      <a:gd name="T0" fmla="*/ 1 w 79"/>
                      <a:gd name="T1" fmla="*/ 24 h 80"/>
                      <a:gd name="T2" fmla="*/ 6 w 79"/>
                      <a:gd name="T3" fmla="*/ 17 h 80"/>
                      <a:gd name="T4" fmla="*/ 13 w 79"/>
                      <a:gd name="T5" fmla="*/ 11 h 80"/>
                      <a:gd name="T6" fmla="*/ 24 w 79"/>
                      <a:gd name="T7" fmla="*/ 4 h 80"/>
                      <a:gd name="T8" fmla="*/ 33 w 79"/>
                      <a:gd name="T9" fmla="*/ 0 h 80"/>
                      <a:gd name="T10" fmla="*/ 31 w 79"/>
                      <a:gd name="T11" fmla="*/ 8 h 80"/>
                      <a:gd name="T12" fmla="*/ 29 w 79"/>
                      <a:gd name="T13" fmla="*/ 15 h 80"/>
                      <a:gd name="T14" fmla="*/ 29 w 79"/>
                      <a:gd name="T15" fmla="*/ 21 h 80"/>
                      <a:gd name="T16" fmla="*/ 32 w 79"/>
                      <a:gd name="T17" fmla="*/ 24 h 80"/>
                      <a:gd name="T18" fmla="*/ 36 w 79"/>
                      <a:gd name="T19" fmla="*/ 26 h 80"/>
                      <a:gd name="T20" fmla="*/ 43 w 79"/>
                      <a:gd name="T21" fmla="*/ 30 h 80"/>
                      <a:gd name="T22" fmla="*/ 50 w 79"/>
                      <a:gd name="T23" fmla="*/ 34 h 80"/>
                      <a:gd name="T24" fmla="*/ 58 w 79"/>
                      <a:gd name="T25" fmla="*/ 40 h 80"/>
                      <a:gd name="T26" fmla="*/ 65 w 79"/>
                      <a:gd name="T27" fmla="*/ 45 h 80"/>
                      <a:gd name="T28" fmla="*/ 72 w 79"/>
                      <a:gd name="T29" fmla="*/ 49 h 80"/>
                      <a:gd name="T30" fmla="*/ 77 w 79"/>
                      <a:gd name="T31" fmla="*/ 52 h 80"/>
                      <a:gd name="T32" fmla="*/ 78 w 79"/>
                      <a:gd name="T33" fmla="*/ 53 h 80"/>
                      <a:gd name="T34" fmla="*/ 79 w 79"/>
                      <a:gd name="T35" fmla="*/ 80 h 80"/>
                      <a:gd name="T36" fmla="*/ 71 w 79"/>
                      <a:gd name="T37" fmla="*/ 77 h 80"/>
                      <a:gd name="T38" fmla="*/ 62 w 79"/>
                      <a:gd name="T39" fmla="*/ 72 h 80"/>
                      <a:gd name="T40" fmla="*/ 51 w 79"/>
                      <a:gd name="T41" fmla="*/ 69 h 80"/>
                      <a:gd name="T42" fmla="*/ 42 w 79"/>
                      <a:gd name="T43" fmla="*/ 64 h 80"/>
                      <a:gd name="T44" fmla="*/ 34 w 79"/>
                      <a:gd name="T45" fmla="*/ 60 h 80"/>
                      <a:gd name="T46" fmla="*/ 27 w 79"/>
                      <a:gd name="T47" fmla="*/ 56 h 80"/>
                      <a:gd name="T48" fmla="*/ 21 w 79"/>
                      <a:gd name="T49" fmla="*/ 53 h 80"/>
                      <a:gd name="T50" fmla="*/ 20 w 79"/>
                      <a:gd name="T51" fmla="*/ 49 h 80"/>
                      <a:gd name="T52" fmla="*/ 16 w 79"/>
                      <a:gd name="T53" fmla="*/ 44 h 80"/>
                      <a:gd name="T54" fmla="*/ 8 w 79"/>
                      <a:gd name="T55" fmla="*/ 39 h 80"/>
                      <a:gd name="T56" fmla="*/ 0 w 79"/>
                      <a:gd name="T57" fmla="*/ 33 h 80"/>
                      <a:gd name="T58" fmla="*/ 1 w 79"/>
                      <a:gd name="T59" fmla="*/ 24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9"/>
                      <a:gd name="T91" fmla="*/ 0 h 80"/>
                      <a:gd name="T92" fmla="*/ 79 w 79"/>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9" h="80">
                        <a:moveTo>
                          <a:pt x="1" y="24"/>
                        </a:moveTo>
                        <a:lnTo>
                          <a:pt x="6" y="17"/>
                        </a:lnTo>
                        <a:lnTo>
                          <a:pt x="13" y="11"/>
                        </a:lnTo>
                        <a:lnTo>
                          <a:pt x="24" y="4"/>
                        </a:lnTo>
                        <a:lnTo>
                          <a:pt x="33" y="0"/>
                        </a:lnTo>
                        <a:lnTo>
                          <a:pt x="31" y="8"/>
                        </a:lnTo>
                        <a:lnTo>
                          <a:pt x="29" y="15"/>
                        </a:lnTo>
                        <a:lnTo>
                          <a:pt x="29" y="21"/>
                        </a:lnTo>
                        <a:lnTo>
                          <a:pt x="32" y="24"/>
                        </a:lnTo>
                        <a:lnTo>
                          <a:pt x="36" y="26"/>
                        </a:lnTo>
                        <a:lnTo>
                          <a:pt x="43" y="30"/>
                        </a:lnTo>
                        <a:lnTo>
                          <a:pt x="50" y="34"/>
                        </a:lnTo>
                        <a:lnTo>
                          <a:pt x="58" y="40"/>
                        </a:lnTo>
                        <a:lnTo>
                          <a:pt x="65" y="45"/>
                        </a:lnTo>
                        <a:lnTo>
                          <a:pt x="72" y="49"/>
                        </a:lnTo>
                        <a:lnTo>
                          <a:pt x="77" y="52"/>
                        </a:lnTo>
                        <a:lnTo>
                          <a:pt x="78" y="53"/>
                        </a:lnTo>
                        <a:lnTo>
                          <a:pt x="79" y="80"/>
                        </a:lnTo>
                        <a:lnTo>
                          <a:pt x="71" y="77"/>
                        </a:lnTo>
                        <a:lnTo>
                          <a:pt x="62" y="72"/>
                        </a:lnTo>
                        <a:lnTo>
                          <a:pt x="51" y="69"/>
                        </a:lnTo>
                        <a:lnTo>
                          <a:pt x="42" y="64"/>
                        </a:lnTo>
                        <a:lnTo>
                          <a:pt x="34" y="60"/>
                        </a:lnTo>
                        <a:lnTo>
                          <a:pt x="27" y="56"/>
                        </a:lnTo>
                        <a:lnTo>
                          <a:pt x="21" y="53"/>
                        </a:lnTo>
                        <a:lnTo>
                          <a:pt x="20" y="49"/>
                        </a:lnTo>
                        <a:lnTo>
                          <a:pt x="16" y="44"/>
                        </a:lnTo>
                        <a:lnTo>
                          <a:pt x="8" y="39"/>
                        </a:lnTo>
                        <a:lnTo>
                          <a:pt x="0" y="33"/>
                        </a:lnTo>
                        <a:lnTo>
                          <a:pt x="1" y="24"/>
                        </a:lnTo>
                        <a:close/>
                      </a:path>
                    </a:pathLst>
                  </a:custGeom>
                  <a:solidFill>
                    <a:srgbClr val="1E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5" name="Freeform 48"/>
                  <p:cNvSpPr>
                    <a:spLocks/>
                  </p:cNvSpPr>
                  <p:nvPr/>
                </p:nvSpPr>
                <p:spPr bwMode="auto">
                  <a:xfrm>
                    <a:off x="3124" y="2295"/>
                    <a:ext cx="46" cy="43"/>
                  </a:xfrm>
                  <a:custGeom>
                    <a:avLst/>
                    <a:gdLst>
                      <a:gd name="T0" fmla="*/ 3 w 93"/>
                      <a:gd name="T1" fmla="*/ 28 h 87"/>
                      <a:gd name="T2" fmla="*/ 0 w 93"/>
                      <a:gd name="T3" fmla="*/ 25 h 87"/>
                      <a:gd name="T4" fmla="*/ 0 w 93"/>
                      <a:gd name="T5" fmla="*/ 19 h 87"/>
                      <a:gd name="T6" fmla="*/ 2 w 93"/>
                      <a:gd name="T7" fmla="*/ 12 h 87"/>
                      <a:gd name="T8" fmla="*/ 4 w 93"/>
                      <a:gd name="T9" fmla="*/ 4 h 87"/>
                      <a:gd name="T10" fmla="*/ 12 w 93"/>
                      <a:gd name="T11" fmla="*/ 1 h 87"/>
                      <a:gd name="T12" fmla="*/ 20 w 93"/>
                      <a:gd name="T13" fmla="*/ 0 h 87"/>
                      <a:gd name="T14" fmla="*/ 25 w 93"/>
                      <a:gd name="T15" fmla="*/ 0 h 87"/>
                      <a:gd name="T16" fmla="*/ 28 w 93"/>
                      <a:gd name="T17" fmla="*/ 4 h 87"/>
                      <a:gd name="T18" fmla="*/ 67 w 93"/>
                      <a:gd name="T19" fmla="*/ 28 h 87"/>
                      <a:gd name="T20" fmla="*/ 68 w 93"/>
                      <a:gd name="T21" fmla="*/ 28 h 87"/>
                      <a:gd name="T22" fmla="*/ 73 w 93"/>
                      <a:gd name="T23" fmla="*/ 29 h 87"/>
                      <a:gd name="T24" fmla="*/ 78 w 93"/>
                      <a:gd name="T25" fmla="*/ 30 h 87"/>
                      <a:gd name="T26" fmla="*/ 83 w 93"/>
                      <a:gd name="T27" fmla="*/ 31 h 87"/>
                      <a:gd name="T28" fmla="*/ 89 w 93"/>
                      <a:gd name="T29" fmla="*/ 35 h 87"/>
                      <a:gd name="T30" fmla="*/ 93 w 93"/>
                      <a:gd name="T31" fmla="*/ 38 h 87"/>
                      <a:gd name="T32" fmla="*/ 93 w 93"/>
                      <a:gd name="T33" fmla="*/ 44 h 87"/>
                      <a:gd name="T34" fmla="*/ 90 w 93"/>
                      <a:gd name="T35" fmla="*/ 50 h 87"/>
                      <a:gd name="T36" fmla="*/ 86 w 93"/>
                      <a:gd name="T37" fmla="*/ 57 h 87"/>
                      <a:gd name="T38" fmla="*/ 81 w 93"/>
                      <a:gd name="T39" fmla="*/ 64 h 87"/>
                      <a:gd name="T40" fmla="*/ 78 w 93"/>
                      <a:gd name="T41" fmla="*/ 71 h 87"/>
                      <a:gd name="T42" fmla="*/ 73 w 93"/>
                      <a:gd name="T43" fmla="*/ 78 h 87"/>
                      <a:gd name="T44" fmla="*/ 68 w 93"/>
                      <a:gd name="T45" fmla="*/ 82 h 87"/>
                      <a:gd name="T46" fmla="*/ 64 w 93"/>
                      <a:gd name="T47" fmla="*/ 86 h 87"/>
                      <a:gd name="T48" fmla="*/ 57 w 93"/>
                      <a:gd name="T49" fmla="*/ 87 h 87"/>
                      <a:gd name="T50" fmla="*/ 50 w 93"/>
                      <a:gd name="T51" fmla="*/ 84 h 87"/>
                      <a:gd name="T52" fmla="*/ 50 w 93"/>
                      <a:gd name="T53" fmla="*/ 84 h 87"/>
                      <a:gd name="T54" fmla="*/ 50 w 93"/>
                      <a:gd name="T55" fmla="*/ 84 h 87"/>
                      <a:gd name="T56" fmla="*/ 50 w 93"/>
                      <a:gd name="T57" fmla="*/ 84 h 87"/>
                      <a:gd name="T58" fmla="*/ 50 w 93"/>
                      <a:gd name="T59" fmla="*/ 84 h 87"/>
                      <a:gd name="T60" fmla="*/ 49 w 93"/>
                      <a:gd name="T61" fmla="*/ 57 h 87"/>
                      <a:gd name="T62" fmla="*/ 48 w 93"/>
                      <a:gd name="T63" fmla="*/ 56 h 87"/>
                      <a:gd name="T64" fmla="*/ 43 w 93"/>
                      <a:gd name="T65" fmla="*/ 53 h 87"/>
                      <a:gd name="T66" fmla="*/ 36 w 93"/>
                      <a:gd name="T67" fmla="*/ 49 h 87"/>
                      <a:gd name="T68" fmla="*/ 29 w 93"/>
                      <a:gd name="T69" fmla="*/ 44 h 87"/>
                      <a:gd name="T70" fmla="*/ 21 w 93"/>
                      <a:gd name="T71" fmla="*/ 38 h 87"/>
                      <a:gd name="T72" fmla="*/ 14 w 93"/>
                      <a:gd name="T73" fmla="*/ 34 h 87"/>
                      <a:gd name="T74" fmla="*/ 7 w 93"/>
                      <a:gd name="T75" fmla="*/ 30 h 87"/>
                      <a:gd name="T76" fmla="*/ 3 w 93"/>
                      <a:gd name="T77" fmla="*/ 28 h 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87"/>
                      <a:gd name="T119" fmla="*/ 93 w 93"/>
                      <a:gd name="T120" fmla="*/ 87 h 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87">
                        <a:moveTo>
                          <a:pt x="3" y="28"/>
                        </a:moveTo>
                        <a:lnTo>
                          <a:pt x="0" y="25"/>
                        </a:lnTo>
                        <a:lnTo>
                          <a:pt x="0" y="19"/>
                        </a:lnTo>
                        <a:lnTo>
                          <a:pt x="2" y="12"/>
                        </a:lnTo>
                        <a:lnTo>
                          <a:pt x="4" y="4"/>
                        </a:lnTo>
                        <a:lnTo>
                          <a:pt x="12" y="1"/>
                        </a:lnTo>
                        <a:lnTo>
                          <a:pt x="20" y="0"/>
                        </a:lnTo>
                        <a:lnTo>
                          <a:pt x="25" y="0"/>
                        </a:lnTo>
                        <a:lnTo>
                          <a:pt x="28" y="4"/>
                        </a:lnTo>
                        <a:lnTo>
                          <a:pt x="67" y="28"/>
                        </a:lnTo>
                        <a:lnTo>
                          <a:pt x="68" y="28"/>
                        </a:lnTo>
                        <a:lnTo>
                          <a:pt x="73" y="29"/>
                        </a:lnTo>
                        <a:lnTo>
                          <a:pt x="78" y="30"/>
                        </a:lnTo>
                        <a:lnTo>
                          <a:pt x="83" y="31"/>
                        </a:lnTo>
                        <a:lnTo>
                          <a:pt x="89" y="35"/>
                        </a:lnTo>
                        <a:lnTo>
                          <a:pt x="93" y="38"/>
                        </a:lnTo>
                        <a:lnTo>
                          <a:pt x="93" y="44"/>
                        </a:lnTo>
                        <a:lnTo>
                          <a:pt x="90" y="50"/>
                        </a:lnTo>
                        <a:lnTo>
                          <a:pt x="86" y="57"/>
                        </a:lnTo>
                        <a:lnTo>
                          <a:pt x="81" y="64"/>
                        </a:lnTo>
                        <a:lnTo>
                          <a:pt x="78" y="71"/>
                        </a:lnTo>
                        <a:lnTo>
                          <a:pt x="73" y="78"/>
                        </a:lnTo>
                        <a:lnTo>
                          <a:pt x="68" y="82"/>
                        </a:lnTo>
                        <a:lnTo>
                          <a:pt x="64" y="86"/>
                        </a:lnTo>
                        <a:lnTo>
                          <a:pt x="57" y="87"/>
                        </a:lnTo>
                        <a:lnTo>
                          <a:pt x="50" y="84"/>
                        </a:lnTo>
                        <a:lnTo>
                          <a:pt x="49" y="57"/>
                        </a:lnTo>
                        <a:lnTo>
                          <a:pt x="48" y="56"/>
                        </a:lnTo>
                        <a:lnTo>
                          <a:pt x="43" y="53"/>
                        </a:lnTo>
                        <a:lnTo>
                          <a:pt x="36" y="49"/>
                        </a:lnTo>
                        <a:lnTo>
                          <a:pt x="29" y="44"/>
                        </a:lnTo>
                        <a:lnTo>
                          <a:pt x="21" y="38"/>
                        </a:lnTo>
                        <a:lnTo>
                          <a:pt x="14" y="34"/>
                        </a:lnTo>
                        <a:lnTo>
                          <a:pt x="7" y="30"/>
                        </a:lnTo>
                        <a:lnTo>
                          <a:pt x="3" y="28"/>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6" name="Freeform 49"/>
                  <p:cNvSpPr>
                    <a:spLocks/>
                  </p:cNvSpPr>
                  <p:nvPr/>
                </p:nvSpPr>
                <p:spPr bwMode="auto">
                  <a:xfrm>
                    <a:off x="3079" y="2303"/>
                    <a:ext cx="19" cy="16"/>
                  </a:xfrm>
                  <a:custGeom>
                    <a:avLst/>
                    <a:gdLst>
                      <a:gd name="T0" fmla="*/ 1 w 38"/>
                      <a:gd name="T1" fmla="*/ 11 h 32"/>
                      <a:gd name="T2" fmla="*/ 4 w 38"/>
                      <a:gd name="T3" fmla="*/ 8 h 32"/>
                      <a:gd name="T4" fmla="*/ 7 w 38"/>
                      <a:gd name="T5" fmla="*/ 5 h 32"/>
                      <a:gd name="T6" fmla="*/ 9 w 38"/>
                      <a:gd name="T7" fmla="*/ 2 h 32"/>
                      <a:gd name="T8" fmla="*/ 11 w 38"/>
                      <a:gd name="T9" fmla="*/ 0 h 32"/>
                      <a:gd name="T10" fmla="*/ 15 w 38"/>
                      <a:gd name="T11" fmla="*/ 7 h 32"/>
                      <a:gd name="T12" fmla="*/ 20 w 38"/>
                      <a:gd name="T13" fmla="*/ 13 h 32"/>
                      <a:gd name="T14" fmla="*/ 28 w 38"/>
                      <a:gd name="T15" fmla="*/ 19 h 32"/>
                      <a:gd name="T16" fmla="*/ 36 w 38"/>
                      <a:gd name="T17" fmla="*/ 24 h 32"/>
                      <a:gd name="T18" fmla="*/ 36 w 38"/>
                      <a:gd name="T19" fmla="*/ 25 h 32"/>
                      <a:gd name="T20" fmla="*/ 36 w 38"/>
                      <a:gd name="T21" fmla="*/ 25 h 32"/>
                      <a:gd name="T22" fmla="*/ 36 w 38"/>
                      <a:gd name="T23" fmla="*/ 25 h 32"/>
                      <a:gd name="T24" fmla="*/ 36 w 38"/>
                      <a:gd name="T25" fmla="*/ 26 h 32"/>
                      <a:gd name="T26" fmla="*/ 38 w 38"/>
                      <a:gd name="T27" fmla="*/ 31 h 32"/>
                      <a:gd name="T28" fmla="*/ 33 w 38"/>
                      <a:gd name="T29" fmla="*/ 32 h 32"/>
                      <a:gd name="T30" fmla="*/ 26 w 38"/>
                      <a:gd name="T31" fmla="*/ 31 h 32"/>
                      <a:gd name="T32" fmla="*/ 18 w 38"/>
                      <a:gd name="T33" fmla="*/ 28 h 32"/>
                      <a:gd name="T34" fmla="*/ 10 w 38"/>
                      <a:gd name="T35" fmla="*/ 25 h 32"/>
                      <a:gd name="T36" fmla="*/ 3 w 38"/>
                      <a:gd name="T37" fmla="*/ 20 h 32"/>
                      <a:gd name="T38" fmla="*/ 0 w 38"/>
                      <a:gd name="T39" fmla="*/ 16 h 32"/>
                      <a:gd name="T40" fmla="*/ 1 w 38"/>
                      <a:gd name="T41" fmla="*/ 1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32"/>
                      <a:gd name="T65" fmla="*/ 38 w 3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32">
                        <a:moveTo>
                          <a:pt x="1" y="11"/>
                        </a:moveTo>
                        <a:lnTo>
                          <a:pt x="4" y="8"/>
                        </a:lnTo>
                        <a:lnTo>
                          <a:pt x="7" y="5"/>
                        </a:lnTo>
                        <a:lnTo>
                          <a:pt x="9" y="2"/>
                        </a:lnTo>
                        <a:lnTo>
                          <a:pt x="11" y="0"/>
                        </a:lnTo>
                        <a:lnTo>
                          <a:pt x="15" y="7"/>
                        </a:lnTo>
                        <a:lnTo>
                          <a:pt x="20" y="13"/>
                        </a:lnTo>
                        <a:lnTo>
                          <a:pt x="28" y="19"/>
                        </a:lnTo>
                        <a:lnTo>
                          <a:pt x="36" y="24"/>
                        </a:lnTo>
                        <a:lnTo>
                          <a:pt x="36" y="25"/>
                        </a:lnTo>
                        <a:lnTo>
                          <a:pt x="36" y="26"/>
                        </a:lnTo>
                        <a:lnTo>
                          <a:pt x="38" y="31"/>
                        </a:lnTo>
                        <a:lnTo>
                          <a:pt x="33" y="32"/>
                        </a:lnTo>
                        <a:lnTo>
                          <a:pt x="26" y="31"/>
                        </a:lnTo>
                        <a:lnTo>
                          <a:pt x="18" y="28"/>
                        </a:lnTo>
                        <a:lnTo>
                          <a:pt x="10" y="25"/>
                        </a:lnTo>
                        <a:lnTo>
                          <a:pt x="3" y="20"/>
                        </a:lnTo>
                        <a:lnTo>
                          <a:pt x="0" y="16"/>
                        </a:lnTo>
                        <a:lnTo>
                          <a:pt x="1" y="11"/>
                        </a:lnTo>
                        <a:close/>
                      </a:path>
                    </a:pathLst>
                  </a:custGeom>
                  <a:solidFill>
                    <a:srgbClr val="28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7" name="Freeform 50"/>
                  <p:cNvSpPr>
                    <a:spLocks/>
                  </p:cNvSpPr>
                  <p:nvPr/>
                </p:nvSpPr>
                <p:spPr bwMode="auto">
                  <a:xfrm>
                    <a:off x="3085" y="2293"/>
                    <a:ext cx="21" cy="22"/>
                  </a:xfrm>
                  <a:custGeom>
                    <a:avLst/>
                    <a:gdLst>
                      <a:gd name="T0" fmla="*/ 0 w 43"/>
                      <a:gd name="T1" fmla="*/ 20 h 44"/>
                      <a:gd name="T2" fmla="*/ 2 w 43"/>
                      <a:gd name="T3" fmla="*/ 17 h 44"/>
                      <a:gd name="T4" fmla="*/ 5 w 43"/>
                      <a:gd name="T5" fmla="*/ 14 h 44"/>
                      <a:gd name="T6" fmla="*/ 7 w 43"/>
                      <a:gd name="T7" fmla="*/ 10 h 44"/>
                      <a:gd name="T8" fmla="*/ 9 w 43"/>
                      <a:gd name="T9" fmla="*/ 8 h 44"/>
                      <a:gd name="T10" fmla="*/ 16 w 43"/>
                      <a:gd name="T11" fmla="*/ 2 h 44"/>
                      <a:gd name="T12" fmla="*/ 27 w 43"/>
                      <a:gd name="T13" fmla="*/ 0 h 44"/>
                      <a:gd name="T14" fmla="*/ 37 w 43"/>
                      <a:gd name="T15" fmla="*/ 1 h 44"/>
                      <a:gd name="T16" fmla="*/ 43 w 43"/>
                      <a:gd name="T17" fmla="*/ 9 h 44"/>
                      <a:gd name="T18" fmla="*/ 39 w 43"/>
                      <a:gd name="T19" fmla="*/ 13 h 44"/>
                      <a:gd name="T20" fmla="*/ 32 w 43"/>
                      <a:gd name="T21" fmla="*/ 21 h 44"/>
                      <a:gd name="T22" fmla="*/ 25 w 43"/>
                      <a:gd name="T23" fmla="*/ 32 h 44"/>
                      <a:gd name="T24" fmla="*/ 25 w 43"/>
                      <a:gd name="T25" fmla="*/ 44 h 44"/>
                      <a:gd name="T26" fmla="*/ 17 w 43"/>
                      <a:gd name="T27" fmla="*/ 39 h 44"/>
                      <a:gd name="T28" fmla="*/ 9 w 43"/>
                      <a:gd name="T29" fmla="*/ 33 h 44"/>
                      <a:gd name="T30" fmla="*/ 4 w 43"/>
                      <a:gd name="T31" fmla="*/ 27 h 44"/>
                      <a:gd name="T32" fmla="*/ 0 w 43"/>
                      <a:gd name="T33" fmla="*/ 2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4"/>
                      <a:gd name="T53" fmla="*/ 43 w 4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4">
                        <a:moveTo>
                          <a:pt x="0" y="20"/>
                        </a:moveTo>
                        <a:lnTo>
                          <a:pt x="2" y="17"/>
                        </a:lnTo>
                        <a:lnTo>
                          <a:pt x="5" y="14"/>
                        </a:lnTo>
                        <a:lnTo>
                          <a:pt x="7" y="10"/>
                        </a:lnTo>
                        <a:lnTo>
                          <a:pt x="9" y="8"/>
                        </a:lnTo>
                        <a:lnTo>
                          <a:pt x="16" y="2"/>
                        </a:lnTo>
                        <a:lnTo>
                          <a:pt x="27" y="0"/>
                        </a:lnTo>
                        <a:lnTo>
                          <a:pt x="37" y="1"/>
                        </a:lnTo>
                        <a:lnTo>
                          <a:pt x="43" y="9"/>
                        </a:lnTo>
                        <a:lnTo>
                          <a:pt x="39" y="13"/>
                        </a:lnTo>
                        <a:lnTo>
                          <a:pt x="32" y="21"/>
                        </a:lnTo>
                        <a:lnTo>
                          <a:pt x="25" y="32"/>
                        </a:lnTo>
                        <a:lnTo>
                          <a:pt x="25" y="44"/>
                        </a:lnTo>
                        <a:lnTo>
                          <a:pt x="17" y="39"/>
                        </a:lnTo>
                        <a:lnTo>
                          <a:pt x="9" y="33"/>
                        </a:lnTo>
                        <a:lnTo>
                          <a:pt x="4" y="27"/>
                        </a:lnTo>
                        <a:lnTo>
                          <a:pt x="0" y="20"/>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8" name="Freeform 51"/>
                  <p:cNvSpPr>
                    <a:spLocks/>
                  </p:cNvSpPr>
                  <p:nvPr/>
                </p:nvSpPr>
                <p:spPr bwMode="auto">
                  <a:xfrm>
                    <a:off x="3063" y="2337"/>
                    <a:ext cx="35" cy="15"/>
                  </a:xfrm>
                  <a:custGeom>
                    <a:avLst/>
                    <a:gdLst>
                      <a:gd name="T0" fmla="*/ 6 w 70"/>
                      <a:gd name="T1" fmla="*/ 0 h 32"/>
                      <a:gd name="T2" fmla="*/ 7 w 70"/>
                      <a:gd name="T3" fmla="*/ 4 h 32"/>
                      <a:gd name="T4" fmla="*/ 8 w 70"/>
                      <a:gd name="T5" fmla="*/ 7 h 32"/>
                      <a:gd name="T6" fmla="*/ 11 w 70"/>
                      <a:gd name="T7" fmla="*/ 11 h 32"/>
                      <a:gd name="T8" fmla="*/ 15 w 70"/>
                      <a:gd name="T9" fmla="*/ 14 h 32"/>
                      <a:gd name="T10" fmla="*/ 21 w 70"/>
                      <a:gd name="T11" fmla="*/ 17 h 32"/>
                      <a:gd name="T12" fmla="*/ 28 w 70"/>
                      <a:gd name="T13" fmla="*/ 19 h 32"/>
                      <a:gd name="T14" fmla="*/ 36 w 70"/>
                      <a:gd name="T15" fmla="*/ 21 h 32"/>
                      <a:gd name="T16" fmla="*/ 47 w 70"/>
                      <a:gd name="T17" fmla="*/ 22 h 32"/>
                      <a:gd name="T18" fmla="*/ 53 w 70"/>
                      <a:gd name="T19" fmla="*/ 22 h 32"/>
                      <a:gd name="T20" fmla="*/ 59 w 70"/>
                      <a:gd name="T21" fmla="*/ 24 h 32"/>
                      <a:gd name="T22" fmla="*/ 64 w 70"/>
                      <a:gd name="T23" fmla="*/ 24 h 32"/>
                      <a:gd name="T24" fmla="*/ 68 w 70"/>
                      <a:gd name="T25" fmla="*/ 25 h 32"/>
                      <a:gd name="T26" fmla="*/ 69 w 70"/>
                      <a:gd name="T27" fmla="*/ 27 h 32"/>
                      <a:gd name="T28" fmla="*/ 70 w 70"/>
                      <a:gd name="T29" fmla="*/ 29 h 32"/>
                      <a:gd name="T30" fmla="*/ 69 w 70"/>
                      <a:gd name="T31" fmla="*/ 30 h 32"/>
                      <a:gd name="T32" fmla="*/ 66 w 70"/>
                      <a:gd name="T33" fmla="*/ 32 h 32"/>
                      <a:gd name="T34" fmla="*/ 60 w 70"/>
                      <a:gd name="T35" fmla="*/ 32 h 32"/>
                      <a:gd name="T36" fmla="*/ 52 w 70"/>
                      <a:gd name="T37" fmla="*/ 32 h 32"/>
                      <a:gd name="T38" fmla="*/ 45 w 70"/>
                      <a:gd name="T39" fmla="*/ 32 h 32"/>
                      <a:gd name="T40" fmla="*/ 37 w 70"/>
                      <a:gd name="T41" fmla="*/ 32 h 32"/>
                      <a:gd name="T42" fmla="*/ 29 w 70"/>
                      <a:gd name="T43" fmla="*/ 32 h 32"/>
                      <a:gd name="T44" fmla="*/ 21 w 70"/>
                      <a:gd name="T45" fmla="*/ 30 h 32"/>
                      <a:gd name="T46" fmla="*/ 14 w 70"/>
                      <a:gd name="T47" fmla="*/ 29 h 32"/>
                      <a:gd name="T48" fmla="*/ 8 w 70"/>
                      <a:gd name="T49" fmla="*/ 28 h 32"/>
                      <a:gd name="T50" fmla="*/ 3 w 70"/>
                      <a:gd name="T51" fmla="*/ 22 h 32"/>
                      <a:gd name="T52" fmla="*/ 0 w 70"/>
                      <a:gd name="T53" fmla="*/ 15 h 32"/>
                      <a:gd name="T54" fmla="*/ 1 w 70"/>
                      <a:gd name="T55" fmla="*/ 7 h 32"/>
                      <a:gd name="T56" fmla="*/ 6 w 70"/>
                      <a:gd name="T57" fmla="*/ 0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32"/>
                      <a:gd name="T89" fmla="*/ 70 w 70"/>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32">
                        <a:moveTo>
                          <a:pt x="6" y="0"/>
                        </a:moveTo>
                        <a:lnTo>
                          <a:pt x="7" y="4"/>
                        </a:lnTo>
                        <a:lnTo>
                          <a:pt x="8" y="7"/>
                        </a:lnTo>
                        <a:lnTo>
                          <a:pt x="11" y="11"/>
                        </a:lnTo>
                        <a:lnTo>
                          <a:pt x="15" y="14"/>
                        </a:lnTo>
                        <a:lnTo>
                          <a:pt x="21" y="17"/>
                        </a:lnTo>
                        <a:lnTo>
                          <a:pt x="28" y="19"/>
                        </a:lnTo>
                        <a:lnTo>
                          <a:pt x="36" y="21"/>
                        </a:lnTo>
                        <a:lnTo>
                          <a:pt x="47" y="22"/>
                        </a:lnTo>
                        <a:lnTo>
                          <a:pt x="53" y="22"/>
                        </a:lnTo>
                        <a:lnTo>
                          <a:pt x="59" y="24"/>
                        </a:lnTo>
                        <a:lnTo>
                          <a:pt x="64" y="24"/>
                        </a:lnTo>
                        <a:lnTo>
                          <a:pt x="68" y="25"/>
                        </a:lnTo>
                        <a:lnTo>
                          <a:pt x="69" y="27"/>
                        </a:lnTo>
                        <a:lnTo>
                          <a:pt x="70" y="29"/>
                        </a:lnTo>
                        <a:lnTo>
                          <a:pt x="69" y="30"/>
                        </a:lnTo>
                        <a:lnTo>
                          <a:pt x="66" y="32"/>
                        </a:lnTo>
                        <a:lnTo>
                          <a:pt x="60" y="32"/>
                        </a:lnTo>
                        <a:lnTo>
                          <a:pt x="52" y="32"/>
                        </a:lnTo>
                        <a:lnTo>
                          <a:pt x="45" y="32"/>
                        </a:lnTo>
                        <a:lnTo>
                          <a:pt x="37" y="32"/>
                        </a:lnTo>
                        <a:lnTo>
                          <a:pt x="29" y="32"/>
                        </a:lnTo>
                        <a:lnTo>
                          <a:pt x="21" y="30"/>
                        </a:lnTo>
                        <a:lnTo>
                          <a:pt x="14" y="29"/>
                        </a:lnTo>
                        <a:lnTo>
                          <a:pt x="8" y="28"/>
                        </a:lnTo>
                        <a:lnTo>
                          <a:pt x="3" y="22"/>
                        </a:lnTo>
                        <a:lnTo>
                          <a:pt x="0" y="15"/>
                        </a:lnTo>
                        <a:lnTo>
                          <a:pt x="1" y="7"/>
                        </a:lnTo>
                        <a:lnTo>
                          <a:pt x="6"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9" name="Freeform 52"/>
                  <p:cNvSpPr>
                    <a:spLocks/>
                  </p:cNvSpPr>
                  <p:nvPr/>
                </p:nvSpPr>
                <p:spPr bwMode="auto">
                  <a:xfrm>
                    <a:off x="3065" y="2334"/>
                    <a:ext cx="32" cy="15"/>
                  </a:xfrm>
                  <a:custGeom>
                    <a:avLst/>
                    <a:gdLst>
                      <a:gd name="T0" fmla="*/ 0 w 62"/>
                      <a:gd name="T1" fmla="*/ 5 h 30"/>
                      <a:gd name="T2" fmla="*/ 1 w 62"/>
                      <a:gd name="T3" fmla="*/ 4 h 30"/>
                      <a:gd name="T4" fmla="*/ 2 w 62"/>
                      <a:gd name="T5" fmla="*/ 3 h 30"/>
                      <a:gd name="T6" fmla="*/ 3 w 62"/>
                      <a:gd name="T7" fmla="*/ 3 h 30"/>
                      <a:gd name="T8" fmla="*/ 5 w 62"/>
                      <a:gd name="T9" fmla="*/ 2 h 30"/>
                      <a:gd name="T10" fmla="*/ 10 w 62"/>
                      <a:gd name="T11" fmla="*/ 0 h 30"/>
                      <a:gd name="T12" fmla="*/ 17 w 62"/>
                      <a:gd name="T13" fmla="*/ 0 h 30"/>
                      <a:gd name="T14" fmla="*/ 25 w 62"/>
                      <a:gd name="T15" fmla="*/ 2 h 30"/>
                      <a:gd name="T16" fmla="*/ 32 w 62"/>
                      <a:gd name="T17" fmla="*/ 5 h 30"/>
                      <a:gd name="T18" fmla="*/ 38 w 62"/>
                      <a:gd name="T19" fmla="*/ 9 h 30"/>
                      <a:gd name="T20" fmla="*/ 44 w 62"/>
                      <a:gd name="T21" fmla="*/ 12 h 30"/>
                      <a:gd name="T22" fmla="*/ 47 w 62"/>
                      <a:gd name="T23" fmla="*/ 15 h 30"/>
                      <a:gd name="T24" fmla="*/ 48 w 62"/>
                      <a:gd name="T25" fmla="*/ 16 h 30"/>
                      <a:gd name="T26" fmla="*/ 50 w 62"/>
                      <a:gd name="T27" fmla="*/ 17 h 30"/>
                      <a:gd name="T28" fmla="*/ 54 w 62"/>
                      <a:gd name="T29" fmla="*/ 20 h 30"/>
                      <a:gd name="T30" fmla="*/ 58 w 62"/>
                      <a:gd name="T31" fmla="*/ 25 h 30"/>
                      <a:gd name="T32" fmla="*/ 62 w 62"/>
                      <a:gd name="T33" fmla="*/ 30 h 30"/>
                      <a:gd name="T34" fmla="*/ 58 w 62"/>
                      <a:gd name="T35" fmla="*/ 29 h 30"/>
                      <a:gd name="T36" fmla="*/ 53 w 62"/>
                      <a:gd name="T37" fmla="*/ 29 h 30"/>
                      <a:gd name="T38" fmla="*/ 47 w 62"/>
                      <a:gd name="T39" fmla="*/ 27 h 30"/>
                      <a:gd name="T40" fmla="*/ 41 w 62"/>
                      <a:gd name="T41" fmla="*/ 27 h 30"/>
                      <a:gd name="T42" fmla="*/ 30 w 62"/>
                      <a:gd name="T43" fmla="*/ 26 h 30"/>
                      <a:gd name="T44" fmla="*/ 22 w 62"/>
                      <a:gd name="T45" fmla="*/ 24 h 30"/>
                      <a:gd name="T46" fmla="*/ 15 w 62"/>
                      <a:gd name="T47" fmla="*/ 22 h 30"/>
                      <a:gd name="T48" fmla="*/ 9 w 62"/>
                      <a:gd name="T49" fmla="*/ 19 h 30"/>
                      <a:gd name="T50" fmla="*/ 5 w 62"/>
                      <a:gd name="T51" fmla="*/ 16 h 30"/>
                      <a:gd name="T52" fmla="*/ 2 w 62"/>
                      <a:gd name="T53" fmla="*/ 12 h 30"/>
                      <a:gd name="T54" fmla="*/ 1 w 62"/>
                      <a:gd name="T55" fmla="*/ 9 h 30"/>
                      <a:gd name="T56" fmla="*/ 0 w 62"/>
                      <a:gd name="T57" fmla="*/ 5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30"/>
                      <a:gd name="T89" fmla="*/ 62 w 62"/>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30">
                        <a:moveTo>
                          <a:pt x="0" y="5"/>
                        </a:moveTo>
                        <a:lnTo>
                          <a:pt x="1" y="4"/>
                        </a:lnTo>
                        <a:lnTo>
                          <a:pt x="2" y="3"/>
                        </a:lnTo>
                        <a:lnTo>
                          <a:pt x="3" y="3"/>
                        </a:lnTo>
                        <a:lnTo>
                          <a:pt x="5" y="2"/>
                        </a:lnTo>
                        <a:lnTo>
                          <a:pt x="10" y="0"/>
                        </a:lnTo>
                        <a:lnTo>
                          <a:pt x="17" y="0"/>
                        </a:lnTo>
                        <a:lnTo>
                          <a:pt x="25" y="2"/>
                        </a:lnTo>
                        <a:lnTo>
                          <a:pt x="32" y="5"/>
                        </a:lnTo>
                        <a:lnTo>
                          <a:pt x="38" y="9"/>
                        </a:lnTo>
                        <a:lnTo>
                          <a:pt x="44" y="12"/>
                        </a:lnTo>
                        <a:lnTo>
                          <a:pt x="47" y="15"/>
                        </a:lnTo>
                        <a:lnTo>
                          <a:pt x="48" y="16"/>
                        </a:lnTo>
                        <a:lnTo>
                          <a:pt x="50" y="17"/>
                        </a:lnTo>
                        <a:lnTo>
                          <a:pt x="54" y="20"/>
                        </a:lnTo>
                        <a:lnTo>
                          <a:pt x="58" y="25"/>
                        </a:lnTo>
                        <a:lnTo>
                          <a:pt x="62" y="30"/>
                        </a:lnTo>
                        <a:lnTo>
                          <a:pt x="58" y="29"/>
                        </a:lnTo>
                        <a:lnTo>
                          <a:pt x="53" y="29"/>
                        </a:lnTo>
                        <a:lnTo>
                          <a:pt x="47" y="27"/>
                        </a:lnTo>
                        <a:lnTo>
                          <a:pt x="41" y="27"/>
                        </a:lnTo>
                        <a:lnTo>
                          <a:pt x="30" y="26"/>
                        </a:lnTo>
                        <a:lnTo>
                          <a:pt x="22" y="24"/>
                        </a:lnTo>
                        <a:lnTo>
                          <a:pt x="15" y="22"/>
                        </a:lnTo>
                        <a:lnTo>
                          <a:pt x="9" y="19"/>
                        </a:lnTo>
                        <a:lnTo>
                          <a:pt x="5" y="16"/>
                        </a:lnTo>
                        <a:lnTo>
                          <a:pt x="2" y="12"/>
                        </a:lnTo>
                        <a:lnTo>
                          <a:pt x="1" y="9"/>
                        </a:lnTo>
                        <a:lnTo>
                          <a:pt x="0" y="5"/>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0" name="Freeform 53"/>
                  <p:cNvSpPr>
                    <a:spLocks/>
                  </p:cNvSpPr>
                  <p:nvPr/>
                </p:nvSpPr>
                <p:spPr bwMode="auto">
                  <a:xfrm>
                    <a:off x="3123" y="2341"/>
                    <a:ext cx="36" cy="18"/>
                  </a:xfrm>
                  <a:custGeom>
                    <a:avLst/>
                    <a:gdLst>
                      <a:gd name="T0" fmla="*/ 0 w 74"/>
                      <a:gd name="T1" fmla="*/ 23 h 35"/>
                      <a:gd name="T2" fmla="*/ 1 w 74"/>
                      <a:gd name="T3" fmla="*/ 20 h 35"/>
                      <a:gd name="T4" fmla="*/ 3 w 74"/>
                      <a:gd name="T5" fmla="*/ 18 h 35"/>
                      <a:gd name="T6" fmla="*/ 8 w 74"/>
                      <a:gd name="T7" fmla="*/ 16 h 35"/>
                      <a:gd name="T8" fmla="*/ 13 w 74"/>
                      <a:gd name="T9" fmla="*/ 15 h 35"/>
                      <a:gd name="T10" fmla="*/ 18 w 74"/>
                      <a:gd name="T11" fmla="*/ 12 h 35"/>
                      <a:gd name="T12" fmla="*/ 24 w 74"/>
                      <a:gd name="T13" fmla="*/ 10 h 35"/>
                      <a:gd name="T14" fmla="*/ 29 w 74"/>
                      <a:gd name="T15" fmla="*/ 7 h 35"/>
                      <a:gd name="T16" fmla="*/ 33 w 74"/>
                      <a:gd name="T17" fmla="*/ 3 h 35"/>
                      <a:gd name="T18" fmla="*/ 40 w 74"/>
                      <a:gd name="T19" fmla="*/ 0 h 35"/>
                      <a:gd name="T20" fmla="*/ 48 w 74"/>
                      <a:gd name="T21" fmla="*/ 2 h 35"/>
                      <a:gd name="T22" fmla="*/ 56 w 74"/>
                      <a:gd name="T23" fmla="*/ 7 h 35"/>
                      <a:gd name="T24" fmla="*/ 66 w 74"/>
                      <a:gd name="T25" fmla="*/ 10 h 35"/>
                      <a:gd name="T26" fmla="*/ 73 w 74"/>
                      <a:gd name="T27" fmla="*/ 14 h 35"/>
                      <a:gd name="T28" fmla="*/ 74 w 74"/>
                      <a:gd name="T29" fmla="*/ 20 h 35"/>
                      <a:gd name="T30" fmla="*/ 70 w 74"/>
                      <a:gd name="T31" fmla="*/ 27 h 35"/>
                      <a:gd name="T32" fmla="*/ 65 w 74"/>
                      <a:gd name="T33" fmla="*/ 35 h 35"/>
                      <a:gd name="T34" fmla="*/ 52 w 74"/>
                      <a:gd name="T35" fmla="*/ 27 h 35"/>
                      <a:gd name="T36" fmla="*/ 44 w 74"/>
                      <a:gd name="T37" fmla="*/ 22 h 35"/>
                      <a:gd name="T38" fmla="*/ 28 w 74"/>
                      <a:gd name="T39" fmla="*/ 18 h 35"/>
                      <a:gd name="T40" fmla="*/ 25 w 74"/>
                      <a:gd name="T41" fmla="*/ 19 h 35"/>
                      <a:gd name="T42" fmla="*/ 20 w 74"/>
                      <a:gd name="T43" fmla="*/ 20 h 35"/>
                      <a:gd name="T44" fmla="*/ 12 w 74"/>
                      <a:gd name="T45" fmla="*/ 23 h 35"/>
                      <a:gd name="T46" fmla="*/ 2 w 74"/>
                      <a:gd name="T47" fmla="*/ 25 h 35"/>
                      <a:gd name="T48" fmla="*/ 1 w 74"/>
                      <a:gd name="T49" fmla="*/ 25 h 35"/>
                      <a:gd name="T50" fmla="*/ 1 w 74"/>
                      <a:gd name="T51" fmla="*/ 24 h 35"/>
                      <a:gd name="T52" fmla="*/ 0 w 74"/>
                      <a:gd name="T53" fmla="*/ 24 h 35"/>
                      <a:gd name="T54" fmla="*/ 0 w 74"/>
                      <a:gd name="T55" fmla="*/ 23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
                      <a:gd name="T85" fmla="*/ 0 h 35"/>
                      <a:gd name="T86" fmla="*/ 74 w 74"/>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 h="35">
                        <a:moveTo>
                          <a:pt x="0" y="23"/>
                        </a:moveTo>
                        <a:lnTo>
                          <a:pt x="1" y="20"/>
                        </a:lnTo>
                        <a:lnTo>
                          <a:pt x="3" y="18"/>
                        </a:lnTo>
                        <a:lnTo>
                          <a:pt x="8" y="16"/>
                        </a:lnTo>
                        <a:lnTo>
                          <a:pt x="13" y="15"/>
                        </a:lnTo>
                        <a:lnTo>
                          <a:pt x="18" y="12"/>
                        </a:lnTo>
                        <a:lnTo>
                          <a:pt x="24" y="10"/>
                        </a:lnTo>
                        <a:lnTo>
                          <a:pt x="29" y="7"/>
                        </a:lnTo>
                        <a:lnTo>
                          <a:pt x="33" y="3"/>
                        </a:lnTo>
                        <a:lnTo>
                          <a:pt x="40" y="0"/>
                        </a:lnTo>
                        <a:lnTo>
                          <a:pt x="48" y="2"/>
                        </a:lnTo>
                        <a:lnTo>
                          <a:pt x="56" y="7"/>
                        </a:lnTo>
                        <a:lnTo>
                          <a:pt x="66" y="10"/>
                        </a:lnTo>
                        <a:lnTo>
                          <a:pt x="73" y="14"/>
                        </a:lnTo>
                        <a:lnTo>
                          <a:pt x="74" y="20"/>
                        </a:lnTo>
                        <a:lnTo>
                          <a:pt x="70" y="27"/>
                        </a:lnTo>
                        <a:lnTo>
                          <a:pt x="65" y="35"/>
                        </a:lnTo>
                        <a:lnTo>
                          <a:pt x="52" y="27"/>
                        </a:lnTo>
                        <a:lnTo>
                          <a:pt x="44" y="22"/>
                        </a:lnTo>
                        <a:lnTo>
                          <a:pt x="28" y="18"/>
                        </a:lnTo>
                        <a:lnTo>
                          <a:pt x="25" y="19"/>
                        </a:lnTo>
                        <a:lnTo>
                          <a:pt x="20" y="20"/>
                        </a:lnTo>
                        <a:lnTo>
                          <a:pt x="12" y="23"/>
                        </a:lnTo>
                        <a:lnTo>
                          <a:pt x="2" y="25"/>
                        </a:lnTo>
                        <a:lnTo>
                          <a:pt x="1" y="25"/>
                        </a:lnTo>
                        <a:lnTo>
                          <a:pt x="1" y="24"/>
                        </a:lnTo>
                        <a:lnTo>
                          <a:pt x="0" y="24"/>
                        </a:lnTo>
                        <a:lnTo>
                          <a:pt x="0" y="23"/>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1" name="Freeform 54"/>
                  <p:cNvSpPr>
                    <a:spLocks/>
                  </p:cNvSpPr>
                  <p:nvPr/>
                </p:nvSpPr>
                <p:spPr bwMode="auto">
                  <a:xfrm>
                    <a:off x="3124" y="2351"/>
                    <a:ext cx="31" cy="10"/>
                  </a:xfrm>
                  <a:custGeom>
                    <a:avLst/>
                    <a:gdLst>
                      <a:gd name="T0" fmla="*/ 42 w 63"/>
                      <a:gd name="T1" fmla="*/ 4 h 21"/>
                      <a:gd name="T2" fmla="*/ 50 w 63"/>
                      <a:gd name="T3" fmla="*/ 9 h 21"/>
                      <a:gd name="T4" fmla="*/ 63 w 63"/>
                      <a:gd name="T5" fmla="*/ 17 h 21"/>
                      <a:gd name="T6" fmla="*/ 63 w 63"/>
                      <a:gd name="T7" fmla="*/ 17 h 21"/>
                      <a:gd name="T8" fmla="*/ 63 w 63"/>
                      <a:gd name="T9" fmla="*/ 17 h 21"/>
                      <a:gd name="T10" fmla="*/ 63 w 63"/>
                      <a:gd name="T11" fmla="*/ 17 h 21"/>
                      <a:gd name="T12" fmla="*/ 63 w 63"/>
                      <a:gd name="T13" fmla="*/ 17 h 21"/>
                      <a:gd name="T14" fmla="*/ 54 w 63"/>
                      <a:gd name="T15" fmla="*/ 21 h 21"/>
                      <a:gd name="T16" fmla="*/ 45 w 63"/>
                      <a:gd name="T17" fmla="*/ 20 h 21"/>
                      <a:gd name="T18" fmla="*/ 36 w 63"/>
                      <a:gd name="T19" fmla="*/ 16 h 21"/>
                      <a:gd name="T20" fmla="*/ 29 w 63"/>
                      <a:gd name="T21" fmla="*/ 13 h 21"/>
                      <a:gd name="T22" fmla="*/ 23 w 63"/>
                      <a:gd name="T23" fmla="*/ 10 h 21"/>
                      <a:gd name="T24" fmla="*/ 15 w 63"/>
                      <a:gd name="T25" fmla="*/ 9 h 21"/>
                      <a:gd name="T26" fmla="*/ 6 w 63"/>
                      <a:gd name="T27" fmla="*/ 9 h 21"/>
                      <a:gd name="T28" fmla="*/ 0 w 63"/>
                      <a:gd name="T29" fmla="*/ 7 h 21"/>
                      <a:gd name="T30" fmla="*/ 10 w 63"/>
                      <a:gd name="T31" fmla="*/ 5 h 21"/>
                      <a:gd name="T32" fmla="*/ 18 w 63"/>
                      <a:gd name="T33" fmla="*/ 2 h 21"/>
                      <a:gd name="T34" fmla="*/ 23 w 63"/>
                      <a:gd name="T35" fmla="*/ 1 h 21"/>
                      <a:gd name="T36" fmla="*/ 26 w 63"/>
                      <a:gd name="T37" fmla="*/ 0 h 21"/>
                      <a:gd name="T38" fmla="*/ 42 w 63"/>
                      <a:gd name="T39" fmla="*/ 4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
                      <a:gd name="T61" fmla="*/ 0 h 21"/>
                      <a:gd name="T62" fmla="*/ 63 w 63"/>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 h="21">
                        <a:moveTo>
                          <a:pt x="42" y="4"/>
                        </a:moveTo>
                        <a:lnTo>
                          <a:pt x="50" y="9"/>
                        </a:lnTo>
                        <a:lnTo>
                          <a:pt x="63" y="17"/>
                        </a:lnTo>
                        <a:lnTo>
                          <a:pt x="54" y="21"/>
                        </a:lnTo>
                        <a:lnTo>
                          <a:pt x="45" y="20"/>
                        </a:lnTo>
                        <a:lnTo>
                          <a:pt x="36" y="16"/>
                        </a:lnTo>
                        <a:lnTo>
                          <a:pt x="29" y="13"/>
                        </a:lnTo>
                        <a:lnTo>
                          <a:pt x="23" y="10"/>
                        </a:lnTo>
                        <a:lnTo>
                          <a:pt x="15" y="9"/>
                        </a:lnTo>
                        <a:lnTo>
                          <a:pt x="6" y="9"/>
                        </a:lnTo>
                        <a:lnTo>
                          <a:pt x="0" y="7"/>
                        </a:lnTo>
                        <a:lnTo>
                          <a:pt x="10" y="5"/>
                        </a:lnTo>
                        <a:lnTo>
                          <a:pt x="18" y="2"/>
                        </a:lnTo>
                        <a:lnTo>
                          <a:pt x="23" y="1"/>
                        </a:lnTo>
                        <a:lnTo>
                          <a:pt x="26" y="0"/>
                        </a:lnTo>
                        <a:lnTo>
                          <a:pt x="42" y="4"/>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2" name="Freeform 55"/>
                  <p:cNvSpPr>
                    <a:spLocks/>
                  </p:cNvSpPr>
                  <p:nvPr/>
                </p:nvSpPr>
                <p:spPr bwMode="auto">
                  <a:xfrm>
                    <a:off x="3098" y="2329"/>
                    <a:ext cx="27" cy="13"/>
                  </a:xfrm>
                  <a:custGeom>
                    <a:avLst/>
                    <a:gdLst>
                      <a:gd name="T0" fmla="*/ 10 w 55"/>
                      <a:gd name="T1" fmla="*/ 0 h 28"/>
                      <a:gd name="T2" fmla="*/ 10 w 55"/>
                      <a:gd name="T3" fmla="*/ 3 h 28"/>
                      <a:gd name="T4" fmla="*/ 12 w 55"/>
                      <a:gd name="T5" fmla="*/ 5 h 28"/>
                      <a:gd name="T6" fmla="*/ 14 w 55"/>
                      <a:gd name="T7" fmla="*/ 7 h 28"/>
                      <a:gd name="T8" fmla="*/ 18 w 55"/>
                      <a:gd name="T9" fmla="*/ 8 h 28"/>
                      <a:gd name="T10" fmla="*/ 22 w 55"/>
                      <a:gd name="T11" fmla="*/ 11 h 28"/>
                      <a:gd name="T12" fmla="*/ 28 w 55"/>
                      <a:gd name="T13" fmla="*/ 12 h 28"/>
                      <a:gd name="T14" fmla="*/ 34 w 55"/>
                      <a:gd name="T15" fmla="*/ 14 h 28"/>
                      <a:gd name="T16" fmla="*/ 40 w 55"/>
                      <a:gd name="T17" fmla="*/ 15 h 28"/>
                      <a:gd name="T18" fmla="*/ 44 w 55"/>
                      <a:gd name="T19" fmla="*/ 18 h 28"/>
                      <a:gd name="T20" fmla="*/ 49 w 55"/>
                      <a:gd name="T21" fmla="*/ 20 h 28"/>
                      <a:gd name="T22" fmla="*/ 52 w 55"/>
                      <a:gd name="T23" fmla="*/ 23 h 28"/>
                      <a:gd name="T24" fmla="*/ 55 w 55"/>
                      <a:gd name="T25" fmla="*/ 26 h 28"/>
                      <a:gd name="T26" fmla="*/ 47 w 55"/>
                      <a:gd name="T27" fmla="*/ 27 h 28"/>
                      <a:gd name="T28" fmla="*/ 39 w 55"/>
                      <a:gd name="T29" fmla="*/ 28 h 28"/>
                      <a:gd name="T30" fmla="*/ 29 w 55"/>
                      <a:gd name="T31" fmla="*/ 27 h 28"/>
                      <a:gd name="T32" fmla="*/ 20 w 55"/>
                      <a:gd name="T33" fmla="*/ 25 h 28"/>
                      <a:gd name="T34" fmla="*/ 12 w 55"/>
                      <a:gd name="T35" fmla="*/ 22 h 28"/>
                      <a:gd name="T36" fmla="*/ 6 w 55"/>
                      <a:gd name="T37" fmla="*/ 19 h 28"/>
                      <a:gd name="T38" fmla="*/ 2 w 55"/>
                      <a:gd name="T39" fmla="*/ 15 h 28"/>
                      <a:gd name="T40" fmla="*/ 0 w 55"/>
                      <a:gd name="T41" fmla="*/ 11 h 28"/>
                      <a:gd name="T42" fmla="*/ 2 w 55"/>
                      <a:gd name="T43" fmla="*/ 10 h 28"/>
                      <a:gd name="T44" fmla="*/ 3 w 55"/>
                      <a:gd name="T45" fmla="*/ 7 h 28"/>
                      <a:gd name="T46" fmla="*/ 6 w 55"/>
                      <a:gd name="T47" fmla="*/ 4 h 28"/>
                      <a:gd name="T48" fmla="*/ 10 w 55"/>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28"/>
                      <a:gd name="T77" fmla="*/ 55 w 5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28">
                        <a:moveTo>
                          <a:pt x="10" y="0"/>
                        </a:moveTo>
                        <a:lnTo>
                          <a:pt x="10" y="3"/>
                        </a:lnTo>
                        <a:lnTo>
                          <a:pt x="12" y="5"/>
                        </a:lnTo>
                        <a:lnTo>
                          <a:pt x="14" y="7"/>
                        </a:lnTo>
                        <a:lnTo>
                          <a:pt x="18" y="8"/>
                        </a:lnTo>
                        <a:lnTo>
                          <a:pt x="22" y="11"/>
                        </a:lnTo>
                        <a:lnTo>
                          <a:pt x="28" y="12"/>
                        </a:lnTo>
                        <a:lnTo>
                          <a:pt x="34" y="14"/>
                        </a:lnTo>
                        <a:lnTo>
                          <a:pt x="40" y="15"/>
                        </a:lnTo>
                        <a:lnTo>
                          <a:pt x="44" y="18"/>
                        </a:lnTo>
                        <a:lnTo>
                          <a:pt x="49" y="20"/>
                        </a:lnTo>
                        <a:lnTo>
                          <a:pt x="52" y="23"/>
                        </a:lnTo>
                        <a:lnTo>
                          <a:pt x="55" y="26"/>
                        </a:lnTo>
                        <a:lnTo>
                          <a:pt x="47" y="27"/>
                        </a:lnTo>
                        <a:lnTo>
                          <a:pt x="39" y="28"/>
                        </a:lnTo>
                        <a:lnTo>
                          <a:pt x="29" y="27"/>
                        </a:lnTo>
                        <a:lnTo>
                          <a:pt x="20" y="25"/>
                        </a:lnTo>
                        <a:lnTo>
                          <a:pt x="12" y="22"/>
                        </a:lnTo>
                        <a:lnTo>
                          <a:pt x="6" y="19"/>
                        </a:lnTo>
                        <a:lnTo>
                          <a:pt x="2" y="15"/>
                        </a:lnTo>
                        <a:lnTo>
                          <a:pt x="0" y="11"/>
                        </a:lnTo>
                        <a:lnTo>
                          <a:pt x="2" y="10"/>
                        </a:lnTo>
                        <a:lnTo>
                          <a:pt x="3" y="7"/>
                        </a:lnTo>
                        <a:lnTo>
                          <a:pt x="6" y="4"/>
                        </a:lnTo>
                        <a:lnTo>
                          <a:pt x="10"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3" name="Freeform 56"/>
                  <p:cNvSpPr>
                    <a:spLocks/>
                  </p:cNvSpPr>
                  <p:nvPr/>
                </p:nvSpPr>
                <p:spPr bwMode="auto">
                  <a:xfrm>
                    <a:off x="3102" y="2325"/>
                    <a:ext cx="27" cy="16"/>
                  </a:xfrm>
                  <a:custGeom>
                    <a:avLst/>
                    <a:gdLst>
                      <a:gd name="T0" fmla="*/ 8 w 53"/>
                      <a:gd name="T1" fmla="*/ 16 h 34"/>
                      <a:gd name="T2" fmla="*/ 4 w 53"/>
                      <a:gd name="T3" fmla="*/ 15 h 34"/>
                      <a:gd name="T4" fmla="*/ 2 w 53"/>
                      <a:gd name="T5" fmla="*/ 13 h 34"/>
                      <a:gd name="T6" fmla="*/ 0 w 53"/>
                      <a:gd name="T7" fmla="*/ 11 h 34"/>
                      <a:gd name="T8" fmla="*/ 0 w 53"/>
                      <a:gd name="T9" fmla="*/ 8 h 34"/>
                      <a:gd name="T10" fmla="*/ 4 w 53"/>
                      <a:gd name="T11" fmla="*/ 4 h 34"/>
                      <a:gd name="T12" fmla="*/ 10 w 53"/>
                      <a:gd name="T13" fmla="*/ 1 h 34"/>
                      <a:gd name="T14" fmla="*/ 15 w 53"/>
                      <a:gd name="T15" fmla="*/ 0 h 34"/>
                      <a:gd name="T16" fmla="*/ 20 w 53"/>
                      <a:gd name="T17" fmla="*/ 4 h 34"/>
                      <a:gd name="T18" fmla="*/ 26 w 53"/>
                      <a:gd name="T19" fmla="*/ 8 h 34"/>
                      <a:gd name="T20" fmla="*/ 32 w 53"/>
                      <a:gd name="T21" fmla="*/ 12 h 34"/>
                      <a:gd name="T22" fmla="*/ 39 w 53"/>
                      <a:gd name="T23" fmla="*/ 15 h 34"/>
                      <a:gd name="T24" fmla="*/ 46 w 53"/>
                      <a:gd name="T25" fmla="*/ 19 h 34"/>
                      <a:gd name="T26" fmla="*/ 50 w 53"/>
                      <a:gd name="T27" fmla="*/ 22 h 34"/>
                      <a:gd name="T28" fmla="*/ 53 w 53"/>
                      <a:gd name="T29" fmla="*/ 24 h 34"/>
                      <a:gd name="T30" fmla="*/ 53 w 53"/>
                      <a:gd name="T31" fmla="*/ 28 h 34"/>
                      <a:gd name="T32" fmla="*/ 49 w 53"/>
                      <a:gd name="T33" fmla="*/ 31 h 34"/>
                      <a:gd name="T34" fmla="*/ 48 w 53"/>
                      <a:gd name="T35" fmla="*/ 33 h 34"/>
                      <a:gd name="T36" fmla="*/ 47 w 53"/>
                      <a:gd name="T37" fmla="*/ 33 h 34"/>
                      <a:gd name="T38" fmla="*/ 46 w 53"/>
                      <a:gd name="T39" fmla="*/ 33 h 34"/>
                      <a:gd name="T40" fmla="*/ 45 w 53"/>
                      <a:gd name="T41" fmla="*/ 34 h 34"/>
                      <a:gd name="T42" fmla="*/ 42 w 53"/>
                      <a:gd name="T43" fmla="*/ 31 h 34"/>
                      <a:gd name="T44" fmla="*/ 39 w 53"/>
                      <a:gd name="T45" fmla="*/ 28 h 34"/>
                      <a:gd name="T46" fmla="*/ 34 w 53"/>
                      <a:gd name="T47" fmla="*/ 26 h 34"/>
                      <a:gd name="T48" fmla="*/ 30 w 53"/>
                      <a:gd name="T49" fmla="*/ 23 h 34"/>
                      <a:gd name="T50" fmla="*/ 24 w 53"/>
                      <a:gd name="T51" fmla="*/ 22 h 34"/>
                      <a:gd name="T52" fmla="*/ 18 w 53"/>
                      <a:gd name="T53" fmla="*/ 20 h 34"/>
                      <a:gd name="T54" fmla="*/ 12 w 53"/>
                      <a:gd name="T55" fmla="*/ 19 h 34"/>
                      <a:gd name="T56" fmla="*/ 8 w 53"/>
                      <a:gd name="T57" fmla="*/ 16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34"/>
                      <a:gd name="T89" fmla="*/ 53 w 53"/>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34">
                        <a:moveTo>
                          <a:pt x="8" y="16"/>
                        </a:moveTo>
                        <a:lnTo>
                          <a:pt x="4" y="15"/>
                        </a:lnTo>
                        <a:lnTo>
                          <a:pt x="2" y="13"/>
                        </a:lnTo>
                        <a:lnTo>
                          <a:pt x="0" y="11"/>
                        </a:lnTo>
                        <a:lnTo>
                          <a:pt x="0" y="8"/>
                        </a:lnTo>
                        <a:lnTo>
                          <a:pt x="4" y="4"/>
                        </a:lnTo>
                        <a:lnTo>
                          <a:pt x="10" y="1"/>
                        </a:lnTo>
                        <a:lnTo>
                          <a:pt x="15" y="0"/>
                        </a:lnTo>
                        <a:lnTo>
                          <a:pt x="20" y="4"/>
                        </a:lnTo>
                        <a:lnTo>
                          <a:pt x="26" y="8"/>
                        </a:lnTo>
                        <a:lnTo>
                          <a:pt x="32" y="12"/>
                        </a:lnTo>
                        <a:lnTo>
                          <a:pt x="39" y="15"/>
                        </a:lnTo>
                        <a:lnTo>
                          <a:pt x="46" y="19"/>
                        </a:lnTo>
                        <a:lnTo>
                          <a:pt x="50" y="22"/>
                        </a:lnTo>
                        <a:lnTo>
                          <a:pt x="53" y="24"/>
                        </a:lnTo>
                        <a:lnTo>
                          <a:pt x="53" y="28"/>
                        </a:lnTo>
                        <a:lnTo>
                          <a:pt x="49" y="31"/>
                        </a:lnTo>
                        <a:lnTo>
                          <a:pt x="48" y="33"/>
                        </a:lnTo>
                        <a:lnTo>
                          <a:pt x="47" y="33"/>
                        </a:lnTo>
                        <a:lnTo>
                          <a:pt x="46" y="33"/>
                        </a:lnTo>
                        <a:lnTo>
                          <a:pt x="45" y="34"/>
                        </a:lnTo>
                        <a:lnTo>
                          <a:pt x="42" y="31"/>
                        </a:lnTo>
                        <a:lnTo>
                          <a:pt x="39" y="28"/>
                        </a:lnTo>
                        <a:lnTo>
                          <a:pt x="34" y="26"/>
                        </a:lnTo>
                        <a:lnTo>
                          <a:pt x="30" y="23"/>
                        </a:lnTo>
                        <a:lnTo>
                          <a:pt x="24" y="22"/>
                        </a:lnTo>
                        <a:lnTo>
                          <a:pt x="18" y="20"/>
                        </a:lnTo>
                        <a:lnTo>
                          <a:pt x="12" y="19"/>
                        </a:lnTo>
                        <a:lnTo>
                          <a:pt x="8" y="16"/>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4" name="Freeform 57"/>
                  <p:cNvSpPr>
                    <a:spLocks/>
                  </p:cNvSpPr>
                  <p:nvPr/>
                </p:nvSpPr>
                <p:spPr bwMode="auto">
                  <a:xfrm>
                    <a:off x="3267" y="2047"/>
                    <a:ext cx="59" cy="217"/>
                  </a:xfrm>
                  <a:custGeom>
                    <a:avLst/>
                    <a:gdLst>
                      <a:gd name="T0" fmla="*/ 110 w 118"/>
                      <a:gd name="T1" fmla="*/ 23 h 434"/>
                      <a:gd name="T2" fmla="*/ 102 w 118"/>
                      <a:gd name="T3" fmla="*/ 12 h 434"/>
                      <a:gd name="T4" fmla="*/ 90 w 118"/>
                      <a:gd name="T5" fmla="*/ 4 h 434"/>
                      <a:gd name="T6" fmla="*/ 76 w 118"/>
                      <a:gd name="T7" fmla="*/ 1 h 434"/>
                      <a:gd name="T8" fmla="*/ 62 w 118"/>
                      <a:gd name="T9" fmla="*/ 0 h 434"/>
                      <a:gd name="T10" fmla="*/ 47 w 118"/>
                      <a:gd name="T11" fmla="*/ 1 h 434"/>
                      <a:gd name="T12" fmla="*/ 32 w 118"/>
                      <a:gd name="T13" fmla="*/ 3 h 434"/>
                      <a:gd name="T14" fmla="*/ 19 w 118"/>
                      <a:gd name="T15" fmla="*/ 7 h 434"/>
                      <a:gd name="T16" fmla="*/ 7 w 118"/>
                      <a:gd name="T17" fmla="*/ 10 h 434"/>
                      <a:gd name="T18" fmla="*/ 29 w 118"/>
                      <a:gd name="T19" fmla="*/ 52 h 434"/>
                      <a:gd name="T20" fmla="*/ 44 w 118"/>
                      <a:gd name="T21" fmla="*/ 30 h 434"/>
                      <a:gd name="T22" fmla="*/ 81 w 118"/>
                      <a:gd name="T23" fmla="*/ 38 h 434"/>
                      <a:gd name="T24" fmla="*/ 74 w 118"/>
                      <a:gd name="T25" fmla="*/ 81 h 434"/>
                      <a:gd name="T26" fmla="*/ 66 w 118"/>
                      <a:gd name="T27" fmla="*/ 144 h 434"/>
                      <a:gd name="T28" fmla="*/ 74 w 118"/>
                      <a:gd name="T29" fmla="*/ 161 h 434"/>
                      <a:gd name="T30" fmla="*/ 74 w 118"/>
                      <a:gd name="T31" fmla="*/ 191 h 434"/>
                      <a:gd name="T32" fmla="*/ 37 w 118"/>
                      <a:gd name="T33" fmla="*/ 179 h 434"/>
                      <a:gd name="T34" fmla="*/ 34 w 118"/>
                      <a:gd name="T35" fmla="*/ 132 h 434"/>
                      <a:gd name="T36" fmla="*/ 0 w 118"/>
                      <a:gd name="T37" fmla="*/ 144 h 434"/>
                      <a:gd name="T38" fmla="*/ 15 w 118"/>
                      <a:gd name="T39" fmla="*/ 206 h 434"/>
                      <a:gd name="T40" fmla="*/ 37 w 118"/>
                      <a:gd name="T41" fmla="*/ 231 h 434"/>
                      <a:gd name="T42" fmla="*/ 69 w 118"/>
                      <a:gd name="T43" fmla="*/ 231 h 434"/>
                      <a:gd name="T44" fmla="*/ 77 w 118"/>
                      <a:gd name="T45" fmla="*/ 260 h 434"/>
                      <a:gd name="T46" fmla="*/ 56 w 118"/>
                      <a:gd name="T47" fmla="*/ 290 h 434"/>
                      <a:gd name="T48" fmla="*/ 41 w 118"/>
                      <a:gd name="T49" fmla="*/ 264 h 434"/>
                      <a:gd name="T50" fmla="*/ 12 w 118"/>
                      <a:gd name="T51" fmla="*/ 264 h 434"/>
                      <a:gd name="T52" fmla="*/ 47 w 118"/>
                      <a:gd name="T53" fmla="*/ 341 h 434"/>
                      <a:gd name="T54" fmla="*/ 77 w 118"/>
                      <a:gd name="T55" fmla="*/ 337 h 434"/>
                      <a:gd name="T56" fmla="*/ 56 w 118"/>
                      <a:gd name="T57" fmla="*/ 415 h 434"/>
                      <a:gd name="T58" fmla="*/ 60 w 118"/>
                      <a:gd name="T59" fmla="*/ 422 h 434"/>
                      <a:gd name="T60" fmla="*/ 65 w 118"/>
                      <a:gd name="T61" fmla="*/ 430 h 434"/>
                      <a:gd name="T62" fmla="*/ 72 w 118"/>
                      <a:gd name="T63" fmla="*/ 434 h 434"/>
                      <a:gd name="T64" fmla="*/ 82 w 118"/>
                      <a:gd name="T65" fmla="*/ 434 h 434"/>
                      <a:gd name="T66" fmla="*/ 96 w 118"/>
                      <a:gd name="T67" fmla="*/ 419 h 434"/>
                      <a:gd name="T68" fmla="*/ 100 w 118"/>
                      <a:gd name="T69" fmla="*/ 393 h 434"/>
                      <a:gd name="T70" fmla="*/ 100 w 118"/>
                      <a:gd name="T71" fmla="*/ 369 h 434"/>
                      <a:gd name="T72" fmla="*/ 99 w 118"/>
                      <a:gd name="T73" fmla="*/ 357 h 434"/>
                      <a:gd name="T74" fmla="*/ 104 w 118"/>
                      <a:gd name="T75" fmla="*/ 311 h 434"/>
                      <a:gd name="T76" fmla="*/ 113 w 118"/>
                      <a:gd name="T77" fmla="*/ 205 h 434"/>
                      <a:gd name="T78" fmla="*/ 118 w 118"/>
                      <a:gd name="T79" fmla="*/ 92 h 434"/>
                      <a:gd name="T80" fmla="*/ 110 w 118"/>
                      <a:gd name="T81" fmla="*/ 23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434"/>
                      <a:gd name="T125" fmla="*/ 118 w 118"/>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434">
                        <a:moveTo>
                          <a:pt x="110" y="23"/>
                        </a:moveTo>
                        <a:lnTo>
                          <a:pt x="102" y="12"/>
                        </a:lnTo>
                        <a:lnTo>
                          <a:pt x="90" y="4"/>
                        </a:lnTo>
                        <a:lnTo>
                          <a:pt x="76" y="1"/>
                        </a:lnTo>
                        <a:lnTo>
                          <a:pt x="62" y="0"/>
                        </a:lnTo>
                        <a:lnTo>
                          <a:pt x="47" y="1"/>
                        </a:lnTo>
                        <a:lnTo>
                          <a:pt x="32" y="3"/>
                        </a:lnTo>
                        <a:lnTo>
                          <a:pt x="19" y="7"/>
                        </a:lnTo>
                        <a:lnTo>
                          <a:pt x="7" y="10"/>
                        </a:lnTo>
                        <a:lnTo>
                          <a:pt x="29" y="52"/>
                        </a:lnTo>
                        <a:lnTo>
                          <a:pt x="44" y="30"/>
                        </a:lnTo>
                        <a:lnTo>
                          <a:pt x="81" y="38"/>
                        </a:lnTo>
                        <a:lnTo>
                          <a:pt x="74" y="81"/>
                        </a:lnTo>
                        <a:lnTo>
                          <a:pt x="66" y="144"/>
                        </a:lnTo>
                        <a:lnTo>
                          <a:pt x="74" y="161"/>
                        </a:lnTo>
                        <a:lnTo>
                          <a:pt x="74" y="191"/>
                        </a:lnTo>
                        <a:lnTo>
                          <a:pt x="37" y="179"/>
                        </a:lnTo>
                        <a:lnTo>
                          <a:pt x="34" y="132"/>
                        </a:lnTo>
                        <a:lnTo>
                          <a:pt x="0" y="144"/>
                        </a:lnTo>
                        <a:lnTo>
                          <a:pt x="15" y="206"/>
                        </a:lnTo>
                        <a:lnTo>
                          <a:pt x="37" y="231"/>
                        </a:lnTo>
                        <a:lnTo>
                          <a:pt x="69" y="231"/>
                        </a:lnTo>
                        <a:lnTo>
                          <a:pt x="77" y="260"/>
                        </a:lnTo>
                        <a:lnTo>
                          <a:pt x="56" y="290"/>
                        </a:lnTo>
                        <a:lnTo>
                          <a:pt x="41" y="264"/>
                        </a:lnTo>
                        <a:lnTo>
                          <a:pt x="12" y="264"/>
                        </a:lnTo>
                        <a:lnTo>
                          <a:pt x="47" y="341"/>
                        </a:lnTo>
                        <a:lnTo>
                          <a:pt x="77" y="337"/>
                        </a:lnTo>
                        <a:lnTo>
                          <a:pt x="56" y="415"/>
                        </a:lnTo>
                        <a:lnTo>
                          <a:pt x="60" y="422"/>
                        </a:lnTo>
                        <a:lnTo>
                          <a:pt x="65" y="430"/>
                        </a:lnTo>
                        <a:lnTo>
                          <a:pt x="72" y="434"/>
                        </a:lnTo>
                        <a:lnTo>
                          <a:pt x="82" y="434"/>
                        </a:lnTo>
                        <a:lnTo>
                          <a:pt x="96" y="419"/>
                        </a:lnTo>
                        <a:lnTo>
                          <a:pt x="100" y="393"/>
                        </a:lnTo>
                        <a:lnTo>
                          <a:pt x="100" y="369"/>
                        </a:lnTo>
                        <a:lnTo>
                          <a:pt x="99" y="357"/>
                        </a:lnTo>
                        <a:lnTo>
                          <a:pt x="104" y="311"/>
                        </a:lnTo>
                        <a:lnTo>
                          <a:pt x="113" y="205"/>
                        </a:lnTo>
                        <a:lnTo>
                          <a:pt x="118" y="92"/>
                        </a:lnTo>
                        <a:lnTo>
                          <a:pt x="110" y="23"/>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5" name="Freeform 58"/>
                  <p:cNvSpPr>
                    <a:spLocks/>
                  </p:cNvSpPr>
                  <p:nvPr/>
                </p:nvSpPr>
                <p:spPr bwMode="auto">
                  <a:xfrm>
                    <a:off x="3250" y="2052"/>
                    <a:ext cx="57" cy="207"/>
                  </a:xfrm>
                  <a:custGeom>
                    <a:avLst/>
                    <a:gdLst>
                      <a:gd name="T0" fmla="*/ 80 w 114"/>
                      <a:gd name="T1" fmla="*/ 331 h 414"/>
                      <a:gd name="T2" fmla="*/ 45 w 114"/>
                      <a:gd name="T3" fmla="*/ 254 h 414"/>
                      <a:gd name="T4" fmla="*/ 74 w 114"/>
                      <a:gd name="T5" fmla="*/ 254 h 414"/>
                      <a:gd name="T6" fmla="*/ 89 w 114"/>
                      <a:gd name="T7" fmla="*/ 280 h 414"/>
                      <a:gd name="T8" fmla="*/ 110 w 114"/>
                      <a:gd name="T9" fmla="*/ 250 h 414"/>
                      <a:gd name="T10" fmla="*/ 102 w 114"/>
                      <a:gd name="T11" fmla="*/ 221 h 414"/>
                      <a:gd name="T12" fmla="*/ 70 w 114"/>
                      <a:gd name="T13" fmla="*/ 221 h 414"/>
                      <a:gd name="T14" fmla="*/ 48 w 114"/>
                      <a:gd name="T15" fmla="*/ 196 h 414"/>
                      <a:gd name="T16" fmla="*/ 33 w 114"/>
                      <a:gd name="T17" fmla="*/ 134 h 414"/>
                      <a:gd name="T18" fmla="*/ 67 w 114"/>
                      <a:gd name="T19" fmla="*/ 122 h 414"/>
                      <a:gd name="T20" fmla="*/ 70 w 114"/>
                      <a:gd name="T21" fmla="*/ 169 h 414"/>
                      <a:gd name="T22" fmla="*/ 107 w 114"/>
                      <a:gd name="T23" fmla="*/ 181 h 414"/>
                      <a:gd name="T24" fmla="*/ 107 w 114"/>
                      <a:gd name="T25" fmla="*/ 151 h 414"/>
                      <a:gd name="T26" fmla="*/ 99 w 114"/>
                      <a:gd name="T27" fmla="*/ 134 h 414"/>
                      <a:gd name="T28" fmla="*/ 107 w 114"/>
                      <a:gd name="T29" fmla="*/ 71 h 414"/>
                      <a:gd name="T30" fmla="*/ 114 w 114"/>
                      <a:gd name="T31" fmla="*/ 28 h 414"/>
                      <a:gd name="T32" fmla="*/ 77 w 114"/>
                      <a:gd name="T33" fmla="*/ 20 h 414"/>
                      <a:gd name="T34" fmla="*/ 62 w 114"/>
                      <a:gd name="T35" fmla="*/ 42 h 414"/>
                      <a:gd name="T36" fmla="*/ 40 w 114"/>
                      <a:gd name="T37" fmla="*/ 0 h 414"/>
                      <a:gd name="T38" fmla="*/ 33 w 114"/>
                      <a:gd name="T39" fmla="*/ 2 h 414"/>
                      <a:gd name="T40" fmla="*/ 27 w 114"/>
                      <a:gd name="T41" fmla="*/ 5 h 414"/>
                      <a:gd name="T42" fmla="*/ 24 w 114"/>
                      <a:gd name="T43" fmla="*/ 6 h 414"/>
                      <a:gd name="T44" fmla="*/ 23 w 114"/>
                      <a:gd name="T45" fmla="*/ 7 h 414"/>
                      <a:gd name="T46" fmla="*/ 9 w 114"/>
                      <a:gd name="T47" fmla="*/ 40 h 414"/>
                      <a:gd name="T48" fmla="*/ 2 w 114"/>
                      <a:gd name="T49" fmla="*/ 93 h 414"/>
                      <a:gd name="T50" fmla="*/ 0 w 114"/>
                      <a:gd name="T51" fmla="*/ 157 h 414"/>
                      <a:gd name="T52" fmla="*/ 3 w 114"/>
                      <a:gd name="T53" fmla="*/ 226 h 414"/>
                      <a:gd name="T54" fmla="*/ 8 w 114"/>
                      <a:gd name="T55" fmla="*/ 293 h 414"/>
                      <a:gd name="T56" fmla="*/ 15 w 114"/>
                      <a:gd name="T57" fmla="*/ 350 h 414"/>
                      <a:gd name="T58" fmla="*/ 22 w 114"/>
                      <a:gd name="T59" fmla="*/ 392 h 414"/>
                      <a:gd name="T60" fmla="*/ 26 w 114"/>
                      <a:gd name="T61" fmla="*/ 410 h 414"/>
                      <a:gd name="T62" fmla="*/ 30 w 114"/>
                      <a:gd name="T63" fmla="*/ 414 h 414"/>
                      <a:gd name="T64" fmla="*/ 36 w 114"/>
                      <a:gd name="T65" fmla="*/ 414 h 414"/>
                      <a:gd name="T66" fmla="*/ 41 w 114"/>
                      <a:gd name="T67" fmla="*/ 413 h 414"/>
                      <a:gd name="T68" fmla="*/ 48 w 114"/>
                      <a:gd name="T69" fmla="*/ 410 h 414"/>
                      <a:gd name="T70" fmla="*/ 55 w 114"/>
                      <a:gd name="T71" fmla="*/ 407 h 414"/>
                      <a:gd name="T72" fmla="*/ 62 w 114"/>
                      <a:gd name="T73" fmla="*/ 403 h 414"/>
                      <a:gd name="T74" fmla="*/ 70 w 114"/>
                      <a:gd name="T75" fmla="*/ 400 h 414"/>
                      <a:gd name="T76" fmla="*/ 77 w 114"/>
                      <a:gd name="T77" fmla="*/ 399 h 414"/>
                      <a:gd name="T78" fmla="*/ 80 w 114"/>
                      <a:gd name="T79" fmla="*/ 399 h 414"/>
                      <a:gd name="T80" fmla="*/ 84 w 114"/>
                      <a:gd name="T81" fmla="*/ 400 h 414"/>
                      <a:gd name="T82" fmla="*/ 86 w 114"/>
                      <a:gd name="T83" fmla="*/ 402 h 414"/>
                      <a:gd name="T84" fmla="*/ 89 w 114"/>
                      <a:gd name="T85" fmla="*/ 405 h 414"/>
                      <a:gd name="T86" fmla="*/ 110 w 114"/>
                      <a:gd name="T87" fmla="*/ 327 h 414"/>
                      <a:gd name="T88" fmla="*/ 80 w 114"/>
                      <a:gd name="T89" fmla="*/ 331 h 4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414"/>
                      <a:gd name="T137" fmla="*/ 114 w 114"/>
                      <a:gd name="T138" fmla="*/ 414 h 4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414">
                        <a:moveTo>
                          <a:pt x="80" y="331"/>
                        </a:moveTo>
                        <a:lnTo>
                          <a:pt x="45" y="254"/>
                        </a:lnTo>
                        <a:lnTo>
                          <a:pt x="74" y="254"/>
                        </a:lnTo>
                        <a:lnTo>
                          <a:pt x="89" y="280"/>
                        </a:lnTo>
                        <a:lnTo>
                          <a:pt x="110" y="250"/>
                        </a:lnTo>
                        <a:lnTo>
                          <a:pt x="102" y="221"/>
                        </a:lnTo>
                        <a:lnTo>
                          <a:pt x="70" y="221"/>
                        </a:lnTo>
                        <a:lnTo>
                          <a:pt x="48" y="196"/>
                        </a:lnTo>
                        <a:lnTo>
                          <a:pt x="33" y="134"/>
                        </a:lnTo>
                        <a:lnTo>
                          <a:pt x="67" y="122"/>
                        </a:lnTo>
                        <a:lnTo>
                          <a:pt x="70" y="169"/>
                        </a:lnTo>
                        <a:lnTo>
                          <a:pt x="107" y="181"/>
                        </a:lnTo>
                        <a:lnTo>
                          <a:pt x="107" y="151"/>
                        </a:lnTo>
                        <a:lnTo>
                          <a:pt x="99" y="134"/>
                        </a:lnTo>
                        <a:lnTo>
                          <a:pt x="107" y="71"/>
                        </a:lnTo>
                        <a:lnTo>
                          <a:pt x="114" y="28"/>
                        </a:lnTo>
                        <a:lnTo>
                          <a:pt x="77" y="20"/>
                        </a:lnTo>
                        <a:lnTo>
                          <a:pt x="62" y="42"/>
                        </a:lnTo>
                        <a:lnTo>
                          <a:pt x="40" y="0"/>
                        </a:lnTo>
                        <a:lnTo>
                          <a:pt x="33" y="2"/>
                        </a:lnTo>
                        <a:lnTo>
                          <a:pt x="27" y="5"/>
                        </a:lnTo>
                        <a:lnTo>
                          <a:pt x="24" y="6"/>
                        </a:lnTo>
                        <a:lnTo>
                          <a:pt x="23" y="7"/>
                        </a:lnTo>
                        <a:lnTo>
                          <a:pt x="9" y="40"/>
                        </a:lnTo>
                        <a:lnTo>
                          <a:pt x="2" y="93"/>
                        </a:lnTo>
                        <a:lnTo>
                          <a:pt x="0" y="157"/>
                        </a:lnTo>
                        <a:lnTo>
                          <a:pt x="3" y="226"/>
                        </a:lnTo>
                        <a:lnTo>
                          <a:pt x="8" y="293"/>
                        </a:lnTo>
                        <a:lnTo>
                          <a:pt x="15" y="350"/>
                        </a:lnTo>
                        <a:lnTo>
                          <a:pt x="22" y="392"/>
                        </a:lnTo>
                        <a:lnTo>
                          <a:pt x="26" y="410"/>
                        </a:lnTo>
                        <a:lnTo>
                          <a:pt x="30" y="414"/>
                        </a:lnTo>
                        <a:lnTo>
                          <a:pt x="36" y="414"/>
                        </a:lnTo>
                        <a:lnTo>
                          <a:pt x="41" y="413"/>
                        </a:lnTo>
                        <a:lnTo>
                          <a:pt x="48" y="410"/>
                        </a:lnTo>
                        <a:lnTo>
                          <a:pt x="55" y="407"/>
                        </a:lnTo>
                        <a:lnTo>
                          <a:pt x="62" y="403"/>
                        </a:lnTo>
                        <a:lnTo>
                          <a:pt x="70" y="400"/>
                        </a:lnTo>
                        <a:lnTo>
                          <a:pt x="77" y="399"/>
                        </a:lnTo>
                        <a:lnTo>
                          <a:pt x="80" y="399"/>
                        </a:lnTo>
                        <a:lnTo>
                          <a:pt x="84" y="400"/>
                        </a:lnTo>
                        <a:lnTo>
                          <a:pt x="86" y="402"/>
                        </a:lnTo>
                        <a:lnTo>
                          <a:pt x="89" y="405"/>
                        </a:lnTo>
                        <a:lnTo>
                          <a:pt x="110" y="327"/>
                        </a:lnTo>
                        <a:lnTo>
                          <a:pt x="80" y="3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6" name="Freeform 59"/>
                  <p:cNvSpPr>
                    <a:spLocks/>
                  </p:cNvSpPr>
                  <p:nvPr/>
                </p:nvSpPr>
                <p:spPr bwMode="auto">
                  <a:xfrm>
                    <a:off x="3101" y="2047"/>
                    <a:ext cx="61" cy="227"/>
                  </a:xfrm>
                  <a:custGeom>
                    <a:avLst/>
                    <a:gdLst>
                      <a:gd name="T0" fmla="*/ 98 w 121"/>
                      <a:gd name="T1" fmla="*/ 423 h 454"/>
                      <a:gd name="T2" fmla="*/ 111 w 121"/>
                      <a:gd name="T3" fmla="*/ 410 h 454"/>
                      <a:gd name="T4" fmla="*/ 116 w 121"/>
                      <a:gd name="T5" fmla="*/ 388 h 454"/>
                      <a:gd name="T6" fmla="*/ 116 w 121"/>
                      <a:gd name="T7" fmla="*/ 368 h 454"/>
                      <a:gd name="T8" fmla="*/ 114 w 121"/>
                      <a:gd name="T9" fmla="*/ 358 h 454"/>
                      <a:gd name="T10" fmla="*/ 118 w 121"/>
                      <a:gd name="T11" fmla="*/ 310 h 454"/>
                      <a:gd name="T12" fmla="*/ 121 w 121"/>
                      <a:gd name="T13" fmla="*/ 200 h 454"/>
                      <a:gd name="T14" fmla="*/ 120 w 121"/>
                      <a:gd name="T15" fmla="*/ 86 h 454"/>
                      <a:gd name="T16" fmla="*/ 105 w 121"/>
                      <a:gd name="T17" fmla="*/ 22 h 454"/>
                      <a:gd name="T18" fmla="*/ 89 w 121"/>
                      <a:gd name="T19" fmla="*/ 9 h 454"/>
                      <a:gd name="T20" fmla="*/ 73 w 121"/>
                      <a:gd name="T21" fmla="*/ 2 h 454"/>
                      <a:gd name="T22" fmla="*/ 57 w 121"/>
                      <a:gd name="T23" fmla="*/ 0 h 454"/>
                      <a:gd name="T24" fmla="*/ 42 w 121"/>
                      <a:gd name="T25" fmla="*/ 1 h 454"/>
                      <a:gd name="T26" fmla="*/ 28 w 121"/>
                      <a:gd name="T27" fmla="*/ 4 h 454"/>
                      <a:gd name="T28" fmla="*/ 17 w 121"/>
                      <a:gd name="T29" fmla="*/ 9 h 454"/>
                      <a:gd name="T30" fmla="*/ 7 w 121"/>
                      <a:gd name="T31" fmla="*/ 14 h 454"/>
                      <a:gd name="T32" fmla="*/ 0 w 121"/>
                      <a:gd name="T33" fmla="*/ 18 h 454"/>
                      <a:gd name="T34" fmla="*/ 70 w 121"/>
                      <a:gd name="T35" fmla="*/ 44 h 454"/>
                      <a:gd name="T36" fmla="*/ 51 w 121"/>
                      <a:gd name="T37" fmla="*/ 102 h 454"/>
                      <a:gd name="T38" fmla="*/ 95 w 121"/>
                      <a:gd name="T39" fmla="*/ 113 h 454"/>
                      <a:gd name="T40" fmla="*/ 87 w 121"/>
                      <a:gd name="T41" fmla="*/ 153 h 454"/>
                      <a:gd name="T42" fmla="*/ 58 w 121"/>
                      <a:gd name="T43" fmla="*/ 205 h 454"/>
                      <a:gd name="T44" fmla="*/ 55 w 121"/>
                      <a:gd name="T45" fmla="*/ 234 h 454"/>
                      <a:gd name="T46" fmla="*/ 73 w 121"/>
                      <a:gd name="T47" fmla="*/ 212 h 454"/>
                      <a:gd name="T48" fmla="*/ 91 w 121"/>
                      <a:gd name="T49" fmla="*/ 230 h 454"/>
                      <a:gd name="T50" fmla="*/ 83 w 121"/>
                      <a:gd name="T51" fmla="*/ 278 h 454"/>
                      <a:gd name="T52" fmla="*/ 61 w 121"/>
                      <a:gd name="T53" fmla="*/ 263 h 454"/>
                      <a:gd name="T54" fmla="*/ 18 w 121"/>
                      <a:gd name="T55" fmla="*/ 266 h 454"/>
                      <a:gd name="T56" fmla="*/ 26 w 121"/>
                      <a:gd name="T57" fmla="*/ 340 h 454"/>
                      <a:gd name="T58" fmla="*/ 40 w 121"/>
                      <a:gd name="T59" fmla="*/ 296 h 454"/>
                      <a:gd name="T60" fmla="*/ 83 w 121"/>
                      <a:gd name="T61" fmla="*/ 314 h 454"/>
                      <a:gd name="T62" fmla="*/ 80 w 121"/>
                      <a:gd name="T63" fmla="*/ 382 h 454"/>
                      <a:gd name="T64" fmla="*/ 61 w 121"/>
                      <a:gd name="T65" fmla="*/ 347 h 454"/>
                      <a:gd name="T66" fmla="*/ 48 w 121"/>
                      <a:gd name="T67" fmla="*/ 382 h 454"/>
                      <a:gd name="T68" fmla="*/ 65 w 121"/>
                      <a:gd name="T69" fmla="*/ 419 h 454"/>
                      <a:gd name="T70" fmla="*/ 67 w 121"/>
                      <a:gd name="T71" fmla="*/ 454 h 454"/>
                      <a:gd name="T72" fmla="*/ 73 w 121"/>
                      <a:gd name="T73" fmla="*/ 445 h 454"/>
                      <a:gd name="T74" fmla="*/ 80 w 121"/>
                      <a:gd name="T75" fmla="*/ 436 h 454"/>
                      <a:gd name="T76" fmla="*/ 88 w 121"/>
                      <a:gd name="T77" fmla="*/ 427 h 454"/>
                      <a:gd name="T78" fmla="*/ 98 w 121"/>
                      <a:gd name="T79" fmla="*/ 423 h 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1"/>
                      <a:gd name="T121" fmla="*/ 0 h 454"/>
                      <a:gd name="T122" fmla="*/ 121 w 121"/>
                      <a:gd name="T123" fmla="*/ 454 h 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1" h="454">
                        <a:moveTo>
                          <a:pt x="98" y="423"/>
                        </a:moveTo>
                        <a:lnTo>
                          <a:pt x="111" y="410"/>
                        </a:lnTo>
                        <a:lnTo>
                          <a:pt x="116" y="388"/>
                        </a:lnTo>
                        <a:lnTo>
                          <a:pt x="116" y="368"/>
                        </a:lnTo>
                        <a:lnTo>
                          <a:pt x="114" y="358"/>
                        </a:lnTo>
                        <a:lnTo>
                          <a:pt x="118" y="310"/>
                        </a:lnTo>
                        <a:lnTo>
                          <a:pt x="121" y="200"/>
                        </a:lnTo>
                        <a:lnTo>
                          <a:pt x="120" y="86"/>
                        </a:lnTo>
                        <a:lnTo>
                          <a:pt x="105" y="22"/>
                        </a:lnTo>
                        <a:lnTo>
                          <a:pt x="89" y="9"/>
                        </a:lnTo>
                        <a:lnTo>
                          <a:pt x="73" y="2"/>
                        </a:lnTo>
                        <a:lnTo>
                          <a:pt x="57" y="0"/>
                        </a:lnTo>
                        <a:lnTo>
                          <a:pt x="42" y="1"/>
                        </a:lnTo>
                        <a:lnTo>
                          <a:pt x="28" y="4"/>
                        </a:lnTo>
                        <a:lnTo>
                          <a:pt x="17" y="9"/>
                        </a:lnTo>
                        <a:lnTo>
                          <a:pt x="7" y="14"/>
                        </a:lnTo>
                        <a:lnTo>
                          <a:pt x="0" y="18"/>
                        </a:lnTo>
                        <a:lnTo>
                          <a:pt x="70" y="44"/>
                        </a:lnTo>
                        <a:lnTo>
                          <a:pt x="51" y="102"/>
                        </a:lnTo>
                        <a:lnTo>
                          <a:pt x="95" y="113"/>
                        </a:lnTo>
                        <a:lnTo>
                          <a:pt x="87" y="153"/>
                        </a:lnTo>
                        <a:lnTo>
                          <a:pt x="58" y="205"/>
                        </a:lnTo>
                        <a:lnTo>
                          <a:pt x="55" y="234"/>
                        </a:lnTo>
                        <a:lnTo>
                          <a:pt x="73" y="212"/>
                        </a:lnTo>
                        <a:lnTo>
                          <a:pt x="91" y="230"/>
                        </a:lnTo>
                        <a:lnTo>
                          <a:pt x="83" y="278"/>
                        </a:lnTo>
                        <a:lnTo>
                          <a:pt x="61" y="263"/>
                        </a:lnTo>
                        <a:lnTo>
                          <a:pt x="18" y="266"/>
                        </a:lnTo>
                        <a:lnTo>
                          <a:pt x="26" y="340"/>
                        </a:lnTo>
                        <a:lnTo>
                          <a:pt x="40" y="296"/>
                        </a:lnTo>
                        <a:lnTo>
                          <a:pt x="83" y="314"/>
                        </a:lnTo>
                        <a:lnTo>
                          <a:pt x="80" y="382"/>
                        </a:lnTo>
                        <a:lnTo>
                          <a:pt x="61" y="347"/>
                        </a:lnTo>
                        <a:lnTo>
                          <a:pt x="48" y="382"/>
                        </a:lnTo>
                        <a:lnTo>
                          <a:pt x="65" y="419"/>
                        </a:lnTo>
                        <a:lnTo>
                          <a:pt x="67" y="454"/>
                        </a:lnTo>
                        <a:lnTo>
                          <a:pt x="73" y="445"/>
                        </a:lnTo>
                        <a:lnTo>
                          <a:pt x="80" y="436"/>
                        </a:lnTo>
                        <a:lnTo>
                          <a:pt x="88" y="427"/>
                        </a:lnTo>
                        <a:lnTo>
                          <a:pt x="98" y="423"/>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7" name="Freeform 60"/>
                  <p:cNvSpPr>
                    <a:spLocks/>
                  </p:cNvSpPr>
                  <p:nvPr/>
                </p:nvSpPr>
                <p:spPr bwMode="auto">
                  <a:xfrm>
                    <a:off x="3088" y="2057"/>
                    <a:ext cx="60" cy="224"/>
                  </a:xfrm>
                  <a:custGeom>
                    <a:avLst/>
                    <a:gdLst>
                      <a:gd name="T0" fmla="*/ 74 w 121"/>
                      <a:gd name="T1" fmla="*/ 364 h 449"/>
                      <a:gd name="T2" fmla="*/ 87 w 121"/>
                      <a:gd name="T3" fmla="*/ 329 h 449"/>
                      <a:gd name="T4" fmla="*/ 106 w 121"/>
                      <a:gd name="T5" fmla="*/ 364 h 449"/>
                      <a:gd name="T6" fmla="*/ 109 w 121"/>
                      <a:gd name="T7" fmla="*/ 296 h 449"/>
                      <a:gd name="T8" fmla="*/ 66 w 121"/>
                      <a:gd name="T9" fmla="*/ 278 h 449"/>
                      <a:gd name="T10" fmla="*/ 52 w 121"/>
                      <a:gd name="T11" fmla="*/ 322 h 449"/>
                      <a:gd name="T12" fmla="*/ 44 w 121"/>
                      <a:gd name="T13" fmla="*/ 248 h 449"/>
                      <a:gd name="T14" fmla="*/ 87 w 121"/>
                      <a:gd name="T15" fmla="*/ 245 h 449"/>
                      <a:gd name="T16" fmla="*/ 109 w 121"/>
                      <a:gd name="T17" fmla="*/ 260 h 449"/>
                      <a:gd name="T18" fmla="*/ 117 w 121"/>
                      <a:gd name="T19" fmla="*/ 212 h 449"/>
                      <a:gd name="T20" fmla="*/ 99 w 121"/>
                      <a:gd name="T21" fmla="*/ 194 h 449"/>
                      <a:gd name="T22" fmla="*/ 81 w 121"/>
                      <a:gd name="T23" fmla="*/ 216 h 449"/>
                      <a:gd name="T24" fmla="*/ 84 w 121"/>
                      <a:gd name="T25" fmla="*/ 187 h 449"/>
                      <a:gd name="T26" fmla="*/ 113 w 121"/>
                      <a:gd name="T27" fmla="*/ 135 h 449"/>
                      <a:gd name="T28" fmla="*/ 121 w 121"/>
                      <a:gd name="T29" fmla="*/ 95 h 449"/>
                      <a:gd name="T30" fmla="*/ 77 w 121"/>
                      <a:gd name="T31" fmla="*/ 84 h 449"/>
                      <a:gd name="T32" fmla="*/ 96 w 121"/>
                      <a:gd name="T33" fmla="*/ 26 h 449"/>
                      <a:gd name="T34" fmla="*/ 26 w 121"/>
                      <a:gd name="T35" fmla="*/ 0 h 449"/>
                      <a:gd name="T36" fmla="*/ 24 w 121"/>
                      <a:gd name="T37" fmla="*/ 3 h 449"/>
                      <a:gd name="T38" fmla="*/ 22 w 121"/>
                      <a:gd name="T39" fmla="*/ 4 h 449"/>
                      <a:gd name="T40" fmla="*/ 21 w 121"/>
                      <a:gd name="T41" fmla="*/ 5 h 449"/>
                      <a:gd name="T42" fmla="*/ 21 w 121"/>
                      <a:gd name="T43" fmla="*/ 5 h 449"/>
                      <a:gd name="T44" fmla="*/ 6 w 121"/>
                      <a:gd name="T45" fmla="*/ 44 h 449"/>
                      <a:gd name="T46" fmla="*/ 0 w 121"/>
                      <a:gd name="T47" fmla="*/ 102 h 449"/>
                      <a:gd name="T48" fmla="*/ 0 w 121"/>
                      <a:gd name="T49" fmla="*/ 169 h 449"/>
                      <a:gd name="T50" fmla="*/ 5 w 121"/>
                      <a:gd name="T51" fmla="*/ 241 h 449"/>
                      <a:gd name="T52" fmla="*/ 13 w 121"/>
                      <a:gd name="T53" fmla="*/ 310 h 449"/>
                      <a:gd name="T54" fmla="*/ 21 w 121"/>
                      <a:gd name="T55" fmla="*/ 369 h 449"/>
                      <a:gd name="T56" fmla="*/ 29 w 121"/>
                      <a:gd name="T57" fmla="*/ 412 h 449"/>
                      <a:gd name="T58" fmla="*/ 34 w 121"/>
                      <a:gd name="T59" fmla="*/ 430 h 449"/>
                      <a:gd name="T60" fmla="*/ 38 w 121"/>
                      <a:gd name="T61" fmla="*/ 435 h 449"/>
                      <a:gd name="T62" fmla="*/ 41 w 121"/>
                      <a:gd name="T63" fmla="*/ 438 h 449"/>
                      <a:gd name="T64" fmla="*/ 46 w 121"/>
                      <a:gd name="T65" fmla="*/ 442 h 449"/>
                      <a:gd name="T66" fmla="*/ 51 w 121"/>
                      <a:gd name="T67" fmla="*/ 445 h 449"/>
                      <a:gd name="T68" fmla="*/ 56 w 121"/>
                      <a:gd name="T69" fmla="*/ 447 h 449"/>
                      <a:gd name="T70" fmla="*/ 61 w 121"/>
                      <a:gd name="T71" fmla="*/ 449 h 449"/>
                      <a:gd name="T72" fmla="*/ 68 w 121"/>
                      <a:gd name="T73" fmla="*/ 449 h 449"/>
                      <a:gd name="T74" fmla="*/ 75 w 121"/>
                      <a:gd name="T75" fmla="*/ 449 h 449"/>
                      <a:gd name="T76" fmla="*/ 81 w 121"/>
                      <a:gd name="T77" fmla="*/ 447 h 449"/>
                      <a:gd name="T78" fmla="*/ 85 w 121"/>
                      <a:gd name="T79" fmla="*/ 444 h 449"/>
                      <a:gd name="T80" fmla="*/ 89 w 121"/>
                      <a:gd name="T81" fmla="*/ 441 h 449"/>
                      <a:gd name="T82" fmla="*/ 93 w 121"/>
                      <a:gd name="T83" fmla="*/ 436 h 449"/>
                      <a:gd name="T84" fmla="*/ 91 w 121"/>
                      <a:gd name="T85" fmla="*/ 401 h 449"/>
                      <a:gd name="T86" fmla="*/ 74 w 121"/>
                      <a:gd name="T87" fmla="*/ 364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449"/>
                      <a:gd name="T134" fmla="*/ 121 w 121"/>
                      <a:gd name="T135" fmla="*/ 449 h 4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449">
                        <a:moveTo>
                          <a:pt x="74" y="364"/>
                        </a:moveTo>
                        <a:lnTo>
                          <a:pt x="87" y="329"/>
                        </a:lnTo>
                        <a:lnTo>
                          <a:pt x="106" y="364"/>
                        </a:lnTo>
                        <a:lnTo>
                          <a:pt x="109" y="296"/>
                        </a:lnTo>
                        <a:lnTo>
                          <a:pt x="66" y="278"/>
                        </a:lnTo>
                        <a:lnTo>
                          <a:pt x="52" y="322"/>
                        </a:lnTo>
                        <a:lnTo>
                          <a:pt x="44" y="248"/>
                        </a:lnTo>
                        <a:lnTo>
                          <a:pt x="87" y="245"/>
                        </a:lnTo>
                        <a:lnTo>
                          <a:pt x="109" y="260"/>
                        </a:lnTo>
                        <a:lnTo>
                          <a:pt x="117" y="212"/>
                        </a:lnTo>
                        <a:lnTo>
                          <a:pt x="99" y="194"/>
                        </a:lnTo>
                        <a:lnTo>
                          <a:pt x="81" y="216"/>
                        </a:lnTo>
                        <a:lnTo>
                          <a:pt x="84" y="187"/>
                        </a:lnTo>
                        <a:lnTo>
                          <a:pt x="113" y="135"/>
                        </a:lnTo>
                        <a:lnTo>
                          <a:pt x="121" y="95"/>
                        </a:lnTo>
                        <a:lnTo>
                          <a:pt x="77" y="84"/>
                        </a:lnTo>
                        <a:lnTo>
                          <a:pt x="96" y="26"/>
                        </a:lnTo>
                        <a:lnTo>
                          <a:pt x="26" y="0"/>
                        </a:lnTo>
                        <a:lnTo>
                          <a:pt x="24" y="3"/>
                        </a:lnTo>
                        <a:lnTo>
                          <a:pt x="22" y="4"/>
                        </a:lnTo>
                        <a:lnTo>
                          <a:pt x="21" y="5"/>
                        </a:lnTo>
                        <a:lnTo>
                          <a:pt x="6" y="44"/>
                        </a:lnTo>
                        <a:lnTo>
                          <a:pt x="0" y="102"/>
                        </a:lnTo>
                        <a:lnTo>
                          <a:pt x="0" y="169"/>
                        </a:lnTo>
                        <a:lnTo>
                          <a:pt x="5" y="241"/>
                        </a:lnTo>
                        <a:lnTo>
                          <a:pt x="13" y="310"/>
                        </a:lnTo>
                        <a:lnTo>
                          <a:pt x="21" y="369"/>
                        </a:lnTo>
                        <a:lnTo>
                          <a:pt x="29" y="412"/>
                        </a:lnTo>
                        <a:lnTo>
                          <a:pt x="34" y="430"/>
                        </a:lnTo>
                        <a:lnTo>
                          <a:pt x="38" y="435"/>
                        </a:lnTo>
                        <a:lnTo>
                          <a:pt x="41" y="438"/>
                        </a:lnTo>
                        <a:lnTo>
                          <a:pt x="46" y="442"/>
                        </a:lnTo>
                        <a:lnTo>
                          <a:pt x="51" y="445"/>
                        </a:lnTo>
                        <a:lnTo>
                          <a:pt x="56" y="447"/>
                        </a:lnTo>
                        <a:lnTo>
                          <a:pt x="61" y="449"/>
                        </a:lnTo>
                        <a:lnTo>
                          <a:pt x="68" y="449"/>
                        </a:lnTo>
                        <a:lnTo>
                          <a:pt x="75" y="449"/>
                        </a:lnTo>
                        <a:lnTo>
                          <a:pt x="81" y="447"/>
                        </a:lnTo>
                        <a:lnTo>
                          <a:pt x="85" y="444"/>
                        </a:lnTo>
                        <a:lnTo>
                          <a:pt x="89" y="441"/>
                        </a:lnTo>
                        <a:lnTo>
                          <a:pt x="93" y="436"/>
                        </a:lnTo>
                        <a:lnTo>
                          <a:pt x="91" y="401"/>
                        </a:lnTo>
                        <a:lnTo>
                          <a:pt x="74" y="36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8" name="Freeform 61"/>
                  <p:cNvSpPr>
                    <a:spLocks/>
                  </p:cNvSpPr>
                  <p:nvPr/>
                </p:nvSpPr>
                <p:spPr bwMode="auto">
                  <a:xfrm>
                    <a:off x="3248" y="1982"/>
                    <a:ext cx="78" cy="38"/>
                  </a:xfrm>
                  <a:custGeom>
                    <a:avLst/>
                    <a:gdLst>
                      <a:gd name="T0" fmla="*/ 104 w 156"/>
                      <a:gd name="T1" fmla="*/ 0 h 78"/>
                      <a:gd name="T2" fmla="*/ 103 w 156"/>
                      <a:gd name="T3" fmla="*/ 0 h 78"/>
                      <a:gd name="T4" fmla="*/ 102 w 156"/>
                      <a:gd name="T5" fmla="*/ 0 h 78"/>
                      <a:gd name="T6" fmla="*/ 97 w 156"/>
                      <a:gd name="T7" fmla="*/ 0 h 78"/>
                      <a:gd name="T8" fmla="*/ 92 w 156"/>
                      <a:gd name="T9" fmla="*/ 2 h 78"/>
                      <a:gd name="T10" fmla="*/ 84 w 156"/>
                      <a:gd name="T11" fmla="*/ 2 h 78"/>
                      <a:gd name="T12" fmla="*/ 75 w 156"/>
                      <a:gd name="T13" fmla="*/ 4 h 78"/>
                      <a:gd name="T14" fmla="*/ 64 w 156"/>
                      <a:gd name="T15" fmla="*/ 5 h 78"/>
                      <a:gd name="T16" fmla="*/ 50 w 156"/>
                      <a:gd name="T17" fmla="*/ 7 h 78"/>
                      <a:gd name="T18" fmla="*/ 36 w 156"/>
                      <a:gd name="T19" fmla="*/ 10 h 78"/>
                      <a:gd name="T20" fmla="*/ 23 w 156"/>
                      <a:gd name="T21" fmla="*/ 13 h 78"/>
                      <a:gd name="T22" fmla="*/ 14 w 156"/>
                      <a:gd name="T23" fmla="*/ 17 h 78"/>
                      <a:gd name="T24" fmla="*/ 7 w 156"/>
                      <a:gd name="T25" fmla="*/ 21 h 78"/>
                      <a:gd name="T26" fmla="*/ 4 w 156"/>
                      <a:gd name="T27" fmla="*/ 25 h 78"/>
                      <a:gd name="T28" fmla="*/ 4 w 156"/>
                      <a:gd name="T29" fmla="*/ 29 h 78"/>
                      <a:gd name="T30" fmla="*/ 8 w 156"/>
                      <a:gd name="T31" fmla="*/ 35 h 78"/>
                      <a:gd name="T32" fmla="*/ 16 w 156"/>
                      <a:gd name="T33" fmla="*/ 40 h 78"/>
                      <a:gd name="T34" fmla="*/ 23 w 156"/>
                      <a:gd name="T35" fmla="*/ 44 h 78"/>
                      <a:gd name="T36" fmla="*/ 24 w 156"/>
                      <a:gd name="T37" fmla="*/ 47 h 78"/>
                      <a:gd name="T38" fmla="*/ 22 w 156"/>
                      <a:gd name="T39" fmla="*/ 49 h 78"/>
                      <a:gd name="T40" fmla="*/ 16 w 156"/>
                      <a:gd name="T41" fmla="*/ 50 h 78"/>
                      <a:gd name="T42" fmla="*/ 9 w 156"/>
                      <a:gd name="T43" fmla="*/ 52 h 78"/>
                      <a:gd name="T44" fmla="*/ 4 w 156"/>
                      <a:gd name="T45" fmla="*/ 55 h 78"/>
                      <a:gd name="T46" fmla="*/ 0 w 156"/>
                      <a:gd name="T47" fmla="*/ 59 h 78"/>
                      <a:gd name="T48" fmla="*/ 1 w 156"/>
                      <a:gd name="T49" fmla="*/ 66 h 78"/>
                      <a:gd name="T50" fmla="*/ 7 w 156"/>
                      <a:gd name="T51" fmla="*/ 73 h 78"/>
                      <a:gd name="T52" fmla="*/ 14 w 156"/>
                      <a:gd name="T53" fmla="*/ 76 h 78"/>
                      <a:gd name="T54" fmla="*/ 22 w 156"/>
                      <a:gd name="T55" fmla="*/ 78 h 78"/>
                      <a:gd name="T56" fmla="*/ 34 w 156"/>
                      <a:gd name="T57" fmla="*/ 76 h 78"/>
                      <a:gd name="T58" fmla="*/ 45 w 156"/>
                      <a:gd name="T59" fmla="*/ 74 h 78"/>
                      <a:gd name="T60" fmla="*/ 59 w 156"/>
                      <a:gd name="T61" fmla="*/ 71 h 78"/>
                      <a:gd name="T62" fmla="*/ 74 w 156"/>
                      <a:gd name="T63" fmla="*/ 66 h 78"/>
                      <a:gd name="T64" fmla="*/ 90 w 156"/>
                      <a:gd name="T65" fmla="*/ 63 h 78"/>
                      <a:gd name="T66" fmla="*/ 105 w 156"/>
                      <a:gd name="T67" fmla="*/ 60 h 78"/>
                      <a:gd name="T68" fmla="*/ 118 w 156"/>
                      <a:gd name="T69" fmla="*/ 61 h 78"/>
                      <a:gd name="T70" fmla="*/ 129 w 156"/>
                      <a:gd name="T71" fmla="*/ 64 h 78"/>
                      <a:gd name="T72" fmla="*/ 137 w 156"/>
                      <a:gd name="T73" fmla="*/ 67 h 78"/>
                      <a:gd name="T74" fmla="*/ 144 w 156"/>
                      <a:gd name="T75" fmla="*/ 70 h 78"/>
                      <a:gd name="T76" fmla="*/ 150 w 156"/>
                      <a:gd name="T77" fmla="*/ 70 h 78"/>
                      <a:gd name="T78" fmla="*/ 153 w 156"/>
                      <a:gd name="T79" fmla="*/ 66 h 78"/>
                      <a:gd name="T80" fmla="*/ 156 w 156"/>
                      <a:gd name="T81" fmla="*/ 58 h 78"/>
                      <a:gd name="T82" fmla="*/ 153 w 156"/>
                      <a:gd name="T83" fmla="*/ 37 h 78"/>
                      <a:gd name="T84" fmla="*/ 144 w 156"/>
                      <a:gd name="T85" fmla="*/ 23 h 78"/>
                      <a:gd name="T86" fmla="*/ 129 w 156"/>
                      <a:gd name="T87" fmla="*/ 13 h 78"/>
                      <a:gd name="T88" fmla="*/ 113 w 156"/>
                      <a:gd name="T89" fmla="*/ 7 h 78"/>
                      <a:gd name="T90" fmla="*/ 99 w 156"/>
                      <a:gd name="T91" fmla="*/ 4 h 78"/>
                      <a:gd name="T92" fmla="*/ 91 w 156"/>
                      <a:gd name="T93" fmla="*/ 3 h 78"/>
                      <a:gd name="T94" fmla="*/ 91 w 156"/>
                      <a:gd name="T95" fmla="*/ 2 h 78"/>
                      <a:gd name="T96" fmla="*/ 104 w 156"/>
                      <a:gd name="T97" fmla="*/ 0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6"/>
                      <a:gd name="T148" fmla="*/ 0 h 78"/>
                      <a:gd name="T149" fmla="*/ 156 w 156"/>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6" h="78">
                        <a:moveTo>
                          <a:pt x="104" y="0"/>
                        </a:moveTo>
                        <a:lnTo>
                          <a:pt x="103" y="0"/>
                        </a:lnTo>
                        <a:lnTo>
                          <a:pt x="102" y="0"/>
                        </a:lnTo>
                        <a:lnTo>
                          <a:pt x="97" y="0"/>
                        </a:lnTo>
                        <a:lnTo>
                          <a:pt x="92" y="2"/>
                        </a:lnTo>
                        <a:lnTo>
                          <a:pt x="84" y="2"/>
                        </a:lnTo>
                        <a:lnTo>
                          <a:pt x="75" y="4"/>
                        </a:lnTo>
                        <a:lnTo>
                          <a:pt x="64" y="5"/>
                        </a:lnTo>
                        <a:lnTo>
                          <a:pt x="50" y="7"/>
                        </a:lnTo>
                        <a:lnTo>
                          <a:pt x="36" y="10"/>
                        </a:lnTo>
                        <a:lnTo>
                          <a:pt x="23" y="13"/>
                        </a:lnTo>
                        <a:lnTo>
                          <a:pt x="14" y="17"/>
                        </a:lnTo>
                        <a:lnTo>
                          <a:pt x="7" y="21"/>
                        </a:lnTo>
                        <a:lnTo>
                          <a:pt x="4" y="25"/>
                        </a:lnTo>
                        <a:lnTo>
                          <a:pt x="4" y="29"/>
                        </a:lnTo>
                        <a:lnTo>
                          <a:pt x="8" y="35"/>
                        </a:lnTo>
                        <a:lnTo>
                          <a:pt x="16" y="40"/>
                        </a:lnTo>
                        <a:lnTo>
                          <a:pt x="23" y="44"/>
                        </a:lnTo>
                        <a:lnTo>
                          <a:pt x="24" y="47"/>
                        </a:lnTo>
                        <a:lnTo>
                          <a:pt x="22" y="49"/>
                        </a:lnTo>
                        <a:lnTo>
                          <a:pt x="16" y="50"/>
                        </a:lnTo>
                        <a:lnTo>
                          <a:pt x="9" y="52"/>
                        </a:lnTo>
                        <a:lnTo>
                          <a:pt x="4" y="55"/>
                        </a:lnTo>
                        <a:lnTo>
                          <a:pt x="0" y="59"/>
                        </a:lnTo>
                        <a:lnTo>
                          <a:pt x="1" y="66"/>
                        </a:lnTo>
                        <a:lnTo>
                          <a:pt x="7" y="73"/>
                        </a:lnTo>
                        <a:lnTo>
                          <a:pt x="14" y="76"/>
                        </a:lnTo>
                        <a:lnTo>
                          <a:pt x="22" y="78"/>
                        </a:lnTo>
                        <a:lnTo>
                          <a:pt x="34" y="76"/>
                        </a:lnTo>
                        <a:lnTo>
                          <a:pt x="45" y="74"/>
                        </a:lnTo>
                        <a:lnTo>
                          <a:pt x="59" y="71"/>
                        </a:lnTo>
                        <a:lnTo>
                          <a:pt x="74" y="66"/>
                        </a:lnTo>
                        <a:lnTo>
                          <a:pt x="90" y="63"/>
                        </a:lnTo>
                        <a:lnTo>
                          <a:pt x="105" y="60"/>
                        </a:lnTo>
                        <a:lnTo>
                          <a:pt x="118" y="61"/>
                        </a:lnTo>
                        <a:lnTo>
                          <a:pt x="129" y="64"/>
                        </a:lnTo>
                        <a:lnTo>
                          <a:pt x="137" y="67"/>
                        </a:lnTo>
                        <a:lnTo>
                          <a:pt x="144" y="70"/>
                        </a:lnTo>
                        <a:lnTo>
                          <a:pt x="150" y="70"/>
                        </a:lnTo>
                        <a:lnTo>
                          <a:pt x="153" y="66"/>
                        </a:lnTo>
                        <a:lnTo>
                          <a:pt x="156" y="58"/>
                        </a:lnTo>
                        <a:lnTo>
                          <a:pt x="153" y="37"/>
                        </a:lnTo>
                        <a:lnTo>
                          <a:pt x="144" y="23"/>
                        </a:lnTo>
                        <a:lnTo>
                          <a:pt x="129" y="13"/>
                        </a:lnTo>
                        <a:lnTo>
                          <a:pt x="113" y="7"/>
                        </a:lnTo>
                        <a:lnTo>
                          <a:pt x="99" y="4"/>
                        </a:lnTo>
                        <a:lnTo>
                          <a:pt x="91" y="3"/>
                        </a:lnTo>
                        <a:lnTo>
                          <a:pt x="91" y="2"/>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9" name="Freeform 62"/>
                  <p:cNvSpPr>
                    <a:spLocks/>
                  </p:cNvSpPr>
                  <p:nvPr/>
                </p:nvSpPr>
                <p:spPr bwMode="auto">
                  <a:xfrm>
                    <a:off x="3070" y="1979"/>
                    <a:ext cx="137" cy="47"/>
                  </a:xfrm>
                  <a:custGeom>
                    <a:avLst/>
                    <a:gdLst>
                      <a:gd name="T0" fmla="*/ 260 w 274"/>
                      <a:gd name="T1" fmla="*/ 40 h 92"/>
                      <a:gd name="T2" fmla="*/ 252 w 274"/>
                      <a:gd name="T3" fmla="*/ 40 h 92"/>
                      <a:gd name="T4" fmla="*/ 244 w 274"/>
                      <a:gd name="T5" fmla="*/ 40 h 92"/>
                      <a:gd name="T6" fmla="*/ 235 w 274"/>
                      <a:gd name="T7" fmla="*/ 39 h 92"/>
                      <a:gd name="T8" fmla="*/ 227 w 274"/>
                      <a:gd name="T9" fmla="*/ 38 h 92"/>
                      <a:gd name="T10" fmla="*/ 217 w 274"/>
                      <a:gd name="T11" fmla="*/ 36 h 92"/>
                      <a:gd name="T12" fmla="*/ 206 w 274"/>
                      <a:gd name="T13" fmla="*/ 32 h 92"/>
                      <a:gd name="T14" fmla="*/ 194 w 274"/>
                      <a:gd name="T15" fmla="*/ 27 h 92"/>
                      <a:gd name="T16" fmla="*/ 180 w 274"/>
                      <a:gd name="T17" fmla="*/ 22 h 92"/>
                      <a:gd name="T18" fmla="*/ 166 w 274"/>
                      <a:gd name="T19" fmla="*/ 16 h 92"/>
                      <a:gd name="T20" fmla="*/ 153 w 274"/>
                      <a:gd name="T21" fmla="*/ 10 h 92"/>
                      <a:gd name="T22" fmla="*/ 142 w 274"/>
                      <a:gd name="T23" fmla="*/ 6 h 92"/>
                      <a:gd name="T24" fmla="*/ 130 w 274"/>
                      <a:gd name="T25" fmla="*/ 2 h 92"/>
                      <a:gd name="T26" fmla="*/ 119 w 274"/>
                      <a:gd name="T27" fmla="*/ 0 h 92"/>
                      <a:gd name="T28" fmla="*/ 107 w 274"/>
                      <a:gd name="T29" fmla="*/ 0 h 92"/>
                      <a:gd name="T30" fmla="*/ 95 w 274"/>
                      <a:gd name="T31" fmla="*/ 1 h 92"/>
                      <a:gd name="T32" fmla="*/ 81 w 274"/>
                      <a:gd name="T33" fmla="*/ 4 h 92"/>
                      <a:gd name="T34" fmla="*/ 65 w 274"/>
                      <a:gd name="T35" fmla="*/ 8 h 92"/>
                      <a:gd name="T36" fmla="*/ 47 w 274"/>
                      <a:gd name="T37" fmla="*/ 11 h 92"/>
                      <a:gd name="T38" fmla="*/ 30 w 274"/>
                      <a:gd name="T39" fmla="*/ 15 h 92"/>
                      <a:gd name="T40" fmla="*/ 15 w 274"/>
                      <a:gd name="T41" fmla="*/ 18 h 92"/>
                      <a:gd name="T42" fmla="*/ 5 w 274"/>
                      <a:gd name="T43" fmla="*/ 23 h 92"/>
                      <a:gd name="T44" fmla="*/ 0 w 274"/>
                      <a:gd name="T45" fmla="*/ 26 h 92"/>
                      <a:gd name="T46" fmla="*/ 2 w 274"/>
                      <a:gd name="T47" fmla="*/ 31 h 92"/>
                      <a:gd name="T48" fmla="*/ 15 w 274"/>
                      <a:gd name="T49" fmla="*/ 37 h 92"/>
                      <a:gd name="T50" fmla="*/ 32 w 274"/>
                      <a:gd name="T51" fmla="*/ 41 h 92"/>
                      <a:gd name="T52" fmla="*/ 47 w 274"/>
                      <a:gd name="T53" fmla="*/ 42 h 92"/>
                      <a:gd name="T54" fmla="*/ 60 w 274"/>
                      <a:gd name="T55" fmla="*/ 42 h 92"/>
                      <a:gd name="T56" fmla="*/ 70 w 274"/>
                      <a:gd name="T57" fmla="*/ 42 h 92"/>
                      <a:gd name="T58" fmla="*/ 78 w 274"/>
                      <a:gd name="T59" fmla="*/ 42 h 92"/>
                      <a:gd name="T60" fmla="*/ 83 w 274"/>
                      <a:gd name="T61" fmla="*/ 44 h 92"/>
                      <a:gd name="T62" fmla="*/ 85 w 274"/>
                      <a:gd name="T63" fmla="*/ 48 h 92"/>
                      <a:gd name="T64" fmla="*/ 84 w 274"/>
                      <a:gd name="T65" fmla="*/ 55 h 92"/>
                      <a:gd name="T66" fmla="*/ 82 w 274"/>
                      <a:gd name="T67" fmla="*/ 64 h 92"/>
                      <a:gd name="T68" fmla="*/ 81 w 274"/>
                      <a:gd name="T69" fmla="*/ 72 h 92"/>
                      <a:gd name="T70" fmla="*/ 81 w 274"/>
                      <a:gd name="T71" fmla="*/ 79 h 92"/>
                      <a:gd name="T72" fmla="*/ 83 w 274"/>
                      <a:gd name="T73" fmla="*/ 84 h 92"/>
                      <a:gd name="T74" fmla="*/ 86 w 274"/>
                      <a:gd name="T75" fmla="*/ 89 h 92"/>
                      <a:gd name="T76" fmla="*/ 93 w 274"/>
                      <a:gd name="T77" fmla="*/ 91 h 92"/>
                      <a:gd name="T78" fmla="*/ 101 w 274"/>
                      <a:gd name="T79" fmla="*/ 92 h 92"/>
                      <a:gd name="T80" fmla="*/ 114 w 274"/>
                      <a:gd name="T81" fmla="*/ 92 h 92"/>
                      <a:gd name="T82" fmla="*/ 128 w 274"/>
                      <a:gd name="T83" fmla="*/ 90 h 92"/>
                      <a:gd name="T84" fmla="*/ 141 w 274"/>
                      <a:gd name="T85" fmla="*/ 86 h 92"/>
                      <a:gd name="T86" fmla="*/ 153 w 274"/>
                      <a:gd name="T87" fmla="*/ 82 h 92"/>
                      <a:gd name="T88" fmla="*/ 165 w 274"/>
                      <a:gd name="T89" fmla="*/ 77 h 92"/>
                      <a:gd name="T90" fmla="*/ 177 w 274"/>
                      <a:gd name="T91" fmla="*/ 72 h 92"/>
                      <a:gd name="T92" fmla="*/ 188 w 274"/>
                      <a:gd name="T93" fmla="*/ 70 h 92"/>
                      <a:gd name="T94" fmla="*/ 198 w 274"/>
                      <a:gd name="T95" fmla="*/ 69 h 92"/>
                      <a:gd name="T96" fmla="*/ 209 w 274"/>
                      <a:gd name="T97" fmla="*/ 70 h 92"/>
                      <a:gd name="T98" fmla="*/ 220 w 274"/>
                      <a:gd name="T99" fmla="*/ 71 h 92"/>
                      <a:gd name="T100" fmla="*/ 234 w 274"/>
                      <a:gd name="T101" fmla="*/ 68 h 92"/>
                      <a:gd name="T102" fmla="*/ 248 w 274"/>
                      <a:gd name="T103" fmla="*/ 63 h 92"/>
                      <a:gd name="T104" fmla="*/ 260 w 274"/>
                      <a:gd name="T105" fmla="*/ 57 h 92"/>
                      <a:gd name="T106" fmla="*/ 270 w 274"/>
                      <a:gd name="T107" fmla="*/ 52 h 92"/>
                      <a:gd name="T108" fmla="*/ 274 w 274"/>
                      <a:gd name="T109" fmla="*/ 46 h 92"/>
                      <a:gd name="T110" fmla="*/ 272 w 274"/>
                      <a:gd name="T111" fmla="*/ 41 h 92"/>
                      <a:gd name="T112" fmla="*/ 260 w 274"/>
                      <a:gd name="T113" fmla="*/ 40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4"/>
                      <a:gd name="T172" fmla="*/ 0 h 92"/>
                      <a:gd name="T173" fmla="*/ 274 w 274"/>
                      <a:gd name="T174" fmla="*/ 92 h 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4" h="92">
                        <a:moveTo>
                          <a:pt x="260" y="40"/>
                        </a:moveTo>
                        <a:lnTo>
                          <a:pt x="252" y="40"/>
                        </a:lnTo>
                        <a:lnTo>
                          <a:pt x="244" y="40"/>
                        </a:lnTo>
                        <a:lnTo>
                          <a:pt x="235" y="39"/>
                        </a:lnTo>
                        <a:lnTo>
                          <a:pt x="227" y="38"/>
                        </a:lnTo>
                        <a:lnTo>
                          <a:pt x="217" y="36"/>
                        </a:lnTo>
                        <a:lnTo>
                          <a:pt x="206" y="32"/>
                        </a:lnTo>
                        <a:lnTo>
                          <a:pt x="194" y="27"/>
                        </a:lnTo>
                        <a:lnTo>
                          <a:pt x="180" y="22"/>
                        </a:lnTo>
                        <a:lnTo>
                          <a:pt x="166" y="16"/>
                        </a:lnTo>
                        <a:lnTo>
                          <a:pt x="153" y="10"/>
                        </a:lnTo>
                        <a:lnTo>
                          <a:pt x="142" y="6"/>
                        </a:lnTo>
                        <a:lnTo>
                          <a:pt x="130" y="2"/>
                        </a:lnTo>
                        <a:lnTo>
                          <a:pt x="119" y="0"/>
                        </a:lnTo>
                        <a:lnTo>
                          <a:pt x="107" y="0"/>
                        </a:lnTo>
                        <a:lnTo>
                          <a:pt x="95" y="1"/>
                        </a:lnTo>
                        <a:lnTo>
                          <a:pt x="81" y="4"/>
                        </a:lnTo>
                        <a:lnTo>
                          <a:pt x="65" y="8"/>
                        </a:lnTo>
                        <a:lnTo>
                          <a:pt x="47" y="11"/>
                        </a:lnTo>
                        <a:lnTo>
                          <a:pt x="30" y="15"/>
                        </a:lnTo>
                        <a:lnTo>
                          <a:pt x="15" y="18"/>
                        </a:lnTo>
                        <a:lnTo>
                          <a:pt x="5" y="23"/>
                        </a:lnTo>
                        <a:lnTo>
                          <a:pt x="0" y="26"/>
                        </a:lnTo>
                        <a:lnTo>
                          <a:pt x="2" y="31"/>
                        </a:lnTo>
                        <a:lnTo>
                          <a:pt x="15" y="37"/>
                        </a:lnTo>
                        <a:lnTo>
                          <a:pt x="32" y="41"/>
                        </a:lnTo>
                        <a:lnTo>
                          <a:pt x="47" y="42"/>
                        </a:lnTo>
                        <a:lnTo>
                          <a:pt x="60" y="42"/>
                        </a:lnTo>
                        <a:lnTo>
                          <a:pt x="70" y="42"/>
                        </a:lnTo>
                        <a:lnTo>
                          <a:pt x="78" y="42"/>
                        </a:lnTo>
                        <a:lnTo>
                          <a:pt x="83" y="44"/>
                        </a:lnTo>
                        <a:lnTo>
                          <a:pt x="85" y="48"/>
                        </a:lnTo>
                        <a:lnTo>
                          <a:pt x="84" y="55"/>
                        </a:lnTo>
                        <a:lnTo>
                          <a:pt x="82" y="64"/>
                        </a:lnTo>
                        <a:lnTo>
                          <a:pt x="81" y="72"/>
                        </a:lnTo>
                        <a:lnTo>
                          <a:pt x="81" y="79"/>
                        </a:lnTo>
                        <a:lnTo>
                          <a:pt x="83" y="84"/>
                        </a:lnTo>
                        <a:lnTo>
                          <a:pt x="86" y="89"/>
                        </a:lnTo>
                        <a:lnTo>
                          <a:pt x="93" y="91"/>
                        </a:lnTo>
                        <a:lnTo>
                          <a:pt x="101" y="92"/>
                        </a:lnTo>
                        <a:lnTo>
                          <a:pt x="114" y="92"/>
                        </a:lnTo>
                        <a:lnTo>
                          <a:pt x="128" y="90"/>
                        </a:lnTo>
                        <a:lnTo>
                          <a:pt x="141" y="86"/>
                        </a:lnTo>
                        <a:lnTo>
                          <a:pt x="153" y="82"/>
                        </a:lnTo>
                        <a:lnTo>
                          <a:pt x="165" y="77"/>
                        </a:lnTo>
                        <a:lnTo>
                          <a:pt x="177" y="72"/>
                        </a:lnTo>
                        <a:lnTo>
                          <a:pt x="188" y="70"/>
                        </a:lnTo>
                        <a:lnTo>
                          <a:pt x="198" y="69"/>
                        </a:lnTo>
                        <a:lnTo>
                          <a:pt x="209" y="70"/>
                        </a:lnTo>
                        <a:lnTo>
                          <a:pt x="220" y="71"/>
                        </a:lnTo>
                        <a:lnTo>
                          <a:pt x="234" y="68"/>
                        </a:lnTo>
                        <a:lnTo>
                          <a:pt x="248" y="63"/>
                        </a:lnTo>
                        <a:lnTo>
                          <a:pt x="260" y="57"/>
                        </a:lnTo>
                        <a:lnTo>
                          <a:pt x="270" y="52"/>
                        </a:lnTo>
                        <a:lnTo>
                          <a:pt x="274" y="46"/>
                        </a:lnTo>
                        <a:lnTo>
                          <a:pt x="272" y="41"/>
                        </a:lnTo>
                        <a:lnTo>
                          <a:pt x="26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70" name="Freeform 63"/>
                  <p:cNvSpPr>
                    <a:spLocks/>
                  </p:cNvSpPr>
                  <p:nvPr/>
                </p:nvSpPr>
                <p:spPr bwMode="auto">
                  <a:xfrm>
                    <a:off x="3224" y="2051"/>
                    <a:ext cx="6" cy="13"/>
                  </a:xfrm>
                  <a:custGeom>
                    <a:avLst/>
                    <a:gdLst>
                      <a:gd name="T0" fmla="*/ 0 w 10"/>
                      <a:gd name="T1" fmla="*/ 0 h 24"/>
                      <a:gd name="T2" fmla="*/ 1 w 10"/>
                      <a:gd name="T3" fmla="*/ 0 h 24"/>
                      <a:gd name="T4" fmla="*/ 5 w 10"/>
                      <a:gd name="T5" fmla="*/ 2 h 24"/>
                      <a:gd name="T6" fmla="*/ 7 w 10"/>
                      <a:gd name="T7" fmla="*/ 9 h 24"/>
                      <a:gd name="T8" fmla="*/ 7 w 10"/>
                      <a:gd name="T9" fmla="*/ 24 h 24"/>
                      <a:gd name="T10" fmla="*/ 8 w 10"/>
                      <a:gd name="T11" fmla="*/ 21 h 24"/>
                      <a:gd name="T12" fmla="*/ 10 w 10"/>
                      <a:gd name="T13" fmla="*/ 11 h 24"/>
                      <a:gd name="T14" fmla="*/ 8 w 10"/>
                      <a:gd name="T15" fmla="*/ 3 h 24"/>
                      <a:gd name="T16" fmla="*/ 0 w 1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4"/>
                      <a:gd name="T29" fmla="*/ 10 w 1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4">
                        <a:moveTo>
                          <a:pt x="0" y="0"/>
                        </a:moveTo>
                        <a:lnTo>
                          <a:pt x="1" y="0"/>
                        </a:lnTo>
                        <a:lnTo>
                          <a:pt x="5" y="2"/>
                        </a:lnTo>
                        <a:lnTo>
                          <a:pt x="7" y="9"/>
                        </a:lnTo>
                        <a:lnTo>
                          <a:pt x="7" y="24"/>
                        </a:lnTo>
                        <a:lnTo>
                          <a:pt x="8" y="21"/>
                        </a:lnTo>
                        <a:lnTo>
                          <a:pt x="10" y="11"/>
                        </a:lnTo>
                        <a:lnTo>
                          <a:pt x="8" y="3"/>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71" name="Freeform 64"/>
                  <p:cNvSpPr>
                    <a:spLocks/>
                  </p:cNvSpPr>
                  <p:nvPr/>
                </p:nvSpPr>
                <p:spPr bwMode="auto">
                  <a:xfrm>
                    <a:off x="3206" y="2052"/>
                    <a:ext cx="8" cy="16"/>
                  </a:xfrm>
                  <a:custGeom>
                    <a:avLst/>
                    <a:gdLst>
                      <a:gd name="T0" fmla="*/ 0 w 15"/>
                      <a:gd name="T1" fmla="*/ 0 h 31"/>
                      <a:gd name="T2" fmla="*/ 2 w 15"/>
                      <a:gd name="T3" fmla="*/ 1 h 31"/>
                      <a:gd name="T4" fmla="*/ 6 w 15"/>
                      <a:gd name="T5" fmla="*/ 6 h 31"/>
                      <a:gd name="T6" fmla="*/ 10 w 15"/>
                      <a:gd name="T7" fmla="*/ 15 h 31"/>
                      <a:gd name="T8" fmla="*/ 12 w 15"/>
                      <a:gd name="T9" fmla="*/ 31 h 31"/>
                      <a:gd name="T10" fmla="*/ 13 w 15"/>
                      <a:gd name="T11" fmla="*/ 28 h 31"/>
                      <a:gd name="T12" fmla="*/ 15 w 15"/>
                      <a:gd name="T13" fmla="*/ 18 h 31"/>
                      <a:gd name="T14" fmla="*/ 12 w 15"/>
                      <a:gd name="T15" fmla="*/ 8 h 31"/>
                      <a:gd name="T16" fmla="*/ 0 w 1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1"/>
                      <a:gd name="T29" fmla="*/ 15 w 15"/>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1">
                        <a:moveTo>
                          <a:pt x="0" y="0"/>
                        </a:moveTo>
                        <a:lnTo>
                          <a:pt x="2" y="1"/>
                        </a:lnTo>
                        <a:lnTo>
                          <a:pt x="6" y="6"/>
                        </a:lnTo>
                        <a:lnTo>
                          <a:pt x="10" y="15"/>
                        </a:lnTo>
                        <a:lnTo>
                          <a:pt x="12" y="31"/>
                        </a:lnTo>
                        <a:lnTo>
                          <a:pt x="13" y="28"/>
                        </a:lnTo>
                        <a:lnTo>
                          <a:pt x="15" y="18"/>
                        </a:lnTo>
                        <a:lnTo>
                          <a:pt x="12" y="8"/>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72" name="Freeform 65"/>
                  <p:cNvSpPr>
                    <a:spLocks/>
                  </p:cNvSpPr>
                  <p:nvPr/>
                </p:nvSpPr>
                <p:spPr bwMode="auto">
                  <a:xfrm>
                    <a:off x="3190" y="2052"/>
                    <a:ext cx="8" cy="17"/>
                  </a:xfrm>
                  <a:custGeom>
                    <a:avLst/>
                    <a:gdLst>
                      <a:gd name="T0" fmla="*/ 0 w 15"/>
                      <a:gd name="T1" fmla="*/ 0 h 33"/>
                      <a:gd name="T2" fmla="*/ 2 w 15"/>
                      <a:gd name="T3" fmla="*/ 1 h 33"/>
                      <a:gd name="T4" fmla="*/ 7 w 15"/>
                      <a:gd name="T5" fmla="*/ 7 h 33"/>
                      <a:gd name="T6" fmla="*/ 12 w 15"/>
                      <a:gd name="T7" fmla="*/ 17 h 33"/>
                      <a:gd name="T8" fmla="*/ 12 w 15"/>
                      <a:gd name="T9" fmla="*/ 33 h 33"/>
                      <a:gd name="T10" fmla="*/ 13 w 15"/>
                      <a:gd name="T11" fmla="*/ 29 h 33"/>
                      <a:gd name="T12" fmla="*/ 15 w 15"/>
                      <a:gd name="T13" fmla="*/ 18 h 33"/>
                      <a:gd name="T14" fmla="*/ 12 w 15"/>
                      <a:gd name="T15" fmla="*/ 7 h 33"/>
                      <a:gd name="T16" fmla="*/ 0 w 15"/>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3"/>
                      <a:gd name="T29" fmla="*/ 15 w 1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3">
                        <a:moveTo>
                          <a:pt x="0" y="0"/>
                        </a:moveTo>
                        <a:lnTo>
                          <a:pt x="2" y="1"/>
                        </a:lnTo>
                        <a:lnTo>
                          <a:pt x="7" y="7"/>
                        </a:lnTo>
                        <a:lnTo>
                          <a:pt x="12" y="17"/>
                        </a:lnTo>
                        <a:lnTo>
                          <a:pt x="12" y="33"/>
                        </a:lnTo>
                        <a:lnTo>
                          <a:pt x="13" y="29"/>
                        </a:lnTo>
                        <a:lnTo>
                          <a:pt x="15" y="18"/>
                        </a:lnTo>
                        <a:lnTo>
                          <a:pt x="12" y="7"/>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51215" name="Line 66"/>
                <p:cNvSpPr>
                  <a:spLocks noChangeShapeType="1"/>
                </p:cNvSpPr>
                <p:nvPr/>
              </p:nvSpPr>
              <p:spPr bwMode="auto">
                <a:xfrm>
                  <a:off x="1488" y="2256"/>
                  <a:ext cx="326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6" name="Line 67"/>
                <p:cNvSpPr>
                  <a:spLocks noChangeShapeType="1"/>
                </p:cNvSpPr>
                <p:nvPr/>
              </p:nvSpPr>
              <p:spPr bwMode="auto">
                <a:xfrm>
                  <a:off x="1488" y="2928"/>
                  <a:ext cx="326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7" name="Line 68"/>
                <p:cNvSpPr>
                  <a:spLocks noChangeShapeType="1"/>
                </p:cNvSpPr>
                <p:nvPr/>
              </p:nvSpPr>
              <p:spPr bwMode="auto">
                <a:xfrm>
                  <a:off x="4464" y="2256"/>
                  <a:ext cx="0" cy="6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8" name="Text Box 69"/>
                <p:cNvSpPr txBox="1">
                  <a:spLocks noChangeArrowheads="1"/>
                </p:cNvSpPr>
                <p:nvPr/>
              </p:nvSpPr>
              <p:spPr bwMode="auto">
                <a:xfrm>
                  <a:off x="4502" y="2457"/>
                  <a:ext cx="5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Height</a:t>
                  </a:r>
                </a:p>
              </p:txBody>
            </p:sp>
          </p:grpSp>
          <p:sp>
            <p:nvSpPr>
              <p:cNvPr id="51212" name="Text Box 70"/>
              <p:cNvSpPr txBox="1">
                <a:spLocks noChangeArrowheads="1"/>
              </p:cNvSpPr>
              <p:nvPr/>
            </p:nvSpPr>
            <p:spPr bwMode="auto">
              <a:xfrm>
                <a:off x="0" y="1632"/>
                <a:ext cx="10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Flow direction</a:t>
                </a:r>
              </a:p>
            </p:txBody>
          </p:sp>
          <p:sp>
            <p:nvSpPr>
              <p:cNvPr id="51213" name="Line 71"/>
              <p:cNvSpPr>
                <a:spLocks noChangeShapeType="1"/>
              </p:cNvSpPr>
              <p:nvPr/>
            </p:nvSpPr>
            <p:spPr bwMode="auto">
              <a:xfrm>
                <a:off x="576" y="1824"/>
                <a:ext cx="12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210" name="Line 72"/>
            <p:cNvSpPr>
              <a:spLocks noChangeShapeType="1"/>
            </p:cNvSpPr>
            <p:nvPr/>
          </p:nvSpPr>
          <p:spPr bwMode="auto">
            <a:xfrm>
              <a:off x="1872" y="1776"/>
              <a:ext cx="0" cy="6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04800" y="4114800"/>
            <a:ext cx="8458200" cy="2362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27" name="Rectangle 3"/>
          <p:cNvSpPr>
            <a:spLocks noGrp="1" noChangeArrowheads="1"/>
          </p:cNvSpPr>
          <p:nvPr>
            <p:ph type="title"/>
          </p:nvPr>
        </p:nvSpPr>
        <p:spPr>
          <a:xfrm>
            <a:off x="304800" y="152400"/>
            <a:ext cx="8153400" cy="1524000"/>
          </a:xfrm>
        </p:spPr>
        <p:txBody>
          <a:bodyPr/>
          <a:lstStyle/>
          <a:p>
            <a:pPr eaLnBrk="1" hangingPunct="1"/>
            <a:r>
              <a:rPr lang="en-US" altLang="en-US" smtClean="0"/>
              <a:t>Hydraulic Analogy</a:t>
            </a:r>
            <a:br>
              <a:rPr lang="en-US" altLang="en-US" smtClean="0"/>
            </a:br>
            <a:r>
              <a:rPr lang="en-US" altLang="en-US" smtClean="0"/>
              <a:t> for Power Directions – Answer</a:t>
            </a:r>
          </a:p>
        </p:txBody>
      </p:sp>
      <p:sp>
        <p:nvSpPr>
          <p:cNvPr id="52228" name="Rectangle 4"/>
          <p:cNvSpPr>
            <a:spLocks noGrp="1" noChangeArrowheads="1"/>
          </p:cNvSpPr>
          <p:nvPr>
            <p:ph type="body" idx="1"/>
          </p:nvPr>
        </p:nvSpPr>
        <p:spPr>
          <a:xfrm>
            <a:off x="533400" y="1600200"/>
            <a:ext cx="8077200" cy="2667000"/>
          </a:xfrm>
        </p:spPr>
        <p:txBody>
          <a:bodyPr/>
          <a:lstStyle/>
          <a:p>
            <a:pPr eaLnBrk="1" hangingPunct="1">
              <a:spcBef>
                <a:spcPct val="0"/>
              </a:spcBef>
            </a:pPr>
            <a:r>
              <a:rPr lang="en-US" altLang="en-US" sz="2000" dirty="0" smtClean="0"/>
              <a:t>The power absorbed will be positive. </a:t>
            </a:r>
            <a:r>
              <a:rPr lang="en-US" altLang="en-US" sz="2000" b="1" dirty="0" smtClean="0"/>
              <a:t>Does this make sense?</a:t>
            </a:r>
            <a:endParaRPr lang="en-US" altLang="en-US" sz="2000" dirty="0" smtClean="0"/>
          </a:p>
          <a:p>
            <a:pPr eaLnBrk="1" hangingPunct="1">
              <a:spcBef>
                <a:spcPct val="0"/>
              </a:spcBef>
            </a:pPr>
            <a:r>
              <a:rPr lang="en-US" altLang="en-US" sz="2000" dirty="0" smtClean="0"/>
              <a:t>Yes, but only if we understand a key assumption. In circuits, when we say </a:t>
            </a:r>
            <a:r>
              <a:rPr lang="en-US" altLang="en-US" sz="2000" b="1" dirty="0" smtClean="0"/>
              <a:t>energy absorbed</a:t>
            </a:r>
            <a:r>
              <a:rPr lang="en-US" altLang="en-US" sz="2000" dirty="0" smtClean="0"/>
              <a:t>, we mean the energy absorbed from the electrical system, and delivered somewhere else.  </a:t>
            </a:r>
          </a:p>
          <a:p>
            <a:pPr eaLnBrk="1" hangingPunct="1">
              <a:spcBef>
                <a:spcPct val="0"/>
              </a:spcBef>
            </a:pPr>
            <a:r>
              <a:rPr lang="en-US" altLang="en-US" sz="2000" dirty="0" smtClean="0"/>
              <a:t>In this hydraulic analogy, energy is being lost from the water as it falls. This energy is being delivered somewhere else, as sound, heat, or in other forms.  We call this energy absorbed.  Thus, the power absorbed is positive.  </a:t>
            </a:r>
          </a:p>
        </p:txBody>
      </p:sp>
      <p:grpSp>
        <p:nvGrpSpPr>
          <p:cNvPr id="52229" name="Group 5"/>
          <p:cNvGrpSpPr>
            <a:grpSpLocks/>
          </p:cNvGrpSpPr>
          <p:nvPr/>
        </p:nvGrpSpPr>
        <p:grpSpPr bwMode="auto">
          <a:xfrm>
            <a:off x="838200" y="4191000"/>
            <a:ext cx="7488238" cy="2252663"/>
            <a:chOff x="0" y="1440"/>
            <a:chExt cx="4717" cy="1419"/>
          </a:xfrm>
        </p:grpSpPr>
        <p:grpSp>
          <p:nvGrpSpPr>
            <p:cNvPr id="52230" name="Group 6"/>
            <p:cNvGrpSpPr>
              <a:grpSpLocks/>
            </p:cNvGrpSpPr>
            <p:nvPr/>
          </p:nvGrpSpPr>
          <p:grpSpPr bwMode="auto">
            <a:xfrm>
              <a:off x="0" y="1440"/>
              <a:ext cx="4717" cy="1419"/>
              <a:chOff x="0" y="1440"/>
              <a:chExt cx="4717" cy="1419"/>
            </a:xfrm>
          </p:grpSpPr>
          <p:grpSp>
            <p:nvGrpSpPr>
              <p:cNvPr id="52232" name="Group 7"/>
              <p:cNvGrpSpPr>
                <a:grpSpLocks/>
              </p:cNvGrpSpPr>
              <p:nvPr/>
            </p:nvGrpSpPr>
            <p:grpSpPr bwMode="auto">
              <a:xfrm>
                <a:off x="864" y="1440"/>
                <a:ext cx="3853" cy="1419"/>
                <a:chOff x="1200" y="1941"/>
                <a:chExt cx="3853" cy="1419"/>
              </a:xfrm>
            </p:grpSpPr>
            <p:grpSp>
              <p:nvGrpSpPr>
                <p:cNvPr id="52235" name="Group 8"/>
                <p:cNvGrpSpPr>
                  <a:grpSpLocks/>
                </p:cNvGrpSpPr>
                <p:nvPr/>
              </p:nvGrpSpPr>
              <p:grpSpPr bwMode="auto">
                <a:xfrm>
                  <a:off x="1200" y="1941"/>
                  <a:ext cx="2199" cy="1419"/>
                  <a:chOff x="3041" y="1941"/>
                  <a:chExt cx="358" cy="471"/>
                </a:xfrm>
              </p:grpSpPr>
              <p:sp>
                <p:nvSpPr>
                  <p:cNvPr id="52240" name="Freeform 9"/>
                  <p:cNvSpPr>
                    <a:spLocks/>
                  </p:cNvSpPr>
                  <p:nvPr/>
                </p:nvSpPr>
                <p:spPr bwMode="auto">
                  <a:xfrm>
                    <a:off x="3055" y="1941"/>
                    <a:ext cx="302" cy="121"/>
                  </a:xfrm>
                  <a:custGeom>
                    <a:avLst/>
                    <a:gdLst>
                      <a:gd name="T0" fmla="*/ 541 w 604"/>
                      <a:gd name="T1" fmla="*/ 213 h 241"/>
                      <a:gd name="T2" fmla="*/ 559 w 604"/>
                      <a:gd name="T3" fmla="*/ 199 h 241"/>
                      <a:gd name="T4" fmla="*/ 584 w 604"/>
                      <a:gd name="T5" fmla="*/ 176 h 241"/>
                      <a:gd name="T6" fmla="*/ 602 w 604"/>
                      <a:gd name="T7" fmla="*/ 150 h 241"/>
                      <a:gd name="T8" fmla="*/ 602 w 604"/>
                      <a:gd name="T9" fmla="*/ 131 h 241"/>
                      <a:gd name="T10" fmla="*/ 594 w 604"/>
                      <a:gd name="T11" fmla="*/ 114 h 241"/>
                      <a:gd name="T12" fmla="*/ 579 w 604"/>
                      <a:gd name="T13" fmla="*/ 92 h 241"/>
                      <a:gd name="T14" fmla="*/ 558 w 604"/>
                      <a:gd name="T15" fmla="*/ 68 h 241"/>
                      <a:gd name="T16" fmla="*/ 533 w 604"/>
                      <a:gd name="T17" fmla="*/ 45 h 241"/>
                      <a:gd name="T18" fmla="*/ 501 w 604"/>
                      <a:gd name="T19" fmla="*/ 24 h 241"/>
                      <a:gd name="T20" fmla="*/ 468 w 604"/>
                      <a:gd name="T21" fmla="*/ 8 h 241"/>
                      <a:gd name="T22" fmla="*/ 430 w 604"/>
                      <a:gd name="T23" fmla="*/ 0 h 241"/>
                      <a:gd name="T24" fmla="*/ 387 w 604"/>
                      <a:gd name="T25" fmla="*/ 3 h 241"/>
                      <a:gd name="T26" fmla="*/ 357 w 604"/>
                      <a:gd name="T27" fmla="*/ 17 h 241"/>
                      <a:gd name="T28" fmla="*/ 337 w 604"/>
                      <a:gd name="T29" fmla="*/ 32 h 241"/>
                      <a:gd name="T30" fmla="*/ 310 w 604"/>
                      <a:gd name="T31" fmla="*/ 39 h 241"/>
                      <a:gd name="T32" fmla="*/ 280 w 604"/>
                      <a:gd name="T33" fmla="*/ 34 h 241"/>
                      <a:gd name="T34" fmla="*/ 250 w 604"/>
                      <a:gd name="T35" fmla="*/ 25 h 241"/>
                      <a:gd name="T36" fmla="*/ 210 w 604"/>
                      <a:gd name="T37" fmla="*/ 16 h 241"/>
                      <a:gd name="T38" fmla="*/ 164 w 604"/>
                      <a:gd name="T39" fmla="*/ 7 h 241"/>
                      <a:gd name="T40" fmla="*/ 115 w 604"/>
                      <a:gd name="T41" fmla="*/ 1 h 241"/>
                      <a:gd name="T42" fmla="*/ 72 w 604"/>
                      <a:gd name="T43" fmla="*/ 2 h 241"/>
                      <a:gd name="T44" fmla="*/ 35 w 604"/>
                      <a:gd name="T45" fmla="*/ 12 h 241"/>
                      <a:gd name="T46" fmla="*/ 11 w 604"/>
                      <a:gd name="T47" fmla="*/ 34 h 241"/>
                      <a:gd name="T48" fmla="*/ 0 w 604"/>
                      <a:gd name="T49" fmla="*/ 79 h 241"/>
                      <a:gd name="T50" fmla="*/ 6 w 604"/>
                      <a:gd name="T51" fmla="*/ 138 h 241"/>
                      <a:gd name="T52" fmla="*/ 26 w 604"/>
                      <a:gd name="T53" fmla="*/ 191 h 241"/>
                      <a:gd name="T54" fmla="*/ 56 w 604"/>
                      <a:gd name="T55" fmla="*/ 228 h 241"/>
                      <a:gd name="T56" fmla="*/ 85 w 604"/>
                      <a:gd name="T57" fmla="*/ 239 h 241"/>
                      <a:gd name="T58" fmla="*/ 134 w 604"/>
                      <a:gd name="T59" fmla="*/ 241 h 241"/>
                      <a:gd name="T60" fmla="*/ 202 w 604"/>
                      <a:gd name="T61" fmla="*/ 238 h 241"/>
                      <a:gd name="T62" fmla="*/ 281 w 604"/>
                      <a:gd name="T63" fmla="*/ 235 h 241"/>
                      <a:gd name="T64" fmla="*/ 364 w 604"/>
                      <a:gd name="T65" fmla="*/ 229 h 241"/>
                      <a:gd name="T66" fmla="*/ 439 w 604"/>
                      <a:gd name="T67" fmla="*/ 223 h 241"/>
                      <a:gd name="T68" fmla="*/ 498 w 604"/>
                      <a:gd name="T69" fmla="*/ 219 h 241"/>
                      <a:gd name="T70" fmla="*/ 533 w 604"/>
                      <a:gd name="T71" fmla="*/ 215 h 2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4"/>
                      <a:gd name="T109" fmla="*/ 0 h 241"/>
                      <a:gd name="T110" fmla="*/ 604 w 604"/>
                      <a:gd name="T111" fmla="*/ 241 h 2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4" h="241">
                        <a:moveTo>
                          <a:pt x="537" y="215"/>
                        </a:moveTo>
                        <a:lnTo>
                          <a:pt x="541" y="213"/>
                        </a:lnTo>
                        <a:lnTo>
                          <a:pt x="547" y="207"/>
                        </a:lnTo>
                        <a:lnTo>
                          <a:pt x="559" y="199"/>
                        </a:lnTo>
                        <a:lnTo>
                          <a:pt x="572" y="188"/>
                        </a:lnTo>
                        <a:lnTo>
                          <a:pt x="584" y="176"/>
                        </a:lnTo>
                        <a:lnTo>
                          <a:pt x="595" y="162"/>
                        </a:lnTo>
                        <a:lnTo>
                          <a:pt x="602" y="150"/>
                        </a:lnTo>
                        <a:lnTo>
                          <a:pt x="604" y="138"/>
                        </a:lnTo>
                        <a:lnTo>
                          <a:pt x="602" y="131"/>
                        </a:lnTo>
                        <a:lnTo>
                          <a:pt x="598" y="123"/>
                        </a:lnTo>
                        <a:lnTo>
                          <a:pt x="594" y="114"/>
                        </a:lnTo>
                        <a:lnTo>
                          <a:pt x="587" y="103"/>
                        </a:lnTo>
                        <a:lnTo>
                          <a:pt x="579" y="92"/>
                        </a:lnTo>
                        <a:lnTo>
                          <a:pt x="569" y="80"/>
                        </a:lnTo>
                        <a:lnTo>
                          <a:pt x="558" y="68"/>
                        </a:lnTo>
                        <a:lnTo>
                          <a:pt x="546" y="56"/>
                        </a:lnTo>
                        <a:lnTo>
                          <a:pt x="533" y="45"/>
                        </a:lnTo>
                        <a:lnTo>
                          <a:pt x="518" y="33"/>
                        </a:lnTo>
                        <a:lnTo>
                          <a:pt x="501" y="24"/>
                        </a:lnTo>
                        <a:lnTo>
                          <a:pt x="485" y="15"/>
                        </a:lnTo>
                        <a:lnTo>
                          <a:pt x="468" y="8"/>
                        </a:lnTo>
                        <a:lnTo>
                          <a:pt x="448" y="3"/>
                        </a:lnTo>
                        <a:lnTo>
                          <a:pt x="430" y="0"/>
                        </a:lnTo>
                        <a:lnTo>
                          <a:pt x="409" y="0"/>
                        </a:lnTo>
                        <a:lnTo>
                          <a:pt x="387" y="3"/>
                        </a:lnTo>
                        <a:lnTo>
                          <a:pt x="370" y="9"/>
                        </a:lnTo>
                        <a:lnTo>
                          <a:pt x="357" y="17"/>
                        </a:lnTo>
                        <a:lnTo>
                          <a:pt x="347" y="25"/>
                        </a:lnTo>
                        <a:lnTo>
                          <a:pt x="337" y="32"/>
                        </a:lnTo>
                        <a:lnTo>
                          <a:pt x="325" y="37"/>
                        </a:lnTo>
                        <a:lnTo>
                          <a:pt x="310" y="39"/>
                        </a:lnTo>
                        <a:lnTo>
                          <a:pt x="289" y="37"/>
                        </a:lnTo>
                        <a:lnTo>
                          <a:pt x="280" y="34"/>
                        </a:lnTo>
                        <a:lnTo>
                          <a:pt x="266" y="30"/>
                        </a:lnTo>
                        <a:lnTo>
                          <a:pt x="250" y="25"/>
                        </a:lnTo>
                        <a:lnTo>
                          <a:pt x="231" y="20"/>
                        </a:lnTo>
                        <a:lnTo>
                          <a:pt x="210" y="16"/>
                        </a:lnTo>
                        <a:lnTo>
                          <a:pt x="187" y="10"/>
                        </a:lnTo>
                        <a:lnTo>
                          <a:pt x="164" y="7"/>
                        </a:lnTo>
                        <a:lnTo>
                          <a:pt x="140" y="3"/>
                        </a:lnTo>
                        <a:lnTo>
                          <a:pt x="115" y="1"/>
                        </a:lnTo>
                        <a:lnTo>
                          <a:pt x="94" y="0"/>
                        </a:lnTo>
                        <a:lnTo>
                          <a:pt x="72" y="2"/>
                        </a:lnTo>
                        <a:lnTo>
                          <a:pt x="52" y="5"/>
                        </a:lnTo>
                        <a:lnTo>
                          <a:pt x="35" y="12"/>
                        </a:lnTo>
                        <a:lnTo>
                          <a:pt x="21" y="22"/>
                        </a:lnTo>
                        <a:lnTo>
                          <a:pt x="11" y="34"/>
                        </a:lnTo>
                        <a:lnTo>
                          <a:pt x="4" y="50"/>
                        </a:lnTo>
                        <a:lnTo>
                          <a:pt x="0" y="79"/>
                        </a:lnTo>
                        <a:lnTo>
                          <a:pt x="1" y="108"/>
                        </a:lnTo>
                        <a:lnTo>
                          <a:pt x="6" y="138"/>
                        </a:lnTo>
                        <a:lnTo>
                          <a:pt x="14" y="166"/>
                        </a:lnTo>
                        <a:lnTo>
                          <a:pt x="26" y="191"/>
                        </a:lnTo>
                        <a:lnTo>
                          <a:pt x="39" y="212"/>
                        </a:lnTo>
                        <a:lnTo>
                          <a:pt x="56" y="228"/>
                        </a:lnTo>
                        <a:lnTo>
                          <a:pt x="73" y="237"/>
                        </a:lnTo>
                        <a:lnTo>
                          <a:pt x="85" y="239"/>
                        </a:lnTo>
                        <a:lnTo>
                          <a:pt x="106" y="241"/>
                        </a:lnTo>
                        <a:lnTo>
                          <a:pt x="134" y="241"/>
                        </a:lnTo>
                        <a:lnTo>
                          <a:pt x="166" y="241"/>
                        </a:lnTo>
                        <a:lnTo>
                          <a:pt x="202" y="238"/>
                        </a:lnTo>
                        <a:lnTo>
                          <a:pt x="241" y="237"/>
                        </a:lnTo>
                        <a:lnTo>
                          <a:pt x="281" y="235"/>
                        </a:lnTo>
                        <a:lnTo>
                          <a:pt x="323" y="231"/>
                        </a:lnTo>
                        <a:lnTo>
                          <a:pt x="364" y="229"/>
                        </a:lnTo>
                        <a:lnTo>
                          <a:pt x="403" y="226"/>
                        </a:lnTo>
                        <a:lnTo>
                          <a:pt x="439" y="223"/>
                        </a:lnTo>
                        <a:lnTo>
                          <a:pt x="471" y="221"/>
                        </a:lnTo>
                        <a:lnTo>
                          <a:pt x="498" y="219"/>
                        </a:lnTo>
                        <a:lnTo>
                          <a:pt x="519" y="216"/>
                        </a:lnTo>
                        <a:lnTo>
                          <a:pt x="533" y="215"/>
                        </a:lnTo>
                        <a:lnTo>
                          <a:pt x="537"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1" name="Freeform 10"/>
                  <p:cNvSpPr>
                    <a:spLocks/>
                  </p:cNvSpPr>
                  <p:nvPr/>
                </p:nvSpPr>
                <p:spPr bwMode="auto">
                  <a:xfrm>
                    <a:off x="3075" y="1961"/>
                    <a:ext cx="255" cy="104"/>
                  </a:xfrm>
                  <a:custGeom>
                    <a:avLst/>
                    <a:gdLst>
                      <a:gd name="T0" fmla="*/ 494 w 511"/>
                      <a:gd name="T1" fmla="*/ 161 h 209"/>
                      <a:gd name="T2" fmla="*/ 504 w 511"/>
                      <a:gd name="T3" fmla="*/ 139 h 209"/>
                      <a:gd name="T4" fmla="*/ 511 w 511"/>
                      <a:gd name="T5" fmla="*/ 105 h 209"/>
                      <a:gd name="T6" fmla="*/ 496 w 511"/>
                      <a:gd name="T7" fmla="*/ 69 h 209"/>
                      <a:gd name="T8" fmla="*/ 464 w 511"/>
                      <a:gd name="T9" fmla="*/ 47 h 209"/>
                      <a:gd name="T10" fmla="*/ 447 w 511"/>
                      <a:gd name="T11" fmla="*/ 28 h 209"/>
                      <a:gd name="T12" fmla="*/ 430 w 511"/>
                      <a:gd name="T13" fmla="*/ 11 h 209"/>
                      <a:gd name="T14" fmla="*/ 392 w 511"/>
                      <a:gd name="T15" fmla="*/ 1 h 209"/>
                      <a:gd name="T16" fmla="*/ 347 w 511"/>
                      <a:gd name="T17" fmla="*/ 3 h 209"/>
                      <a:gd name="T18" fmla="*/ 328 w 511"/>
                      <a:gd name="T19" fmla="*/ 17 h 209"/>
                      <a:gd name="T20" fmla="*/ 307 w 511"/>
                      <a:gd name="T21" fmla="*/ 33 h 209"/>
                      <a:gd name="T22" fmla="*/ 273 w 511"/>
                      <a:gd name="T23" fmla="*/ 38 h 209"/>
                      <a:gd name="T24" fmla="*/ 232 w 511"/>
                      <a:gd name="T25" fmla="*/ 29 h 209"/>
                      <a:gd name="T26" fmla="*/ 199 w 511"/>
                      <a:gd name="T27" fmla="*/ 21 h 209"/>
                      <a:gd name="T28" fmla="*/ 165 w 511"/>
                      <a:gd name="T29" fmla="*/ 11 h 209"/>
                      <a:gd name="T30" fmla="*/ 132 w 511"/>
                      <a:gd name="T31" fmla="*/ 6 h 209"/>
                      <a:gd name="T32" fmla="*/ 99 w 511"/>
                      <a:gd name="T33" fmla="*/ 1 h 209"/>
                      <a:gd name="T34" fmla="*/ 70 w 511"/>
                      <a:gd name="T35" fmla="*/ 1 h 209"/>
                      <a:gd name="T36" fmla="*/ 43 w 511"/>
                      <a:gd name="T37" fmla="*/ 5 h 209"/>
                      <a:gd name="T38" fmla="*/ 21 w 511"/>
                      <a:gd name="T39" fmla="*/ 15 h 209"/>
                      <a:gd name="T40" fmla="*/ 3 w 511"/>
                      <a:gd name="T41" fmla="*/ 40 h 209"/>
                      <a:gd name="T42" fmla="*/ 4 w 511"/>
                      <a:gd name="T43" fmla="*/ 93 h 209"/>
                      <a:gd name="T44" fmla="*/ 22 w 511"/>
                      <a:gd name="T45" fmla="*/ 152 h 209"/>
                      <a:gd name="T46" fmla="*/ 51 w 511"/>
                      <a:gd name="T47" fmla="*/ 196 h 209"/>
                      <a:gd name="T48" fmla="*/ 79 w 511"/>
                      <a:gd name="T49" fmla="*/ 207 h 209"/>
                      <a:gd name="T50" fmla="*/ 121 w 511"/>
                      <a:gd name="T51" fmla="*/ 209 h 209"/>
                      <a:gd name="T52" fmla="*/ 182 w 511"/>
                      <a:gd name="T53" fmla="*/ 209 h 209"/>
                      <a:gd name="T54" fmla="*/ 255 w 511"/>
                      <a:gd name="T55" fmla="*/ 205 h 209"/>
                      <a:gd name="T56" fmla="*/ 329 w 511"/>
                      <a:gd name="T57" fmla="*/ 200 h 209"/>
                      <a:gd name="T58" fmla="*/ 397 w 511"/>
                      <a:gd name="T59" fmla="*/ 192 h 209"/>
                      <a:gd name="T60" fmla="*/ 452 w 511"/>
                      <a:gd name="T61" fmla="*/ 183 h 209"/>
                      <a:gd name="T62" fmla="*/ 485 w 511"/>
                      <a:gd name="T63" fmla="*/ 172 h 2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1"/>
                      <a:gd name="T97" fmla="*/ 0 h 209"/>
                      <a:gd name="T98" fmla="*/ 511 w 511"/>
                      <a:gd name="T99" fmla="*/ 209 h 2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1" h="209">
                        <a:moveTo>
                          <a:pt x="491" y="165"/>
                        </a:moveTo>
                        <a:lnTo>
                          <a:pt x="494" y="161"/>
                        </a:lnTo>
                        <a:lnTo>
                          <a:pt x="498" y="152"/>
                        </a:lnTo>
                        <a:lnTo>
                          <a:pt x="504" y="139"/>
                        </a:lnTo>
                        <a:lnTo>
                          <a:pt x="508" y="122"/>
                        </a:lnTo>
                        <a:lnTo>
                          <a:pt x="511" y="105"/>
                        </a:lnTo>
                        <a:lnTo>
                          <a:pt x="507" y="86"/>
                        </a:lnTo>
                        <a:lnTo>
                          <a:pt x="496" y="69"/>
                        </a:lnTo>
                        <a:lnTo>
                          <a:pt x="476" y="55"/>
                        </a:lnTo>
                        <a:lnTo>
                          <a:pt x="464" y="47"/>
                        </a:lnTo>
                        <a:lnTo>
                          <a:pt x="454" y="38"/>
                        </a:lnTo>
                        <a:lnTo>
                          <a:pt x="447" y="28"/>
                        </a:lnTo>
                        <a:lnTo>
                          <a:pt x="441" y="19"/>
                        </a:lnTo>
                        <a:lnTo>
                          <a:pt x="430" y="11"/>
                        </a:lnTo>
                        <a:lnTo>
                          <a:pt x="415" y="6"/>
                        </a:lnTo>
                        <a:lnTo>
                          <a:pt x="392" y="1"/>
                        </a:lnTo>
                        <a:lnTo>
                          <a:pt x="360" y="1"/>
                        </a:lnTo>
                        <a:lnTo>
                          <a:pt x="347" y="3"/>
                        </a:lnTo>
                        <a:lnTo>
                          <a:pt x="337" y="9"/>
                        </a:lnTo>
                        <a:lnTo>
                          <a:pt x="328" y="17"/>
                        </a:lnTo>
                        <a:lnTo>
                          <a:pt x="318" y="25"/>
                        </a:lnTo>
                        <a:lnTo>
                          <a:pt x="307" y="33"/>
                        </a:lnTo>
                        <a:lnTo>
                          <a:pt x="293" y="38"/>
                        </a:lnTo>
                        <a:lnTo>
                          <a:pt x="273" y="38"/>
                        </a:lnTo>
                        <a:lnTo>
                          <a:pt x="247" y="33"/>
                        </a:lnTo>
                        <a:lnTo>
                          <a:pt x="232" y="29"/>
                        </a:lnTo>
                        <a:lnTo>
                          <a:pt x="216" y="25"/>
                        </a:lnTo>
                        <a:lnTo>
                          <a:pt x="199" y="21"/>
                        </a:lnTo>
                        <a:lnTo>
                          <a:pt x="182" y="16"/>
                        </a:lnTo>
                        <a:lnTo>
                          <a:pt x="165" y="11"/>
                        </a:lnTo>
                        <a:lnTo>
                          <a:pt x="148" y="8"/>
                        </a:lnTo>
                        <a:lnTo>
                          <a:pt x="132" y="6"/>
                        </a:lnTo>
                        <a:lnTo>
                          <a:pt x="116" y="2"/>
                        </a:lnTo>
                        <a:lnTo>
                          <a:pt x="99" y="1"/>
                        </a:lnTo>
                        <a:lnTo>
                          <a:pt x="83" y="0"/>
                        </a:lnTo>
                        <a:lnTo>
                          <a:pt x="70" y="1"/>
                        </a:lnTo>
                        <a:lnTo>
                          <a:pt x="56" y="2"/>
                        </a:lnTo>
                        <a:lnTo>
                          <a:pt x="43" y="5"/>
                        </a:lnTo>
                        <a:lnTo>
                          <a:pt x="32" y="9"/>
                        </a:lnTo>
                        <a:lnTo>
                          <a:pt x="21" y="15"/>
                        </a:lnTo>
                        <a:lnTo>
                          <a:pt x="12" y="23"/>
                        </a:lnTo>
                        <a:lnTo>
                          <a:pt x="3" y="40"/>
                        </a:lnTo>
                        <a:lnTo>
                          <a:pt x="0" y="64"/>
                        </a:lnTo>
                        <a:lnTo>
                          <a:pt x="4" y="93"/>
                        </a:lnTo>
                        <a:lnTo>
                          <a:pt x="11" y="123"/>
                        </a:lnTo>
                        <a:lnTo>
                          <a:pt x="22" y="152"/>
                        </a:lnTo>
                        <a:lnTo>
                          <a:pt x="36" y="177"/>
                        </a:lnTo>
                        <a:lnTo>
                          <a:pt x="51" y="196"/>
                        </a:lnTo>
                        <a:lnTo>
                          <a:pt x="67" y="205"/>
                        </a:lnTo>
                        <a:lnTo>
                          <a:pt x="79" y="207"/>
                        </a:lnTo>
                        <a:lnTo>
                          <a:pt x="97" y="209"/>
                        </a:lnTo>
                        <a:lnTo>
                          <a:pt x="121" y="209"/>
                        </a:lnTo>
                        <a:lnTo>
                          <a:pt x="150" y="209"/>
                        </a:lnTo>
                        <a:lnTo>
                          <a:pt x="182" y="209"/>
                        </a:lnTo>
                        <a:lnTo>
                          <a:pt x="218" y="207"/>
                        </a:lnTo>
                        <a:lnTo>
                          <a:pt x="255" y="205"/>
                        </a:lnTo>
                        <a:lnTo>
                          <a:pt x="292" y="203"/>
                        </a:lnTo>
                        <a:lnTo>
                          <a:pt x="329" y="200"/>
                        </a:lnTo>
                        <a:lnTo>
                          <a:pt x="364" y="197"/>
                        </a:lnTo>
                        <a:lnTo>
                          <a:pt x="397" y="192"/>
                        </a:lnTo>
                        <a:lnTo>
                          <a:pt x="427" y="188"/>
                        </a:lnTo>
                        <a:lnTo>
                          <a:pt x="452" y="183"/>
                        </a:lnTo>
                        <a:lnTo>
                          <a:pt x="472" y="177"/>
                        </a:lnTo>
                        <a:lnTo>
                          <a:pt x="485" y="172"/>
                        </a:lnTo>
                        <a:lnTo>
                          <a:pt x="491" y="16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2" name="Freeform 11"/>
                  <p:cNvSpPr>
                    <a:spLocks/>
                  </p:cNvSpPr>
                  <p:nvPr/>
                </p:nvSpPr>
                <p:spPr bwMode="auto">
                  <a:xfrm>
                    <a:off x="3041" y="2026"/>
                    <a:ext cx="358" cy="386"/>
                  </a:xfrm>
                  <a:custGeom>
                    <a:avLst/>
                    <a:gdLst>
                      <a:gd name="T0" fmla="*/ 609 w 715"/>
                      <a:gd name="T1" fmla="*/ 501 h 773"/>
                      <a:gd name="T2" fmla="*/ 581 w 715"/>
                      <a:gd name="T3" fmla="*/ 521 h 773"/>
                      <a:gd name="T4" fmla="*/ 602 w 715"/>
                      <a:gd name="T5" fmla="*/ 522 h 773"/>
                      <a:gd name="T6" fmla="*/ 629 w 715"/>
                      <a:gd name="T7" fmla="*/ 523 h 773"/>
                      <a:gd name="T8" fmla="*/ 657 w 715"/>
                      <a:gd name="T9" fmla="*/ 530 h 773"/>
                      <a:gd name="T10" fmla="*/ 682 w 715"/>
                      <a:gd name="T11" fmla="*/ 565 h 773"/>
                      <a:gd name="T12" fmla="*/ 691 w 715"/>
                      <a:gd name="T13" fmla="*/ 588 h 773"/>
                      <a:gd name="T14" fmla="*/ 672 w 715"/>
                      <a:gd name="T15" fmla="*/ 609 h 773"/>
                      <a:gd name="T16" fmla="*/ 691 w 715"/>
                      <a:gd name="T17" fmla="*/ 616 h 773"/>
                      <a:gd name="T18" fmla="*/ 713 w 715"/>
                      <a:gd name="T19" fmla="*/ 625 h 773"/>
                      <a:gd name="T20" fmla="*/ 700 w 715"/>
                      <a:gd name="T21" fmla="*/ 678 h 773"/>
                      <a:gd name="T22" fmla="*/ 640 w 715"/>
                      <a:gd name="T23" fmla="*/ 694 h 773"/>
                      <a:gd name="T24" fmla="*/ 570 w 715"/>
                      <a:gd name="T25" fmla="*/ 699 h 773"/>
                      <a:gd name="T26" fmla="*/ 526 w 715"/>
                      <a:gd name="T27" fmla="*/ 710 h 773"/>
                      <a:gd name="T28" fmla="*/ 457 w 715"/>
                      <a:gd name="T29" fmla="*/ 722 h 773"/>
                      <a:gd name="T30" fmla="*/ 430 w 715"/>
                      <a:gd name="T31" fmla="*/ 755 h 773"/>
                      <a:gd name="T32" fmla="*/ 373 w 715"/>
                      <a:gd name="T33" fmla="*/ 761 h 773"/>
                      <a:gd name="T34" fmla="*/ 351 w 715"/>
                      <a:gd name="T35" fmla="*/ 749 h 773"/>
                      <a:gd name="T36" fmla="*/ 320 w 715"/>
                      <a:gd name="T37" fmla="*/ 765 h 773"/>
                      <a:gd name="T38" fmla="*/ 289 w 715"/>
                      <a:gd name="T39" fmla="*/ 771 h 773"/>
                      <a:gd name="T40" fmla="*/ 253 w 715"/>
                      <a:gd name="T41" fmla="*/ 749 h 773"/>
                      <a:gd name="T42" fmla="*/ 232 w 715"/>
                      <a:gd name="T43" fmla="*/ 726 h 773"/>
                      <a:gd name="T44" fmla="*/ 204 w 715"/>
                      <a:gd name="T45" fmla="*/ 720 h 773"/>
                      <a:gd name="T46" fmla="*/ 187 w 715"/>
                      <a:gd name="T47" fmla="*/ 718 h 773"/>
                      <a:gd name="T48" fmla="*/ 165 w 715"/>
                      <a:gd name="T49" fmla="*/ 701 h 773"/>
                      <a:gd name="T50" fmla="*/ 144 w 715"/>
                      <a:gd name="T51" fmla="*/ 695 h 773"/>
                      <a:gd name="T52" fmla="*/ 114 w 715"/>
                      <a:gd name="T53" fmla="*/ 688 h 773"/>
                      <a:gd name="T54" fmla="*/ 38 w 715"/>
                      <a:gd name="T55" fmla="*/ 687 h 773"/>
                      <a:gd name="T56" fmla="*/ 2 w 715"/>
                      <a:gd name="T57" fmla="*/ 644 h 773"/>
                      <a:gd name="T58" fmla="*/ 20 w 715"/>
                      <a:gd name="T59" fmla="*/ 602 h 773"/>
                      <a:gd name="T60" fmla="*/ 55 w 715"/>
                      <a:gd name="T61" fmla="*/ 595 h 773"/>
                      <a:gd name="T62" fmla="*/ 34 w 715"/>
                      <a:gd name="T63" fmla="*/ 573 h 773"/>
                      <a:gd name="T64" fmla="*/ 48 w 715"/>
                      <a:gd name="T65" fmla="*/ 538 h 773"/>
                      <a:gd name="T66" fmla="*/ 84 w 715"/>
                      <a:gd name="T67" fmla="*/ 521 h 773"/>
                      <a:gd name="T68" fmla="*/ 77 w 715"/>
                      <a:gd name="T69" fmla="*/ 495 h 773"/>
                      <a:gd name="T70" fmla="*/ 56 w 715"/>
                      <a:gd name="T71" fmla="*/ 350 h 773"/>
                      <a:gd name="T72" fmla="*/ 58 w 715"/>
                      <a:gd name="T73" fmla="*/ 69 h 773"/>
                      <a:gd name="T74" fmla="*/ 96 w 715"/>
                      <a:gd name="T75" fmla="*/ 18 h 773"/>
                      <a:gd name="T76" fmla="*/ 187 w 715"/>
                      <a:gd name="T77" fmla="*/ 10 h 773"/>
                      <a:gd name="T78" fmla="*/ 238 w 715"/>
                      <a:gd name="T79" fmla="*/ 13 h 773"/>
                      <a:gd name="T80" fmla="*/ 304 w 715"/>
                      <a:gd name="T81" fmla="*/ 6 h 773"/>
                      <a:gd name="T82" fmla="*/ 391 w 715"/>
                      <a:gd name="T83" fmla="*/ 8 h 773"/>
                      <a:gd name="T84" fmla="*/ 422 w 715"/>
                      <a:gd name="T85" fmla="*/ 13 h 773"/>
                      <a:gd name="T86" fmla="*/ 457 w 715"/>
                      <a:gd name="T87" fmla="*/ 3 h 773"/>
                      <a:gd name="T88" fmla="*/ 556 w 715"/>
                      <a:gd name="T89" fmla="*/ 13 h 773"/>
                      <a:gd name="T90" fmla="*/ 594 w 715"/>
                      <a:gd name="T91" fmla="*/ 48 h 773"/>
                      <a:gd name="T92" fmla="*/ 615 w 715"/>
                      <a:gd name="T93" fmla="*/ 157 h 773"/>
                      <a:gd name="T94" fmla="*/ 600 w 715"/>
                      <a:gd name="T95" fmla="*/ 439 h 7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5"/>
                      <a:gd name="T145" fmla="*/ 0 h 773"/>
                      <a:gd name="T146" fmla="*/ 715 w 715"/>
                      <a:gd name="T147" fmla="*/ 773 h 7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5" h="773">
                        <a:moveTo>
                          <a:pt x="603" y="467"/>
                        </a:moveTo>
                        <a:lnTo>
                          <a:pt x="607" y="475"/>
                        </a:lnTo>
                        <a:lnTo>
                          <a:pt x="611" y="488"/>
                        </a:lnTo>
                        <a:lnTo>
                          <a:pt x="609" y="501"/>
                        </a:lnTo>
                        <a:lnTo>
                          <a:pt x="598" y="513"/>
                        </a:lnTo>
                        <a:lnTo>
                          <a:pt x="587" y="518"/>
                        </a:lnTo>
                        <a:lnTo>
                          <a:pt x="583" y="520"/>
                        </a:lnTo>
                        <a:lnTo>
                          <a:pt x="581" y="521"/>
                        </a:lnTo>
                        <a:lnTo>
                          <a:pt x="584" y="521"/>
                        </a:lnTo>
                        <a:lnTo>
                          <a:pt x="588" y="521"/>
                        </a:lnTo>
                        <a:lnTo>
                          <a:pt x="595" y="521"/>
                        </a:lnTo>
                        <a:lnTo>
                          <a:pt x="602" y="522"/>
                        </a:lnTo>
                        <a:lnTo>
                          <a:pt x="609" y="523"/>
                        </a:lnTo>
                        <a:lnTo>
                          <a:pt x="615" y="524"/>
                        </a:lnTo>
                        <a:lnTo>
                          <a:pt x="622" y="524"/>
                        </a:lnTo>
                        <a:lnTo>
                          <a:pt x="629" y="523"/>
                        </a:lnTo>
                        <a:lnTo>
                          <a:pt x="637" y="522"/>
                        </a:lnTo>
                        <a:lnTo>
                          <a:pt x="644" y="523"/>
                        </a:lnTo>
                        <a:lnTo>
                          <a:pt x="651" y="526"/>
                        </a:lnTo>
                        <a:lnTo>
                          <a:pt x="657" y="530"/>
                        </a:lnTo>
                        <a:lnTo>
                          <a:pt x="663" y="539"/>
                        </a:lnTo>
                        <a:lnTo>
                          <a:pt x="669" y="550"/>
                        </a:lnTo>
                        <a:lnTo>
                          <a:pt x="676" y="558"/>
                        </a:lnTo>
                        <a:lnTo>
                          <a:pt x="682" y="565"/>
                        </a:lnTo>
                        <a:lnTo>
                          <a:pt x="686" y="571"/>
                        </a:lnTo>
                        <a:lnTo>
                          <a:pt x="690" y="576"/>
                        </a:lnTo>
                        <a:lnTo>
                          <a:pt x="691" y="582"/>
                        </a:lnTo>
                        <a:lnTo>
                          <a:pt x="691" y="588"/>
                        </a:lnTo>
                        <a:lnTo>
                          <a:pt x="687" y="595"/>
                        </a:lnTo>
                        <a:lnTo>
                          <a:pt x="679" y="605"/>
                        </a:lnTo>
                        <a:lnTo>
                          <a:pt x="675" y="607"/>
                        </a:lnTo>
                        <a:lnTo>
                          <a:pt x="672" y="609"/>
                        </a:lnTo>
                        <a:lnTo>
                          <a:pt x="676" y="611"/>
                        </a:lnTo>
                        <a:lnTo>
                          <a:pt x="679" y="613"/>
                        </a:lnTo>
                        <a:lnTo>
                          <a:pt x="685" y="614"/>
                        </a:lnTo>
                        <a:lnTo>
                          <a:pt x="691" y="616"/>
                        </a:lnTo>
                        <a:lnTo>
                          <a:pt x="698" y="617"/>
                        </a:lnTo>
                        <a:lnTo>
                          <a:pt x="704" y="618"/>
                        </a:lnTo>
                        <a:lnTo>
                          <a:pt x="709" y="621"/>
                        </a:lnTo>
                        <a:lnTo>
                          <a:pt x="713" y="625"/>
                        </a:lnTo>
                        <a:lnTo>
                          <a:pt x="715" y="632"/>
                        </a:lnTo>
                        <a:lnTo>
                          <a:pt x="714" y="647"/>
                        </a:lnTo>
                        <a:lnTo>
                          <a:pt x="709" y="663"/>
                        </a:lnTo>
                        <a:lnTo>
                          <a:pt x="700" y="678"/>
                        </a:lnTo>
                        <a:lnTo>
                          <a:pt x="687" y="688"/>
                        </a:lnTo>
                        <a:lnTo>
                          <a:pt x="676" y="692"/>
                        </a:lnTo>
                        <a:lnTo>
                          <a:pt x="660" y="693"/>
                        </a:lnTo>
                        <a:lnTo>
                          <a:pt x="640" y="694"/>
                        </a:lnTo>
                        <a:lnTo>
                          <a:pt x="619" y="694"/>
                        </a:lnTo>
                        <a:lnTo>
                          <a:pt x="600" y="695"/>
                        </a:lnTo>
                        <a:lnTo>
                          <a:pt x="583" y="696"/>
                        </a:lnTo>
                        <a:lnTo>
                          <a:pt x="570" y="699"/>
                        </a:lnTo>
                        <a:lnTo>
                          <a:pt x="564" y="703"/>
                        </a:lnTo>
                        <a:lnTo>
                          <a:pt x="558" y="707"/>
                        </a:lnTo>
                        <a:lnTo>
                          <a:pt x="545" y="709"/>
                        </a:lnTo>
                        <a:lnTo>
                          <a:pt x="526" y="710"/>
                        </a:lnTo>
                        <a:lnTo>
                          <a:pt x="505" y="711"/>
                        </a:lnTo>
                        <a:lnTo>
                          <a:pt x="485" y="714"/>
                        </a:lnTo>
                        <a:lnTo>
                          <a:pt x="467" y="716"/>
                        </a:lnTo>
                        <a:lnTo>
                          <a:pt x="457" y="722"/>
                        </a:lnTo>
                        <a:lnTo>
                          <a:pt x="454" y="730"/>
                        </a:lnTo>
                        <a:lnTo>
                          <a:pt x="451" y="739"/>
                        </a:lnTo>
                        <a:lnTo>
                          <a:pt x="443" y="748"/>
                        </a:lnTo>
                        <a:lnTo>
                          <a:pt x="430" y="755"/>
                        </a:lnTo>
                        <a:lnTo>
                          <a:pt x="414" y="760"/>
                        </a:lnTo>
                        <a:lnTo>
                          <a:pt x="398" y="763"/>
                        </a:lnTo>
                        <a:lnTo>
                          <a:pt x="384" y="763"/>
                        </a:lnTo>
                        <a:lnTo>
                          <a:pt x="373" y="761"/>
                        </a:lnTo>
                        <a:lnTo>
                          <a:pt x="367" y="756"/>
                        </a:lnTo>
                        <a:lnTo>
                          <a:pt x="364" y="752"/>
                        </a:lnTo>
                        <a:lnTo>
                          <a:pt x="358" y="749"/>
                        </a:lnTo>
                        <a:lnTo>
                          <a:pt x="351" y="749"/>
                        </a:lnTo>
                        <a:lnTo>
                          <a:pt x="344" y="753"/>
                        </a:lnTo>
                        <a:lnTo>
                          <a:pt x="336" y="756"/>
                        </a:lnTo>
                        <a:lnTo>
                          <a:pt x="328" y="761"/>
                        </a:lnTo>
                        <a:lnTo>
                          <a:pt x="320" y="765"/>
                        </a:lnTo>
                        <a:lnTo>
                          <a:pt x="314" y="770"/>
                        </a:lnTo>
                        <a:lnTo>
                          <a:pt x="307" y="772"/>
                        </a:lnTo>
                        <a:lnTo>
                          <a:pt x="298" y="773"/>
                        </a:lnTo>
                        <a:lnTo>
                          <a:pt x="289" y="771"/>
                        </a:lnTo>
                        <a:lnTo>
                          <a:pt x="278" y="768"/>
                        </a:lnTo>
                        <a:lnTo>
                          <a:pt x="268" y="762"/>
                        </a:lnTo>
                        <a:lnTo>
                          <a:pt x="260" y="756"/>
                        </a:lnTo>
                        <a:lnTo>
                          <a:pt x="253" y="749"/>
                        </a:lnTo>
                        <a:lnTo>
                          <a:pt x="248" y="742"/>
                        </a:lnTo>
                        <a:lnTo>
                          <a:pt x="245" y="737"/>
                        </a:lnTo>
                        <a:lnTo>
                          <a:pt x="239" y="731"/>
                        </a:lnTo>
                        <a:lnTo>
                          <a:pt x="232" y="726"/>
                        </a:lnTo>
                        <a:lnTo>
                          <a:pt x="225" y="723"/>
                        </a:lnTo>
                        <a:lnTo>
                          <a:pt x="217" y="720"/>
                        </a:lnTo>
                        <a:lnTo>
                          <a:pt x="210" y="719"/>
                        </a:lnTo>
                        <a:lnTo>
                          <a:pt x="204" y="720"/>
                        </a:lnTo>
                        <a:lnTo>
                          <a:pt x="199" y="723"/>
                        </a:lnTo>
                        <a:lnTo>
                          <a:pt x="197" y="723"/>
                        </a:lnTo>
                        <a:lnTo>
                          <a:pt x="192" y="722"/>
                        </a:lnTo>
                        <a:lnTo>
                          <a:pt x="187" y="718"/>
                        </a:lnTo>
                        <a:lnTo>
                          <a:pt x="182" y="714"/>
                        </a:lnTo>
                        <a:lnTo>
                          <a:pt x="176" y="709"/>
                        </a:lnTo>
                        <a:lnTo>
                          <a:pt x="170" y="704"/>
                        </a:lnTo>
                        <a:lnTo>
                          <a:pt x="165" y="701"/>
                        </a:lnTo>
                        <a:lnTo>
                          <a:pt x="161" y="700"/>
                        </a:lnTo>
                        <a:lnTo>
                          <a:pt x="157" y="699"/>
                        </a:lnTo>
                        <a:lnTo>
                          <a:pt x="151" y="697"/>
                        </a:lnTo>
                        <a:lnTo>
                          <a:pt x="144" y="695"/>
                        </a:lnTo>
                        <a:lnTo>
                          <a:pt x="136" y="693"/>
                        </a:lnTo>
                        <a:lnTo>
                          <a:pt x="127" y="690"/>
                        </a:lnTo>
                        <a:lnTo>
                          <a:pt x="119" y="689"/>
                        </a:lnTo>
                        <a:lnTo>
                          <a:pt x="114" y="688"/>
                        </a:lnTo>
                        <a:lnTo>
                          <a:pt x="109" y="688"/>
                        </a:lnTo>
                        <a:lnTo>
                          <a:pt x="79" y="693"/>
                        </a:lnTo>
                        <a:lnTo>
                          <a:pt x="56" y="692"/>
                        </a:lnTo>
                        <a:lnTo>
                          <a:pt x="38" y="687"/>
                        </a:lnTo>
                        <a:lnTo>
                          <a:pt x="23" y="679"/>
                        </a:lnTo>
                        <a:lnTo>
                          <a:pt x="12" y="669"/>
                        </a:lnTo>
                        <a:lnTo>
                          <a:pt x="5" y="657"/>
                        </a:lnTo>
                        <a:lnTo>
                          <a:pt x="2" y="644"/>
                        </a:lnTo>
                        <a:lnTo>
                          <a:pt x="0" y="632"/>
                        </a:lnTo>
                        <a:lnTo>
                          <a:pt x="2" y="617"/>
                        </a:lnTo>
                        <a:lnTo>
                          <a:pt x="10" y="607"/>
                        </a:lnTo>
                        <a:lnTo>
                          <a:pt x="20" y="602"/>
                        </a:lnTo>
                        <a:lnTo>
                          <a:pt x="33" y="598"/>
                        </a:lnTo>
                        <a:lnTo>
                          <a:pt x="43" y="596"/>
                        </a:lnTo>
                        <a:lnTo>
                          <a:pt x="51" y="596"/>
                        </a:lnTo>
                        <a:lnTo>
                          <a:pt x="55" y="595"/>
                        </a:lnTo>
                        <a:lnTo>
                          <a:pt x="51" y="592"/>
                        </a:lnTo>
                        <a:lnTo>
                          <a:pt x="42" y="588"/>
                        </a:lnTo>
                        <a:lnTo>
                          <a:pt x="36" y="581"/>
                        </a:lnTo>
                        <a:lnTo>
                          <a:pt x="34" y="573"/>
                        </a:lnTo>
                        <a:lnTo>
                          <a:pt x="34" y="565"/>
                        </a:lnTo>
                        <a:lnTo>
                          <a:pt x="38" y="556"/>
                        </a:lnTo>
                        <a:lnTo>
                          <a:pt x="42" y="546"/>
                        </a:lnTo>
                        <a:lnTo>
                          <a:pt x="48" y="538"/>
                        </a:lnTo>
                        <a:lnTo>
                          <a:pt x="56" y="530"/>
                        </a:lnTo>
                        <a:lnTo>
                          <a:pt x="70" y="522"/>
                        </a:lnTo>
                        <a:lnTo>
                          <a:pt x="79" y="521"/>
                        </a:lnTo>
                        <a:lnTo>
                          <a:pt x="84" y="521"/>
                        </a:lnTo>
                        <a:lnTo>
                          <a:pt x="83" y="514"/>
                        </a:lnTo>
                        <a:lnTo>
                          <a:pt x="79" y="506"/>
                        </a:lnTo>
                        <a:lnTo>
                          <a:pt x="78" y="501"/>
                        </a:lnTo>
                        <a:lnTo>
                          <a:pt x="77" y="495"/>
                        </a:lnTo>
                        <a:lnTo>
                          <a:pt x="74" y="483"/>
                        </a:lnTo>
                        <a:lnTo>
                          <a:pt x="71" y="460"/>
                        </a:lnTo>
                        <a:lnTo>
                          <a:pt x="64" y="414"/>
                        </a:lnTo>
                        <a:lnTo>
                          <a:pt x="56" y="350"/>
                        </a:lnTo>
                        <a:lnTo>
                          <a:pt x="50" y="277"/>
                        </a:lnTo>
                        <a:lnTo>
                          <a:pt x="47" y="201"/>
                        </a:lnTo>
                        <a:lnTo>
                          <a:pt x="49" y="129"/>
                        </a:lnTo>
                        <a:lnTo>
                          <a:pt x="58" y="69"/>
                        </a:lnTo>
                        <a:lnTo>
                          <a:pt x="78" y="28"/>
                        </a:lnTo>
                        <a:lnTo>
                          <a:pt x="80" y="27"/>
                        </a:lnTo>
                        <a:lnTo>
                          <a:pt x="86" y="23"/>
                        </a:lnTo>
                        <a:lnTo>
                          <a:pt x="96" y="18"/>
                        </a:lnTo>
                        <a:lnTo>
                          <a:pt x="111" y="14"/>
                        </a:lnTo>
                        <a:lnTo>
                          <a:pt x="131" y="10"/>
                        </a:lnTo>
                        <a:lnTo>
                          <a:pt x="156" y="9"/>
                        </a:lnTo>
                        <a:lnTo>
                          <a:pt x="187" y="10"/>
                        </a:lnTo>
                        <a:lnTo>
                          <a:pt x="224" y="16"/>
                        </a:lnTo>
                        <a:lnTo>
                          <a:pt x="225" y="16"/>
                        </a:lnTo>
                        <a:lnTo>
                          <a:pt x="230" y="15"/>
                        </a:lnTo>
                        <a:lnTo>
                          <a:pt x="238" y="13"/>
                        </a:lnTo>
                        <a:lnTo>
                          <a:pt x="250" y="10"/>
                        </a:lnTo>
                        <a:lnTo>
                          <a:pt x="263" y="9"/>
                        </a:lnTo>
                        <a:lnTo>
                          <a:pt x="282" y="7"/>
                        </a:lnTo>
                        <a:lnTo>
                          <a:pt x="304" y="6"/>
                        </a:lnTo>
                        <a:lnTo>
                          <a:pt x="329" y="6"/>
                        </a:lnTo>
                        <a:lnTo>
                          <a:pt x="354" y="6"/>
                        </a:lnTo>
                        <a:lnTo>
                          <a:pt x="374" y="7"/>
                        </a:lnTo>
                        <a:lnTo>
                          <a:pt x="391" y="8"/>
                        </a:lnTo>
                        <a:lnTo>
                          <a:pt x="404" y="9"/>
                        </a:lnTo>
                        <a:lnTo>
                          <a:pt x="413" y="10"/>
                        </a:lnTo>
                        <a:lnTo>
                          <a:pt x="419" y="12"/>
                        </a:lnTo>
                        <a:lnTo>
                          <a:pt x="422" y="13"/>
                        </a:lnTo>
                        <a:lnTo>
                          <a:pt x="424" y="13"/>
                        </a:lnTo>
                        <a:lnTo>
                          <a:pt x="428" y="12"/>
                        </a:lnTo>
                        <a:lnTo>
                          <a:pt x="440" y="8"/>
                        </a:lnTo>
                        <a:lnTo>
                          <a:pt x="457" y="3"/>
                        </a:lnTo>
                        <a:lnTo>
                          <a:pt x="479" y="1"/>
                        </a:lnTo>
                        <a:lnTo>
                          <a:pt x="503" y="0"/>
                        </a:lnTo>
                        <a:lnTo>
                          <a:pt x="530" y="3"/>
                        </a:lnTo>
                        <a:lnTo>
                          <a:pt x="556" y="13"/>
                        </a:lnTo>
                        <a:lnTo>
                          <a:pt x="581" y="28"/>
                        </a:lnTo>
                        <a:lnTo>
                          <a:pt x="584" y="30"/>
                        </a:lnTo>
                        <a:lnTo>
                          <a:pt x="588" y="36"/>
                        </a:lnTo>
                        <a:lnTo>
                          <a:pt x="594" y="48"/>
                        </a:lnTo>
                        <a:lnTo>
                          <a:pt x="601" y="65"/>
                        </a:lnTo>
                        <a:lnTo>
                          <a:pt x="608" y="89"/>
                        </a:lnTo>
                        <a:lnTo>
                          <a:pt x="613" y="119"/>
                        </a:lnTo>
                        <a:lnTo>
                          <a:pt x="615" y="157"/>
                        </a:lnTo>
                        <a:lnTo>
                          <a:pt x="614" y="203"/>
                        </a:lnTo>
                        <a:lnTo>
                          <a:pt x="607" y="299"/>
                        </a:lnTo>
                        <a:lnTo>
                          <a:pt x="602" y="380"/>
                        </a:lnTo>
                        <a:lnTo>
                          <a:pt x="600" y="439"/>
                        </a:lnTo>
                        <a:lnTo>
                          <a:pt x="603" y="4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3" name="Freeform 12"/>
                  <p:cNvSpPr>
                    <a:spLocks/>
                  </p:cNvSpPr>
                  <p:nvPr/>
                </p:nvSpPr>
                <p:spPr bwMode="auto">
                  <a:xfrm>
                    <a:off x="3159" y="2278"/>
                    <a:ext cx="117" cy="112"/>
                  </a:xfrm>
                  <a:custGeom>
                    <a:avLst/>
                    <a:gdLst>
                      <a:gd name="T0" fmla="*/ 5 w 233"/>
                      <a:gd name="T1" fmla="*/ 14 h 223"/>
                      <a:gd name="T2" fmla="*/ 0 w 233"/>
                      <a:gd name="T3" fmla="*/ 28 h 223"/>
                      <a:gd name="T4" fmla="*/ 7 w 233"/>
                      <a:gd name="T5" fmla="*/ 45 h 223"/>
                      <a:gd name="T6" fmla="*/ 20 w 233"/>
                      <a:gd name="T7" fmla="*/ 52 h 223"/>
                      <a:gd name="T8" fmla="*/ 36 w 233"/>
                      <a:gd name="T9" fmla="*/ 60 h 223"/>
                      <a:gd name="T10" fmla="*/ 46 w 233"/>
                      <a:gd name="T11" fmla="*/ 71 h 223"/>
                      <a:gd name="T12" fmla="*/ 41 w 233"/>
                      <a:gd name="T13" fmla="*/ 92 h 223"/>
                      <a:gd name="T14" fmla="*/ 30 w 233"/>
                      <a:gd name="T15" fmla="*/ 116 h 223"/>
                      <a:gd name="T16" fmla="*/ 23 w 233"/>
                      <a:gd name="T17" fmla="*/ 137 h 223"/>
                      <a:gd name="T18" fmla="*/ 26 w 233"/>
                      <a:gd name="T19" fmla="*/ 146 h 223"/>
                      <a:gd name="T20" fmla="*/ 27 w 233"/>
                      <a:gd name="T21" fmla="*/ 164 h 223"/>
                      <a:gd name="T22" fmla="*/ 12 w 233"/>
                      <a:gd name="T23" fmla="*/ 181 h 223"/>
                      <a:gd name="T24" fmla="*/ 10 w 233"/>
                      <a:gd name="T25" fmla="*/ 184 h 223"/>
                      <a:gd name="T26" fmla="*/ 19 w 233"/>
                      <a:gd name="T27" fmla="*/ 183 h 223"/>
                      <a:gd name="T28" fmla="*/ 33 w 233"/>
                      <a:gd name="T29" fmla="*/ 185 h 223"/>
                      <a:gd name="T30" fmla="*/ 43 w 233"/>
                      <a:gd name="T31" fmla="*/ 194 h 223"/>
                      <a:gd name="T32" fmla="*/ 49 w 233"/>
                      <a:gd name="T33" fmla="*/ 210 h 223"/>
                      <a:gd name="T34" fmla="*/ 62 w 233"/>
                      <a:gd name="T35" fmla="*/ 220 h 223"/>
                      <a:gd name="T36" fmla="*/ 79 w 233"/>
                      <a:gd name="T37" fmla="*/ 223 h 223"/>
                      <a:gd name="T38" fmla="*/ 96 w 233"/>
                      <a:gd name="T39" fmla="*/ 217 h 223"/>
                      <a:gd name="T40" fmla="*/ 111 w 233"/>
                      <a:gd name="T41" fmla="*/ 202 h 223"/>
                      <a:gd name="T42" fmla="*/ 124 w 233"/>
                      <a:gd name="T43" fmla="*/ 197 h 223"/>
                      <a:gd name="T44" fmla="*/ 136 w 233"/>
                      <a:gd name="T45" fmla="*/ 202 h 223"/>
                      <a:gd name="T46" fmla="*/ 142 w 233"/>
                      <a:gd name="T47" fmla="*/ 209 h 223"/>
                      <a:gd name="T48" fmla="*/ 146 w 233"/>
                      <a:gd name="T49" fmla="*/ 215 h 223"/>
                      <a:gd name="T50" fmla="*/ 157 w 233"/>
                      <a:gd name="T51" fmla="*/ 220 h 223"/>
                      <a:gd name="T52" fmla="*/ 171 w 233"/>
                      <a:gd name="T53" fmla="*/ 219 h 223"/>
                      <a:gd name="T54" fmla="*/ 183 w 233"/>
                      <a:gd name="T55" fmla="*/ 211 h 223"/>
                      <a:gd name="T56" fmla="*/ 185 w 233"/>
                      <a:gd name="T57" fmla="*/ 192 h 223"/>
                      <a:gd name="T58" fmla="*/ 193 w 233"/>
                      <a:gd name="T59" fmla="*/ 183 h 223"/>
                      <a:gd name="T60" fmla="*/ 206 w 233"/>
                      <a:gd name="T61" fmla="*/ 181 h 223"/>
                      <a:gd name="T62" fmla="*/ 219 w 233"/>
                      <a:gd name="T63" fmla="*/ 181 h 223"/>
                      <a:gd name="T64" fmla="*/ 232 w 233"/>
                      <a:gd name="T65" fmla="*/ 173 h 223"/>
                      <a:gd name="T66" fmla="*/ 231 w 233"/>
                      <a:gd name="T67" fmla="*/ 138 h 223"/>
                      <a:gd name="T68" fmla="*/ 219 w 233"/>
                      <a:gd name="T69" fmla="*/ 120 h 223"/>
                      <a:gd name="T70" fmla="*/ 210 w 233"/>
                      <a:gd name="T71" fmla="*/ 97 h 223"/>
                      <a:gd name="T72" fmla="*/ 209 w 233"/>
                      <a:gd name="T73" fmla="*/ 66 h 223"/>
                      <a:gd name="T74" fmla="*/ 205 w 233"/>
                      <a:gd name="T75" fmla="*/ 46 h 223"/>
                      <a:gd name="T76" fmla="*/ 210 w 233"/>
                      <a:gd name="T77" fmla="*/ 28 h 223"/>
                      <a:gd name="T78" fmla="*/ 200 w 233"/>
                      <a:gd name="T79" fmla="*/ 4 h 223"/>
                      <a:gd name="T80" fmla="*/ 108 w 233"/>
                      <a:gd name="T81" fmla="*/ 2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223"/>
                      <a:gd name="T125" fmla="*/ 233 w 233"/>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223">
                        <a:moveTo>
                          <a:pt x="8" y="13"/>
                        </a:moveTo>
                        <a:lnTo>
                          <a:pt x="5" y="14"/>
                        </a:lnTo>
                        <a:lnTo>
                          <a:pt x="2" y="19"/>
                        </a:lnTo>
                        <a:lnTo>
                          <a:pt x="0" y="28"/>
                        </a:lnTo>
                        <a:lnTo>
                          <a:pt x="2" y="39"/>
                        </a:lnTo>
                        <a:lnTo>
                          <a:pt x="7" y="45"/>
                        </a:lnTo>
                        <a:lnTo>
                          <a:pt x="12" y="48"/>
                        </a:lnTo>
                        <a:lnTo>
                          <a:pt x="20" y="52"/>
                        </a:lnTo>
                        <a:lnTo>
                          <a:pt x="28" y="55"/>
                        </a:lnTo>
                        <a:lnTo>
                          <a:pt x="36" y="60"/>
                        </a:lnTo>
                        <a:lnTo>
                          <a:pt x="42" y="64"/>
                        </a:lnTo>
                        <a:lnTo>
                          <a:pt x="46" y="71"/>
                        </a:lnTo>
                        <a:lnTo>
                          <a:pt x="46" y="79"/>
                        </a:lnTo>
                        <a:lnTo>
                          <a:pt x="41" y="92"/>
                        </a:lnTo>
                        <a:lnTo>
                          <a:pt x="35" y="105"/>
                        </a:lnTo>
                        <a:lnTo>
                          <a:pt x="30" y="116"/>
                        </a:lnTo>
                        <a:lnTo>
                          <a:pt x="24" y="128"/>
                        </a:lnTo>
                        <a:lnTo>
                          <a:pt x="23" y="137"/>
                        </a:lnTo>
                        <a:lnTo>
                          <a:pt x="23" y="142"/>
                        </a:lnTo>
                        <a:lnTo>
                          <a:pt x="26" y="146"/>
                        </a:lnTo>
                        <a:lnTo>
                          <a:pt x="28" y="153"/>
                        </a:lnTo>
                        <a:lnTo>
                          <a:pt x="27" y="164"/>
                        </a:lnTo>
                        <a:lnTo>
                          <a:pt x="20" y="174"/>
                        </a:lnTo>
                        <a:lnTo>
                          <a:pt x="12" y="181"/>
                        </a:lnTo>
                        <a:lnTo>
                          <a:pt x="9" y="184"/>
                        </a:lnTo>
                        <a:lnTo>
                          <a:pt x="10" y="184"/>
                        </a:lnTo>
                        <a:lnTo>
                          <a:pt x="15" y="183"/>
                        </a:lnTo>
                        <a:lnTo>
                          <a:pt x="19" y="183"/>
                        </a:lnTo>
                        <a:lnTo>
                          <a:pt x="26" y="184"/>
                        </a:lnTo>
                        <a:lnTo>
                          <a:pt x="33" y="185"/>
                        </a:lnTo>
                        <a:lnTo>
                          <a:pt x="39" y="189"/>
                        </a:lnTo>
                        <a:lnTo>
                          <a:pt x="43" y="194"/>
                        </a:lnTo>
                        <a:lnTo>
                          <a:pt x="47" y="202"/>
                        </a:lnTo>
                        <a:lnTo>
                          <a:pt x="49" y="210"/>
                        </a:lnTo>
                        <a:lnTo>
                          <a:pt x="55" y="215"/>
                        </a:lnTo>
                        <a:lnTo>
                          <a:pt x="62" y="220"/>
                        </a:lnTo>
                        <a:lnTo>
                          <a:pt x="70" y="222"/>
                        </a:lnTo>
                        <a:lnTo>
                          <a:pt x="79" y="223"/>
                        </a:lnTo>
                        <a:lnTo>
                          <a:pt x="88" y="221"/>
                        </a:lnTo>
                        <a:lnTo>
                          <a:pt x="96" y="217"/>
                        </a:lnTo>
                        <a:lnTo>
                          <a:pt x="104" y="209"/>
                        </a:lnTo>
                        <a:lnTo>
                          <a:pt x="111" y="202"/>
                        </a:lnTo>
                        <a:lnTo>
                          <a:pt x="118" y="198"/>
                        </a:lnTo>
                        <a:lnTo>
                          <a:pt x="124" y="197"/>
                        </a:lnTo>
                        <a:lnTo>
                          <a:pt x="130" y="198"/>
                        </a:lnTo>
                        <a:lnTo>
                          <a:pt x="136" y="202"/>
                        </a:lnTo>
                        <a:lnTo>
                          <a:pt x="139" y="205"/>
                        </a:lnTo>
                        <a:lnTo>
                          <a:pt x="142" y="209"/>
                        </a:lnTo>
                        <a:lnTo>
                          <a:pt x="144" y="212"/>
                        </a:lnTo>
                        <a:lnTo>
                          <a:pt x="146" y="215"/>
                        </a:lnTo>
                        <a:lnTo>
                          <a:pt x="151" y="218"/>
                        </a:lnTo>
                        <a:lnTo>
                          <a:pt x="157" y="220"/>
                        </a:lnTo>
                        <a:lnTo>
                          <a:pt x="164" y="220"/>
                        </a:lnTo>
                        <a:lnTo>
                          <a:pt x="171" y="219"/>
                        </a:lnTo>
                        <a:lnTo>
                          <a:pt x="178" y="217"/>
                        </a:lnTo>
                        <a:lnTo>
                          <a:pt x="183" y="211"/>
                        </a:lnTo>
                        <a:lnTo>
                          <a:pt x="184" y="202"/>
                        </a:lnTo>
                        <a:lnTo>
                          <a:pt x="185" y="192"/>
                        </a:lnTo>
                        <a:lnTo>
                          <a:pt x="189" y="187"/>
                        </a:lnTo>
                        <a:lnTo>
                          <a:pt x="193" y="183"/>
                        </a:lnTo>
                        <a:lnTo>
                          <a:pt x="199" y="181"/>
                        </a:lnTo>
                        <a:lnTo>
                          <a:pt x="206" y="181"/>
                        </a:lnTo>
                        <a:lnTo>
                          <a:pt x="212" y="181"/>
                        </a:lnTo>
                        <a:lnTo>
                          <a:pt x="219" y="181"/>
                        </a:lnTo>
                        <a:lnTo>
                          <a:pt x="224" y="181"/>
                        </a:lnTo>
                        <a:lnTo>
                          <a:pt x="232" y="173"/>
                        </a:lnTo>
                        <a:lnTo>
                          <a:pt x="233" y="155"/>
                        </a:lnTo>
                        <a:lnTo>
                          <a:pt x="231" y="138"/>
                        </a:lnTo>
                        <a:lnTo>
                          <a:pt x="225" y="127"/>
                        </a:lnTo>
                        <a:lnTo>
                          <a:pt x="219" y="120"/>
                        </a:lnTo>
                        <a:lnTo>
                          <a:pt x="214" y="109"/>
                        </a:lnTo>
                        <a:lnTo>
                          <a:pt x="210" y="97"/>
                        </a:lnTo>
                        <a:lnTo>
                          <a:pt x="210" y="81"/>
                        </a:lnTo>
                        <a:lnTo>
                          <a:pt x="209" y="66"/>
                        </a:lnTo>
                        <a:lnTo>
                          <a:pt x="206" y="54"/>
                        </a:lnTo>
                        <a:lnTo>
                          <a:pt x="205" y="46"/>
                        </a:lnTo>
                        <a:lnTo>
                          <a:pt x="209" y="37"/>
                        </a:lnTo>
                        <a:lnTo>
                          <a:pt x="210" y="28"/>
                        </a:lnTo>
                        <a:lnTo>
                          <a:pt x="206" y="16"/>
                        </a:lnTo>
                        <a:lnTo>
                          <a:pt x="200" y="4"/>
                        </a:lnTo>
                        <a:lnTo>
                          <a:pt x="198" y="0"/>
                        </a:lnTo>
                        <a:lnTo>
                          <a:pt x="108" y="2"/>
                        </a:lnTo>
                        <a:lnTo>
                          <a:pt x="8" y="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4" name="Freeform 13"/>
                  <p:cNvSpPr>
                    <a:spLocks/>
                  </p:cNvSpPr>
                  <p:nvPr/>
                </p:nvSpPr>
                <p:spPr bwMode="auto">
                  <a:xfrm>
                    <a:off x="3255" y="2332"/>
                    <a:ext cx="13" cy="37"/>
                  </a:xfrm>
                  <a:custGeom>
                    <a:avLst/>
                    <a:gdLst>
                      <a:gd name="T0" fmla="*/ 17 w 25"/>
                      <a:gd name="T1" fmla="*/ 12 h 75"/>
                      <a:gd name="T2" fmla="*/ 9 w 25"/>
                      <a:gd name="T3" fmla="*/ 4 h 75"/>
                      <a:gd name="T4" fmla="*/ 3 w 25"/>
                      <a:gd name="T5" fmla="*/ 0 h 75"/>
                      <a:gd name="T6" fmla="*/ 1 w 25"/>
                      <a:gd name="T7" fmla="*/ 0 h 75"/>
                      <a:gd name="T8" fmla="*/ 0 w 25"/>
                      <a:gd name="T9" fmla="*/ 1 h 75"/>
                      <a:gd name="T10" fmla="*/ 2 w 25"/>
                      <a:gd name="T11" fmla="*/ 6 h 75"/>
                      <a:gd name="T12" fmla="*/ 8 w 25"/>
                      <a:gd name="T13" fmla="*/ 17 h 75"/>
                      <a:gd name="T14" fmla="*/ 13 w 25"/>
                      <a:gd name="T15" fmla="*/ 32 h 75"/>
                      <a:gd name="T16" fmla="*/ 12 w 25"/>
                      <a:gd name="T17" fmla="*/ 47 h 75"/>
                      <a:gd name="T18" fmla="*/ 9 w 25"/>
                      <a:gd name="T19" fmla="*/ 54 h 75"/>
                      <a:gd name="T20" fmla="*/ 8 w 25"/>
                      <a:gd name="T21" fmla="*/ 61 h 75"/>
                      <a:gd name="T22" fmla="*/ 8 w 25"/>
                      <a:gd name="T23" fmla="*/ 68 h 75"/>
                      <a:gd name="T24" fmla="*/ 8 w 25"/>
                      <a:gd name="T25" fmla="*/ 75 h 75"/>
                      <a:gd name="T26" fmla="*/ 13 w 25"/>
                      <a:gd name="T27" fmla="*/ 74 h 75"/>
                      <a:gd name="T28" fmla="*/ 17 w 25"/>
                      <a:gd name="T29" fmla="*/ 74 h 75"/>
                      <a:gd name="T30" fmla="*/ 21 w 25"/>
                      <a:gd name="T31" fmla="*/ 74 h 75"/>
                      <a:gd name="T32" fmla="*/ 25 w 25"/>
                      <a:gd name="T33" fmla="*/ 74 h 75"/>
                      <a:gd name="T34" fmla="*/ 25 w 25"/>
                      <a:gd name="T35" fmla="*/ 58 h 75"/>
                      <a:gd name="T36" fmla="*/ 25 w 25"/>
                      <a:gd name="T37" fmla="*/ 39 h 75"/>
                      <a:gd name="T38" fmla="*/ 23 w 25"/>
                      <a:gd name="T39" fmla="*/ 24 h 75"/>
                      <a:gd name="T40" fmla="*/ 17 w 25"/>
                      <a:gd name="T41" fmla="*/ 12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75"/>
                      <a:gd name="T65" fmla="*/ 25 w 25"/>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75">
                        <a:moveTo>
                          <a:pt x="17" y="12"/>
                        </a:moveTo>
                        <a:lnTo>
                          <a:pt x="9" y="4"/>
                        </a:lnTo>
                        <a:lnTo>
                          <a:pt x="3" y="0"/>
                        </a:lnTo>
                        <a:lnTo>
                          <a:pt x="1" y="0"/>
                        </a:lnTo>
                        <a:lnTo>
                          <a:pt x="0" y="1"/>
                        </a:lnTo>
                        <a:lnTo>
                          <a:pt x="2" y="6"/>
                        </a:lnTo>
                        <a:lnTo>
                          <a:pt x="8" y="17"/>
                        </a:lnTo>
                        <a:lnTo>
                          <a:pt x="13" y="32"/>
                        </a:lnTo>
                        <a:lnTo>
                          <a:pt x="12" y="47"/>
                        </a:lnTo>
                        <a:lnTo>
                          <a:pt x="9" y="54"/>
                        </a:lnTo>
                        <a:lnTo>
                          <a:pt x="8" y="61"/>
                        </a:lnTo>
                        <a:lnTo>
                          <a:pt x="8" y="68"/>
                        </a:lnTo>
                        <a:lnTo>
                          <a:pt x="8" y="75"/>
                        </a:lnTo>
                        <a:lnTo>
                          <a:pt x="13" y="74"/>
                        </a:lnTo>
                        <a:lnTo>
                          <a:pt x="17" y="74"/>
                        </a:lnTo>
                        <a:lnTo>
                          <a:pt x="21" y="74"/>
                        </a:lnTo>
                        <a:lnTo>
                          <a:pt x="25" y="74"/>
                        </a:lnTo>
                        <a:lnTo>
                          <a:pt x="25" y="58"/>
                        </a:lnTo>
                        <a:lnTo>
                          <a:pt x="25" y="39"/>
                        </a:lnTo>
                        <a:lnTo>
                          <a:pt x="23" y="24"/>
                        </a:lnTo>
                        <a:lnTo>
                          <a:pt x="17" y="1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5" name="Freeform 14"/>
                  <p:cNvSpPr>
                    <a:spLocks/>
                  </p:cNvSpPr>
                  <p:nvPr/>
                </p:nvSpPr>
                <p:spPr bwMode="auto">
                  <a:xfrm>
                    <a:off x="3228" y="2326"/>
                    <a:ext cx="17" cy="62"/>
                  </a:xfrm>
                  <a:custGeom>
                    <a:avLst/>
                    <a:gdLst>
                      <a:gd name="T0" fmla="*/ 22 w 33"/>
                      <a:gd name="T1" fmla="*/ 16 h 124"/>
                      <a:gd name="T2" fmla="*/ 25 w 33"/>
                      <a:gd name="T3" fmla="*/ 5 h 124"/>
                      <a:gd name="T4" fmla="*/ 22 w 33"/>
                      <a:gd name="T5" fmla="*/ 0 h 124"/>
                      <a:gd name="T6" fmla="*/ 15 w 33"/>
                      <a:gd name="T7" fmla="*/ 1 h 124"/>
                      <a:gd name="T8" fmla="*/ 6 w 33"/>
                      <a:gd name="T9" fmla="*/ 9 h 124"/>
                      <a:gd name="T10" fmla="*/ 0 w 33"/>
                      <a:gd name="T11" fmla="*/ 27 h 124"/>
                      <a:gd name="T12" fmla="*/ 0 w 33"/>
                      <a:gd name="T13" fmla="*/ 53 h 124"/>
                      <a:gd name="T14" fmla="*/ 3 w 33"/>
                      <a:gd name="T15" fmla="*/ 79 h 124"/>
                      <a:gd name="T16" fmla="*/ 10 w 33"/>
                      <a:gd name="T17" fmla="*/ 98 h 124"/>
                      <a:gd name="T18" fmla="*/ 13 w 33"/>
                      <a:gd name="T19" fmla="*/ 103 h 124"/>
                      <a:gd name="T20" fmla="*/ 15 w 33"/>
                      <a:gd name="T21" fmla="*/ 110 h 124"/>
                      <a:gd name="T22" fmla="*/ 16 w 33"/>
                      <a:gd name="T23" fmla="*/ 116 h 124"/>
                      <a:gd name="T24" fmla="*/ 17 w 33"/>
                      <a:gd name="T25" fmla="*/ 123 h 124"/>
                      <a:gd name="T26" fmla="*/ 21 w 33"/>
                      <a:gd name="T27" fmla="*/ 124 h 124"/>
                      <a:gd name="T28" fmla="*/ 25 w 33"/>
                      <a:gd name="T29" fmla="*/ 124 h 124"/>
                      <a:gd name="T30" fmla="*/ 30 w 33"/>
                      <a:gd name="T31" fmla="*/ 124 h 124"/>
                      <a:gd name="T32" fmla="*/ 33 w 33"/>
                      <a:gd name="T33" fmla="*/ 123 h 124"/>
                      <a:gd name="T34" fmla="*/ 29 w 33"/>
                      <a:gd name="T35" fmla="*/ 111 h 124"/>
                      <a:gd name="T36" fmla="*/ 24 w 33"/>
                      <a:gd name="T37" fmla="*/ 96 h 124"/>
                      <a:gd name="T38" fmla="*/ 17 w 33"/>
                      <a:gd name="T39" fmla="*/ 83 h 124"/>
                      <a:gd name="T40" fmla="*/ 10 w 33"/>
                      <a:gd name="T41" fmla="*/ 71 h 124"/>
                      <a:gd name="T42" fmla="*/ 7 w 33"/>
                      <a:gd name="T43" fmla="*/ 59 h 124"/>
                      <a:gd name="T44" fmla="*/ 9 w 33"/>
                      <a:gd name="T45" fmla="*/ 45 h 124"/>
                      <a:gd name="T46" fmla="*/ 15 w 33"/>
                      <a:gd name="T47" fmla="*/ 28 h 124"/>
                      <a:gd name="T48" fmla="*/ 22 w 33"/>
                      <a:gd name="T49" fmla="*/ 16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124"/>
                      <a:gd name="T77" fmla="*/ 33 w 33"/>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124">
                        <a:moveTo>
                          <a:pt x="22" y="16"/>
                        </a:moveTo>
                        <a:lnTo>
                          <a:pt x="25" y="5"/>
                        </a:lnTo>
                        <a:lnTo>
                          <a:pt x="22" y="0"/>
                        </a:lnTo>
                        <a:lnTo>
                          <a:pt x="15" y="1"/>
                        </a:lnTo>
                        <a:lnTo>
                          <a:pt x="6" y="9"/>
                        </a:lnTo>
                        <a:lnTo>
                          <a:pt x="0" y="27"/>
                        </a:lnTo>
                        <a:lnTo>
                          <a:pt x="0" y="53"/>
                        </a:lnTo>
                        <a:lnTo>
                          <a:pt x="3" y="79"/>
                        </a:lnTo>
                        <a:lnTo>
                          <a:pt x="10" y="98"/>
                        </a:lnTo>
                        <a:lnTo>
                          <a:pt x="13" y="103"/>
                        </a:lnTo>
                        <a:lnTo>
                          <a:pt x="15" y="110"/>
                        </a:lnTo>
                        <a:lnTo>
                          <a:pt x="16" y="116"/>
                        </a:lnTo>
                        <a:lnTo>
                          <a:pt x="17" y="123"/>
                        </a:lnTo>
                        <a:lnTo>
                          <a:pt x="21" y="124"/>
                        </a:lnTo>
                        <a:lnTo>
                          <a:pt x="25" y="124"/>
                        </a:lnTo>
                        <a:lnTo>
                          <a:pt x="30" y="124"/>
                        </a:lnTo>
                        <a:lnTo>
                          <a:pt x="33" y="123"/>
                        </a:lnTo>
                        <a:lnTo>
                          <a:pt x="29" y="111"/>
                        </a:lnTo>
                        <a:lnTo>
                          <a:pt x="24" y="96"/>
                        </a:lnTo>
                        <a:lnTo>
                          <a:pt x="17" y="83"/>
                        </a:lnTo>
                        <a:lnTo>
                          <a:pt x="10" y="71"/>
                        </a:lnTo>
                        <a:lnTo>
                          <a:pt x="7" y="59"/>
                        </a:lnTo>
                        <a:lnTo>
                          <a:pt x="9" y="45"/>
                        </a:lnTo>
                        <a:lnTo>
                          <a:pt x="15" y="28"/>
                        </a:lnTo>
                        <a:lnTo>
                          <a:pt x="22" y="16"/>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6" name="Freeform 15"/>
                  <p:cNvSpPr>
                    <a:spLocks/>
                  </p:cNvSpPr>
                  <p:nvPr/>
                </p:nvSpPr>
                <p:spPr bwMode="auto">
                  <a:xfrm>
                    <a:off x="3181" y="2332"/>
                    <a:ext cx="31" cy="58"/>
                  </a:xfrm>
                  <a:custGeom>
                    <a:avLst/>
                    <a:gdLst>
                      <a:gd name="T0" fmla="*/ 47 w 62"/>
                      <a:gd name="T1" fmla="*/ 54 h 116"/>
                      <a:gd name="T2" fmla="*/ 46 w 62"/>
                      <a:gd name="T3" fmla="*/ 68 h 116"/>
                      <a:gd name="T4" fmla="*/ 42 w 62"/>
                      <a:gd name="T5" fmla="*/ 81 h 116"/>
                      <a:gd name="T6" fmla="*/ 36 w 62"/>
                      <a:gd name="T7" fmla="*/ 89 h 116"/>
                      <a:gd name="T8" fmla="*/ 27 w 62"/>
                      <a:gd name="T9" fmla="*/ 89 h 116"/>
                      <a:gd name="T10" fmla="*/ 21 w 62"/>
                      <a:gd name="T11" fmla="*/ 75 h 116"/>
                      <a:gd name="T12" fmla="*/ 23 w 62"/>
                      <a:gd name="T13" fmla="*/ 48 h 116"/>
                      <a:gd name="T14" fmla="*/ 25 w 62"/>
                      <a:gd name="T15" fmla="*/ 21 h 116"/>
                      <a:gd name="T16" fmla="*/ 24 w 62"/>
                      <a:gd name="T17" fmla="*/ 2 h 116"/>
                      <a:gd name="T18" fmla="*/ 18 w 62"/>
                      <a:gd name="T19" fmla="*/ 0 h 116"/>
                      <a:gd name="T20" fmla="*/ 12 w 62"/>
                      <a:gd name="T21" fmla="*/ 7 h 116"/>
                      <a:gd name="T22" fmla="*/ 10 w 62"/>
                      <a:gd name="T23" fmla="*/ 22 h 116"/>
                      <a:gd name="T24" fmla="*/ 12 w 62"/>
                      <a:gd name="T25" fmla="*/ 39 h 116"/>
                      <a:gd name="T26" fmla="*/ 13 w 62"/>
                      <a:gd name="T27" fmla="*/ 48 h 116"/>
                      <a:gd name="T28" fmla="*/ 11 w 62"/>
                      <a:gd name="T29" fmla="*/ 60 h 116"/>
                      <a:gd name="T30" fmla="*/ 6 w 62"/>
                      <a:gd name="T31" fmla="*/ 75 h 116"/>
                      <a:gd name="T32" fmla="*/ 0 w 62"/>
                      <a:gd name="T33" fmla="*/ 90 h 116"/>
                      <a:gd name="T34" fmla="*/ 1 w 62"/>
                      <a:gd name="T35" fmla="*/ 91 h 116"/>
                      <a:gd name="T36" fmla="*/ 1 w 62"/>
                      <a:gd name="T37" fmla="*/ 92 h 116"/>
                      <a:gd name="T38" fmla="*/ 1 w 62"/>
                      <a:gd name="T39" fmla="*/ 93 h 116"/>
                      <a:gd name="T40" fmla="*/ 2 w 62"/>
                      <a:gd name="T41" fmla="*/ 95 h 116"/>
                      <a:gd name="T42" fmla="*/ 4 w 62"/>
                      <a:gd name="T43" fmla="*/ 103 h 116"/>
                      <a:gd name="T44" fmla="*/ 10 w 62"/>
                      <a:gd name="T45" fmla="*/ 108 h 116"/>
                      <a:gd name="T46" fmla="*/ 17 w 62"/>
                      <a:gd name="T47" fmla="*/ 113 h 116"/>
                      <a:gd name="T48" fmla="*/ 25 w 62"/>
                      <a:gd name="T49" fmla="*/ 115 h 116"/>
                      <a:gd name="T50" fmla="*/ 34 w 62"/>
                      <a:gd name="T51" fmla="*/ 116 h 116"/>
                      <a:gd name="T52" fmla="*/ 43 w 62"/>
                      <a:gd name="T53" fmla="*/ 114 h 116"/>
                      <a:gd name="T54" fmla="*/ 51 w 62"/>
                      <a:gd name="T55" fmla="*/ 110 h 116"/>
                      <a:gd name="T56" fmla="*/ 59 w 62"/>
                      <a:gd name="T57" fmla="*/ 102 h 116"/>
                      <a:gd name="T58" fmla="*/ 59 w 62"/>
                      <a:gd name="T59" fmla="*/ 102 h 116"/>
                      <a:gd name="T60" fmla="*/ 61 w 62"/>
                      <a:gd name="T61" fmla="*/ 102 h 116"/>
                      <a:gd name="T62" fmla="*/ 61 w 62"/>
                      <a:gd name="T63" fmla="*/ 102 h 116"/>
                      <a:gd name="T64" fmla="*/ 61 w 62"/>
                      <a:gd name="T65" fmla="*/ 102 h 116"/>
                      <a:gd name="T66" fmla="*/ 61 w 62"/>
                      <a:gd name="T67" fmla="*/ 84 h 116"/>
                      <a:gd name="T68" fmla="*/ 62 w 62"/>
                      <a:gd name="T69" fmla="*/ 68 h 116"/>
                      <a:gd name="T70" fmla="*/ 62 w 62"/>
                      <a:gd name="T71" fmla="*/ 52 h 116"/>
                      <a:gd name="T72" fmla="*/ 62 w 62"/>
                      <a:gd name="T73" fmla="*/ 39 h 116"/>
                      <a:gd name="T74" fmla="*/ 59 w 62"/>
                      <a:gd name="T75" fmla="*/ 28 h 116"/>
                      <a:gd name="T76" fmla="*/ 55 w 62"/>
                      <a:gd name="T77" fmla="*/ 29 h 116"/>
                      <a:gd name="T78" fmla="*/ 49 w 62"/>
                      <a:gd name="T79" fmla="*/ 40 h 116"/>
                      <a:gd name="T80" fmla="*/ 47 w 62"/>
                      <a:gd name="T81" fmla="*/ 54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
                      <a:gd name="T124" fmla="*/ 0 h 116"/>
                      <a:gd name="T125" fmla="*/ 62 w 62"/>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 h="116">
                        <a:moveTo>
                          <a:pt x="47" y="54"/>
                        </a:moveTo>
                        <a:lnTo>
                          <a:pt x="46" y="68"/>
                        </a:lnTo>
                        <a:lnTo>
                          <a:pt x="42" y="81"/>
                        </a:lnTo>
                        <a:lnTo>
                          <a:pt x="36" y="89"/>
                        </a:lnTo>
                        <a:lnTo>
                          <a:pt x="27" y="89"/>
                        </a:lnTo>
                        <a:lnTo>
                          <a:pt x="21" y="75"/>
                        </a:lnTo>
                        <a:lnTo>
                          <a:pt x="23" y="48"/>
                        </a:lnTo>
                        <a:lnTo>
                          <a:pt x="25" y="21"/>
                        </a:lnTo>
                        <a:lnTo>
                          <a:pt x="24" y="2"/>
                        </a:lnTo>
                        <a:lnTo>
                          <a:pt x="18" y="0"/>
                        </a:lnTo>
                        <a:lnTo>
                          <a:pt x="12" y="7"/>
                        </a:lnTo>
                        <a:lnTo>
                          <a:pt x="10" y="22"/>
                        </a:lnTo>
                        <a:lnTo>
                          <a:pt x="12" y="39"/>
                        </a:lnTo>
                        <a:lnTo>
                          <a:pt x="13" y="48"/>
                        </a:lnTo>
                        <a:lnTo>
                          <a:pt x="11" y="60"/>
                        </a:lnTo>
                        <a:lnTo>
                          <a:pt x="6" y="75"/>
                        </a:lnTo>
                        <a:lnTo>
                          <a:pt x="0" y="90"/>
                        </a:lnTo>
                        <a:lnTo>
                          <a:pt x="1" y="91"/>
                        </a:lnTo>
                        <a:lnTo>
                          <a:pt x="1" y="92"/>
                        </a:lnTo>
                        <a:lnTo>
                          <a:pt x="1" y="93"/>
                        </a:lnTo>
                        <a:lnTo>
                          <a:pt x="2" y="95"/>
                        </a:lnTo>
                        <a:lnTo>
                          <a:pt x="4" y="103"/>
                        </a:lnTo>
                        <a:lnTo>
                          <a:pt x="10" y="108"/>
                        </a:lnTo>
                        <a:lnTo>
                          <a:pt x="17" y="113"/>
                        </a:lnTo>
                        <a:lnTo>
                          <a:pt x="25" y="115"/>
                        </a:lnTo>
                        <a:lnTo>
                          <a:pt x="34" y="116"/>
                        </a:lnTo>
                        <a:lnTo>
                          <a:pt x="43" y="114"/>
                        </a:lnTo>
                        <a:lnTo>
                          <a:pt x="51" y="110"/>
                        </a:lnTo>
                        <a:lnTo>
                          <a:pt x="59" y="102"/>
                        </a:lnTo>
                        <a:lnTo>
                          <a:pt x="61" y="102"/>
                        </a:lnTo>
                        <a:lnTo>
                          <a:pt x="61" y="84"/>
                        </a:lnTo>
                        <a:lnTo>
                          <a:pt x="62" y="68"/>
                        </a:lnTo>
                        <a:lnTo>
                          <a:pt x="62" y="52"/>
                        </a:lnTo>
                        <a:lnTo>
                          <a:pt x="62" y="39"/>
                        </a:lnTo>
                        <a:lnTo>
                          <a:pt x="59" y="28"/>
                        </a:lnTo>
                        <a:lnTo>
                          <a:pt x="55" y="29"/>
                        </a:lnTo>
                        <a:lnTo>
                          <a:pt x="49" y="40"/>
                        </a:lnTo>
                        <a:lnTo>
                          <a:pt x="47" y="54"/>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7" name="Freeform 16"/>
                  <p:cNvSpPr>
                    <a:spLocks/>
                  </p:cNvSpPr>
                  <p:nvPr/>
                </p:nvSpPr>
                <p:spPr bwMode="auto">
                  <a:xfrm>
                    <a:off x="3158" y="2278"/>
                    <a:ext cx="106" cy="39"/>
                  </a:xfrm>
                  <a:custGeom>
                    <a:avLst/>
                    <a:gdLst>
                      <a:gd name="T0" fmla="*/ 63 w 212"/>
                      <a:gd name="T1" fmla="*/ 66 h 78"/>
                      <a:gd name="T2" fmla="*/ 66 w 212"/>
                      <a:gd name="T3" fmla="*/ 69 h 78"/>
                      <a:gd name="T4" fmla="*/ 72 w 212"/>
                      <a:gd name="T5" fmla="*/ 71 h 78"/>
                      <a:gd name="T6" fmla="*/ 79 w 212"/>
                      <a:gd name="T7" fmla="*/ 75 h 78"/>
                      <a:gd name="T8" fmla="*/ 86 w 212"/>
                      <a:gd name="T9" fmla="*/ 76 h 78"/>
                      <a:gd name="T10" fmla="*/ 94 w 212"/>
                      <a:gd name="T11" fmla="*/ 78 h 78"/>
                      <a:gd name="T12" fmla="*/ 102 w 212"/>
                      <a:gd name="T13" fmla="*/ 78 h 78"/>
                      <a:gd name="T14" fmla="*/ 110 w 212"/>
                      <a:gd name="T15" fmla="*/ 78 h 78"/>
                      <a:gd name="T16" fmla="*/ 118 w 212"/>
                      <a:gd name="T17" fmla="*/ 78 h 78"/>
                      <a:gd name="T18" fmla="*/ 130 w 212"/>
                      <a:gd name="T19" fmla="*/ 72 h 78"/>
                      <a:gd name="T20" fmla="*/ 136 w 212"/>
                      <a:gd name="T21" fmla="*/ 61 h 78"/>
                      <a:gd name="T22" fmla="*/ 141 w 212"/>
                      <a:gd name="T23" fmla="*/ 47 h 78"/>
                      <a:gd name="T24" fmla="*/ 147 w 212"/>
                      <a:gd name="T25" fmla="*/ 37 h 78"/>
                      <a:gd name="T26" fmla="*/ 153 w 212"/>
                      <a:gd name="T27" fmla="*/ 33 h 78"/>
                      <a:gd name="T28" fmla="*/ 158 w 212"/>
                      <a:gd name="T29" fmla="*/ 39 h 78"/>
                      <a:gd name="T30" fmla="*/ 168 w 212"/>
                      <a:gd name="T31" fmla="*/ 48 h 78"/>
                      <a:gd name="T32" fmla="*/ 180 w 212"/>
                      <a:gd name="T33" fmla="*/ 56 h 78"/>
                      <a:gd name="T34" fmla="*/ 188 w 212"/>
                      <a:gd name="T35" fmla="*/ 59 h 78"/>
                      <a:gd name="T36" fmla="*/ 195 w 212"/>
                      <a:gd name="T37" fmla="*/ 59 h 78"/>
                      <a:gd name="T38" fmla="*/ 202 w 212"/>
                      <a:gd name="T39" fmla="*/ 58 h 78"/>
                      <a:gd name="T40" fmla="*/ 209 w 212"/>
                      <a:gd name="T41" fmla="*/ 56 h 78"/>
                      <a:gd name="T42" fmla="*/ 208 w 212"/>
                      <a:gd name="T43" fmla="*/ 51 h 78"/>
                      <a:gd name="T44" fmla="*/ 207 w 212"/>
                      <a:gd name="T45" fmla="*/ 46 h 78"/>
                      <a:gd name="T46" fmla="*/ 208 w 212"/>
                      <a:gd name="T47" fmla="*/ 41 h 78"/>
                      <a:gd name="T48" fmla="*/ 211 w 212"/>
                      <a:gd name="T49" fmla="*/ 37 h 78"/>
                      <a:gd name="T50" fmla="*/ 212 w 212"/>
                      <a:gd name="T51" fmla="*/ 28 h 78"/>
                      <a:gd name="T52" fmla="*/ 208 w 212"/>
                      <a:gd name="T53" fmla="*/ 16 h 78"/>
                      <a:gd name="T54" fmla="*/ 202 w 212"/>
                      <a:gd name="T55" fmla="*/ 4 h 78"/>
                      <a:gd name="T56" fmla="*/ 200 w 212"/>
                      <a:gd name="T57" fmla="*/ 0 h 78"/>
                      <a:gd name="T58" fmla="*/ 110 w 212"/>
                      <a:gd name="T59" fmla="*/ 2 h 78"/>
                      <a:gd name="T60" fmla="*/ 10 w 212"/>
                      <a:gd name="T61" fmla="*/ 13 h 78"/>
                      <a:gd name="T62" fmla="*/ 6 w 212"/>
                      <a:gd name="T63" fmla="*/ 16 h 78"/>
                      <a:gd name="T64" fmla="*/ 0 w 212"/>
                      <a:gd name="T65" fmla="*/ 25 h 78"/>
                      <a:gd name="T66" fmla="*/ 2 w 212"/>
                      <a:gd name="T67" fmla="*/ 37 h 78"/>
                      <a:gd name="T68" fmla="*/ 15 w 212"/>
                      <a:gd name="T69" fmla="*/ 49 h 78"/>
                      <a:gd name="T70" fmla="*/ 22 w 212"/>
                      <a:gd name="T71" fmla="*/ 48 h 78"/>
                      <a:gd name="T72" fmla="*/ 29 w 212"/>
                      <a:gd name="T73" fmla="*/ 48 h 78"/>
                      <a:gd name="T74" fmla="*/ 36 w 212"/>
                      <a:gd name="T75" fmla="*/ 51 h 78"/>
                      <a:gd name="T76" fmla="*/ 43 w 212"/>
                      <a:gd name="T77" fmla="*/ 53 h 78"/>
                      <a:gd name="T78" fmla="*/ 50 w 212"/>
                      <a:gd name="T79" fmla="*/ 56 h 78"/>
                      <a:gd name="T80" fmla="*/ 56 w 212"/>
                      <a:gd name="T81" fmla="*/ 60 h 78"/>
                      <a:gd name="T82" fmla="*/ 59 w 212"/>
                      <a:gd name="T83" fmla="*/ 62 h 78"/>
                      <a:gd name="T84" fmla="*/ 63 w 212"/>
                      <a:gd name="T85" fmla="*/ 66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2"/>
                      <a:gd name="T130" fmla="*/ 0 h 78"/>
                      <a:gd name="T131" fmla="*/ 212 w 212"/>
                      <a:gd name="T132" fmla="*/ 78 h 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2" h="78">
                        <a:moveTo>
                          <a:pt x="63" y="66"/>
                        </a:moveTo>
                        <a:lnTo>
                          <a:pt x="66" y="69"/>
                        </a:lnTo>
                        <a:lnTo>
                          <a:pt x="72" y="71"/>
                        </a:lnTo>
                        <a:lnTo>
                          <a:pt x="79" y="75"/>
                        </a:lnTo>
                        <a:lnTo>
                          <a:pt x="86" y="76"/>
                        </a:lnTo>
                        <a:lnTo>
                          <a:pt x="94" y="78"/>
                        </a:lnTo>
                        <a:lnTo>
                          <a:pt x="102" y="78"/>
                        </a:lnTo>
                        <a:lnTo>
                          <a:pt x="110" y="78"/>
                        </a:lnTo>
                        <a:lnTo>
                          <a:pt x="118" y="78"/>
                        </a:lnTo>
                        <a:lnTo>
                          <a:pt x="130" y="72"/>
                        </a:lnTo>
                        <a:lnTo>
                          <a:pt x="136" y="61"/>
                        </a:lnTo>
                        <a:lnTo>
                          <a:pt x="141" y="47"/>
                        </a:lnTo>
                        <a:lnTo>
                          <a:pt x="147" y="37"/>
                        </a:lnTo>
                        <a:lnTo>
                          <a:pt x="153" y="33"/>
                        </a:lnTo>
                        <a:lnTo>
                          <a:pt x="158" y="39"/>
                        </a:lnTo>
                        <a:lnTo>
                          <a:pt x="168" y="48"/>
                        </a:lnTo>
                        <a:lnTo>
                          <a:pt x="180" y="56"/>
                        </a:lnTo>
                        <a:lnTo>
                          <a:pt x="188" y="59"/>
                        </a:lnTo>
                        <a:lnTo>
                          <a:pt x="195" y="59"/>
                        </a:lnTo>
                        <a:lnTo>
                          <a:pt x="202" y="58"/>
                        </a:lnTo>
                        <a:lnTo>
                          <a:pt x="209" y="56"/>
                        </a:lnTo>
                        <a:lnTo>
                          <a:pt x="208" y="51"/>
                        </a:lnTo>
                        <a:lnTo>
                          <a:pt x="207" y="46"/>
                        </a:lnTo>
                        <a:lnTo>
                          <a:pt x="208" y="41"/>
                        </a:lnTo>
                        <a:lnTo>
                          <a:pt x="211" y="37"/>
                        </a:lnTo>
                        <a:lnTo>
                          <a:pt x="212" y="28"/>
                        </a:lnTo>
                        <a:lnTo>
                          <a:pt x="208" y="16"/>
                        </a:lnTo>
                        <a:lnTo>
                          <a:pt x="202" y="4"/>
                        </a:lnTo>
                        <a:lnTo>
                          <a:pt x="200" y="0"/>
                        </a:lnTo>
                        <a:lnTo>
                          <a:pt x="110" y="2"/>
                        </a:lnTo>
                        <a:lnTo>
                          <a:pt x="10" y="13"/>
                        </a:lnTo>
                        <a:lnTo>
                          <a:pt x="6" y="16"/>
                        </a:lnTo>
                        <a:lnTo>
                          <a:pt x="0" y="25"/>
                        </a:lnTo>
                        <a:lnTo>
                          <a:pt x="2" y="37"/>
                        </a:lnTo>
                        <a:lnTo>
                          <a:pt x="15" y="49"/>
                        </a:lnTo>
                        <a:lnTo>
                          <a:pt x="22" y="48"/>
                        </a:lnTo>
                        <a:lnTo>
                          <a:pt x="29" y="48"/>
                        </a:lnTo>
                        <a:lnTo>
                          <a:pt x="36" y="51"/>
                        </a:lnTo>
                        <a:lnTo>
                          <a:pt x="43" y="53"/>
                        </a:lnTo>
                        <a:lnTo>
                          <a:pt x="50" y="56"/>
                        </a:lnTo>
                        <a:lnTo>
                          <a:pt x="56" y="60"/>
                        </a:lnTo>
                        <a:lnTo>
                          <a:pt x="59" y="62"/>
                        </a:lnTo>
                        <a:lnTo>
                          <a:pt x="63" y="66"/>
                        </a:lnTo>
                        <a:close/>
                      </a:path>
                    </a:pathLst>
                  </a:custGeom>
                  <a:solidFill>
                    <a:srgbClr val="00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8" name="Freeform 17"/>
                  <p:cNvSpPr>
                    <a:spLocks/>
                  </p:cNvSpPr>
                  <p:nvPr/>
                </p:nvSpPr>
                <p:spPr bwMode="auto">
                  <a:xfrm>
                    <a:off x="3171" y="2061"/>
                    <a:ext cx="79" cy="219"/>
                  </a:xfrm>
                  <a:custGeom>
                    <a:avLst/>
                    <a:gdLst>
                      <a:gd name="T0" fmla="*/ 143 w 158"/>
                      <a:gd name="T1" fmla="*/ 107 h 437"/>
                      <a:gd name="T2" fmla="*/ 143 w 158"/>
                      <a:gd name="T3" fmla="*/ 71 h 437"/>
                      <a:gd name="T4" fmla="*/ 144 w 158"/>
                      <a:gd name="T5" fmla="*/ 41 h 437"/>
                      <a:gd name="T6" fmla="*/ 146 w 158"/>
                      <a:gd name="T7" fmla="*/ 18 h 437"/>
                      <a:gd name="T8" fmla="*/ 148 w 158"/>
                      <a:gd name="T9" fmla="*/ 0 h 437"/>
                      <a:gd name="T10" fmla="*/ 142 w 158"/>
                      <a:gd name="T11" fmla="*/ 2 h 437"/>
                      <a:gd name="T12" fmla="*/ 135 w 158"/>
                      <a:gd name="T13" fmla="*/ 7 h 437"/>
                      <a:gd name="T14" fmla="*/ 128 w 158"/>
                      <a:gd name="T15" fmla="*/ 20 h 437"/>
                      <a:gd name="T16" fmla="*/ 124 w 158"/>
                      <a:gd name="T17" fmla="*/ 41 h 437"/>
                      <a:gd name="T18" fmla="*/ 120 w 158"/>
                      <a:gd name="T19" fmla="*/ 67 h 437"/>
                      <a:gd name="T20" fmla="*/ 115 w 158"/>
                      <a:gd name="T21" fmla="*/ 70 h 437"/>
                      <a:gd name="T22" fmla="*/ 109 w 158"/>
                      <a:gd name="T23" fmla="*/ 58 h 437"/>
                      <a:gd name="T24" fmla="*/ 105 w 158"/>
                      <a:gd name="T25" fmla="*/ 41 h 437"/>
                      <a:gd name="T26" fmla="*/ 100 w 158"/>
                      <a:gd name="T27" fmla="*/ 29 h 437"/>
                      <a:gd name="T28" fmla="*/ 97 w 158"/>
                      <a:gd name="T29" fmla="*/ 28 h 437"/>
                      <a:gd name="T30" fmla="*/ 94 w 158"/>
                      <a:gd name="T31" fmla="*/ 35 h 437"/>
                      <a:gd name="T32" fmla="*/ 93 w 158"/>
                      <a:gd name="T33" fmla="*/ 48 h 437"/>
                      <a:gd name="T34" fmla="*/ 93 w 158"/>
                      <a:gd name="T35" fmla="*/ 65 h 437"/>
                      <a:gd name="T36" fmla="*/ 92 w 158"/>
                      <a:gd name="T37" fmla="*/ 83 h 437"/>
                      <a:gd name="T38" fmla="*/ 89 w 158"/>
                      <a:gd name="T39" fmla="*/ 95 h 437"/>
                      <a:gd name="T40" fmla="*/ 84 w 158"/>
                      <a:gd name="T41" fmla="*/ 89 h 437"/>
                      <a:gd name="T42" fmla="*/ 79 w 158"/>
                      <a:gd name="T43" fmla="*/ 67 h 437"/>
                      <a:gd name="T44" fmla="*/ 74 w 158"/>
                      <a:gd name="T45" fmla="*/ 42 h 437"/>
                      <a:gd name="T46" fmla="*/ 69 w 158"/>
                      <a:gd name="T47" fmla="*/ 25 h 437"/>
                      <a:gd name="T48" fmla="*/ 64 w 158"/>
                      <a:gd name="T49" fmla="*/ 26 h 437"/>
                      <a:gd name="T50" fmla="*/ 61 w 158"/>
                      <a:gd name="T51" fmla="*/ 44 h 437"/>
                      <a:gd name="T52" fmla="*/ 59 w 158"/>
                      <a:gd name="T53" fmla="*/ 64 h 437"/>
                      <a:gd name="T54" fmla="*/ 56 w 158"/>
                      <a:gd name="T55" fmla="*/ 77 h 437"/>
                      <a:gd name="T56" fmla="*/ 54 w 158"/>
                      <a:gd name="T57" fmla="*/ 71 h 437"/>
                      <a:gd name="T58" fmla="*/ 49 w 158"/>
                      <a:gd name="T59" fmla="*/ 52 h 437"/>
                      <a:gd name="T60" fmla="*/ 45 w 158"/>
                      <a:gd name="T61" fmla="*/ 34 h 437"/>
                      <a:gd name="T62" fmla="*/ 40 w 158"/>
                      <a:gd name="T63" fmla="*/ 24 h 437"/>
                      <a:gd name="T64" fmla="*/ 37 w 158"/>
                      <a:gd name="T65" fmla="*/ 26 h 437"/>
                      <a:gd name="T66" fmla="*/ 34 w 158"/>
                      <a:gd name="T67" fmla="*/ 40 h 437"/>
                      <a:gd name="T68" fmla="*/ 34 w 158"/>
                      <a:gd name="T69" fmla="*/ 52 h 437"/>
                      <a:gd name="T70" fmla="*/ 32 w 158"/>
                      <a:gd name="T71" fmla="*/ 59 h 437"/>
                      <a:gd name="T72" fmla="*/ 27 w 158"/>
                      <a:gd name="T73" fmla="*/ 55 h 437"/>
                      <a:gd name="T74" fmla="*/ 23 w 158"/>
                      <a:gd name="T75" fmla="*/ 48 h 437"/>
                      <a:gd name="T76" fmla="*/ 17 w 158"/>
                      <a:gd name="T77" fmla="*/ 41 h 437"/>
                      <a:gd name="T78" fmla="*/ 9 w 158"/>
                      <a:gd name="T79" fmla="*/ 34 h 437"/>
                      <a:gd name="T80" fmla="*/ 2 w 158"/>
                      <a:gd name="T81" fmla="*/ 30 h 437"/>
                      <a:gd name="T82" fmla="*/ 10 w 158"/>
                      <a:gd name="T83" fmla="*/ 109 h 437"/>
                      <a:gd name="T84" fmla="*/ 12 w 158"/>
                      <a:gd name="T85" fmla="*/ 184 h 437"/>
                      <a:gd name="T86" fmla="*/ 12 w 158"/>
                      <a:gd name="T87" fmla="*/ 253 h 437"/>
                      <a:gd name="T88" fmla="*/ 9 w 158"/>
                      <a:gd name="T89" fmla="*/ 313 h 437"/>
                      <a:gd name="T90" fmla="*/ 6 w 158"/>
                      <a:gd name="T91" fmla="*/ 365 h 437"/>
                      <a:gd name="T92" fmla="*/ 2 w 158"/>
                      <a:gd name="T93" fmla="*/ 404 h 437"/>
                      <a:gd name="T94" fmla="*/ 0 w 158"/>
                      <a:gd name="T95" fmla="*/ 428 h 437"/>
                      <a:gd name="T96" fmla="*/ 1 w 158"/>
                      <a:gd name="T97" fmla="*/ 437 h 437"/>
                      <a:gd name="T98" fmla="*/ 24 w 158"/>
                      <a:gd name="T99" fmla="*/ 437 h 437"/>
                      <a:gd name="T100" fmla="*/ 51 w 158"/>
                      <a:gd name="T101" fmla="*/ 437 h 437"/>
                      <a:gd name="T102" fmla="*/ 77 w 158"/>
                      <a:gd name="T103" fmla="*/ 437 h 437"/>
                      <a:gd name="T104" fmla="*/ 102 w 158"/>
                      <a:gd name="T105" fmla="*/ 436 h 437"/>
                      <a:gd name="T106" fmla="*/ 125 w 158"/>
                      <a:gd name="T107" fmla="*/ 435 h 437"/>
                      <a:gd name="T108" fmla="*/ 144 w 158"/>
                      <a:gd name="T109" fmla="*/ 433 h 437"/>
                      <a:gd name="T110" fmla="*/ 155 w 158"/>
                      <a:gd name="T111" fmla="*/ 429 h 437"/>
                      <a:gd name="T112" fmla="*/ 158 w 158"/>
                      <a:gd name="T113" fmla="*/ 424 h 437"/>
                      <a:gd name="T114" fmla="*/ 153 w 158"/>
                      <a:gd name="T115" fmla="*/ 379 h 437"/>
                      <a:gd name="T116" fmla="*/ 150 w 158"/>
                      <a:gd name="T117" fmla="*/ 291 h 437"/>
                      <a:gd name="T118" fmla="*/ 146 w 158"/>
                      <a:gd name="T119" fmla="*/ 190 h 437"/>
                      <a:gd name="T120" fmla="*/ 143 w 158"/>
                      <a:gd name="T121" fmla="*/ 10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437"/>
                      <a:gd name="T185" fmla="*/ 158 w 158"/>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437">
                        <a:moveTo>
                          <a:pt x="143" y="107"/>
                        </a:moveTo>
                        <a:lnTo>
                          <a:pt x="143" y="71"/>
                        </a:lnTo>
                        <a:lnTo>
                          <a:pt x="144" y="41"/>
                        </a:lnTo>
                        <a:lnTo>
                          <a:pt x="146" y="18"/>
                        </a:lnTo>
                        <a:lnTo>
                          <a:pt x="148" y="0"/>
                        </a:lnTo>
                        <a:lnTo>
                          <a:pt x="142" y="2"/>
                        </a:lnTo>
                        <a:lnTo>
                          <a:pt x="135" y="7"/>
                        </a:lnTo>
                        <a:lnTo>
                          <a:pt x="128" y="20"/>
                        </a:lnTo>
                        <a:lnTo>
                          <a:pt x="124" y="41"/>
                        </a:lnTo>
                        <a:lnTo>
                          <a:pt x="120" y="67"/>
                        </a:lnTo>
                        <a:lnTo>
                          <a:pt x="115" y="70"/>
                        </a:lnTo>
                        <a:lnTo>
                          <a:pt x="109" y="58"/>
                        </a:lnTo>
                        <a:lnTo>
                          <a:pt x="105" y="41"/>
                        </a:lnTo>
                        <a:lnTo>
                          <a:pt x="100" y="29"/>
                        </a:lnTo>
                        <a:lnTo>
                          <a:pt x="97" y="28"/>
                        </a:lnTo>
                        <a:lnTo>
                          <a:pt x="94" y="35"/>
                        </a:lnTo>
                        <a:lnTo>
                          <a:pt x="93" y="48"/>
                        </a:lnTo>
                        <a:lnTo>
                          <a:pt x="93" y="65"/>
                        </a:lnTo>
                        <a:lnTo>
                          <a:pt x="92" y="83"/>
                        </a:lnTo>
                        <a:lnTo>
                          <a:pt x="89" y="95"/>
                        </a:lnTo>
                        <a:lnTo>
                          <a:pt x="84" y="89"/>
                        </a:lnTo>
                        <a:lnTo>
                          <a:pt x="79" y="67"/>
                        </a:lnTo>
                        <a:lnTo>
                          <a:pt x="74" y="42"/>
                        </a:lnTo>
                        <a:lnTo>
                          <a:pt x="69" y="25"/>
                        </a:lnTo>
                        <a:lnTo>
                          <a:pt x="64" y="26"/>
                        </a:lnTo>
                        <a:lnTo>
                          <a:pt x="61" y="44"/>
                        </a:lnTo>
                        <a:lnTo>
                          <a:pt x="59" y="64"/>
                        </a:lnTo>
                        <a:lnTo>
                          <a:pt x="56" y="77"/>
                        </a:lnTo>
                        <a:lnTo>
                          <a:pt x="54" y="71"/>
                        </a:lnTo>
                        <a:lnTo>
                          <a:pt x="49" y="52"/>
                        </a:lnTo>
                        <a:lnTo>
                          <a:pt x="45" y="34"/>
                        </a:lnTo>
                        <a:lnTo>
                          <a:pt x="40" y="24"/>
                        </a:lnTo>
                        <a:lnTo>
                          <a:pt x="37" y="26"/>
                        </a:lnTo>
                        <a:lnTo>
                          <a:pt x="34" y="40"/>
                        </a:lnTo>
                        <a:lnTo>
                          <a:pt x="34" y="52"/>
                        </a:lnTo>
                        <a:lnTo>
                          <a:pt x="32" y="59"/>
                        </a:lnTo>
                        <a:lnTo>
                          <a:pt x="27" y="55"/>
                        </a:lnTo>
                        <a:lnTo>
                          <a:pt x="23" y="48"/>
                        </a:lnTo>
                        <a:lnTo>
                          <a:pt x="17" y="41"/>
                        </a:lnTo>
                        <a:lnTo>
                          <a:pt x="9" y="34"/>
                        </a:lnTo>
                        <a:lnTo>
                          <a:pt x="2" y="30"/>
                        </a:lnTo>
                        <a:lnTo>
                          <a:pt x="10" y="109"/>
                        </a:lnTo>
                        <a:lnTo>
                          <a:pt x="12" y="184"/>
                        </a:lnTo>
                        <a:lnTo>
                          <a:pt x="12" y="253"/>
                        </a:lnTo>
                        <a:lnTo>
                          <a:pt x="9" y="313"/>
                        </a:lnTo>
                        <a:lnTo>
                          <a:pt x="6" y="365"/>
                        </a:lnTo>
                        <a:lnTo>
                          <a:pt x="2" y="404"/>
                        </a:lnTo>
                        <a:lnTo>
                          <a:pt x="0" y="428"/>
                        </a:lnTo>
                        <a:lnTo>
                          <a:pt x="1" y="437"/>
                        </a:lnTo>
                        <a:lnTo>
                          <a:pt x="24" y="437"/>
                        </a:lnTo>
                        <a:lnTo>
                          <a:pt x="51" y="437"/>
                        </a:lnTo>
                        <a:lnTo>
                          <a:pt x="77" y="437"/>
                        </a:lnTo>
                        <a:lnTo>
                          <a:pt x="102" y="436"/>
                        </a:lnTo>
                        <a:lnTo>
                          <a:pt x="125" y="435"/>
                        </a:lnTo>
                        <a:lnTo>
                          <a:pt x="144" y="433"/>
                        </a:lnTo>
                        <a:lnTo>
                          <a:pt x="155" y="429"/>
                        </a:lnTo>
                        <a:lnTo>
                          <a:pt x="158" y="424"/>
                        </a:lnTo>
                        <a:lnTo>
                          <a:pt x="153" y="379"/>
                        </a:lnTo>
                        <a:lnTo>
                          <a:pt x="150" y="291"/>
                        </a:lnTo>
                        <a:lnTo>
                          <a:pt x="146" y="190"/>
                        </a:lnTo>
                        <a:lnTo>
                          <a:pt x="143" y="10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49" name="Freeform 18"/>
                  <p:cNvSpPr>
                    <a:spLocks/>
                  </p:cNvSpPr>
                  <p:nvPr/>
                </p:nvSpPr>
                <p:spPr bwMode="auto">
                  <a:xfrm>
                    <a:off x="3169" y="2049"/>
                    <a:ext cx="78" cy="59"/>
                  </a:xfrm>
                  <a:custGeom>
                    <a:avLst/>
                    <a:gdLst>
                      <a:gd name="T0" fmla="*/ 32 w 157"/>
                      <a:gd name="T1" fmla="*/ 80 h 120"/>
                      <a:gd name="T2" fmla="*/ 37 w 157"/>
                      <a:gd name="T3" fmla="*/ 84 h 120"/>
                      <a:gd name="T4" fmla="*/ 39 w 157"/>
                      <a:gd name="T5" fmla="*/ 77 h 120"/>
                      <a:gd name="T6" fmla="*/ 39 w 157"/>
                      <a:gd name="T7" fmla="*/ 65 h 120"/>
                      <a:gd name="T8" fmla="*/ 42 w 157"/>
                      <a:gd name="T9" fmla="*/ 51 h 120"/>
                      <a:gd name="T10" fmla="*/ 45 w 157"/>
                      <a:gd name="T11" fmla="*/ 49 h 120"/>
                      <a:gd name="T12" fmla="*/ 50 w 157"/>
                      <a:gd name="T13" fmla="*/ 59 h 120"/>
                      <a:gd name="T14" fmla="*/ 54 w 157"/>
                      <a:gd name="T15" fmla="*/ 77 h 120"/>
                      <a:gd name="T16" fmla="*/ 59 w 157"/>
                      <a:gd name="T17" fmla="*/ 96 h 120"/>
                      <a:gd name="T18" fmla="*/ 61 w 157"/>
                      <a:gd name="T19" fmla="*/ 102 h 120"/>
                      <a:gd name="T20" fmla="*/ 64 w 157"/>
                      <a:gd name="T21" fmla="*/ 89 h 120"/>
                      <a:gd name="T22" fmla="*/ 66 w 157"/>
                      <a:gd name="T23" fmla="*/ 69 h 120"/>
                      <a:gd name="T24" fmla="*/ 69 w 157"/>
                      <a:gd name="T25" fmla="*/ 51 h 120"/>
                      <a:gd name="T26" fmla="*/ 74 w 157"/>
                      <a:gd name="T27" fmla="*/ 50 h 120"/>
                      <a:gd name="T28" fmla="*/ 79 w 157"/>
                      <a:gd name="T29" fmla="*/ 67 h 120"/>
                      <a:gd name="T30" fmla="*/ 84 w 157"/>
                      <a:gd name="T31" fmla="*/ 92 h 120"/>
                      <a:gd name="T32" fmla="*/ 89 w 157"/>
                      <a:gd name="T33" fmla="*/ 114 h 120"/>
                      <a:gd name="T34" fmla="*/ 94 w 157"/>
                      <a:gd name="T35" fmla="*/ 120 h 120"/>
                      <a:gd name="T36" fmla="*/ 97 w 157"/>
                      <a:gd name="T37" fmla="*/ 108 h 120"/>
                      <a:gd name="T38" fmla="*/ 98 w 157"/>
                      <a:gd name="T39" fmla="*/ 90 h 120"/>
                      <a:gd name="T40" fmla="*/ 98 w 157"/>
                      <a:gd name="T41" fmla="*/ 73 h 120"/>
                      <a:gd name="T42" fmla="*/ 99 w 157"/>
                      <a:gd name="T43" fmla="*/ 60 h 120"/>
                      <a:gd name="T44" fmla="*/ 102 w 157"/>
                      <a:gd name="T45" fmla="*/ 53 h 120"/>
                      <a:gd name="T46" fmla="*/ 105 w 157"/>
                      <a:gd name="T47" fmla="*/ 54 h 120"/>
                      <a:gd name="T48" fmla="*/ 110 w 157"/>
                      <a:gd name="T49" fmla="*/ 66 h 120"/>
                      <a:gd name="T50" fmla="*/ 114 w 157"/>
                      <a:gd name="T51" fmla="*/ 83 h 120"/>
                      <a:gd name="T52" fmla="*/ 120 w 157"/>
                      <a:gd name="T53" fmla="*/ 95 h 120"/>
                      <a:gd name="T54" fmla="*/ 125 w 157"/>
                      <a:gd name="T55" fmla="*/ 92 h 120"/>
                      <a:gd name="T56" fmla="*/ 129 w 157"/>
                      <a:gd name="T57" fmla="*/ 66 h 120"/>
                      <a:gd name="T58" fmla="*/ 133 w 157"/>
                      <a:gd name="T59" fmla="*/ 45 h 120"/>
                      <a:gd name="T60" fmla="*/ 140 w 157"/>
                      <a:gd name="T61" fmla="*/ 32 h 120"/>
                      <a:gd name="T62" fmla="*/ 147 w 157"/>
                      <a:gd name="T63" fmla="*/ 27 h 120"/>
                      <a:gd name="T64" fmla="*/ 153 w 157"/>
                      <a:gd name="T65" fmla="*/ 25 h 120"/>
                      <a:gd name="T66" fmla="*/ 155 w 157"/>
                      <a:gd name="T67" fmla="*/ 17 h 120"/>
                      <a:gd name="T68" fmla="*/ 156 w 157"/>
                      <a:gd name="T69" fmla="*/ 12 h 120"/>
                      <a:gd name="T70" fmla="*/ 157 w 157"/>
                      <a:gd name="T71" fmla="*/ 8 h 120"/>
                      <a:gd name="T72" fmla="*/ 157 w 157"/>
                      <a:gd name="T73" fmla="*/ 7 h 120"/>
                      <a:gd name="T74" fmla="*/ 157 w 157"/>
                      <a:gd name="T75" fmla="*/ 7 h 120"/>
                      <a:gd name="T76" fmla="*/ 155 w 157"/>
                      <a:gd name="T77" fmla="*/ 6 h 120"/>
                      <a:gd name="T78" fmla="*/ 150 w 157"/>
                      <a:gd name="T79" fmla="*/ 5 h 120"/>
                      <a:gd name="T80" fmla="*/ 144 w 157"/>
                      <a:gd name="T81" fmla="*/ 4 h 120"/>
                      <a:gd name="T82" fmla="*/ 134 w 157"/>
                      <a:gd name="T83" fmla="*/ 2 h 120"/>
                      <a:gd name="T84" fmla="*/ 120 w 157"/>
                      <a:gd name="T85" fmla="*/ 1 h 120"/>
                      <a:gd name="T86" fmla="*/ 102 w 157"/>
                      <a:gd name="T87" fmla="*/ 0 h 120"/>
                      <a:gd name="T88" fmla="*/ 79 w 157"/>
                      <a:gd name="T89" fmla="*/ 0 h 120"/>
                      <a:gd name="T90" fmla="*/ 56 w 157"/>
                      <a:gd name="T91" fmla="*/ 0 h 120"/>
                      <a:gd name="T92" fmla="*/ 37 w 157"/>
                      <a:gd name="T93" fmla="*/ 1 h 120"/>
                      <a:gd name="T94" fmla="*/ 23 w 157"/>
                      <a:gd name="T95" fmla="*/ 2 h 120"/>
                      <a:gd name="T96" fmla="*/ 14 w 157"/>
                      <a:gd name="T97" fmla="*/ 4 h 120"/>
                      <a:gd name="T98" fmla="*/ 7 w 157"/>
                      <a:gd name="T99" fmla="*/ 6 h 120"/>
                      <a:gd name="T100" fmla="*/ 3 w 157"/>
                      <a:gd name="T101" fmla="*/ 7 h 120"/>
                      <a:gd name="T102" fmla="*/ 0 w 157"/>
                      <a:gd name="T103" fmla="*/ 8 h 120"/>
                      <a:gd name="T104" fmla="*/ 0 w 157"/>
                      <a:gd name="T105" fmla="*/ 8 h 120"/>
                      <a:gd name="T106" fmla="*/ 3 w 157"/>
                      <a:gd name="T107" fmla="*/ 20 h 120"/>
                      <a:gd name="T108" fmla="*/ 4 w 157"/>
                      <a:gd name="T109" fmla="*/ 32 h 120"/>
                      <a:gd name="T110" fmla="*/ 6 w 157"/>
                      <a:gd name="T111" fmla="*/ 44 h 120"/>
                      <a:gd name="T112" fmla="*/ 7 w 157"/>
                      <a:gd name="T113" fmla="*/ 55 h 120"/>
                      <a:gd name="T114" fmla="*/ 14 w 157"/>
                      <a:gd name="T115" fmla="*/ 59 h 120"/>
                      <a:gd name="T116" fmla="*/ 22 w 157"/>
                      <a:gd name="T117" fmla="*/ 66 h 120"/>
                      <a:gd name="T118" fmla="*/ 28 w 157"/>
                      <a:gd name="T119" fmla="*/ 73 h 120"/>
                      <a:gd name="T120" fmla="*/ 32 w 157"/>
                      <a:gd name="T121" fmla="*/ 80 h 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7"/>
                      <a:gd name="T184" fmla="*/ 0 h 120"/>
                      <a:gd name="T185" fmla="*/ 157 w 157"/>
                      <a:gd name="T186" fmla="*/ 120 h 1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7" h="120">
                        <a:moveTo>
                          <a:pt x="32" y="80"/>
                        </a:moveTo>
                        <a:lnTo>
                          <a:pt x="37" y="84"/>
                        </a:lnTo>
                        <a:lnTo>
                          <a:pt x="39" y="77"/>
                        </a:lnTo>
                        <a:lnTo>
                          <a:pt x="39" y="65"/>
                        </a:lnTo>
                        <a:lnTo>
                          <a:pt x="42" y="51"/>
                        </a:lnTo>
                        <a:lnTo>
                          <a:pt x="45" y="49"/>
                        </a:lnTo>
                        <a:lnTo>
                          <a:pt x="50" y="59"/>
                        </a:lnTo>
                        <a:lnTo>
                          <a:pt x="54" y="77"/>
                        </a:lnTo>
                        <a:lnTo>
                          <a:pt x="59" y="96"/>
                        </a:lnTo>
                        <a:lnTo>
                          <a:pt x="61" y="102"/>
                        </a:lnTo>
                        <a:lnTo>
                          <a:pt x="64" y="89"/>
                        </a:lnTo>
                        <a:lnTo>
                          <a:pt x="66" y="69"/>
                        </a:lnTo>
                        <a:lnTo>
                          <a:pt x="69" y="51"/>
                        </a:lnTo>
                        <a:lnTo>
                          <a:pt x="74" y="50"/>
                        </a:lnTo>
                        <a:lnTo>
                          <a:pt x="79" y="67"/>
                        </a:lnTo>
                        <a:lnTo>
                          <a:pt x="84" y="92"/>
                        </a:lnTo>
                        <a:lnTo>
                          <a:pt x="89" y="114"/>
                        </a:lnTo>
                        <a:lnTo>
                          <a:pt x="94" y="120"/>
                        </a:lnTo>
                        <a:lnTo>
                          <a:pt x="97" y="108"/>
                        </a:lnTo>
                        <a:lnTo>
                          <a:pt x="98" y="90"/>
                        </a:lnTo>
                        <a:lnTo>
                          <a:pt x="98" y="73"/>
                        </a:lnTo>
                        <a:lnTo>
                          <a:pt x="99" y="60"/>
                        </a:lnTo>
                        <a:lnTo>
                          <a:pt x="102" y="53"/>
                        </a:lnTo>
                        <a:lnTo>
                          <a:pt x="105" y="54"/>
                        </a:lnTo>
                        <a:lnTo>
                          <a:pt x="110" y="66"/>
                        </a:lnTo>
                        <a:lnTo>
                          <a:pt x="114" y="83"/>
                        </a:lnTo>
                        <a:lnTo>
                          <a:pt x="120" y="95"/>
                        </a:lnTo>
                        <a:lnTo>
                          <a:pt x="125" y="92"/>
                        </a:lnTo>
                        <a:lnTo>
                          <a:pt x="129" y="66"/>
                        </a:lnTo>
                        <a:lnTo>
                          <a:pt x="133" y="45"/>
                        </a:lnTo>
                        <a:lnTo>
                          <a:pt x="140" y="32"/>
                        </a:lnTo>
                        <a:lnTo>
                          <a:pt x="147" y="27"/>
                        </a:lnTo>
                        <a:lnTo>
                          <a:pt x="153" y="25"/>
                        </a:lnTo>
                        <a:lnTo>
                          <a:pt x="155" y="17"/>
                        </a:lnTo>
                        <a:lnTo>
                          <a:pt x="156" y="12"/>
                        </a:lnTo>
                        <a:lnTo>
                          <a:pt x="157" y="8"/>
                        </a:lnTo>
                        <a:lnTo>
                          <a:pt x="157" y="7"/>
                        </a:lnTo>
                        <a:lnTo>
                          <a:pt x="155" y="6"/>
                        </a:lnTo>
                        <a:lnTo>
                          <a:pt x="150" y="5"/>
                        </a:lnTo>
                        <a:lnTo>
                          <a:pt x="144" y="4"/>
                        </a:lnTo>
                        <a:lnTo>
                          <a:pt x="134" y="2"/>
                        </a:lnTo>
                        <a:lnTo>
                          <a:pt x="120" y="1"/>
                        </a:lnTo>
                        <a:lnTo>
                          <a:pt x="102" y="0"/>
                        </a:lnTo>
                        <a:lnTo>
                          <a:pt x="79" y="0"/>
                        </a:lnTo>
                        <a:lnTo>
                          <a:pt x="56" y="0"/>
                        </a:lnTo>
                        <a:lnTo>
                          <a:pt x="37" y="1"/>
                        </a:lnTo>
                        <a:lnTo>
                          <a:pt x="23" y="2"/>
                        </a:lnTo>
                        <a:lnTo>
                          <a:pt x="14" y="4"/>
                        </a:lnTo>
                        <a:lnTo>
                          <a:pt x="7" y="6"/>
                        </a:lnTo>
                        <a:lnTo>
                          <a:pt x="3" y="7"/>
                        </a:lnTo>
                        <a:lnTo>
                          <a:pt x="0" y="8"/>
                        </a:lnTo>
                        <a:lnTo>
                          <a:pt x="3" y="20"/>
                        </a:lnTo>
                        <a:lnTo>
                          <a:pt x="4" y="32"/>
                        </a:lnTo>
                        <a:lnTo>
                          <a:pt x="6" y="44"/>
                        </a:lnTo>
                        <a:lnTo>
                          <a:pt x="7" y="55"/>
                        </a:lnTo>
                        <a:lnTo>
                          <a:pt x="14" y="59"/>
                        </a:lnTo>
                        <a:lnTo>
                          <a:pt x="22" y="66"/>
                        </a:lnTo>
                        <a:lnTo>
                          <a:pt x="28" y="73"/>
                        </a:lnTo>
                        <a:lnTo>
                          <a:pt x="32" y="80"/>
                        </a:lnTo>
                        <a:close/>
                      </a:path>
                    </a:pathLst>
                  </a:custGeom>
                  <a:solidFill>
                    <a:srgbClr val="F2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0" name="Freeform 19"/>
                  <p:cNvSpPr>
                    <a:spLocks/>
                  </p:cNvSpPr>
                  <p:nvPr/>
                </p:nvSpPr>
                <p:spPr bwMode="auto">
                  <a:xfrm>
                    <a:off x="3224" y="2119"/>
                    <a:ext cx="7" cy="101"/>
                  </a:xfrm>
                  <a:custGeom>
                    <a:avLst/>
                    <a:gdLst>
                      <a:gd name="T0" fmla="*/ 8 w 14"/>
                      <a:gd name="T1" fmla="*/ 0 h 202"/>
                      <a:gd name="T2" fmla="*/ 0 w 14"/>
                      <a:gd name="T3" fmla="*/ 202 h 202"/>
                      <a:gd name="T4" fmla="*/ 3 w 14"/>
                      <a:gd name="T5" fmla="*/ 179 h 202"/>
                      <a:gd name="T6" fmla="*/ 10 w 14"/>
                      <a:gd name="T7" fmla="*/ 124 h 202"/>
                      <a:gd name="T8" fmla="*/ 14 w 14"/>
                      <a:gd name="T9" fmla="*/ 58 h 202"/>
                      <a:gd name="T10" fmla="*/ 8 w 14"/>
                      <a:gd name="T11" fmla="*/ 0 h 202"/>
                      <a:gd name="T12" fmla="*/ 0 60000 65536"/>
                      <a:gd name="T13" fmla="*/ 0 60000 65536"/>
                      <a:gd name="T14" fmla="*/ 0 60000 65536"/>
                      <a:gd name="T15" fmla="*/ 0 60000 65536"/>
                      <a:gd name="T16" fmla="*/ 0 60000 65536"/>
                      <a:gd name="T17" fmla="*/ 0 60000 65536"/>
                      <a:gd name="T18" fmla="*/ 0 w 14"/>
                      <a:gd name="T19" fmla="*/ 0 h 202"/>
                      <a:gd name="T20" fmla="*/ 14 w 14"/>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14" h="202">
                        <a:moveTo>
                          <a:pt x="8" y="0"/>
                        </a:moveTo>
                        <a:lnTo>
                          <a:pt x="0" y="202"/>
                        </a:lnTo>
                        <a:lnTo>
                          <a:pt x="3" y="179"/>
                        </a:lnTo>
                        <a:lnTo>
                          <a:pt x="10" y="124"/>
                        </a:lnTo>
                        <a:lnTo>
                          <a:pt x="14" y="58"/>
                        </a:lnTo>
                        <a:lnTo>
                          <a:pt x="8"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1" name="Freeform 20"/>
                  <p:cNvSpPr>
                    <a:spLocks/>
                  </p:cNvSpPr>
                  <p:nvPr/>
                </p:nvSpPr>
                <p:spPr bwMode="auto">
                  <a:xfrm>
                    <a:off x="3201" y="2125"/>
                    <a:ext cx="10" cy="71"/>
                  </a:xfrm>
                  <a:custGeom>
                    <a:avLst/>
                    <a:gdLst>
                      <a:gd name="T0" fmla="*/ 16 w 19"/>
                      <a:gd name="T1" fmla="*/ 0 h 142"/>
                      <a:gd name="T2" fmla="*/ 13 w 19"/>
                      <a:gd name="T3" fmla="*/ 12 h 142"/>
                      <a:gd name="T4" fmla="*/ 6 w 19"/>
                      <a:gd name="T5" fmla="*/ 43 h 142"/>
                      <a:gd name="T6" fmla="*/ 0 w 19"/>
                      <a:gd name="T7" fmla="*/ 88 h 142"/>
                      <a:gd name="T8" fmla="*/ 0 w 19"/>
                      <a:gd name="T9" fmla="*/ 142 h 142"/>
                      <a:gd name="T10" fmla="*/ 4 w 19"/>
                      <a:gd name="T11" fmla="*/ 124 h 142"/>
                      <a:gd name="T12" fmla="*/ 14 w 19"/>
                      <a:gd name="T13" fmla="*/ 82 h 142"/>
                      <a:gd name="T14" fmla="*/ 19 w 19"/>
                      <a:gd name="T15" fmla="*/ 35 h 142"/>
                      <a:gd name="T16" fmla="*/ 16 w 19"/>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42"/>
                      <a:gd name="T29" fmla="*/ 19 w 19"/>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42">
                        <a:moveTo>
                          <a:pt x="16" y="0"/>
                        </a:moveTo>
                        <a:lnTo>
                          <a:pt x="13" y="12"/>
                        </a:lnTo>
                        <a:lnTo>
                          <a:pt x="6" y="43"/>
                        </a:lnTo>
                        <a:lnTo>
                          <a:pt x="0" y="88"/>
                        </a:lnTo>
                        <a:lnTo>
                          <a:pt x="0" y="142"/>
                        </a:lnTo>
                        <a:lnTo>
                          <a:pt x="4" y="124"/>
                        </a:lnTo>
                        <a:lnTo>
                          <a:pt x="14" y="82"/>
                        </a:lnTo>
                        <a:lnTo>
                          <a:pt x="19" y="35"/>
                        </a:lnTo>
                        <a:lnTo>
                          <a:pt x="16" y="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2" name="Freeform 21"/>
                  <p:cNvSpPr>
                    <a:spLocks/>
                  </p:cNvSpPr>
                  <p:nvPr/>
                </p:nvSpPr>
                <p:spPr bwMode="auto">
                  <a:xfrm>
                    <a:off x="3185" y="2117"/>
                    <a:ext cx="5" cy="46"/>
                  </a:xfrm>
                  <a:custGeom>
                    <a:avLst/>
                    <a:gdLst>
                      <a:gd name="T0" fmla="*/ 6 w 12"/>
                      <a:gd name="T1" fmla="*/ 0 h 92"/>
                      <a:gd name="T2" fmla="*/ 5 w 12"/>
                      <a:gd name="T3" fmla="*/ 9 h 92"/>
                      <a:gd name="T4" fmla="*/ 2 w 12"/>
                      <a:gd name="T5" fmla="*/ 34 h 92"/>
                      <a:gd name="T6" fmla="*/ 0 w 12"/>
                      <a:gd name="T7" fmla="*/ 64 h 92"/>
                      <a:gd name="T8" fmla="*/ 4 w 12"/>
                      <a:gd name="T9" fmla="*/ 92 h 92"/>
                      <a:gd name="T10" fmla="*/ 6 w 12"/>
                      <a:gd name="T11" fmla="*/ 84 h 92"/>
                      <a:gd name="T12" fmla="*/ 11 w 12"/>
                      <a:gd name="T13" fmla="*/ 64 h 92"/>
                      <a:gd name="T14" fmla="*/ 12 w 12"/>
                      <a:gd name="T15" fmla="*/ 34 h 92"/>
                      <a:gd name="T16" fmla="*/ 6 w 1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92"/>
                      <a:gd name="T29" fmla="*/ 12 w 12"/>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92">
                        <a:moveTo>
                          <a:pt x="6" y="0"/>
                        </a:moveTo>
                        <a:lnTo>
                          <a:pt x="5" y="9"/>
                        </a:lnTo>
                        <a:lnTo>
                          <a:pt x="2" y="34"/>
                        </a:lnTo>
                        <a:lnTo>
                          <a:pt x="0" y="64"/>
                        </a:lnTo>
                        <a:lnTo>
                          <a:pt x="4" y="92"/>
                        </a:lnTo>
                        <a:lnTo>
                          <a:pt x="6" y="84"/>
                        </a:lnTo>
                        <a:lnTo>
                          <a:pt x="11" y="64"/>
                        </a:lnTo>
                        <a:lnTo>
                          <a:pt x="12" y="34"/>
                        </a:lnTo>
                        <a:lnTo>
                          <a:pt x="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3" name="Freeform 22"/>
                  <p:cNvSpPr>
                    <a:spLocks/>
                  </p:cNvSpPr>
                  <p:nvPr/>
                </p:nvSpPr>
                <p:spPr bwMode="auto">
                  <a:xfrm>
                    <a:off x="3186" y="2193"/>
                    <a:ext cx="7" cy="52"/>
                  </a:xfrm>
                  <a:custGeom>
                    <a:avLst/>
                    <a:gdLst>
                      <a:gd name="T0" fmla="*/ 6 w 14"/>
                      <a:gd name="T1" fmla="*/ 0 h 105"/>
                      <a:gd name="T2" fmla="*/ 3 w 14"/>
                      <a:gd name="T3" fmla="*/ 10 h 105"/>
                      <a:gd name="T4" fmla="*/ 1 w 14"/>
                      <a:gd name="T5" fmla="*/ 33 h 105"/>
                      <a:gd name="T6" fmla="*/ 0 w 14"/>
                      <a:gd name="T7" fmla="*/ 66 h 105"/>
                      <a:gd name="T8" fmla="*/ 6 w 14"/>
                      <a:gd name="T9" fmla="*/ 105 h 105"/>
                      <a:gd name="T10" fmla="*/ 8 w 14"/>
                      <a:gd name="T11" fmla="*/ 94 h 105"/>
                      <a:gd name="T12" fmla="*/ 13 w 14"/>
                      <a:gd name="T13" fmla="*/ 65 h 105"/>
                      <a:gd name="T14" fmla="*/ 14 w 14"/>
                      <a:gd name="T15" fmla="*/ 30 h 105"/>
                      <a:gd name="T16" fmla="*/ 6 w 1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5"/>
                      <a:gd name="T29" fmla="*/ 14 w 1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5">
                        <a:moveTo>
                          <a:pt x="6" y="0"/>
                        </a:moveTo>
                        <a:lnTo>
                          <a:pt x="3" y="10"/>
                        </a:lnTo>
                        <a:lnTo>
                          <a:pt x="1" y="33"/>
                        </a:lnTo>
                        <a:lnTo>
                          <a:pt x="0" y="66"/>
                        </a:lnTo>
                        <a:lnTo>
                          <a:pt x="6" y="105"/>
                        </a:lnTo>
                        <a:lnTo>
                          <a:pt x="8" y="94"/>
                        </a:lnTo>
                        <a:lnTo>
                          <a:pt x="13" y="65"/>
                        </a:lnTo>
                        <a:lnTo>
                          <a:pt x="14" y="30"/>
                        </a:lnTo>
                        <a:lnTo>
                          <a:pt x="6" y="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4" name="Freeform 23"/>
                  <p:cNvSpPr>
                    <a:spLocks/>
                  </p:cNvSpPr>
                  <p:nvPr/>
                </p:nvSpPr>
                <p:spPr bwMode="auto">
                  <a:xfrm>
                    <a:off x="3148" y="2251"/>
                    <a:ext cx="125" cy="51"/>
                  </a:xfrm>
                  <a:custGeom>
                    <a:avLst/>
                    <a:gdLst>
                      <a:gd name="T0" fmla="*/ 30 w 251"/>
                      <a:gd name="T1" fmla="*/ 33 h 102"/>
                      <a:gd name="T2" fmla="*/ 38 w 251"/>
                      <a:gd name="T3" fmla="*/ 22 h 102"/>
                      <a:gd name="T4" fmla="*/ 54 w 251"/>
                      <a:gd name="T5" fmla="*/ 10 h 102"/>
                      <a:gd name="T6" fmla="*/ 77 w 251"/>
                      <a:gd name="T7" fmla="*/ 9 h 102"/>
                      <a:gd name="T8" fmla="*/ 93 w 251"/>
                      <a:gd name="T9" fmla="*/ 15 h 102"/>
                      <a:gd name="T10" fmla="*/ 101 w 251"/>
                      <a:gd name="T11" fmla="*/ 9 h 102"/>
                      <a:gd name="T12" fmla="*/ 115 w 251"/>
                      <a:gd name="T13" fmla="*/ 2 h 102"/>
                      <a:gd name="T14" fmla="*/ 136 w 251"/>
                      <a:gd name="T15" fmla="*/ 1 h 102"/>
                      <a:gd name="T16" fmla="*/ 151 w 251"/>
                      <a:gd name="T17" fmla="*/ 4 h 102"/>
                      <a:gd name="T18" fmla="*/ 166 w 251"/>
                      <a:gd name="T19" fmla="*/ 2 h 102"/>
                      <a:gd name="T20" fmla="*/ 189 w 251"/>
                      <a:gd name="T21" fmla="*/ 4 h 102"/>
                      <a:gd name="T22" fmla="*/ 209 w 251"/>
                      <a:gd name="T23" fmla="*/ 15 h 102"/>
                      <a:gd name="T24" fmla="*/ 219 w 251"/>
                      <a:gd name="T25" fmla="*/ 26 h 102"/>
                      <a:gd name="T26" fmla="*/ 232 w 251"/>
                      <a:gd name="T27" fmla="*/ 33 h 102"/>
                      <a:gd name="T28" fmla="*/ 247 w 251"/>
                      <a:gd name="T29" fmla="*/ 45 h 102"/>
                      <a:gd name="T30" fmla="*/ 249 w 251"/>
                      <a:gd name="T31" fmla="*/ 62 h 102"/>
                      <a:gd name="T32" fmla="*/ 229 w 251"/>
                      <a:gd name="T33" fmla="*/ 79 h 102"/>
                      <a:gd name="T34" fmla="*/ 211 w 251"/>
                      <a:gd name="T35" fmla="*/ 87 h 102"/>
                      <a:gd name="T36" fmla="*/ 197 w 251"/>
                      <a:gd name="T37" fmla="*/ 87 h 102"/>
                      <a:gd name="T38" fmla="*/ 185 w 251"/>
                      <a:gd name="T39" fmla="*/ 83 h 102"/>
                      <a:gd name="T40" fmla="*/ 171 w 251"/>
                      <a:gd name="T41" fmla="*/ 76 h 102"/>
                      <a:gd name="T42" fmla="*/ 158 w 251"/>
                      <a:gd name="T43" fmla="*/ 80 h 102"/>
                      <a:gd name="T44" fmla="*/ 143 w 251"/>
                      <a:gd name="T45" fmla="*/ 93 h 102"/>
                      <a:gd name="T46" fmla="*/ 130 w 251"/>
                      <a:gd name="T47" fmla="*/ 100 h 102"/>
                      <a:gd name="T48" fmla="*/ 115 w 251"/>
                      <a:gd name="T49" fmla="*/ 102 h 102"/>
                      <a:gd name="T50" fmla="*/ 101 w 251"/>
                      <a:gd name="T51" fmla="*/ 99 h 102"/>
                      <a:gd name="T52" fmla="*/ 88 w 251"/>
                      <a:gd name="T53" fmla="*/ 90 h 102"/>
                      <a:gd name="T54" fmla="*/ 78 w 251"/>
                      <a:gd name="T55" fmla="*/ 85 h 102"/>
                      <a:gd name="T56" fmla="*/ 70 w 251"/>
                      <a:gd name="T57" fmla="*/ 84 h 102"/>
                      <a:gd name="T58" fmla="*/ 62 w 251"/>
                      <a:gd name="T59" fmla="*/ 87 h 102"/>
                      <a:gd name="T60" fmla="*/ 50 w 251"/>
                      <a:gd name="T61" fmla="*/ 92 h 102"/>
                      <a:gd name="T62" fmla="*/ 37 w 251"/>
                      <a:gd name="T63" fmla="*/ 94 h 102"/>
                      <a:gd name="T64" fmla="*/ 24 w 251"/>
                      <a:gd name="T65" fmla="*/ 93 h 102"/>
                      <a:gd name="T66" fmla="*/ 14 w 251"/>
                      <a:gd name="T67" fmla="*/ 88 h 102"/>
                      <a:gd name="T68" fmla="*/ 5 w 251"/>
                      <a:gd name="T69" fmla="*/ 79 h 102"/>
                      <a:gd name="T70" fmla="*/ 0 w 251"/>
                      <a:gd name="T71" fmla="*/ 64 h 102"/>
                      <a:gd name="T72" fmla="*/ 2 w 251"/>
                      <a:gd name="T73" fmla="*/ 49 h 102"/>
                      <a:gd name="T74" fmla="*/ 16 w 251"/>
                      <a:gd name="T75" fmla="*/ 38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1"/>
                      <a:gd name="T115" fmla="*/ 0 h 102"/>
                      <a:gd name="T116" fmla="*/ 251 w 251"/>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1" h="102">
                        <a:moveTo>
                          <a:pt x="29" y="35"/>
                        </a:moveTo>
                        <a:lnTo>
                          <a:pt x="30" y="33"/>
                        </a:lnTo>
                        <a:lnTo>
                          <a:pt x="33" y="29"/>
                        </a:lnTo>
                        <a:lnTo>
                          <a:pt x="38" y="22"/>
                        </a:lnTo>
                        <a:lnTo>
                          <a:pt x="45" y="15"/>
                        </a:lnTo>
                        <a:lnTo>
                          <a:pt x="54" y="10"/>
                        </a:lnTo>
                        <a:lnTo>
                          <a:pt x="64" y="8"/>
                        </a:lnTo>
                        <a:lnTo>
                          <a:pt x="77" y="9"/>
                        </a:lnTo>
                        <a:lnTo>
                          <a:pt x="92" y="16"/>
                        </a:lnTo>
                        <a:lnTo>
                          <a:pt x="93" y="15"/>
                        </a:lnTo>
                        <a:lnTo>
                          <a:pt x="95" y="12"/>
                        </a:lnTo>
                        <a:lnTo>
                          <a:pt x="101" y="9"/>
                        </a:lnTo>
                        <a:lnTo>
                          <a:pt x="107" y="4"/>
                        </a:lnTo>
                        <a:lnTo>
                          <a:pt x="115" y="2"/>
                        </a:lnTo>
                        <a:lnTo>
                          <a:pt x="125" y="0"/>
                        </a:lnTo>
                        <a:lnTo>
                          <a:pt x="136" y="1"/>
                        </a:lnTo>
                        <a:lnTo>
                          <a:pt x="148" y="4"/>
                        </a:lnTo>
                        <a:lnTo>
                          <a:pt x="151" y="4"/>
                        </a:lnTo>
                        <a:lnTo>
                          <a:pt x="156" y="3"/>
                        </a:lnTo>
                        <a:lnTo>
                          <a:pt x="166" y="2"/>
                        </a:lnTo>
                        <a:lnTo>
                          <a:pt x="177" y="2"/>
                        </a:lnTo>
                        <a:lnTo>
                          <a:pt x="189" y="4"/>
                        </a:lnTo>
                        <a:lnTo>
                          <a:pt x="199" y="8"/>
                        </a:lnTo>
                        <a:lnTo>
                          <a:pt x="209" y="15"/>
                        </a:lnTo>
                        <a:lnTo>
                          <a:pt x="216" y="25"/>
                        </a:lnTo>
                        <a:lnTo>
                          <a:pt x="219" y="26"/>
                        </a:lnTo>
                        <a:lnTo>
                          <a:pt x="224" y="29"/>
                        </a:lnTo>
                        <a:lnTo>
                          <a:pt x="232" y="33"/>
                        </a:lnTo>
                        <a:lnTo>
                          <a:pt x="241" y="38"/>
                        </a:lnTo>
                        <a:lnTo>
                          <a:pt x="247" y="45"/>
                        </a:lnTo>
                        <a:lnTo>
                          <a:pt x="251" y="53"/>
                        </a:lnTo>
                        <a:lnTo>
                          <a:pt x="249" y="62"/>
                        </a:lnTo>
                        <a:lnTo>
                          <a:pt x="241" y="71"/>
                        </a:lnTo>
                        <a:lnTo>
                          <a:pt x="229" y="79"/>
                        </a:lnTo>
                        <a:lnTo>
                          <a:pt x="219" y="84"/>
                        </a:lnTo>
                        <a:lnTo>
                          <a:pt x="211" y="87"/>
                        </a:lnTo>
                        <a:lnTo>
                          <a:pt x="204" y="88"/>
                        </a:lnTo>
                        <a:lnTo>
                          <a:pt x="197" y="87"/>
                        </a:lnTo>
                        <a:lnTo>
                          <a:pt x="191" y="85"/>
                        </a:lnTo>
                        <a:lnTo>
                          <a:pt x="185" y="83"/>
                        </a:lnTo>
                        <a:lnTo>
                          <a:pt x="179" y="79"/>
                        </a:lnTo>
                        <a:lnTo>
                          <a:pt x="171" y="76"/>
                        </a:lnTo>
                        <a:lnTo>
                          <a:pt x="164" y="76"/>
                        </a:lnTo>
                        <a:lnTo>
                          <a:pt x="158" y="80"/>
                        </a:lnTo>
                        <a:lnTo>
                          <a:pt x="148" y="88"/>
                        </a:lnTo>
                        <a:lnTo>
                          <a:pt x="143" y="93"/>
                        </a:lnTo>
                        <a:lnTo>
                          <a:pt x="137" y="97"/>
                        </a:lnTo>
                        <a:lnTo>
                          <a:pt x="130" y="100"/>
                        </a:lnTo>
                        <a:lnTo>
                          <a:pt x="122" y="101"/>
                        </a:lnTo>
                        <a:lnTo>
                          <a:pt x="115" y="102"/>
                        </a:lnTo>
                        <a:lnTo>
                          <a:pt x="108" y="101"/>
                        </a:lnTo>
                        <a:lnTo>
                          <a:pt x="101" y="99"/>
                        </a:lnTo>
                        <a:lnTo>
                          <a:pt x="94" y="94"/>
                        </a:lnTo>
                        <a:lnTo>
                          <a:pt x="88" y="90"/>
                        </a:lnTo>
                        <a:lnTo>
                          <a:pt x="83" y="86"/>
                        </a:lnTo>
                        <a:lnTo>
                          <a:pt x="78" y="85"/>
                        </a:lnTo>
                        <a:lnTo>
                          <a:pt x="73" y="84"/>
                        </a:lnTo>
                        <a:lnTo>
                          <a:pt x="70" y="84"/>
                        </a:lnTo>
                        <a:lnTo>
                          <a:pt x="65" y="85"/>
                        </a:lnTo>
                        <a:lnTo>
                          <a:pt x="62" y="87"/>
                        </a:lnTo>
                        <a:lnTo>
                          <a:pt x="57" y="88"/>
                        </a:lnTo>
                        <a:lnTo>
                          <a:pt x="50" y="92"/>
                        </a:lnTo>
                        <a:lnTo>
                          <a:pt x="44" y="93"/>
                        </a:lnTo>
                        <a:lnTo>
                          <a:pt x="37" y="94"/>
                        </a:lnTo>
                        <a:lnTo>
                          <a:pt x="30" y="94"/>
                        </a:lnTo>
                        <a:lnTo>
                          <a:pt x="24" y="93"/>
                        </a:lnTo>
                        <a:lnTo>
                          <a:pt x="18" y="92"/>
                        </a:lnTo>
                        <a:lnTo>
                          <a:pt x="14" y="88"/>
                        </a:lnTo>
                        <a:lnTo>
                          <a:pt x="10" y="85"/>
                        </a:lnTo>
                        <a:lnTo>
                          <a:pt x="5" y="79"/>
                        </a:lnTo>
                        <a:lnTo>
                          <a:pt x="2" y="72"/>
                        </a:lnTo>
                        <a:lnTo>
                          <a:pt x="0" y="64"/>
                        </a:lnTo>
                        <a:lnTo>
                          <a:pt x="0" y="56"/>
                        </a:lnTo>
                        <a:lnTo>
                          <a:pt x="2" y="49"/>
                        </a:lnTo>
                        <a:lnTo>
                          <a:pt x="7" y="42"/>
                        </a:lnTo>
                        <a:lnTo>
                          <a:pt x="16" y="38"/>
                        </a:lnTo>
                        <a:lnTo>
                          <a:pt x="2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5" name="Freeform 24"/>
                  <p:cNvSpPr>
                    <a:spLocks/>
                  </p:cNvSpPr>
                  <p:nvPr/>
                </p:nvSpPr>
                <p:spPr bwMode="auto">
                  <a:xfrm>
                    <a:off x="3230" y="2269"/>
                    <a:ext cx="33" cy="19"/>
                  </a:xfrm>
                  <a:custGeom>
                    <a:avLst/>
                    <a:gdLst>
                      <a:gd name="T0" fmla="*/ 43 w 66"/>
                      <a:gd name="T1" fmla="*/ 1 h 38"/>
                      <a:gd name="T2" fmla="*/ 38 w 66"/>
                      <a:gd name="T3" fmla="*/ 1 h 38"/>
                      <a:gd name="T4" fmla="*/ 35 w 66"/>
                      <a:gd name="T5" fmla="*/ 2 h 38"/>
                      <a:gd name="T6" fmla="*/ 32 w 66"/>
                      <a:gd name="T7" fmla="*/ 4 h 38"/>
                      <a:gd name="T8" fmla="*/ 30 w 66"/>
                      <a:gd name="T9" fmla="*/ 8 h 38"/>
                      <a:gd name="T10" fmla="*/ 27 w 66"/>
                      <a:gd name="T11" fmla="*/ 9 h 38"/>
                      <a:gd name="T12" fmla="*/ 20 w 66"/>
                      <a:gd name="T13" fmla="*/ 4 h 38"/>
                      <a:gd name="T14" fmla="*/ 12 w 66"/>
                      <a:gd name="T15" fmla="*/ 0 h 38"/>
                      <a:gd name="T16" fmla="*/ 3 w 66"/>
                      <a:gd name="T17" fmla="*/ 4 h 38"/>
                      <a:gd name="T18" fmla="*/ 0 w 66"/>
                      <a:gd name="T19" fmla="*/ 10 h 38"/>
                      <a:gd name="T20" fmla="*/ 2 w 66"/>
                      <a:gd name="T21" fmla="*/ 15 h 38"/>
                      <a:gd name="T22" fmla="*/ 5 w 66"/>
                      <a:gd name="T23" fmla="*/ 18 h 38"/>
                      <a:gd name="T24" fmla="*/ 9 w 66"/>
                      <a:gd name="T25" fmla="*/ 21 h 38"/>
                      <a:gd name="T26" fmla="*/ 11 w 66"/>
                      <a:gd name="T27" fmla="*/ 21 h 38"/>
                      <a:gd name="T28" fmla="*/ 13 w 66"/>
                      <a:gd name="T29" fmla="*/ 23 h 38"/>
                      <a:gd name="T30" fmla="*/ 14 w 66"/>
                      <a:gd name="T31" fmla="*/ 25 h 38"/>
                      <a:gd name="T32" fmla="*/ 15 w 66"/>
                      <a:gd name="T33" fmla="*/ 25 h 38"/>
                      <a:gd name="T34" fmla="*/ 25 w 66"/>
                      <a:gd name="T35" fmla="*/ 33 h 38"/>
                      <a:gd name="T36" fmla="*/ 33 w 66"/>
                      <a:gd name="T37" fmla="*/ 36 h 38"/>
                      <a:gd name="T38" fmla="*/ 40 w 66"/>
                      <a:gd name="T39" fmla="*/ 38 h 38"/>
                      <a:gd name="T40" fmla="*/ 45 w 66"/>
                      <a:gd name="T41" fmla="*/ 36 h 38"/>
                      <a:gd name="T42" fmla="*/ 50 w 66"/>
                      <a:gd name="T43" fmla="*/ 34 h 38"/>
                      <a:gd name="T44" fmla="*/ 53 w 66"/>
                      <a:gd name="T45" fmla="*/ 32 h 38"/>
                      <a:gd name="T46" fmla="*/ 55 w 66"/>
                      <a:gd name="T47" fmla="*/ 30 h 38"/>
                      <a:gd name="T48" fmla="*/ 56 w 66"/>
                      <a:gd name="T49" fmla="*/ 28 h 38"/>
                      <a:gd name="T50" fmla="*/ 63 w 66"/>
                      <a:gd name="T51" fmla="*/ 24 h 38"/>
                      <a:gd name="T52" fmla="*/ 66 w 66"/>
                      <a:gd name="T53" fmla="*/ 19 h 38"/>
                      <a:gd name="T54" fmla="*/ 66 w 66"/>
                      <a:gd name="T55" fmla="*/ 15 h 38"/>
                      <a:gd name="T56" fmla="*/ 64 w 66"/>
                      <a:gd name="T57" fmla="*/ 11 h 38"/>
                      <a:gd name="T58" fmla="*/ 59 w 66"/>
                      <a:gd name="T59" fmla="*/ 8 h 38"/>
                      <a:gd name="T60" fmla="*/ 53 w 66"/>
                      <a:gd name="T61" fmla="*/ 4 h 38"/>
                      <a:gd name="T62" fmla="*/ 48 w 66"/>
                      <a:gd name="T63" fmla="*/ 2 h 38"/>
                      <a:gd name="T64" fmla="*/ 43 w 66"/>
                      <a:gd name="T65" fmla="*/ 1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38"/>
                      <a:gd name="T101" fmla="*/ 66 w 66"/>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38">
                        <a:moveTo>
                          <a:pt x="43" y="1"/>
                        </a:moveTo>
                        <a:lnTo>
                          <a:pt x="38" y="1"/>
                        </a:lnTo>
                        <a:lnTo>
                          <a:pt x="35" y="2"/>
                        </a:lnTo>
                        <a:lnTo>
                          <a:pt x="32" y="4"/>
                        </a:lnTo>
                        <a:lnTo>
                          <a:pt x="30" y="8"/>
                        </a:lnTo>
                        <a:lnTo>
                          <a:pt x="27" y="9"/>
                        </a:lnTo>
                        <a:lnTo>
                          <a:pt x="20" y="4"/>
                        </a:lnTo>
                        <a:lnTo>
                          <a:pt x="12" y="0"/>
                        </a:lnTo>
                        <a:lnTo>
                          <a:pt x="3" y="4"/>
                        </a:lnTo>
                        <a:lnTo>
                          <a:pt x="0" y="10"/>
                        </a:lnTo>
                        <a:lnTo>
                          <a:pt x="2" y="15"/>
                        </a:lnTo>
                        <a:lnTo>
                          <a:pt x="5" y="18"/>
                        </a:lnTo>
                        <a:lnTo>
                          <a:pt x="9" y="21"/>
                        </a:lnTo>
                        <a:lnTo>
                          <a:pt x="11" y="21"/>
                        </a:lnTo>
                        <a:lnTo>
                          <a:pt x="13" y="23"/>
                        </a:lnTo>
                        <a:lnTo>
                          <a:pt x="14" y="25"/>
                        </a:lnTo>
                        <a:lnTo>
                          <a:pt x="15" y="25"/>
                        </a:lnTo>
                        <a:lnTo>
                          <a:pt x="25" y="33"/>
                        </a:lnTo>
                        <a:lnTo>
                          <a:pt x="33" y="36"/>
                        </a:lnTo>
                        <a:lnTo>
                          <a:pt x="40" y="38"/>
                        </a:lnTo>
                        <a:lnTo>
                          <a:pt x="45" y="36"/>
                        </a:lnTo>
                        <a:lnTo>
                          <a:pt x="50" y="34"/>
                        </a:lnTo>
                        <a:lnTo>
                          <a:pt x="53" y="32"/>
                        </a:lnTo>
                        <a:lnTo>
                          <a:pt x="55" y="30"/>
                        </a:lnTo>
                        <a:lnTo>
                          <a:pt x="56" y="28"/>
                        </a:lnTo>
                        <a:lnTo>
                          <a:pt x="63" y="24"/>
                        </a:lnTo>
                        <a:lnTo>
                          <a:pt x="66" y="19"/>
                        </a:lnTo>
                        <a:lnTo>
                          <a:pt x="66" y="15"/>
                        </a:lnTo>
                        <a:lnTo>
                          <a:pt x="64" y="11"/>
                        </a:lnTo>
                        <a:lnTo>
                          <a:pt x="59" y="8"/>
                        </a:lnTo>
                        <a:lnTo>
                          <a:pt x="53" y="4"/>
                        </a:lnTo>
                        <a:lnTo>
                          <a:pt x="48" y="2"/>
                        </a:lnTo>
                        <a:lnTo>
                          <a:pt x="43"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6" name="Freeform 25"/>
                  <p:cNvSpPr>
                    <a:spLocks/>
                  </p:cNvSpPr>
                  <p:nvPr/>
                </p:nvSpPr>
                <p:spPr bwMode="auto">
                  <a:xfrm>
                    <a:off x="3162" y="2257"/>
                    <a:ext cx="90" cy="38"/>
                  </a:xfrm>
                  <a:custGeom>
                    <a:avLst/>
                    <a:gdLst>
                      <a:gd name="T0" fmla="*/ 149 w 180"/>
                      <a:gd name="T1" fmla="*/ 25 h 76"/>
                      <a:gd name="T2" fmla="*/ 164 w 180"/>
                      <a:gd name="T3" fmla="*/ 34 h 76"/>
                      <a:gd name="T4" fmla="*/ 169 w 180"/>
                      <a:gd name="T5" fmla="*/ 29 h 76"/>
                      <a:gd name="T6" fmla="*/ 175 w 180"/>
                      <a:gd name="T7" fmla="*/ 26 h 76"/>
                      <a:gd name="T8" fmla="*/ 177 w 180"/>
                      <a:gd name="T9" fmla="*/ 25 h 76"/>
                      <a:gd name="T10" fmla="*/ 173 w 180"/>
                      <a:gd name="T11" fmla="*/ 23 h 76"/>
                      <a:gd name="T12" fmla="*/ 171 w 180"/>
                      <a:gd name="T13" fmla="*/ 15 h 76"/>
                      <a:gd name="T14" fmla="*/ 158 w 180"/>
                      <a:gd name="T15" fmla="*/ 7 h 76"/>
                      <a:gd name="T16" fmla="*/ 141 w 180"/>
                      <a:gd name="T17" fmla="*/ 7 h 76"/>
                      <a:gd name="T18" fmla="*/ 128 w 180"/>
                      <a:gd name="T19" fmla="*/ 10 h 76"/>
                      <a:gd name="T20" fmla="*/ 121 w 180"/>
                      <a:gd name="T21" fmla="*/ 5 h 76"/>
                      <a:gd name="T22" fmla="*/ 111 w 180"/>
                      <a:gd name="T23" fmla="*/ 0 h 76"/>
                      <a:gd name="T24" fmla="*/ 101 w 180"/>
                      <a:gd name="T25" fmla="*/ 0 h 76"/>
                      <a:gd name="T26" fmla="*/ 91 w 180"/>
                      <a:gd name="T27" fmla="*/ 3 h 76"/>
                      <a:gd name="T28" fmla="*/ 90 w 180"/>
                      <a:gd name="T29" fmla="*/ 8 h 76"/>
                      <a:gd name="T30" fmla="*/ 95 w 180"/>
                      <a:gd name="T31" fmla="*/ 17 h 76"/>
                      <a:gd name="T32" fmla="*/ 91 w 180"/>
                      <a:gd name="T33" fmla="*/ 26 h 76"/>
                      <a:gd name="T34" fmla="*/ 76 w 180"/>
                      <a:gd name="T35" fmla="*/ 30 h 76"/>
                      <a:gd name="T36" fmla="*/ 68 w 180"/>
                      <a:gd name="T37" fmla="*/ 30 h 76"/>
                      <a:gd name="T38" fmla="*/ 66 w 180"/>
                      <a:gd name="T39" fmla="*/ 26 h 76"/>
                      <a:gd name="T40" fmla="*/ 64 w 180"/>
                      <a:gd name="T41" fmla="*/ 22 h 76"/>
                      <a:gd name="T42" fmla="*/ 60 w 180"/>
                      <a:gd name="T43" fmla="*/ 20 h 76"/>
                      <a:gd name="T44" fmla="*/ 51 w 180"/>
                      <a:gd name="T45" fmla="*/ 15 h 76"/>
                      <a:gd name="T46" fmla="*/ 37 w 180"/>
                      <a:gd name="T47" fmla="*/ 14 h 76"/>
                      <a:gd name="T48" fmla="*/ 33 w 180"/>
                      <a:gd name="T49" fmla="*/ 21 h 76"/>
                      <a:gd name="T50" fmla="*/ 41 w 180"/>
                      <a:gd name="T51" fmla="*/ 30 h 76"/>
                      <a:gd name="T52" fmla="*/ 41 w 180"/>
                      <a:gd name="T53" fmla="*/ 37 h 76"/>
                      <a:gd name="T54" fmla="*/ 27 w 180"/>
                      <a:gd name="T55" fmla="*/ 32 h 76"/>
                      <a:gd name="T56" fmla="*/ 17 w 180"/>
                      <a:gd name="T57" fmla="*/ 29 h 76"/>
                      <a:gd name="T58" fmla="*/ 13 w 180"/>
                      <a:gd name="T59" fmla="*/ 34 h 76"/>
                      <a:gd name="T60" fmla="*/ 11 w 180"/>
                      <a:gd name="T61" fmla="*/ 35 h 76"/>
                      <a:gd name="T62" fmla="*/ 5 w 180"/>
                      <a:gd name="T63" fmla="*/ 35 h 76"/>
                      <a:gd name="T64" fmla="*/ 10 w 180"/>
                      <a:gd name="T65" fmla="*/ 36 h 76"/>
                      <a:gd name="T66" fmla="*/ 19 w 180"/>
                      <a:gd name="T67" fmla="*/ 42 h 76"/>
                      <a:gd name="T68" fmla="*/ 8 w 180"/>
                      <a:gd name="T69" fmla="*/ 50 h 76"/>
                      <a:gd name="T70" fmla="*/ 7 w 180"/>
                      <a:gd name="T71" fmla="*/ 64 h 76"/>
                      <a:gd name="T72" fmla="*/ 21 w 180"/>
                      <a:gd name="T73" fmla="*/ 68 h 76"/>
                      <a:gd name="T74" fmla="*/ 37 w 180"/>
                      <a:gd name="T75" fmla="*/ 63 h 76"/>
                      <a:gd name="T76" fmla="*/ 44 w 180"/>
                      <a:gd name="T77" fmla="*/ 57 h 76"/>
                      <a:gd name="T78" fmla="*/ 48 w 180"/>
                      <a:gd name="T79" fmla="*/ 52 h 76"/>
                      <a:gd name="T80" fmla="*/ 55 w 180"/>
                      <a:gd name="T81" fmla="*/ 44 h 76"/>
                      <a:gd name="T82" fmla="*/ 67 w 180"/>
                      <a:gd name="T83" fmla="*/ 40 h 76"/>
                      <a:gd name="T84" fmla="*/ 78 w 180"/>
                      <a:gd name="T85" fmla="*/ 40 h 76"/>
                      <a:gd name="T86" fmla="*/ 79 w 180"/>
                      <a:gd name="T87" fmla="*/ 43 h 76"/>
                      <a:gd name="T88" fmla="*/ 68 w 180"/>
                      <a:gd name="T89" fmla="*/ 48 h 76"/>
                      <a:gd name="T90" fmla="*/ 60 w 180"/>
                      <a:gd name="T91" fmla="*/ 56 h 76"/>
                      <a:gd name="T92" fmla="*/ 59 w 180"/>
                      <a:gd name="T93" fmla="*/ 61 h 76"/>
                      <a:gd name="T94" fmla="*/ 59 w 180"/>
                      <a:gd name="T95" fmla="*/ 63 h 76"/>
                      <a:gd name="T96" fmla="*/ 72 w 180"/>
                      <a:gd name="T97" fmla="*/ 73 h 76"/>
                      <a:gd name="T98" fmla="*/ 97 w 180"/>
                      <a:gd name="T99" fmla="*/ 75 h 76"/>
                      <a:gd name="T100" fmla="*/ 118 w 180"/>
                      <a:gd name="T101" fmla="*/ 66 h 76"/>
                      <a:gd name="T102" fmla="*/ 131 w 180"/>
                      <a:gd name="T103" fmla="*/ 57 h 76"/>
                      <a:gd name="T104" fmla="*/ 135 w 180"/>
                      <a:gd name="T105" fmla="*/ 50 h 76"/>
                      <a:gd name="T106" fmla="*/ 142 w 180"/>
                      <a:gd name="T107" fmla="*/ 46 h 76"/>
                      <a:gd name="T108" fmla="*/ 142 w 180"/>
                      <a:gd name="T109" fmla="*/ 43 h 76"/>
                      <a:gd name="T110" fmla="*/ 137 w 180"/>
                      <a:gd name="T111" fmla="*/ 35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
                      <a:gd name="T169" fmla="*/ 0 h 76"/>
                      <a:gd name="T170" fmla="*/ 180 w 180"/>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 h="76">
                        <a:moveTo>
                          <a:pt x="140" y="29"/>
                        </a:moveTo>
                        <a:lnTo>
                          <a:pt x="149" y="25"/>
                        </a:lnTo>
                        <a:lnTo>
                          <a:pt x="157" y="29"/>
                        </a:lnTo>
                        <a:lnTo>
                          <a:pt x="164" y="34"/>
                        </a:lnTo>
                        <a:lnTo>
                          <a:pt x="167" y="33"/>
                        </a:lnTo>
                        <a:lnTo>
                          <a:pt x="169" y="29"/>
                        </a:lnTo>
                        <a:lnTo>
                          <a:pt x="172" y="27"/>
                        </a:lnTo>
                        <a:lnTo>
                          <a:pt x="175" y="26"/>
                        </a:lnTo>
                        <a:lnTo>
                          <a:pt x="180" y="26"/>
                        </a:lnTo>
                        <a:lnTo>
                          <a:pt x="177" y="25"/>
                        </a:lnTo>
                        <a:lnTo>
                          <a:pt x="175" y="25"/>
                        </a:lnTo>
                        <a:lnTo>
                          <a:pt x="173" y="23"/>
                        </a:lnTo>
                        <a:lnTo>
                          <a:pt x="171" y="15"/>
                        </a:lnTo>
                        <a:lnTo>
                          <a:pt x="166" y="10"/>
                        </a:lnTo>
                        <a:lnTo>
                          <a:pt x="158" y="7"/>
                        </a:lnTo>
                        <a:lnTo>
                          <a:pt x="150" y="6"/>
                        </a:lnTo>
                        <a:lnTo>
                          <a:pt x="141" y="7"/>
                        </a:lnTo>
                        <a:lnTo>
                          <a:pt x="133" y="8"/>
                        </a:lnTo>
                        <a:lnTo>
                          <a:pt x="128" y="10"/>
                        </a:lnTo>
                        <a:lnTo>
                          <a:pt x="126" y="10"/>
                        </a:lnTo>
                        <a:lnTo>
                          <a:pt x="121" y="5"/>
                        </a:lnTo>
                        <a:lnTo>
                          <a:pt x="116" y="3"/>
                        </a:lnTo>
                        <a:lnTo>
                          <a:pt x="111" y="0"/>
                        </a:lnTo>
                        <a:lnTo>
                          <a:pt x="105" y="0"/>
                        </a:lnTo>
                        <a:lnTo>
                          <a:pt x="101" y="0"/>
                        </a:lnTo>
                        <a:lnTo>
                          <a:pt x="96" y="2"/>
                        </a:lnTo>
                        <a:lnTo>
                          <a:pt x="91" y="3"/>
                        </a:lnTo>
                        <a:lnTo>
                          <a:pt x="87" y="5"/>
                        </a:lnTo>
                        <a:lnTo>
                          <a:pt x="90" y="8"/>
                        </a:lnTo>
                        <a:lnTo>
                          <a:pt x="94" y="12"/>
                        </a:lnTo>
                        <a:lnTo>
                          <a:pt x="95" y="17"/>
                        </a:lnTo>
                        <a:lnTo>
                          <a:pt x="95" y="20"/>
                        </a:lnTo>
                        <a:lnTo>
                          <a:pt x="91" y="26"/>
                        </a:lnTo>
                        <a:lnTo>
                          <a:pt x="84" y="29"/>
                        </a:lnTo>
                        <a:lnTo>
                          <a:pt x="76" y="30"/>
                        </a:lnTo>
                        <a:lnTo>
                          <a:pt x="71" y="32"/>
                        </a:lnTo>
                        <a:lnTo>
                          <a:pt x="68" y="30"/>
                        </a:lnTo>
                        <a:lnTo>
                          <a:pt x="67" y="28"/>
                        </a:lnTo>
                        <a:lnTo>
                          <a:pt x="66" y="26"/>
                        </a:lnTo>
                        <a:lnTo>
                          <a:pt x="66" y="22"/>
                        </a:lnTo>
                        <a:lnTo>
                          <a:pt x="64" y="22"/>
                        </a:lnTo>
                        <a:lnTo>
                          <a:pt x="61" y="21"/>
                        </a:lnTo>
                        <a:lnTo>
                          <a:pt x="60" y="20"/>
                        </a:lnTo>
                        <a:lnTo>
                          <a:pt x="59" y="20"/>
                        </a:lnTo>
                        <a:lnTo>
                          <a:pt x="51" y="15"/>
                        </a:lnTo>
                        <a:lnTo>
                          <a:pt x="44" y="13"/>
                        </a:lnTo>
                        <a:lnTo>
                          <a:pt x="37" y="14"/>
                        </a:lnTo>
                        <a:lnTo>
                          <a:pt x="30" y="17"/>
                        </a:lnTo>
                        <a:lnTo>
                          <a:pt x="33" y="21"/>
                        </a:lnTo>
                        <a:lnTo>
                          <a:pt x="37" y="26"/>
                        </a:lnTo>
                        <a:lnTo>
                          <a:pt x="41" y="30"/>
                        </a:lnTo>
                        <a:lnTo>
                          <a:pt x="43" y="35"/>
                        </a:lnTo>
                        <a:lnTo>
                          <a:pt x="41" y="37"/>
                        </a:lnTo>
                        <a:lnTo>
                          <a:pt x="35" y="36"/>
                        </a:lnTo>
                        <a:lnTo>
                          <a:pt x="27" y="32"/>
                        </a:lnTo>
                        <a:lnTo>
                          <a:pt x="20" y="25"/>
                        </a:lnTo>
                        <a:lnTo>
                          <a:pt x="17" y="29"/>
                        </a:lnTo>
                        <a:lnTo>
                          <a:pt x="14" y="32"/>
                        </a:lnTo>
                        <a:lnTo>
                          <a:pt x="13" y="34"/>
                        </a:lnTo>
                        <a:lnTo>
                          <a:pt x="12" y="35"/>
                        </a:lnTo>
                        <a:lnTo>
                          <a:pt x="11" y="35"/>
                        </a:lnTo>
                        <a:lnTo>
                          <a:pt x="8" y="35"/>
                        </a:lnTo>
                        <a:lnTo>
                          <a:pt x="5" y="35"/>
                        </a:lnTo>
                        <a:lnTo>
                          <a:pt x="0" y="35"/>
                        </a:lnTo>
                        <a:lnTo>
                          <a:pt x="10" y="36"/>
                        </a:lnTo>
                        <a:lnTo>
                          <a:pt x="17" y="40"/>
                        </a:lnTo>
                        <a:lnTo>
                          <a:pt x="19" y="42"/>
                        </a:lnTo>
                        <a:lnTo>
                          <a:pt x="14" y="45"/>
                        </a:lnTo>
                        <a:lnTo>
                          <a:pt x="8" y="50"/>
                        </a:lnTo>
                        <a:lnTo>
                          <a:pt x="6" y="56"/>
                        </a:lnTo>
                        <a:lnTo>
                          <a:pt x="7" y="64"/>
                        </a:lnTo>
                        <a:lnTo>
                          <a:pt x="12" y="71"/>
                        </a:lnTo>
                        <a:lnTo>
                          <a:pt x="21" y="68"/>
                        </a:lnTo>
                        <a:lnTo>
                          <a:pt x="29" y="66"/>
                        </a:lnTo>
                        <a:lnTo>
                          <a:pt x="37" y="63"/>
                        </a:lnTo>
                        <a:lnTo>
                          <a:pt x="43" y="59"/>
                        </a:lnTo>
                        <a:lnTo>
                          <a:pt x="44" y="57"/>
                        </a:lnTo>
                        <a:lnTo>
                          <a:pt x="45" y="55"/>
                        </a:lnTo>
                        <a:lnTo>
                          <a:pt x="48" y="52"/>
                        </a:lnTo>
                        <a:lnTo>
                          <a:pt x="49" y="50"/>
                        </a:lnTo>
                        <a:lnTo>
                          <a:pt x="55" y="44"/>
                        </a:lnTo>
                        <a:lnTo>
                          <a:pt x="60" y="41"/>
                        </a:lnTo>
                        <a:lnTo>
                          <a:pt x="67" y="40"/>
                        </a:lnTo>
                        <a:lnTo>
                          <a:pt x="73" y="38"/>
                        </a:lnTo>
                        <a:lnTo>
                          <a:pt x="78" y="40"/>
                        </a:lnTo>
                        <a:lnTo>
                          <a:pt x="80" y="42"/>
                        </a:lnTo>
                        <a:lnTo>
                          <a:pt x="79" y="43"/>
                        </a:lnTo>
                        <a:lnTo>
                          <a:pt x="74" y="45"/>
                        </a:lnTo>
                        <a:lnTo>
                          <a:pt x="68" y="48"/>
                        </a:lnTo>
                        <a:lnTo>
                          <a:pt x="64" y="51"/>
                        </a:lnTo>
                        <a:lnTo>
                          <a:pt x="60" y="56"/>
                        </a:lnTo>
                        <a:lnTo>
                          <a:pt x="58" y="60"/>
                        </a:lnTo>
                        <a:lnTo>
                          <a:pt x="59" y="61"/>
                        </a:lnTo>
                        <a:lnTo>
                          <a:pt x="59" y="63"/>
                        </a:lnTo>
                        <a:lnTo>
                          <a:pt x="72" y="73"/>
                        </a:lnTo>
                        <a:lnTo>
                          <a:pt x="84" y="76"/>
                        </a:lnTo>
                        <a:lnTo>
                          <a:pt x="97" y="75"/>
                        </a:lnTo>
                        <a:lnTo>
                          <a:pt x="109" y="72"/>
                        </a:lnTo>
                        <a:lnTo>
                          <a:pt x="118" y="66"/>
                        </a:lnTo>
                        <a:lnTo>
                          <a:pt x="126" y="60"/>
                        </a:lnTo>
                        <a:lnTo>
                          <a:pt x="131" y="57"/>
                        </a:lnTo>
                        <a:lnTo>
                          <a:pt x="133" y="55"/>
                        </a:lnTo>
                        <a:lnTo>
                          <a:pt x="135" y="50"/>
                        </a:lnTo>
                        <a:lnTo>
                          <a:pt x="139" y="48"/>
                        </a:lnTo>
                        <a:lnTo>
                          <a:pt x="142" y="46"/>
                        </a:lnTo>
                        <a:lnTo>
                          <a:pt x="146" y="46"/>
                        </a:lnTo>
                        <a:lnTo>
                          <a:pt x="142" y="43"/>
                        </a:lnTo>
                        <a:lnTo>
                          <a:pt x="139" y="40"/>
                        </a:lnTo>
                        <a:lnTo>
                          <a:pt x="137" y="35"/>
                        </a:lnTo>
                        <a:lnTo>
                          <a:pt x="140" y="29"/>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7" name="Freeform 26"/>
                  <p:cNvSpPr>
                    <a:spLocks/>
                  </p:cNvSpPr>
                  <p:nvPr/>
                </p:nvSpPr>
                <p:spPr bwMode="auto">
                  <a:xfrm>
                    <a:off x="3183" y="2276"/>
                    <a:ext cx="18" cy="11"/>
                  </a:xfrm>
                  <a:custGeom>
                    <a:avLst/>
                    <a:gdLst>
                      <a:gd name="T0" fmla="*/ 31 w 37"/>
                      <a:gd name="T1" fmla="*/ 7 h 22"/>
                      <a:gd name="T2" fmla="*/ 36 w 37"/>
                      <a:gd name="T3" fmla="*/ 5 h 22"/>
                      <a:gd name="T4" fmla="*/ 37 w 37"/>
                      <a:gd name="T5" fmla="*/ 4 h 22"/>
                      <a:gd name="T6" fmla="*/ 35 w 37"/>
                      <a:gd name="T7" fmla="*/ 2 h 22"/>
                      <a:gd name="T8" fmla="*/ 30 w 37"/>
                      <a:gd name="T9" fmla="*/ 0 h 22"/>
                      <a:gd name="T10" fmla="*/ 24 w 37"/>
                      <a:gd name="T11" fmla="*/ 2 h 22"/>
                      <a:gd name="T12" fmla="*/ 17 w 37"/>
                      <a:gd name="T13" fmla="*/ 3 h 22"/>
                      <a:gd name="T14" fmla="*/ 12 w 37"/>
                      <a:gd name="T15" fmla="*/ 6 h 22"/>
                      <a:gd name="T16" fmla="*/ 6 w 37"/>
                      <a:gd name="T17" fmla="*/ 12 h 22"/>
                      <a:gd name="T18" fmla="*/ 5 w 37"/>
                      <a:gd name="T19" fmla="*/ 14 h 22"/>
                      <a:gd name="T20" fmla="*/ 2 w 37"/>
                      <a:gd name="T21" fmla="*/ 17 h 22"/>
                      <a:gd name="T22" fmla="*/ 1 w 37"/>
                      <a:gd name="T23" fmla="*/ 19 h 22"/>
                      <a:gd name="T24" fmla="*/ 0 w 37"/>
                      <a:gd name="T25" fmla="*/ 21 h 22"/>
                      <a:gd name="T26" fmla="*/ 1 w 37"/>
                      <a:gd name="T27" fmla="*/ 21 h 22"/>
                      <a:gd name="T28" fmla="*/ 1 w 37"/>
                      <a:gd name="T29" fmla="*/ 21 h 22"/>
                      <a:gd name="T30" fmla="*/ 2 w 37"/>
                      <a:gd name="T31" fmla="*/ 21 h 22"/>
                      <a:gd name="T32" fmla="*/ 2 w 37"/>
                      <a:gd name="T33" fmla="*/ 21 h 22"/>
                      <a:gd name="T34" fmla="*/ 6 w 37"/>
                      <a:gd name="T35" fmla="*/ 19 h 22"/>
                      <a:gd name="T36" fmla="*/ 9 w 37"/>
                      <a:gd name="T37" fmla="*/ 19 h 22"/>
                      <a:gd name="T38" fmla="*/ 13 w 37"/>
                      <a:gd name="T39" fmla="*/ 20 h 22"/>
                      <a:gd name="T40" fmla="*/ 15 w 37"/>
                      <a:gd name="T41" fmla="*/ 22 h 22"/>
                      <a:gd name="T42" fmla="*/ 17 w 37"/>
                      <a:gd name="T43" fmla="*/ 18 h 22"/>
                      <a:gd name="T44" fmla="*/ 21 w 37"/>
                      <a:gd name="T45" fmla="*/ 13 h 22"/>
                      <a:gd name="T46" fmla="*/ 25 w 37"/>
                      <a:gd name="T47" fmla="*/ 10 h 22"/>
                      <a:gd name="T48" fmla="*/ 31 w 37"/>
                      <a:gd name="T49" fmla="*/ 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2"/>
                      <a:gd name="T77" fmla="*/ 37 w 37"/>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2">
                        <a:moveTo>
                          <a:pt x="31" y="7"/>
                        </a:moveTo>
                        <a:lnTo>
                          <a:pt x="36" y="5"/>
                        </a:lnTo>
                        <a:lnTo>
                          <a:pt x="37" y="4"/>
                        </a:lnTo>
                        <a:lnTo>
                          <a:pt x="35" y="2"/>
                        </a:lnTo>
                        <a:lnTo>
                          <a:pt x="30" y="0"/>
                        </a:lnTo>
                        <a:lnTo>
                          <a:pt x="24" y="2"/>
                        </a:lnTo>
                        <a:lnTo>
                          <a:pt x="17" y="3"/>
                        </a:lnTo>
                        <a:lnTo>
                          <a:pt x="12" y="6"/>
                        </a:lnTo>
                        <a:lnTo>
                          <a:pt x="6" y="12"/>
                        </a:lnTo>
                        <a:lnTo>
                          <a:pt x="5" y="14"/>
                        </a:lnTo>
                        <a:lnTo>
                          <a:pt x="2" y="17"/>
                        </a:lnTo>
                        <a:lnTo>
                          <a:pt x="1" y="19"/>
                        </a:lnTo>
                        <a:lnTo>
                          <a:pt x="0" y="21"/>
                        </a:lnTo>
                        <a:lnTo>
                          <a:pt x="1" y="21"/>
                        </a:lnTo>
                        <a:lnTo>
                          <a:pt x="2" y="21"/>
                        </a:lnTo>
                        <a:lnTo>
                          <a:pt x="6" y="19"/>
                        </a:lnTo>
                        <a:lnTo>
                          <a:pt x="9" y="19"/>
                        </a:lnTo>
                        <a:lnTo>
                          <a:pt x="13" y="20"/>
                        </a:lnTo>
                        <a:lnTo>
                          <a:pt x="15" y="22"/>
                        </a:lnTo>
                        <a:lnTo>
                          <a:pt x="17" y="18"/>
                        </a:lnTo>
                        <a:lnTo>
                          <a:pt x="21" y="13"/>
                        </a:lnTo>
                        <a:lnTo>
                          <a:pt x="25" y="10"/>
                        </a:lnTo>
                        <a:lnTo>
                          <a:pt x="31" y="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8" name="Freeform 27"/>
                  <p:cNvSpPr>
                    <a:spLocks/>
                  </p:cNvSpPr>
                  <p:nvPr/>
                </p:nvSpPr>
                <p:spPr bwMode="auto">
                  <a:xfrm>
                    <a:off x="3157" y="2274"/>
                    <a:ext cx="14" cy="18"/>
                  </a:xfrm>
                  <a:custGeom>
                    <a:avLst/>
                    <a:gdLst>
                      <a:gd name="T0" fmla="*/ 24 w 29"/>
                      <a:gd name="T1" fmla="*/ 10 h 36"/>
                      <a:gd name="T2" fmla="*/ 29 w 29"/>
                      <a:gd name="T3" fmla="*/ 7 h 36"/>
                      <a:gd name="T4" fmla="*/ 27 w 29"/>
                      <a:gd name="T5" fmla="*/ 5 h 36"/>
                      <a:gd name="T6" fmla="*/ 20 w 29"/>
                      <a:gd name="T7" fmla="*/ 1 h 36"/>
                      <a:gd name="T8" fmla="*/ 10 w 29"/>
                      <a:gd name="T9" fmla="*/ 0 h 36"/>
                      <a:gd name="T10" fmla="*/ 7 w 29"/>
                      <a:gd name="T11" fmla="*/ 1 h 36"/>
                      <a:gd name="T12" fmla="*/ 3 w 29"/>
                      <a:gd name="T13" fmla="*/ 2 h 36"/>
                      <a:gd name="T14" fmla="*/ 1 w 29"/>
                      <a:gd name="T15" fmla="*/ 6 h 36"/>
                      <a:gd name="T16" fmla="*/ 0 w 29"/>
                      <a:gd name="T17" fmla="*/ 9 h 36"/>
                      <a:gd name="T18" fmla="*/ 0 w 29"/>
                      <a:gd name="T19" fmla="*/ 16 h 36"/>
                      <a:gd name="T20" fmla="*/ 1 w 29"/>
                      <a:gd name="T21" fmla="*/ 22 h 36"/>
                      <a:gd name="T22" fmla="*/ 5 w 29"/>
                      <a:gd name="T23" fmla="*/ 28 h 36"/>
                      <a:gd name="T24" fmla="*/ 9 w 29"/>
                      <a:gd name="T25" fmla="*/ 32 h 36"/>
                      <a:gd name="T26" fmla="*/ 12 w 29"/>
                      <a:gd name="T27" fmla="*/ 35 h 36"/>
                      <a:gd name="T28" fmla="*/ 14 w 29"/>
                      <a:gd name="T29" fmla="*/ 36 h 36"/>
                      <a:gd name="T30" fmla="*/ 17 w 29"/>
                      <a:gd name="T31" fmla="*/ 36 h 36"/>
                      <a:gd name="T32" fmla="*/ 22 w 29"/>
                      <a:gd name="T33" fmla="*/ 36 h 36"/>
                      <a:gd name="T34" fmla="*/ 17 w 29"/>
                      <a:gd name="T35" fmla="*/ 29 h 36"/>
                      <a:gd name="T36" fmla="*/ 16 w 29"/>
                      <a:gd name="T37" fmla="*/ 21 h 36"/>
                      <a:gd name="T38" fmla="*/ 18 w 29"/>
                      <a:gd name="T39" fmla="*/ 15 h 36"/>
                      <a:gd name="T40" fmla="*/ 24 w 29"/>
                      <a:gd name="T41" fmla="*/ 1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6"/>
                      <a:gd name="T65" fmla="*/ 29 w 2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6">
                        <a:moveTo>
                          <a:pt x="24" y="10"/>
                        </a:moveTo>
                        <a:lnTo>
                          <a:pt x="29" y="7"/>
                        </a:lnTo>
                        <a:lnTo>
                          <a:pt x="27" y="5"/>
                        </a:lnTo>
                        <a:lnTo>
                          <a:pt x="20" y="1"/>
                        </a:lnTo>
                        <a:lnTo>
                          <a:pt x="10" y="0"/>
                        </a:lnTo>
                        <a:lnTo>
                          <a:pt x="7" y="1"/>
                        </a:lnTo>
                        <a:lnTo>
                          <a:pt x="3" y="2"/>
                        </a:lnTo>
                        <a:lnTo>
                          <a:pt x="1" y="6"/>
                        </a:lnTo>
                        <a:lnTo>
                          <a:pt x="0" y="9"/>
                        </a:lnTo>
                        <a:lnTo>
                          <a:pt x="0" y="16"/>
                        </a:lnTo>
                        <a:lnTo>
                          <a:pt x="1" y="22"/>
                        </a:lnTo>
                        <a:lnTo>
                          <a:pt x="5" y="28"/>
                        </a:lnTo>
                        <a:lnTo>
                          <a:pt x="9" y="32"/>
                        </a:lnTo>
                        <a:lnTo>
                          <a:pt x="12" y="35"/>
                        </a:lnTo>
                        <a:lnTo>
                          <a:pt x="14" y="36"/>
                        </a:lnTo>
                        <a:lnTo>
                          <a:pt x="17" y="36"/>
                        </a:lnTo>
                        <a:lnTo>
                          <a:pt x="22" y="36"/>
                        </a:lnTo>
                        <a:lnTo>
                          <a:pt x="17" y="29"/>
                        </a:lnTo>
                        <a:lnTo>
                          <a:pt x="16" y="21"/>
                        </a:lnTo>
                        <a:lnTo>
                          <a:pt x="18" y="15"/>
                        </a:lnTo>
                        <a:lnTo>
                          <a:pt x="24" y="1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59" name="Freeform 28"/>
                  <p:cNvSpPr>
                    <a:spLocks/>
                  </p:cNvSpPr>
                  <p:nvPr/>
                </p:nvSpPr>
                <p:spPr bwMode="auto">
                  <a:xfrm>
                    <a:off x="3171" y="2265"/>
                    <a:ext cx="12" cy="11"/>
                  </a:xfrm>
                  <a:custGeom>
                    <a:avLst/>
                    <a:gdLst>
                      <a:gd name="T0" fmla="*/ 23 w 23"/>
                      <a:gd name="T1" fmla="*/ 18 h 20"/>
                      <a:gd name="T2" fmla="*/ 21 w 23"/>
                      <a:gd name="T3" fmla="*/ 13 h 20"/>
                      <a:gd name="T4" fmla="*/ 17 w 23"/>
                      <a:gd name="T5" fmla="*/ 9 h 20"/>
                      <a:gd name="T6" fmla="*/ 13 w 23"/>
                      <a:gd name="T7" fmla="*/ 4 h 20"/>
                      <a:gd name="T8" fmla="*/ 10 w 23"/>
                      <a:gd name="T9" fmla="*/ 0 h 20"/>
                      <a:gd name="T10" fmla="*/ 7 w 23"/>
                      <a:gd name="T11" fmla="*/ 2 h 20"/>
                      <a:gd name="T12" fmla="*/ 5 w 23"/>
                      <a:gd name="T13" fmla="*/ 3 h 20"/>
                      <a:gd name="T14" fmla="*/ 2 w 23"/>
                      <a:gd name="T15" fmla="*/ 5 h 20"/>
                      <a:gd name="T16" fmla="*/ 0 w 23"/>
                      <a:gd name="T17" fmla="*/ 8 h 20"/>
                      <a:gd name="T18" fmla="*/ 7 w 23"/>
                      <a:gd name="T19" fmla="*/ 15 h 20"/>
                      <a:gd name="T20" fmla="*/ 15 w 23"/>
                      <a:gd name="T21" fmla="*/ 19 h 20"/>
                      <a:gd name="T22" fmla="*/ 21 w 23"/>
                      <a:gd name="T23" fmla="*/ 20 h 20"/>
                      <a:gd name="T24" fmla="*/ 23 w 23"/>
                      <a:gd name="T25" fmla="*/ 18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0"/>
                      <a:gd name="T41" fmla="*/ 23 w 2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0">
                        <a:moveTo>
                          <a:pt x="23" y="18"/>
                        </a:moveTo>
                        <a:lnTo>
                          <a:pt x="21" y="13"/>
                        </a:lnTo>
                        <a:lnTo>
                          <a:pt x="17" y="9"/>
                        </a:lnTo>
                        <a:lnTo>
                          <a:pt x="13" y="4"/>
                        </a:lnTo>
                        <a:lnTo>
                          <a:pt x="10" y="0"/>
                        </a:lnTo>
                        <a:lnTo>
                          <a:pt x="7" y="2"/>
                        </a:lnTo>
                        <a:lnTo>
                          <a:pt x="5" y="3"/>
                        </a:lnTo>
                        <a:lnTo>
                          <a:pt x="2" y="5"/>
                        </a:lnTo>
                        <a:lnTo>
                          <a:pt x="0" y="8"/>
                        </a:lnTo>
                        <a:lnTo>
                          <a:pt x="7" y="15"/>
                        </a:lnTo>
                        <a:lnTo>
                          <a:pt x="15" y="19"/>
                        </a:lnTo>
                        <a:lnTo>
                          <a:pt x="21" y="20"/>
                        </a:lnTo>
                        <a:lnTo>
                          <a:pt x="23" y="18"/>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0" name="Freeform 29"/>
                  <p:cNvSpPr>
                    <a:spLocks/>
                  </p:cNvSpPr>
                  <p:nvPr/>
                </p:nvSpPr>
                <p:spPr bwMode="auto">
                  <a:xfrm>
                    <a:off x="3195" y="2259"/>
                    <a:ext cx="14" cy="14"/>
                  </a:xfrm>
                  <a:custGeom>
                    <a:avLst/>
                    <a:gdLst>
                      <a:gd name="T0" fmla="*/ 5 w 29"/>
                      <a:gd name="T1" fmla="*/ 27 h 27"/>
                      <a:gd name="T2" fmla="*/ 10 w 29"/>
                      <a:gd name="T3" fmla="*/ 25 h 27"/>
                      <a:gd name="T4" fmla="*/ 18 w 29"/>
                      <a:gd name="T5" fmla="*/ 24 h 27"/>
                      <a:gd name="T6" fmla="*/ 25 w 29"/>
                      <a:gd name="T7" fmla="*/ 21 h 27"/>
                      <a:gd name="T8" fmla="*/ 29 w 29"/>
                      <a:gd name="T9" fmla="*/ 15 h 27"/>
                      <a:gd name="T10" fmla="*/ 29 w 29"/>
                      <a:gd name="T11" fmla="*/ 12 h 27"/>
                      <a:gd name="T12" fmla="*/ 28 w 29"/>
                      <a:gd name="T13" fmla="*/ 7 h 27"/>
                      <a:gd name="T14" fmla="*/ 24 w 29"/>
                      <a:gd name="T15" fmla="*/ 3 h 27"/>
                      <a:gd name="T16" fmla="*/ 21 w 29"/>
                      <a:gd name="T17" fmla="*/ 0 h 27"/>
                      <a:gd name="T18" fmla="*/ 16 w 29"/>
                      <a:gd name="T19" fmla="*/ 2 h 27"/>
                      <a:gd name="T20" fmla="*/ 13 w 29"/>
                      <a:gd name="T21" fmla="*/ 6 h 27"/>
                      <a:gd name="T22" fmla="*/ 10 w 29"/>
                      <a:gd name="T23" fmla="*/ 9 h 27"/>
                      <a:gd name="T24" fmla="*/ 8 w 29"/>
                      <a:gd name="T25" fmla="*/ 12 h 27"/>
                      <a:gd name="T26" fmla="*/ 6 w 29"/>
                      <a:gd name="T27" fmla="*/ 14 h 27"/>
                      <a:gd name="T28" fmla="*/ 5 w 29"/>
                      <a:gd name="T29" fmla="*/ 16 h 27"/>
                      <a:gd name="T30" fmla="*/ 2 w 29"/>
                      <a:gd name="T31" fmla="*/ 17 h 27"/>
                      <a:gd name="T32" fmla="*/ 0 w 29"/>
                      <a:gd name="T33" fmla="*/ 17 h 27"/>
                      <a:gd name="T34" fmla="*/ 0 w 29"/>
                      <a:gd name="T35" fmla="*/ 21 h 27"/>
                      <a:gd name="T36" fmla="*/ 1 w 29"/>
                      <a:gd name="T37" fmla="*/ 23 h 27"/>
                      <a:gd name="T38" fmla="*/ 2 w 29"/>
                      <a:gd name="T39" fmla="*/ 25 h 27"/>
                      <a:gd name="T40" fmla="*/ 5 w 29"/>
                      <a:gd name="T41" fmla="*/ 2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7"/>
                      <a:gd name="T65" fmla="*/ 29 w 29"/>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7">
                        <a:moveTo>
                          <a:pt x="5" y="27"/>
                        </a:moveTo>
                        <a:lnTo>
                          <a:pt x="10" y="25"/>
                        </a:lnTo>
                        <a:lnTo>
                          <a:pt x="18" y="24"/>
                        </a:lnTo>
                        <a:lnTo>
                          <a:pt x="25" y="21"/>
                        </a:lnTo>
                        <a:lnTo>
                          <a:pt x="29" y="15"/>
                        </a:lnTo>
                        <a:lnTo>
                          <a:pt x="29" y="12"/>
                        </a:lnTo>
                        <a:lnTo>
                          <a:pt x="28" y="7"/>
                        </a:lnTo>
                        <a:lnTo>
                          <a:pt x="24" y="3"/>
                        </a:lnTo>
                        <a:lnTo>
                          <a:pt x="21" y="0"/>
                        </a:lnTo>
                        <a:lnTo>
                          <a:pt x="16" y="2"/>
                        </a:lnTo>
                        <a:lnTo>
                          <a:pt x="13" y="6"/>
                        </a:lnTo>
                        <a:lnTo>
                          <a:pt x="10" y="9"/>
                        </a:lnTo>
                        <a:lnTo>
                          <a:pt x="8" y="12"/>
                        </a:lnTo>
                        <a:lnTo>
                          <a:pt x="6" y="14"/>
                        </a:lnTo>
                        <a:lnTo>
                          <a:pt x="5" y="16"/>
                        </a:lnTo>
                        <a:lnTo>
                          <a:pt x="2" y="17"/>
                        </a:lnTo>
                        <a:lnTo>
                          <a:pt x="0" y="17"/>
                        </a:lnTo>
                        <a:lnTo>
                          <a:pt x="0" y="21"/>
                        </a:lnTo>
                        <a:lnTo>
                          <a:pt x="1" y="23"/>
                        </a:lnTo>
                        <a:lnTo>
                          <a:pt x="2" y="25"/>
                        </a:lnTo>
                        <a:lnTo>
                          <a:pt x="5" y="2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1" name="Freeform 30"/>
                  <p:cNvSpPr>
                    <a:spLocks/>
                  </p:cNvSpPr>
                  <p:nvPr/>
                </p:nvSpPr>
                <p:spPr bwMode="auto">
                  <a:xfrm>
                    <a:off x="3305" y="2265"/>
                    <a:ext cx="24" cy="31"/>
                  </a:xfrm>
                  <a:custGeom>
                    <a:avLst/>
                    <a:gdLst>
                      <a:gd name="T0" fmla="*/ 47 w 48"/>
                      <a:gd name="T1" fmla="*/ 6 h 61"/>
                      <a:gd name="T2" fmla="*/ 46 w 48"/>
                      <a:gd name="T3" fmla="*/ 4 h 61"/>
                      <a:gd name="T4" fmla="*/ 45 w 48"/>
                      <a:gd name="T5" fmla="*/ 2 h 61"/>
                      <a:gd name="T6" fmla="*/ 44 w 48"/>
                      <a:gd name="T7" fmla="*/ 1 h 61"/>
                      <a:gd name="T8" fmla="*/ 43 w 48"/>
                      <a:gd name="T9" fmla="*/ 0 h 61"/>
                      <a:gd name="T10" fmla="*/ 40 w 48"/>
                      <a:gd name="T11" fmla="*/ 8 h 61"/>
                      <a:gd name="T12" fmla="*/ 37 w 48"/>
                      <a:gd name="T13" fmla="*/ 15 h 61"/>
                      <a:gd name="T14" fmla="*/ 32 w 48"/>
                      <a:gd name="T15" fmla="*/ 20 h 61"/>
                      <a:gd name="T16" fmla="*/ 27 w 48"/>
                      <a:gd name="T17" fmla="*/ 25 h 61"/>
                      <a:gd name="T18" fmla="*/ 20 w 48"/>
                      <a:gd name="T19" fmla="*/ 29 h 61"/>
                      <a:gd name="T20" fmla="*/ 14 w 48"/>
                      <a:gd name="T21" fmla="*/ 33 h 61"/>
                      <a:gd name="T22" fmla="*/ 8 w 48"/>
                      <a:gd name="T23" fmla="*/ 36 h 61"/>
                      <a:gd name="T24" fmla="*/ 4 w 48"/>
                      <a:gd name="T25" fmla="*/ 40 h 61"/>
                      <a:gd name="T26" fmla="*/ 1 w 48"/>
                      <a:gd name="T27" fmla="*/ 44 h 61"/>
                      <a:gd name="T28" fmla="*/ 0 w 48"/>
                      <a:gd name="T29" fmla="*/ 49 h 61"/>
                      <a:gd name="T30" fmla="*/ 0 w 48"/>
                      <a:gd name="T31" fmla="*/ 55 h 61"/>
                      <a:gd name="T32" fmla="*/ 1 w 48"/>
                      <a:gd name="T33" fmla="*/ 61 h 61"/>
                      <a:gd name="T34" fmla="*/ 5 w 48"/>
                      <a:gd name="T35" fmla="*/ 55 h 61"/>
                      <a:gd name="T36" fmla="*/ 8 w 48"/>
                      <a:gd name="T37" fmla="*/ 49 h 61"/>
                      <a:gd name="T38" fmla="*/ 12 w 48"/>
                      <a:gd name="T39" fmla="*/ 47 h 61"/>
                      <a:gd name="T40" fmla="*/ 15 w 48"/>
                      <a:gd name="T41" fmla="*/ 46 h 61"/>
                      <a:gd name="T42" fmla="*/ 19 w 48"/>
                      <a:gd name="T43" fmla="*/ 44 h 61"/>
                      <a:gd name="T44" fmla="*/ 24 w 48"/>
                      <a:gd name="T45" fmla="*/ 42 h 61"/>
                      <a:gd name="T46" fmla="*/ 30 w 48"/>
                      <a:gd name="T47" fmla="*/ 38 h 61"/>
                      <a:gd name="T48" fmla="*/ 37 w 48"/>
                      <a:gd name="T49" fmla="*/ 33 h 61"/>
                      <a:gd name="T50" fmla="*/ 43 w 48"/>
                      <a:gd name="T51" fmla="*/ 27 h 61"/>
                      <a:gd name="T52" fmla="*/ 46 w 48"/>
                      <a:gd name="T53" fmla="*/ 20 h 61"/>
                      <a:gd name="T54" fmla="*/ 48 w 48"/>
                      <a:gd name="T55" fmla="*/ 13 h 61"/>
                      <a:gd name="T56" fmla="*/ 47 w 48"/>
                      <a:gd name="T57" fmla="*/ 6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61"/>
                      <a:gd name="T89" fmla="*/ 48 w 48"/>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61">
                        <a:moveTo>
                          <a:pt x="47" y="6"/>
                        </a:moveTo>
                        <a:lnTo>
                          <a:pt x="46" y="4"/>
                        </a:lnTo>
                        <a:lnTo>
                          <a:pt x="45" y="2"/>
                        </a:lnTo>
                        <a:lnTo>
                          <a:pt x="44" y="1"/>
                        </a:lnTo>
                        <a:lnTo>
                          <a:pt x="43" y="0"/>
                        </a:lnTo>
                        <a:lnTo>
                          <a:pt x="40" y="8"/>
                        </a:lnTo>
                        <a:lnTo>
                          <a:pt x="37" y="15"/>
                        </a:lnTo>
                        <a:lnTo>
                          <a:pt x="32" y="20"/>
                        </a:lnTo>
                        <a:lnTo>
                          <a:pt x="27" y="25"/>
                        </a:lnTo>
                        <a:lnTo>
                          <a:pt x="20" y="29"/>
                        </a:lnTo>
                        <a:lnTo>
                          <a:pt x="14" y="33"/>
                        </a:lnTo>
                        <a:lnTo>
                          <a:pt x="8" y="36"/>
                        </a:lnTo>
                        <a:lnTo>
                          <a:pt x="4" y="40"/>
                        </a:lnTo>
                        <a:lnTo>
                          <a:pt x="1" y="44"/>
                        </a:lnTo>
                        <a:lnTo>
                          <a:pt x="0" y="49"/>
                        </a:lnTo>
                        <a:lnTo>
                          <a:pt x="0" y="55"/>
                        </a:lnTo>
                        <a:lnTo>
                          <a:pt x="1" y="61"/>
                        </a:lnTo>
                        <a:lnTo>
                          <a:pt x="5" y="55"/>
                        </a:lnTo>
                        <a:lnTo>
                          <a:pt x="8" y="49"/>
                        </a:lnTo>
                        <a:lnTo>
                          <a:pt x="12" y="47"/>
                        </a:lnTo>
                        <a:lnTo>
                          <a:pt x="15" y="46"/>
                        </a:lnTo>
                        <a:lnTo>
                          <a:pt x="19" y="44"/>
                        </a:lnTo>
                        <a:lnTo>
                          <a:pt x="24" y="42"/>
                        </a:lnTo>
                        <a:lnTo>
                          <a:pt x="30" y="38"/>
                        </a:lnTo>
                        <a:lnTo>
                          <a:pt x="37" y="33"/>
                        </a:lnTo>
                        <a:lnTo>
                          <a:pt x="43" y="27"/>
                        </a:lnTo>
                        <a:lnTo>
                          <a:pt x="46" y="20"/>
                        </a:lnTo>
                        <a:lnTo>
                          <a:pt x="48" y="13"/>
                        </a:lnTo>
                        <a:lnTo>
                          <a:pt x="47" y="6"/>
                        </a:lnTo>
                        <a:close/>
                      </a:path>
                    </a:pathLst>
                  </a:custGeom>
                  <a:solidFill>
                    <a:srgbClr val="19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2" name="Freeform 31"/>
                  <p:cNvSpPr>
                    <a:spLocks/>
                  </p:cNvSpPr>
                  <p:nvPr/>
                </p:nvSpPr>
                <p:spPr bwMode="auto">
                  <a:xfrm>
                    <a:off x="3298" y="2265"/>
                    <a:ext cx="28" cy="38"/>
                  </a:xfrm>
                  <a:custGeom>
                    <a:avLst/>
                    <a:gdLst>
                      <a:gd name="T0" fmla="*/ 18 w 57"/>
                      <a:gd name="T1" fmla="*/ 42 h 76"/>
                      <a:gd name="T2" fmla="*/ 22 w 57"/>
                      <a:gd name="T3" fmla="*/ 38 h 76"/>
                      <a:gd name="T4" fmla="*/ 28 w 57"/>
                      <a:gd name="T5" fmla="*/ 35 h 76"/>
                      <a:gd name="T6" fmla="*/ 34 w 57"/>
                      <a:gd name="T7" fmla="*/ 31 h 76"/>
                      <a:gd name="T8" fmla="*/ 41 w 57"/>
                      <a:gd name="T9" fmla="*/ 27 h 76"/>
                      <a:gd name="T10" fmla="*/ 46 w 57"/>
                      <a:gd name="T11" fmla="*/ 22 h 76"/>
                      <a:gd name="T12" fmla="*/ 51 w 57"/>
                      <a:gd name="T13" fmla="*/ 17 h 76"/>
                      <a:gd name="T14" fmla="*/ 54 w 57"/>
                      <a:gd name="T15" fmla="*/ 10 h 76"/>
                      <a:gd name="T16" fmla="*/ 57 w 57"/>
                      <a:gd name="T17" fmla="*/ 2 h 76"/>
                      <a:gd name="T18" fmla="*/ 52 w 57"/>
                      <a:gd name="T19" fmla="*/ 0 h 76"/>
                      <a:gd name="T20" fmla="*/ 48 w 57"/>
                      <a:gd name="T21" fmla="*/ 4 h 76"/>
                      <a:gd name="T22" fmla="*/ 42 w 57"/>
                      <a:gd name="T23" fmla="*/ 8 h 76"/>
                      <a:gd name="T24" fmla="*/ 35 w 57"/>
                      <a:gd name="T25" fmla="*/ 14 h 76"/>
                      <a:gd name="T26" fmla="*/ 30 w 57"/>
                      <a:gd name="T27" fmla="*/ 18 h 76"/>
                      <a:gd name="T28" fmla="*/ 26 w 57"/>
                      <a:gd name="T29" fmla="*/ 20 h 76"/>
                      <a:gd name="T30" fmla="*/ 21 w 57"/>
                      <a:gd name="T31" fmla="*/ 21 h 76"/>
                      <a:gd name="T32" fmla="*/ 16 w 57"/>
                      <a:gd name="T33" fmla="*/ 22 h 76"/>
                      <a:gd name="T34" fmla="*/ 12 w 57"/>
                      <a:gd name="T35" fmla="*/ 29 h 76"/>
                      <a:gd name="T36" fmla="*/ 8 w 57"/>
                      <a:gd name="T37" fmla="*/ 35 h 76"/>
                      <a:gd name="T38" fmla="*/ 6 w 57"/>
                      <a:gd name="T39" fmla="*/ 42 h 76"/>
                      <a:gd name="T40" fmla="*/ 5 w 57"/>
                      <a:gd name="T41" fmla="*/ 48 h 76"/>
                      <a:gd name="T42" fmla="*/ 5 w 57"/>
                      <a:gd name="T43" fmla="*/ 52 h 76"/>
                      <a:gd name="T44" fmla="*/ 4 w 57"/>
                      <a:gd name="T45" fmla="*/ 60 h 76"/>
                      <a:gd name="T46" fmla="*/ 1 w 57"/>
                      <a:gd name="T47" fmla="*/ 68 h 76"/>
                      <a:gd name="T48" fmla="*/ 0 w 57"/>
                      <a:gd name="T49" fmla="*/ 76 h 76"/>
                      <a:gd name="T50" fmla="*/ 1 w 57"/>
                      <a:gd name="T51" fmla="*/ 75 h 76"/>
                      <a:gd name="T52" fmla="*/ 3 w 57"/>
                      <a:gd name="T53" fmla="*/ 74 h 76"/>
                      <a:gd name="T54" fmla="*/ 4 w 57"/>
                      <a:gd name="T55" fmla="*/ 74 h 76"/>
                      <a:gd name="T56" fmla="*/ 5 w 57"/>
                      <a:gd name="T57" fmla="*/ 73 h 76"/>
                      <a:gd name="T58" fmla="*/ 8 w 57"/>
                      <a:gd name="T59" fmla="*/ 71 h 76"/>
                      <a:gd name="T60" fmla="*/ 11 w 57"/>
                      <a:gd name="T61" fmla="*/ 67 h 76"/>
                      <a:gd name="T62" fmla="*/ 13 w 57"/>
                      <a:gd name="T63" fmla="*/ 65 h 76"/>
                      <a:gd name="T64" fmla="*/ 15 w 57"/>
                      <a:gd name="T65" fmla="*/ 63 h 76"/>
                      <a:gd name="T66" fmla="*/ 14 w 57"/>
                      <a:gd name="T67" fmla="*/ 57 h 76"/>
                      <a:gd name="T68" fmla="*/ 14 w 57"/>
                      <a:gd name="T69" fmla="*/ 51 h 76"/>
                      <a:gd name="T70" fmla="*/ 15 w 57"/>
                      <a:gd name="T71" fmla="*/ 46 h 76"/>
                      <a:gd name="T72" fmla="*/ 18 w 57"/>
                      <a:gd name="T73" fmla="*/ 42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76"/>
                      <a:gd name="T113" fmla="*/ 57 w 57"/>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76">
                        <a:moveTo>
                          <a:pt x="18" y="42"/>
                        </a:moveTo>
                        <a:lnTo>
                          <a:pt x="22" y="38"/>
                        </a:lnTo>
                        <a:lnTo>
                          <a:pt x="28" y="35"/>
                        </a:lnTo>
                        <a:lnTo>
                          <a:pt x="34" y="31"/>
                        </a:lnTo>
                        <a:lnTo>
                          <a:pt x="41" y="27"/>
                        </a:lnTo>
                        <a:lnTo>
                          <a:pt x="46" y="22"/>
                        </a:lnTo>
                        <a:lnTo>
                          <a:pt x="51" y="17"/>
                        </a:lnTo>
                        <a:lnTo>
                          <a:pt x="54" y="10"/>
                        </a:lnTo>
                        <a:lnTo>
                          <a:pt x="57" y="2"/>
                        </a:lnTo>
                        <a:lnTo>
                          <a:pt x="52" y="0"/>
                        </a:lnTo>
                        <a:lnTo>
                          <a:pt x="48" y="4"/>
                        </a:lnTo>
                        <a:lnTo>
                          <a:pt x="42" y="8"/>
                        </a:lnTo>
                        <a:lnTo>
                          <a:pt x="35" y="14"/>
                        </a:lnTo>
                        <a:lnTo>
                          <a:pt x="30" y="18"/>
                        </a:lnTo>
                        <a:lnTo>
                          <a:pt x="26" y="20"/>
                        </a:lnTo>
                        <a:lnTo>
                          <a:pt x="21" y="21"/>
                        </a:lnTo>
                        <a:lnTo>
                          <a:pt x="16" y="22"/>
                        </a:lnTo>
                        <a:lnTo>
                          <a:pt x="12" y="29"/>
                        </a:lnTo>
                        <a:lnTo>
                          <a:pt x="8" y="35"/>
                        </a:lnTo>
                        <a:lnTo>
                          <a:pt x="6" y="42"/>
                        </a:lnTo>
                        <a:lnTo>
                          <a:pt x="5" y="48"/>
                        </a:lnTo>
                        <a:lnTo>
                          <a:pt x="5" y="52"/>
                        </a:lnTo>
                        <a:lnTo>
                          <a:pt x="4" y="60"/>
                        </a:lnTo>
                        <a:lnTo>
                          <a:pt x="1" y="68"/>
                        </a:lnTo>
                        <a:lnTo>
                          <a:pt x="0" y="76"/>
                        </a:lnTo>
                        <a:lnTo>
                          <a:pt x="1" y="75"/>
                        </a:lnTo>
                        <a:lnTo>
                          <a:pt x="3" y="74"/>
                        </a:lnTo>
                        <a:lnTo>
                          <a:pt x="4" y="74"/>
                        </a:lnTo>
                        <a:lnTo>
                          <a:pt x="5" y="73"/>
                        </a:lnTo>
                        <a:lnTo>
                          <a:pt x="8" y="71"/>
                        </a:lnTo>
                        <a:lnTo>
                          <a:pt x="11" y="67"/>
                        </a:lnTo>
                        <a:lnTo>
                          <a:pt x="13" y="65"/>
                        </a:lnTo>
                        <a:lnTo>
                          <a:pt x="15" y="63"/>
                        </a:lnTo>
                        <a:lnTo>
                          <a:pt x="14" y="57"/>
                        </a:lnTo>
                        <a:lnTo>
                          <a:pt x="14" y="51"/>
                        </a:lnTo>
                        <a:lnTo>
                          <a:pt x="15" y="46"/>
                        </a:lnTo>
                        <a:lnTo>
                          <a:pt x="18" y="42"/>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3" name="Freeform 32"/>
                  <p:cNvSpPr>
                    <a:spLocks/>
                  </p:cNvSpPr>
                  <p:nvPr/>
                </p:nvSpPr>
                <p:spPr bwMode="auto">
                  <a:xfrm>
                    <a:off x="3287" y="2272"/>
                    <a:ext cx="19" cy="33"/>
                  </a:xfrm>
                  <a:custGeom>
                    <a:avLst/>
                    <a:gdLst>
                      <a:gd name="T0" fmla="*/ 25 w 36"/>
                      <a:gd name="T1" fmla="*/ 34 h 67"/>
                      <a:gd name="T2" fmla="*/ 26 w 36"/>
                      <a:gd name="T3" fmla="*/ 28 h 67"/>
                      <a:gd name="T4" fmla="*/ 28 w 36"/>
                      <a:gd name="T5" fmla="*/ 21 h 67"/>
                      <a:gd name="T6" fmla="*/ 32 w 36"/>
                      <a:gd name="T7" fmla="*/ 15 h 67"/>
                      <a:gd name="T8" fmla="*/ 36 w 36"/>
                      <a:gd name="T9" fmla="*/ 8 h 67"/>
                      <a:gd name="T10" fmla="*/ 31 w 36"/>
                      <a:gd name="T11" fmla="*/ 9 h 67"/>
                      <a:gd name="T12" fmla="*/ 26 w 36"/>
                      <a:gd name="T13" fmla="*/ 9 h 67"/>
                      <a:gd name="T14" fmla="*/ 21 w 36"/>
                      <a:gd name="T15" fmla="*/ 7 h 67"/>
                      <a:gd name="T16" fmla="*/ 19 w 36"/>
                      <a:gd name="T17" fmla="*/ 4 h 67"/>
                      <a:gd name="T18" fmla="*/ 19 w 36"/>
                      <a:gd name="T19" fmla="*/ 4 h 67"/>
                      <a:gd name="T20" fmla="*/ 19 w 36"/>
                      <a:gd name="T21" fmla="*/ 3 h 67"/>
                      <a:gd name="T22" fmla="*/ 19 w 36"/>
                      <a:gd name="T23" fmla="*/ 1 h 67"/>
                      <a:gd name="T24" fmla="*/ 19 w 36"/>
                      <a:gd name="T25" fmla="*/ 0 h 67"/>
                      <a:gd name="T26" fmla="*/ 12 w 36"/>
                      <a:gd name="T27" fmla="*/ 0 h 67"/>
                      <a:gd name="T28" fmla="*/ 5 w 36"/>
                      <a:gd name="T29" fmla="*/ 3 h 67"/>
                      <a:gd name="T30" fmla="*/ 1 w 36"/>
                      <a:gd name="T31" fmla="*/ 7 h 67"/>
                      <a:gd name="T32" fmla="*/ 0 w 36"/>
                      <a:gd name="T33" fmla="*/ 15 h 67"/>
                      <a:gd name="T34" fmla="*/ 3 w 36"/>
                      <a:gd name="T35" fmla="*/ 28 h 67"/>
                      <a:gd name="T36" fmla="*/ 6 w 36"/>
                      <a:gd name="T37" fmla="*/ 41 h 67"/>
                      <a:gd name="T38" fmla="*/ 9 w 36"/>
                      <a:gd name="T39" fmla="*/ 54 h 67"/>
                      <a:gd name="T40" fmla="*/ 8 w 36"/>
                      <a:gd name="T41" fmla="*/ 67 h 67"/>
                      <a:gd name="T42" fmla="*/ 11 w 36"/>
                      <a:gd name="T43" fmla="*/ 66 h 67"/>
                      <a:gd name="T44" fmla="*/ 15 w 36"/>
                      <a:gd name="T45" fmla="*/ 65 h 67"/>
                      <a:gd name="T46" fmla="*/ 18 w 36"/>
                      <a:gd name="T47" fmla="*/ 64 h 67"/>
                      <a:gd name="T48" fmla="*/ 20 w 36"/>
                      <a:gd name="T49" fmla="*/ 62 h 67"/>
                      <a:gd name="T50" fmla="*/ 21 w 36"/>
                      <a:gd name="T51" fmla="*/ 54 h 67"/>
                      <a:gd name="T52" fmla="*/ 24 w 36"/>
                      <a:gd name="T53" fmla="*/ 46 h 67"/>
                      <a:gd name="T54" fmla="*/ 25 w 36"/>
                      <a:gd name="T55" fmla="*/ 38 h 67"/>
                      <a:gd name="T56" fmla="*/ 25 w 36"/>
                      <a:gd name="T57" fmla="*/ 34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67"/>
                      <a:gd name="T89" fmla="*/ 36 w 36"/>
                      <a:gd name="T90" fmla="*/ 67 h 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67">
                        <a:moveTo>
                          <a:pt x="25" y="34"/>
                        </a:moveTo>
                        <a:lnTo>
                          <a:pt x="26" y="28"/>
                        </a:lnTo>
                        <a:lnTo>
                          <a:pt x="28" y="21"/>
                        </a:lnTo>
                        <a:lnTo>
                          <a:pt x="32" y="15"/>
                        </a:lnTo>
                        <a:lnTo>
                          <a:pt x="36" y="8"/>
                        </a:lnTo>
                        <a:lnTo>
                          <a:pt x="31" y="9"/>
                        </a:lnTo>
                        <a:lnTo>
                          <a:pt x="26" y="9"/>
                        </a:lnTo>
                        <a:lnTo>
                          <a:pt x="21" y="7"/>
                        </a:lnTo>
                        <a:lnTo>
                          <a:pt x="19" y="4"/>
                        </a:lnTo>
                        <a:lnTo>
                          <a:pt x="19" y="3"/>
                        </a:lnTo>
                        <a:lnTo>
                          <a:pt x="19" y="1"/>
                        </a:lnTo>
                        <a:lnTo>
                          <a:pt x="19" y="0"/>
                        </a:lnTo>
                        <a:lnTo>
                          <a:pt x="12" y="0"/>
                        </a:lnTo>
                        <a:lnTo>
                          <a:pt x="5" y="3"/>
                        </a:lnTo>
                        <a:lnTo>
                          <a:pt x="1" y="7"/>
                        </a:lnTo>
                        <a:lnTo>
                          <a:pt x="0" y="15"/>
                        </a:lnTo>
                        <a:lnTo>
                          <a:pt x="3" y="28"/>
                        </a:lnTo>
                        <a:lnTo>
                          <a:pt x="6" y="41"/>
                        </a:lnTo>
                        <a:lnTo>
                          <a:pt x="9" y="54"/>
                        </a:lnTo>
                        <a:lnTo>
                          <a:pt x="8" y="67"/>
                        </a:lnTo>
                        <a:lnTo>
                          <a:pt x="11" y="66"/>
                        </a:lnTo>
                        <a:lnTo>
                          <a:pt x="15" y="65"/>
                        </a:lnTo>
                        <a:lnTo>
                          <a:pt x="18" y="64"/>
                        </a:lnTo>
                        <a:lnTo>
                          <a:pt x="20" y="62"/>
                        </a:lnTo>
                        <a:lnTo>
                          <a:pt x="21" y="54"/>
                        </a:lnTo>
                        <a:lnTo>
                          <a:pt x="24" y="46"/>
                        </a:lnTo>
                        <a:lnTo>
                          <a:pt x="25" y="38"/>
                        </a:lnTo>
                        <a:lnTo>
                          <a:pt x="25" y="34"/>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4" name="Freeform 33"/>
                  <p:cNvSpPr>
                    <a:spLocks/>
                  </p:cNvSpPr>
                  <p:nvPr/>
                </p:nvSpPr>
                <p:spPr bwMode="auto">
                  <a:xfrm>
                    <a:off x="3269" y="2262"/>
                    <a:ext cx="28" cy="44"/>
                  </a:xfrm>
                  <a:custGeom>
                    <a:avLst/>
                    <a:gdLst>
                      <a:gd name="T0" fmla="*/ 37 w 56"/>
                      <a:gd name="T1" fmla="*/ 34 h 87"/>
                      <a:gd name="T2" fmla="*/ 38 w 56"/>
                      <a:gd name="T3" fmla="*/ 26 h 87"/>
                      <a:gd name="T4" fmla="*/ 42 w 56"/>
                      <a:gd name="T5" fmla="*/ 22 h 87"/>
                      <a:gd name="T6" fmla="*/ 49 w 56"/>
                      <a:gd name="T7" fmla="*/ 19 h 87"/>
                      <a:gd name="T8" fmla="*/ 56 w 56"/>
                      <a:gd name="T9" fmla="*/ 19 h 87"/>
                      <a:gd name="T10" fmla="*/ 54 w 56"/>
                      <a:gd name="T11" fmla="*/ 11 h 87"/>
                      <a:gd name="T12" fmla="*/ 49 w 56"/>
                      <a:gd name="T13" fmla="*/ 3 h 87"/>
                      <a:gd name="T14" fmla="*/ 42 w 56"/>
                      <a:gd name="T15" fmla="*/ 0 h 87"/>
                      <a:gd name="T16" fmla="*/ 33 w 56"/>
                      <a:gd name="T17" fmla="*/ 4 h 87"/>
                      <a:gd name="T18" fmla="*/ 26 w 56"/>
                      <a:gd name="T19" fmla="*/ 11 h 87"/>
                      <a:gd name="T20" fmla="*/ 19 w 56"/>
                      <a:gd name="T21" fmla="*/ 17 h 87"/>
                      <a:gd name="T22" fmla="*/ 13 w 56"/>
                      <a:gd name="T23" fmla="*/ 24 h 87"/>
                      <a:gd name="T24" fmla="*/ 8 w 56"/>
                      <a:gd name="T25" fmla="*/ 30 h 87"/>
                      <a:gd name="T26" fmla="*/ 4 w 56"/>
                      <a:gd name="T27" fmla="*/ 34 h 87"/>
                      <a:gd name="T28" fmla="*/ 1 w 56"/>
                      <a:gd name="T29" fmla="*/ 39 h 87"/>
                      <a:gd name="T30" fmla="*/ 0 w 56"/>
                      <a:gd name="T31" fmla="*/ 42 h 87"/>
                      <a:gd name="T32" fmla="*/ 0 w 56"/>
                      <a:gd name="T33" fmla="*/ 45 h 87"/>
                      <a:gd name="T34" fmla="*/ 1 w 56"/>
                      <a:gd name="T35" fmla="*/ 53 h 87"/>
                      <a:gd name="T36" fmla="*/ 1 w 56"/>
                      <a:gd name="T37" fmla="*/ 64 h 87"/>
                      <a:gd name="T38" fmla="*/ 3 w 56"/>
                      <a:gd name="T39" fmla="*/ 76 h 87"/>
                      <a:gd name="T40" fmla="*/ 9 w 56"/>
                      <a:gd name="T41" fmla="*/ 84 h 87"/>
                      <a:gd name="T42" fmla="*/ 12 w 56"/>
                      <a:gd name="T43" fmla="*/ 85 h 87"/>
                      <a:gd name="T44" fmla="*/ 17 w 56"/>
                      <a:gd name="T45" fmla="*/ 86 h 87"/>
                      <a:gd name="T46" fmla="*/ 20 w 56"/>
                      <a:gd name="T47" fmla="*/ 87 h 87"/>
                      <a:gd name="T48" fmla="*/ 25 w 56"/>
                      <a:gd name="T49" fmla="*/ 87 h 87"/>
                      <a:gd name="T50" fmla="*/ 30 w 56"/>
                      <a:gd name="T51" fmla="*/ 87 h 87"/>
                      <a:gd name="T52" fmla="*/ 35 w 56"/>
                      <a:gd name="T53" fmla="*/ 87 h 87"/>
                      <a:gd name="T54" fmla="*/ 40 w 56"/>
                      <a:gd name="T55" fmla="*/ 87 h 87"/>
                      <a:gd name="T56" fmla="*/ 45 w 56"/>
                      <a:gd name="T57" fmla="*/ 86 h 87"/>
                      <a:gd name="T58" fmla="*/ 46 w 56"/>
                      <a:gd name="T59" fmla="*/ 73 h 87"/>
                      <a:gd name="T60" fmla="*/ 43 w 56"/>
                      <a:gd name="T61" fmla="*/ 60 h 87"/>
                      <a:gd name="T62" fmla="*/ 40 w 56"/>
                      <a:gd name="T63" fmla="*/ 47 h 87"/>
                      <a:gd name="T64" fmla="*/ 37 w 56"/>
                      <a:gd name="T65" fmla="*/ 34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87"/>
                      <a:gd name="T101" fmla="*/ 56 w 56"/>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87">
                        <a:moveTo>
                          <a:pt x="37" y="34"/>
                        </a:moveTo>
                        <a:lnTo>
                          <a:pt x="38" y="26"/>
                        </a:lnTo>
                        <a:lnTo>
                          <a:pt x="42" y="22"/>
                        </a:lnTo>
                        <a:lnTo>
                          <a:pt x="49" y="19"/>
                        </a:lnTo>
                        <a:lnTo>
                          <a:pt x="56" y="19"/>
                        </a:lnTo>
                        <a:lnTo>
                          <a:pt x="54" y="11"/>
                        </a:lnTo>
                        <a:lnTo>
                          <a:pt x="49" y="3"/>
                        </a:lnTo>
                        <a:lnTo>
                          <a:pt x="42" y="0"/>
                        </a:lnTo>
                        <a:lnTo>
                          <a:pt x="33" y="4"/>
                        </a:lnTo>
                        <a:lnTo>
                          <a:pt x="26" y="11"/>
                        </a:lnTo>
                        <a:lnTo>
                          <a:pt x="19" y="17"/>
                        </a:lnTo>
                        <a:lnTo>
                          <a:pt x="13" y="24"/>
                        </a:lnTo>
                        <a:lnTo>
                          <a:pt x="8" y="30"/>
                        </a:lnTo>
                        <a:lnTo>
                          <a:pt x="4" y="34"/>
                        </a:lnTo>
                        <a:lnTo>
                          <a:pt x="1" y="39"/>
                        </a:lnTo>
                        <a:lnTo>
                          <a:pt x="0" y="42"/>
                        </a:lnTo>
                        <a:lnTo>
                          <a:pt x="0" y="45"/>
                        </a:lnTo>
                        <a:lnTo>
                          <a:pt x="1" y="53"/>
                        </a:lnTo>
                        <a:lnTo>
                          <a:pt x="1" y="64"/>
                        </a:lnTo>
                        <a:lnTo>
                          <a:pt x="3" y="76"/>
                        </a:lnTo>
                        <a:lnTo>
                          <a:pt x="9" y="84"/>
                        </a:lnTo>
                        <a:lnTo>
                          <a:pt x="12" y="85"/>
                        </a:lnTo>
                        <a:lnTo>
                          <a:pt x="17" y="86"/>
                        </a:lnTo>
                        <a:lnTo>
                          <a:pt x="20" y="87"/>
                        </a:lnTo>
                        <a:lnTo>
                          <a:pt x="25" y="87"/>
                        </a:lnTo>
                        <a:lnTo>
                          <a:pt x="30" y="87"/>
                        </a:lnTo>
                        <a:lnTo>
                          <a:pt x="35" y="87"/>
                        </a:lnTo>
                        <a:lnTo>
                          <a:pt x="40" y="87"/>
                        </a:lnTo>
                        <a:lnTo>
                          <a:pt x="45" y="86"/>
                        </a:lnTo>
                        <a:lnTo>
                          <a:pt x="46" y="73"/>
                        </a:lnTo>
                        <a:lnTo>
                          <a:pt x="43" y="60"/>
                        </a:lnTo>
                        <a:lnTo>
                          <a:pt x="40" y="47"/>
                        </a:lnTo>
                        <a:lnTo>
                          <a:pt x="37" y="34"/>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5" name="Freeform 34"/>
                  <p:cNvSpPr>
                    <a:spLocks/>
                  </p:cNvSpPr>
                  <p:nvPr/>
                </p:nvSpPr>
                <p:spPr bwMode="auto">
                  <a:xfrm>
                    <a:off x="3298" y="2304"/>
                    <a:ext cx="40" cy="40"/>
                  </a:xfrm>
                  <a:custGeom>
                    <a:avLst/>
                    <a:gdLst>
                      <a:gd name="T0" fmla="*/ 79 w 80"/>
                      <a:gd name="T1" fmla="*/ 23 h 79"/>
                      <a:gd name="T2" fmla="*/ 73 w 80"/>
                      <a:gd name="T3" fmla="*/ 17 h 79"/>
                      <a:gd name="T4" fmla="*/ 66 w 80"/>
                      <a:gd name="T5" fmla="*/ 10 h 79"/>
                      <a:gd name="T6" fmla="*/ 56 w 80"/>
                      <a:gd name="T7" fmla="*/ 4 h 79"/>
                      <a:gd name="T8" fmla="*/ 47 w 80"/>
                      <a:gd name="T9" fmla="*/ 0 h 79"/>
                      <a:gd name="T10" fmla="*/ 49 w 80"/>
                      <a:gd name="T11" fmla="*/ 7 h 79"/>
                      <a:gd name="T12" fmla="*/ 51 w 80"/>
                      <a:gd name="T13" fmla="*/ 14 h 79"/>
                      <a:gd name="T14" fmla="*/ 50 w 80"/>
                      <a:gd name="T15" fmla="*/ 19 h 79"/>
                      <a:gd name="T16" fmla="*/ 48 w 80"/>
                      <a:gd name="T17" fmla="*/ 23 h 79"/>
                      <a:gd name="T18" fmla="*/ 43 w 80"/>
                      <a:gd name="T19" fmla="*/ 25 h 79"/>
                      <a:gd name="T20" fmla="*/ 37 w 80"/>
                      <a:gd name="T21" fmla="*/ 29 h 79"/>
                      <a:gd name="T22" fmla="*/ 29 w 80"/>
                      <a:gd name="T23" fmla="*/ 34 h 79"/>
                      <a:gd name="T24" fmla="*/ 22 w 80"/>
                      <a:gd name="T25" fmla="*/ 39 h 79"/>
                      <a:gd name="T26" fmla="*/ 14 w 80"/>
                      <a:gd name="T27" fmla="*/ 45 h 79"/>
                      <a:gd name="T28" fmla="*/ 8 w 80"/>
                      <a:gd name="T29" fmla="*/ 48 h 79"/>
                      <a:gd name="T30" fmla="*/ 4 w 80"/>
                      <a:gd name="T31" fmla="*/ 52 h 79"/>
                      <a:gd name="T32" fmla="*/ 3 w 80"/>
                      <a:gd name="T33" fmla="*/ 53 h 79"/>
                      <a:gd name="T34" fmla="*/ 0 w 80"/>
                      <a:gd name="T35" fmla="*/ 79 h 79"/>
                      <a:gd name="T36" fmla="*/ 8 w 80"/>
                      <a:gd name="T37" fmla="*/ 76 h 79"/>
                      <a:gd name="T38" fmla="*/ 19 w 80"/>
                      <a:gd name="T39" fmla="*/ 71 h 79"/>
                      <a:gd name="T40" fmla="*/ 28 w 80"/>
                      <a:gd name="T41" fmla="*/ 68 h 79"/>
                      <a:gd name="T42" fmla="*/ 37 w 80"/>
                      <a:gd name="T43" fmla="*/ 63 h 79"/>
                      <a:gd name="T44" fmla="*/ 47 w 80"/>
                      <a:gd name="T45" fmla="*/ 60 h 79"/>
                      <a:gd name="T46" fmla="*/ 53 w 80"/>
                      <a:gd name="T47" fmla="*/ 55 h 79"/>
                      <a:gd name="T48" fmla="*/ 58 w 80"/>
                      <a:gd name="T49" fmla="*/ 52 h 79"/>
                      <a:gd name="T50" fmla="*/ 59 w 80"/>
                      <a:gd name="T51" fmla="*/ 48 h 79"/>
                      <a:gd name="T52" fmla="*/ 64 w 80"/>
                      <a:gd name="T53" fmla="*/ 44 h 79"/>
                      <a:gd name="T54" fmla="*/ 73 w 80"/>
                      <a:gd name="T55" fmla="*/ 39 h 79"/>
                      <a:gd name="T56" fmla="*/ 80 w 80"/>
                      <a:gd name="T57" fmla="*/ 32 h 79"/>
                      <a:gd name="T58" fmla="*/ 79 w 80"/>
                      <a:gd name="T59" fmla="*/ 23 h 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79"/>
                      <a:gd name="T92" fmla="*/ 80 w 80"/>
                      <a:gd name="T93" fmla="*/ 79 h 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79">
                        <a:moveTo>
                          <a:pt x="79" y="23"/>
                        </a:moveTo>
                        <a:lnTo>
                          <a:pt x="73" y="17"/>
                        </a:lnTo>
                        <a:lnTo>
                          <a:pt x="66" y="10"/>
                        </a:lnTo>
                        <a:lnTo>
                          <a:pt x="56" y="4"/>
                        </a:lnTo>
                        <a:lnTo>
                          <a:pt x="47" y="0"/>
                        </a:lnTo>
                        <a:lnTo>
                          <a:pt x="49" y="7"/>
                        </a:lnTo>
                        <a:lnTo>
                          <a:pt x="51" y="14"/>
                        </a:lnTo>
                        <a:lnTo>
                          <a:pt x="50" y="19"/>
                        </a:lnTo>
                        <a:lnTo>
                          <a:pt x="48" y="23"/>
                        </a:lnTo>
                        <a:lnTo>
                          <a:pt x="43" y="25"/>
                        </a:lnTo>
                        <a:lnTo>
                          <a:pt x="37" y="29"/>
                        </a:lnTo>
                        <a:lnTo>
                          <a:pt x="29" y="34"/>
                        </a:lnTo>
                        <a:lnTo>
                          <a:pt x="22" y="39"/>
                        </a:lnTo>
                        <a:lnTo>
                          <a:pt x="14" y="45"/>
                        </a:lnTo>
                        <a:lnTo>
                          <a:pt x="8" y="48"/>
                        </a:lnTo>
                        <a:lnTo>
                          <a:pt x="4" y="52"/>
                        </a:lnTo>
                        <a:lnTo>
                          <a:pt x="3" y="53"/>
                        </a:lnTo>
                        <a:lnTo>
                          <a:pt x="0" y="79"/>
                        </a:lnTo>
                        <a:lnTo>
                          <a:pt x="8" y="76"/>
                        </a:lnTo>
                        <a:lnTo>
                          <a:pt x="19" y="71"/>
                        </a:lnTo>
                        <a:lnTo>
                          <a:pt x="28" y="68"/>
                        </a:lnTo>
                        <a:lnTo>
                          <a:pt x="37" y="63"/>
                        </a:lnTo>
                        <a:lnTo>
                          <a:pt x="47" y="60"/>
                        </a:lnTo>
                        <a:lnTo>
                          <a:pt x="53" y="55"/>
                        </a:lnTo>
                        <a:lnTo>
                          <a:pt x="58" y="52"/>
                        </a:lnTo>
                        <a:lnTo>
                          <a:pt x="59" y="48"/>
                        </a:lnTo>
                        <a:lnTo>
                          <a:pt x="64" y="44"/>
                        </a:lnTo>
                        <a:lnTo>
                          <a:pt x="73" y="39"/>
                        </a:lnTo>
                        <a:lnTo>
                          <a:pt x="80" y="32"/>
                        </a:lnTo>
                        <a:lnTo>
                          <a:pt x="79" y="23"/>
                        </a:lnTo>
                        <a:close/>
                      </a:path>
                    </a:pathLst>
                  </a:custGeom>
                  <a:solidFill>
                    <a:srgbClr val="1E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6" name="Freeform 35"/>
                  <p:cNvSpPr>
                    <a:spLocks/>
                  </p:cNvSpPr>
                  <p:nvPr/>
                </p:nvSpPr>
                <p:spPr bwMode="auto">
                  <a:xfrm>
                    <a:off x="3277" y="2302"/>
                    <a:ext cx="47" cy="43"/>
                  </a:xfrm>
                  <a:custGeom>
                    <a:avLst/>
                    <a:gdLst>
                      <a:gd name="T0" fmla="*/ 90 w 93"/>
                      <a:gd name="T1" fmla="*/ 27 h 86"/>
                      <a:gd name="T2" fmla="*/ 92 w 93"/>
                      <a:gd name="T3" fmla="*/ 23 h 86"/>
                      <a:gd name="T4" fmla="*/ 93 w 93"/>
                      <a:gd name="T5" fmla="*/ 18 h 86"/>
                      <a:gd name="T6" fmla="*/ 91 w 93"/>
                      <a:gd name="T7" fmla="*/ 11 h 86"/>
                      <a:gd name="T8" fmla="*/ 89 w 93"/>
                      <a:gd name="T9" fmla="*/ 4 h 86"/>
                      <a:gd name="T10" fmla="*/ 80 w 93"/>
                      <a:gd name="T11" fmla="*/ 1 h 86"/>
                      <a:gd name="T12" fmla="*/ 74 w 93"/>
                      <a:gd name="T13" fmla="*/ 0 h 86"/>
                      <a:gd name="T14" fmla="*/ 68 w 93"/>
                      <a:gd name="T15" fmla="*/ 0 h 86"/>
                      <a:gd name="T16" fmla="*/ 64 w 93"/>
                      <a:gd name="T17" fmla="*/ 4 h 86"/>
                      <a:gd name="T18" fmla="*/ 26 w 93"/>
                      <a:gd name="T19" fmla="*/ 27 h 86"/>
                      <a:gd name="T20" fmla="*/ 25 w 93"/>
                      <a:gd name="T21" fmla="*/ 27 h 86"/>
                      <a:gd name="T22" fmla="*/ 21 w 93"/>
                      <a:gd name="T23" fmla="*/ 28 h 86"/>
                      <a:gd name="T24" fmla="*/ 15 w 93"/>
                      <a:gd name="T25" fmla="*/ 29 h 86"/>
                      <a:gd name="T26" fmla="*/ 9 w 93"/>
                      <a:gd name="T27" fmla="*/ 30 h 86"/>
                      <a:gd name="T28" fmla="*/ 4 w 93"/>
                      <a:gd name="T29" fmla="*/ 34 h 86"/>
                      <a:gd name="T30" fmla="*/ 1 w 93"/>
                      <a:gd name="T31" fmla="*/ 37 h 86"/>
                      <a:gd name="T32" fmla="*/ 0 w 93"/>
                      <a:gd name="T33" fmla="*/ 43 h 86"/>
                      <a:gd name="T34" fmla="*/ 2 w 93"/>
                      <a:gd name="T35" fmla="*/ 49 h 86"/>
                      <a:gd name="T36" fmla="*/ 7 w 93"/>
                      <a:gd name="T37" fmla="*/ 56 h 86"/>
                      <a:gd name="T38" fmla="*/ 11 w 93"/>
                      <a:gd name="T39" fmla="*/ 64 h 86"/>
                      <a:gd name="T40" fmla="*/ 15 w 93"/>
                      <a:gd name="T41" fmla="*/ 71 h 86"/>
                      <a:gd name="T42" fmla="*/ 19 w 93"/>
                      <a:gd name="T43" fmla="*/ 76 h 86"/>
                      <a:gd name="T44" fmla="*/ 24 w 93"/>
                      <a:gd name="T45" fmla="*/ 81 h 86"/>
                      <a:gd name="T46" fmla="*/ 30 w 93"/>
                      <a:gd name="T47" fmla="*/ 84 h 86"/>
                      <a:gd name="T48" fmla="*/ 36 w 93"/>
                      <a:gd name="T49" fmla="*/ 86 h 86"/>
                      <a:gd name="T50" fmla="*/ 42 w 93"/>
                      <a:gd name="T51" fmla="*/ 83 h 86"/>
                      <a:gd name="T52" fmla="*/ 42 w 93"/>
                      <a:gd name="T53" fmla="*/ 83 h 86"/>
                      <a:gd name="T54" fmla="*/ 42 w 93"/>
                      <a:gd name="T55" fmla="*/ 83 h 86"/>
                      <a:gd name="T56" fmla="*/ 42 w 93"/>
                      <a:gd name="T57" fmla="*/ 83 h 86"/>
                      <a:gd name="T58" fmla="*/ 42 w 93"/>
                      <a:gd name="T59" fmla="*/ 83 h 86"/>
                      <a:gd name="T60" fmla="*/ 45 w 93"/>
                      <a:gd name="T61" fmla="*/ 57 h 86"/>
                      <a:gd name="T62" fmla="*/ 46 w 93"/>
                      <a:gd name="T63" fmla="*/ 56 h 86"/>
                      <a:gd name="T64" fmla="*/ 50 w 93"/>
                      <a:gd name="T65" fmla="*/ 52 h 86"/>
                      <a:gd name="T66" fmla="*/ 56 w 93"/>
                      <a:gd name="T67" fmla="*/ 49 h 86"/>
                      <a:gd name="T68" fmla="*/ 64 w 93"/>
                      <a:gd name="T69" fmla="*/ 43 h 86"/>
                      <a:gd name="T70" fmla="*/ 71 w 93"/>
                      <a:gd name="T71" fmla="*/ 38 h 86"/>
                      <a:gd name="T72" fmla="*/ 79 w 93"/>
                      <a:gd name="T73" fmla="*/ 33 h 86"/>
                      <a:gd name="T74" fmla="*/ 85 w 93"/>
                      <a:gd name="T75" fmla="*/ 29 h 86"/>
                      <a:gd name="T76" fmla="*/ 90 w 93"/>
                      <a:gd name="T77" fmla="*/ 27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86"/>
                      <a:gd name="T119" fmla="*/ 93 w 93"/>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86">
                        <a:moveTo>
                          <a:pt x="90" y="27"/>
                        </a:moveTo>
                        <a:lnTo>
                          <a:pt x="92" y="23"/>
                        </a:lnTo>
                        <a:lnTo>
                          <a:pt x="93" y="18"/>
                        </a:lnTo>
                        <a:lnTo>
                          <a:pt x="91" y="11"/>
                        </a:lnTo>
                        <a:lnTo>
                          <a:pt x="89" y="4"/>
                        </a:lnTo>
                        <a:lnTo>
                          <a:pt x="80" y="1"/>
                        </a:lnTo>
                        <a:lnTo>
                          <a:pt x="74" y="0"/>
                        </a:lnTo>
                        <a:lnTo>
                          <a:pt x="68" y="0"/>
                        </a:lnTo>
                        <a:lnTo>
                          <a:pt x="64" y="4"/>
                        </a:lnTo>
                        <a:lnTo>
                          <a:pt x="26" y="27"/>
                        </a:lnTo>
                        <a:lnTo>
                          <a:pt x="25" y="27"/>
                        </a:lnTo>
                        <a:lnTo>
                          <a:pt x="21" y="28"/>
                        </a:lnTo>
                        <a:lnTo>
                          <a:pt x="15" y="29"/>
                        </a:lnTo>
                        <a:lnTo>
                          <a:pt x="9" y="30"/>
                        </a:lnTo>
                        <a:lnTo>
                          <a:pt x="4" y="34"/>
                        </a:lnTo>
                        <a:lnTo>
                          <a:pt x="1" y="37"/>
                        </a:lnTo>
                        <a:lnTo>
                          <a:pt x="0" y="43"/>
                        </a:lnTo>
                        <a:lnTo>
                          <a:pt x="2" y="49"/>
                        </a:lnTo>
                        <a:lnTo>
                          <a:pt x="7" y="56"/>
                        </a:lnTo>
                        <a:lnTo>
                          <a:pt x="11" y="64"/>
                        </a:lnTo>
                        <a:lnTo>
                          <a:pt x="15" y="71"/>
                        </a:lnTo>
                        <a:lnTo>
                          <a:pt x="19" y="76"/>
                        </a:lnTo>
                        <a:lnTo>
                          <a:pt x="24" y="81"/>
                        </a:lnTo>
                        <a:lnTo>
                          <a:pt x="30" y="84"/>
                        </a:lnTo>
                        <a:lnTo>
                          <a:pt x="36" y="86"/>
                        </a:lnTo>
                        <a:lnTo>
                          <a:pt x="42" y="83"/>
                        </a:lnTo>
                        <a:lnTo>
                          <a:pt x="45" y="57"/>
                        </a:lnTo>
                        <a:lnTo>
                          <a:pt x="46" y="56"/>
                        </a:lnTo>
                        <a:lnTo>
                          <a:pt x="50" y="52"/>
                        </a:lnTo>
                        <a:lnTo>
                          <a:pt x="56" y="49"/>
                        </a:lnTo>
                        <a:lnTo>
                          <a:pt x="64" y="43"/>
                        </a:lnTo>
                        <a:lnTo>
                          <a:pt x="71" y="38"/>
                        </a:lnTo>
                        <a:lnTo>
                          <a:pt x="79" y="33"/>
                        </a:lnTo>
                        <a:lnTo>
                          <a:pt x="85" y="29"/>
                        </a:lnTo>
                        <a:lnTo>
                          <a:pt x="90" y="27"/>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7" name="Freeform 36"/>
                  <p:cNvSpPr>
                    <a:spLocks/>
                  </p:cNvSpPr>
                  <p:nvPr/>
                </p:nvSpPr>
                <p:spPr bwMode="auto">
                  <a:xfrm>
                    <a:off x="3349" y="2311"/>
                    <a:ext cx="19" cy="15"/>
                  </a:xfrm>
                  <a:custGeom>
                    <a:avLst/>
                    <a:gdLst>
                      <a:gd name="T0" fmla="*/ 38 w 39"/>
                      <a:gd name="T1" fmla="*/ 11 h 31"/>
                      <a:gd name="T2" fmla="*/ 34 w 39"/>
                      <a:gd name="T3" fmla="*/ 8 h 31"/>
                      <a:gd name="T4" fmla="*/ 32 w 39"/>
                      <a:gd name="T5" fmla="*/ 5 h 31"/>
                      <a:gd name="T6" fmla="*/ 30 w 39"/>
                      <a:gd name="T7" fmla="*/ 2 h 31"/>
                      <a:gd name="T8" fmla="*/ 27 w 39"/>
                      <a:gd name="T9" fmla="*/ 0 h 31"/>
                      <a:gd name="T10" fmla="*/ 24 w 39"/>
                      <a:gd name="T11" fmla="*/ 6 h 31"/>
                      <a:gd name="T12" fmla="*/ 17 w 39"/>
                      <a:gd name="T13" fmla="*/ 13 h 31"/>
                      <a:gd name="T14" fmla="*/ 10 w 39"/>
                      <a:gd name="T15" fmla="*/ 19 h 31"/>
                      <a:gd name="T16" fmla="*/ 2 w 39"/>
                      <a:gd name="T17" fmla="*/ 24 h 31"/>
                      <a:gd name="T18" fmla="*/ 1 w 39"/>
                      <a:gd name="T19" fmla="*/ 24 h 31"/>
                      <a:gd name="T20" fmla="*/ 1 w 39"/>
                      <a:gd name="T21" fmla="*/ 25 h 31"/>
                      <a:gd name="T22" fmla="*/ 1 w 39"/>
                      <a:gd name="T23" fmla="*/ 25 h 31"/>
                      <a:gd name="T24" fmla="*/ 1 w 39"/>
                      <a:gd name="T25" fmla="*/ 26 h 31"/>
                      <a:gd name="T26" fmla="*/ 0 w 39"/>
                      <a:gd name="T27" fmla="*/ 30 h 31"/>
                      <a:gd name="T28" fmla="*/ 4 w 39"/>
                      <a:gd name="T29" fmla="*/ 31 h 31"/>
                      <a:gd name="T30" fmla="*/ 11 w 39"/>
                      <a:gd name="T31" fmla="*/ 31 h 31"/>
                      <a:gd name="T32" fmla="*/ 19 w 39"/>
                      <a:gd name="T33" fmla="*/ 27 h 31"/>
                      <a:gd name="T34" fmla="*/ 29 w 39"/>
                      <a:gd name="T35" fmla="*/ 24 h 31"/>
                      <a:gd name="T36" fmla="*/ 36 w 39"/>
                      <a:gd name="T37" fmla="*/ 20 h 31"/>
                      <a:gd name="T38" fmla="*/ 39 w 39"/>
                      <a:gd name="T39" fmla="*/ 16 h 31"/>
                      <a:gd name="T40" fmla="*/ 38 w 39"/>
                      <a:gd name="T41" fmla="*/ 1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1"/>
                      <a:gd name="T65" fmla="*/ 39 w 39"/>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1">
                        <a:moveTo>
                          <a:pt x="38" y="11"/>
                        </a:moveTo>
                        <a:lnTo>
                          <a:pt x="34" y="8"/>
                        </a:lnTo>
                        <a:lnTo>
                          <a:pt x="32" y="5"/>
                        </a:lnTo>
                        <a:lnTo>
                          <a:pt x="30" y="2"/>
                        </a:lnTo>
                        <a:lnTo>
                          <a:pt x="27" y="0"/>
                        </a:lnTo>
                        <a:lnTo>
                          <a:pt x="24" y="6"/>
                        </a:lnTo>
                        <a:lnTo>
                          <a:pt x="17" y="13"/>
                        </a:lnTo>
                        <a:lnTo>
                          <a:pt x="10" y="19"/>
                        </a:lnTo>
                        <a:lnTo>
                          <a:pt x="2" y="24"/>
                        </a:lnTo>
                        <a:lnTo>
                          <a:pt x="1" y="24"/>
                        </a:lnTo>
                        <a:lnTo>
                          <a:pt x="1" y="25"/>
                        </a:lnTo>
                        <a:lnTo>
                          <a:pt x="1" y="26"/>
                        </a:lnTo>
                        <a:lnTo>
                          <a:pt x="0" y="30"/>
                        </a:lnTo>
                        <a:lnTo>
                          <a:pt x="4" y="31"/>
                        </a:lnTo>
                        <a:lnTo>
                          <a:pt x="11" y="31"/>
                        </a:lnTo>
                        <a:lnTo>
                          <a:pt x="19" y="27"/>
                        </a:lnTo>
                        <a:lnTo>
                          <a:pt x="29" y="24"/>
                        </a:lnTo>
                        <a:lnTo>
                          <a:pt x="36" y="20"/>
                        </a:lnTo>
                        <a:lnTo>
                          <a:pt x="39" y="16"/>
                        </a:lnTo>
                        <a:lnTo>
                          <a:pt x="38" y="11"/>
                        </a:lnTo>
                        <a:close/>
                      </a:path>
                    </a:pathLst>
                  </a:custGeom>
                  <a:solidFill>
                    <a:srgbClr val="28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8" name="Freeform 37"/>
                  <p:cNvSpPr>
                    <a:spLocks/>
                  </p:cNvSpPr>
                  <p:nvPr/>
                </p:nvSpPr>
                <p:spPr bwMode="auto">
                  <a:xfrm>
                    <a:off x="3341" y="2300"/>
                    <a:ext cx="22" cy="23"/>
                  </a:xfrm>
                  <a:custGeom>
                    <a:avLst/>
                    <a:gdLst>
                      <a:gd name="T0" fmla="*/ 42 w 42"/>
                      <a:gd name="T1" fmla="*/ 21 h 45"/>
                      <a:gd name="T2" fmla="*/ 39 w 42"/>
                      <a:gd name="T3" fmla="*/ 17 h 45"/>
                      <a:gd name="T4" fmla="*/ 37 w 42"/>
                      <a:gd name="T5" fmla="*/ 14 h 45"/>
                      <a:gd name="T6" fmla="*/ 34 w 42"/>
                      <a:gd name="T7" fmla="*/ 11 h 45"/>
                      <a:gd name="T8" fmla="*/ 32 w 42"/>
                      <a:gd name="T9" fmla="*/ 8 h 45"/>
                      <a:gd name="T10" fmla="*/ 25 w 42"/>
                      <a:gd name="T11" fmla="*/ 3 h 45"/>
                      <a:gd name="T12" fmla="*/ 15 w 42"/>
                      <a:gd name="T13" fmla="*/ 0 h 45"/>
                      <a:gd name="T14" fmla="*/ 6 w 42"/>
                      <a:gd name="T15" fmla="*/ 2 h 45"/>
                      <a:gd name="T16" fmla="*/ 0 w 42"/>
                      <a:gd name="T17" fmla="*/ 10 h 45"/>
                      <a:gd name="T18" fmla="*/ 3 w 42"/>
                      <a:gd name="T19" fmla="*/ 14 h 45"/>
                      <a:gd name="T20" fmla="*/ 10 w 42"/>
                      <a:gd name="T21" fmla="*/ 22 h 45"/>
                      <a:gd name="T22" fmla="*/ 16 w 42"/>
                      <a:gd name="T23" fmla="*/ 33 h 45"/>
                      <a:gd name="T24" fmla="*/ 17 w 42"/>
                      <a:gd name="T25" fmla="*/ 45 h 45"/>
                      <a:gd name="T26" fmla="*/ 25 w 42"/>
                      <a:gd name="T27" fmla="*/ 40 h 45"/>
                      <a:gd name="T28" fmla="*/ 32 w 42"/>
                      <a:gd name="T29" fmla="*/ 34 h 45"/>
                      <a:gd name="T30" fmla="*/ 39 w 42"/>
                      <a:gd name="T31" fmla="*/ 27 h 45"/>
                      <a:gd name="T32" fmla="*/ 42 w 42"/>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1"/>
                        </a:moveTo>
                        <a:lnTo>
                          <a:pt x="39" y="17"/>
                        </a:lnTo>
                        <a:lnTo>
                          <a:pt x="37" y="14"/>
                        </a:lnTo>
                        <a:lnTo>
                          <a:pt x="34" y="11"/>
                        </a:lnTo>
                        <a:lnTo>
                          <a:pt x="32" y="8"/>
                        </a:lnTo>
                        <a:lnTo>
                          <a:pt x="25" y="3"/>
                        </a:lnTo>
                        <a:lnTo>
                          <a:pt x="15" y="0"/>
                        </a:lnTo>
                        <a:lnTo>
                          <a:pt x="6" y="2"/>
                        </a:lnTo>
                        <a:lnTo>
                          <a:pt x="0" y="10"/>
                        </a:lnTo>
                        <a:lnTo>
                          <a:pt x="3" y="14"/>
                        </a:lnTo>
                        <a:lnTo>
                          <a:pt x="10" y="22"/>
                        </a:lnTo>
                        <a:lnTo>
                          <a:pt x="16" y="33"/>
                        </a:lnTo>
                        <a:lnTo>
                          <a:pt x="17" y="45"/>
                        </a:lnTo>
                        <a:lnTo>
                          <a:pt x="25" y="40"/>
                        </a:lnTo>
                        <a:lnTo>
                          <a:pt x="32" y="34"/>
                        </a:lnTo>
                        <a:lnTo>
                          <a:pt x="39" y="27"/>
                        </a:lnTo>
                        <a:lnTo>
                          <a:pt x="42" y="21"/>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69" name="Freeform 38"/>
                  <p:cNvSpPr>
                    <a:spLocks/>
                  </p:cNvSpPr>
                  <p:nvPr/>
                </p:nvSpPr>
                <p:spPr bwMode="auto">
                  <a:xfrm>
                    <a:off x="3350" y="2344"/>
                    <a:ext cx="35" cy="15"/>
                  </a:xfrm>
                  <a:custGeom>
                    <a:avLst/>
                    <a:gdLst>
                      <a:gd name="T0" fmla="*/ 63 w 70"/>
                      <a:gd name="T1" fmla="*/ 0 h 31"/>
                      <a:gd name="T2" fmla="*/ 62 w 70"/>
                      <a:gd name="T3" fmla="*/ 4 h 31"/>
                      <a:gd name="T4" fmla="*/ 61 w 70"/>
                      <a:gd name="T5" fmla="*/ 7 h 31"/>
                      <a:gd name="T6" fmla="*/ 59 w 70"/>
                      <a:gd name="T7" fmla="*/ 11 h 31"/>
                      <a:gd name="T8" fmla="*/ 54 w 70"/>
                      <a:gd name="T9" fmla="*/ 14 h 31"/>
                      <a:gd name="T10" fmla="*/ 50 w 70"/>
                      <a:gd name="T11" fmla="*/ 18 h 31"/>
                      <a:gd name="T12" fmla="*/ 43 w 70"/>
                      <a:gd name="T13" fmla="*/ 20 h 31"/>
                      <a:gd name="T14" fmla="*/ 34 w 70"/>
                      <a:gd name="T15" fmla="*/ 22 h 31"/>
                      <a:gd name="T16" fmla="*/ 23 w 70"/>
                      <a:gd name="T17" fmla="*/ 23 h 31"/>
                      <a:gd name="T18" fmla="*/ 16 w 70"/>
                      <a:gd name="T19" fmla="*/ 23 h 31"/>
                      <a:gd name="T20" fmla="*/ 12 w 70"/>
                      <a:gd name="T21" fmla="*/ 23 h 31"/>
                      <a:gd name="T22" fmla="*/ 6 w 70"/>
                      <a:gd name="T23" fmla="*/ 24 h 31"/>
                      <a:gd name="T24" fmla="*/ 2 w 70"/>
                      <a:gd name="T25" fmla="*/ 24 h 31"/>
                      <a:gd name="T26" fmla="*/ 0 w 70"/>
                      <a:gd name="T27" fmla="*/ 28 h 31"/>
                      <a:gd name="T28" fmla="*/ 0 w 70"/>
                      <a:gd name="T29" fmla="*/ 29 h 31"/>
                      <a:gd name="T30" fmla="*/ 1 w 70"/>
                      <a:gd name="T31" fmla="*/ 31 h 31"/>
                      <a:gd name="T32" fmla="*/ 5 w 70"/>
                      <a:gd name="T33" fmla="*/ 31 h 31"/>
                      <a:gd name="T34" fmla="*/ 10 w 70"/>
                      <a:gd name="T35" fmla="*/ 31 h 31"/>
                      <a:gd name="T36" fmla="*/ 17 w 70"/>
                      <a:gd name="T37" fmla="*/ 31 h 31"/>
                      <a:gd name="T38" fmla="*/ 25 w 70"/>
                      <a:gd name="T39" fmla="*/ 31 h 31"/>
                      <a:gd name="T40" fmla="*/ 34 w 70"/>
                      <a:gd name="T41" fmla="*/ 31 h 31"/>
                      <a:gd name="T42" fmla="*/ 42 w 70"/>
                      <a:gd name="T43" fmla="*/ 31 h 31"/>
                      <a:gd name="T44" fmla="*/ 49 w 70"/>
                      <a:gd name="T45" fmla="*/ 31 h 31"/>
                      <a:gd name="T46" fmla="*/ 55 w 70"/>
                      <a:gd name="T47" fmla="*/ 30 h 31"/>
                      <a:gd name="T48" fmla="*/ 61 w 70"/>
                      <a:gd name="T49" fmla="*/ 28 h 31"/>
                      <a:gd name="T50" fmla="*/ 68 w 70"/>
                      <a:gd name="T51" fmla="*/ 23 h 31"/>
                      <a:gd name="T52" fmla="*/ 70 w 70"/>
                      <a:gd name="T53" fmla="*/ 15 h 31"/>
                      <a:gd name="T54" fmla="*/ 69 w 70"/>
                      <a:gd name="T55" fmla="*/ 8 h 31"/>
                      <a:gd name="T56" fmla="*/ 63 w 70"/>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31"/>
                      <a:gd name="T89" fmla="*/ 70 w 70"/>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31">
                        <a:moveTo>
                          <a:pt x="63" y="0"/>
                        </a:moveTo>
                        <a:lnTo>
                          <a:pt x="62" y="4"/>
                        </a:lnTo>
                        <a:lnTo>
                          <a:pt x="61" y="7"/>
                        </a:lnTo>
                        <a:lnTo>
                          <a:pt x="59" y="11"/>
                        </a:lnTo>
                        <a:lnTo>
                          <a:pt x="54" y="14"/>
                        </a:lnTo>
                        <a:lnTo>
                          <a:pt x="50" y="18"/>
                        </a:lnTo>
                        <a:lnTo>
                          <a:pt x="43" y="20"/>
                        </a:lnTo>
                        <a:lnTo>
                          <a:pt x="34" y="22"/>
                        </a:lnTo>
                        <a:lnTo>
                          <a:pt x="23" y="23"/>
                        </a:lnTo>
                        <a:lnTo>
                          <a:pt x="16" y="23"/>
                        </a:lnTo>
                        <a:lnTo>
                          <a:pt x="12" y="23"/>
                        </a:lnTo>
                        <a:lnTo>
                          <a:pt x="6" y="24"/>
                        </a:lnTo>
                        <a:lnTo>
                          <a:pt x="2" y="24"/>
                        </a:lnTo>
                        <a:lnTo>
                          <a:pt x="0" y="28"/>
                        </a:lnTo>
                        <a:lnTo>
                          <a:pt x="0" y="29"/>
                        </a:lnTo>
                        <a:lnTo>
                          <a:pt x="1" y="31"/>
                        </a:lnTo>
                        <a:lnTo>
                          <a:pt x="5" y="31"/>
                        </a:lnTo>
                        <a:lnTo>
                          <a:pt x="10" y="31"/>
                        </a:lnTo>
                        <a:lnTo>
                          <a:pt x="17" y="31"/>
                        </a:lnTo>
                        <a:lnTo>
                          <a:pt x="25" y="31"/>
                        </a:lnTo>
                        <a:lnTo>
                          <a:pt x="34" y="31"/>
                        </a:lnTo>
                        <a:lnTo>
                          <a:pt x="42" y="31"/>
                        </a:lnTo>
                        <a:lnTo>
                          <a:pt x="49" y="31"/>
                        </a:lnTo>
                        <a:lnTo>
                          <a:pt x="55" y="30"/>
                        </a:lnTo>
                        <a:lnTo>
                          <a:pt x="61" y="28"/>
                        </a:lnTo>
                        <a:lnTo>
                          <a:pt x="68" y="23"/>
                        </a:lnTo>
                        <a:lnTo>
                          <a:pt x="70" y="15"/>
                        </a:lnTo>
                        <a:lnTo>
                          <a:pt x="69" y="8"/>
                        </a:lnTo>
                        <a:lnTo>
                          <a:pt x="63"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0" name="Freeform 39"/>
                  <p:cNvSpPr>
                    <a:spLocks/>
                  </p:cNvSpPr>
                  <p:nvPr/>
                </p:nvSpPr>
                <p:spPr bwMode="auto">
                  <a:xfrm>
                    <a:off x="3351" y="2341"/>
                    <a:ext cx="31" cy="15"/>
                  </a:xfrm>
                  <a:custGeom>
                    <a:avLst/>
                    <a:gdLst>
                      <a:gd name="T0" fmla="*/ 61 w 61"/>
                      <a:gd name="T1" fmla="*/ 5 h 29"/>
                      <a:gd name="T2" fmla="*/ 60 w 61"/>
                      <a:gd name="T3" fmla="*/ 4 h 29"/>
                      <a:gd name="T4" fmla="*/ 59 w 61"/>
                      <a:gd name="T5" fmla="*/ 3 h 29"/>
                      <a:gd name="T6" fmla="*/ 58 w 61"/>
                      <a:gd name="T7" fmla="*/ 3 h 29"/>
                      <a:gd name="T8" fmla="*/ 57 w 61"/>
                      <a:gd name="T9" fmla="*/ 2 h 29"/>
                      <a:gd name="T10" fmla="*/ 51 w 61"/>
                      <a:gd name="T11" fmla="*/ 0 h 29"/>
                      <a:gd name="T12" fmla="*/ 44 w 61"/>
                      <a:gd name="T13" fmla="*/ 1 h 29"/>
                      <a:gd name="T14" fmla="*/ 37 w 61"/>
                      <a:gd name="T15" fmla="*/ 3 h 29"/>
                      <a:gd name="T16" fmla="*/ 30 w 61"/>
                      <a:gd name="T17" fmla="*/ 5 h 29"/>
                      <a:gd name="T18" fmla="*/ 23 w 61"/>
                      <a:gd name="T19" fmla="*/ 10 h 29"/>
                      <a:gd name="T20" fmla="*/ 18 w 61"/>
                      <a:gd name="T21" fmla="*/ 13 h 29"/>
                      <a:gd name="T22" fmla="*/ 14 w 61"/>
                      <a:gd name="T23" fmla="*/ 16 h 29"/>
                      <a:gd name="T24" fmla="*/ 13 w 61"/>
                      <a:gd name="T25" fmla="*/ 17 h 29"/>
                      <a:gd name="T26" fmla="*/ 12 w 61"/>
                      <a:gd name="T27" fmla="*/ 18 h 29"/>
                      <a:gd name="T28" fmla="*/ 8 w 61"/>
                      <a:gd name="T29" fmla="*/ 21 h 29"/>
                      <a:gd name="T30" fmla="*/ 4 w 61"/>
                      <a:gd name="T31" fmla="*/ 25 h 29"/>
                      <a:gd name="T32" fmla="*/ 0 w 61"/>
                      <a:gd name="T33" fmla="*/ 29 h 29"/>
                      <a:gd name="T34" fmla="*/ 4 w 61"/>
                      <a:gd name="T35" fmla="*/ 29 h 29"/>
                      <a:gd name="T36" fmla="*/ 10 w 61"/>
                      <a:gd name="T37" fmla="*/ 28 h 29"/>
                      <a:gd name="T38" fmla="*/ 14 w 61"/>
                      <a:gd name="T39" fmla="*/ 28 h 29"/>
                      <a:gd name="T40" fmla="*/ 21 w 61"/>
                      <a:gd name="T41" fmla="*/ 28 h 29"/>
                      <a:gd name="T42" fmla="*/ 32 w 61"/>
                      <a:gd name="T43" fmla="*/ 27 h 29"/>
                      <a:gd name="T44" fmla="*/ 41 w 61"/>
                      <a:gd name="T45" fmla="*/ 25 h 29"/>
                      <a:gd name="T46" fmla="*/ 48 w 61"/>
                      <a:gd name="T47" fmla="*/ 23 h 29"/>
                      <a:gd name="T48" fmla="*/ 52 w 61"/>
                      <a:gd name="T49" fmla="*/ 19 h 29"/>
                      <a:gd name="T50" fmla="*/ 57 w 61"/>
                      <a:gd name="T51" fmla="*/ 16 h 29"/>
                      <a:gd name="T52" fmla="*/ 59 w 61"/>
                      <a:gd name="T53" fmla="*/ 12 h 29"/>
                      <a:gd name="T54" fmla="*/ 60 w 61"/>
                      <a:gd name="T55" fmla="*/ 9 h 29"/>
                      <a:gd name="T56" fmla="*/ 61 w 61"/>
                      <a:gd name="T57" fmla="*/ 5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29"/>
                      <a:gd name="T89" fmla="*/ 61 w 61"/>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29">
                        <a:moveTo>
                          <a:pt x="61" y="5"/>
                        </a:moveTo>
                        <a:lnTo>
                          <a:pt x="60" y="4"/>
                        </a:lnTo>
                        <a:lnTo>
                          <a:pt x="59" y="3"/>
                        </a:lnTo>
                        <a:lnTo>
                          <a:pt x="58" y="3"/>
                        </a:lnTo>
                        <a:lnTo>
                          <a:pt x="57" y="2"/>
                        </a:lnTo>
                        <a:lnTo>
                          <a:pt x="51" y="0"/>
                        </a:lnTo>
                        <a:lnTo>
                          <a:pt x="44" y="1"/>
                        </a:lnTo>
                        <a:lnTo>
                          <a:pt x="37" y="3"/>
                        </a:lnTo>
                        <a:lnTo>
                          <a:pt x="30" y="5"/>
                        </a:lnTo>
                        <a:lnTo>
                          <a:pt x="23" y="10"/>
                        </a:lnTo>
                        <a:lnTo>
                          <a:pt x="18" y="13"/>
                        </a:lnTo>
                        <a:lnTo>
                          <a:pt x="14" y="16"/>
                        </a:lnTo>
                        <a:lnTo>
                          <a:pt x="13" y="17"/>
                        </a:lnTo>
                        <a:lnTo>
                          <a:pt x="12" y="18"/>
                        </a:lnTo>
                        <a:lnTo>
                          <a:pt x="8" y="21"/>
                        </a:lnTo>
                        <a:lnTo>
                          <a:pt x="4" y="25"/>
                        </a:lnTo>
                        <a:lnTo>
                          <a:pt x="0" y="29"/>
                        </a:lnTo>
                        <a:lnTo>
                          <a:pt x="4" y="29"/>
                        </a:lnTo>
                        <a:lnTo>
                          <a:pt x="10" y="28"/>
                        </a:lnTo>
                        <a:lnTo>
                          <a:pt x="14" y="28"/>
                        </a:lnTo>
                        <a:lnTo>
                          <a:pt x="21" y="28"/>
                        </a:lnTo>
                        <a:lnTo>
                          <a:pt x="32" y="27"/>
                        </a:lnTo>
                        <a:lnTo>
                          <a:pt x="41" y="25"/>
                        </a:lnTo>
                        <a:lnTo>
                          <a:pt x="48" y="23"/>
                        </a:lnTo>
                        <a:lnTo>
                          <a:pt x="52" y="19"/>
                        </a:lnTo>
                        <a:lnTo>
                          <a:pt x="57" y="16"/>
                        </a:lnTo>
                        <a:lnTo>
                          <a:pt x="59" y="12"/>
                        </a:lnTo>
                        <a:lnTo>
                          <a:pt x="60" y="9"/>
                        </a:lnTo>
                        <a:lnTo>
                          <a:pt x="61" y="5"/>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1" name="Freeform 40"/>
                  <p:cNvSpPr>
                    <a:spLocks/>
                  </p:cNvSpPr>
                  <p:nvPr/>
                </p:nvSpPr>
                <p:spPr bwMode="auto">
                  <a:xfrm>
                    <a:off x="3288" y="2348"/>
                    <a:ext cx="37" cy="19"/>
                  </a:xfrm>
                  <a:custGeom>
                    <a:avLst/>
                    <a:gdLst>
                      <a:gd name="T0" fmla="*/ 73 w 73"/>
                      <a:gd name="T1" fmla="*/ 24 h 36"/>
                      <a:gd name="T2" fmla="*/ 73 w 73"/>
                      <a:gd name="T3" fmla="*/ 21 h 36"/>
                      <a:gd name="T4" fmla="*/ 70 w 73"/>
                      <a:gd name="T5" fmla="*/ 19 h 36"/>
                      <a:gd name="T6" fmla="*/ 67 w 73"/>
                      <a:gd name="T7" fmla="*/ 17 h 36"/>
                      <a:gd name="T8" fmla="*/ 61 w 73"/>
                      <a:gd name="T9" fmla="*/ 16 h 36"/>
                      <a:gd name="T10" fmla="*/ 55 w 73"/>
                      <a:gd name="T11" fmla="*/ 13 h 36"/>
                      <a:gd name="T12" fmla="*/ 49 w 73"/>
                      <a:gd name="T13" fmla="*/ 11 h 36"/>
                      <a:gd name="T14" fmla="*/ 45 w 73"/>
                      <a:gd name="T15" fmla="*/ 8 h 36"/>
                      <a:gd name="T16" fmla="*/ 40 w 73"/>
                      <a:gd name="T17" fmla="*/ 4 h 36"/>
                      <a:gd name="T18" fmla="*/ 34 w 73"/>
                      <a:gd name="T19" fmla="*/ 0 h 36"/>
                      <a:gd name="T20" fmla="*/ 26 w 73"/>
                      <a:gd name="T21" fmla="*/ 2 h 36"/>
                      <a:gd name="T22" fmla="*/ 18 w 73"/>
                      <a:gd name="T23" fmla="*/ 8 h 36"/>
                      <a:gd name="T24" fmla="*/ 8 w 73"/>
                      <a:gd name="T25" fmla="*/ 11 h 36"/>
                      <a:gd name="T26" fmla="*/ 1 w 73"/>
                      <a:gd name="T27" fmla="*/ 14 h 36"/>
                      <a:gd name="T28" fmla="*/ 0 w 73"/>
                      <a:gd name="T29" fmla="*/ 20 h 36"/>
                      <a:gd name="T30" fmla="*/ 3 w 73"/>
                      <a:gd name="T31" fmla="*/ 28 h 36"/>
                      <a:gd name="T32" fmla="*/ 9 w 73"/>
                      <a:gd name="T33" fmla="*/ 36 h 36"/>
                      <a:gd name="T34" fmla="*/ 23 w 73"/>
                      <a:gd name="T35" fmla="*/ 27 h 36"/>
                      <a:gd name="T36" fmla="*/ 30 w 73"/>
                      <a:gd name="T37" fmla="*/ 21 h 36"/>
                      <a:gd name="T38" fmla="*/ 46 w 73"/>
                      <a:gd name="T39" fmla="*/ 18 h 36"/>
                      <a:gd name="T40" fmla="*/ 48 w 73"/>
                      <a:gd name="T41" fmla="*/ 19 h 36"/>
                      <a:gd name="T42" fmla="*/ 54 w 73"/>
                      <a:gd name="T43" fmla="*/ 20 h 36"/>
                      <a:gd name="T44" fmla="*/ 62 w 73"/>
                      <a:gd name="T45" fmla="*/ 24 h 36"/>
                      <a:gd name="T46" fmla="*/ 71 w 73"/>
                      <a:gd name="T47" fmla="*/ 26 h 36"/>
                      <a:gd name="T48" fmla="*/ 72 w 73"/>
                      <a:gd name="T49" fmla="*/ 25 h 36"/>
                      <a:gd name="T50" fmla="*/ 72 w 73"/>
                      <a:gd name="T51" fmla="*/ 25 h 36"/>
                      <a:gd name="T52" fmla="*/ 73 w 73"/>
                      <a:gd name="T53" fmla="*/ 25 h 36"/>
                      <a:gd name="T54" fmla="*/ 73 w 73"/>
                      <a:gd name="T55" fmla="*/ 24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36"/>
                      <a:gd name="T86" fmla="*/ 73 w 73"/>
                      <a:gd name="T87" fmla="*/ 36 h 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36">
                        <a:moveTo>
                          <a:pt x="73" y="24"/>
                        </a:moveTo>
                        <a:lnTo>
                          <a:pt x="73" y="21"/>
                        </a:lnTo>
                        <a:lnTo>
                          <a:pt x="70" y="19"/>
                        </a:lnTo>
                        <a:lnTo>
                          <a:pt x="67" y="17"/>
                        </a:lnTo>
                        <a:lnTo>
                          <a:pt x="61" y="16"/>
                        </a:lnTo>
                        <a:lnTo>
                          <a:pt x="55" y="13"/>
                        </a:lnTo>
                        <a:lnTo>
                          <a:pt x="49" y="11"/>
                        </a:lnTo>
                        <a:lnTo>
                          <a:pt x="45" y="8"/>
                        </a:lnTo>
                        <a:lnTo>
                          <a:pt x="40" y="4"/>
                        </a:lnTo>
                        <a:lnTo>
                          <a:pt x="34" y="0"/>
                        </a:lnTo>
                        <a:lnTo>
                          <a:pt x="26" y="2"/>
                        </a:lnTo>
                        <a:lnTo>
                          <a:pt x="18" y="8"/>
                        </a:lnTo>
                        <a:lnTo>
                          <a:pt x="8" y="11"/>
                        </a:lnTo>
                        <a:lnTo>
                          <a:pt x="1" y="14"/>
                        </a:lnTo>
                        <a:lnTo>
                          <a:pt x="0" y="20"/>
                        </a:lnTo>
                        <a:lnTo>
                          <a:pt x="3" y="28"/>
                        </a:lnTo>
                        <a:lnTo>
                          <a:pt x="9" y="36"/>
                        </a:lnTo>
                        <a:lnTo>
                          <a:pt x="23" y="27"/>
                        </a:lnTo>
                        <a:lnTo>
                          <a:pt x="30" y="21"/>
                        </a:lnTo>
                        <a:lnTo>
                          <a:pt x="46" y="18"/>
                        </a:lnTo>
                        <a:lnTo>
                          <a:pt x="48" y="19"/>
                        </a:lnTo>
                        <a:lnTo>
                          <a:pt x="54" y="20"/>
                        </a:lnTo>
                        <a:lnTo>
                          <a:pt x="62" y="24"/>
                        </a:lnTo>
                        <a:lnTo>
                          <a:pt x="71" y="26"/>
                        </a:lnTo>
                        <a:lnTo>
                          <a:pt x="72" y="25"/>
                        </a:lnTo>
                        <a:lnTo>
                          <a:pt x="73" y="25"/>
                        </a:lnTo>
                        <a:lnTo>
                          <a:pt x="73" y="24"/>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2" name="Freeform 41"/>
                  <p:cNvSpPr>
                    <a:spLocks/>
                  </p:cNvSpPr>
                  <p:nvPr/>
                </p:nvSpPr>
                <p:spPr bwMode="auto">
                  <a:xfrm>
                    <a:off x="3292" y="2357"/>
                    <a:ext cx="32" cy="11"/>
                  </a:xfrm>
                  <a:custGeom>
                    <a:avLst/>
                    <a:gdLst>
                      <a:gd name="T0" fmla="*/ 21 w 62"/>
                      <a:gd name="T1" fmla="*/ 3 h 22"/>
                      <a:gd name="T2" fmla="*/ 14 w 62"/>
                      <a:gd name="T3" fmla="*/ 9 h 22"/>
                      <a:gd name="T4" fmla="*/ 0 w 62"/>
                      <a:gd name="T5" fmla="*/ 18 h 22"/>
                      <a:gd name="T6" fmla="*/ 0 w 62"/>
                      <a:gd name="T7" fmla="*/ 18 h 22"/>
                      <a:gd name="T8" fmla="*/ 0 w 62"/>
                      <a:gd name="T9" fmla="*/ 18 h 22"/>
                      <a:gd name="T10" fmla="*/ 0 w 62"/>
                      <a:gd name="T11" fmla="*/ 18 h 22"/>
                      <a:gd name="T12" fmla="*/ 1 w 62"/>
                      <a:gd name="T13" fmla="*/ 18 h 22"/>
                      <a:gd name="T14" fmla="*/ 8 w 62"/>
                      <a:gd name="T15" fmla="*/ 22 h 22"/>
                      <a:gd name="T16" fmla="*/ 17 w 62"/>
                      <a:gd name="T17" fmla="*/ 21 h 22"/>
                      <a:gd name="T18" fmla="*/ 26 w 62"/>
                      <a:gd name="T19" fmla="*/ 17 h 22"/>
                      <a:gd name="T20" fmla="*/ 33 w 62"/>
                      <a:gd name="T21" fmla="*/ 13 h 22"/>
                      <a:gd name="T22" fmla="*/ 40 w 62"/>
                      <a:gd name="T23" fmla="*/ 11 h 22"/>
                      <a:gd name="T24" fmla="*/ 48 w 62"/>
                      <a:gd name="T25" fmla="*/ 10 h 22"/>
                      <a:gd name="T26" fmla="*/ 56 w 62"/>
                      <a:gd name="T27" fmla="*/ 9 h 22"/>
                      <a:gd name="T28" fmla="*/ 62 w 62"/>
                      <a:gd name="T29" fmla="*/ 8 h 22"/>
                      <a:gd name="T30" fmla="*/ 53 w 62"/>
                      <a:gd name="T31" fmla="*/ 6 h 22"/>
                      <a:gd name="T32" fmla="*/ 45 w 62"/>
                      <a:gd name="T33" fmla="*/ 2 h 22"/>
                      <a:gd name="T34" fmla="*/ 39 w 62"/>
                      <a:gd name="T35" fmla="*/ 1 h 22"/>
                      <a:gd name="T36" fmla="*/ 37 w 62"/>
                      <a:gd name="T37" fmla="*/ 0 h 22"/>
                      <a:gd name="T38" fmla="*/ 21 w 62"/>
                      <a:gd name="T39" fmla="*/ 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22"/>
                      <a:gd name="T62" fmla="*/ 62 w 62"/>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22">
                        <a:moveTo>
                          <a:pt x="21" y="3"/>
                        </a:moveTo>
                        <a:lnTo>
                          <a:pt x="14" y="9"/>
                        </a:lnTo>
                        <a:lnTo>
                          <a:pt x="0" y="18"/>
                        </a:lnTo>
                        <a:lnTo>
                          <a:pt x="1" y="18"/>
                        </a:lnTo>
                        <a:lnTo>
                          <a:pt x="8" y="22"/>
                        </a:lnTo>
                        <a:lnTo>
                          <a:pt x="17" y="21"/>
                        </a:lnTo>
                        <a:lnTo>
                          <a:pt x="26" y="17"/>
                        </a:lnTo>
                        <a:lnTo>
                          <a:pt x="33" y="13"/>
                        </a:lnTo>
                        <a:lnTo>
                          <a:pt x="40" y="11"/>
                        </a:lnTo>
                        <a:lnTo>
                          <a:pt x="48" y="10"/>
                        </a:lnTo>
                        <a:lnTo>
                          <a:pt x="56" y="9"/>
                        </a:lnTo>
                        <a:lnTo>
                          <a:pt x="62" y="8"/>
                        </a:lnTo>
                        <a:lnTo>
                          <a:pt x="53" y="6"/>
                        </a:lnTo>
                        <a:lnTo>
                          <a:pt x="45" y="2"/>
                        </a:lnTo>
                        <a:lnTo>
                          <a:pt x="39" y="1"/>
                        </a:lnTo>
                        <a:lnTo>
                          <a:pt x="37" y="0"/>
                        </a:lnTo>
                        <a:lnTo>
                          <a:pt x="21" y="3"/>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3" name="Freeform 42"/>
                  <p:cNvSpPr>
                    <a:spLocks/>
                  </p:cNvSpPr>
                  <p:nvPr/>
                </p:nvSpPr>
                <p:spPr bwMode="auto">
                  <a:xfrm>
                    <a:off x="3323" y="2336"/>
                    <a:ext cx="26" cy="13"/>
                  </a:xfrm>
                  <a:custGeom>
                    <a:avLst/>
                    <a:gdLst>
                      <a:gd name="T0" fmla="*/ 45 w 53"/>
                      <a:gd name="T1" fmla="*/ 0 h 28"/>
                      <a:gd name="T2" fmla="*/ 44 w 53"/>
                      <a:gd name="T3" fmla="*/ 2 h 28"/>
                      <a:gd name="T4" fmla="*/ 43 w 53"/>
                      <a:gd name="T5" fmla="*/ 5 h 28"/>
                      <a:gd name="T6" fmla="*/ 40 w 53"/>
                      <a:gd name="T7" fmla="*/ 7 h 28"/>
                      <a:gd name="T8" fmla="*/ 37 w 53"/>
                      <a:gd name="T9" fmla="*/ 9 h 28"/>
                      <a:gd name="T10" fmla="*/ 32 w 53"/>
                      <a:gd name="T11" fmla="*/ 12 h 28"/>
                      <a:gd name="T12" fmla="*/ 26 w 53"/>
                      <a:gd name="T13" fmla="*/ 13 h 28"/>
                      <a:gd name="T14" fmla="*/ 21 w 53"/>
                      <a:gd name="T15" fmla="*/ 15 h 28"/>
                      <a:gd name="T16" fmla="*/ 15 w 53"/>
                      <a:gd name="T17" fmla="*/ 16 h 28"/>
                      <a:gd name="T18" fmla="*/ 9 w 53"/>
                      <a:gd name="T19" fmla="*/ 19 h 28"/>
                      <a:gd name="T20" fmla="*/ 5 w 53"/>
                      <a:gd name="T21" fmla="*/ 21 h 28"/>
                      <a:gd name="T22" fmla="*/ 1 w 53"/>
                      <a:gd name="T23" fmla="*/ 24 h 28"/>
                      <a:gd name="T24" fmla="*/ 0 w 53"/>
                      <a:gd name="T25" fmla="*/ 27 h 28"/>
                      <a:gd name="T26" fmla="*/ 7 w 53"/>
                      <a:gd name="T27" fmla="*/ 28 h 28"/>
                      <a:gd name="T28" fmla="*/ 16 w 53"/>
                      <a:gd name="T29" fmla="*/ 28 h 28"/>
                      <a:gd name="T30" fmla="*/ 24 w 53"/>
                      <a:gd name="T31" fmla="*/ 28 h 28"/>
                      <a:gd name="T32" fmla="*/ 33 w 53"/>
                      <a:gd name="T33" fmla="*/ 26 h 28"/>
                      <a:gd name="T34" fmla="*/ 41 w 53"/>
                      <a:gd name="T35" fmla="*/ 23 h 28"/>
                      <a:gd name="T36" fmla="*/ 47 w 53"/>
                      <a:gd name="T37" fmla="*/ 20 h 28"/>
                      <a:gd name="T38" fmla="*/ 52 w 53"/>
                      <a:gd name="T39" fmla="*/ 16 h 28"/>
                      <a:gd name="T40" fmla="*/ 53 w 53"/>
                      <a:gd name="T41" fmla="*/ 12 h 28"/>
                      <a:gd name="T42" fmla="*/ 52 w 53"/>
                      <a:gd name="T43" fmla="*/ 11 h 28"/>
                      <a:gd name="T44" fmla="*/ 51 w 53"/>
                      <a:gd name="T45" fmla="*/ 8 h 28"/>
                      <a:gd name="T46" fmla="*/ 48 w 53"/>
                      <a:gd name="T47" fmla="*/ 5 h 28"/>
                      <a:gd name="T48" fmla="*/ 45 w 53"/>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28"/>
                      <a:gd name="T77" fmla="*/ 53 w 53"/>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28">
                        <a:moveTo>
                          <a:pt x="45" y="0"/>
                        </a:moveTo>
                        <a:lnTo>
                          <a:pt x="44" y="2"/>
                        </a:lnTo>
                        <a:lnTo>
                          <a:pt x="43" y="5"/>
                        </a:lnTo>
                        <a:lnTo>
                          <a:pt x="40" y="7"/>
                        </a:lnTo>
                        <a:lnTo>
                          <a:pt x="37" y="9"/>
                        </a:lnTo>
                        <a:lnTo>
                          <a:pt x="32" y="12"/>
                        </a:lnTo>
                        <a:lnTo>
                          <a:pt x="26" y="13"/>
                        </a:lnTo>
                        <a:lnTo>
                          <a:pt x="21" y="15"/>
                        </a:lnTo>
                        <a:lnTo>
                          <a:pt x="15" y="16"/>
                        </a:lnTo>
                        <a:lnTo>
                          <a:pt x="9" y="19"/>
                        </a:lnTo>
                        <a:lnTo>
                          <a:pt x="5" y="21"/>
                        </a:lnTo>
                        <a:lnTo>
                          <a:pt x="1" y="24"/>
                        </a:lnTo>
                        <a:lnTo>
                          <a:pt x="0" y="27"/>
                        </a:lnTo>
                        <a:lnTo>
                          <a:pt x="7" y="28"/>
                        </a:lnTo>
                        <a:lnTo>
                          <a:pt x="16" y="28"/>
                        </a:lnTo>
                        <a:lnTo>
                          <a:pt x="24" y="28"/>
                        </a:lnTo>
                        <a:lnTo>
                          <a:pt x="33" y="26"/>
                        </a:lnTo>
                        <a:lnTo>
                          <a:pt x="41" y="23"/>
                        </a:lnTo>
                        <a:lnTo>
                          <a:pt x="47" y="20"/>
                        </a:lnTo>
                        <a:lnTo>
                          <a:pt x="52" y="16"/>
                        </a:lnTo>
                        <a:lnTo>
                          <a:pt x="53" y="12"/>
                        </a:lnTo>
                        <a:lnTo>
                          <a:pt x="52" y="11"/>
                        </a:lnTo>
                        <a:lnTo>
                          <a:pt x="51" y="8"/>
                        </a:lnTo>
                        <a:lnTo>
                          <a:pt x="48" y="5"/>
                        </a:lnTo>
                        <a:lnTo>
                          <a:pt x="45"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4" name="Freeform 43"/>
                  <p:cNvSpPr>
                    <a:spLocks/>
                  </p:cNvSpPr>
                  <p:nvPr/>
                </p:nvSpPr>
                <p:spPr bwMode="auto">
                  <a:xfrm>
                    <a:off x="3318" y="2332"/>
                    <a:ext cx="27" cy="17"/>
                  </a:xfrm>
                  <a:custGeom>
                    <a:avLst/>
                    <a:gdLst>
                      <a:gd name="T0" fmla="*/ 46 w 54"/>
                      <a:gd name="T1" fmla="*/ 16 h 34"/>
                      <a:gd name="T2" fmla="*/ 49 w 54"/>
                      <a:gd name="T3" fmla="*/ 14 h 34"/>
                      <a:gd name="T4" fmla="*/ 52 w 54"/>
                      <a:gd name="T5" fmla="*/ 12 h 34"/>
                      <a:gd name="T6" fmla="*/ 53 w 54"/>
                      <a:gd name="T7" fmla="*/ 9 h 34"/>
                      <a:gd name="T8" fmla="*/ 54 w 54"/>
                      <a:gd name="T9" fmla="*/ 7 h 34"/>
                      <a:gd name="T10" fmla="*/ 49 w 54"/>
                      <a:gd name="T11" fmla="*/ 4 h 34"/>
                      <a:gd name="T12" fmla="*/ 44 w 54"/>
                      <a:gd name="T13" fmla="*/ 0 h 34"/>
                      <a:gd name="T14" fmla="*/ 39 w 54"/>
                      <a:gd name="T15" fmla="*/ 0 h 34"/>
                      <a:gd name="T16" fmla="*/ 33 w 54"/>
                      <a:gd name="T17" fmla="*/ 4 h 34"/>
                      <a:gd name="T18" fmla="*/ 27 w 54"/>
                      <a:gd name="T19" fmla="*/ 8 h 34"/>
                      <a:gd name="T20" fmla="*/ 20 w 54"/>
                      <a:gd name="T21" fmla="*/ 12 h 34"/>
                      <a:gd name="T22" fmla="*/ 14 w 54"/>
                      <a:gd name="T23" fmla="*/ 15 h 34"/>
                      <a:gd name="T24" fmla="*/ 8 w 54"/>
                      <a:gd name="T25" fmla="*/ 19 h 34"/>
                      <a:gd name="T26" fmla="*/ 2 w 54"/>
                      <a:gd name="T27" fmla="*/ 22 h 34"/>
                      <a:gd name="T28" fmla="*/ 0 w 54"/>
                      <a:gd name="T29" fmla="*/ 24 h 34"/>
                      <a:gd name="T30" fmla="*/ 0 w 54"/>
                      <a:gd name="T31" fmla="*/ 28 h 34"/>
                      <a:gd name="T32" fmla="*/ 3 w 54"/>
                      <a:gd name="T33" fmla="*/ 31 h 34"/>
                      <a:gd name="T34" fmla="*/ 4 w 54"/>
                      <a:gd name="T35" fmla="*/ 33 h 34"/>
                      <a:gd name="T36" fmla="*/ 6 w 54"/>
                      <a:gd name="T37" fmla="*/ 33 h 34"/>
                      <a:gd name="T38" fmla="*/ 8 w 54"/>
                      <a:gd name="T39" fmla="*/ 33 h 34"/>
                      <a:gd name="T40" fmla="*/ 9 w 54"/>
                      <a:gd name="T41" fmla="*/ 34 h 34"/>
                      <a:gd name="T42" fmla="*/ 10 w 54"/>
                      <a:gd name="T43" fmla="*/ 31 h 34"/>
                      <a:gd name="T44" fmla="*/ 14 w 54"/>
                      <a:gd name="T45" fmla="*/ 28 h 34"/>
                      <a:gd name="T46" fmla="*/ 18 w 54"/>
                      <a:gd name="T47" fmla="*/ 26 h 34"/>
                      <a:gd name="T48" fmla="*/ 24 w 54"/>
                      <a:gd name="T49" fmla="*/ 23 h 34"/>
                      <a:gd name="T50" fmla="*/ 30 w 54"/>
                      <a:gd name="T51" fmla="*/ 22 h 34"/>
                      <a:gd name="T52" fmla="*/ 35 w 54"/>
                      <a:gd name="T53" fmla="*/ 20 h 34"/>
                      <a:gd name="T54" fmla="*/ 41 w 54"/>
                      <a:gd name="T55" fmla="*/ 19 h 34"/>
                      <a:gd name="T56" fmla="*/ 46 w 54"/>
                      <a:gd name="T57" fmla="*/ 16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16"/>
                        </a:moveTo>
                        <a:lnTo>
                          <a:pt x="49" y="14"/>
                        </a:lnTo>
                        <a:lnTo>
                          <a:pt x="52" y="12"/>
                        </a:lnTo>
                        <a:lnTo>
                          <a:pt x="53" y="9"/>
                        </a:lnTo>
                        <a:lnTo>
                          <a:pt x="54" y="7"/>
                        </a:lnTo>
                        <a:lnTo>
                          <a:pt x="49" y="4"/>
                        </a:lnTo>
                        <a:lnTo>
                          <a:pt x="44" y="0"/>
                        </a:lnTo>
                        <a:lnTo>
                          <a:pt x="39" y="0"/>
                        </a:lnTo>
                        <a:lnTo>
                          <a:pt x="33" y="4"/>
                        </a:lnTo>
                        <a:lnTo>
                          <a:pt x="27" y="8"/>
                        </a:lnTo>
                        <a:lnTo>
                          <a:pt x="20" y="12"/>
                        </a:lnTo>
                        <a:lnTo>
                          <a:pt x="14" y="15"/>
                        </a:lnTo>
                        <a:lnTo>
                          <a:pt x="8" y="19"/>
                        </a:lnTo>
                        <a:lnTo>
                          <a:pt x="2" y="22"/>
                        </a:lnTo>
                        <a:lnTo>
                          <a:pt x="0" y="24"/>
                        </a:lnTo>
                        <a:lnTo>
                          <a:pt x="0" y="28"/>
                        </a:lnTo>
                        <a:lnTo>
                          <a:pt x="3" y="31"/>
                        </a:lnTo>
                        <a:lnTo>
                          <a:pt x="4" y="33"/>
                        </a:lnTo>
                        <a:lnTo>
                          <a:pt x="6" y="33"/>
                        </a:lnTo>
                        <a:lnTo>
                          <a:pt x="8" y="33"/>
                        </a:lnTo>
                        <a:lnTo>
                          <a:pt x="9" y="34"/>
                        </a:lnTo>
                        <a:lnTo>
                          <a:pt x="10" y="31"/>
                        </a:lnTo>
                        <a:lnTo>
                          <a:pt x="14" y="28"/>
                        </a:lnTo>
                        <a:lnTo>
                          <a:pt x="18" y="26"/>
                        </a:lnTo>
                        <a:lnTo>
                          <a:pt x="24" y="23"/>
                        </a:lnTo>
                        <a:lnTo>
                          <a:pt x="30" y="22"/>
                        </a:lnTo>
                        <a:lnTo>
                          <a:pt x="35" y="20"/>
                        </a:lnTo>
                        <a:lnTo>
                          <a:pt x="41" y="19"/>
                        </a:lnTo>
                        <a:lnTo>
                          <a:pt x="46" y="16"/>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5" name="Freeform 44"/>
                  <p:cNvSpPr>
                    <a:spLocks/>
                  </p:cNvSpPr>
                  <p:nvPr/>
                </p:nvSpPr>
                <p:spPr bwMode="auto">
                  <a:xfrm>
                    <a:off x="3109" y="2296"/>
                    <a:ext cx="40" cy="41"/>
                  </a:xfrm>
                  <a:custGeom>
                    <a:avLst/>
                    <a:gdLst>
                      <a:gd name="T0" fmla="*/ 1 w 79"/>
                      <a:gd name="T1" fmla="*/ 24 h 80"/>
                      <a:gd name="T2" fmla="*/ 6 w 79"/>
                      <a:gd name="T3" fmla="*/ 17 h 80"/>
                      <a:gd name="T4" fmla="*/ 13 w 79"/>
                      <a:gd name="T5" fmla="*/ 11 h 80"/>
                      <a:gd name="T6" fmla="*/ 24 w 79"/>
                      <a:gd name="T7" fmla="*/ 4 h 80"/>
                      <a:gd name="T8" fmla="*/ 33 w 79"/>
                      <a:gd name="T9" fmla="*/ 0 h 80"/>
                      <a:gd name="T10" fmla="*/ 31 w 79"/>
                      <a:gd name="T11" fmla="*/ 8 h 80"/>
                      <a:gd name="T12" fmla="*/ 29 w 79"/>
                      <a:gd name="T13" fmla="*/ 15 h 80"/>
                      <a:gd name="T14" fmla="*/ 29 w 79"/>
                      <a:gd name="T15" fmla="*/ 21 h 80"/>
                      <a:gd name="T16" fmla="*/ 32 w 79"/>
                      <a:gd name="T17" fmla="*/ 24 h 80"/>
                      <a:gd name="T18" fmla="*/ 36 w 79"/>
                      <a:gd name="T19" fmla="*/ 26 h 80"/>
                      <a:gd name="T20" fmla="*/ 43 w 79"/>
                      <a:gd name="T21" fmla="*/ 30 h 80"/>
                      <a:gd name="T22" fmla="*/ 50 w 79"/>
                      <a:gd name="T23" fmla="*/ 34 h 80"/>
                      <a:gd name="T24" fmla="*/ 58 w 79"/>
                      <a:gd name="T25" fmla="*/ 40 h 80"/>
                      <a:gd name="T26" fmla="*/ 65 w 79"/>
                      <a:gd name="T27" fmla="*/ 45 h 80"/>
                      <a:gd name="T28" fmla="*/ 72 w 79"/>
                      <a:gd name="T29" fmla="*/ 49 h 80"/>
                      <a:gd name="T30" fmla="*/ 77 w 79"/>
                      <a:gd name="T31" fmla="*/ 52 h 80"/>
                      <a:gd name="T32" fmla="*/ 78 w 79"/>
                      <a:gd name="T33" fmla="*/ 53 h 80"/>
                      <a:gd name="T34" fmla="*/ 79 w 79"/>
                      <a:gd name="T35" fmla="*/ 80 h 80"/>
                      <a:gd name="T36" fmla="*/ 71 w 79"/>
                      <a:gd name="T37" fmla="*/ 77 h 80"/>
                      <a:gd name="T38" fmla="*/ 62 w 79"/>
                      <a:gd name="T39" fmla="*/ 72 h 80"/>
                      <a:gd name="T40" fmla="*/ 51 w 79"/>
                      <a:gd name="T41" fmla="*/ 69 h 80"/>
                      <a:gd name="T42" fmla="*/ 42 w 79"/>
                      <a:gd name="T43" fmla="*/ 64 h 80"/>
                      <a:gd name="T44" fmla="*/ 34 w 79"/>
                      <a:gd name="T45" fmla="*/ 60 h 80"/>
                      <a:gd name="T46" fmla="*/ 27 w 79"/>
                      <a:gd name="T47" fmla="*/ 56 h 80"/>
                      <a:gd name="T48" fmla="*/ 21 w 79"/>
                      <a:gd name="T49" fmla="*/ 53 h 80"/>
                      <a:gd name="T50" fmla="*/ 20 w 79"/>
                      <a:gd name="T51" fmla="*/ 49 h 80"/>
                      <a:gd name="T52" fmla="*/ 16 w 79"/>
                      <a:gd name="T53" fmla="*/ 44 h 80"/>
                      <a:gd name="T54" fmla="*/ 8 w 79"/>
                      <a:gd name="T55" fmla="*/ 39 h 80"/>
                      <a:gd name="T56" fmla="*/ 0 w 79"/>
                      <a:gd name="T57" fmla="*/ 33 h 80"/>
                      <a:gd name="T58" fmla="*/ 1 w 79"/>
                      <a:gd name="T59" fmla="*/ 24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9"/>
                      <a:gd name="T91" fmla="*/ 0 h 80"/>
                      <a:gd name="T92" fmla="*/ 79 w 79"/>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9" h="80">
                        <a:moveTo>
                          <a:pt x="1" y="24"/>
                        </a:moveTo>
                        <a:lnTo>
                          <a:pt x="6" y="17"/>
                        </a:lnTo>
                        <a:lnTo>
                          <a:pt x="13" y="11"/>
                        </a:lnTo>
                        <a:lnTo>
                          <a:pt x="24" y="4"/>
                        </a:lnTo>
                        <a:lnTo>
                          <a:pt x="33" y="0"/>
                        </a:lnTo>
                        <a:lnTo>
                          <a:pt x="31" y="8"/>
                        </a:lnTo>
                        <a:lnTo>
                          <a:pt x="29" y="15"/>
                        </a:lnTo>
                        <a:lnTo>
                          <a:pt x="29" y="21"/>
                        </a:lnTo>
                        <a:lnTo>
                          <a:pt x="32" y="24"/>
                        </a:lnTo>
                        <a:lnTo>
                          <a:pt x="36" y="26"/>
                        </a:lnTo>
                        <a:lnTo>
                          <a:pt x="43" y="30"/>
                        </a:lnTo>
                        <a:lnTo>
                          <a:pt x="50" y="34"/>
                        </a:lnTo>
                        <a:lnTo>
                          <a:pt x="58" y="40"/>
                        </a:lnTo>
                        <a:lnTo>
                          <a:pt x="65" y="45"/>
                        </a:lnTo>
                        <a:lnTo>
                          <a:pt x="72" y="49"/>
                        </a:lnTo>
                        <a:lnTo>
                          <a:pt x="77" y="52"/>
                        </a:lnTo>
                        <a:lnTo>
                          <a:pt x="78" y="53"/>
                        </a:lnTo>
                        <a:lnTo>
                          <a:pt x="79" y="80"/>
                        </a:lnTo>
                        <a:lnTo>
                          <a:pt x="71" y="77"/>
                        </a:lnTo>
                        <a:lnTo>
                          <a:pt x="62" y="72"/>
                        </a:lnTo>
                        <a:lnTo>
                          <a:pt x="51" y="69"/>
                        </a:lnTo>
                        <a:lnTo>
                          <a:pt x="42" y="64"/>
                        </a:lnTo>
                        <a:lnTo>
                          <a:pt x="34" y="60"/>
                        </a:lnTo>
                        <a:lnTo>
                          <a:pt x="27" y="56"/>
                        </a:lnTo>
                        <a:lnTo>
                          <a:pt x="21" y="53"/>
                        </a:lnTo>
                        <a:lnTo>
                          <a:pt x="20" y="49"/>
                        </a:lnTo>
                        <a:lnTo>
                          <a:pt x="16" y="44"/>
                        </a:lnTo>
                        <a:lnTo>
                          <a:pt x="8" y="39"/>
                        </a:lnTo>
                        <a:lnTo>
                          <a:pt x="0" y="33"/>
                        </a:lnTo>
                        <a:lnTo>
                          <a:pt x="1" y="24"/>
                        </a:lnTo>
                        <a:close/>
                      </a:path>
                    </a:pathLst>
                  </a:custGeom>
                  <a:solidFill>
                    <a:srgbClr val="1E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6" name="Freeform 45"/>
                  <p:cNvSpPr>
                    <a:spLocks/>
                  </p:cNvSpPr>
                  <p:nvPr/>
                </p:nvSpPr>
                <p:spPr bwMode="auto">
                  <a:xfrm>
                    <a:off x="3124" y="2295"/>
                    <a:ext cx="46" cy="43"/>
                  </a:xfrm>
                  <a:custGeom>
                    <a:avLst/>
                    <a:gdLst>
                      <a:gd name="T0" fmla="*/ 3 w 93"/>
                      <a:gd name="T1" fmla="*/ 28 h 87"/>
                      <a:gd name="T2" fmla="*/ 0 w 93"/>
                      <a:gd name="T3" fmla="*/ 25 h 87"/>
                      <a:gd name="T4" fmla="*/ 0 w 93"/>
                      <a:gd name="T5" fmla="*/ 19 h 87"/>
                      <a:gd name="T6" fmla="*/ 2 w 93"/>
                      <a:gd name="T7" fmla="*/ 12 h 87"/>
                      <a:gd name="T8" fmla="*/ 4 w 93"/>
                      <a:gd name="T9" fmla="*/ 4 h 87"/>
                      <a:gd name="T10" fmla="*/ 12 w 93"/>
                      <a:gd name="T11" fmla="*/ 1 h 87"/>
                      <a:gd name="T12" fmla="*/ 20 w 93"/>
                      <a:gd name="T13" fmla="*/ 0 h 87"/>
                      <a:gd name="T14" fmla="*/ 25 w 93"/>
                      <a:gd name="T15" fmla="*/ 0 h 87"/>
                      <a:gd name="T16" fmla="*/ 28 w 93"/>
                      <a:gd name="T17" fmla="*/ 4 h 87"/>
                      <a:gd name="T18" fmla="*/ 67 w 93"/>
                      <a:gd name="T19" fmla="*/ 28 h 87"/>
                      <a:gd name="T20" fmla="*/ 68 w 93"/>
                      <a:gd name="T21" fmla="*/ 28 h 87"/>
                      <a:gd name="T22" fmla="*/ 73 w 93"/>
                      <a:gd name="T23" fmla="*/ 29 h 87"/>
                      <a:gd name="T24" fmla="*/ 78 w 93"/>
                      <a:gd name="T25" fmla="*/ 30 h 87"/>
                      <a:gd name="T26" fmla="*/ 83 w 93"/>
                      <a:gd name="T27" fmla="*/ 31 h 87"/>
                      <a:gd name="T28" fmla="*/ 89 w 93"/>
                      <a:gd name="T29" fmla="*/ 35 h 87"/>
                      <a:gd name="T30" fmla="*/ 93 w 93"/>
                      <a:gd name="T31" fmla="*/ 38 h 87"/>
                      <a:gd name="T32" fmla="*/ 93 w 93"/>
                      <a:gd name="T33" fmla="*/ 44 h 87"/>
                      <a:gd name="T34" fmla="*/ 90 w 93"/>
                      <a:gd name="T35" fmla="*/ 50 h 87"/>
                      <a:gd name="T36" fmla="*/ 86 w 93"/>
                      <a:gd name="T37" fmla="*/ 57 h 87"/>
                      <a:gd name="T38" fmla="*/ 81 w 93"/>
                      <a:gd name="T39" fmla="*/ 64 h 87"/>
                      <a:gd name="T40" fmla="*/ 78 w 93"/>
                      <a:gd name="T41" fmla="*/ 71 h 87"/>
                      <a:gd name="T42" fmla="*/ 73 w 93"/>
                      <a:gd name="T43" fmla="*/ 78 h 87"/>
                      <a:gd name="T44" fmla="*/ 68 w 93"/>
                      <a:gd name="T45" fmla="*/ 82 h 87"/>
                      <a:gd name="T46" fmla="*/ 64 w 93"/>
                      <a:gd name="T47" fmla="*/ 86 h 87"/>
                      <a:gd name="T48" fmla="*/ 57 w 93"/>
                      <a:gd name="T49" fmla="*/ 87 h 87"/>
                      <a:gd name="T50" fmla="*/ 50 w 93"/>
                      <a:gd name="T51" fmla="*/ 84 h 87"/>
                      <a:gd name="T52" fmla="*/ 50 w 93"/>
                      <a:gd name="T53" fmla="*/ 84 h 87"/>
                      <a:gd name="T54" fmla="*/ 50 w 93"/>
                      <a:gd name="T55" fmla="*/ 84 h 87"/>
                      <a:gd name="T56" fmla="*/ 50 w 93"/>
                      <a:gd name="T57" fmla="*/ 84 h 87"/>
                      <a:gd name="T58" fmla="*/ 50 w 93"/>
                      <a:gd name="T59" fmla="*/ 84 h 87"/>
                      <a:gd name="T60" fmla="*/ 49 w 93"/>
                      <a:gd name="T61" fmla="*/ 57 h 87"/>
                      <a:gd name="T62" fmla="*/ 48 w 93"/>
                      <a:gd name="T63" fmla="*/ 56 h 87"/>
                      <a:gd name="T64" fmla="*/ 43 w 93"/>
                      <a:gd name="T65" fmla="*/ 53 h 87"/>
                      <a:gd name="T66" fmla="*/ 36 w 93"/>
                      <a:gd name="T67" fmla="*/ 49 h 87"/>
                      <a:gd name="T68" fmla="*/ 29 w 93"/>
                      <a:gd name="T69" fmla="*/ 44 h 87"/>
                      <a:gd name="T70" fmla="*/ 21 w 93"/>
                      <a:gd name="T71" fmla="*/ 38 h 87"/>
                      <a:gd name="T72" fmla="*/ 14 w 93"/>
                      <a:gd name="T73" fmla="*/ 34 h 87"/>
                      <a:gd name="T74" fmla="*/ 7 w 93"/>
                      <a:gd name="T75" fmla="*/ 30 h 87"/>
                      <a:gd name="T76" fmla="*/ 3 w 93"/>
                      <a:gd name="T77" fmla="*/ 28 h 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87"/>
                      <a:gd name="T119" fmla="*/ 93 w 93"/>
                      <a:gd name="T120" fmla="*/ 87 h 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87">
                        <a:moveTo>
                          <a:pt x="3" y="28"/>
                        </a:moveTo>
                        <a:lnTo>
                          <a:pt x="0" y="25"/>
                        </a:lnTo>
                        <a:lnTo>
                          <a:pt x="0" y="19"/>
                        </a:lnTo>
                        <a:lnTo>
                          <a:pt x="2" y="12"/>
                        </a:lnTo>
                        <a:lnTo>
                          <a:pt x="4" y="4"/>
                        </a:lnTo>
                        <a:lnTo>
                          <a:pt x="12" y="1"/>
                        </a:lnTo>
                        <a:lnTo>
                          <a:pt x="20" y="0"/>
                        </a:lnTo>
                        <a:lnTo>
                          <a:pt x="25" y="0"/>
                        </a:lnTo>
                        <a:lnTo>
                          <a:pt x="28" y="4"/>
                        </a:lnTo>
                        <a:lnTo>
                          <a:pt x="67" y="28"/>
                        </a:lnTo>
                        <a:lnTo>
                          <a:pt x="68" y="28"/>
                        </a:lnTo>
                        <a:lnTo>
                          <a:pt x="73" y="29"/>
                        </a:lnTo>
                        <a:lnTo>
                          <a:pt x="78" y="30"/>
                        </a:lnTo>
                        <a:lnTo>
                          <a:pt x="83" y="31"/>
                        </a:lnTo>
                        <a:lnTo>
                          <a:pt x="89" y="35"/>
                        </a:lnTo>
                        <a:lnTo>
                          <a:pt x="93" y="38"/>
                        </a:lnTo>
                        <a:lnTo>
                          <a:pt x="93" y="44"/>
                        </a:lnTo>
                        <a:lnTo>
                          <a:pt x="90" y="50"/>
                        </a:lnTo>
                        <a:lnTo>
                          <a:pt x="86" y="57"/>
                        </a:lnTo>
                        <a:lnTo>
                          <a:pt x="81" y="64"/>
                        </a:lnTo>
                        <a:lnTo>
                          <a:pt x="78" y="71"/>
                        </a:lnTo>
                        <a:lnTo>
                          <a:pt x="73" y="78"/>
                        </a:lnTo>
                        <a:lnTo>
                          <a:pt x="68" y="82"/>
                        </a:lnTo>
                        <a:lnTo>
                          <a:pt x="64" y="86"/>
                        </a:lnTo>
                        <a:lnTo>
                          <a:pt x="57" y="87"/>
                        </a:lnTo>
                        <a:lnTo>
                          <a:pt x="50" y="84"/>
                        </a:lnTo>
                        <a:lnTo>
                          <a:pt x="49" y="57"/>
                        </a:lnTo>
                        <a:lnTo>
                          <a:pt x="48" y="56"/>
                        </a:lnTo>
                        <a:lnTo>
                          <a:pt x="43" y="53"/>
                        </a:lnTo>
                        <a:lnTo>
                          <a:pt x="36" y="49"/>
                        </a:lnTo>
                        <a:lnTo>
                          <a:pt x="29" y="44"/>
                        </a:lnTo>
                        <a:lnTo>
                          <a:pt x="21" y="38"/>
                        </a:lnTo>
                        <a:lnTo>
                          <a:pt x="14" y="34"/>
                        </a:lnTo>
                        <a:lnTo>
                          <a:pt x="7" y="30"/>
                        </a:lnTo>
                        <a:lnTo>
                          <a:pt x="3" y="28"/>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7" name="Freeform 46"/>
                  <p:cNvSpPr>
                    <a:spLocks/>
                  </p:cNvSpPr>
                  <p:nvPr/>
                </p:nvSpPr>
                <p:spPr bwMode="auto">
                  <a:xfrm>
                    <a:off x="3079" y="2303"/>
                    <a:ext cx="19" cy="16"/>
                  </a:xfrm>
                  <a:custGeom>
                    <a:avLst/>
                    <a:gdLst>
                      <a:gd name="T0" fmla="*/ 1 w 38"/>
                      <a:gd name="T1" fmla="*/ 11 h 32"/>
                      <a:gd name="T2" fmla="*/ 4 w 38"/>
                      <a:gd name="T3" fmla="*/ 8 h 32"/>
                      <a:gd name="T4" fmla="*/ 7 w 38"/>
                      <a:gd name="T5" fmla="*/ 5 h 32"/>
                      <a:gd name="T6" fmla="*/ 9 w 38"/>
                      <a:gd name="T7" fmla="*/ 2 h 32"/>
                      <a:gd name="T8" fmla="*/ 11 w 38"/>
                      <a:gd name="T9" fmla="*/ 0 h 32"/>
                      <a:gd name="T10" fmla="*/ 15 w 38"/>
                      <a:gd name="T11" fmla="*/ 7 h 32"/>
                      <a:gd name="T12" fmla="*/ 20 w 38"/>
                      <a:gd name="T13" fmla="*/ 13 h 32"/>
                      <a:gd name="T14" fmla="*/ 28 w 38"/>
                      <a:gd name="T15" fmla="*/ 19 h 32"/>
                      <a:gd name="T16" fmla="*/ 36 w 38"/>
                      <a:gd name="T17" fmla="*/ 24 h 32"/>
                      <a:gd name="T18" fmla="*/ 36 w 38"/>
                      <a:gd name="T19" fmla="*/ 25 h 32"/>
                      <a:gd name="T20" fmla="*/ 36 w 38"/>
                      <a:gd name="T21" fmla="*/ 25 h 32"/>
                      <a:gd name="T22" fmla="*/ 36 w 38"/>
                      <a:gd name="T23" fmla="*/ 25 h 32"/>
                      <a:gd name="T24" fmla="*/ 36 w 38"/>
                      <a:gd name="T25" fmla="*/ 26 h 32"/>
                      <a:gd name="T26" fmla="*/ 38 w 38"/>
                      <a:gd name="T27" fmla="*/ 31 h 32"/>
                      <a:gd name="T28" fmla="*/ 33 w 38"/>
                      <a:gd name="T29" fmla="*/ 32 h 32"/>
                      <a:gd name="T30" fmla="*/ 26 w 38"/>
                      <a:gd name="T31" fmla="*/ 31 h 32"/>
                      <a:gd name="T32" fmla="*/ 18 w 38"/>
                      <a:gd name="T33" fmla="*/ 28 h 32"/>
                      <a:gd name="T34" fmla="*/ 10 w 38"/>
                      <a:gd name="T35" fmla="*/ 25 h 32"/>
                      <a:gd name="T36" fmla="*/ 3 w 38"/>
                      <a:gd name="T37" fmla="*/ 20 h 32"/>
                      <a:gd name="T38" fmla="*/ 0 w 38"/>
                      <a:gd name="T39" fmla="*/ 16 h 32"/>
                      <a:gd name="T40" fmla="*/ 1 w 38"/>
                      <a:gd name="T41" fmla="*/ 1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32"/>
                      <a:gd name="T65" fmla="*/ 38 w 3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32">
                        <a:moveTo>
                          <a:pt x="1" y="11"/>
                        </a:moveTo>
                        <a:lnTo>
                          <a:pt x="4" y="8"/>
                        </a:lnTo>
                        <a:lnTo>
                          <a:pt x="7" y="5"/>
                        </a:lnTo>
                        <a:lnTo>
                          <a:pt x="9" y="2"/>
                        </a:lnTo>
                        <a:lnTo>
                          <a:pt x="11" y="0"/>
                        </a:lnTo>
                        <a:lnTo>
                          <a:pt x="15" y="7"/>
                        </a:lnTo>
                        <a:lnTo>
                          <a:pt x="20" y="13"/>
                        </a:lnTo>
                        <a:lnTo>
                          <a:pt x="28" y="19"/>
                        </a:lnTo>
                        <a:lnTo>
                          <a:pt x="36" y="24"/>
                        </a:lnTo>
                        <a:lnTo>
                          <a:pt x="36" y="25"/>
                        </a:lnTo>
                        <a:lnTo>
                          <a:pt x="36" y="26"/>
                        </a:lnTo>
                        <a:lnTo>
                          <a:pt x="38" y="31"/>
                        </a:lnTo>
                        <a:lnTo>
                          <a:pt x="33" y="32"/>
                        </a:lnTo>
                        <a:lnTo>
                          <a:pt x="26" y="31"/>
                        </a:lnTo>
                        <a:lnTo>
                          <a:pt x="18" y="28"/>
                        </a:lnTo>
                        <a:lnTo>
                          <a:pt x="10" y="25"/>
                        </a:lnTo>
                        <a:lnTo>
                          <a:pt x="3" y="20"/>
                        </a:lnTo>
                        <a:lnTo>
                          <a:pt x="0" y="16"/>
                        </a:lnTo>
                        <a:lnTo>
                          <a:pt x="1" y="11"/>
                        </a:lnTo>
                        <a:close/>
                      </a:path>
                    </a:pathLst>
                  </a:custGeom>
                  <a:solidFill>
                    <a:srgbClr val="28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8" name="Freeform 47"/>
                  <p:cNvSpPr>
                    <a:spLocks/>
                  </p:cNvSpPr>
                  <p:nvPr/>
                </p:nvSpPr>
                <p:spPr bwMode="auto">
                  <a:xfrm>
                    <a:off x="3085" y="2293"/>
                    <a:ext cx="21" cy="22"/>
                  </a:xfrm>
                  <a:custGeom>
                    <a:avLst/>
                    <a:gdLst>
                      <a:gd name="T0" fmla="*/ 0 w 43"/>
                      <a:gd name="T1" fmla="*/ 20 h 44"/>
                      <a:gd name="T2" fmla="*/ 2 w 43"/>
                      <a:gd name="T3" fmla="*/ 17 h 44"/>
                      <a:gd name="T4" fmla="*/ 5 w 43"/>
                      <a:gd name="T5" fmla="*/ 14 h 44"/>
                      <a:gd name="T6" fmla="*/ 7 w 43"/>
                      <a:gd name="T7" fmla="*/ 10 h 44"/>
                      <a:gd name="T8" fmla="*/ 9 w 43"/>
                      <a:gd name="T9" fmla="*/ 8 h 44"/>
                      <a:gd name="T10" fmla="*/ 16 w 43"/>
                      <a:gd name="T11" fmla="*/ 2 h 44"/>
                      <a:gd name="T12" fmla="*/ 27 w 43"/>
                      <a:gd name="T13" fmla="*/ 0 h 44"/>
                      <a:gd name="T14" fmla="*/ 37 w 43"/>
                      <a:gd name="T15" fmla="*/ 1 h 44"/>
                      <a:gd name="T16" fmla="*/ 43 w 43"/>
                      <a:gd name="T17" fmla="*/ 9 h 44"/>
                      <a:gd name="T18" fmla="*/ 39 w 43"/>
                      <a:gd name="T19" fmla="*/ 13 h 44"/>
                      <a:gd name="T20" fmla="*/ 32 w 43"/>
                      <a:gd name="T21" fmla="*/ 21 h 44"/>
                      <a:gd name="T22" fmla="*/ 25 w 43"/>
                      <a:gd name="T23" fmla="*/ 32 h 44"/>
                      <a:gd name="T24" fmla="*/ 25 w 43"/>
                      <a:gd name="T25" fmla="*/ 44 h 44"/>
                      <a:gd name="T26" fmla="*/ 17 w 43"/>
                      <a:gd name="T27" fmla="*/ 39 h 44"/>
                      <a:gd name="T28" fmla="*/ 9 w 43"/>
                      <a:gd name="T29" fmla="*/ 33 h 44"/>
                      <a:gd name="T30" fmla="*/ 4 w 43"/>
                      <a:gd name="T31" fmla="*/ 27 h 44"/>
                      <a:gd name="T32" fmla="*/ 0 w 43"/>
                      <a:gd name="T33" fmla="*/ 2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4"/>
                      <a:gd name="T53" fmla="*/ 43 w 4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4">
                        <a:moveTo>
                          <a:pt x="0" y="20"/>
                        </a:moveTo>
                        <a:lnTo>
                          <a:pt x="2" y="17"/>
                        </a:lnTo>
                        <a:lnTo>
                          <a:pt x="5" y="14"/>
                        </a:lnTo>
                        <a:lnTo>
                          <a:pt x="7" y="10"/>
                        </a:lnTo>
                        <a:lnTo>
                          <a:pt x="9" y="8"/>
                        </a:lnTo>
                        <a:lnTo>
                          <a:pt x="16" y="2"/>
                        </a:lnTo>
                        <a:lnTo>
                          <a:pt x="27" y="0"/>
                        </a:lnTo>
                        <a:lnTo>
                          <a:pt x="37" y="1"/>
                        </a:lnTo>
                        <a:lnTo>
                          <a:pt x="43" y="9"/>
                        </a:lnTo>
                        <a:lnTo>
                          <a:pt x="39" y="13"/>
                        </a:lnTo>
                        <a:lnTo>
                          <a:pt x="32" y="21"/>
                        </a:lnTo>
                        <a:lnTo>
                          <a:pt x="25" y="32"/>
                        </a:lnTo>
                        <a:lnTo>
                          <a:pt x="25" y="44"/>
                        </a:lnTo>
                        <a:lnTo>
                          <a:pt x="17" y="39"/>
                        </a:lnTo>
                        <a:lnTo>
                          <a:pt x="9" y="33"/>
                        </a:lnTo>
                        <a:lnTo>
                          <a:pt x="4" y="27"/>
                        </a:lnTo>
                        <a:lnTo>
                          <a:pt x="0" y="20"/>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79" name="Freeform 48"/>
                  <p:cNvSpPr>
                    <a:spLocks/>
                  </p:cNvSpPr>
                  <p:nvPr/>
                </p:nvSpPr>
                <p:spPr bwMode="auto">
                  <a:xfrm>
                    <a:off x="3063" y="2337"/>
                    <a:ext cx="35" cy="15"/>
                  </a:xfrm>
                  <a:custGeom>
                    <a:avLst/>
                    <a:gdLst>
                      <a:gd name="T0" fmla="*/ 6 w 70"/>
                      <a:gd name="T1" fmla="*/ 0 h 32"/>
                      <a:gd name="T2" fmla="*/ 7 w 70"/>
                      <a:gd name="T3" fmla="*/ 4 h 32"/>
                      <a:gd name="T4" fmla="*/ 8 w 70"/>
                      <a:gd name="T5" fmla="*/ 7 h 32"/>
                      <a:gd name="T6" fmla="*/ 11 w 70"/>
                      <a:gd name="T7" fmla="*/ 11 h 32"/>
                      <a:gd name="T8" fmla="*/ 15 w 70"/>
                      <a:gd name="T9" fmla="*/ 14 h 32"/>
                      <a:gd name="T10" fmla="*/ 21 w 70"/>
                      <a:gd name="T11" fmla="*/ 17 h 32"/>
                      <a:gd name="T12" fmla="*/ 28 w 70"/>
                      <a:gd name="T13" fmla="*/ 19 h 32"/>
                      <a:gd name="T14" fmla="*/ 36 w 70"/>
                      <a:gd name="T15" fmla="*/ 21 h 32"/>
                      <a:gd name="T16" fmla="*/ 47 w 70"/>
                      <a:gd name="T17" fmla="*/ 22 h 32"/>
                      <a:gd name="T18" fmla="*/ 53 w 70"/>
                      <a:gd name="T19" fmla="*/ 22 h 32"/>
                      <a:gd name="T20" fmla="*/ 59 w 70"/>
                      <a:gd name="T21" fmla="*/ 24 h 32"/>
                      <a:gd name="T22" fmla="*/ 64 w 70"/>
                      <a:gd name="T23" fmla="*/ 24 h 32"/>
                      <a:gd name="T24" fmla="*/ 68 w 70"/>
                      <a:gd name="T25" fmla="*/ 25 h 32"/>
                      <a:gd name="T26" fmla="*/ 69 w 70"/>
                      <a:gd name="T27" fmla="*/ 27 h 32"/>
                      <a:gd name="T28" fmla="*/ 70 w 70"/>
                      <a:gd name="T29" fmla="*/ 29 h 32"/>
                      <a:gd name="T30" fmla="*/ 69 w 70"/>
                      <a:gd name="T31" fmla="*/ 30 h 32"/>
                      <a:gd name="T32" fmla="*/ 66 w 70"/>
                      <a:gd name="T33" fmla="*/ 32 h 32"/>
                      <a:gd name="T34" fmla="*/ 60 w 70"/>
                      <a:gd name="T35" fmla="*/ 32 h 32"/>
                      <a:gd name="T36" fmla="*/ 52 w 70"/>
                      <a:gd name="T37" fmla="*/ 32 h 32"/>
                      <a:gd name="T38" fmla="*/ 45 w 70"/>
                      <a:gd name="T39" fmla="*/ 32 h 32"/>
                      <a:gd name="T40" fmla="*/ 37 w 70"/>
                      <a:gd name="T41" fmla="*/ 32 h 32"/>
                      <a:gd name="T42" fmla="*/ 29 w 70"/>
                      <a:gd name="T43" fmla="*/ 32 h 32"/>
                      <a:gd name="T44" fmla="*/ 21 w 70"/>
                      <a:gd name="T45" fmla="*/ 30 h 32"/>
                      <a:gd name="T46" fmla="*/ 14 w 70"/>
                      <a:gd name="T47" fmla="*/ 29 h 32"/>
                      <a:gd name="T48" fmla="*/ 8 w 70"/>
                      <a:gd name="T49" fmla="*/ 28 h 32"/>
                      <a:gd name="T50" fmla="*/ 3 w 70"/>
                      <a:gd name="T51" fmla="*/ 22 h 32"/>
                      <a:gd name="T52" fmla="*/ 0 w 70"/>
                      <a:gd name="T53" fmla="*/ 15 h 32"/>
                      <a:gd name="T54" fmla="*/ 1 w 70"/>
                      <a:gd name="T55" fmla="*/ 7 h 32"/>
                      <a:gd name="T56" fmla="*/ 6 w 70"/>
                      <a:gd name="T57" fmla="*/ 0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32"/>
                      <a:gd name="T89" fmla="*/ 70 w 70"/>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32">
                        <a:moveTo>
                          <a:pt x="6" y="0"/>
                        </a:moveTo>
                        <a:lnTo>
                          <a:pt x="7" y="4"/>
                        </a:lnTo>
                        <a:lnTo>
                          <a:pt x="8" y="7"/>
                        </a:lnTo>
                        <a:lnTo>
                          <a:pt x="11" y="11"/>
                        </a:lnTo>
                        <a:lnTo>
                          <a:pt x="15" y="14"/>
                        </a:lnTo>
                        <a:lnTo>
                          <a:pt x="21" y="17"/>
                        </a:lnTo>
                        <a:lnTo>
                          <a:pt x="28" y="19"/>
                        </a:lnTo>
                        <a:lnTo>
                          <a:pt x="36" y="21"/>
                        </a:lnTo>
                        <a:lnTo>
                          <a:pt x="47" y="22"/>
                        </a:lnTo>
                        <a:lnTo>
                          <a:pt x="53" y="22"/>
                        </a:lnTo>
                        <a:lnTo>
                          <a:pt x="59" y="24"/>
                        </a:lnTo>
                        <a:lnTo>
                          <a:pt x="64" y="24"/>
                        </a:lnTo>
                        <a:lnTo>
                          <a:pt x="68" y="25"/>
                        </a:lnTo>
                        <a:lnTo>
                          <a:pt x="69" y="27"/>
                        </a:lnTo>
                        <a:lnTo>
                          <a:pt x="70" y="29"/>
                        </a:lnTo>
                        <a:lnTo>
                          <a:pt x="69" y="30"/>
                        </a:lnTo>
                        <a:lnTo>
                          <a:pt x="66" y="32"/>
                        </a:lnTo>
                        <a:lnTo>
                          <a:pt x="60" y="32"/>
                        </a:lnTo>
                        <a:lnTo>
                          <a:pt x="52" y="32"/>
                        </a:lnTo>
                        <a:lnTo>
                          <a:pt x="45" y="32"/>
                        </a:lnTo>
                        <a:lnTo>
                          <a:pt x="37" y="32"/>
                        </a:lnTo>
                        <a:lnTo>
                          <a:pt x="29" y="32"/>
                        </a:lnTo>
                        <a:lnTo>
                          <a:pt x="21" y="30"/>
                        </a:lnTo>
                        <a:lnTo>
                          <a:pt x="14" y="29"/>
                        </a:lnTo>
                        <a:lnTo>
                          <a:pt x="8" y="28"/>
                        </a:lnTo>
                        <a:lnTo>
                          <a:pt x="3" y="22"/>
                        </a:lnTo>
                        <a:lnTo>
                          <a:pt x="0" y="15"/>
                        </a:lnTo>
                        <a:lnTo>
                          <a:pt x="1" y="7"/>
                        </a:lnTo>
                        <a:lnTo>
                          <a:pt x="6"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0" name="Freeform 49"/>
                  <p:cNvSpPr>
                    <a:spLocks/>
                  </p:cNvSpPr>
                  <p:nvPr/>
                </p:nvSpPr>
                <p:spPr bwMode="auto">
                  <a:xfrm>
                    <a:off x="3065" y="2334"/>
                    <a:ext cx="32" cy="15"/>
                  </a:xfrm>
                  <a:custGeom>
                    <a:avLst/>
                    <a:gdLst>
                      <a:gd name="T0" fmla="*/ 0 w 62"/>
                      <a:gd name="T1" fmla="*/ 5 h 30"/>
                      <a:gd name="T2" fmla="*/ 1 w 62"/>
                      <a:gd name="T3" fmla="*/ 4 h 30"/>
                      <a:gd name="T4" fmla="*/ 2 w 62"/>
                      <a:gd name="T5" fmla="*/ 3 h 30"/>
                      <a:gd name="T6" fmla="*/ 3 w 62"/>
                      <a:gd name="T7" fmla="*/ 3 h 30"/>
                      <a:gd name="T8" fmla="*/ 5 w 62"/>
                      <a:gd name="T9" fmla="*/ 2 h 30"/>
                      <a:gd name="T10" fmla="*/ 10 w 62"/>
                      <a:gd name="T11" fmla="*/ 0 h 30"/>
                      <a:gd name="T12" fmla="*/ 17 w 62"/>
                      <a:gd name="T13" fmla="*/ 0 h 30"/>
                      <a:gd name="T14" fmla="*/ 25 w 62"/>
                      <a:gd name="T15" fmla="*/ 2 h 30"/>
                      <a:gd name="T16" fmla="*/ 32 w 62"/>
                      <a:gd name="T17" fmla="*/ 5 h 30"/>
                      <a:gd name="T18" fmla="*/ 38 w 62"/>
                      <a:gd name="T19" fmla="*/ 9 h 30"/>
                      <a:gd name="T20" fmla="*/ 44 w 62"/>
                      <a:gd name="T21" fmla="*/ 12 h 30"/>
                      <a:gd name="T22" fmla="*/ 47 w 62"/>
                      <a:gd name="T23" fmla="*/ 15 h 30"/>
                      <a:gd name="T24" fmla="*/ 48 w 62"/>
                      <a:gd name="T25" fmla="*/ 16 h 30"/>
                      <a:gd name="T26" fmla="*/ 50 w 62"/>
                      <a:gd name="T27" fmla="*/ 17 h 30"/>
                      <a:gd name="T28" fmla="*/ 54 w 62"/>
                      <a:gd name="T29" fmla="*/ 20 h 30"/>
                      <a:gd name="T30" fmla="*/ 58 w 62"/>
                      <a:gd name="T31" fmla="*/ 25 h 30"/>
                      <a:gd name="T32" fmla="*/ 62 w 62"/>
                      <a:gd name="T33" fmla="*/ 30 h 30"/>
                      <a:gd name="T34" fmla="*/ 58 w 62"/>
                      <a:gd name="T35" fmla="*/ 29 h 30"/>
                      <a:gd name="T36" fmla="*/ 53 w 62"/>
                      <a:gd name="T37" fmla="*/ 29 h 30"/>
                      <a:gd name="T38" fmla="*/ 47 w 62"/>
                      <a:gd name="T39" fmla="*/ 27 h 30"/>
                      <a:gd name="T40" fmla="*/ 41 w 62"/>
                      <a:gd name="T41" fmla="*/ 27 h 30"/>
                      <a:gd name="T42" fmla="*/ 30 w 62"/>
                      <a:gd name="T43" fmla="*/ 26 h 30"/>
                      <a:gd name="T44" fmla="*/ 22 w 62"/>
                      <a:gd name="T45" fmla="*/ 24 h 30"/>
                      <a:gd name="T46" fmla="*/ 15 w 62"/>
                      <a:gd name="T47" fmla="*/ 22 h 30"/>
                      <a:gd name="T48" fmla="*/ 9 w 62"/>
                      <a:gd name="T49" fmla="*/ 19 h 30"/>
                      <a:gd name="T50" fmla="*/ 5 w 62"/>
                      <a:gd name="T51" fmla="*/ 16 h 30"/>
                      <a:gd name="T52" fmla="*/ 2 w 62"/>
                      <a:gd name="T53" fmla="*/ 12 h 30"/>
                      <a:gd name="T54" fmla="*/ 1 w 62"/>
                      <a:gd name="T55" fmla="*/ 9 h 30"/>
                      <a:gd name="T56" fmla="*/ 0 w 62"/>
                      <a:gd name="T57" fmla="*/ 5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30"/>
                      <a:gd name="T89" fmla="*/ 62 w 62"/>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30">
                        <a:moveTo>
                          <a:pt x="0" y="5"/>
                        </a:moveTo>
                        <a:lnTo>
                          <a:pt x="1" y="4"/>
                        </a:lnTo>
                        <a:lnTo>
                          <a:pt x="2" y="3"/>
                        </a:lnTo>
                        <a:lnTo>
                          <a:pt x="3" y="3"/>
                        </a:lnTo>
                        <a:lnTo>
                          <a:pt x="5" y="2"/>
                        </a:lnTo>
                        <a:lnTo>
                          <a:pt x="10" y="0"/>
                        </a:lnTo>
                        <a:lnTo>
                          <a:pt x="17" y="0"/>
                        </a:lnTo>
                        <a:lnTo>
                          <a:pt x="25" y="2"/>
                        </a:lnTo>
                        <a:lnTo>
                          <a:pt x="32" y="5"/>
                        </a:lnTo>
                        <a:lnTo>
                          <a:pt x="38" y="9"/>
                        </a:lnTo>
                        <a:lnTo>
                          <a:pt x="44" y="12"/>
                        </a:lnTo>
                        <a:lnTo>
                          <a:pt x="47" y="15"/>
                        </a:lnTo>
                        <a:lnTo>
                          <a:pt x="48" y="16"/>
                        </a:lnTo>
                        <a:lnTo>
                          <a:pt x="50" y="17"/>
                        </a:lnTo>
                        <a:lnTo>
                          <a:pt x="54" y="20"/>
                        </a:lnTo>
                        <a:lnTo>
                          <a:pt x="58" y="25"/>
                        </a:lnTo>
                        <a:lnTo>
                          <a:pt x="62" y="30"/>
                        </a:lnTo>
                        <a:lnTo>
                          <a:pt x="58" y="29"/>
                        </a:lnTo>
                        <a:lnTo>
                          <a:pt x="53" y="29"/>
                        </a:lnTo>
                        <a:lnTo>
                          <a:pt x="47" y="27"/>
                        </a:lnTo>
                        <a:lnTo>
                          <a:pt x="41" y="27"/>
                        </a:lnTo>
                        <a:lnTo>
                          <a:pt x="30" y="26"/>
                        </a:lnTo>
                        <a:lnTo>
                          <a:pt x="22" y="24"/>
                        </a:lnTo>
                        <a:lnTo>
                          <a:pt x="15" y="22"/>
                        </a:lnTo>
                        <a:lnTo>
                          <a:pt x="9" y="19"/>
                        </a:lnTo>
                        <a:lnTo>
                          <a:pt x="5" y="16"/>
                        </a:lnTo>
                        <a:lnTo>
                          <a:pt x="2" y="12"/>
                        </a:lnTo>
                        <a:lnTo>
                          <a:pt x="1" y="9"/>
                        </a:lnTo>
                        <a:lnTo>
                          <a:pt x="0" y="5"/>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1" name="Freeform 50"/>
                  <p:cNvSpPr>
                    <a:spLocks/>
                  </p:cNvSpPr>
                  <p:nvPr/>
                </p:nvSpPr>
                <p:spPr bwMode="auto">
                  <a:xfrm>
                    <a:off x="3123" y="2341"/>
                    <a:ext cx="36" cy="18"/>
                  </a:xfrm>
                  <a:custGeom>
                    <a:avLst/>
                    <a:gdLst>
                      <a:gd name="T0" fmla="*/ 0 w 74"/>
                      <a:gd name="T1" fmla="*/ 23 h 35"/>
                      <a:gd name="T2" fmla="*/ 1 w 74"/>
                      <a:gd name="T3" fmla="*/ 20 h 35"/>
                      <a:gd name="T4" fmla="*/ 3 w 74"/>
                      <a:gd name="T5" fmla="*/ 18 h 35"/>
                      <a:gd name="T6" fmla="*/ 8 w 74"/>
                      <a:gd name="T7" fmla="*/ 16 h 35"/>
                      <a:gd name="T8" fmla="*/ 13 w 74"/>
                      <a:gd name="T9" fmla="*/ 15 h 35"/>
                      <a:gd name="T10" fmla="*/ 18 w 74"/>
                      <a:gd name="T11" fmla="*/ 12 h 35"/>
                      <a:gd name="T12" fmla="*/ 24 w 74"/>
                      <a:gd name="T13" fmla="*/ 10 h 35"/>
                      <a:gd name="T14" fmla="*/ 29 w 74"/>
                      <a:gd name="T15" fmla="*/ 7 h 35"/>
                      <a:gd name="T16" fmla="*/ 33 w 74"/>
                      <a:gd name="T17" fmla="*/ 3 h 35"/>
                      <a:gd name="T18" fmla="*/ 40 w 74"/>
                      <a:gd name="T19" fmla="*/ 0 h 35"/>
                      <a:gd name="T20" fmla="*/ 48 w 74"/>
                      <a:gd name="T21" fmla="*/ 2 h 35"/>
                      <a:gd name="T22" fmla="*/ 56 w 74"/>
                      <a:gd name="T23" fmla="*/ 7 h 35"/>
                      <a:gd name="T24" fmla="*/ 66 w 74"/>
                      <a:gd name="T25" fmla="*/ 10 h 35"/>
                      <a:gd name="T26" fmla="*/ 73 w 74"/>
                      <a:gd name="T27" fmla="*/ 14 h 35"/>
                      <a:gd name="T28" fmla="*/ 74 w 74"/>
                      <a:gd name="T29" fmla="*/ 20 h 35"/>
                      <a:gd name="T30" fmla="*/ 70 w 74"/>
                      <a:gd name="T31" fmla="*/ 27 h 35"/>
                      <a:gd name="T32" fmla="*/ 65 w 74"/>
                      <a:gd name="T33" fmla="*/ 35 h 35"/>
                      <a:gd name="T34" fmla="*/ 52 w 74"/>
                      <a:gd name="T35" fmla="*/ 27 h 35"/>
                      <a:gd name="T36" fmla="*/ 44 w 74"/>
                      <a:gd name="T37" fmla="*/ 22 h 35"/>
                      <a:gd name="T38" fmla="*/ 28 w 74"/>
                      <a:gd name="T39" fmla="*/ 18 h 35"/>
                      <a:gd name="T40" fmla="*/ 25 w 74"/>
                      <a:gd name="T41" fmla="*/ 19 h 35"/>
                      <a:gd name="T42" fmla="*/ 20 w 74"/>
                      <a:gd name="T43" fmla="*/ 20 h 35"/>
                      <a:gd name="T44" fmla="*/ 12 w 74"/>
                      <a:gd name="T45" fmla="*/ 23 h 35"/>
                      <a:gd name="T46" fmla="*/ 2 w 74"/>
                      <a:gd name="T47" fmla="*/ 25 h 35"/>
                      <a:gd name="T48" fmla="*/ 1 w 74"/>
                      <a:gd name="T49" fmla="*/ 25 h 35"/>
                      <a:gd name="T50" fmla="*/ 1 w 74"/>
                      <a:gd name="T51" fmla="*/ 24 h 35"/>
                      <a:gd name="T52" fmla="*/ 0 w 74"/>
                      <a:gd name="T53" fmla="*/ 24 h 35"/>
                      <a:gd name="T54" fmla="*/ 0 w 74"/>
                      <a:gd name="T55" fmla="*/ 23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
                      <a:gd name="T85" fmla="*/ 0 h 35"/>
                      <a:gd name="T86" fmla="*/ 74 w 74"/>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 h="35">
                        <a:moveTo>
                          <a:pt x="0" y="23"/>
                        </a:moveTo>
                        <a:lnTo>
                          <a:pt x="1" y="20"/>
                        </a:lnTo>
                        <a:lnTo>
                          <a:pt x="3" y="18"/>
                        </a:lnTo>
                        <a:lnTo>
                          <a:pt x="8" y="16"/>
                        </a:lnTo>
                        <a:lnTo>
                          <a:pt x="13" y="15"/>
                        </a:lnTo>
                        <a:lnTo>
                          <a:pt x="18" y="12"/>
                        </a:lnTo>
                        <a:lnTo>
                          <a:pt x="24" y="10"/>
                        </a:lnTo>
                        <a:lnTo>
                          <a:pt x="29" y="7"/>
                        </a:lnTo>
                        <a:lnTo>
                          <a:pt x="33" y="3"/>
                        </a:lnTo>
                        <a:lnTo>
                          <a:pt x="40" y="0"/>
                        </a:lnTo>
                        <a:lnTo>
                          <a:pt x="48" y="2"/>
                        </a:lnTo>
                        <a:lnTo>
                          <a:pt x="56" y="7"/>
                        </a:lnTo>
                        <a:lnTo>
                          <a:pt x="66" y="10"/>
                        </a:lnTo>
                        <a:lnTo>
                          <a:pt x="73" y="14"/>
                        </a:lnTo>
                        <a:lnTo>
                          <a:pt x="74" y="20"/>
                        </a:lnTo>
                        <a:lnTo>
                          <a:pt x="70" y="27"/>
                        </a:lnTo>
                        <a:lnTo>
                          <a:pt x="65" y="35"/>
                        </a:lnTo>
                        <a:lnTo>
                          <a:pt x="52" y="27"/>
                        </a:lnTo>
                        <a:lnTo>
                          <a:pt x="44" y="22"/>
                        </a:lnTo>
                        <a:lnTo>
                          <a:pt x="28" y="18"/>
                        </a:lnTo>
                        <a:lnTo>
                          <a:pt x="25" y="19"/>
                        </a:lnTo>
                        <a:lnTo>
                          <a:pt x="20" y="20"/>
                        </a:lnTo>
                        <a:lnTo>
                          <a:pt x="12" y="23"/>
                        </a:lnTo>
                        <a:lnTo>
                          <a:pt x="2" y="25"/>
                        </a:lnTo>
                        <a:lnTo>
                          <a:pt x="1" y="25"/>
                        </a:lnTo>
                        <a:lnTo>
                          <a:pt x="1" y="24"/>
                        </a:lnTo>
                        <a:lnTo>
                          <a:pt x="0" y="24"/>
                        </a:lnTo>
                        <a:lnTo>
                          <a:pt x="0" y="23"/>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2" name="Freeform 51"/>
                  <p:cNvSpPr>
                    <a:spLocks/>
                  </p:cNvSpPr>
                  <p:nvPr/>
                </p:nvSpPr>
                <p:spPr bwMode="auto">
                  <a:xfrm>
                    <a:off x="3124" y="2351"/>
                    <a:ext cx="31" cy="10"/>
                  </a:xfrm>
                  <a:custGeom>
                    <a:avLst/>
                    <a:gdLst>
                      <a:gd name="T0" fmla="*/ 42 w 63"/>
                      <a:gd name="T1" fmla="*/ 4 h 21"/>
                      <a:gd name="T2" fmla="*/ 50 w 63"/>
                      <a:gd name="T3" fmla="*/ 9 h 21"/>
                      <a:gd name="T4" fmla="*/ 63 w 63"/>
                      <a:gd name="T5" fmla="*/ 17 h 21"/>
                      <a:gd name="T6" fmla="*/ 63 w 63"/>
                      <a:gd name="T7" fmla="*/ 17 h 21"/>
                      <a:gd name="T8" fmla="*/ 63 w 63"/>
                      <a:gd name="T9" fmla="*/ 17 h 21"/>
                      <a:gd name="T10" fmla="*/ 63 w 63"/>
                      <a:gd name="T11" fmla="*/ 17 h 21"/>
                      <a:gd name="T12" fmla="*/ 63 w 63"/>
                      <a:gd name="T13" fmla="*/ 17 h 21"/>
                      <a:gd name="T14" fmla="*/ 54 w 63"/>
                      <a:gd name="T15" fmla="*/ 21 h 21"/>
                      <a:gd name="T16" fmla="*/ 45 w 63"/>
                      <a:gd name="T17" fmla="*/ 20 h 21"/>
                      <a:gd name="T18" fmla="*/ 36 w 63"/>
                      <a:gd name="T19" fmla="*/ 16 h 21"/>
                      <a:gd name="T20" fmla="*/ 29 w 63"/>
                      <a:gd name="T21" fmla="*/ 13 h 21"/>
                      <a:gd name="T22" fmla="*/ 23 w 63"/>
                      <a:gd name="T23" fmla="*/ 10 h 21"/>
                      <a:gd name="T24" fmla="*/ 15 w 63"/>
                      <a:gd name="T25" fmla="*/ 9 h 21"/>
                      <a:gd name="T26" fmla="*/ 6 w 63"/>
                      <a:gd name="T27" fmla="*/ 9 h 21"/>
                      <a:gd name="T28" fmla="*/ 0 w 63"/>
                      <a:gd name="T29" fmla="*/ 7 h 21"/>
                      <a:gd name="T30" fmla="*/ 10 w 63"/>
                      <a:gd name="T31" fmla="*/ 5 h 21"/>
                      <a:gd name="T32" fmla="*/ 18 w 63"/>
                      <a:gd name="T33" fmla="*/ 2 h 21"/>
                      <a:gd name="T34" fmla="*/ 23 w 63"/>
                      <a:gd name="T35" fmla="*/ 1 h 21"/>
                      <a:gd name="T36" fmla="*/ 26 w 63"/>
                      <a:gd name="T37" fmla="*/ 0 h 21"/>
                      <a:gd name="T38" fmla="*/ 42 w 63"/>
                      <a:gd name="T39" fmla="*/ 4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
                      <a:gd name="T61" fmla="*/ 0 h 21"/>
                      <a:gd name="T62" fmla="*/ 63 w 63"/>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 h="21">
                        <a:moveTo>
                          <a:pt x="42" y="4"/>
                        </a:moveTo>
                        <a:lnTo>
                          <a:pt x="50" y="9"/>
                        </a:lnTo>
                        <a:lnTo>
                          <a:pt x="63" y="17"/>
                        </a:lnTo>
                        <a:lnTo>
                          <a:pt x="54" y="21"/>
                        </a:lnTo>
                        <a:lnTo>
                          <a:pt x="45" y="20"/>
                        </a:lnTo>
                        <a:lnTo>
                          <a:pt x="36" y="16"/>
                        </a:lnTo>
                        <a:lnTo>
                          <a:pt x="29" y="13"/>
                        </a:lnTo>
                        <a:lnTo>
                          <a:pt x="23" y="10"/>
                        </a:lnTo>
                        <a:lnTo>
                          <a:pt x="15" y="9"/>
                        </a:lnTo>
                        <a:lnTo>
                          <a:pt x="6" y="9"/>
                        </a:lnTo>
                        <a:lnTo>
                          <a:pt x="0" y="7"/>
                        </a:lnTo>
                        <a:lnTo>
                          <a:pt x="10" y="5"/>
                        </a:lnTo>
                        <a:lnTo>
                          <a:pt x="18" y="2"/>
                        </a:lnTo>
                        <a:lnTo>
                          <a:pt x="23" y="1"/>
                        </a:lnTo>
                        <a:lnTo>
                          <a:pt x="26" y="0"/>
                        </a:lnTo>
                        <a:lnTo>
                          <a:pt x="42" y="4"/>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3" name="Freeform 52"/>
                  <p:cNvSpPr>
                    <a:spLocks/>
                  </p:cNvSpPr>
                  <p:nvPr/>
                </p:nvSpPr>
                <p:spPr bwMode="auto">
                  <a:xfrm>
                    <a:off x="3098" y="2329"/>
                    <a:ext cx="27" cy="13"/>
                  </a:xfrm>
                  <a:custGeom>
                    <a:avLst/>
                    <a:gdLst>
                      <a:gd name="T0" fmla="*/ 10 w 55"/>
                      <a:gd name="T1" fmla="*/ 0 h 28"/>
                      <a:gd name="T2" fmla="*/ 10 w 55"/>
                      <a:gd name="T3" fmla="*/ 3 h 28"/>
                      <a:gd name="T4" fmla="*/ 12 w 55"/>
                      <a:gd name="T5" fmla="*/ 5 h 28"/>
                      <a:gd name="T6" fmla="*/ 14 w 55"/>
                      <a:gd name="T7" fmla="*/ 7 h 28"/>
                      <a:gd name="T8" fmla="*/ 18 w 55"/>
                      <a:gd name="T9" fmla="*/ 8 h 28"/>
                      <a:gd name="T10" fmla="*/ 22 w 55"/>
                      <a:gd name="T11" fmla="*/ 11 h 28"/>
                      <a:gd name="T12" fmla="*/ 28 w 55"/>
                      <a:gd name="T13" fmla="*/ 12 h 28"/>
                      <a:gd name="T14" fmla="*/ 34 w 55"/>
                      <a:gd name="T15" fmla="*/ 14 h 28"/>
                      <a:gd name="T16" fmla="*/ 40 w 55"/>
                      <a:gd name="T17" fmla="*/ 15 h 28"/>
                      <a:gd name="T18" fmla="*/ 44 w 55"/>
                      <a:gd name="T19" fmla="*/ 18 h 28"/>
                      <a:gd name="T20" fmla="*/ 49 w 55"/>
                      <a:gd name="T21" fmla="*/ 20 h 28"/>
                      <a:gd name="T22" fmla="*/ 52 w 55"/>
                      <a:gd name="T23" fmla="*/ 23 h 28"/>
                      <a:gd name="T24" fmla="*/ 55 w 55"/>
                      <a:gd name="T25" fmla="*/ 26 h 28"/>
                      <a:gd name="T26" fmla="*/ 47 w 55"/>
                      <a:gd name="T27" fmla="*/ 27 h 28"/>
                      <a:gd name="T28" fmla="*/ 39 w 55"/>
                      <a:gd name="T29" fmla="*/ 28 h 28"/>
                      <a:gd name="T30" fmla="*/ 29 w 55"/>
                      <a:gd name="T31" fmla="*/ 27 h 28"/>
                      <a:gd name="T32" fmla="*/ 20 w 55"/>
                      <a:gd name="T33" fmla="*/ 25 h 28"/>
                      <a:gd name="T34" fmla="*/ 12 w 55"/>
                      <a:gd name="T35" fmla="*/ 22 h 28"/>
                      <a:gd name="T36" fmla="*/ 6 w 55"/>
                      <a:gd name="T37" fmla="*/ 19 h 28"/>
                      <a:gd name="T38" fmla="*/ 2 w 55"/>
                      <a:gd name="T39" fmla="*/ 15 h 28"/>
                      <a:gd name="T40" fmla="*/ 0 w 55"/>
                      <a:gd name="T41" fmla="*/ 11 h 28"/>
                      <a:gd name="T42" fmla="*/ 2 w 55"/>
                      <a:gd name="T43" fmla="*/ 10 h 28"/>
                      <a:gd name="T44" fmla="*/ 3 w 55"/>
                      <a:gd name="T45" fmla="*/ 7 h 28"/>
                      <a:gd name="T46" fmla="*/ 6 w 55"/>
                      <a:gd name="T47" fmla="*/ 4 h 28"/>
                      <a:gd name="T48" fmla="*/ 10 w 55"/>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28"/>
                      <a:gd name="T77" fmla="*/ 55 w 5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28">
                        <a:moveTo>
                          <a:pt x="10" y="0"/>
                        </a:moveTo>
                        <a:lnTo>
                          <a:pt x="10" y="3"/>
                        </a:lnTo>
                        <a:lnTo>
                          <a:pt x="12" y="5"/>
                        </a:lnTo>
                        <a:lnTo>
                          <a:pt x="14" y="7"/>
                        </a:lnTo>
                        <a:lnTo>
                          <a:pt x="18" y="8"/>
                        </a:lnTo>
                        <a:lnTo>
                          <a:pt x="22" y="11"/>
                        </a:lnTo>
                        <a:lnTo>
                          <a:pt x="28" y="12"/>
                        </a:lnTo>
                        <a:lnTo>
                          <a:pt x="34" y="14"/>
                        </a:lnTo>
                        <a:lnTo>
                          <a:pt x="40" y="15"/>
                        </a:lnTo>
                        <a:lnTo>
                          <a:pt x="44" y="18"/>
                        </a:lnTo>
                        <a:lnTo>
                          <a:pt x="49" y="20"/>
                        </a:lnTo>
                        <a:lnTo>
                          <a:pt x="52" y="23"/>
                        </a:lnTo>
                        <a:lnTo>
                          <a:pt x="55" y="26"/>
                        </a:lnTo>
                        <a:lnTo>
                          <a:pt x="47" y="27"/>
                        </a:lnTo>
                        <a:lnTo>
                          <a:pt x="39" y="28"/>
                        </a:lnTo>
                        <a:lnTo>
                          <a:pt x="29" y="27"/>
                        </a:lnTo>
                        <a:lnTo>
                          <a:pt x="20" y="25"/>
                        </a:lnTo>
                        <a:lnTo>
                          <a:pt x="12" y="22"/>
                        </a:lnTo>
                        <a:lnTo>
                          <a:pt x="6" y="19"/>
                        </a:lnTo>
                        <a:lnTo>
                          <a:pt x="2" y="15"/>
                        </a:lnTo>
                        <a:lnTo>
                          <a:pt x="0" y="11"/>
                        </a:lnTo>
                        <a:lnTo>
                          <a:pt x="2" y="10"/>
                        </a:lnTo>
                        <a:lnTo>
                          <a:pt x="3" y="7"/>
                        </a:lnTo>
                        <a:lnTo>
                          <a:pt x="6" y="4"/>
                        </a:lnTo>
                        <a:lnTo>
                          <a:pt x="10" y="0"/>
                        </a:lnTo>
                        <a:close/>
                      </a:path>
                    </a:pathLst>
                  </a:custGeom>
                  <a:solidFill>
                    <a:srgbClr val="23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4" name="Freeform 53"/>
                  <p:cNvSpPr>
                    <a:spLocks/>
                  </p:cNvSpPr>
                  <p:nvPr/>
                </p:nvSpPr>
                <p:spPr bwMode="auto">
                  <a:xfrm>
                    <a:off x="3102" y="2325"/>
                    <a:ext cx="27" cy="16"/>
                  </a:xfrm>
                  <a:custGeom>
                    <a:avLst/>
                    <a:gdLst>
                      <a:gd name="T0" fmla="*/ 8 w 53"/>
                      <a:gd name="T1" fmla="*/ 16 h 34"/>
                      <a:gd name="T2" fmla="*/ 4 w 53"/>
                      <a:gd name="T3" fmla="*/ 15 h 34"/>
                      <a:gd name="T4" fmla="*/ 2 w 53"/>
                      <a:gd name="T5" fmla="*/ 13 h 34"/>
                      <a:gd name="T6" fmla="*/ 0 w 53"/>
                      <a:gd name="T7" fmla="*/ 11 h 34"/>
                      <a:gd name="T8" fmla="*/ 0 w 53"/>
                      <a:gd name="T9" fmla="*/ 8 h 34"/>
                      <a:gd name="T10" fmla="*/ 4 w 53"/>
                      <a:gd name="T11" fmla="*/ 4 h 34"/>
                      <a:gd name="T12" fmla="*/ 10 w 53"/>
                      <a:gd name="T13" fmla="*/ 1 h 34"/>
                      <a:gd name="T14" fmla="*/ 15 w 53"/>
                      <a:gd name="T15" fmla="*/ 0 h 34"/>
                      <a:gd name="T16" fmla="*/ 20 w 53"/>
                      <a:gd name="T17" fmla="*/ 4 h 34"/>
                      <a:gd name="T18" fmla="*/ 26 w 53"/>
                      <a:gd name="T19" fmla="*/ 8 h 34"/>
                      <a:gd name="T20" fmla="*/ 32 w 53"/>
                      <a:gd name="T21" fmla="*/ 12 h 34"/>
                      <a:gd name="T22" fmla="*/ 39 w 53"/>
                      <a:gd name="T23" fmla="*/ 15 h 34"/>
                      <a:gd name="T24" fmla="*/ 46 w 53"/>
                      <a:gd name="T25" fmla="*/ 19 h 34"/>
                      <a:gd name="T26" fmla="*/ 50 w 53"/>
                      <a:gd name="T27" fmla="*/ 22 h 34"/>
                      <a:gd name="T28" fmla="*/ 53 w 53"/>
                      <a:gd name="T29" fmla="*/ 24 h 34"/>
                      <a:gd name="T30" fmla="*/ 53 w 53"/>
                      <a:gd name="T31" fmla="*/ 28 h 34"/>
                      <a:gd name="T32" fmla="*/ 49 w 53"/>
                      <a:gd name="T33" fmla="*/ 31 h 34"/>
                      <a:gd name="T34" fmla="*/ 48 w 53"/>
                      <a:gd name="T35" fmla="*/ 33 h 34"/>
                      <a:gd name="T36" fmla="*/ 47 w 53"/>
                      <a:gd name="T37" fmla="*/ 33 h 34"/>
                      <a:gd name="T38" fmla="*/ 46 w 53"/>
                      <a:gd name="T39" fmla="*/ 33 h 34"/>
                      <a:gd name="T40" fmla="*/ 45 w 53"/>
                      <a:gd name="T41" fmla="*/ 34 h 34"/>
                      <a:gd name="T42" fmla="*/ 42 w 53"/>
                      <a:gd name="T43" fmla="*/ 31 h 34"/>
                      <a:gd name="T44" fmla="*/ 39 w 53"/>
                      <a:gd name="T45" fmla="*/ 28 h 34"/>
                      <a:gd name="T46" fmla="*/ 34 w 53"/>
                      <a:gd name="T47" fmla="*/ 26 h 34"/>
                      <a:gd name="T48" fmla="*/ 30 w 53"/>
                      <a:gd name="T49" fmla="*/ 23 h 34"/>
                      <a:gd name="T50" fmla="*/ 24 w 53"/>
                      <a:gd name="T51" fmla="*/ 22 h 34"/>
                      <a:gd name="T52" fmla="*/ 18 w 53"/>
                      <a:gd name="T53" fmla="*/ 20 h 34"/>
                      <a:gd name="T54" fmla="*/ 12 w 53"/>
                      <a:gd name="T55" fmla="*/ 19 h 34"/>
                      <a:gd name="T56" fmla="*/ 8 w 53"/>
                      <a:gd name="T57" fmla="*/ 16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34"/>
                      <a:gd name="T89" fmla="*/ 53 w 53"/>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34">
                        <a:moveTo>
                          <a:pt x="8" y="16"/>
                        </a:moveTo>
                        <a:lnTo>
                          <a:pt x="4" y="15"/>
                        </a:lnTo>
                        <a:lnTo>
                          <a:pt x="2" y="13"/>
                        </a:lnTo>
                        <a:lnTo>
                          <a:pt x="0" y="11"/>
                        </a:lnTo>
                        <a:lnTo>
                          <a:pt x="0" y="8"/>
                        </a:lnTo>
                        <a:lnTo>
                          <a:pt x="4" y="4"/>
                        </a:lnTo>
                        <a:lnTo>
                          <a:pt x="10" y="1"/>
                        </a:lnTo>
                        <a:lnTo>
                          <a:pt x="15" y="0"/>
                        </a:lnTo>
                        <a:lnTo>
                          <a:pt x="20" y="4"/>
                        </a:lnTo>
                        <a:lnTo>
                          <a:pt x="26" y="8"/>
                        </a:lnTo>
                        <a:lnTo>
                          <a:pt x="32" y="12"/>
                        </a:lnTo>
                        <a:lnTo>
                          <a:pt x="39" y="15"/>
                        </a:lnTo>
                        <a:lnTo>
                          <a:pt x="46" y="19"/>
                        </a:lnTo>
                        <a:lnTo>
                          <a:pt x="50" y="22"/>
                        </a:lnTo>
                        <a:lnTo>
                          <a:pt x="53" y="24"/>
                        </a:lnTo>
                        <a:lnTo>
                          <a:pt x="53" y="28"/>
                        </a:lnTo>
                        <a:lnTo>
                          <a:pt x="49" y="31"/>
                        </a:lnTo>
                        <a:lnTo>
                          <a:pt x="48" y="33"/>
                        </a:lnTo>
                        <a:lnTo>
                          <a:pt x="47" y="33"/>
                        </a:lnTo>
                        <a:lnTo>
                          <a:pt x="46" y="33"/>
                        </a:lnTo>
                        <a:lnTo>
                          <a:pt x="45" y="34"/>
                        </a:lnTo>
                        <a:lnTo>
                          <a:pt x="42" y="31"/>
                        </a:lnTo>
                        <a:lnTo>
                          <a:pt x="39" y="28"/>
                        </a:lnTo>
                        <a:lnTo>
                          <a:pt x="34" y="26"/>
                        </a:lnTo>
                        <a:lnTo>
                          <a:pt x="30" y="23"/>
                        </a:lnTo>
                        <a:lnTo>
                          <a:pt x="24" y="22"/>
                        </a:lnTo>
                        <a:lnTo>
                          <a:pt x="18" y="20"/>
                        </a:lnTo>
                        <a:lnTo>
                          <a:pt x="12" y="19"/>
                        </a:lnTo>
                        <a:lnTo>
                          <a:pt x="8" y="16"/>
                        </a:lnTo>
                        <a:close/>
                      </a:path>
                    </a:pathLst>
                  </a:custGeom>
                  <a:solidFill>
                    <a:srgbClr val="5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5" name="Freeform 54"/>
                  <p:cNvSpPr>
                    <a:spLocks/>
                  </p:cNvSpPr>
                  <p:nvPr/>
                </p:nvSpPr>
                <p:spPr bwMode="auto">
                  <a:xfrm>
                    <a:off x="3267" y="2047"/>
                    <a:ext cx="59" cy="217"/>
                  </a:xfrm>
                  <a:custGeom>
                    <a:avLst/>
                    <a:gdLst>
                      <a:gd name="T0" fmla="*/ 110 w 118"/>
                      <a:gd name="T1" fmla="*/ 23 h 434"/>
                      <a:gd name="T2" fmla="*/ 102 w 118"/>
                      <a:gd name="T3" fmla="*/ 12 h 434"/>
                      <a:gd name="T4" fmla="*/ 90 w 118"/>
                      <a:gd name="T5" fmla="*/ 4 h 434"/>
                      <a:gd name="T6" fmla="*/ 76 w 118"/>
                      <a:gd name="T7" fmla="*/ 1 h 434"/>
                      <a:gd name="T8" fmla="*/ 62 w 118"/>
                      <a:gd name="T9" fmla="*/ 0 h 434"/>
                      <a:gd name="T10" fmla="*/ 47 w 118"/>
                      <a:gd name="T11" fmla="*/ 1 h 434"/>
                      <a:gd name="T12" fmla="*/ 32 w 118"/>
                      <a:gd name="T13" fmla="*/ 3 h 434"/>
                      <a:gd name="T14" fmla="*/ 19 w 118"/>
                      <a:gd name="T15" fmla="*/ 7 h 434"/>
                      <a:gd name="T16" fmla="*/ 7 w 118"/>
                      <a:gd name="T17" fmla="*/ 10 h 434"/>
                      <a:gd name="T18" fmla="*/ 29 w 118"/>
                      <a:gd name="T19" fmla="*/ 52 h 434"/>
                      <a:gd name="T20" fmla="*/ 44 w 118"/>
                      <a:gd name="T21" fmla="*/ 30 h 434"/>
                      <a:gd name="T22" fmla="*/ 81 w 118"/>
                      <a:gd name="T23" fmla="*/ 38 h 434"/>
                      <a:gd name="T24" fmla="*/ 74 w 118"/>
                      <a:gd name="T25" fmla="*/ 81 h 434"/>
                      <a:gd name="T26" fmla="*/ 66 w 118"/>
                      <a:gd name="T27" fmla="*/ 144 h 434"/>
                      <a:gd name="T28" fmla="*/ 74 w 118"/>
                      <a:gd name="T29" fmla="*/ 161 h 434"/>
                      <a:gd name="T30" fmla="*/ 74 w 118"/>
                      <a:gd name="T31" fmla="*/ 191 h 434"/>
                      <a:gd name="T32" fmla="*/ 37 w 118"/>
                      <a:gd name="T33" fmla="*/ 179 h 434"/>
                      <a:gd name="T34" fmla="*/ 34 w 118"/>
                      <a:gd name="T35" fmla="*/ 132 h 434"/>
                      <a:gd name="T36" fmla="*/ 0 w 118"/>
                      <a:gd name="T37" fmla="*/ 144 h 434"/>
                      <a:gd name="T38" fmla="*/ 15 w 118"/>
                      <a:gd name="T39" fmla="*/ 206 h 434"/>
                      <a:gd name="T40" fmla="*/ 37 w 118"/>
                      <a:gd name="T41" fmla="*/ 231 h 434"/>
                      <a:gd name="T42" fmla="*/ 69 w 118"/>
                      <a:gd name="T43" fmla="*/ 231 h 434"/>
                      <a:gd name="T44" fmla="*/ 77 w 118"/>
                      <a:gd name="T45" fmla="*/ 260 h 434"/>
                      <a:gd name="T46" fmla="*/ 56 w 118"/>
                      <a:gd name="T47" fmla="*/ 290 h 434"/>
                      <a:gd name="T48" fmla="*/ 41 w 118"/>
                      <a:gd name="T49" fmla="*/ 264 h 434"/>
                      <a:gd name="T50" fmla="*/ 12 w 118"/>
                      <a:gd name="T51" fmla="*/ 264 h 434"/>
                      <a:gd name="T52" fmla="*/ 47 w 118"/>
                      <a:gd name="T53" fmla="*/ 341 h 434"/>
                      <a:gd name="T54" fmla="*/ 77 w 118"/>
                      <a:gd name="T55" fmla="*/ 337 h 434"/>
                      <a:gd name="T56" fmla="*/ 56 w 118"/>
                      <a:gd name="T57" fmla="*/ 415 h 434"/>
                      <a:gd name="T58" fmla="*/ 60 w 118"/>
                      <a:gd name="T59" fmla="*/ 422 h 434"/>
                      <a:gd name="T60" fmla="*/ 65 w 118"/>
                      <a:gd name="T61" fmla="*/ 430 h 434"/>
                      <a:gd name="T62" fmla="*/ 72 w 118"/>
                      <a:gd name="T63" fmla="*/ 434 h 434"/>
                      <a:gd name="T64" fmla="*/ 82 w 118"/>
                      <a:gd name="T65" fmla="*/ 434 h 434"/>
                      <a:gd name="T66" fmla="*/ 96 w 118"/>
                      <a:gd name="T67" fmla="*/ 419 h 434"/>
                      <a:gd name="T68" fmla="*/ 100 w 118"/>
                      <a:gd name="T69" fmla="*/ 393 h 434"/>
                      <a:gd name="T70" fmla="*/ 100 w 118"/>
                      <a:gd name="T71" fmla="*/ 369 h 434"/>
                      <a:gd name="T72" fmla="*/ 99 w 118"/>
                      <a:gd name="T73" fmla="*/ 357 h 434"/>
                      <a:gd name="T74" fmla="*/ 104 w 118"/>
                      <a:gd name="T75" fmla="*/ 311 h 434"/>
                      <a:gd name="T76" fmla="*/ 113 w 118"/>
                      <a:gd name="T77" fmla="*/ 205 h 434"/>
                      <a:gd name="T78" fmla="*/ 118 w 118"/>
                      <a:gd name="T79" fmla="*/ 92 h 434"/>
                      <a:gd name="T80" fmla="*/ 110 w 118"/>
                      <a:gd name="T81" fmla="*/ 23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434"/>
                      <a:gd name="T125" fmla="*/ 118 w 118"/>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434">
                        <a:moveTo>
                          <a:pt x="110" y="23"/>
                        </a:moveTo>
                        <a:lnTo>
                          <a:pt x="102" y="12"/>
                        </a:lnTo>
                        <a:lnTo>
                          <a:pt x="90" y="4"/>
                        </a:lnTo>
                        <a:lnTo>
                          <a:pt x="76" y="1"/>
                        </a:lnTo>
                        <a:lnTo>
                          <a:pt x="62" y="0"/>
                        </a:lnTo>
                        <a:lnTo>
                          <a:pt x="47" y="1"/>
                        </a:lnTo>
                        <a:lnTo>
                          <a:pt x="32" y="3"/>
                        </a:lnTo>
                        <a:lnTo>
                          <a:pt x="19" y="7"/>
                        </a:lnTo>
                        <a:lnTo>
                          <a:pt x="7" y="10"/>
                        </a:lnTo>
                        <a:lnTo>
                          <a:pt x="29" y="52"/>
                        </a:lnTo>
                        <a:lnTo>
                          <a:pt x="44" y="30"/>
                        </a:lnTo>
                        <a:lnTo>
                          <a:pt x="81" y="38"/>
                        </a:lnTo>
                        <a:lnTo>
                          <a:pt x="74" y="81"/>
                        </a:lnTo>
                        <a:lnTo>
                          <a:pt x="66" y="144"/>
                        </a:lnTo>
                        <a:lnTo>
                          <a:pt x="74" y="161"/>
                        </a:lnTo>
                        <a:lnTo>
                          <a:pt x="74" y="191"/>
                        </a:lnTo>
                        <a:lnTo>
                          <a:pt x="37" y="179"/>
                        </a:lnTo>
                        <a:lnTo>
                          <a:pt x="34" y="132"/>
                        </a:lnTo>
                        <a:lnTo>
                          <a:pt x="0" y="144"/>
                        </a:lnTo>
                        <a:lnTo>
                          <a:pt x="15" y="206"/>
                        </a:lnTo>
                        <a:lnTo>
                          <a:pt x="37" y="231"/>
                        </a:lnTo>
                        <a:lnTo>
                          <a:pt x="69" y="231"/>
                        </a:lnTo>
                        <a:lnTo>
                          <a:pt x="77" y="260"/>
                        </a:lnTo>
                        <a:lnTo>
                          <a:pt x="56" y="290"/>
                        </a:lnTo>
                        <a:lnTo>
                          <a:pt x="41" y="264"/>
                        </a:lnTo>
                        <a:lnTo>
                          <a:pt x="12" y="264"/>
                        </a:lnTo>
                        <a:lnTo>
                          <a:pt x="47" y="341"/>
                        </a:lnTo>
                        <a:lnTo>
                          <a:pt x="77" y="337"/>
                        </a:lnTo>
                        <a:lnTo>
                          <a:pt x="56" y="415"/>
                        </a:lnTo>
                        <a:lnTo>
                          <a:pt x="60" y="422"/>
                        </a:lnTo>
                        <a:lnTo>
                          <a:pt x="65" y="430"/>
                        </a:lnTo>
                        <a:lnTo>
                          <a:pt x="72" y="434"/>
                        </a:lnTo>
                        <a:lnTo>
                          <a:pt x="82" y="434"/>
                        </a:lnTo>
                        <a:lnTo>
                          <a:pt x="96" y="419"/>
                        </a:lnTo>
                        <a:lnTo>
                          <a:pt x="100" y="393"/>
                        </a:lnTo>
                        <a:lnTo>
                          <a:pt x="100" y="369"/>
                        </a:lnTo>
                        <a:lnTo>
                          <a:pt x="99" y="357"/>
                        </a:lnTo>
                        <a:lnTo>
                          <a:pt x="104" y="311"/>
                        </a:lnTo>
                        <a:lnTo>
                          <a:pt x="113" y="205"/>
                        </a:lnTo>
                        <a:lnTo>
                          <a:pt x="118" y="92"/>
                        </a:lnTo>
                        <a:lnTo>
                          <a:pt x="110" y="23"/>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6" name="Freeform 55"/>
                  <p:cNvSpPr>
                    <a:spLocks/>
                  </p:cNvSpPr>
                  <p:nvPr/>
                </p:nvSpPr>
                <p:spPr bwMode="auto">
                  <a:xfrm>
                    <a:off x="3250" y="2052"/>
                    <a:ext cx="57" cy="207"/>
                  </a:xfrm>
                  <a:custGeom>
                    <a:avLst/>
                    <a:gdLst>
                      <a:gd name="T0" fmla="*/ 80 w 114"/>
                      <a:gd name="T1" fmla="*/ 331 h 414"/>
                      <a:gd name="T2" fmla="*/ 45 w 114"/>
                      <a:gd name="T3" fmla="*/ 254 h 414"/>
                      <a:gd name="T4" fmla="*/ 74 w 114"/>
                      <a:gd name="T5" fmla="*/ 254 h 414"/>
                      <a:gd name="T6" fmla="*/ 89 w 114"/>
                      <a:gd name="T7" fmla="*/ 280 h 414"/>
                      <a:gd name="T8" fmla="*/ 110 w 114"/>
                      <a:gd name="T9" fmla="*/ 250 h 414"/>
                      <a:gd name="T10" fmla="*/ 102 w 114"/>
                      <a:gd name="T11" fmla="*/ 221 h 414"/>
                      <a:gd name="T12" fmla="*/ 70 w 114"/>
                      <a:gd name="T13" fmla="*/ 221 h 414"/>
                      <a:gd name="T14" fmla="*/ 48 w 114"/>
                      <a:gd name="T15" fmla="*/ 196 h 414"/>
                      <a:gd name="T16" fmla="*/ 33 w 114"/>
                      <a:gd name="T17" fmla="*/ 134 h 414"/>
                      <a:gd name="T18" fmla="*/ 67 w 114"/>
                      <a:gd name="T19" fmla="*/ 122 h 414"/>
                      <a:gd name="T20" fmla="*/ 70 w 114"/>
                      <a:gd name="T21" fmla="*/ 169 h 414"/>
                      <a:gd name="T22" fmla="*/ 107 w 114"/>
                      <a:gd name="T23" fmla="*/ 181 h 414"/>
                      <a:gd name="T24" fmla="*/ 107 w 114"/>
                      <a:gd name="T25" fmla="*/ 151 h 414"/>
                      <a:gd name="T26" fmla="*/ 99 w 114"/>
                      <a:gd name="T27" fmla="*/ 134 h 414"/>
                      <a:gd name="T28" fmla="*/ 107 w 114"/>
                      <a:gd name="T29" fmla="*/ 71 h 414"/>
                      <a:gd name="T30" fmla="*/ 114 w 114"/>
                      <a:gd name="T31" fmla="*/ 28 h 414"/>
                      <a:gd name="T32" fmla="*/ 77 w 114"/>
                      <a:gd name="T33" fmla="*/ 20 h 414"/>
                      <a:gd name="T34" fmla="*/ 62 w 114"/>
                      <a:gd name="T35" fmla="*/ 42 h 414"/>
                      <a:gd name="T36" fmla="*/ 40 w 114"/>
                      <a:gd name="T37" fmla="*/ 0 h 414"/>
                      <a:gd name="T38" fmla="*/ 33 w 114"/>
                      <a:gd name="T39" fmla="*/ 2 h 414"/>
                      <a:gd name="T40" fmla="*/ 27 w 114"/>
                      <a:gd name="T41" fmla="*/ 5 h 414"/>
                      <a:gd name="T42" fmla="*/ 24 w 114"/>
                      <a:gd name="T43" fmla="*/ 6 h 414"/>
                      <a:gd name="T44" fmla="*/ 23 w 114"/>
                      <a:gd name="T45" fmla="*/ 7 h 414"/>
                      <a:gd name="T46" fmla="*/ 9 w 114"/>
                      <a:gd name="T47" fmla="*/ 40 h 414"/>
                      <a:gd name="T48" fmla="*/ 2 w 114"/>
                      <a:gd name="T49" fmla="*/ 93 h 414"/>
                      <a:gd name="T50" fmla="*/ 0 w 114"/>
                      <a:gd name="T51" fmla="*/ 157 h 414"/>
                      <a:gd name="T52" fmla="*/ 3 w 114"/>
                      <a:gd name="T53" fmla="*/ 226 h 414"/>
                      <a:gd name="T54" fmla="*/ 8 w 114"/>
                      <a:gd name="T55" fmla="*/ 293 h 414"/>
                      <a:gd name="T56" fmla="*/ 15 w 114"/>
                      <a:gd name="T57" fmla="*/ 350 h 414"/>
                      <a:gd name="T58" fmla="*/ 22 w 114"/>
                      <a:gd name="T59" fmla="*/ 392 h 414"/>
                      <a:gd name="T60" fmla="*/ 26 w 114"/>
                      <a:gd name="T61" fmla="*/ 410 h 414"/>
                      <a:gd name="T62" fmla="*/ 30 w 114"/>
                      <a:gd name="T63" fmla="*/ 414 h 414"/>
                      <a:gd name="T64" fmla="*/ 36 w 114"/>
                      <a:gd name="T65" fmla="*/ 414 h 414"/>
                      <a:gd name="T66" fmla="*/ 41 w 114"/>
                      <a:gd name="T67" fmla="*/ 413 h 414"/>
                      <a:gd name="T68" fmla="*/ 48 w 114"/>
                      <a:gd name="T69" fmla="*/ 410 h 414"/>
                      <a:gd name="T70" fmla="*/ 55 w 114"/>
                      <a:gd name="T71" fmla="*/ 407 h 414"/>
                      <a:gd name="T72" fmla="*/ 62 w 114"/>
                      <a:gd name="T73" fmla="*/ 403 h 414"/>
                      <a:gd name="T74" fmla="*/ 70 w 114"/>
                      <a:gd name="T75" fmla="*/ 400 h 414"/>
                      <a:gd name="T76" fmla="*/ 77 w 114"/>
                      <a:gd name="T77" fmla="*/ 399 h 414"/>
                      <a:gd name="T78" fmla="*/ 80 w 114"/>
                      <a:gd name="T79" fmla="*/ 399 h 414"/>
                      <a:gd name="T80" fmla="*/ 84 w 114"/>
                      <a:gd name="T81" fmla="*/ 400 h 414"/>
                      <a:gd name="T82" fmla="*/ 86 w 114"/>
                      <a:gd name="T83" fmla="*/ 402 h 414"/>
                      <a:gd name="T84" fmla="*/ 89 w 114"/>
                      <a:gd name="T85" fmla="*/ 405 h 414"/>
                      <a:gd name="T86" fmla="*/ 110 w 114"/>
                      <a:gd name="T87" fmla="*/ 327 h 414"/>
                      <a:gd name="T88" fmla="*/ 80 w 114"/>
                      <a:gd name="T89" fmla="*/ 331 h 4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414"/>
                      <a:gd name="T137" fmla="*/ 114 w 114"/>
                      <a:gd name="T138" fmla="*/ 414 h 4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414">
                        <a:moveTo>
                          <a:pt x="80" y="331"/>
                        </a:moveTo>
                        <a:lnTo>
                          <a:pt x="45" y="254"/>
                        </a:lnTo>
                        <a:lnTo>
                          <a:pt x="74" y="254"/>
                        </a:lnTo>
                        <a:lnTo>
                          <a:pt x="89" y="280"/>
                        </a:lnTo>
                        <a:lnTo>
                          <a:pt x="110" y="250"/>
                        </a:lnTo>
                        <a:lnTo>
                          <a:pt x="102" y="221"/>
                        </a:lnTo>
                        <a:lnTo>
                          <a:pt x="70" y="221"/>
                        </a:lnTo>
                        <a:lnTo>
                          <a:pt x="48" y="196"/>
                        </a:lnTo>
                        <a:lnTo>
                          <a:pt x="33" y="134"/>
                        </a:lnTo>
                        <a:lnTo>
                          <a:pt x="67" y="122"/>
                        </a:lnTo>
                        <a:lnTo>
                          <a:pt x="70" y="169"/>
                        </a:lnTo>
                        <a:lnTo>
                          <a:pt x="107" y="181"/>
                        </a:lnTo>
                        <a:lnTo>
                          <a:pt x="107" y="151"/>
                        </a:lnTo>
                        <a:lnTo>
                          <a:pt x="99" y="134"/>
                        </a:lnTo>
                        <a:lnTo>
                          <a:pt x="107" y="71"/>
                        </a:lnTo>
                        <a:lnTo>
                          <a:pt x="114" y="28"/>
                        </a:lnTo>
                        <a:lnTo>
                          <a:pt x="77" y="20"/>
                        </a:lnTo>
                        <a:lnTo>
                          <a:pt x="62" y="42"/>
                        </a:lnTo>
                        <a:lnTo>
                          <a:pt x="40" y="0"/>
                        </a:lnTo>
                        <a:lnTo>
                          <a:pt x="33" y="2"/>
                        </a:lnTo>
                        <a:lnTo>
                          <a:pt x="27" y="5"/>
                        </a:lnTo>
                        <a:lnTo>
                          <a:pt x="24" y="6"/>
                        </a:lnTo>
                        <a:lnTo>
                          <a:pt x="23" y="7"/>
                        </a:lnTo>
                        <a:lnTo>
                          <a:pt x="9" y="40"/>
                        </a:lnTo>
                        <a:lnTo>
                          <a:pt x="2" y="93"/>
                        </a:lnTo>
                        <a:lnTo>
                          <a:pt x="0" y="157"/>
                        </a:lnTo>
                        <a:lnTo>
                          <a:pt x="3" y="226"/>
                        </a:lnTo>
                        <a:lnTo>
                          <a:pt x="8" y="293"/>
                        </a:lnTo>
                        <a:lnTo>
                          <a:pt x="15" y="350"/>
                        </a:lnTo>
                        <a:lnTo>
                          <a:pt x="22" y="392"/>
                        </a:lnTo>
                        <a:lnTo>
                          <a:pt x="26" y="410"/>
                        </a:lnTo>
                        <a:lnTo>
                          <a:pt x="30" y="414"/>
                        </a:lnTo>
                        <a:lnTo>
                          <a:pt x="36" y="414"/>
                        </a:lnTo>
                        <a:lnTo>
                          <a:pt x="41" y="413"/>
                        </a:lnTo>
                        <a:lnTo>
                          <a:pt x="48" y="410"/>
                        </a:lnTo>
                        <a:lnTo>
                          <a:pt x="55" y="407"/>
                        </a:lnTo>
                        <a:lnTo>
                          <a:pt x="62" y="403"/>
                        </a:lnTo>
                        <a:lnTo>
                          <a:pt x="70" y="400"/>
                        </a:lnTo>
                        <a:lnTo>
                          <a:pt x="77" y="399"/>
                        </a:lnTo>
                        <a:lnTo>
                          <a:pt x="80" y="399"/>
                        </a:lnTo>
                        <a:lnTo>
                          <a:pt x="84" y="400"/>
                        </a:lnTo>
                        <a:lnTo>
                          <a:pt x="86" y="402"/>
                        </a:lnTo>
                        <a:lnTo>
                          <a:pt x="89" y="405"/>
                        </a:lnTo>
                        <a:lnTo>
                          <a:pt x="110" y="327"/>
                        </a:lnTo>
                        <a:lnTo>
                          <a:pt x="80" y="3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7" name="Freeform 56"/>
                  <p:cNvSpPr>
                    <a:spLocks/>
                  </p:cNvSpPr>
                  <p:nvPr/>
                </p:nvSpPr>
                <p:spPr bwMode="auto">
                  <a:xfrm>
                    <a:off x="3101" y="2047"/>
                    <a:ext cx="61" cy="227"/>
                  </a:xfrm>
                  <a:custGeom>
                    <a:avLst/>
                    <a:gdLst>
                      <a:gd name="T0" fmla="*/ 98 w 121"/>
                      <a:gd name="T1" fmla="*/ 423 h 454"/>
                      <a:gd name="T2" fmla="*/ 111 w 121"/>
                      <a:gd name="T3" fmla="*/ 410 h 454"/>
                      <a:gd name="T4" fmla="*/ 116 w 121"/>
                      <a:gd name="T5" fmla="*/ 388 h 454"/>
                      <a:gd name="T6" fmla="*/ 116 w 121"/>
                      <a:gd name="T7" fmla="*/ 368 h 454"/>
                      <a:gd name="T8" fmla="*/ 114 w 121"/>
                      <a:gd name="T9" fmla="*/ 358 h 454"/>
                      <a:gd name="T10" fmla="*/ 118 w 121"/>
                      <a:gd name="T11" fmla="*/ 310 h 454"/>
                      <a:gd name="T12" fmla="*/ 121 w 121"/>
                      <a:gd name="T13" fmla="*/ 200 h 454"/>
                      <a:gd name="T14" fmla="*/ 120 w 121"/>
                      <a:gd name="T15" fmla="*/ 86 h 454"/>
                      <a:gd name="T16" fmla="*/ 105 w 121"/>
                      <a:gd name="T17" fmla="*/ 22 h 454"/>
                      <a:gd name="T18" fmla="*/ 89 w 121"/>
                      <a:gd name="T19" fmla="*/ 9 h 454"/>
                      <a:gd name="T20" fmla="*/ 73 w 121"/>
                      <a:gd name="T21" fmla="*/ 2 h 454"/>
                      <a:gd name="T22" fmla="*/ 57 w 121"/>
                      <a:gd name="T23" fmla="*/ 0 h 454"/>
                      <a:gd name="T24" fmla="*/ 42 w 121"/>
                      <a:gd name="T25" fmla="*/ 1 h 454"/>
                      <a:gd name="T26" fmla="*/ 28 w 121"/>
                      <a:gd name="T27" fmla="*/ 4 h 454"/>
                      <a:gd name="T28" fmla="*/ 17 w 121"/>
                      <a:gd name="T29" fmla="*/ 9 h 454"/>
                      <a:gd name="T30" fmla="*/ 7 w 121"/>
                      <a:gd name="T31" fmla="*/ 14 h 454"/>
                      <a:gd name="T32" fmla="*/ 0 w 121"/>
                      <a:gd name="T33" fmla="*/ 18 h 454"/>
                      <a:gd name="T34" fmla="*/ 70 w 121"/>
                      <a:gd name="T35" fmla="*/ 44 h 454"/>
                      <a:gd name="T36" fmla="*/ 51 w 121"/>
                      <a:gd name="T37" fmla="*/ 102 h 454"/>
                      <a:gd name="T38" fmla="*/ 95 w 121"/>
                      <a:gd name="T39" fmla="*/ 113 h 454"/>
                      <a:gd name="T40" fmla="*/ 87 w 121"/>
                      <a:gd name="T41" fmla="*/ 153 h 454"/>
                      <a:gd name="T42" fmla="*/ 58 w 121"/>
                      <a:gd name="T43" fmla="*/ 205 h 454"/>
                      <a:gd name="T44" fmla="*/ 55 w 121"/>
                      <a:gd name="T45" fmla="*/ 234 h 454"/>
                      <a:gd name="T46" fmla="*/ 73 w 121"/>
                      <a:gd name="T47" fmla="*/ 212 h 454"/>
                      <a:gd name="T48" fmla="*/ 91 w 121"/>
                      <a:gd name="T49" fmla="*/ 230 h 454"/>
                      <a:gd name="T50" fmla="*/ 83 w 121"/>
                      <a:gd name="T51" fmla="*/ 278 h 454"/>
                      <a:gd name="T52" fmla="*/ 61 w 121"/>
                      <a:gd name="T53" fmla="*/ 263 h 454"/>
                      <a:gd name="T54" fmla="*/ 18 w 121"/>
                      <a:gd name="T55" fmla="*/ 266 h 454"/>
                      <a:gd name="T56" fmla="*/ 26 w 121"/>
                      <a:gd name="T57" fmla="*/ 340 h 454"/>
                      <a:gd name="T58" fmla="*/ 40 w 121"/>
                      <a:gd name="T59" fmla="*/ 296 h 454"/>
                      <a:gd name="T60" fmla="*/ 83 w 121"/>
                      <a:gd name="T61" fmla="*/ 314 h 454"/>
                      <a:gd name="T62" fmla="*/ 80 w 121"/>
                      <a:gd name="T63" fmla="*/ 382 h 454"/>
                      <a:gd name="T64" fmla="*/ 61 w 121"/>
                      <a:gd name="T65" fmla="*/ 347 h 454"/>
                      <a:gd name="T66" fmla="*/ 48 w 121"/>
                      <a:gd name="T67" fmla="*/ 382 h 454"/>
                      <a:gd name="T68" fmla="*/ 65 w 121"/>
                      <a:gd name="T69" fmla="*/ 419 h 454"/>
                      <a:gd name="T70" fmla="*/ 67 w 121"/>
                      <a:gd name="T71" fmla="*/ 454 h 454"/>
                      <a:gd name="T72" fmla="*/ 73 w 121"/>
                      <a:gd name="T73" fmla="*/ 445 h 454"/>
                      <a:gd name="T74" fmla="*/ 80 w 121"/>
                      <a:gd name="T75" fmla="*/ 436 h 454"/>
                      <a:gd name="T76" fmla="*/ 88 w 121"/>
                      <a:gd name="T77" fmla="*/ 427 h 454"/>
                      <a:gd name="T78" fmla="*/ 98 w 121"/>
                      <a:gd name="T79" fmla="*/ 423 h 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1"/>
                      <a:gd name="T121" fmla="*/ 0 h 454"/>
                      <a:gd name="T122" fmla="*/ 121 w 121"/>
                      <a:gd name="T123" fmla="*/ 454 h 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1" h="454">
                        <a:moveTo>
                          <a:pt x="98" y="423"/>
                        </a:moveTo>
                        <a:lnTo>
                          <a:pt x="111" y="410"/>
                        </a:lnTo>
                        <a:lnTo>
                          <a:pt x="116" y="388"/>
                        </a:lnTo>
                        <a:lnTo>
                          <a:pt x="116" y="368"/>
                        </a:lnTo>
                        <a:lnTo>
                          <a:pt x="114" y="358"/>
                        </a:lnTo>
                        <a:lnTo>
                          <a:pt x="118" y="310"/>
                        </a:lnTo>
                        <a:lnTo>
                          <a:pt x="121" y="200"/>
                        </a:lnTo>
                        <a:lnTo>
                          <a:pt x="120" y="86"/>
                        </a:lnTo>
                        <a:lnTo>
                          <a:pt x="105" y="22"/>
                        </a:lnTo>
                        <a:lnTo>
                          <a:pt x="89" y="9"/>
                        </a:lnTo>
                        <a:lnTo>
                          <a:pt x="73" y="2"/>
                        </a:lnTo>
                        <a:lnTo>
                          <a:pt x="57" y="0"/>
                        </a:lnTo>
                        <a:lnTo>
                          <a:pt x="42" y="1"/>
                        </a:lnTo>
                        <a:lnTo>
                          <a:pt x="28" y="4"/>
                        </a:lnTo>
                        <a:lnTo>
                          <a:pt x="17" y="9"/>
                        </a:lnTo>
                        <a:lnTo>
                          <a:pt x="7" y="14"/>
                        </a:lnTo>
                        <a:lnTo>
                          <a:pt x="0" y="18"/>
                        </a:lnTo>
                        <a:lnTo>
                          <a:pt x="70" y="44"/>
                        </a:lnTo>
                        <a:lnTo>
                          <a:pt x="51" y="102"/>
                        </a:lnTo>
                        <a:lnTo>
                          <a:pt x="95" y="113"/>
                        </a:lnTo>
                        <a:lnTo>
                          <a:pt x="87" y="153"/>
                        </a:lnTo>
                        <a:lnTo>
                          <a:pt x="58" y="205"/>
                        </a:lnTo>
                        <a:lnTo>
                          <a:pt x="55" y="234"/>
                        </a:lnTo>
                        <a:lnTo>
                          <a:pt x="73" y="212"/>
                        </a:lnTo>
                        <a:lnTo>
                          <a:pt x="91" y="230"/>
                        </a:lnTo>
                        <a:lnTo>
                          <a:pt x="83" y="278"/>
                        </a:lnTo>
                        <a:lnTo>
                          <a:pt x="61" y="263"/>
                        </a:lnTo>
                        <a:lnTo>
                          <a:pt x="18" y="266"/>
                        </a:lnTo>
                        <a:lnTo>
                          <a:pt x="26" y="340"/>
                        </a:lnTo>
                        <a:lnTo>
                          <a:pt x="40" y="296"/>
                        </a:lnTo>
                        <a:lnTo>
                          <a:pt x="83" y="314"/>
                        </a:lnTo>
                        <a:lnTo>
                          <a:pt x="80" y="382"/>
                        </a:lnTo>
                        <a:lnTo>
                          <a:pt x="61" y="347"/>
                        </a:lnTo>
                        <a:lnTo>
                          <a:pt x="48" y="382"/>
                        </a:lnTo>
                        <a:lnTo>
                          <a:pt x="65" y="419"/>
                        </a:lnTo>
                        <a:lnTo>
                          <a:pt x="67" y="454"/>
                        </a:lnTo>
                        <a:lnTo>
                          <a:pt x="73" y="445"/>
                        </a:lnTo>
                        <a:lnTo>
                          <a:pt x="80" y="436"/>
                        </a:lnTo>
                        <a:lnTo>
                          <a:pt x="88" y="427"/>
                        </a:lnTo>
                        <a:lnTo>
                          <a:pt x="98" y="423"/>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8" name="Freeform 57"/>
                  <p:cNvSpPr>
                    <a:spLocks/>
                  </p:cNvSpPr>
                  <p:nvPr/>
                </p:nvSpPr>
                <p:spPr bwMode="auto">
                  <a:xfrm>
                    <a:off x="3088" y="2057"/>
                    <a:ext cx="60" cy="224"/>
                  </a:xfrm>
                  <a:custGeom>
                    <a:avLst/>
                    <a:gdLst>
                      <a:gd name="T0" fmla="*/ 74 w 121"/>
                      <a:gd name="T1" fmla="*/ 364 h 449"/>
                      <a:gd name="T2" fmla="*/ 87 w 121"/>
                      <a:gd name="T3" fmla="*/ 329 h 449"/>
                      <a:gd name="T4" fmla="*/ 106 w 121"/>
                      <a:gd name="T5" fmla="*/ 364 h 449"/>
                      <a:gd name="T6" fmla="*/ 109 w 121"/>
                      <a:gd name="T7" fmla="*/ 296 h 449"/>
                      <a:gd name="T8" fmla="*/ 66 w 121"/>
                      <a:gd name="T9" fmla="*/ 278 h 449"/>
                      <a:gd name="T10" fmla="*/ 52 w 121"/>
                      <a:gd name="T11" fmla="*/ 322 h 449"/>
                      <a:gd name="T12" fmla="*/ 44 w 121"/>
                      <a:gd name="T13" fmla="*/ 248 h 449"/>
                      <a:gd name="T14" fmla="*/ 87 w 121"/>
                      <a:gd name="T15" fmla="*/ 245 h 449"/>
                      <a:gd name="T16" fmla="*/ 109 w 121"/>
                      <a:gd name="T17" fmla="*/ 260 h 449"/>
                      <a:gd name="T18" fmla="*/ 117 w 121"/>
                      <a:gd name="T19" fmla="*/ 212 h 449"/>
                      <a:gd name="T20" fmla="*/ 99 w 121"/>
                      <a:gd name="T21" fmla="*/ 194 h 449"/>
                      <a:gd name="T22" fmla="*/ 81 w 121"/>
                      <a:gd name="T23" fmla="*/ 216 h 449"/>
                      <a:gd name="T24" fmla="*/ 84 w 121"/>
                      <a:gd name="T25" fmla="*/ 187 h 449"/>
                      <a:gd name="T26" fmla="*/ 113 w 121"/>
                      <a:gd name="T27" fmla="*/ 135 h 449"/>
                      <a:gd name="T28" fmla="*/ 121 w 121"/>
                      <a:gd name="T29" fmla="*/ 95 h 449"/>
                      <a:gd name="T30" fmla="*/ 77 w 121"/>
                      <a:gd name="T31" fmla="*/ 84 h 449"/>
                      <a:gd name="T32" fmla="*/ 96 w 121"/>
                      <a:gd name="T33" fmla="*/ 26 h 449"/>
                      <a:gd name="T34" fmla="*/ 26 w 121"/>
                      <a:gd name="T35" fmla="*/ 0 h 449"/>
                      <a:gd name="T36" fmla="*/ 24 w 121"/>
                      <a:gd name="T37" fmla="*/ 3 h 449"/>
                      <a:gd name="T38" fmla="*/ 22 w 121"/>
                      <a:gd name="T39" fmla="*/ 4 h 449"/>
                      <a:gd name="T40" fmla="*/ 21 w 121"/>
                      <a:gd name="T41" fmla="*/ 5 h 449"/>
                      <a:gd name="T42" fmla="*/ 21 w 121"/>
                      <a:gd name="T43" fmla="*/ 5 h 449"/>
                      <a:gd name="T44" fmla="*/ 6 w 121"/>
                      <a:gd name="T45" fmla="*/ 44 h 449"/>
                      <a:gd name="T46" fmla="*/ 0 w 121"/>
                      <a:gd name="T47" fmla="*/ 102 h 449"/>
                      <a:gd name="T48" fmla="*/ 0 w 121"/>
                      <a:gd name="T49" fmla="*/ 169 h 449"/>
                      <a:gd name="T50" fmla="*/ 5 w 121"/>
                      <a:gd name="T51" fmla="*/ 241 h 449"/>
                      <a:gd name="T52" fmla="*/ 13 w 121"/>
                      <a:gd name="T53" fmla="*/ 310 h 449"/>
                      <a:gd name="T54" fmla="*/ 21 w 121"/>
                      <a:gd name="T55" fmla="*/ 369 h 449"/>
                      <a:gd name="T56" fmla="*/ 29 w 121"/>
                      <a:gd name="T57" fmla="*/ 412 h 449"/>
                      <a:gd name="T58" fmla="*/ 34 w 121"/>
                      <a:gd name="T59" fmla="*/ 430 h 449"/>
                      <a:gd name="T60" fmla="*/ 38 w 121"/>
                      <a:gd name="T61" fmla="*/ 435 h 449"/>
                      <a:gd name="T62" fmla="*/ 41 w 121"/>
                      <a:gd name="T63" fmla="*/ 438 h 449"/>
                      <a:gd name="T64" fmla="*/ 46 w 121"/>
                      <a:gd name="T65" fmla="*/ 442 h 449"/>
                      <a:gd name="T66" fmla="*/ 51 w 121"/>
                      <a:gd name="T67" fmla="*/ 445 h 449"/>
                      <a:gd name="T68" fmla="*/ 56 w 121"/>
                      <a:gd name="T69" fmla="*/ 447 h 449"/>
                      <a:gd name="T70" fmla="*/ 61 w 121"/>
                      <a:gd name="T71" fmla="*/ 449 h 449"/>
                      <a:gd name="T72" fmla="*/ 68 w 121"/>
                      <a:gd name="T73" fmla="*/ 449 h 449"/>
                      <a:gd name="T74" fmla="*/ 75 w 121"/>
                      <a:gd name="T75" fmla="*/ 449 h 449"/>
                      <a:gd name="T76" fmla="*/ 81 w 121"/>
                      <a:gd name="T77" fmla="*/ 447 h 449"/>
                      <a:gd name="T78" fmla="*/ 85 w 121"/>
                      <a:gd name="T79" fmla="*/ 444 h 449"/>
                      <a:gd name="T80" fmla="*/ 89 w 121"/>
                      <a:gd name="T81" fmla="*/ 441 h 449"/>
                      <a:gd name="T82" fmla="*/ 93 w 121"/>
                      <a:gd name="T83" fmla="*/ 436 h 449"/>
                      <a:gd name="T84" fmla="*/ 91 w 121"/>
                      <a:gd name="T85" fmla="*/ 401 h 449"/>
                      <a:gd name="T86" fmla="*/ 74 w 121"/>
                      <a:gd name="T87" fmla="*/ 364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449"/>
                      <a:gd name="T134" fmla="*/ 121 w 121"/>
                      <a:gd name="T135" fmla="*/ 449 h 4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449">
                        <a:moveTo>
                          <a:pt x="74" y="364"/>
                        </a:moveTo>
                        <a:lnTo>
                          <a:pt x="87" y="329"/>
                        </a:lnTo>
                        <a:lnTo>
                          <a:pt x="106" y="364"/>
                        </a:lnTo>
                        <a:lnTo>
                          <a:pt x="109" y="296"/>
                        </a:lnTo>
                        <a:lnTo>
                          <a:pt x="66" y="278"/>
                        </a:lnTo>
                        <a:lnTo>
                          <a:pt x="52" y="322"/>
                        </a:lnTo>
                        <a:lnTo>
                          <a:pt x="44" y="248"/>
                        </a:lnTo>
                        <a:lnTo>
                          <a:pt x="87" y="245"/>
                        </a:lnTo>
                        <a:lnTo>
                          <a:pt x="109" y="260"/>
                        </a:lnTo>
                        <a:lnTo>
                          <a:pt x="117" y="212"/>
                        </a:lnTo>
                        <a:lnTo>
                          <a:pt x="99" y="194"/>
                        </a:lnTo>
                        <a:lnTo>
                          <a:pt x="81" y="216"/>
                        </a:lnTo>
                        <a:lnTo>
                          <a:pt x="84" y="187"/>
                        </a:lnTo>
                        <a:lnTo>
                          <a:pt x="113" y="135"/>
                        </a:lnTo>
                        <a:lnTo>
                          <a:pt x="121" y="95"/>
                        </a:lnTo>
                        <a:lnTo>
                          <a:pt x="77" y="84"/>
                        </a:lnTo>
                        <a:lnTo>
                          <a:pt x="96" y="26"/>
                        </a:lnTo>
                        <a:lnTo>
                          <a:pt x="26" y="0"/>
                        </a:lnTo>
                        <a:lnTo>
                          <a:pt x="24" y="3"/>
                        </a:lnTo>
                        <a:lnTo>
                          <a:pt x="22" y="4"/>
                        </a:lnTo>
                        <a:lnTo>
                          <a:pt x="21" y="5"/>
                        </a:lnTo>
                        <a:lnTo>
                          <a:pt x="6" y="44"/>
                        </a:lnTo>
                        <a:lnTo>
                          <a:pt x="0" y="102"/>
                        </a:lnTo>
                        <a:lnTo>
                          <a:pt x="0" y="169"/>
                        </a:lnTo>
                        <a:lnTo>
                          <a:pt x="5" y="241"/>
                        </a:lnTo>
                        <a:lnTo>
                          <a:pt x="13" y="310"/>
                        </a:lnTo>
                        <a:lnTo>
                          <a:pt x="21" y="369"/>
                        </a:lnTo>
                        <a:lnTo>
                          <a:pt x="29" y="412"/>
                        </a:lnTo>
                        <a:lnTo>
                          <a:pt x="34" y="430"/>
                        </a:lnTo>
                        <a:lnTo>
                          <a:pt x="38" y="435"/>
                        </a:lnTo>
                        <a:lnTo>
                          <a:pt x="41" y="438"/>
                        </a:lnTo>
                        <a:lnTo>
                          <a:pt x="46" y="442"/>
                        </a:lnTo>
                        <a:lnTo>
                          <a:pt x="51" y="445"/>
                        </a:lnTo>
                        <a:lnTo>
                          <a:pt x="56" y="447"/>
                        </a:lnTo>
                        <a:lnTo>
                          <a:pt x="61" y="449"/>
                        </a:lnTo>
                        <a:lnTo>
                          <a:pt x="68" y="449"/>
                        </a:lnTo>
                        <a:lnTo>
                          <a:pt x="75" y="449"/>
                        </a:lnTo>
                        <a:lnTo>
                          <a:pt x="81" y="447"/>
                        </a:lnTo>
                        <a:lnTo>
                          <a:pt x="85" y="444"/>
                        </a:lnTo>
                        <a:lnTo>
                          <a:pt x="89" y="441"/>
                        </a:lnTo>
                        <a:lnTo>
                          <a:pt x="93" y="436"/>
                        </a:lnTo>
                        <a:lnTo>
                          <a:pt x="91" y="401"/>
                        </a:lnTo>
                        <a:lnTo>
                          <a:pt x="74" y="36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89" name="Freeform 58"/>
                  <p:cNvSpPr>
                    <a:spLocks/>
                  </p:cNvSpPr>
                  <p:nvPr/>
                </p:nvSpPr>
                <p:spPr bwMode="auto">
                  <a:xfrm>
                    <a:off x="3248" y="1982"/>
                    <a:ext cx="78" cy="38"/>
                  </a:xfrm>
                  <a:custGeom>
                    <a:avLst/>
                    <a:gdLst>
                      <a:gd name="T0" fmla="*/ 104 w 156"/>
                      <a:gd name="T1" fmla="*/ 0 h 78"/>
                      <a:gd name="T2" fmla="*/ 103 w 156"/>
                      <a:gd name="T3" fmla="*/ 0 h 78"/>
                      <a:gd name="T4" fmla="*/ 102 w 156"/>
                      <a:gd name="T5" fmla="*/ 0 h 78"/>
                      <a:gd name="T6" fmla="*/ 97 w 156"/>
                      <a:gd name="T7" fmla="*/ 0 h 78"/>
                      <a:gd name="T8" fmla="*/ 92 w 156"/>
                      <a:gd name="T9" fmla="*/ 2 h 78"/>
                      <a:gd name="T10" fmla="*/ 84 w 156"/>
                      <a:gd name="T11" fmla="*/ 2 h 78"/>
                      <a:gd name="T12" fmla="*/ 75 w 156"/>
                      <a:gd name="T13" fmla="*/ 4 h 78"/>
                      <a:gd name="T14" fmla="*/ 64 w 156"/>
                      <a:gd name="T15" fmla="*/ 5 h 78"/>
                      <a:gd name="T16" fmla="*/ 50 w 156"/>
                      <a:gd name="T17" fmla="*/ 7 h 78"/>
                      <a:gd name="T18" fmla="*/ 36 w 156"/>
                      <a:gd name="T19" fmla="*/ 10 h 78"/>
                      <a:gd name="T20" fmla="*/ 23 w 156"/>
                      <a:gd name="T21" fmla="*/ 13 h 78"/>
                      <a:gd name="T22" fmla="*/ 14 w 156"/>
                      <a:gd name="T23" fmla="*/ 17 h 78"/>
                      <a:gd name="T24" fmla="*/ 7 w 156"/>
                      <a:gd name="T25" fmla="*/ 21 h 78"/>
                      <a:gd name="T26" fmla="*/ 4 w 156"/>
                      <a:gd name="T27" fmla="*/ 25 h 78"/>
                      <a:gd name="T28" fmla="*/ 4 w 156"/>
                      <a:gd name="T29" fmla="*/ 29 h 78"/>
                      <a:gd name="T30" fmla="*/ 8 w 156"/>
                      <a:gd name="T31" fmla="*/ 35 h 78"/>
                      <a:gd name="T32" fmla="*/ 16 w 156"/>
                      <a:gd name="T33" fmla="*/ 40 h 78"/>
                      <a:gd name="T34" fmla="*/ 23 w 156"/>
                      <a:gd name="T35" fmla="*/ 44 h 78"/>
                      <a:gd name="T36" fmla="*/ 24 w 156"/>
                      <a:gd name="T37" fmla="*/ 47 h 78"/>
                      <a:gd name="T38" fmla="*/ 22 w 156"/>
                      <a:gd name="T39" fmla="*/ 49 h 78"/>
                      <a:gd name="T40" fmla="*/ 16 w 156"/>
                      <a:gd name="T41" fmla="*/ 50 h 78"/>
                      <a:gd name="T42" fmla="*/ 9 w 156"/>
                      <a:gd name="T43" fmla="*/ 52 h 78"/>
                      <a:gd name="T44" fmla="*/ 4 w 156"/>
                      <a:gd name="T45" fmla="*/ 55 h 78"/>
                      <a:gd name="T46" fmla="*/ 0 w 156"/>
                      <a:gd name="T47" fmla="*/ 59 h 78"/>
                      <a:gd name="T48" fmla="*/ 1 w 156"/>
                      <a:gd name="T49" fmla="*/ 66 h 78"/>
                      <a:gd name="T50" fmla="*/ 7 w 156"/>
                      <a:gd name="T51" fmla="*/ 73 h 78"/>
                      <a:gd name="T52" fmla="*/ 14 w 156"/>
                      <a:gd name="T53" fmla="*/ 76 h 78"/>
                      <a:gd name="T54" fmla="*/ 22 w 156"/>
                      <a:gd name="T55" fmla="*/ 78 h 78"/>
                      <a:gd name="T56" fmla="*/ 34 w 156"/>
                      <a:gd name="T57" fmla="*/ 76 h 78"/>
                      <a:gd name="T58" fmla="*/ 45 w 156"/>
                      <a:gd name="T59" fmla="*/ 74 h 78"/>
                      <a:gd name="T60" fmla="*/ 59 w 156"/>
                      <a:gd name="T61" fmla="*/ 71 h 78"/>
                      <a:gd name="T62" fmla="*/ 74 w 156"/>
                      <a:gd name="T63" fmla="*/ 66 h 78"/>
                      <a:gd name="T64" fmla="*/ 90 w 156"/>
                      <a:gd name="T65" fmla="*/ 63 h 78"/>
                      <a:gd name="T66" fmla="*/ 105 w 156"/>
                      <a:gd name="T67" fmla="*/ 60 h 78"/>
                      <a:gd name="T68" fmla="*/ 118 w 156"/>
                      <a:gd name="T69" fmla="*/ 61 h 78"/>
                      <a:gd name="T70" fmla="*/ 129 w 156"/>
                      <a:gd name="T71" fmla="*/ 64 h 78"/>
                      <a:gd name="T72" fmla="*/ 137 w 156"/>
                      <a:gd name="T73" fmla="*/ 67 h 78"/>
                      <a:gd name="T74" fmla="*/ 144 w 156"/>
                      <a:gd name="T75" fmla="*/ 70 h 78"/>
                      <a:gd name="T76" fmla="*/ 150 w 156"/>
                      <a:gd name="T77" fmla="*/ 70 h 78"/>
                      <a:gd name="T78" fmla="*/ 153 w 156"/>
                      <a:gd name="T79" fmla="*/ 66 h 78"/>
                      <a:gd name="T80" fmla="*/ 156 w 156"/>
                      <a:gd name="T81" fmla="*/ 58 h 78"/>
                      <a:gd name="T82" fmla="*/ 153 w 156"/>
                      <a:gd name="T83" fmla="*/ 37 h 78"/>
                      <a:gd name="T84" fmla="*/ 144 w 156"/>
                      <a:gd name="T85" fmla="*/ 23 h 78"/>
                      <a:gd name="T86" fmla="*/ 129 w 156"/>
                      <a:gd name="T87" fmla="*/ 13 h 78"/>
                      <a:gd name="T88" fmla="*/ 113 w 156"/>
                      <a:gd name="T89" fmla="*/ 7 h 78"/>
                      <a:gd name="T90" fmla="*/ 99 w 156"/>
                      <a:gd name="T91" fmla="*/ 4 h 78"/>
                      <a:gd name="T92" fmla="*/ 91 w 156"/>
                      <a:gd name="T93" fmla="*/ 3 h 78"/>
                      <a:gd name="T94" fmla="*/ 91 w 156"/>
                      <a:gd name="T95" fmla="*/ 2 h 78"/>
                      <a:gd name="T96" fmla="*/ 104 w 156"/>
                      <a:gd name="T97" fmla="*/ 0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6"/>
                      <a:gd name="T148" fmla="*/ 0 h 78"/>
                      <a:gd name="T149" fmla="*/ 156 w 156"/>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6" h="78">
                        <a:moveTo>
                          <a:pt x="104" y="0"/>
                        </a:moveTo>
                        <a:lnTo>
                          <a:pt x="103" y="0"/>
                        </a:lnTo>
                        <a:lnTo>
                          <a:pt x="102" y="0"/>
                        </a:lnTo>
                        <a:lnTo>
                          <a:pt x="97" y="0"/>
                        </a:lnTo>
                        <a:lnTo>
                          <a:pt x="92" y="2"/>
                        </a:lnTo>
                        <a:lnTo>
                          <a:pt x="84" y="2"/>
                        </a:lnTo>
                        <a:lnTo>
                          <a:pt x="75" y="4"/>
                        </a:lnTo>
                        <a:lnTo>
                          <a:pt x="64" y="5"/>
                        </a:lnTo>
                        <a:lnTo>
                          <a:pt x="50" y="7"/>
                        </a:lnTo>
                        <a:lnTo>
                          <a:pt x="36" y="10"/>
                        </a:lnTo>
                        <a:lnTo>
                          <a:pt x="23" y="13"/>
                        </a:lnTo>
                        <a:lnTo>
                          <a:pt x="14" y="17"/>
                        </a:lnTo>
                        <a:lnTo>
                          <a:pt x="7" y="21"/>
                        </a:lnTo>
                        <a:lnTo>
                          <a:pt x="4" y="25"/>
                        </a:lnTo>
                        <a:lnTo>
                          <a:pt x="4" y="29"/>
                        </a:lnTo>
                        <a:lnTo>
                          <a:pt x="8" y="35"/>
                        </a:lnTo>
                        <a:lnTo>
                          <a:pt x="16" y="40"/>
                        </a:lnTo>
                        <a:lnTo>
                          <a:pt x="23" y="44"/>
                        </a:lnTo>
                        <a:lnTo>
                          <a:pt x="24" y="47"/>
                        </a:lnTo>
                        <a:lnTo>
                          <a:pt x="22" y="49"/>
                        </a:lnTo>
                        <a:lnTo>
                          <a:pt x="16" y="50"/>
                        </a:lnTo>
                        <a:lnTo>
                          <a:pt x="9" y="52"/>
                        </a:lnTo>
                        <a:lnTo>
                          <a:pt x="4" y="55"/>
                        </a:lnTo>
                        <a:lnTo>
                          <a:pt x="0" y="59"/>
                        </a:lnTo>
                        <a:lnTo>
                          <a:pt x="1" y="66"/>
                        </a:lnTo>
                        <a:lnTo>
                          <a:pt x="7" y="73"/>
                        </a:lnTo>
                        <a:lnTo>
                          <a:pt x="14" y="76"/>
                        </a:lnTo>
                        <a:lnTo>
                          <a:pt x="22" y="78"/>
                        </a:lnTo>
                        <a:lnTo>
                          <a:pt x="34" y="76"/>
                        </a:lnTo>
                        <a:lnTo>
                          <a:pt x="45" y="74"/>
                        </a:lnTo>
                        <a:lnTo>
                          <a:pt x="59" y="71"/>
                        </a:lnTo>
                        <a:lnTo>
                          <a:pt x="74" y="66"/>
                        </a:lnTo>
                        <a:lnTo>
                          <a:pt x="90" y="63"/>
                        </a:lnTo>
                        <a:lnTo>
                          <a:pt x="105" y="60"/>
                        </a:lnTo>
                        <a:lnTo>
                          <a:pt x="118" y="61"/>
                        </a:lnTo>
                        <a:lnTo>
                          <a:pt x="129" y="64"/>
                        </a:lnTo>
                        <a:lnTo>
                          <a:pt x="137" y="67"/>
                        </a:lnTo>
                        <a:lnTo>
                          <a:pt x="144" y="70"/>
                        </a:lnTo>
                        <a:lnTo>
                          <a:pt x="150" y="70"/>
                        </a:lnTo>
                        <a:lnTo>
                          <a:pt x="153" y="66"/>
                        </a:lnTo>
                        <a:lnTo>
                          <a:pt x="156" y="58"/>
                        </a:lnTo>
                        <a:lnTo>
                          <a:pt x="153" y="37"/>
                        </a:lnTo>
                        <a:lnTo>
                          <a:pt x="144" y="23"/>
                        </a:lnTo>
                        <a:lnTo>
                          <a:pt x="129" y="13"/>
                        </a:lnTo>
                        <a:lnTo>
                          <a:pt x="113" y="7"/>
                        </a:lnTo>
                        <a:lnTo>
                          <a:pt x="99" y="4"/>
                        </a:lnTo>
                        <a:lnTo>
                          <a:pt x="91" y="3"/>
                        </a:lnTo>
                        <a:lnTo>
                          <a:pt x="91" y="2"/>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90" name="Freeform 59"/>
                  <p:cNvSpPr>
                    <a:spLocks/>
                  </p:cNvSpPr>
                  <p:nvPr/>
                </p:nvSpPr>
                <p:spPr bwMode="auto">
                  <a:xfrm>
                    <a:off x="3070" y="1979"/>
                    <a:ext cx="137" cy="47"/>
                  </a:xfrm>
                  <a:custGeom>
                    <a:avLst/>
                    <a:gdLst>
                      <a:gd name="T0" fmla="*/ 260 w 274"/>
                      <a:gd name="T1" fmla="*/ 40 h 92"/>
                      <a:gd name="T2" fmla="*/ 252 w 274"/>
                      <a:gd name="T3" fmla="*/ 40 h 92"/>
                      <a:gd name="T4" fmla="*/ 244 w 274"/>
                      <a:gd name="T5" fmla="*/ 40 h 92"/>
                      <a:gd name="T6" fmla="*/ 235 w 274"/>
                      <a:gd name="T7" fmla="*/ 39 h 92"/>
                      <a:gd name="T8" fmla="*/ 227 w 274"/>
                      <a:gd name="T9" fmla="*/ 38 h 92"/>
                      <a:gd name="T10" fmla="*/ 217 w 274"/>
                      <a:gd name="T11" fmla="*/ 36 h 92"/>
                      <a:gd name="T12" fmla="*/ 206 w 274"/>
                      <a:gd name="T13" fmla="*/ 32 h 92"/>
                      <a:gd name="T14" fmla="*/ 194 w 274"/>
                      <a:gd name="T15" fmla="*/ 27 h 92"/>
                      <a:gd name="T16" fmla="*/ 180 w 274"/>
                      <a:gd name="T17" fmla="*/ 22 h 92"/>
                      <a:gd name="T18" fmla="*/ 166 w 274"/>
                      <a:gd name="T19" fmla="*/ 16 h 92"/>
                      <a:gd name="T20" fmla="*/ 153 w 274"/>
                      <a:gd name="T21" fmla="*/ 10 h 92"/>
                      <a:gd name="T22" fmla="*/ 142 w 274"/>
                      <a:gd name="T23" fmla="*/ 6 h 92"/>
                      <a:gd name="T24" fmla="*/ 130 w 274"/>
                      <a:gd name="T25" fmla="*/ 2 h 92"/>
                      <a:gd name="T26" fmla="*/ 119 w 274"/>
                      <a:gd name="T27" fmla="*/ 0 h 92"/>
                      <a:gd name="T28" fmla="*/ 107 w 274"/>
                      <a:gd name="T29" fmla="*/ 0 h 92"/>
                      <a:gd name="T30" fmla="*/ 95 w 274"/>
                      <a:gd name="T31" fmla="*/ 1 h 92"/>
                      <a:gd name="T32" fmla="*/ 81 w 274"/>
                      <a:gd name="T33" fmla="*/ 4 h 92"/>
                      <a:gd name="T34" fmla="*/ 65 w 274"/>
                      <a:gd name="T35" fmla="*/ 8 h 92"/>
                      <a:gd name="T36" fmla="*/ 47 w 274"/>
                      <a:gd name="T37" fmla="*/ 11 h 92"/>
                      <a:gd name="T38" fmla="*/ 30 w 274"/>
                      <a:gd name="T39" fmla="*/ 15 h 92"/>
                      <a:gd name="T40" fmla="*/ 15 w 274"/>
                      <a:gd name="T41" fmla="*/ 18 h 92"/>
                      <a:gd name="T42" fmla="*/ 5 w 274"/>
                      <a:gd name="T43" fmla="*/ 23 h 92"/>
                      <a:gd name="T44" fmla="*/ 0 w 274"/>
                      <a:gd name="T45" fmla="*/ 26 h 92"/>
                      <a:gd name="T46" fmla="*/ 2 w 274"/>
                      <a:gd name="T47" fmla="*/ 31 h 92"/>
                      <a:gd name="T48" fmla="*/ 15 w 274"/>
                      <a:gd name="T49" fmla="*/ 37 h 92"/>
                      <a:gd name="T50" fmla="*/ 32 w 274"/>
                      <a:gd name="T51" fmla="*/ 41 h 92"/>
                      <a:gd name="T52" fmla="*/ 47 w 274"/>
                      <a:gd name="T53" fmla="*/ 42 h 92"/>
                      <a:gd name="T54" fmla="*/ 60 w 274"/>
                      <a:gd name="T55" fmla="*/ 42 h 92"/>
                      <a:gd name="T56" fmla="*/ 70 w 274"/>
                      <a:gd name="T57" fmla="*/ 42 h 92"/>
                      <a:gd name="T58" fmla="*/ 78 w 274"/>
                      <a:gd name="T59" fmla="*/ 42 h 92"/>
                      <a:gd name="T60" fmla="*/ 83 w 274"/>
                      <a:gd name="T61" fmla="*/ 44 h 92"/>
                      <a:gd name="T62" fmla="*/ 85 w 274"/>
                      <a:gd name="T63" fmla="*/ 48 h 92"/>
                      <a:gd name="T64" fmla="*/ 84 w 274"/>
                      <a:gd name="T65" fmla="*/ 55 h 92"/>
                      <a:gd name="T66" fmla="*/ 82 w 274"/>
                      <a:gd name="T67" fmla="*/ 64 h 92"/>
                      <a:gd name="T68" fmla="*/ 81 w 274"/>
                      <a:gd name="T69" fmla="*/ 72 h 92"/>
                      <a:gd name="T70" fmla="*/ 81 w 274"/>
                      <a:gd name="T71" fmla="*/ 79 h 92"/>
                      <a:gd name="T72" fmla="*/ 83 w 274"/>
                      <a:gd name="T73" fmla="*/ 84 h 92"/>
                      <a:gd name="T74" fmla="*/ 86 w 274"/>
                      <a:gd name="T75" fmla="*/ 89 h 92"/>
                      <a:gd name="T76" fmla="*/ 93 w 274"/>
                      <a:gd name="T77" fmla="*/ 91 h 92"/>
                      <a:gd name="T78" fmla="*/ 101 w 274"/>
                      <a:gd name="T79" fmla="*/ 92 h 92"/>
                      <a:gd name="T80" fmla="*/ 114 w 274"/>
                      <a:gd name="T81" fmla="*/ 92 h 92"/>
                      <a:gd name="T82" fmla="*/ 128 w 274"/>
                      <a:gd name="T83" fmla="*/ 90 h 92"/>
                      <a:gd name="T84" fmla="*/ 141 w 274"/>
                      <a:gd name="T85" fmla="*/ 86 h 92"/>
                      <a:gd name="T86" fmla="*/ 153 w 274"/>
                      <a:gd name="T87" fmla="*/ 82 h 92"/>
                      <a:gd name="T88" fmla="*/ 165 w 274"/>
                      <a:gd name="T89" fmla="*/ 77 h 92"/>
                      <a:gd name="T90" fmla="*/ 177 w 274"/>
                      <a:gd name="T91" fmla="*/ 72 h 92"/>
                      <a:gd name="T92" fmla="*/ 188 w 274"/>
                      <a:gd name="T93" fmla="*/ 70 h 92"/>
                      <a:gd name="T94" fmla="*/ 198 w 274"/>
                      <a:gd name="T95" fmla="*/ 69 h 92"/>
                      <a:gd name="T96" fmla="*/ 209 w 274"/>
                      <a:gd name="T97" fmla="*/ 70 h 92"/>
                      <a:gd name="T98" fmla="*/ 220 w 274"/>
                      <a:gd name="T99" fmla="*/ 71 h 92"/>
                      <a:gd name="T100" fmla="*/ 234 w 274"/>
                      <a:gd name="T101" fmla="*/ 68 h 92"/>
                      <a:gd name="T102" fmla="*/ 248 w 274"/>
                      <a:gd name="T103" fmla="*/ 63 h 92"/>
                      <a:gd name="T104" fmla="*/ 260 w 274"/>
                      <a:gd name="T105" fmla="*/ 57 h 92"/>
                      <a:gd name="T106" fmla="*/ 270 w 274"/>
                      <a:gd name="T107" fmla="*/ 52 h 92"/>
                      <a:gd name="T108" fmla="*/ 274 w 274"/>
                      <a:gd name="T109" fmla="*/ 46 h 92"/>
                      <a:gd name="T110" fmla="*/ 272 w 274"/>
                      <a:gd name="T111" fmla="*/ 41 h 92"/>
                      <a:gd name="T112" fmla="*/ 260 w 274"/>
                      <a:gd name="T113" fmla="*/ 40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4"/>
                      <a:gd name="T172" fmla="*/ 0 h 92"/>
                      <a:gd name="T173" fmla="*/ 274 w 274"/>
                      <a:gd name="T174" fmla="*/ 92 h 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4" h="92">
                        <a:moveTo>
                          <a:pt x="260" y="40"/>
                        </a:moveTo>
                        <a:lnTo>
                          <a:pt x="252" y="40"/>
                        </a:lnTo>
                        <a:lnTo>
                          <a:pt x="244" y="40"/>
                        </a:lnTo>
                        <a:lnTo>
                          <a:pt x="235" y="39"/>
                        </a:lnTo>
                        <a:lnTo>
                          <a:pt x="227" y="38"/>
                        </a:lnTo>
                        <a:lnTo>
                          <a:pt x="217" y="36"/>
                        </a:lnTo>
                        <a:lnTo>
                          <a:pt x="206" y="32"/>
                        </a:lnTo>
                        <a:lnTo>
                          <a:pt x="194" y="27"/>
                        </a:lnTo>
                        <a:lnTo>
                          <a:pt x="180" y="22"/>
                        </a:lnTo>
                        <a:lnTo>
                          <a:pt x="166" y="16"/>
                        </a:lnTo>
                        <a:lnTo>
                          <a:pt x="153" y="10"/>
                        </a:lnTo>
                        <a:lnTo>
                          <a:pt x="142" y="6"/>
                        </a:lnTo>
                        <a:lnTo>
                          <a:pt x="130" y="2"/>
                        </a:lnTo>
                        <a:lnTo>
                          <a:pt x="119" y="0"/>
                        </a:lnTo>
                        <a:lnTo>
                          <a:pt x="107" y="0"/>
                        </a:lnTo>
                        <a:lnTo>
                          <a:pt x="95" y="1"/>
                        </a:lnTo>
                        <a:lnTo>
                          <a:pt x="81" y="4"/>
                        </a:lnTo>
                        <a:lnTo>
                          <a:pt x="65" y="8"/>
                        </a:lnTo>
                        <a:lnTo>
                          <a:pt x="47" y="11"/>
                        </a:lnTo>
                        <a:lnTo>
                          <a:pt x="30" y="15"/>
                        </a:lnTo>
                        <a:lnTo>
                          <a:pt x="15" y="18"/>
                        </a:lnTo>
                        <a:lnTo>
                          <a:pt x="5" y="23"/>
                        </a:lnTo>
                        <a:lnTo>
                          <a:pt x="0" y="26"/>
                        </a:lnTo>
                        <a:lnTo>
                          <a:pt x="2" y="31"/>
                        </a:lnTo>
                        <a:lnTo>
                          <a:pt x="15" y="37"/>
                        </a:lnTo>
                        <a:lnTo>
                          <a:pt x="32" y="41"/>
                        </a:lnTo>
                        <a:lnTo>
                          <a:pt x="47" y="42"/>
                        </a:lnTo>
                        <a:lnTo>
                          <a:pt x="60" y="42"/>
                        </a:lnTo>
                        <a:lnTo>
                          <a:pt x="70" y="42"/>
                        </a:lnTo>
                        <a:lnTo>
                          <a:pt x="78" y="42"/>
                        </a:lnTo>
                        <a:lnTo>
                          <a:pt x="83" y="44"/>
                        </a:lnTo>
                        <a:lnTo>
                          <a:pt x="85" y="48"/>
                        </a:lnTo>
                        <a:lnTo>
                          <a:pt x="84" y="55"/>
                        </a:lnTo>
                        <a:lnTo>
                          <a:pt x="82" y="64"/>
                        </a:lnTo>
                        <a:lnTo>
                          <a:pt x="81" y="72"/>
                        </a:lnTo>
                        <a:lnTo>
                          <a:pt x="81" y="79"/>
                        </a:lnTo>
                        <a:lnTo>
                          <a:pt x="83" y="84"/>
                        </a:lnTo>
                        <a:lnTo>
                          <a:pt x="86" y="89"/>
                        </a:lnTo>
                        <a:lnTo>
                          <a:pt x="93" y="91"/>
                        </a:lnTo>
                        <a:lnTo>
                          <a:pt x="101" y="92"/>
                        </a:lnTo>
                        <a:lnTo>
                          <a:pt x="114" y="92"/>
                        </a:lnTo>
                        <a:lnTo>
                          <a:pt x="128" y="90"/>
                        </a:lnTo>
                        <a:lnTo>
                          <a:pt x="141" y="86"/>
                        </a:lnTo>
                        <a:lnTo>
                          <a:pt x="153" y="82"/>
                        </a:lnTo>
                        <a:lnTo>
                          <a:pt x="165" y="77"/>
                        </a:lnTo>
                        <a:lnTo>
                          <a:pt x="177" y="72"/>
                        </a:lnTo>
                        <a:lnTo>
                          <a:pt x="188" y="70"/>
                        </a:lnTo>
                        <a:lnTo>
                          <a:pt x="198" y="69"/>
                        </a:lnTo>
                        <a:lnTo>
                          <a:pt x="209" y="70"/>
                        </a:lnTo>
                        <a:lnTo>
                          <a:pt x="220" y="71"/>
                        </a:lnTo>
                        <a:lnTo>
                          <a:pt x="234" y="68"/>
                        </a:lnTo>
                        <a:lnTo>
                          <a:pt x="248" y="63"/>
                        </a:lnTo>
                        <a:lnTo>
                          <a:pt x="260" y="57"/>
                        </a:lnTo>
                        <a:lnTo>
                          <a:pt x="270" y="52"/>
                        </a:lnTo>
                        <a:lnTo>
                          <a:pt x="274" y="46"/>
                        </a:lnTo>
                        <a:lnTo>
                          <a:pt x="272" y="41"/>
                        </a:lnTo>
                        <a:lnTo>
                          <a:pt x="26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91" name="Freeform 60"/>
                  <p:cNvSpPr>
                    <a:spLocks/>
                  </p:cNvSpPr>
                  <p:nvPr/>
                </p:nvSpPr>
                <p:spPr bwMode="auto">
                  <a:xfrm>
                    <a:off x="3224" y="2051"/>
                    <a:ext cx="6" cy="13"/>
                  </a:xfrm>
                  <a:custGeom>
                    <a:avLst/>
                    <a:gdLst>
                      <a:gd name="T0" fmla="*/ 0 w 10"/>
                      <a:gd name="T1" fmla="*/ 0 h 24"/>
                      <a:gd name="T2" fmla="*/ 1 w 10"/>
                      <a:gd name="T3" fmla="*/ 0 h 24"/>
                      <a:gd name="T4" fmla="*/ 5 w 10"/>
                      <a:gd name="T5" fmla="*/ 2 h 24"/>
                      <a:gd name="T6" fmla="*/ 7 w 10"/>
                      <a:gd name="T7" fmla="*/ 9 h 24"/>
                      <a:gd name="T8" fmla="*/ 7 w 10"/>
                      <a:gd name="T9" fmla="*/ 24 h 24"/>
                      <a:gd name="T10" fmla="*/ 8 w 10"/>
                      <a:gd name="T11" fmla="*/ 21 h 24"/>
                      <a:gd name="T12" fmla="*/ 10 w 10"/>
                      <a:gd name="T13" fmla="*/ 11 h 24"/>
                      <a:gd name="T14" fmla="*/ 8 w 10"/>
                      <a:gd name="T15" fmla="*/ 3 h 24"/>
                      <a:gd name="T16" fmla="*/ 0 w 1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4"/>
                      <a:gd name="T29" fmla="*/ 10 w 1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4">
                        <a:moveTo>
                          <a:pt x="0" y="0"/>
                        </a:moveTo>
                        <a:lnTo>
                          <a:pt x="1" y="0"/>
                        </a:lnTo>
                        <a:lnTo>
                          <a:pt x="5" y="2"/>
                        </a:lnTo>
                        <a:lnTo>
                          <a:pt x="7" y="9"/>
                        </a:lnTo>
                        <a:lnTo>
                          <a:pt x="7" y="24"/>
                        </a:lnTo>
                        <a:lnTo>
                          <a:pt x="8" y="21"/>
                        </a:lnTo>
                        <a:lnTo>
                          <a:pt x="10" y="11"/>
                        </a:lnTo>
                        <a:lnTo>
                          <a:pt x="8" y="3"/>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92" name="Freeform 61"/>
                  <p:cNvSpPr>
                    <a:spLocks/>
                  </p:cNvSpPr>
                  <p:nvPr/>
                </p:nvSpPr>
                <p:spPr bwMode="auto">
                  <a:xfrm>
                    <a:off x="3206" y="2052"/>
                    <a:ext cx="8" cy="16"/>
                  </a:xfrm>
                  <a:custGeom>
                    <a:avLst/>
                    <a:gdLst>
                      <a:gd name="T0" fmla="*/ 0 w 15"/>
                      <a:gd name="T1" fmla="*/ 0 h 31"/>
                      <a:gd name="T2" fmla="*/ 2 w 15"/>
                      <a:gd name="T3" fmla="*/ 1 h 31"/>
                      <a:gd name="T4" fmla="*/ 6 w 15"/>
                      <a:gd name="T5" fmla="*/ 6 h 31"/>
                      <a:gd name="T6" fmla="*/ 10 w 15"/>
                      <a:gd name="T7" fmla="*/ 15 h 31"/>
                      <a:gd name="T8" fmla="*/ 12 w 15"/>
                      <a:gd name="T9" fmla="*/ 31 h 31"/>
                      <a:gd name="T10" fmla="*/ 13 w 15"/>
                      <a:gd name="T11" fmla="*/ 28 h 31"/>
                      <a:gd name="T12" fmla="*/ 15 w 15"/>
                      <a:gd name="T13" fmla="*/ 18 h 31"/>
                      <a:gd name="T14" fmla="*/ 12 w 15"/>
                      <a:gd name="T15" fmla="*/ 8 h 31"/>
                      <a:gd name="T16" fmla="*/ 0 w 1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1"/>
                      <a:gd name="T29" fmla="*/ 15 w 15"/>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1">
                        <a:moveTo>
                          <a:pt x="0" y="0"/>
                        </a:moveTo>
                        <a:lnTo>
                          <a:pt x="2" y="1"/>
                        </a:lnTo>
                        <a:lnTo>
                          <a:pt x="6" y="6"/>
                        </a:lnTo>
                        <a:lnTo>
                          <a:pt x="10" y="15"/>
                        </a:lnTo>
                        <a:lnTo>
                          <a:pt x="12" y="31"/>
                        </a:lnTo>
                        <a:lnTo>
                          <a:pt x="13" y="28"/>
                        </a:lnTo>
                        <a:lnTo>
                          <a:pt x="15" y="18"/>
                        </a:lnTo>
                        <a:lnTo>
                          <a:pt x="12" y="8"/>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293" name="Freeform 62"/>
                  <p:cNvSpPr>
                    <a:spLocks/>
                  </p:cNvSpPr>
                  <p:nvPr/>
                </p:nvSpPr>
                <p:spPr bwMode="auto">
                  <a:xfrm>
                    <a:off x="3190" y="2052"/>
                    <a:ext cx="8" cy="17"/>
                  </a:xfrm>
                  <a:custGeom>
                    <a:avLst/>
                    <a:gdLst>
                      <a:gd name="T0" fmla="*/ 0 w 15"/>
                      <a:gd name="T1" fmla="*/ 0 h 33"/>
                      <a:gd name="T2" fmla="*/ 2 w 15"/>
                      <a:gd name="T3" fmla="*/ 1 h 33"/>
                      <a:gd name="T4" fmla="*/ 7 w 15"/>
                      <a:gd name="T5" fmla="*/ 7 h 33"/>
                      <a:gd name="T6" fmla="*/ 12 w 15"/>
                      <a:gd name="T7" fmla="*/ 17 h 33"/>
                      <a:gd name="T8" fmla="*/ 12 w 15"/>
                      <a:gd name="T9" fmla="*/ 33 h 33"/>
                      <a:gd name="T10" fmla="*/ 13 w 15"/>
                      <a:gd name="T11" fmla="*/ 29 h 33"/>
                      <a:gd name="T12" fmla="*/ 15 w 15"/>
                      <a:gd name="T13" fmla="*/ 18 h 33"/>
                      <a:gd name="T14" fmla="*/ 12 w 15"/>
                      <a:gd name="T15" fmla="*/ 7 h 33"/>
                      <a:gd name="T16" fmla="*/ 0 w 15"/>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3"/>
                      <a:gd name="T29" fmla="*/ 15 w 1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3">
                        <a:moveTo>
                          <a:pt x="0" y="0"/>
                        </a:moveTo>
                        <a:lnTo>
                          <a:pt x="2" y="1"/>
                        </a:lnTo>
                        <a:lnTo>
                          <a:pt x="7" y="7"/>
                        </a:lnTo>
                        <a:lnTo>
                          <a:pt x="12" y="17"/>
                        </a:lnTo>
                        <a:lnTo>
                          <a:pt x="12" y="33"/>
                        </a:lnTo>
                        <a:lnTo>
                          <a:pt x="13" y="29"/>
                        </a:lnTo>
                        <a:lnTo>
                          <a:pt x="15" y="18"/>
                        </a:lnTo>
                        <a:lnTo>
                          <a:pt x="12" y="7"/>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52236" name="Line 63"/>
                <p:cNvSpPr>
                  <a:spLocks noChangeShapeType="1"/>
                </p:cNvSpPr>
                <p:nvPr/>
              </p:nvSpPr>
              <p:spPr bwMode="auto">
                <a:xfrm>
                  <a:off x="1488" y="2256"/>
                  <a:ext cx="326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7" name="Line 64"/>
                <p:cNvSpPr>
                  <a:spLocks noChangeShapeType="1"/>
                </p:cNvSpPr>
                <p:nvPr/>
              </p:nvSpPr>
              <p:spPr bwMode="auto">
                <a:xfrm>
                  <a:off x="1488" y="2928"/>
                  <a:ext cx="326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8" name="Line 65"/>
                <p:cNvSpPr>
                  <a:spLocks noChangeShapeType="1"/>
                </p:cNvSpPr>
                <p:nvPr/>
              </p:nvSpPr>
              <p:spPr bwMode="auto">
                <a:xfrm>
                  <a:off x="4464" y="2256"/>
                  <a:ext cx="0" cy="6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9" name="Text Box 66"/>
                <p:cNvSpPr txBox="1">
                  <a:spLocks noChangeArrowheads="1"/>
                </p:cNvSpPr>
                <p:nvPr/>
              </p:nvSpPr>
              <p:spPr bwMode="auto">
                <a:xfrm>
                  <a:off x="4502" y="2457"/>
                  <a:ext cx="5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Height</a:t>
                  </a:r>
                </a:p>
              </p:txBody>
            </p:sp>
          </p:grpSp>
          <p:sp>
            <p:nvSpPr>
              <p:cNvPr id="52233" name="Text Box 67"/>
              <p:cNvSpPr txBox="1">
                <a:spLocks noChangeArrowheads="1"/>
              </p:cNvSpPr>
              <p:nvPr/>
            </p:nvSpPr>
            <p:spPr bwMode="auto">
              <a:xfrm>
                <a:off x="0" y="1632"/>
                <a:ext cx="10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Flow direction</a:t>
                </a:r>
              </a:p>
            </p:txBody>
          </p:sp>
          <p:sp>
            <p:nvSpPr>
              <p:cNvPr id="52234" name="Line 68"/>
              <p:cNvSpPr>
                <a:spLocks noChangeShapeType="1"/>
              </p:cNvSpPr>
              <p:nvPr/>
            </p:nvSpPr>
            <p:spPr bwMode="auto">
              <a:xfrm>
                <a:off x="576" y="1824"/>
                <a:ext cx="12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2231" name="Line 69"/>
            <p:cNvSpPr>
              <a:spLocks noChangeShapeType="1"/>
            </p:cNvSpPr>
            <p:nvPr/>
          </p:nvSpPr>
          <p:spPr bwMode="auto">
            <a:xfrm>
              <a:off x="1872" y="1776"/>
              <a:ext cx="0" cy="6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0" y="3810000"/>
            <a:ext cx="5181600" cy="3048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21506" name="Object 2"/>
          <p:cNvGraphicFramePr>
            <a:graphicFrameLocks noChangeAspect="1"/>
          </p:cNvGraphicFramePr>
          <p:nvPr/>
        </p:nvGraphicFramePr>
        <p:xfrm>
          <a:off x="0" y="3875088"/>
          <a:ext cx="5175250" cy="2982912"/>
        </p:xfrm>
        <a:graphic>
          <a:graphicData uri="http://schemas.openxmlformats.org/presentationml/2006/ole">
            <mc:AlternateContent xmlns:mc="http://schemas.openxmlformats.org/markup-compatibility/2006">
              <mc:Choice xmlns:v="urn:schemas-microsoft-com:vml" Requires="v">
                <p:oleObj spid="_x0000_s21551" name="Visio" r:id="rId4" imgW="5174862" imgH="2982714" progId="Visio.Drawing.11">
                  <p:embed/>
                </p:oleObj>
              </mc:Choice>
              <mc:Fallback>
                <p:oleObj name="Visio" r:id="rId4" imgW="5174862" imgH="2982714"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5088"/>
                        <a:ext cx="5175250" cy="298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Rectangle 3"/>
          <p:cNvSpPr>
            <a:spLocks noGrp="1" noChangeArrowheads="1"/>
          </p:cNvSpPr>
          <p:nvPr>
            <p:ph type="title"/>
          </p:nvPr>
        </p:nvSpPr>
        <p:spPr>
          <a:xfrm>
            <a:off x="2362200" y="152400"/>
            <a:ext cx="6629400" cy="762000"/>
          </a:xfrm>
        </p:spPr>
        <p:txBody>
          <a:bodyPr/>
          <a:lstStyle/>
          <a:p>
            <a:pPr eaLnBrk="1" hangingPunct="1"/>
            <a:r>
              <a:rPr lang="en-US" altLang="en-US" sz="3200" smtClean="0"/>
              <a:t>Power Directions Assumption #1</a:t>
            </a:r>
          </a:p>
        </p:txBody>
      </p:sp>
      <p:sp>
        <p:nvSpPr>
          <p:cNvPr id="21509" name="Rectangle 4"/>
          <p:cNvSpPr>
            <a:spLocks noGrp="1" noChangeArrowheads="1"/>
          </p:cNvSpPr>
          <p:nvPr>
            <p:ph type="body" idx="1"/>
          </p:nvPr>
        </p:nvSpPr>
        <p:spPr>
          <a:xfrm>
            <a:off x="457200" y="990600"/>
            <a:ext cx="8077200" cy="2667000"/>
          </a:xfrm>
        </p:spPr>
        <p:txBody>
          <a:bodyPr/>
          <a:lstStyle/>
          <a:p>
            <a:pPr eaLnBrk="1" hangingPunct="1">
              <a:spcBef>
                <a:spcPct val="0"/>
              </a:spcBef>
            </a:pPr>
            <a:r>
              <a:rPr lang="en-US" altLang="en-US" sz="2000" dirty="0" smtClean="0"/>
              <a:t>So, a key assumption is that when we say power delivered, we mean that there is power taken from someplace else, converted and delivered to the electrical system.  This is the how this approach gives us direction.</a:t>
            </a:r>
          </a:p>
          <a:p>
            <a:pPr eaLnBrk="1" hangingPunct="1">
              <a:spcBef>
                <a:spcPct val="0"/>
              </a:spcBef>
            </a:pPr>
            <a:r>
              <a:rPr lang="en-US" altLang="en-US" sz="2000" dirty="0" smtClean="0"/>
              <a:t>For example, in a battery, this power comes from chemical power in the battery, and is converted to electrical power.</a:t>
            </a:r>
          </a:p>
          <a:p>
            <a:pPr eaLnBrk="1" hangingPunct="1">
              <a:spcBef>
                <a:spcPct val="0"/>
              </a:spcBef>
            </a:pPr>
            <a:r>
              <a:rPr lang="en-US" altLang="en-US" sz="2000" dirty="0" smtClean="0"/>
              <a:t>Remember that energy is conserved, and therefore power will be conserved as well.</a:t>
            </a:r>
          </a:p>
        </p:txBody>
      </p:sp>
      <p:sp>
        <p:nvSpPr>
          <p:cNvPr id="21510" name="Text Box 5"/>
          <p:cNvSpPr txBox="1">
            <a:spLocks noChangeArrowheads="1"/>
          </p:cNvSpPr>
          <p:nvPr/>
        </p:nvSpPr>
        <p:spPr bwMode="auto">
          <a:xfrm>
            <a:off x="5334000" y="3886200"/>
            <a:ext cx="3276600" cy="2563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Positive power delivered by something means that  power from somewhere else </a:t>
            </a:r>
            <a:r>
              <a:rPr lang="en-US" altLang="en-US" sz="1800" b="1" dirty="0">
                <a:latin typeface="Arial" panose="020B0604020202020204" pitchFamily="34" charset="0"/>
              </a:rPr>
              <a:t>enters</a:t>
            </a:r>
            <a:r>
              <a:rPr lang="en-US" altLang="en-US" sz="1800" dirty="0">
                <a:latin typeface="Arial" panose="020B0604020202020204" pitchFamily="34" charset="0"/>
              </a:rPr>
              <a:t> the electrical system as electrical power, through that something.  In this diagram, the red power (nonelectrical) is being changed to the blue power (electrical).</a:t>
            </a:r>
          </a:p>
        </p:txBody>
      </p:sp>
      <p:pic>
        <p:nvPicPr>
          <p:cNvPr id="21511" name="Picture 9" descr="MMAG00343_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800600"/>
            <a:ext cx="1228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MMj03567420000[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87700" y="4960938"/>
            <a:ext cx="1123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ChangeArrowheads="1"/>
          </p:cNvSpPr>
          <p:nvPr/>
        </p:nvSpPr>
        <p:spPr bwMode="auto">
          <a:xfrm>
            <a:off x="0" y="3962400"/>
            <a:ext cx="5410200" cy="2895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22530" name="Object 2"/>
          <p:cNvGraphicFramePr>
            <a:graphicFrameLocks noChangeAspect="1"/>
          </p:cNvGraphicFramePr>
          <p:nvPr/>
        </p:nvGraphicFramePr>
        <p:xfrm>
          <a:off x="152400" y="4017963"/>
          <a:ext cx="5211763" cy="2840037"/>
        </p:xfrm>
        <a:graphic>
          <a:graphicData uri="http://schemas.openxmlformats.org/presentationml/2006/ole">
            <mc:AlternateContent xmlns:mc="http://schemas.openxmlformats.org/markup-compatibility/2006">
              <mc:Choice xmlns:v="urn:schemas-microsoft-com:vml" Requires="v">
                <p:oleObj spid="_x0000_s22575" name="VISIO" r:id="rId4" imgW="5211720" imgH="2840040" progId="Visio.Drawing.6">
                  <p:embed/>
                </p:oleObj>
              </mc:Choice>
              <mc:Fallback>
                <p:oleObj name="VISIO" r:id="rId4" imgW="5211720" imgH="284004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017963"/>
                        <a:ext cx="5211763" cy="284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Rectangle 3"/>
          <p:cNvSpPr>
            <a:spLocks noGrp="1" noChangeArrowheads="1"/>
          </p:cNvSpPr>
          <p:nvPr>
            <p:ph type="title"/>
          </p:nvPr>
        </p:nvSpPr>
        <p:spPr>
          <a:xfrm>
            <a:off x="2362200" y="152400"/>
            <a:ext cx="6096000" cy="914400"/>
          </a:xfrm>
        </p:spPr>
        <p:txBody>
          <a:bodyPr/>
          <a:lstStyle/>
          <a:p>
            <a:pPr eaLnBrk="1" hangingPunct="1"/>
            <a:r>
              <a:rPr lang="en-US" altLang="en-US" sz="3200" smtClean="0"/>
              <a:t>Power Directions Assumption #2</a:t>
            </a:r>
          </a:p>
        </p:txBody>
      </p:sp>
      <p:sp>
        <p:nvSpPr>
          <p:cNvPr id="22533" name="Rectangle 4"/>
          <p:cNvSpPr>
            <a:spLocks noGrp="1" noChangeArrowheads="1"/>
          </p:cNvSpPr>
          <p:nvPr>
            <p:ph type="body" idx="1"/>
          </p:nvPr>
        </p:nvSpPr>
        <p:spPr>
          <a:xfrm>
            <a:off x="533400" y="1219200"/>
            <a:ext cx="8077200" cy="2743200"/>
          </a:xfrm>
        </p:spPr>
        <p:txBody>
          <a:bodyPr/>
          <a:lstStyle/>
          <a:p>
            <a:pPr eaLnBrk="1" hangingPunct="1">
              <a:spcBef>
                <a:spcPct val="0"/>
              </a:spcBef>
            </a:pPr>
            <a:r>
              <a:rPr lang="en-US" altLang="en-US" sz="2000" dirty="0" smtClean="0"/>
              <a:t>So, a key assumption is that when we say power absorbed, we mean that there is power from the electrical system that is converted to nonelectrical power.  This is the how this approach gives us direction.</a:t>
            </a:r>
          </a:p>
          <a:p>
            <a:pPr eaLnBrk="1" hangingPunct="1">
              <a:spcBef>
                <a:spcPct val="0"/>
              </a:spcBef>
            </a:pPr>
            <a:r>
              <a:rPr lang="en-US" altLang="en-US" sz="2000" dirty="0" smtClean="0"/>
              <a:t>For example, in a lightbulb, the electrical power is converted to light and heat (nonelectrical power).</a:t>
            </a:r>
          </a:p>
          <a:p>
            <a:pPr eaLnBrk="1" hangingPunct="1">
              <a:spcBef>
                <a:spcPct val="0"/>
              </a:spcBef>
            </a:pPr>
            <a:r>
              <a:rPr lang="en-US" altLang="en-US" sz="2000" dirty="0" smtClean="0"/>
              <a:t>Remember that energy is conserved, and therefore power will be conserved as well.</a:t>
            </a:r>
          </a:p>
        </p:txBody>
      </p:sp>
      <p:sp>
        <p:nvSpPr>
          <p:cNvPr id="22534" name="Text Box 5"/>
          <p:cNvSpPr txBox="1">
            <a:spLocks noChangeArrowheads="1"/>
          </p:cNvSpPr>
          <p:nvPr/>
        </p:nvSpPr>
        <p:spPr bwMode="auto">
          <a:xfrm>
            <a:off x="5638800" y="4038600"/>
            <a:ext cx="3276600" cy="2563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Positive power absorbed by something means that  power from the electrical system </a:t>
            </a:r>
            <a:r>
              <a:rPr lang="en-US" altLang="en-US" sz="1800" b="1" dirty="0">
                <a:latin typeface="Arial" panose="020B0604020202020204" pitchFamily="34" charset="0"/>
              </a:rPr>
              <a:t>leaves</a:t>
            </a:r>
            <a:r>
              <a:rPr lang="en-US" altLang="en-US" sz="1800" dirty="0">
                <a:latin typeface="Arial" panose="020B0604020202020204" pitchFamily="34" charset="0"/>
              </a:rPr>
              <a:t> as nonelectrical power, through that something.  In this diagram, the blue power (electrical) is being changed to the red power (nonelectrical).</a:t>
            </a:r>
          </a:p>
        </p:txBody>
      </p:sp>
      <p:pic>
        <p:nvPicPr>
          <p:cNvPr id="22535" name="Picture 9" descr="MMj0356742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105400"/>
            <a:ext cx="1123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0" descr="MMAG00343_0000[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876800"/>
            <a:ext cx="1228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The Ampere</a:t>
            </a:r>
          </a:p>
        </p:txBody>
      </p:sp>
      <p:sp>
        <p:nvSpPr>
          <p:cNvPr id="28675" name="Rectangle 3"/>
          <p:cNvSpPr>
            <a:spLocks noGrp="1" noChangeArrowheads="1"/>
          </p:cNvSpPr>
          <p:nvPr>
            <p:ph type="body" idx="1"/>
          </p:nvPr>
        </p:nvSpPr>
        <p:spPr>
          <a:xfrm>
            <a:off x="685800" y="1828800"/>
            <a:ext cx="7772400" cy="2514600"/>
          </a:xfrm>
        </p:spPr>
        <p:txBody>
          <a:bodyPr anchor="ctr"/>
          <a:lstStyle/>
          <a:p>
            <a:pPr eaLnBrk="1" hangingPunct="1">
              <a:lnSpc>
                <a:spcPct val="90000"/>
              </a:lnSpc>
            </a:pPr>
            <a:r>
              <a:rPr lang="en-US" altLang="en-US" sz="2800" dirty="0" smtClean="0"/>
              <a:t>The unit of current is the [Ampere], which is a flow of 1 [Coulomb] of charge per [second], or:</a:t>
            </a:r>
          </a:p>
          <a:p>
            <a:pPr algn="ctr" eaLnBrk="1" hangingPunct="1">
              <a:lnSpc>
                <a:spcPct val="90000"/>
              </a:lnSpc>
              <a:buFontTx/>
              <a:buNone/>
            </a:pPr>
            <a:r>
              <a:rPr lang="en-US" altLang="en-US" sz="2800" dirty="0" smtClean="0"/>
              <a:t>1[A] = 1[</a:t>
            </a:r>
            <a:r>
              <a:rPr lang="en-US" altLang="en-US" sz="2800" dirty="0" err="1" smtClean="0"/>
              <a:t>Coul</a:t>
            </a:r>
            <a:r>
              <a:rPr lang="en-US" altLang="en-US" sz="2800" dirty="0" smtClean="0"/>
              <a:t>/sec]  </a:t>
            </a:r>
          </a:p>
          <a:p>
            <a:pPr eaLnBrk="1" hangingPunct="1">
              <a:lnSpc>
                <a:spcPct val="90000"/>
              </a:lnSpc>
            </a:pPr>
            <a:r>
              <a:rPr lang="en-US" altLang="en-US" sz="2800" dirty="0" smtClean="0"/>
              <a:t>Remember that current is defined in terms of the flow of </a:t>
            </a:r>
            <a:r>
              <a:rPr lang="en-US" altLang="en-US" sz="2800" b="1" dirty="0" smtClean="0"/>
              <a:t>positive</a:t>
            </a:r>
            <a:r>
              <a:rPr lang="en-US" altLang="en-US" sz="2800" dirty="0" smtClean="0"/>
              <a:t> charges.</a:t>
            </a:r>
          </a:p>
        </p:txBody>
      </p:sp>
      <p:sp>
        <p:nvSpPr>
          <p:cNvPr id="28676" name="Rectangle 4"/>
          <p:cNvSpPr>
            <a:spLocks noChangeArrowheads="1"/>
          </p:cNvSpPr>
          <p:nvPr/>
        </p:nvSpPr>
        <p:spPr bwMode="auto">
          <a:xfrm>
            <a:off x="457200" y="4419600"/>
            <a:ext cx="8153400" cy="2438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7" name="Text Box 5"/>
          <p:cNvSpPr txBox="1">
            <a:spLocks noChangeArrowheads="1"/>
          </p:cNvSpPr>
          <p:nvPr/>
        </p:nvSpPr>
        <p:spPr bwMode="auto">
          <a:xfrm>
            <a:off x="669925" y="4495800"/>
            <a:ext cx="77882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pPr>
            <a:r>
              <a:rPr lang="en-US" altLang="en-US" sz="2800" dirty="0">
                <a:latin typeface="Arial" panose="020B0604020202020204" pitchFamily="34" charset="0"/>
              </a:rPr>
              <a:t>One </a:t>
            </a:r>
            <a:r>
              <a:rPr lang="en-US" altLang="en-US" sz="2800" dirty="0" smtClean="0">
                <a:latin typeface="Arial" panose="020B0604020202020204" pitchFamily="34" charset="0"/>
              </a:rPr>
              <a:t>[coulomb] </a:t>
            </a:r>
            <a:r>
              <a:rPr lang="en-US" altLang="en-US" sz="2800" dirty="0">
                <a:latin typeface="Arial" panose="020B0604020202020204" pitchFamily="34" charset="0"/>
              </a:rPr>
              <a:t>of positive charges per </a:t>
            </a:r>
            <a:r>
              <a:rPr lang="en-US" altLang="en-US" sz="2800" dirty="0" smtClean="0">
                <a:latin typeface="Arial" panose="020B0604020202020204" pitchFamily="34" charset="0"/>
              </a:rPr>
              <a:t>[second] </a:t>
            </a:r>
            <a:r>
              <a:rPr lang="en-US" altLang="en-US" sz="2800" dirty="0">
                <a:latin typeface="Arial" panose="020B0604020202020204" pitchFamily="34" charset="0"/>
              </a:rPr>
              <a:t>flowing from left to right </a:t>
            </a:r>
          </a:p>
          <a:p>
            <a:pPr eaLnBrk="1" hangingPunct="1">
              <a:lnSpc>
                <a:spcPct val="90000"/>
              </a:lnSpc>
              <a:spcBef>
                <a:spcPct val="20000"/>
              </a:spcBef>
              <a:buClr>
                <a:schemeClr val="tx2"/>
              </a:buClr>
            </a:pPr>
            <a:r>
              <a:rPr lang="en-US" altLang="en-US" sz="2800" dirty="0">
                <a:latin typeface="Arial" panose="020B0604020202020204" pitchFamily="34" charset="0"/>
              </a:rPr>
              <a:t>- is equivalent to -</a:t>
            </a:r>
          </a:p>
          <a:p>
            <a:pPr eaLnBrk="1" hangingPunct="1">
              <a:lnSpc>
                <a:spcPct val="90000"/>
              </a:lnSpc>
              <a:spcBef>
                <a:spcPct val="20000"/>
              </a:spcBef>
              <a:buClr>
                <a:schemeClr val="tx2"/>
              </a:buClr>
            </a:pPr>
            <a:r>
              <a:rPr lang="en-US" altLang="en-US" sz="2800" dirty="0">
                <a:latin typeface="Arial" panose="020B0604020202020204" pitchFamily="34" charset="0"/>
              </a:rPr>
              <a:t>one </a:t>
            </a:r>
            <a:r>
              <a:rPr lang="en-US" altLang="en-US" sz="2800" dirty="0" smtClean="0">
                <a:latin typeface="Arial" panose="020B0604020202020204" pitchFamily="34" charset="0"/>
              </a:rPr>
              <a:t>[coulomb] </a:t>
            </a:r>
            <a:r>
              <a:rPr lang="en-US" altLang="en-US" sz="2800" dirty="0">
                <a:latin typeface="Arial" panose="020B0604020202020204" pitchFamily="34" charset="0"/>
              </a:rPr>
              <a:t>of negative charges per </a:t>
            </a:r>
            <a:r>
              <a:rPr lang="en-US" altLang="en-US" sz="2800" dirty="0" smtClean="0">
                <a:latin typeface="Arial" panose="020B0604020202020204" pitchFamily="34" charset="0"/>
              </a:rPr>
              <a:t>[second] </a:t>
            </a:r>
            <a:r>
              <a:rPr lang="en-US" altLang="en-US" sz="2800" dirty="0">
                <a:latin typeface="Arial" panose="020B0604020202020204" pitchFamily="34" charset="0"/>
              </a:rPr>
              <a:t>flowing from right to left.</a:t>
            </a:r>
            <a:endParaRPr lang="en-US"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0"/>
          <p:cNvSpPr>
            <a:spLocks noChangeArrowheads="1"/>
          </p:cNvSpPr>
          <p:nvPr/>
        </p:nvSpPr>
        <p:spPr bwMode="auto">
          <a:xfrm>
            <a:off x="152400" y="1524000"/>
            <a:ext cx="8991600" cy="5334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57" name="Rectangle 2"/>
          <p:cNvSpPr>
            <a:spLocks noGrp="1" noChangeArrowheads="1"/>
          </p:cNvSpPr>
          <p:nvPr>
            <p:ph type="title"/>
          </p:nvPr>
        </p:nvSpPr>
        <p:spPr>
          <a:xfrm>
            <a:off x="1371600" y="304800"/>
            <a:ext cx="7772400" cy="1066800"/>
          </a:xfrm>
        </p:spPr>
        <p:txBody>
          <a:bodyPr/>
          <a:lstStyle/>
          <a:p>
            <a:pPr eaLnBrk="1" hangingPunct="1"/>
            <a:r>
              <a:rPr lang="en-US" altLang="en-US" sz="3600" smtClean="0"/>
              <a:t>Power Directions Terminology – Synonyms </a:t>
            </a:r>
          </a:p>
        </p:txBody>
      </p:sp>
      <p:sp>
        <p:nvSpPr>
          <p:cNvPr id="23558" name="Rectangle 3"/>
          <p:cNvSpPr>
            <a:spLocks noGrp="1" noChangeArrowheads="1"/>
          </p:cNvSpPr>
          <p:nvPr>
            <p:ph type="body" idx="1"/>
          </p:nvPr>
        </p:nvSpPr>
        <p:spPr>
          <a:xfrm>
            <a:off x="457200" y="1600200"/>
            <a:ext cx="8077200" cy="4800600"/>
          </a:xfrm>
        </p:spPr>
        <p:txBody>
          <a:bodyPr/>
          <a:lstStyle/>
          <a:p>
            <a:pPr eaLnBrk="1" hangingPunct="1">
              <a:lnSpc>
                <a:spcPct val="90000"/>
              </a:lnSpc>
              <a:spcBef>
                <a:spcPct val="0"/>
              </a:spcBef>
              <a:buFontTx/>
              <a:buNone/>
            </a:pPr>
            <a:r>
              <a:rPr lang="en-US" altLang="en-US" sz="2400" dirty="0" smtClean="0"/>
              <a:t>There are a number of terms that are synonyms for </a:t>
            </a:r>
            <a:r>
              <a:rPr lang="en-US" altLang="en-US" sz="2400" b="1" dirty="0" smtClean="0"/>
              <a:t>power absorbed</a:t>
            </a:r>
            <a:r>
              <a:rPr lang="en-US" altLang="en-US" sz="2400" dirty="0" smtClean="0"/>
              <a:t>.  We may use:</a:t>
            </a:r>
          </a:p>
          <a:p>
            <a:pPr eaLnBrk="1" hangingPunct="1">
              <a:lnSpc>
                <a:spcPct val="90000"/>
              </a:lnSpc>
              <a:spcBef>
                <a:spcPct val="0"/>
              </a:spcBef>
            </a:pPr>
            <a:r>
              <a:rPr lang="en-US" altLang="en-US" sz="2400" dirty="0" smtClean="0"/>
              <a:t>Power absorbed by</a:t>
            </a:r>
          </a:p>
          <a:p>
            <a:pPr eaLnBrk="1" hangingPunct="1">
              <a:lnSpc>
                <a:spcPct val="90000"/>
              </a:lnSpc>
              <a:spcBef>
                <a:spcPct val="0"/>
              </a:spcBef>
            </a:pPr>
            <a:r>
              <a:rPr lang="en-US" altLang="en-US" sz="2400" dirty="0" smtClean="0"/>
              <a:t>Power consumed by</a:t>
            </a:r>
          </a:p>
          <a:p>
            <a:pPr eaLnBrk="1" hangingPunct="1">
              <a:lnSpc>
                <a:spcPct val="90000"/>
              </a:lnSpc>
              <a:spcBef>
                <a:spcPct val="0"/>
              </a:spcBef>
            </a:pPr>
            <a:r>
              <a:rPr lang="en-US" altLang="en-US" sz="2400" dirty="0" smtClean="0"/>
              <a:t>Power delivered to</a:t>
            </a:r>
          </a:p>
          <a:p>
            <a:pPr eaLnBrk="1" hangingPunct="1">
              <a:lnSpc>
                <a:spcPct val="90000"/>
              </a:lnSpc>
              <a:spcBef>
                <a:spcPct val="0"/>
              </a:spcBef>
            </a:pPr>
            <a:r>
              <a:rPr lang="en-US" altLang="en-US" sz="2400" dirty="0" smtClean="0"/>
              <a:t>Power provided to</a:t>
            </a:r>
          </a:p>
          <a:p>
            <a:pPr eaLnBrk="1" hangingPunct="1">
              <a:lnSpc>
                <a:spcPct val="90000"/>
              </a:lnSpc>
              <a:spcBef>
                <a:spcPct val="0"/>
              </a:spcBef>
            </a:pPr>
            <a:r>
              <a:rPr lang="en-US" altLang="en-US" sz="2400" dirty="0" smtClean="0"/>
              <a:t>Power supplied to</a:t>
            </a:r>
          </a:p>
          <a:p>
            <a:pPr eaLnBrk="1" hangingPunct="1">
              <a:lnSpc>
                <a:spcPct val="90000"/>
              </a:lnSpc>
              <a:spcBef>
                <a:spcPct val="0"/>
              </a:spcBef>
            </a:pPr>
            <a:r>
              <a:rPr lang="en-US" altLang="en-US" sz="2400" dirty="0" smtClean="0"/>
              <a:t>Power dissipated by</a:t>
            </a:r>
          </a:p>
          <a:p>
            <a:pPr eaLnBrk="1" hangingPunct="1">
              <a:lnSpc>
                <a:spcPct val="90000"/>
              </a:lnSpc>
              <a:spcBef>
                <a:spcPct val="0"/>
              </a:spcBef>
              <a:buFontTx/>
              <a:buNone/>
            </a:pPr>
            <a:r>
              <a:rPr lang="en-US" altLang="en-US" sz="2400" dirty="0" smtClean="0"/>
              <a:t>There are a number of terms that are synonyms for </a:t>
            </a:r>
            <a:r>
              <a:rPr lang="en-US" altLang="en-US" sz="2400" b="1" dirty="0" smtClean="0"/>
              <a:t>power delivered</a:t>
            </a:r>
            <a:r>
              <a:rPr lang="en-US" altLang="en-US" sz="2400" dirty="0" smtClean="0"/>
              <a:t>.  We may use:</a:t>
            </a:r>
          </a:p>
          <a:p>
            <a:pPr eaLnBrk="1" hangingPunct="1">
              <a:lnSpc>
                <a:spcPct val="90000"/>
              </a:lnSpc>
              <a:spcBef>
                <a:spcPct val="0"/>
              </a:spcBef>
            </a:pPr>
            <a:r>
              <a:rPr lang="en-US" altLang="en-US" sz="2400" dirty="0" smtClean="0"/>
              <a:t>Power delivered by</a:t>
            </a:r>
          </a:p>
          <a:p>
            <a:pPr eaLnBrk="1" hangingPunct="1">
              <a:lnSpc>
                <a:spcPct val="90000"/>
              </a:lnSpc>
              <a:spcBef>
                <a:spcPct val="0"/>
              </a:spcBef>
            </a:pPr>
            <a:r>
              <a:rPr lang="en-US" altLang="en-US" sz="2400" dirty="0" smtClean="0"/>
              <a:t>Power provided by</a:t>
            </a:r>
          </a:p>
          <a:p>
            <a:pPr eaLnBrk="1" hangingPunct="1">
              <a:lnSpc>
                <a:spcPct val="90000"/>
              </a:lnSpc>
              <a:spcBef>
                <a:spcPct val="0"/>
              </a:spcBef>
            </a:pPr>
            <a:r>
              <a:rPr lang="en-US" altLang="en-US" sz="2400" dirty="0" smtClean="0"/>
              <a:t>Power supplied by</a:t>
            </a:r>
          </a:p>
        </p:txBody>
      </p:sp>
      <p:graphicFrame>
        <p:nvGraphicFramePr>
          <p:cNvPr id="23554" name="Object 4"/>
          <p:cNvGraphicFramePr>
            <a:graphicFrameLocks noChangeAspect="1"/>
          </p:cNvGraphicFramePr>
          <p:nvPr/>
        </p:nvGraphicFramePr>
        <p:xfrm>
          <a:off x="4419600" y="2036763"/>
          <a:ext cx="4267200" cy="2324100"/>
        </p:xfrm>
        <a:graphic>
          <a:graphicData uri="http://schemas.openxmlformats.org/presentationml/2006/ole">
            <mc:AlternateContent xmlns:mc="http://schemas.openxmlformats.org/markup-compatibility/2006">
              <mc:Choice xmlns:v="urn:schemas-microsoft-com:vml" Requires="v">
                <p:oleObj spid="_x0000_s23635" name="VISIO" r:id="rId4" imgW="5211720" imgH="2840040" progId="Visio.Drawing.6">
                  <p:embed/>
                </p:oleObj>
              </mc:Choice>
              <mc:Fallback>
                <p:oleObj name="VISIO" r:id="rId4" imgW="5211720" imgH="284004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36763"/>
                        <a:ext cx="42672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7"/>
          <p:cNvGraphicFramePr>
            <a:graphicFrameLocks noChangeAspect="1"/>
          </p:cNvGraphicFramePr>
          <p:nvPr/>
        </p:nvGraphicFramePr>
        <p:xfrm>
          <a:off x="4343400" y="4648200"/>
          <a:ext cx="3581400" cy="2063750"/>
        </p:xfrm>
        <a:graphic>
          <a:graphicData uri="http://schemas.openxmlformats.org/presentationml/2006/ole">
            <mc:AlternateContent xmlns:mc="http://schemas.openxmlformats.org/markup-compatibility/2006">
              <mc:Choice xmlns:v="urn:schemas-microsoft-com:vml" Requires="v">
                <p:oleObj spid="_x0000_s23636" name="VISIO" r:id="rId6" imgW="5175000" imgH="2982960" progId="Visio.Drawing.6">
                  <p:embed/>
                </p:oleObj>
              </mc:Choice>
              <mc:Fallback>
                <p:oleObj name="VISIO" r:id="rId6" imgW="5175000" imgH="298296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4648200"/>
                        <a:ext cx="35814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52400"/>
            <a:ext cx="7772400" cy="1219200"/>
          </a:xfrm>
        </p:spPr>
        <p:txBody>
          <a:bodyPr/>
          <a:lstStyle/>
          <a:p>
            <a:pPr eaLnBrk="1" hangingPunct="1"/>
            <a:r>
              <a:rPr lang="en-US" altLang="en-US" smtClean="0"/>
              <a:t>Another Hydraulic Analogy</a:t>
            </a:r>
          </a:p>
        </p:txBody>
      </p:sp>
      <p:sp>
        <p:nvSpPr>
          <p:cNvPr id="53251" name="Rectangle 3"/>
          <p:cNvSpPr>
            <a:spLocks noGrp="1" noChangeArrowheads="1"/>
          </p:cNvSpPr>
          <p:nvPr>
            <p:ph type="body" idx="1"/>
          </p:nvPr>
        </p:nvSpPr>
        <p:spPr>
          <a:xfrm>
            <a:off x="685800" y="1219200"/>
            <a:ext cx="7772400" cy="1371600"/>
          </a:xfrm>
        </p:spPr>
        <p:txBody>
          <a:bodyPr/>
          <a:lstStyle/>
          <a:p>
            <a:pPr eaLnBrk="1" hangingPunct="1">
              <a:lnSpc>
                <a:spcPct val="90000"/>
              </a:lnSpc>
            </a:pPr>
            <a:r>
              <a:rPr lang="en-US" altLang="en-US" sz="2800" dirty="0" smtClean="0"/>
              <a:t>Another useful hydraulic analogy that can be used to help us understand this is presented by A. Bruce Carlson in his textbook, </a:t>
            </a:r>
            <a:r>
              <a:rPr lang="en-US" altLang="en-US" sz="2800" b="1" dirty="0" smtClean="0"/>
              <a:t>Circuits</a:t>
            </a:r>
            <a:r>
              <a:rPr lang="en-US" altLang="en-US" sz="2800" dirty="0" smtClean="0"/>
              <a:t>, published by Brooks/Cole.  The diagram, Figure 1.9, from page 11 of that textbook, is duplicated here.</a:t>
            </a:r>
          </a:p>
        </p:txBody>
      </p:sp>
      <p:pic>
        <p:nvPicPr>
          <p:cNvPr id="53252" name="Picture 4" descr="Carlson_Fig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581400"/>
            <a:ext cx="54102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43000" y="533400"/>
            <a:ext cx="7772400" cy="685800"/>
          </a:xfrm>
        </p:spPr>
        <p:txBody>
          <a:bodyPr/>
          <a:lstStyle/>
          <a:p>
            <a:pPr eaLnBrk="1" hangingPunct="1"/>
            <a:r>
              <a:rPr lang="en-US" altLang="en-US" sz="3600" dirty="0" smtClean="0"/>
              <a:t>Another Hydraulic Analogy – Details </a:t>
            </a:r>
          </a:p>
        </p:txBody>
      </p:sp>
      <p:sp>
        <p:nvSpPr>
          <p:cNvPr id="54275" name="Rectangle 3"/>
          <p:cNvSpPr>
            <a:spLocks noGrp="1" noChangeArrowheads="1"/>
          </p:cNvSpPr>
          <p:nvPr>
            <p:ph type="body" idx="1"/>
          </p:nvPr>
        </p:nvSpPr>
        <p:spPr>
          <a:xfrm>
            <a:off x="685800" y="1219200"/>
            <a:ext cx="7772400" cy="2590800"/>
          </a:xfrm>
        </p:spPr>
        <p:txBody>
          <a:bodyPr/>
          <a:lstStyle/>
          <a:p>
            <a:pPr eaLnBrk="1" hangingPunct="1">
              <a:lnSpc>
                <a:spcPct val="90000"/>
              </a:lnSpc>
            </a:pPr>
            <a:r>
              <a:rPr lang="en-US" altLang="en-US" sz="2400" smtClean="0"/>
              <a:t>In this analogy, the electrical circuit is shown at the left, and the hydraulic analog on the right.  </a:t>
            </a:r>
          </a:p>
          <a:p>
            <a:pPr eaLnBrk="1" hangingPunct="1">
              <a:lnSpc>
                <a:spcPct val="90000"/>
              </a:lnSpc>
            </a:pPr>
            <a:r>
              <a:rPr lang="en-US" altLang="en-US" sz="2400" smtClean="0"/>
              <a:t>As Carlson puts it, “The pump (</a:t>
            </a:r>
            <a:r>
              <a:rPr lang="en-US" altLang="en-US" sz="2400" i="1" smtClean="0"/>
              <a:t>source</a:t>
            </a:r>
            <a:r>
              <a:rPr lang="en-US" altLang="en-US" sz="2400" smtClean="0"/>
              <a:t>) forces water flow (</a:t>
            </a:r>
            <a:r>
              <a:rPr lang="en-US" altLang="en-US" sz="2400" i="1" smtClean="0"/>
              <a:t>current</a:t>
            </a:r>
            <a:r>
              <a:rPr lang="en-US" altLang="en-US" sz="2400" smtClean="0"/>
              <a:t>) through pipes (</a:t>
            </a:r>
            <a:r>
              <a:rPr lang="en-US" altLang="en-US" sz="2400" i="1" smtClean="0"/>
              <a:t>wires</a:t>
            </a:r>
            <a:r>
              <a:rPr lang="en-US" altLang="en-US" sz="2400" smtClean="0"/>
              <a:t>) to drive the turbine (</a:t>
            </a:r>
            <a:r>
              <a:rPr lang="en-US" altLang="en-US" sz="2400" i="1" smtClean="0"/>
              <a:t>load</a:t>
            </a:r>
            <a:r>
              <a:rPr lang="en-US" altLang="en-US" sz="2400" smtClean="0"/>
              <a:t>).  The water pressure (</a:t>
            </a:r>
            <a:r>
              <a:rPr lang="en-US" altLang="en-US" sz="2400" i="1" smtClean="0"/>
              <a:t>potential</a:t>
            </a:r>
            <a:r>
              <a:rPr lang="en-US" altLang="en-US" sz="2400" smtClean="0"/>
              <a:t>) is higher at the inlet port of the turbine than at the outlet.”</a:t>
            </a:r>
          </a:p>
        </p:txBody>
      </p:sp>
      <p:pic>
        <p:nvPicPr>
          <p:cNvPr id="54276" name="Picture 4" descr="Carlson_Fig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29038"/>
            <a:ext cx="54102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5"/>
          <p:cNvSpPr txBox="1">
            <a:spLocks noChangeArrowheads="1"/>
          </p:cNvSpPr>
          <p:nvPr/>
        </p:nvSpPr>
        <p:spPr bwMode="auto">
          <a:xfrm>
            <a:off x="5943600" y="3581400"/>
            <a:ext cx="3048000" cy="3139321"/>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Note that the Source is given with reference polarities in the active </a:t>
            </a:r>
            <a:r>
              <a:rPr lang="en-US" altLang="en-US" sz="1800" dirty="0" smtClean="0">
                <a:latin typeface="Arial" panose="020B0604020202020204" pitchFamily="34" charset="0"/>
              </a:rPr>
              <a:t>sign relationship, </a:t>
            </a:r>
            <a:r>
              <a:rPr lang="en-US" altLang="en-US" sz="1800" dirty="0">
                <a:latin typeface="Arial" panose="020B0604020202020204" pitchFamily="34" charset="0"/>
              </a:rPr>
              <a:t>and the Load with reference polarities in the passive sign relationship.  As a result, in this case, since all quantities are positive, the Source delivers power, and the Load absorbs power.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457200"/>
            <a:ext cx="7772400" cy="685800"/>
          </a:xfrm>
        </p:spPr>
        <p:txBody>
          <a:bodyPr/>
          <a:lstStyle/>
          <a:p>
            <a:pPr eaLnBrk="1" hangingPunct="1"/>
            <a:r>
              <a:rPr lang="en-US" altLang="en-US" sz="3600" dirty="0" smtClean="0"/>
              <a:t>Another Point on Terminology </a:t>
            </a:r>
          </a:p>
        </p:txBody>
      </p:sp>
      <p:sp>
        <p:nvSpPr>
          <p:cNvPr id="55299" name="Rectangle 3"/>
          <p:cNvSpPr>
            <a:spLocks noGrp="1" noChangeArrowheads="1"/>
          </p:cNvSpPr>
          <p:nvPr>
            <p:ph type="body" idx="1"/>
          </p:nvPr>
        </p:nvSpPr>
        <p:spPr>
          <a:xfrm>
            <a:off x="685800" y="1981200"/>
            <a:ext cx="7772400" cy="1676400"/>
          </a:xfrm>
        </p:spPr>
        <p:txBody>
          <a:bodyPr/>
          <a:lstStyle/>
          <a:p>
            <a:pPr eaLnBrk="1" hangingPunct="1">
              <a:lnSpc>
                <a:spcPct val="90000"/>
              </a:lnSpc>
            </a:pPr>
            <a:r>
              <a:rPr lang="en-US" altLang="en-US" sz="2800" dirty="0" smtClean="0"/>
              <a:t>We always need to be careful of our context.  When we say things like “</a:t>
            </a:r>
            <a:r>
              <a:rPr lang="en-US" altLang="en-US" sz="2800" dirty="0" smtClean="0">
                <a:solidFill>
                  <a:srgbClr val="FF0000"/>
                </a:solidFill>
              </a:rPr>
              <a:t>the Source delivers power</a:t>
            </a:r>
            <a:r>
              <a:rPr lang="en-US" altLang="en-US" sz="2800" dirty="0" smtClean="0"/>
              <a:t>”, we implicitly mean “</a:t>
            </a:r>
            <a:r>
              <a:rPr lang="en-US" altLang="en-US" sz="2800" dirty="0" smtClean="0">
                <a:solidFill>
                  <a:srgbClr val="FF0000"/>
                </a:solidFill>
              </a:rPr>
              <a:t>the Source delivers </a:t>
            </a:r>
            <a:r>
              <a:rPr lang="en-US" altLang="en-US" sz="2800" dirty="0" smtClean="0">
                <a:solidFill>
                  <a:srgbClr val="008000"/>
                </a:solidFill>
              </a:rPr>
              <a:t>positive</a:t>
            </a:r>
            <a:r>
              <a:rPr lang="en-US" altLang="en-US" sz="2800" dirty="0" smtClean="0">
                <a:solidFill>
                  <a:srgbClr val="FF0000"/>
                </a:solidFill>
              </a:rPr>
              <a:t> power</a:t>
            </a:r>
            <a:r>
              <a:rPr lang="en-US" altLang="en-US" sz="2800" dirty="0" smtClean="0"/>
              <a:t>”.  </a:t>
            </a:r>
          </a:p>
        </p:txBody>
      </p:sp>
      <p:pic>
        <p:nvPicPr>
          <p:cNvPr id="55300" name="Picture 4" descr="Carlson_Fig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57600"/>
            <a:ext cx="54102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5943600" y="3505200"/>
            <a:ext cx="3048000" cy="3122613"/>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Note that the Source is given with reference polarities in the active sign relationship, and the Load with reference polarities in the passive sign relationship.  As a result, in this case, since all quantities are positive, </a:t>
            </a:r>
            <a:r>
              <a:rPr lang="en-US" altLang="en-US" sz="1800" dirty="0">
                <a:solidFill>
                  <a:srgbClr val="FF0000"/>
                </a:solidFill>
                <a:latin typeface="Arial" panose="020B0604020202020204" pitchFamily="34" charset="0"/>
              </a:rPr>
              <a:t>the Source delivers power</a:t>
            </a:r>
            <a:r>
              <a:rPr lang="en-US" altLang="en-US" sz="1800" dirty="0">
                <a:latin typeface="Arial" panose="020B0604020202020204" pitchFamily="34" charset="0"/>
              </a:rPr>
              <a:t>, and the Load absorbs power.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71600" y="152400"/>
            <a:ext cx="7772400" cy="685800"/>
          </a:xfrm>
        </p:spPr>
        <p:txBody>
          <a:bodyPr/>
          <a:lstStyle/>
          <a:p>
            <a:pPr eaLnBrk="1" hangingPunct="1"/>
            <a:r>
              <a:rPr lang="en-US" altLang="en-US" sz="3600" smtClean="0"/>
              <a:t>Another Point on Terminology </a:t>
            </a:r>
          </a:p>
        </p:txBody>
      </p:sp>
      <p:sp>
        <p:nvSpPr>
          <p:cNvPr id="56323" name="Rectangle 3"/>
          <p:cNvSpPr>
            <a:spLocks noGrp="1" noChangeArrowheads="1"/>
          </p:cNvSpPr>
          <p:nvPr>
            <p:ph type="body" idx="1"/>
          </p:nvPr>
        </p:nvSpPr>
        <p:spPr>
          <a:xfrm>
            <a:off x="152400" y="1219200"/>
            <a:ext cx="8305800" cy="2667000"/>
          </a:xfrm>
        </p:spPr>
        <p:txBody>
          <a:bodyPr/>
          <a:lstStyle/>
          <a:p>
            <a:pPr eaLnBrk="1" hangingPunct="1">
              <a:lnSpc>
                <a:spcPct val="90000"/>
              </a:lnSpc>
            </a:pPr>
            <a:r>
              <a:rPr lang="en-US" altLang="en-US" sz="2400" dirty="0" smtClean="0"/>
              <a:t>At the same time, it is also acceptable to write expressions such as  </a:t>
            </a:r>
            <a:r>
              <a:rPr lang="en-US" altLang="en-US" sz="2400" i="1" dirty="0" err="1" smtClean="0"/>
              <a:t>p</a:t>
            </a:r>
            <a:r>
              <a:rPr lang="en-US" altLang="en-US" sz="2400" i="1" baseline="-25000" dirty="0" err="1" smtClean="0"/>
              <a:t>ABS.BY.SOURCE</a:t>
            </a:r>
            <a:r>
              <a:rPr lang="en-US" altLang="en-US" sz="2400" i="1" dirty="0" smtClean="0"/>
              <a:t> = </a:t>
            </a:r>
            <a:r>
              <a:rPr lang="en-US" altLang="en-US" sz="2400" dirty="0" smtClean="0"/>
              <a:t>-5000[W].  This is the same thing as saying that the power delivered is 5000[W].</a:t>
            </a:r>
          </a:p>
          <a:p>
            <a:pPr eaLnBrk="1" hangingPunct="1">
              <a:lnSpc>
                <a:spcPct val="90000"/>
              </a:lnSpc>
            </a:pPr>
            <a:r>
              <a:rPr lang="en-US" altLang="en-US" sz="2400" dirty="0" smtClean="0"/>
              <a:t>However, unless the context is clear, it is ambiguous to just write </a:t>
            </a:r>
            <a:r>
              <a:rPr lang="en-US" altLang="en-US" sz="2400" i="1" dirty="0" smtClean="0"/>
              <a:t>p = </a:t>
            </a:r>
            <a:r>
              <a:rPr lang="en-US" altLang="en-US" sz="2400" dirty="0" smtClean="0"/>
              <a:t>5000[W].  Your answer must be clear, because the direction is important!</a:t>
            </a:r>
          </a:p>
        </p:txBody>
      </p:sp>
      <p:pic>
        <p:nvPicPr>
          <p:cNvPr id="56324" name="Picture 4" descr="Carlson_Fig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54102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5943600" y="3505200"/>
            <a:ext cx="3048000" cy="3122613"/>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Note that the Source is given with reference polarities in the active sign relationship, and the Load with reference polarities in the passive sign relationship.  As a result, in this case, since all quantities are positive, </a:t>
            </a:r>
            <a:r>
              <a:rPr lang="en-US" altLang="en-US" sz="1800" dirty="0">
                <a:solidFill>
                  <a:srgbClr val="FF0000"/>
                </a:solidFill>
                <a:latin typeface="Arial" panose="020B0604020202020204" pitchFamily="34" charset="0"/>
              </a:rPr>
              <a:t>the Source delivers power</a:t>
            </a:r>
            <a:r>
              <a:rPr lang="en-US" altLang="en-US" sz="1800" dirty="0">
                <a:latin typeface="Arial" panose="020B0604020202020204" pitchFamily="34" charset="0"/>
              </a:rPr>
              <a:t>, and the Load absorbs power.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791200" y="5410200"/>
            <a:ext cx="2133600" cy="1447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47" name="Rectangle 3"/>
          <p:cNvSpPr>
            <a:spLocks noGrp="1" noChangeArrowheads="1"/>
          </p:cNvSpPr>
          <p:nvPr>
            <p:ph type="title"/>
          </p:nvPr>
        </p:nvSpPr>
        <p:spPr>
          <a:xfrm>
            <a:off x="609600" y="381000"/>
            <a:ext cx="7772400" cy="1143000"/>
          </a:xfrm>
        </p:spPr>
        <p:txBody>
          <a:bodyPr/>
          <a:lstStyle/>
          <a:p>
            <a:pPr eaLnBrk="1" hangingPunct="1"/>
            <a:r>
              <a:rPr lang="en-US" altLang="en-US" sz="3600" dirty="0" smtClean="0"/>
              <a:t>Why bother with Sign Relationships?</a:t>
            </a:r>
          </a:p>
        </p:txBody>
      </p:sp>
      <p:sp>
        <p:nvSpPr>
          <p:cNvPr id="57348" name="Rectangle 4"/>
          <p:cNvSpPr>
            <a:spLocks noGrp="1" noChangeArrowheads="1"/>
          </p:cNvSpPr>
          <p:nvPr>
            <p:ph type="body" idx="1"/>
          </p:nvPr>
        </p:nvSpPr>
        <p:spPr>
          <a:xfrm>
            <a:off x="304800" y="1828800"/>
            <a:ext cx="7772400" cy="4495800"/>
          </a:xfrm>
        </p:spPr>
        <p:txBody>
          <a:bodyPr/>
          <a:lstStyle/>
          <a:p>
            <a:pPr eaLnBrk="1" hangingPunct="1"/>
            <a:r>
              <a:rPr lang="en-US" altLang="en-US" sz="2400" dirty="0" smtClean="0"/>
              <a:t>Students who are new to circuits often question whether sign relationships are intended just to make something easy seem complicated.  It is not so; using sign conventions helps.</a:t>
            </a:r>
          </a:p>
          <a:p>
            <a:pPr eaLnBrk="1" hangingPunct="1"/>
            <a:r>
              <a:rPr lang="en-US" altLang="en-US" sz="2400" dirty="0" smtClean="0"/>
              <a:t>The key is that often the direction that power is moving is not known until later.  We want to be able to write expressions now that will be valid no matter what the actual polarities turn out to be.</a:t>
            </a:r>
          </a:p>
          <a:p>
            <a:pPr eaLnBrk="1" hangingPunct="1"/>
            <a:r>
              <a:rPr lang="en-US" altLang="en-US" sz="2400" dirty="0" smtClean="0"/>
              <a:t>To do this, we use sign </a:t>
            </a:r>
            <a:r>
              <a:rPr lang="en-US" altLang="en-US" sz="2400" dirty="0"/>
              <a:t>relationships , </a:t>
            </a:r>
            <a:r>
              <a:rPr lang="en-US" altLang="en-US" sz="2400" dirty="0" smtClean="0"/>
              <a:t>and the actual directions come out later when </a:t>
            </a:r>
            <a:br>
              <a:rPr lang="en-US" altLang="en-US" sz="2400" dirty="0" smtClean="0"/>
            </a:br>
            <a:r>
              <a:rPr lang="en-US" altLang="en-US" sz="2400" dirty="0" smtClean="0"/>
              <a:t>we plug values in.</a:t>
            </a:r>
          </a:p>
        </p:txBody>
      </p:sp>
      <p:pic>
        <p:nvPicPr>
          <p:cNvPr id="57349" name="Picture 5"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383763"/>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6"/>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243" y="609600"/>
            <a:ext cx="9144000" cy="6259749"/>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47" name="Rectangle 3"/>
          <p:cNvSpPr>
            <a:spLocks noGrp="1" noChangeArrowheads="1"/>
          </p:cNvSpPr>
          <p:nvPr>
            <p:ph type="title"/>
          </p:nvPr>
        </p:nvSpPr>
        <p:spPr>
          <a:xfrm>
            <a:off x="2514600" y="11349"/>
            <a:ext cx="6019800" cy="609600"/>
          </a:xfrm>
        </p:spPr>
        <p:txBody>
          <a:bodyPr/>
          <a:lstStyle/>
          <a:p>
            <a:pPr eaLnBrk="1" hangingPunct="1"/>
            <a:r>
              <a:rPr lang="en-US" altLang="en-US" sz="3600" dirty="0" smtClean="0"/>
              <a:t>Sample Problem</a:t>
            </a:r>
          </a:p>
        </p:txBody>
      </p:sp>
      <p:sp>
        <p:nvSpPr>
          <p:cNvPr id="57348" name="Rectangle 4"/>
          <p:cNvSpPr>
            <a:spLocks noGrp="1" noChangeArrowheads="1"/>
          </p:cNvSpPr>
          <p:nvPr>
            <p:ph type="body" idx="1"/>
          </p:nvPr>
        </p:nvSpPr>
        <p:spPr>
          <a:xfrm>
            <a:off x="29183" y="762000"/>
            <a:ext cx="6143018" cy="2971800"/>
          </a:xfrm>
          <a:solidFill>
            <a:schemeClr val="accent4">
              <a:lumMod val="20000"/>
              <a:lumOff val="80000"/>
            </a:schemeClr>
          </a:solidFill>
        </p:spPr>
        <p:txBody>
          <a:bodyPr/>
          <a:lstStyle/>
          <a:p>
            <a:pPr marL="0" indent="0">
              <a:buNone/>
            </a:pPr>
            <a:r>
              <a:rPr lang="en-US" sz="1800" dirty="0">
                <a:solidFill>
                  <a:schemeClr val="bg1"/>
                </a:solidFill>
              </a:rPr>
              <a:t>The components of a cell phone are shown in </a:t>
            </a:r>
            <a:r>
              <a:rPr lang="en-US" sz="1800" dirty="0" smtClean="0">
                <a:solidFill>
                  <a:schemeClr val="bg1"/>
                </a:solidFill>
              </a:rPr>
              <a:t>Figure 1.  </a:t>
            </a:r>
            <a:r>
              <a:rPr lang="en-US" sz="1800" dirty="0">
                <a:solidFill>
                  <a:schemeClr val="bg1"/>
                </a:solidFill>
              </a:rPr>
              <a:t>Assume that the charge carriers are electrons.    </a:t>
            </a:r>
          </a:p>
          <a:p>
            <a:pPr marL="457200" lvl="0" indent="-457200">
              <a:buFont typeface="+mj-lt"/>
              <a:buAutoNum type="alphaLcParenR"/>
            </a:pPr>
            <a:r>
              <a:rPr lang="en-US" sz="1800" dirty="0" smtClean="0">
                <a:solidFill>
                  <a:schemeClr val="bg1"/>
                </a:solidFill>
              </a:rPr>
              <a:t>Find </a:t>
            </a:r>
            <a:r>
              <a:rPr lang="en-US" sz="1800" dirty="0">
                <a:solidFill>
                  <a:schemeClr val="bg1"/>
                </a:solidFill>
              </a:rPr>
              <a:t>the power absorbed by the battery at </a:t>
            </a:r>
            <a:r>
              <a:rPr lang="en-US" sz="1800" i="1" dirty="0">
                <a:solidFill>
                  <a:schemeClr val="bg1"/>
                </a:solidFill>
              </a:rPr>
              <a:t>t</a:t>
            </a:r>
            <a:r>
              <a:rPr lang="en-US" sz="1800" dirty="0">
                <a:solidFill>
                  <a:schemeClr val="bg1"/>
                </a:solidFill>
              </a:rPr>
              <a:t> = 3[</a:t>
            </a:r>
            <a:r>
              <a:rPr lang="en-US" sz="1800" dirty="0" err="1">
                <a:solidFill>
                  <a:schemeClr val="bg1"/>
                </a:solidFill>
              </a:rPr>
              <a:t>ms</a:t>
            </a:r>
            <a:r>
              <a:rPr lang="en-US" sz="1800" dirty="0">
                <a:solidFill>
                  <a:schemeClr val="bg1"/>
                </a:solidFill>
              </a:rPr>
              <a:t>].</a:t>
            </a:r>
          </a:p>
          <a:p>
            <a:pPr marL="457200" lvl="0" indent="-457200">
              <a:buFont typeface="+mj-lt"/>
              <a:buAutoNum type="alphaLcParenR"/>
            </a:pPr>
            <a:r>
              <a:rPr lang="en-US" sz="1800" dirty="0">
                <a:solidFill>
                  <a:schemeClr val="bg1"/>
                </a:solidFill>
              </a:rPr>
              <a:t>Find the energy delivered by the charger during the third [millisecond], counting [milliseconds] starting at </a:t>
            </a:r>
            <a:r>
              <a:rPr lang="en-US" sz="1800" i="1" dirty="0">
                <a:solidFill>
                  <a:schemeClr val="bg1"/>
                </a:solidFill>
              </a:rPr>
              <a:t>t</a:t>
            </a:r>
            <a:r>
              <a:rPr lang="en-US" sz="1800" dirty="0">
                <a:solidFill>
                  <a:schemeClr val="bg1"/>
                </a:solidFill>
              </a:rPr>
              <a:t> = 0.  </a:t>
            </a:r>
          </a:p>
          <a:p>
            <a:pPr marL="457200" lvl="0" indent="-457200">
              <a:buFont typeface="+mj-lt"/>
              <a:buAutoNum type="alphaLcParenR"/>
            </a:pPr>
            <a:r>
              <a:rPr lang="en-US" sz="1800" dirty="0">
                <a:solidFill>
                  <a:schemeClr val="bg1"/>
                </a:solidFill>
              </a:rPr>
              <a:t>Determine whether the electrons flowing through the charger at </a:t>
            </a:r>
            <a:r>
              <a:rPr lang="en-US" sz="1800" i="1" dirty="0">
                <a:solidFill>
                  <a:schemeClr val="bg1"/>
                </a:solidFill>
              </a:rPr>
              <a:t>t</a:t>
            </a:r>
            <a:r>
              <a:rPr lang="en-US" sz="1800" dirty="0">
                <a:solidFill>
                  <a:schemeClr val="bg1"/>
                </a:solidFill>
              </a:rPr>
              <a:t> = 3[</a:t>
            </a:r>
            <a:r>
              <a:rPr lang="en-US" sz="1800" dirty="0" err="1">
                <a:solidFill>
                  <a:schemeClr val="bg1"/>
                </a:solidFill>
              </a:rPr>
              <a:t>ms</a:t>
            </a:r>
            <a:r>
              <a:rPr lang="en-US" sz="1800" dirty="0">
                <a:solidFill>
                  <a:schemeClr val="bg1"/>
                </a:solidFill>
              </a:rPr>
              <a:t>] are gaining or losing energy.  Explain your answer</a:t>
            </a:r>
            <a:r>
              <a:rPr lang="en-US" sz="1800" dirty="0" smtClean="0">
                <a:solidFill>
                  <a:schemeClr val="bg1"/>
                </a:solidFill>
              </a:rPr>
              <a:t>.</a:t>
            </a:r>
            <a:endParaRPr lang="en-US" sz="1800" dirty="0">
              <a:solidFill>
                <a:schemeClr val="bg1"/>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103347797"/>
              </p:ext>
            </p:extLst>
          </p:nvPr>
        </p:nvGraphicFramePr>
        <p:xfrm>
          <a:off x="11348" y="4458511"/>
          <a:ext cx="4689662" cy="2362200"/>
        </p:xfrm>
        <a:graphic>
          <a:graphicData uri="http://schemas.openxmlformats.org/presentationml/2006/ole">
            <mc:AlternateContent xmlns:mc="http://schemas.openxmlformats.org/markup-compatibility/2006">
              <mc:Choice xmlns:v="urn:schemas-microsoft-com:vml" Requires="v">
                <p:oleObj spid="_x0000_s24727" name="Visio" r:id="rId4" imgW="6536407" imgH="3286170" progId="Visio.Drawing.11">
                  <p:embed/>
                </p:oleObj>
              </mc:Choice>
              <mc:Fallback>
                <p:oleObj name="Visio" r:id="rId4" imgW="6536407" imgH="328617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8" y="4458511"/>
                        <a:ext cx="4689662" cy="2362200"/>
                      </a:xfrm>
                      <a:prstGeom prst="rect">
                        <a:avLst/>
                      </a:prstGeom>
                      <a:noFill/>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45627287"/>
              </p:ext>
            </p:extLst>
          </p:nvPr>
        </p:nvGraphicFramePr>
        <p:xfrm>
          <a:off x="6248400" y="685800"/>
          <a:ext cx="2314575" cy="2133600"/>
        </p:xfrm>
        <a:graphic>
          <a:graphicData uri="http://schemas.openxmlformats.org/presentationml/2006/ole">
            <mc:AlternateContent xmlns:mc="http://schemas.openxmlformats.org/markup-compatibility/2006">
              <mc:Choice xmlns:v="urn:schemas-microsoft-com:vml" Requires="v">
                <p:oleObj spid="_x0000_s24728" name="Visio" r:id="rId6" imgW="3594659" imgH="3320460" progId="Visio.Drawing.11">
                  <p:embed/>
                </p:oleObj>
              </mc:Choice>
              <mc:Fallback>
                <p:oleObj name="Visio" r:id="rId6" imgW="3594659" imgH="3320460"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685800"/>
                        <a:ext cx="2314575" cy="2133600"/>
                      </a:xfrm>
                      <a:prstGeom prst="rect">
                        <a:avLst/>
                      </a:prstGeom>
                      <a:noFill/>
                      <a:ln w="19050">
                        <a:solidFill>
                          <a:schemeClr val="bg1"/>
                        </a:solidFill>
                      </a:ln>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64598291"/>
              </p:ext>
            </p:extLst>
          </p:nvPr>
        </p:nvGraphicFramePr>
        <p:xfrm>
          <a:off x="6781800" y="2895600"/>
          <a:ext cx="2305050" cy="1905000"/>
        </p:xfrm>
        <a:graphic>
          <a:graphicData uri="http://schemas.openxmlformats.org/presentationml/2006/ole">
            <mc:AlternateContent xmlns:mc="http://schemas.openxmlformats.org/markup-compatibility/2006">
              <mc:Choice xmlns:v="urn:schemas-microsoft-com:vml" Requires="v">
                <p:oleObj spid="_x0000_s24729" name="Visio" r:id="rId8" imgW="3759440" imgH="3113640" progId="Visio.Drawing.11">
                  <p:embed/>
                </p:oleObj>
              </mc:Choice>
              <mc:Fallback>
                <p:oleObj name="Visio" r:id="rId8" imgW="3759440" imgH="3113640" progId="Visio.Drawing.11">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2895600"/>
                        <a:ext cx="2305050" cy="1905000"/>
                      </a:xfrm>
                      <a:prstGeom prst="rect">
                        <a:avLst/>
                      </a:prstGeom>
                      <a:noFill/>
                      <a:ln w="19050">
                        <a:solidFill>
                          <a:schemeClr val="bg1"/>
                        </a:solidFill>
                      </a:ln>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34579054"/>
              </p:ext>
            </p:extLst>
          </p:nvPr>
        </p:nvGraphicFramePr>
        <p:xfrm>
          <a:off x="4724400" y="4497219"/>
          <a:ext cx="2028825" cy="2352675"/>
        </p:xfrm>
        <a:graphic>
          <a:graphicData uri="http://schemas.openxmlformats.org/presentationml/2006/ole">
            <mc:AlternateContent xmlns:mc="http://schemas.openxmlformats.org/markup-compatibility/2006">
              <mc:Choice xmlns:v="urn:schemas-microsoft-com:vml" Requires="v">
                <p:oleObj spid="_x0000_s24730" name="Visio" r:id="rId10" imgW="3709736" imgH="4302450" progId="Visio.Drawing.11">
                  <p:embed/>
                </p:oleObj>
              </mc:Choice>
              <mc:Fallback>
                <p:oleObj name="Visio" r:id="rId10" imgW="3709736" imgH="4302450" progId="Visio.Drawing.11">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4497219"/>
                        <a:ext cx="2028825" cy="2352675"/>
                      </a:xfrm>
                      <a:prstGeom prst="rect">
                        <a:avLst/>
                      </a:prstGeom>
                      <a:noFill/>
                      <a:ln w="15875">
                        <a:solidFill>
                          <a:schemeClr val="bg1"/>
                        </a:solidFill>
                      </a:ln>
                    </p:spPr>
                  </p:pic>
                </p:oleObj>
              </mc:Fallback>
            </mc:AlternateContent>
          </a:graphicData>
        </a:graphic>
      </p:graphicFrame>
    </p:spTree>
    <p:extLst>
      <p:ext uri="{BB962C8B-B14F-4D97-AF65-F5344CB8AC3E}">
        <p14:creationId xmlns:p14="http://schemas.microsoft.com/office/powerpoint/2010/main" val="37998220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243" y="0"/>
            <a:ext cx="9144000" cy="6869349"/>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48" name="Rectangle 4"/>
          <p:cNvSpPr>
            <a:spLocks noGrp="1" noChangeArrowheads="1"/>
          </p:cNvSpPr>
          <p:nvPr>
            <p:ph type="body" idx="1"/>
          </p:nvPr>
        </p:nvSpPr>
        <p:spPr>
          <a:xfrm>
            <a:off x="-3243" y="18661"/>
            <a:ext cx="6143018" cy="2971800"/>
          </a:xfrm>
          <a:solidFill>
            <a:schemeClr val="accent4">
              <a:lumMod val="20000"/>
              <a:lumOff val="80000"/>
            </a:schemeClr>
          </a:solidFill>
        </p:spPr>
        <p:txBody>
          <a:bodyPr/>
          <a:lstStyle/>
          <a:p>
            <a:pPr marL="0" indent="0">
              <a:buNone/>
            </a:pPr>
            <a:r>
              <a:rPr lang="en-US" sz="1800" dirty="0">
                <a:solidFill>
                  <a:schemeClr val="bg1"/>
                </a:solidFill>
              </a:rPr>
              <a:t>The components of a cell phone are shown in </a:t>
            </a:r>
            <a:r>
              <a:rPr lang="en-US" sz="1800" dirty="0" smtClean="0">
                <a:solidFill>
                  <a:schemeClr val="bg1"/>
                </a:solidFill>
              </a:rPr>
              <a:t>Figure 1.  </a:t>
            </a:r>
            <a:r>
              <a:rPr lang="en-US" sz="1800" dirty="0">
                <a:solidFill>
                  <a:schemeClr val="bg1"/>
                </a:solidFill>
              </a:rPr>
              <a:t>Assume that the charge carriers are electrons.    </a:t>
            </a:r>
          </a:p>
          <a:p>
            <a:pPr marL="457200" lvl="0" indent="-457200">
              <a:buFont typeface="+mj-lt"/>
              <a:buAutoNum type="alphaLcParenR"/>
            </a:pPr>
            <a:r>
              <a:rPr lang="en-US" sz="1800" dirty="0" smtClean="0">
                <a:solidFill>
                  <a:schemeClr val="bg1"/>
                </a:solidFill>
              </a:rPr>
              <a:t>Find </a:t>
            </a:r>
            <a:r>
              <a:rPr lang="en-US" sz="1800" dirty="0">
                <a:solidFill>
                  <a:schemeClr val="bg1"/>
                </a:solidFill>
              </a:rPr>
              <a:t>the power absorbed by the battery at </a:t>
            </a:r>
            <a:r>
              <a:rPr lang="en-US" sz="1800" i="1" dirty="0">
                <a:solidFill>
                  <a:schemeClr val="bg1"/>
                </a:solidFill>
              </a:rPr>
              <a:t>t</a:t>
            </a:r>
            <a:r>
              <a:rPr lang="en-US" sz="1800" dirty="0">
                <a:solidFill>
                  <a:schemeClr val="bg1"/>
                </a:solidFill>
              </a:rPr>
              <a:t> = 3[</a:t>
            </a:r>
            <a:r>
              <a:rPr lang="en-US" sz="1800" dirty="0" err="1">
                <a:solidFill>
                  <a:schemeClr val="bg1"/>
                </a:solidFill>
              </a:rPr>
              <a:t>ms</a:t>
            </a:r>
            <a:r>
              <a:rPr lang="en-US" sz="1800" dirty="0" smtClean="0">
                <a:solidFill>
                  <a:schemeClr val="bg1"/>
                </a:solidFill>
              </a:rPr>
              <a:t>].</a:t>
            </a:r>
            <a:endParaRPr lang="en-US" sz="1800" dirty="0">
              <a:solidFill>
                <a:schemeClr val="bg1"/>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633408995"/>
              </p:ext>
            </p:extLst>
          </p:nvPr>
        </p:nvGraphicFramePr>
        <p:xfrm>
          <a:off x="2133600" y="4495800"/>
          <a:ext cx="4689662" cy="2362200"/>
        </p:xfrm>
        <a:graphic>
          <a:graphicData uri="http://schemas.openxmlformats.org/presentationml/2006/ole">
            <mc:AlternateContent xmlns:mc="http://schemas.openxmlformats.org/markup-compatibility/2006">
              <mc:Choice xmlns:v="urn:schemas-microsoft-com:vml" Requires="v">
                <p:oleObj spid="_x0000_s25646" name="Visio" r:id="rId4" imgW="6536407" imgH="3286170" progId="Visio.Drawing.11">
                  <p:embed/>
                </p:oleObj>
              </mc:Choice>
              <mc:Fallback>
                <p:oleObj name="Visio" r:id="rId4" imgW="6536407" imgH="328617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495800"/>
                        <a:ext cx="4689662" cy="2362200"/>
                      </a:xfrm>
                      <a:prstGeom prst="rect">
                        <a:avLst/>
                      </a:prstGeom>
                      <a:noFill/>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742457334"/>
              </p:ext>
            </p:extLst>
          </p:nvPr>
        </p:nvGraphicFramePr>
        <p:xfrm>
          <a:off x="6781800" y="634482"/>
          <a:ext cx="2238375" cy="2063358"/>
        </p:xfrm>
        <a:graphic>
          <a:graphicData uri="http://schemas.openxmlformats.org/presentationml/2006/ole">
            <mc:AlternateContent xmlns:mc="http://schemas.openxmlformats.org/markup-compatibility/2006">
              <mc:Choice xmlns:v="urn:schemas-microsoft-com:vml" Requires="v">
                <p:oleObj spid="_x0000_s25647" name="Visio" r:id="rId6" imgW="3594659" imgH="3320460" progId="Visio.Drawing.11">
                  <p:embed/>
                </p:oleObj>
              </mc:Choice>
              <mc:Fallback>
                <p:oleObj name="Visio" r:id="rId6" imgW="3594659" imgH="332046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634482"/>
                        <a:ext cx="2238375" cy="2063358"/>
                      </a:xfrm>
                      <a:prstGeom prst="rect">
                        <a:avLst/>
                      </a:prstGeom>
                      <a:noFill/>
                      <a:ln w="19050">
                        <a:solidFill>
                          <a:schemeClr val="bg1"/>
                        </a:solidFill>
                      </a:ln>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796089635"/>
              </p:ext>
            </p:extLst>
          </p:nvPr>
        </p:nvGraphicFramePr>
        <p:xfrm>
          <a:off x="6781800" y="2667000"/>
          <a:ext cx="2228850" cy="1842025"/>
        </p:xfrm>
        <a:graphic>
          <a:graphicData uri="http://schemas.openxmlformats.org/presentationml/2006/ole">
            <mc:AlternateContent xmlns:mc="http://schemas.openxmlformats.org/markup-compatibility/2006">
              <mc:Choice xmlns:v="urn:schemas-microsoft-com:vml" Requires="v">
                <p:oleObj spid="_x0000_s25648" name="Visio" r:id="rId8" imgW="3759440" imgH="3113640" progId="Visio.Drawing.11">
                  <p:embed/>
                </p:oleObj>
              </mc:Choice>
              <mc:Fallback>
                <p:oleObj name="Visio" r:id="rId8" imgW="3759440" imgH="3113640"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2667000"/>
                        <a:ext cx="2228850" cy="1842025"/>
                      </a:xfrm>
                      <a:prstGeom prst="rect">
                        <a:avLst/>
                      </a:prstGeom>
                      <a:noFill/>
                      <a:ln w="19050">
                        <a:solidFill>
                          <a:schemeClr val="bg1"/>
                        </a:solidFill>
                      </a:ln>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66208500"/>
              </p:ext>
            </p:extLst>
          </p:nvPr>
        </p:nvGraphicFramePr>
        <p:xfrm>
          <a:off x="6843320" y="4572000"/>
          <a:ext cx="1967305" cy="2281335"/>
        </p:xfrm>
        <a:graphic>
          <a:graphicData uri="http://schemas.openxmlformats.org/presentationml/2006/ole">
            <mc:AlternateContent xmlns:mc="http://schemas.openxmlformats.org/markup-compatibility/2006">
              <mc:Choice xmlns:v="urn:schemas-microsoft-com:vml" Requires="v">
                <p:oleObj spid="_x0000_s25649" name="Visio" r:id="rId10" imgW="3709736" imgH="4302450" progId="Visio.Drawing.11">
                  <p:embed/>
                </p:oleObj>
              </mc:Choice>
              <mc:Fallback>
                <p:oleObj name="Visio" r:id="rId10" imgW="3709736" imgH="4302450"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3320" y="4572000"/>
                        <a:ext cx="1967305" cy="2281335"/>
                      </a:xfrm>
                      <a:prstGeom prst="rect">
                        <a:avLst/>
                      </a:prstGeom>
                      <a:noFill/>
                      <a:ln w="15875">
                        <a:solidFill>
                          <a:schemeClr val="bg1"/>
                        </a:solidFill>
                      </a:ln>
                    </p:spPr>
                  </p:pic>
                </p:oleObj>
              </mc:Fallback>
            </mc:AlternateContent>
          </a:graphicData>
        </a:graphic>
      </p:graphicFrame>
    </p:spTree>
    <p:extLst>
      <p:ext uri="{BB962C8B-B14F-4D97-AF65-F5344CB8AC3E}">
        <p14:creationId xmlns:p14="http://schemas.microsoft.com/office/powerpoint/2010/main" val="18541127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243" y="0"/>
            <a:ext cx="9144000" cy="6869349"/>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48" name="Rectangle 4"/>
          <p:cNvSpPr>
            <a:spLocks noGrp="1" noChangeArrowheads="1"/>
          </p:cNvSpPr>
          <p:nvPr>
            <p:ph type="body" idx="1"/>
          </p:nvPr>
        </p:nvSpPr>
        <p:spPr>
          <a:xfrm>
            <a:off x="-3244" y="18661"/>
            <a:ext cx="6556443" cy="1581539"/>
          </a:xfrm>
          <a:solidFill>
            <a:schemeClr val="accent4">
              <a:lumMod val="20000"/>
              <a:lumOff val="80000"/>
            </a:schemeClr>
          </a:solidFill>
        </p:spPr>
        <p:txBody>
          <a:bodyPr/>
          <a:lstStyle/>
          <a:p>
            <a:pPr marL="0" indent="0">
              <a:buNone/>
            </a:pPr>
            <a:r>
              <a:rPr lang="en-US" sz="1800" dirty="0">
                <a:solidFill>
                  <a:schemeClr val="bg1"/>
                </a:solidFill>
              </a:rPr>
              <a:t>The components of a cell phone are shown in </a:t>
            </a:r>
            <a:r>
              <a:rPr lang="en-US" sz="1800" dirty="0" smtClean="0">
                <a:solidFill>
                  <a:schemeClr val="bg1"/>
                </a:solidFill>
              </a:rPr>
              <a:t>Figure 1.  </a:t>
            </a:r>
            <a:r>
              <a:rPr lang="en-US" sz="1800" dirty="0">
                <a:solidFill>
                  <a:schemeClr val="bg1"/>
                </a:solidFill>
              </a:rPr>
              <a:t>Assume that the charge carriers are electrons.    </a:t>
            </a:r>
          </a:p>
          <a:p>
            <a:pPr marL="457200" lvl="0" indent="-457200">
              <a:buFont typeface="+mj-lt"/>
              <a:buAutoNum type="alphaLcParenR" startAt="2"/>
            </a:pPr>
            <a:r>
              <a:rPr lang="en-US" sz="1800" dirty="0">
                <a:solidFill>
                  <a:schemeClr val="bg1"/>
                </a:solidFill>
              </a:rPr>
              <a:t>Find the energy delivered by the charger during the third [millisecond], counting [milliseconds] starting at </a:t>
            </a:r>
            <a:r>
              <a:rPr lang="en-US" sz="1800" i="1" dirty="0">
                <a:solidFill>
                  <a:schemeClr val="bg1"/>
                </a:solidFill>
              </a:rPr>
              <a:t>t</a:t>
            </a:r>
            <a:r>
              <a:rPr lang="en-US" sz="1800" dirty="0">
                <a:solidFill>
                  <a:schemeClr val="bg1"/>
                </a:solidFill>
              </a:rPr>
              <a:t> = 0.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924707366"/>
              </p:ext>
            </p:extLst>
          </p:nvPr>
        </p:nvGraphicFramePr>
        <p:xfrm>
          <a:off x="2133600" y="4495800"/>
          <a:ext cx="4689662" cy="2362200"/>
        </p:xfrm>
        <a:graphic>
          <a:graphicData uri="http://schemas.openxmlformats.org/presentationml/2006/ole">
            <mc:AlternateContent xmlns:mc="http://schemas.openxmlformats.org/markup-compatibility/2006">
              <mc:Choice xmlns:v="urn:schemas-microsoft-com:vml" Requires="v">
                <p:oleObj spid="_x0000_s26670" name="Visio" r:id="rId4" imgW="6536407" imgH="3286170" progId="Visio.Drawing.11">
                  <p:embed/>
                </p:oleObj>
              </mc:Choice>
              <mc:Fallback>
                <p:oleObj name="Visio" r:id="rId4" imgW="6536407" imgH="328617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495800"/>
                        <a:ext cx="4689662" cy="2362200"/>
                      </a:xfrm>
                      <a:prstGeom prst="rect">
                        <a:avLst/>
                      </a:prstGeom>
                      <a:noFill/>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03990642"/>
              </p:ext>
            </p:extLst>
          </p:nvPr>
        </p:nvGraphicFramePr>
        <p:xfrm>
          <a:off x="6781800" y="634482"/>
          <a:ext cx="2238375" cy="2063358"/>
        </p:xfrm>
        <a:graphic>
          <a:graphicData uri="http://schemas.openxmlformats.org/presentationml/2006/ole">
            <mc:AlternateContent xmlns:mc="http://schemas.openxmlformats.org/markup-compatibility/2006">
              <mc:Choice xmlns:v="urn:schemas-microsoft-com:vml" Requires="v">
                <p:oleObj spid="_x0000_s26671" name="Visio" r:id="rId6" imgW="3594659" imgH="3320460" progId="Visio.Drawing.11">
                  <p:embed/>
                </p:oleObj>
              </mc:Choice>
              <mc:Fallback>
                <p:oleObj name="Visio" r:id="rId6" imgW="3594659" imgH="332046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634482"/>
                        <a:ext cx="2238375" cy="2063358"/>
                      </a:xfrm>
                      <a:prstGeom prst="rect">
                        <a:avLst/>
                      </a:prstGeom>
                      <a:noFill/>
                      <a:ln w="19050">
                        <a:solidFill>
                          <a:schemeClr val="bg1"/>
                        </a:solidFill>
                      </a:ln>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268636422"/>
              </p:ext>
            </p:extLst>
          </p:nvPr>
        </p:nvGraphicFramePr>
        <p:xfrm>
          <a:off x="6781800" y="2667000"/>
          <a:ext cx="2228850" cy="1842025"/>
        </p:xfrm>
        <a:graphic>
          <a:graphicData uri="http://schemas.openxmlformats.org/presentationml/2006/ole">
            <mc:AlternateContent xmlns:mc="http://schemas.openxmlformats.org/markup-compatibility/2006">
              <mc:Choice xmlns:v="urn:schemas-microsoft-com:vml" Requires="v">
                <p:oleObj spid="_x0000_s26672" name="Visio" r:id="rId8" imgW="3759440" imgH="3113640" progId="Visio.Drawing.11">
                  <p:embed/>
                </p:oleObj>
              </mc:Choice>
              <mc:Fallback>
                <p:oleObj name="Visio" r:id="rId8" imgW="3759440" imgH="3113640"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2667000"/>
                        <a:ext cx="2228850" cy="1842025"/>
                      </a:xfrm>
                      <a:prstGeom prst="rect">
                        <a:avLst/>
                      </a:prstGeom>
                      <a:noFill/>
                      <a:ln w="19050">
                        <a:solidFill>
                          <a:schemeClr val="bg1"/>
                        </a:solidFill>
                      </a:ln>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33651478"/>
              </p:ext>
            </p:extLst>
          </p:nvPr>
        </p:nvGraphicFramePr>
        <p:xfrm>
          <a:off x="6843320" y="4572000"/>
          <a:ext cx="1967305" cy="2281335"/>
        </p:xfrm>
        <a:graphic>
          <a:graphicData uri="http://schemas.openxmlformats.org/presentationml/2006/ole">
            <mc:AlternateContent xmlns:mc="http://schemas.openxmlformats.org/markup-compatibility/2006">
              <mc:Choice xmlns:v="urn:schemas-microsoft-com:vml" Requires="v">
                <p:oleObj spid="_x0000_s26673" name="Visio" r:id="rId10" imgW="3709736" imgH="4302450" progId="Visio.Drawing.11">
                  <p:embed/>
                </p:oleObj>
              </mc:Choice>
              <mc:Fallback>
                <p:oleObj name="Visio" r:id="rId10" imgW="3709736" imgH="4302450"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3320" y="4572000"/>
                        <a:ext cx="1967305" cy="2281335"/>
                      </a:xfrm>
                      <a:prstGeom prst="rect">
                        <a:avLst/>
                      </a:prstGeom>
                      <a:noFill/>
                      <a:ln w="15875">
                        <a:solidFill>
                          <a:schemeClr val="bg1"/>
                        </a:solidFill>
                      </a:ln>
                    </p:spPr>
                  </p:pic>
                </p:oleObj>
              </mc:Fallback>
            </mc:AlternateContent>
          </a:graphicData>
        </a:graphic>
      </p:graphicFrame>
    </p:spTree>
    <p:extLst>
      <p:ext uri="{BB962C8B-B14F-4D97-AF65-F5344CB8AC3E}">
        <p14:creationId xmlns:p14="http://schemas.microsoft.com/office/powerpoint/2010/main" val="32970203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243" y="0"/>
            <a:ext cx="9144000" cy="6869349"/>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48" name="Rectangle 4"/>
          <p:cNvSpPr>
            <a:spLocks noGrp="1" noChangeArrowheads="1"/>
          </p:cNvSpPr>
          <p:nvPr>
            <p:ph type="body" idx="1"/>
          </p:nvPr>
        </p:nvSpPr>
        <p:spPr>
          <a:xfrm>
            <a:off x="-3244" y="18661"/>
            <a:ext cx="6632643" cy="2971800"/>
          </a:xfrm>
          <a:solidFill>
            <a:schemeClr val="accent4">
              <a:lumMod val="20000"/>
              <a:lumOff val="80000"/>
            </a:schemeClr>
          </a:solidFill>
        </p:spPr>
        <p:txBody>
          <a:bodyPr/>
          <a:lstStyle/>
          <a:p>
            <a:pPr marL="0" indent="0">
              <a:buNone/>
            </a:pPr>
            <a:r>
              <a:rPr lang="en-US" sz="1800" dirty="0">
                <a:solidFill>
                  <a:schemeClr val="bg1"/>
                </a:solidFill>
              </a:rPr>
              <a:t>The components of a cell phone are shown in </a:t>
            </a:r>
            <a:r>
              <a:rPr lang="en-US" sz="1800" dirty="0" smtClean="0">
                <a:solidFill>
                  <a:schemeClr val="bg1"/>
                </a:solidFill>
              </a:rPr>
              <a:t>Figure 1.  </a:t>
            </a:r>
            <a:r>
              <a:rPr lang="en-US" sz="1800" dirty="0">
                <a:solidFill>
                  <a:schemeClr val="bg1"/>
                </a:solidFill>
              </a:rPr>
              <a:t>Assume that the charge carriers are electrons.    </a:t>
            </a:r>
          </a:p>
          <a:p>
            <a:pPr marL="457200" lvl="0" indent="-457200">
              <a:buFont typeface="+mj-lt"/>
              <a:buAutoNum type="alphaLcParenR" startAt="3"/>
            </a:pPr>
            <a:r>
              <a:rPr lang="en-US" sz="1800" dirty="0">
                <a:solidFill>
                  <a:schemeClr val="bg1"/>
                </a:solidFill>
              </a:rPr>
              <a:t>Determine whether the electrons flowing through the charger at </a:t>
            </a:r>
            <a:r>
              <a:rPr lang="en-US" sz="1800" i="1" dirty="0">
                <a:solidFill>
                  <a:schemeClr val="bg1"/>
                </a:solidFill>
              </a:rPr>
              <a:t>t</a:t>
            </a:r>
            <a:r>
              <a:rPr lang="en-US" sz="1800" dirty="0">
                <a:solidFill>
                  <a:schemeClr val="bg1"/>
                </a:solidFill>
              </a:rPr>
              <a:t> = 3[</a:t>
            </a:r>
            <a:r>
              <a:rPr lang="en-US" sz="1800" dirty="0" err="1">
                <a:solidFill>
                  <a:schemeClr val="bg1"/>
                </a:solidFill>
              </a:rPr>
              <a:t>ms</a:t>
            </a:r>
            <a:r>
              <a:rPr lang="en-US" sz="1800" dirty="0">
                <a:solidFill>
                  <a:schemeClr val="bg1"/>
                </a:solidFill>
              </a:rPr>
              <a:t>] are gaining or losing energy.  Explain your answer.</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471677796"/>
              </p:ext>
            </p:extLst>
          </p:nvPr>
        </p:nvGraphicFramePr>
        <p:xfrm>
          <a:off x="2133600" y="4495800"/>
          <a:ext cx="4689662" cy="2362200"/>
        </p:xfrm>
        <a:graphic>
          <a:graphicData uri="http://schemas.openxmlformats.org/presentationml/2006/ole">
            <mc:AlternateContent xmlns:mc="http://schemas.openxmlformats.org/markup-compatibility/2006">
              <mc:Choice xmlns:v="urn:schemas-microsoft-com:vml" Requires="v">
                <p:oleObj spid="_x0000_s27694" name="Visio" r:id="rId4" imgW="6536407" imgH="3286170" progId="Visio.Drawing.11">
                  <p:embed/>
                </p:oleObj>
              </mc:Choice>
              <mc:Fallback>
                <p:oleObj name="Visio" r:id="rId4" imgW="6536407" imgH="328617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495800"/>
                        <a:ext cx="4689662" cy="2362200"/>
                      </a:xfrm>
                      <a:prstGeom prst="rect">
                        <a:avLst/>
                      </a:prstGeom>
                      <a:noFill/>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15957386"/>
              </p:ext>
            </p:extLst>
          </p:nvPr>
        </p:nvGraphicFramePr>
        <p:xfrm>
          <a:off x="6781800" y="634482"/>
          <a:ext cx="2238375" cy="2063358"/>
        </p:xfrm>
        <a:graphic>
          <a:graphicData uri="http://schemas.openxmlformats.org/presentationml/2006/ole">
            <mc:AlternateContent xmlns:mc="http://schemas.openxmlformats.org/markup-compatibility/2006">
              <mc:Choice xmlns:v="urn:schemas-microsoft-com:vml" Requires="v">
                <p:oleObj spid="_x0000_s27695" name="Visio" r:id="rId6" imgW="3594659" imgH="3320460" progId="Visio.Drawing.11">
                  <p:embed/>
                </p:oleObj>
              </mc:Choice>
              <mc:Fallback>
                <p:oleObj name="Visio" r:id="rId6" imgW="3594659" imgH="332046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634482"/>
                        <a:ext cx="2238375" cy="2063358"/>
                      </a:xfrm>
                      <a:prstGeom prst="rect">
                        <a:avLst/>
                      </a:prstGeom>
                      <a:noFill/>
                      <a:ln w="19050">
                        <a:solidFill>
                          <a:schemeClr val="bg1"/>
                        </a:solidFill>
                      </a:ln>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954785121"/>
              </p:ext>
            </p:extLst>
          </p:nvPr>
        </p:nvGraphicFramePr>
        <p:xfrm>
          <a:off x="6781800" y="2667000"/>
          <a:ext cx="2228850" cy="1842025"/>
        </p:xfrm>
        <a:graphic>
          <a:graphicData uri="http://schemas.openxmlformats.org/presentationml/2006/ole">
            <mc:AlternateContent xmlns:mc="http://schemas.openxmlformats.org/markup-compatibility/2006">
              <mc:Choice xmlns:v="urn:schemas-microsoft-com:vml" Requires="v">
                <p:oleObj spid="_x0000_s27696" name="Visio" r:id="rId8" imgW="3759440" imgH="3113640" progId="Visio.Drawing.11">
                  <p:embed/>
                </p:oleObj>
              </mc:Choice>
              <mc:Fallback>
                <p:oleObj name="Visio" r:id="rId8" imgW="3759440" imgH="3113640"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2667000"/>
                        <a:ext cx="2228850" cy="1842025"/>
                      </a:xfrm>
                      <a:prstGeom prst="rect">
                        <a:avLst/>
                      </a:prstGeom>
                      <a:noFill/>
                      <a:ln w="19050">
                        <a:solidFill>
                          <a:schemeClr val="bg1"/>
                        </a:solidFill>
                      </a:ln>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28130880"/>
              </p:ext>
            </p:extLst>
          </p:nvPr>
        </p:nvGraphicFramePr>
        <p:xfrm>
          <a:off x="6843320" y="4572000"/>
          <a:ext cx="1967305" cy="2281335"/>
        </p:xfrm>
        <a:graphic>
          <a:graphicData uri="http://schemas.openxmlformats.org/presentationml/2006/ole">
            <mc:AlternateContent xmlns:mc="http://schemas.openxmlformats.org/markup-compatibility/2006">
              <mc:Choice xmlns:v="urn:schemas-microsoft-com:vml" Requires="v">
                <p:oleObj spid="_x0000_s27697" name="Visio" r:id="rId10" imgW="3709736" imgH="4302450" progId="Visio.Drawing.11">
                  <p:embed/>
                </p:oleObj>
              </mc:Choice>
              <mc:Fallback>
                <p:oleObj name="Visio" r:id="rId10" imgW="3709736" imgH="4302450"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3320" y="4572000"/>
                        <a:ext cx="1967305" cy="2281335"/>
                      </a:xfrm>
                      <a:prstGeom prst="rect">
                        <a:avLst/>
                      </a:prstGeom>
                      <a:noFill/>
                      <a:ln w="15875">
                        <a:solidFill>
                          <a:schemeClr val="bg1"/>
                        </a:solidFill>
                      </a:ln>
                    </p:spPr>
                  </p:pic>
                </p:oleObj>
              </mc:Fallback>
            </mc:AlternateContent>
          </a:graphicData>
        </a:graphic>
      </p:graphicFrame>
    </p:spTree>
    <p:extLst>
      <p:ext uri="{BB962C8B-B14F-4D97-AF65-F5344CB8AC3E}">
        <p14:creationId xmlns:p14="http://schemas.microsoft.com/office/powerpoint/2010/main" val="272210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71600" y="0"/>
            <a:ext cx="7772400" cy="1143000"/>
          </a:xfrm>
        </p:spPr>
        <p:txBody>
          <a:bodyPr/>
          <a:lstStyle/>
          <a:p>
            <a:pPr eaLnBrk="1" hangingPunct="1"/>
            <a:r>
              <a:rPr lang="en-US" altLang="en-US" sz="3600" smtClean="0"/>
              <a:t>What is the Deal </a:t>
            </a:r>
            <a:br>
              <a:rPr lang="en-US" altLang="en-US" sz="3600" smtClean="0"/>
            </a:br>
            <a:r>
              <a:rPr lang="en-US" altLang="en-US" sz="3600" smtClean="0"/>
              <a:t>with the Square Brackets [ and ]?</a:t>
            </a:r>
          </a:p>
        </p:txBody>
      </p:sp>
      <p:sp>
        <p:nvSpPr>
          <p:cNvPr id="29699" name="Rectangle 3"/>
          <p:cNvSpPr>
            <a:spLocks noGrp="1" noChangeArrowheads="1"/>
          </p:cNvSpPr>
          <p:nvPr>
            <p:ph type="body" idx="1"/>
          </p:nvPr>
        </p:nvSpPr>
        <p:spPr>
          <a:xfrm>
            <a:off x="685800" y="2057400"/>
            <a:ext cx="4572000" cy="4343400"/>
          </a:xfrm>
        </p:spPr>
        <p:txBody>
          <a:bodyPr anchor="ctr"/>
          <a:lstStyle/>
          <a:p>
            <a:pPr eaLnBrk="1" hangingPunct="1"/>
            <a:r>
              <a:rPr lang="en-US" altLang="en-US" sz="2800" dirty="0" smtClean="0"/>
              <a:t>The unit of current is the [Ampere], which is a flow of 1 [Coulomb] of charge per [second], or:</a:t>
            </a:r>
          </a:p>
          <a:p>
            <a:pPr algn="ctr" eaLnBrk="1" hangingPunct="1">
              <a:buFontTx/>
              <a:buNone/>
            </a:pPr>
            <a:r>
              <a:rPr lang="en-US" altLang="en-US" sz="2800" dirty="0" smtClean="0"/>
              <a:t>1[A] = 1[</a:t>
            </a:r>
            <a:r>
              <a:rPr lang="en-US" altLang="en-US" sz="2800" dirty="0" err="1" smtClean="0"/>
              <a:t>Coul</a:t>
            </a:r>
            <a:r>
              <a:rPr lang="en-US" altLang="en-US" sz="2800" dirty="0" smtClean="0"/>
              <a:t>/sec]  </a:t>
            </a:r>
          </a:p>
          <a:p>
            <a:pPr eaLnBrk="1" hangingPunct="1"/>
            <a:r>
              <a:rPr lang="en-US" altLang="en-US" sz="2800" dirty="0" smtClean="0"/>
              <a:t>Remember that current is defined in terms of the flow of </a:t>
            </a:r>
            <a:r>
              <a:rPr lang="en-US" altLang="en-US" sz="2800" b="1" dirty="0" smtClean="0"/>
              <a:t>positive</a:t>
            </a:r>
            <a:r>
              <a:rPr lang="en-US" altLang="en-US" sz="2800" dirty="0" smtClean="0"/>
              <a:t> charges.</a:t>
            </a:r>
          </a:p>
        </p:txBody>
      </p:sp>
      <p:sp>
        <p:nvSpPr>
          <p:cNvPr id="29700" name="Text Box 6"/>
          <p:cNvSpPr txBox="1">
            <a:spLocks noChangeArrowheads="1"/>
          </p:cNvSpPr>
          <p:nvPr/>
        </p:nvSpPr>
        <p:spPr bwMode="auto">
          <a:xfrm>
            <a:off x="5257800" y="2098675"/>
            <a:ext cx="3657600" cy="4530725"/>
          </a:xfrm>
          <a:prstGeom prst="rect">
            <a:avLst/>
          </a:prstGeom>
          <a:solidFill>
            <a:schemeClr val="accent1"/>
          </a:solidFill>
          <a:ln w="57150">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Arial" panose="020B0604020202020204" pitchFamily="34" charset="0"/>
              </a:rPr>
              <a:t>In these notes, we place units inside square brackets ([ and ]).  This is done to make it clear that the units are indeed units, to try to avoid confusion.  This step is optional.  Showing units is important.  Using the square brackets is not important, and is not required.</a:t>
            </a:r>
          </a:p>
        </p:txBody>
      </p:sp>
      <p:sp>
        <p:nvSpPr>
          <p:cNvPr id="29701" name="Line 7"/>
          <p:cNvSpPr>
            <a:spLocks noChangeShapeType="1"/>
          </p:cNvSpPr>
          <p:nvPr/>
        </p:nvSpPr>
        <p:spPr bwMode="auto">
          <a:xfrm flipH="1">
            <a:off x="4343400" y="3886200"/>
            <a:ext cx="914400" cy="53340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9702" name="Line 8"/>
          <p:cNvSpPr>
            <a:spLocks noChangeShapeType="1"/>
          </p:cNvSpPr>
          <p:nvPr/>
        </p:nvSpPr>
        <p:spPr bwMode="auto">
          <a:xfrm flipH="1">
            <a:off x="2971800" y="3886200"/>
            <a:ext cx="2286000" cy="38100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5943600" y="4724400"/>
            <a:ext cx="1676400" cy="2133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3" name="Rectangle 2"/>
          <p:cNvSpPr>
            <a:spLocks noGrp="1" noChangeArrowheads="1"/>
          </p:cNvSpPr>
          <p:nvPr>
            <p:ph type="title"/>
          </p:nvPr>
        </p:nvSpPr>
        <p:spPr>
          <a:xfrm>
            <a:off x="2286000" y="0"/>
            <a:ext cx="6858000" cy="838200"/>
          </a:xfrm>
        </p:spPr>
        <p:txBody>
          <a:bodyPr/>
          <a:lstStyle/>
          <a:p>
            <a:pPr eaLnBrk="1" hangingPunct="1"/>
            <a:r>
              <a:rPr lang="en-US" altLang="en-US" sz="3600" smtClean="0"/>
              <a:t>Hydraulic Analogy for Current</a:t>
            </a:r>
          </a:p>
        </p:txBody>
      </p:sp>
      <p:sp>
        <p:nvSpPr>
          <p:cNvPr id="30724" name="Rectangle 3"/>
          <p:cNvSpPr>
            <a:spLocks noGrp="1" noChangeArrowheads="1"/>
          </p:cNvSpPr>
          <p:nvPr>
            <p:ph type="body" idx="1"/>
          </p:nvPr>
        </p:nvSpPr>
        <p:spPr>
          <a:xfrm>
            <a:off x="609600" y="1295400"/>
            <a:ext cx="8229600" cy="3581400"/>
          </a:xfrm>
        </p:spPr>
        <p:txBody>
          <a:bodyPr/>
          <a:lstStyle/>
          <a:p>
            <a:pPr eaLnBrk="1" hangingPunct="1">
              <a:lnSpc>
                <a:spcPct val="90000"/>
              </a:lnSpc>
            </a:pPr>
            <a:r>
              <a:rPr lang="en-US" altLang="en-US" sz="2800" smtClean="0"/>
              <a:t>It is often useful to think in terms of hydraulic analogies. </a:t>
            </a:r>
          </a:p>
          <a:p>
            <a:pPr eaLnBrk="1" hangingPunct="1">
              <a:lnSpc>
                <a:spcPct val="90000"/>
              </a:lnSpc>
            </a:pPr>
            <a:r>
              <a:rPr lang="en-US" altLang="en-US" sz="2800" smtClean="0"/>
              <a:t>The analogy here is that current is analogous to the flow rate of water:</a:t>
            </a:r>
          </a:p>
          <a:p>
            <a:pPr algn="ctr" eaLnBrk="1" hangingPunct="1">
              <a:lnSpc>
                <a:spcPct val="90000"/>
              </a:lnSpc>
              <a:buFontTx/>
              <a:buNone/>
            </a:pPr>
            <a:r>
              <a:rPr lang="en-US" altLang="en-US" sz="2800" smtClean="0"/>
              <a:t>Charges going past a plane per time </a:t>
            </a:r>
          </a:p>
          <a:p>
            <a:pPr algn="ctr" eaLnBrk="1" hangingPunct="1">
              <a:lnSpc>
                <a:spcPct val="90000"/>
              </a:lnSpc>
              <a:buFontTx/>
              <a:buNone/>
            </a:pPr>
            <a:r>
              <a:rPr lang="en-US" altLang="en-US" sz="2800" smtClean="0"/>
              <a:t>– is analogous to – </a:t>
            </a:r>
          </a:p>
          <a:p>
            <a:pPr algn="ctr" eaLnBrk="1" hangingPunct="1">
              <a:lnSpc>
                <a:spcPct val="90000"/>
              </a:lnSpc>
              <a:buFontTx/>
              <a:buNone/>
            </a:pPr>
            <a:r>
              <a:rPr lang="en-US" altLang="en-US" sz="2800" smtClean="0"/>
              <a:t>volume of water going past a plane in a pipe per time.</a:t>
            </a:r>
          </a:p>
        </p:txBody>
      </p:sp>
      <p:pic>
        <p:nvPicPr>
          <p:cNvPr id="30725" name="Picture 4" descr="pe0135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800600"/>
            <a:ext cx="15128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0"/>
            <a:ext cx="7772400" cy="685800"/>
          </a:xfrm>
        </p:spPr>
        <p:txBody>
          <a:bodyPr/>
          <a:lstStyle/>
          <a:p>
            <a:pPr eaLnBrk="1" hangingPunct="1"/>
            <a:r>
              <a:rPr lang="en-US" altLang="en-US" smtClean="0"/>
              <a:t>Water flow </a:t>
            </a:r>
            <a:r>
              <a:rPr lang="en-US" altLang="en-US" smtClean="0">
                <a:latin typeface="Symbol" panose="05050102010706020507" pitchFamily="18" charset="2"/>
              </a:rPr>
              <a:t>»</a:t>
            </a:r>
            <a:r>
              <a:rPr lang="en-US" altLang="en-US" smtClean="0"/>
              <a:t> Current</a:t>
            </a:r>
          </a:p>
        </p:txBody>
      </p:sp>
      <p:sp>
        <p:nvSpPr>
          <p:cNvPr id="31747" name="Rectangle 11"/>
          <p:cNvSpPr>
            <a:spLocks noChangeArrowheads="1"/>
          </p:cNvSpPr>
          <p:nvPr/>
        </p:nvSpPr>
        <p:spPr bwMode="auto">
          <a:xfrm>
            <a:off x="228600" y="2133600"/>
            <a:ext cx="8763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tx2"/>
              </a:buClr>
              <a:buFontTx/>
              <a:buChar char="•"/>
            </a:pPr>
            <a:r>
              <a:rPr lang="en-US" altLang="en-US" sz="2800" dirty="0">
                <a:latin typeface="Arial" panose="020B0604020202020204" pitchFamily="34" charset="0"/>
              </a:rPr>
              <a:t>So, if we put a plane (a screen, say) across a water pipe, and measure the volume of water that moves past that plane in a </a:t>
            </a:r>
            <a:r>
              <a:rPr lang="en-US" altLang="en-US" sz="2800" dirty="0" smtClean="0">
                <a:latin typeface="Arial" panose="020B0604020202020204" pitchFamily="34" charset="0"/>
              </a:rPr>
              <a:t>[second], </a:t>
            </a:r>
            <a:r>
              <a:rPr lang="en-US" altLang="en-US" sz="2800" dirty="0">
                <a:latin typeface="Arial" panose="020B0604020202020204" pitchFamily="34" charset="0"/>
              </a:rPr>
              <a:t>we get the flow rate.</a:t>
            </a:r>
          </a:p>
          <a:p>
            <a:pPr eaLnBrk="1" hangingPunct="1">
              <a:lnSpc>
                <a:spcPct val="90000"/>
              </a:lnSpc>
              <a:spcBef>
                <a:spcPct val="20000"/>
              </a:spcBef>
              <a:buClr>
                <a:schemeClr val="tx2"/>
              </a:buClr>
              <a:buFontTx/>
              <a:buChar char="•"/>
            </a:pPr>
            <a:r>
              <a:rPr lang="en-US" altLang="en-US" sz="2800" dirty="0">
                <a:latin typeface="Arial" panose="020B0604020202020204" pitchFamily="34" charset="0"/>
              </a:rPr>
              <a:t>In a similar way, current is the number of positive charges moving past a plane in a current-carrying device (a wire, say) in a </a:t>
            </a:r>
            <a:r>
              <a:rPr lang="en-US" altLang="en-US" sz="2800" dirty="0" smtClean="0">
                <a:latin typeface="Arial" panose="020B0604020202020204" pitchFamily="34" charset="0"/>
              </a:rPr>
              <a:t>[second].</a:t>
            </a:r>
            <a:endParaRPr lang="en-US" altLang="en-US" sz="2800" dirty="0">
              <a:latin typeface="Arial" panose="020B0604020202020204" pitchFamily="34" charset="0"/>
            </a:endParaRPr>
          </a:p>
          <a:p>
            <a:pPr eaLnBrk="1" hangingPunct="1">
              <a:lnSpc>
                <a:spcPct val="90000"/>
              </a:lnSpc>
              <a:spcBef>
                <a:spcPct val="20000"/>
              </a:spcBef>
              <a:buClr>
                <a:schemeClr val="tx2"/>
              </a:buClr>
              <a:buFontTx/>
              <a:buChar char="•"/>
            </a:pPr>
            <a:r>
              <a:rPr lang="en-US" altLang="en-US" sz="2800" dirty="0">
                <a:latin typeface="Arial" panose="020B0604020202020204" pitchFamily="34" charset="0"/>
              </a:rPr>
              <a:t>The number of charges per second passing the plane for each [Ampere] of current flow is called a [Coulomb], which is about 6.24 x 10</a:t>
            </a:r>
            <a:r>
              <a:rPr lang="en-US" altLang="en-US" sz="2800" baseline="30000" dirty="0">
                <a:latin typeface="Arial" panose="020B0604020202020204" pitchFamily="34" charset="0"/>
              </a:rPr>
              <a:t>18</a:t>
            </a:r>
            <a:r>
              <a:rPr lang="en-US" altLang="en-US" sz="2800" dirty="0">
                <a:latin typeface="Arial" panose="020B0604020202020204" pitchFamily="34" charset="0"/>
              </a:rPr>
              <a:t> electron charges.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ChangeArrowheads="1"/>
          </p:cNvSpPr>
          <p:nvPr/>
        </p:nvSpPr>
        <p:spPr bwMode="auto">
          <a:xfrm>
            <a:off x="679126" y="4343400"/>
            <a:ext cx="7848600" cy="2057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Rectangle 2"/>
          <p:cNvSpPr>
            <a:spLocks noGrp="1" noChangeArrowheads="1"/>
          </p:cNvSpPr>
          <p:nvPr>
            <p:ph type="title"/>
          </p:nvPr>
        </p:nvSpPr>
        <p:spPr>
          <a:xfrm>
            <a:off x="1371600" y="0"/>
            <a:ext cx="7772400" cy="838200"/>
          </a:xfrm>
        </p:spPr>
        <p:txBody>
          <a:bodyPr/>
          <a:lstStyle/>
          <a:p>
            <a:pPr eaLnBrk="1" hangingPunct="1"/>
            <a:r>
              <a:rPr lang="en-US" altLang="en-US" smtClean="0"/>
              <a:t>Voltage: Formal Definition</a:t>
            </a:r>
          </a:p>
        </p:txBody>
      </p:sp>
      <p:sp>
        <p:nvSpPr>
          <p:cNvPr id="3077" name="Rectangle 3"/>
          <p:cNvSpPr>
            <a:spLocks noGrp="1" noChangeArrowheads="1"/>
          </p:cNvSpPr>
          <p:nvPr>
            <p:ph type="body" idx="1"/>
          </p:nvPr>
        </p:nvSpPr>
        <p:spPr>
          <a:xfrm>
            <a:off x="609600" y="1447800"/>
            <a:ext cx="8153400" cy="2438400"/>
          </a:xfrm>
        </p:spPr>
        <p:txBody>
          <a:bodyPr/>
          <a:lstStyle/>
          <a:p>
            <a:pPr eaLnBrk="1" hangingPunct="1"/>
            <a:r>
              <a:rPr lang="en-US" altLang="en-US" sz="2800" dirty="0" smtClean="0"/>
              <a:t>When we move a charge in the presence of other charges, energy is transferred. Voltage is the change in potential energy, per charge, as we move between two points; it is a </a:t>
            </a:r>
            <a:r>
              <a:rPr lang="en-US" altLang="en-US" sz="2800" b="1" i="1" dirty="0" smtClean="0"/>
              <a:t>potential difference</a:t>
            </a:r>
            <a:r>
              <a:rPr lang="en-US" altLang="en-US" sz="2800" dirty="0" smtClean="0"/>
              <a:t>.  </a:t>
            </a:r>
          </a:p>
          <a:p>
            <a:pPr eaLnBrk="1" hangingPunct="1"/>
            <a:r>
              <a:rPr lang="en-US" altLang="en-US" sz="2800" dirty="0" smtClean="0"/>
              <a:t>Mathematically, this is expressed as…</a:t>
            </a:r>
          </a:p>
        </p:txBody>
      </p:sp>
      <p:sp>
        <p:nvSpPr>
          <p:cNvPr id="3078" name="Text Box 4"/>
          <p:cNvSpPr txBox="1">
            <a:spLocks noChangeArrowheads="1"/>
          </p:cNvSpPr>
          <p:nvPr/>
        </p:nvSpPr>
        <p:spPr bwMode="auto">
          <a:xfrm>
            <a:off x="1033139" y="4873625"/>
            <a:ext cx="13573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2000">
                <a:latin typeface="Arial" panose="020B0604020202020204" pitchFamily="34" charset="0"/>
              </a:rPr>
              <a:t>Voltage,</a:t>
            </a:r>
          </a:p>
          <a:p>
            <a:pPr algn="r"/>
            <a:r>
              <a:rPr lang="en-US" altLang="en-US" sz="2000">
                <a:latin typeface="Arial" panose="020B0604020202020204" pitchFamily="34" charset="0"/>
              </a:rPr>
              <a:t>typically in</a:t>
            </a:r>
          </a:p>
          <a:p>
            <a:pPr algn="r"/>
            <a:r>
              <a:rPr lang="en-US" altLang="en-US" sz="2000">
                <a:latin typeface="Arial" panose="020B0604020202020204" pitchFamily="34" charset="0"/>
              </a:rPr>
              <a:t>Volts [V]</a:t>
            </a:r>
          </a:p>
        </p:txBody>
      </p:sp>
      <p:sp>
        <p:nvSpPr>
          <p:cNvPr id="3079" name="Line 5"/>
          <p:cNvSpPr>
            <a:spLocks noChangeShapeType="1"/>
          </p:cNvSpPr>
          <p:nvPr/>
        </p:nvSpPr>
        <p:spPr bwMode="auto">
          <a:xfrm>
            <a:off x="2355526" y="5486400"/>
            <a:ext cx="12954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0" name="Text Box 6"/>
          <p:cNvSpPr txBox="1">
            <a:spLocks noChangeArrowheads="1"/>
          </p:cNvSpPr>
          <p:nvPr/>
        </p:nvSpPr>
        <p:spPr bwMode="auto">
          <a:xfrm>
            <a:off x="5860726" y="4343400"/>
            <a:ext cx="2530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rPr>
              <a:t>Energy, typically in Joules [J]</a:t>
            </a:r>
          </a:p>
        </p:txBody>
      </p:sp>
      <p:sp>
        <p:nvSpPr>
          <p:cNvPr id="3081" name="Line 7"/>
          <p:cNvSpPr>
            <a:spLocks noChangeShapeType="1"/>
          </p:cNvSpPr>
          <p:nvPr/>
        </p:nvSpPr>
        <p:spPr bwMode="auto">
          <a:xfrm flipH="1">
            <a:off x="5174926" y="4724400"/>
            <a:ext cx="6858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 name="Text Box 8"/>
          <p:cNvSpPr txBox="1">
            <a:spLocks noChangeArrowheads="1"/>
          </p:cNvSpPr>
          <p:nvPr/>
        </p:nvSpPr>
        <p:spPr bwMode="auto">
          <a:xfrm>
            <a:off x="6089326" y="54102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rPr>
              <a:t>Charge, typically in Coulombs [C]</a:t>
            </a:r>
          </a:p>
        </p:txBody>
      </p:sp>
      <p:sp>
        <p:nvSpPr>
          <p:cNvPr id="3083" name="Line 9"/>
          <p:cNvSpPr>
            <a:spLocks noChangeShapeType="1"/>
          </p:cNvSpPr>
          <p:nvPr/>
        </p:nvSpPr>
        <p:spPr bwMode="auto">
          <a:xfrm flipH="1">
            <a:off x="5174926" y="5715000"/>
            <a:ext cx="9144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074" name="Object 11"/>
          <p:cNvGraphicFramePr>
            <a:graphicFrameLocks noChangeAspect="1"/>
          </p:cNvGraphicFramePr>
          <p:nvPr>
            <p:extLst>
              <p:ext uri="{D42A27DB-BD31-4B8C-83A1-F6EECF244321}">
                <p14:modId xmlns:p14="http://schemas.microsoft.com/office/powerpoint/2010/main" val="1521422532"/>
              </p:ext>
            </p:extLst>
          </p:nvPr>
        </p:nvGraphicFramePr>
        <p:xfrm>
          <a:off x="3650926" y="4876800"/>
          <a:ext cx="1600200" cy="1436688"/>
        </p:xfrm>
        <a:graphic>
          <a:graphicData uri="http://schemas.openxmlformats.org/presentationml/2006/ole">
            <mc:AlternateContent xmlns:mc="http://schemas.openxmlformats.org/markup-compatibility/2006">
              <mc:Choice xmlns:v="urn:schemas-microsoft-com:vml" Requires="v">
                <p:oleObj spid="_x0000_s3122" r:id="rId4" imgW="469900" imgH="419100" progId="Equation.DSMT4">
                  <p:embed/>
                </p:oleObj>
              </mc:Choice>
              <mc:Fallback>
                <p:oleObj r:id="rId4" imgW="469900" imgH="41910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0926" y="4876800"/>
                        <a:ext cx="1600200" cy="143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2824</TotalTime>
  <Words>4478</Words>
  <Application>Microsoft Office PowerPoint</Application>
  <PresentationFormat>On-screen Show (4:3)</PresentationFormat>
  <Paragraphs>378</Paragraphs>
  <Slides>59</Slides>
  <Notes>47</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59</vt:i4>
      </vt:variant>
    </vt:vector>
  </HeadingPairs>
  <TitlesOfParts>
    <vt:vector size="64" baseType="lpstr">
      <vt:lpstr>Fireball</vt:lpstr>
      <vt:lpstr>VISIO</vt:lpstr>
      <vt:lpstr>Equation</vt:lpstr>
      <vt:lpstr>MathType 6.0 Equation</vt:lpstr>
      <vt:lpstr>Visio</vt:lpstr>
      <vt:lpstr>ECE 2201  Circuit Analysis</vt:lpstr>
      <vt:lpstr>What are Current and Voltage?</vt:lpstr>
      <vt:lpstr>Overview</vt:lpstr>
      <vt:lpstr>Current: Formal Definition</vt:lpstr>
      <vt:lpstr>The Ampere</vt:lpstr>
      <vt:lpstr>What is the Deal  with the Square Brackets [ and ]?</vt:lpstr>
      <vt:lpstr>Hydraulic Analogy for Current</vt:lpstr>
      <vt:lpstr>Water flow » Current</vt:lpstr>
      <vt:lpstr>Voltage: Formal Definition</vt:lpstr>
      <vt:lpstr>What is a [Volt]?</vt:lpstr>
      <vt:lpstr>Hydraulic Analogy for Voltage</vt:lpstr>
      <vt:lpstr>Hydraulic Analogy: Voltage and Current</vt:lpstr>
      <vt:lpstr>Hydraulic Analogy With Two Paths</vt:lpstr>
      <vt:lpstr>Current Through… </vt:lpstr>
      <vt:lpstr>…Voltage Across</vt:lpstr>
      <vt:lpstr>Polarities</vt:lpstr>
      <vt:lpstr>Reference Polarities</vt:lpstr>
      <vt:lpstr>Actual Polarity</vt:lpstr>
      <vt:lpstr>Relationship between  Reference Polarity and Actual Polarity</vt:lpstr>
      <vt:lpstr>Reference Polarities</vt:lpstr>
      <vt:lpstr>Polarities for Currents</vt:lpstr>
      <vt:lpstr>Polarities for Voltages</vt:lpstr>
      <vt:lpstr>Defining Voltages</vt:lpstr>
      <vt:lpstr>Why bother with reference polarities?</vt:lpstr>
      <vt:lpstr>Part 2 Energy, Power, and Which Way They Go</vt:lpstr>
      <vt:lpstr>Overview of this Part</vt:lpstr>
      <vt:lpstr>Energy</vt:lpstr>
      <vt:lpstr>Joule Definition</vt:lpstr>
      <vt:lpstr>Power</vt:lpstr>
      <vt:lpstr>Watt Definition</vt:lpstr>
      <vt:lpstr>Power from Voltage and Current</vt:lpstr>
      <vt:lpstr>Sign Relationships</vt:lpstr>
      <vt:lpstr>Passive Sign Relationship – Definition</vt:lpstr>
      <vt:lpstr>Passive Sign Relationship – Discussion of the Definition</vt:lpstr>
      <vt:lpstr>Active Sign Relationship –  Definition</vt:lpstr>
      <vt:lpstr>Active Sign Relationship – Discussion of the Definition</vt:lpstr>
      <vt:lpstr>Sign Relationship –  Discussion of the Definition</vt:lpstr>
      <vt:lpstr>Using Sign Relationships for Power Direction – Subscripts</vt:lpstr>
      <vt:lpstr>Using Sign Relationships for Power Direction – The Rules</vt:lpstr>
      <vt:lpstr>Using Sign Relationships for Power Direction – The Rules</vt:lpstr>
      <vt:lpstr>Example of Using the Power Direction Table – Step 1</vt:lpstr>
      <vt:lpstr>Example of Using the Power Direction Table – Step 2</vt:lpstr>
      <vt:lpstr>Example of Using the Power Direction Table – Step 3</vt:lpstr>
      <vt:lpstr>Example of Using the Power Direction Table – Note on Notation</vt:lpstr>
      <vt:lpstr>Hydraulic Analogy</vt:lpstr>
      <vt:lpstr>Hydraulic Analogy  for Power Directions – Test </vt:lpstr>
      <vt:lpstr>Hydraulic Analogy  for Power Directions – Answer</vt:lpstr>
      <vt:lpstr>Power Directions Assumption #1</vt:lpstr>
      <vt:lpstr>Power Directions Assumption #2</vt:lpstr>
      <vt:lpstr>Power Directions Terminology – Synonyms </vt:lpstr>
      <vt:lpstr>Another Hydraulic Analogy</vt:lpstr>
      <vt:lpstr>Another Hydraulic Analogy – Details </vt:lpstr>
      <vt:lpstr>Another Point on Terminology </vt:lpstr>
      <vt:lpstr>Another Point on Terminology </vt:lpstr>
      <vt:lpstr>Why bother with Sign Relationships?</vt:lpstr>
      <vt:lpstr>Sample Problem</vt:lpstr>
      <vt:lpstr>PowerPoint Presentation</vt:lpstr>
      <vt:lpstr>PowerPoint Presentation</vt:lpstr>
      <vt:lpstr>PowerPoint Presentation</vt:lpstr>
    </vt:vector>
  </TitlesOfParts>
  <Company>UH ECE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Voltage, Power and Energy</dc:title>
  <dc:subject>Fundamentals of Circuits, ECE 2300, Chapter 1</dc:subject>
  <dc:creator>Dave Shattuck</dc:creator>
  <cp:lastModifiedBy>Shattuck, David P</cp:lastModifiedBy>
  <cp:revision>171</cp:revision>
  <cp:lastPrinted>2016-09-01T18:51:01Z</cp:lastPrinted>
  <dcterms:created xsi:type="dcterms:W3CDTF">1999-08-24T13:57:19Z</dcterms:created>
  <dcterms:modified xsi:type="dcterms:W3CDTF">2020-01-23T16:29:47Z</dcterms:modified>
</cp:coreProperties>
</file>