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82"/>
  </p:notesMasterIdLst>
  <p:handoutMasterIdLst>
    <p:handoutMasterId r:id="rId83"/>
  </p:handoutMasterIdLst>
  <p:sldIdLst>
    <p:sldId id="353" r:id="rId2"/>
    <p:sldId id="302" r:id="rId3"/>
    <p:sldId id="337" r:id="rId4"/>
    <p:sldId id="338" r:id="rId5"/>
    <p:sldId id="339" r:id="rId6"/>
    <p:sldId id="340" r:id="rId7"/>
    <p:sldId id="341" r:id="rId8"/>
    <p:sldId id="412" r:id="rId9"/>
    <p:sldId id="342" r:id="rId10"/>
    <p:sldId id="343" r:id="rId11"/>
    <p:sldId id="354" r:id="rId12"/>
    <p:sldId id="355" r:id="rId13"/>
    <p:sldId id="344" r:id="rId14"/>
    <p:sldId id="345" r:id="rId15"/>
    <p:sldId id="413" r:id="rId16"/>
    <p:sldId id="346" r:id="rId17"/>
    <p:sldId id="347" r:id="rId18"/>
    <p:sldId id="356" r:id="rId19"/>
    <p:sldId id="357" r:id="rId20"/>
    <p:sldId id="348" r:id="rId21"/>
    <p:sldId id="358" r:id="rId22"/>
    <p:sldId id="402" r:id="rId23"/>
    <p:sldId id="359" r:id="rId24"/>
    <p:sldId id="405" r:id="rId25"/>
    <p:sldId id="406" r:id="rId26"/>
    <p:sldId id="407" r:id="rId27"/>
    <p:sldId id="408" r:id="rId28"/>
    <p:sldId id="360" r:id="rId29"/>
    <p:sldId id="349" r:id="rId30"/>
    <p:sldId id="350" r:id="rId31"/>
    <p:sldId id="361" r:id="rId32"/>
    <p:sldId id="362" r:id="rId33"/>
    <p:sldId id="351" r:id="rId34"/>
    <p:sldId id="418" r:id="rId35"/>
    <p:sldId id="363" r:id="rId36"/>
    <p:sldId id="352"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78" r:id="rId52"/>
    <p:sldId id="415" r:id="rId53"/>
    <p:sldId id="416" r:id="rId54"/>
    <p:sldId id="379" r:id="rId55"/>
    <p:sldId id="380" r:id="rId56"/>
    <p:sldId id="381" r:id="rId57"/>
    <p:sldId id="382" r:id="rId58"/>
    <p:sldId id="383" r:id="rId59"/>
    <p:sldId id="384" r:id="rId60"/>
    <p:sldId id="385" r:id="rId61"/>
    <p:sldId id="386" r:id="rId62"/>
    <p:sldId id="387" r:id="rId63"/>
    <p:sldId id="388" r:id="rId64"/>
    <p:sldId id="389" r:id="rId65"/>
    <p:sldId id="390" r:id="rId66"/>
    <p:sldId id="391" r:id="rId67"/>
    <p:sldId id="392" r:id="rId68"/>
    <p:sldId id="393" r:id="rId69"/>
    <p:sldId id="394" r:id="rId70"/>
    <p:sldId id="395" r:id="rId71"/>
    <p:sldId id="396" r:id="rId72"/>
    <p:sldId id="397" r:id="rId73"/>
    <p:sldId id="398" r:id="rId74"/>
    <p:sldId id="399" r:id="rId75"/>
    <p:sldId id="400" r:id="rId76"/>
    <p:sldId id="401" r:id="rId77"/>
    <p:sldId id="414" r:id="rId78"/>
    <p:sldId id="409" r:id="rId79"/>
    <p:sldId id="417" r:id="rId80"/>
    <p:sldId id="411" r:id="rId8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39" autoAdjust="0"/>
    <p:restoredTop sz="90931"/>
  </p:normalViewPr>
  <p:slideViewPr>
    <p:cSldViewPr>
      <p:cViewPr varScale="1">
        <p:scale>
          <a:sx n="93" d="100"/>
          <a:sy n="93"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461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324611"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a:p>
        </p:txBody>
      </p:sp>
      <p:sp>
        <p:nvSpPr>
          <p:cNvPr id="324612"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a:p>
        </p:txBody>
      </p:sp>
      <p:sp>
        <p:nvSpPr>
          <p:cNvPr id="324613"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789416DA-7B9D-4249-B6CA-A3E19DECEB13}" type="slidenum">
              <a:rPr lang="en-US"/>
              <a:pPr>
                <a:defRPr/>
              </a:pPr>
              <a:t>‹#›</a:t>
            </a:fld>
            <a:endParaRPr lang="en-US"/>
          </a:p>
        </p:txBody>
      </p:sp>
    </p:spTree>
    <p:extLst>
      <p:ext uri="{BB962C8B-B14F-4D97-AF65-F5344CB8AC3E}">
        <p14:creationId xmlns:p14="http://schemas.microsoft.com/office/powerpoint/2010/main" val="2800507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7577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a:p>
        </p:txBody>
      </p:sp>
      <p:sp>
        <p:nvSpPr>
          <p:cNvPr id="7578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6E41F18B-EE05-4638-B8E3-EE2B59F23663}" type="slidenum">
              <a:rPr lang="en-US"/>
              <a:pPr>
                <a:defRPr/>
              </a:pPr>
              <a:t>‹#›</a:t>
            </a:fld>
            <a:endParaRPr lang="en-US"/>
          </a:p>
        </p:txBody>
      </p:sp>
    </p:spTree>
    <p:extLst>
      <p:ext uri="{BB962C8B-B14F-4D97-AF65-F5344CB8AC3E}">
        <p14:creationId xmlns:p14="http://schemas.microsoft.com/office/powerpoint/2010/main" val="1095878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2B13CD3D-9146-40D2-9655-D90327ED3513}" type="slidenum">
              <a:rPr lang="en-US" altLang="en-US" sz="1200"/>
              <a:pPr eaLnBrk="1" hangingPunct="1"/>
              <a:t>3</a:t>
            </a:fld>
            <a:endParaRPr lang="en-US" altLang="en-US" sz="120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B973CC18-38F1-4E70-8CD9-0468D22BCD3A}" type="slidenum">
              <a:rPr lang="en-US" altLang="en-US" sz="1200"/>
              <a:pPr eaLnBrk="1" hangingPunct="1"/>
              <a:t>12</a:t>
            </a:fld>
            <a:endParaRPr lang="en-US" altLang="en-US" sz="120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D221865C-5A75-456B-B98B-6C0D09D242C8}" type="slidenum">
              <a:rPr lang="en-US" altLang="en-US" sz="1200"/>
              <a:pPr eaLnBrk="1" hangingPunct="1"/>
              <a:t>13</a:t>
            </a:fld>
            <a:endParaRPr lang="en-US" altLang="en-US" sz="12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r>
              <a:rPr lang="en-US" altLang="en-US" dirty="0"/>
              <a:t>A wall socket can also be thought of as a current source, but in most situations is not as good a model.  We will learn why later.  A more appropriate current source example is an electric fence.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612D8EB8-FCED-4280-BD9A-D6BD0CF349F1}" type="slidenum">
              <a:rPr lang="en-US" altLang="en-US" sz="1200"/>
              <a:pPr eaLnBrk="1" hangingPunct="1"/>
              <a:t>14</a:t>
            </a:fld>
            <a:endParaRPr lang="en-US" altLang="en-US" sz="120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A1E039EF-6968-458C-814C-A4994A382395}" type="slidenum">
              <a:rPr lang="en-US" altLang="en-US" sz="1200"/>
              <a:pPr eaLnBrk="1" hangingPunct="1"/>
              <a:t>15</a:t>
            </a:fld>
            <a:endParaRPr lang="en-US" altLang="en-US" sz="1200"/>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4A6573C5-C181-43E4-AA55-35B5544A4130}" type="slidenum">
              <a:rPr lang="en-US" altLang="en-US" sz="1200"/>
              <a:pPr eaLnBrk="1" hangingPunct="1"/>
              <a:t>16</a:t>
            </a:fld>
            <a:endParaRPr lang="en-US" altLang="en-US" sz="1200"/>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45D0784D-6BEB-400C-B4D4-723955B1C545}" type="slidenum">
              <a:rPr lang="en-US" altLang="en-US" sz="1200"/>
              <a:pPr eaLnBrk="1" hangingPunct="1"/>
              <a:t>17</a:t>
            </a:fld>
            <a:endParaRPr lang="en-US" altLang="en-US" sz="1200"/>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060EDB4B-D5A1-4704-8BCB-A7314C5B5CC3}" type="slidenum">
              <a:rPr lang="en-US" altLang="en-US" sz="1200"/>
              <a:pPr eaLnBrk="1" hangingPunct="1"/>
              <a:t>18</a:t>
            </a:fld>
            <a:endParaRPr lang="en-US" altLang="en-US" sz="120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F4CD84D-AC35-495C-936E-CD8329EF1617}" type="slidenum">
              <a:rPr lang="en-US" altLang="en-US" sz="1200"/>
              <a:pPr eaLnBrk="1" hangingPunct="1"/>
              <a:t>19</a:t>
            </a:fld>
            <a:endParaRPr lang="en-US" altLang="en-US" sz="120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07D31EB4-3C2E-4BA8-9473-F779294A61EB}" type="slidenum">
              <a:rPr lang="en-US" altLang="en-US" sz="1200"/>
              <a:pPr eaLnBrk="1" hangingPunct="1"/>
              <a:t>20</a:t>
            </a:fld>
            <a:endParaRPr lang="en-US" altLang="en-US" sz="120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r>
              <a:rPr lang="en-US" altLang="en-US" dirty="0"/>
              <a:t>As with any other voltage or current, the voltage and current for our sources must have defined polarities.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56D87C8B-D133-4063-A8FD-F053F8B0E7F2}" type="slidenum">
              <a:rPr lang="en-US" altLang="en-US" sz="1200"/>
              <a:pPr eaLnBrk="1" hangingPunct="1"/>
              <a:t>21</a:t>
            </a:fld>
            <a:endParaRPr lang="en-US" altLang="en-US" sz="12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r>
              <a:rPr lang="en-US" altLang="en-US"/>
              <a:t>We will show units for the coefficients of dependent sources in these modules, for clarity.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0E9C9D91-C6AF-44FB-879A-8669153B96A0}" type="slidenum">
              <a:rPr lang="en-US" altLang="en-US" sz="1200"/>
              <a:pPr eaLnBrk="1" hangingPunct="1"/>
              <a:t>4</a:t>
            </a:fld>
            <a:endParaRPr lang="en-US" altLang="en-US"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0EB2DC30-EA54-4E14-AD07-4F362D026289}" type="slidenum">
              <a:rPr lang="en-US" altLang="en-US" sz="1200"/>
              <a:pPr eaLnBrk="1" hangingPunct="1"/>
              <a:t>22</a:t>
            </a:fld>
            <a:endParaRPr lang="en-US" altLang="en-US" sz="120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r>
              <a:rPr lang="en-US" altLang="en-US"/>
              <a:t>We will show units for the coefficients of dependent sources in these modules, for clarity.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45EE66B6-7FF8-4698-AA9E-396C1503A755}" type="slidenum">
              <a:rPr lang="en-US" altLang="en-US" sz="1200"/>
              <a:pPr eaLnBrk="1" hangingPunct="1"/>
              <a:t>23</a:t>
            </a:fld>
            <a:endParaRPr lang="en-US" altLang="en-US" sz="120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r>
              <a:rPr lang="en-US" altLang="en-US"/>
              <a:t>In electrical engineering, it is convention have units for values, but not for variables.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4FCD0337-BE6B-42A8-A25D-F090FEDD7F9D}" type="slidenum">
              <a:rPr lang="en-US" altLang="en-US" sz="1200"/>
              <a:pPr eaLnBrk="1" hangingPunct="1"/>
              <a:t>24</a:t>
            </a:fld>
            <a:endParaRPr lang="en-US" altLang="en-US" sz="120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r>
              <a:rPr lang="en-US" altLang="en-US"/>
              <a:t>In electrical engineering, it is convention have units for values, but not for variables.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25D4964A-9263-4723-92F2-0AA8F033E50C}" type="slidenum">
              <a:rPr lang="en-US" altLang="en-US" sz="1200"/>
              <a:pPr eaLnBrk="1" hangingPunct="1"/>
              <a:t>25</a:t>
            </a:fld>
            <a:endParaRPr lang="en-US" altLang="en-US" sz="120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r>
              <a:rPr lang="en-US" altLang="en-US"/>
              <a:t>In electrical engineering, it is convention have units for values, but not for variables.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E36FCB20-6C5F-435F-BA98-208063382B39}" type="slidenum">
              <a:rPr lang="en-US" altLang="en-US" sz="1200"/>
              <a:pPr eaLnBrk="1" hangingPunct="1"/>
              <a:t>26</a:t>
            </a:fld>
            <a:endParaRPr lang="en-US" altLang="en-US" sz="1200"/>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r>
              <a:rPr lang="en-US" altLang="en-US"/>
              <a:t>In electrical engineering, it is convention have units for values, but not for variables.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B674889-C438-41BB-B755-55E5DF860D83}" type="slidenum">
              <a:rPr lang="en-US" altLang="en-US" sz="1200"/>
              <a:pPr eaLnBrk="1" hangingPunct="1"/>
              <a:t>27</a:t>
            </a:fld>
            <a:endParaRPr lang="en-US" altLang="en-US" sz="1200"/>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r>
              <a:rPr lang="en-US" altLang="en-US"/>
              <a:t>In electrical engineering, it is convention have units for values, but not for variables.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DE4E640D-2758-4359-BACD-FFA61728E1CD}" type="slidenum">
              <a:rPr lang="en-US" altLang="en-US" sz="1200"/>
              <a:pPr eaLnBrk="1" hangingPunct="1"/>
              <a:t>28</a:t>
            </a:fld>
            <a:endParaRPr lang="en-US" altLang="en-US" sz="1200"/>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AB3B93D5-BB2A-4579-BDD9-104EDF1B9515}" type="slidenum">
              <a:rPr lang="en-US" altLang="en-US" sz="1200"/>
              <a:pPr eaLnBrk="1" hangingPunct="1"/>
              <a:t>29</a:t>
            </a:fld>
            <a:endParaRPr lang="en-US" altLang="en-US" sz="1200"/>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B05516D6-8296-4B36-9158-79FAB03B9047}" type="slidenum">
              <a:rPr lang="en-US" altLang="en-US" sz="1200"/>
              <a:pPr eaLnBrk="1" hangingPunct="1"/>
              <a:t>30</a:t>
            </a:fld>
            <a:endParaRPr lang="en-US" altLang="en-US" sz="120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BC038C04-D966-4732-B200-0E66E8808BD3}" type="slidenum">
              <a:rPr lang="en-US" altLang="en-US" sz="1200"/>
              <a:pPr eaLnBrk="1" hangingPunct="1"/>
              <a:t>31</a:t>
            </a:fld>
            <a:endParaRPr lang="en-US" altLang="en-US" sz="1200"/>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738C6A3B-7607-4B84-8352-114542996E9F}" type="slidenum">
              <a:rPr lang="en-US" altLang="en-US" sz="1200"/>
              <a:pPr eaLnBrk="1" hangingPunct="1"/>
              <a:t>5</a:t>
            </a:fld>
            <a:endParaRPr lang="en-US" altLang="en-US" sz="120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r>
              <a:rPr lang="en-US" altLang="en-US" dirty="0"/>
              <a:t>We will introduce capacitors and inductors in a later lecture set.  We can cover a great deal of important concepts with just three elements.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F23388D4-B67F-44AD-9124-A72B0255ED71}" type="slidenum">
              <a:rPr lang="en-US" altLang="en-US" sz="1200"/>
              <a:pPr eaLnBrk="1" hangingPunct="1"/>
              <a:t>32</a:t>
            </a:fld>
            <a:endParaRPr lang="en-US" altLang="en-US" sz="1200"/>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2D1C161B-17DA-409C-8E68-6F64FC0FC784}" type="slidenum">
              <a:rPr lang="en-US" altLang="en-US" sz="1200"/>
              <a:pPr eaLnBrk="1" hangingPunct="1"/>
              <a:t>33</a:t>
            </a:fld>
            <a:endParaRPr lang="en-US" altLang="en-US" sz="1200"/>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2D1C161B-17DA-409C-8E68-6F64FC0FC784}" type="slidenum">
              <a:rPr lang="en-US" altLang="en-US" sz="1200"/>
              <a:pPr eaLnBrk="1" hangingPunct="1"/>
              <a:t>34</a:t>
            </a:fld>
            <a:endParaRPr lang="en-US" altLang="en-US" sz="1200"/>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551118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6C9AE382-18AC-4CA6-965A-C208417D1824}" type="slidenum">
              <a:rPr lang="en-US" altLang="en-US" sz="1200"/>
              <a:pPr eaLnBrk="1" hangingPunct="1"/>
              <a:t>35</a:t>
            </a:fld>
            <a:endParaRPr lang="en-US" altLang="en-US"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8904F40D-90E5-4857-B70B-72C655F73198}" type="slidenum">
              <a:rPr lang="en-US" altLang="en-US" sz="1200"/>
              <a:pPr eaLnBrk="1" hangingPunct="1"/>
              <a:t>36</a:t>
            </a:fld>
            <a:endParaRPr lang="en-US" altLang="en-US" sz="12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5991C467-4B20-4F65-94DA-7A21C9E964C0}" type="slidenum">
              <a:rPr lang="en-US" altLang="en-US" sz="1200"/>
              <a:pPr eaLnBrk="1" hangingPunct="1"/>
              <a:t>38</a:t>
            </a:fld>
            <a:endParaRPr lang="en-US" altLang="en-US" sz="1200"/>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a:lstStyle/>
          <a:p>
            <a:r>
              <a:rPr lang="en-US" altLang="en-US"/>
              <a:t>You can click on the blue text to jump to the subject that you want to learn about now.</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7EAFB9FA-3328-477D-9E12-F0048183981D}" type="slidenum">
              <a:rPr lang="en-US" altLang="en-US" sz="1200"/>
              <a:pPr eaLnBrk="1" hangingPunct="1"/>
              <a:t>39</a:t>
            </a:fld>
            <a:endParaRPr lang="en-US" altLang="en-US" sz="1200"/>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110FA5E7-DA29-4FC7-B3AB-220506064ED8}" type="slidenum">
              <a:rPr lang="en-US" altLang="en-US" sz="1200"/>
              <a:pPr eaLnBrk="1" hangingPunct="1"/>
              <a:t>40</a:t>
            </a:fld>
            <a:endParaRPr lang="en-US" altLang="en-US" sz="120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F50D130F-1581-4E94-A0DD-CE043B390229}" type="slidenum">
              <a:rPr lang="en-US" altLang="en-US" sz="1200"/>
              <a:pPr eaLnBrk="1" hangingPunct="1"/>
              <a:t>41</a:t>
            </a:fld>
            <a:endParaRPr lang="en-US" altLang="en-US" sz="1200"/>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r>
              <a:rPr lang="en-US" altLang="en-US"/>
              <a:t>Think about your answer before going on to the next slide.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43D41AB0-10A7-4E93-B545-B837269B7B88}" type="slidenum">
              <a:rPr lang="en-US" altLang="en-US" sz="1200"/>
              <a:pPr eaLnBrk="1" hangingPunct="1"/>
              <a:t>42</a:t>
            </a:fld>
            <a:endParaRPr lang="en-US" altLang="en-US" sz="1200"/>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r>
              <a:rPr lang="en-US" altLang="en-US" dirty="0"/>
              <a:t>The nodes are the darker blue shapes.  The shape is unimportant to us; we can draw the circuit in many ways.  The key here, for example, is that a voltage source, a current source, and a resistor called R</a:t>
            </a:r>
            <a:r>
              <a:rPr lang="en-US" altLang="en-US" baseline="-25000" dirty="0"/>
              <a:t>F</a:t>
            </a:r>
            <a:r>
              <a:rPr lang="en-US" altLang="en-US" dirty="0"/>
              <a:t> are connected to the bottom node.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D4FC5632-611E-4C07-AD15-B679DC65C350}" type="slidenum">
              <a:rPr lang="en-US" altLang="en-US" sz="1200"/>
              <a:pPr eaLnBrk="1" hangingPunct="1"/>
              <a:t>6</a:t>
            </a:fld>
            <a:endParaRPr lang="en-US" altLang="en-US" sz="120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r>
              <a:rPr lang="en-US" altLang="en-US"/>
              <a:t>A wall socket can sometimes be thought of as a voltage source.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6B4A5EC8-D9A4-44E0-B629-0FD3534A14DE}" type="slidenum">
              <a:rPr lang="en-US" altLang="en-US" sz="1200"/>
              <a:pPr eaLnBrk="1" hangingPunct="1"/>
              <a:t>43</a:t>
            </a:fld>
            <a:endParaRPr lang="en-US" altLang="en-US" sz="120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r>
              <a:rPr lang="en-US" altLang="en-US"/>
              <a:t>Remember, two nodes connected by a wire were not really two nodes at all.  It is all one node.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697DE73B-A452-45FA-9B72-63FA7F23B434}" type="slidenum">
              <a:rPr lang="en-US" altLang="en-US" sz="1200"/>
              <a:pPr eaLnBrk="1" hangingPunct="1"/>
              <a:t>44</a:t>
            </a:fld>
            <a:endParaRPr lang="en-US" altLang="en-US" sz="120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0C3C2E1E-5432-4787-A7EF-96CB9330AEF4}" type="slidenum">
              <a:rPr lang="en-US" altLang="en-US" sz="1200"/>
              <a:pPr eaLnBrk="1" hangingPunct="1"/>
              <a:t>45</a:t>
            </a:fld>
            <a:endParaRPr lang="en-US" altLang="en-US" sz="12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r>
              <a:rPr lang="en-US" altLang="en-US"/>
              <a:t>Think about your answer before going on to the next slide.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1BDB6BCF-440F-45C4-8AA8-B21B4F5BE778}" type="slidenum">
              <a:rPr lang="en-US" altLang="en-US" sz="1200"/>
              <a:pPr eaLnBrk="1" hangingPunct="1"/>
              <a:t>46</a:t>
            </a:fld>
            <a:endParaRPr lang="en-US" altLang="en-US" sz="12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B480D760-EF79-4CA5-BC76-925EAD2C6004}" type="slidenum">
              <a:rPr lang="en-US" altLang="en-US" sz="1200"/>
              <a:pPr eaLnBrk="1" hangingPunct="1"/>
              <a:t>47</a:t>
            </a:fld>
            <a:endParaRPr lang="en-US" altLang="en-US" sz="12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66762CB4-97CA-47E6-9390-326C280EAD4B}" type="slidenum">
              <a:rPr lang="en-US" altLang="en-US" sz="1200"/>
              <a:pPr eaLnBrk="1" hangingPunct="1"/>
              <a:t>48</a:t>
            </a:fld>
            <a:endParaRPr lang="en-US" altLang="en-US" sz="12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537B985B-6EB7-4E53-8180-26324B32ED10}" type="slidenum">
              <a:rPr lang="en-US" altLang="en-US" sz="1200"/>
              <a:pPr eaLnBrk="1" hangingPunct="1"/>
              <a:t>49</a:t>
            </a:fld>
            <a:endParaRPr lang="en-US" altLang="en-US" sz="1200"/>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E5C56B38-86DE-4588-9759-52E154DF57FE}" type="slidenum">
              <a:rPr lang="en-US" altLang="en-US" sz="1200"/>
              <a:pPr eaLnBrk="1" hangingPunct="1"/>
              <a:t>50</a:t>
            </a:fld>
            <a:endParaRPr lang="en-US" altLang="en-US" sz="1200"/>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7D36E9CF-69F5-46F1-8F78-2C57E6EFB86F}" type="slidenum">
              <a:rPr lang="en-US" altLang="en-US" sz="1200"/>
              <a:pPr eaLnBrk="1" hangingPunct="1"/>
              <a:t>51</a:t>
            </a:fld>
            <a:endParaRPr lang="en-US" altLang="en-US" sz="1200"/>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7D36E9CF-69F5-46F1-8F78-2C57E6EFB86F}" type="slidenum">
              <a:rPr lang="en-US" altLang="en-US" sz="1200"/>
              <a:pPr eaLnBrk="1" hangingPunct="1"/>
              <a:t>52</a:t>
            </a:fld>
            <a:endParaRPr lang="en-US" altLang="en-US" sz="1200"/>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5AC6E8D1-D86C-40F6-8173-B3CFBDA5BA02}" type="slidenum">
              <a:rPr lang="en-US" altLang="en-US" sz="1200"/>
              <a:pPr eaLnBrk="1" hangingPunct="1"/>
              <a:t>7</a:t>
            </a:fld>
            <a:endParaRPr lang="en-US" altLang="en-US" sz="120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7D36E9CF-69F5-46F1-8F78-2C57E6EFB86F}" type="slidenum">
              <a:rPr lang="en-US" altLang="en-US" sz="1200"/>
              <a:pPr eaLnBrk="1" hangingPunct="1"/>
              <a:t>53</a:t>
            </a:fld>
            <a:endParaRPr lang="en-US" altLang="en-US" sz="1200"/>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69610CDA-1107-4168-888A-D8D7F167E2F7}" type="slidenum">
              <a:rPr lang="en-US" altLang="en-US" sz="1200"/>
              <a:pPr eaLnBrk="1" hangingPunct="1"/>
              <a:t>54</a:t>
            </a:fld>
            <a:endParaRPr lang="en-US" altLang="en-US" sz="1200"/>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5E588EA0-E92B-4D4E-A135-0728C004772B}" type="slidenum">
              <a:rPr lang="en-US" altLang="en-US" sz="1200"/>
              <a:pPr eaLnBrk="1" hangingPunct="1"/>
              <a:t>55</a:t>
            </a:fld>
            <a:endParaRPr lang="en-US" altLang="en-US" sz="1200"/>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8F826495-CC3C-45E4-B6ED-ADE7D2CD32F1}" type="slidenum">
              <a:rPr lang="en-US" altLang="en-US" sz="1200"/>
              <a:pPr eaLnBrk="1" hangingPunct="1"/>
              <a:t>56</a:t>
            </a:fld>
            <a:endParaRPr lang="en-US" altLang="en-US" sz="1200"/>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4528A915-140B-41A4-95B6-130DF28E0621}" type="slidenum">
              <a:rPr lang="en-US" altLang="en-US" sz="1200"/>
              <a:pPr eaLnBrk="1" hangingPunct="1"/>
              <a:t>57</a:t>
            </a:fld>
            <a:endParaRPr lang="en-US" altLang="en-US" sz="120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6C6AB127-4AAE-4F1E-A49F-A539BEEECBD2}" type="slidenum">
              <a:rPr lang="en-US" altLang="en-US" sz="1200"/>
              <a:pPr eaLnBrk="1" hangingPunct="1"/>
              <a:t>58</a:t>
            </a:fld>
            <a:endParaRPr lang="en-US" altLang="en-US" sz="1200"/>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r>
              <a:rPr lang="en-US" altLang="en-US"/>
              <a:t>The node that we are using here is highlighted in darker blue.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A63B2B3E-C33A-4278-9FA0-9DBFC4D47FCF}" type="slidenum">
              <a:rPr lang="en-US" altLang="en-US" sz="1200"/>
              <a:pPr eaLnBrk="1" hangingPunct="1"/>
              <a:t>59</a:t>
            </a:fld>
            <a:endParaRPr lang="en-US" altLang="en-US" sz="12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A6D38013-D930-456A-BF98-E44B16585E6C}" type="slidenum">
              <a:rPr lang="en-US" altLang="en-US" sz="1200"/>
              <a:pPr eaLnBrk="1" hangingPunct="1"/>
              <a:t>60</a:t>
            </a:fld>
            <a:endParaRPr lang="en-US" altLang="en-US" sz="120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A0C97D6C-D77A-4989-A803-8612993F72F3}" type="slidenum">
              <a:rPr lang="en-US" altLang="en-US" sz="1200"/>
              <a:pPr eaLnBrk="1" hangingPunct="1"/>
              <a:t>61</a:t>
            </a:fld>
            <a:endParaRPr lang="en-US" altLang="en-US" sz="120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87C145B-DEDA-495B-99ED-9827C8FEB4CF}" type="slidenum">
              <a:rPr lang="en-US" altLang="en-US" sz="1200"/>
              <a:pPr eaLnBrk="1" hangingPunct="1"/>
              <a:t>62</a:t>
            </a:fld>
            <a:endParaRPr lang="en-US" altLang="en-US" sz="1200"/>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A82B3453-965B-41AE-9784-618E498D99F0}" type="slidenum">
              <a:rPr lang="en-US" altLang="en-US" sz="1200"/>
              <a:pPr eaLnBrk="1" hangingPunct="1"/>
              <a:t>8</a:t>
            </a:fld>
            <a:endParaRPr lang="en-US" altLang="en-US" sz="1200"/>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70594044-3BF0-4361-B55D-4C23BD3FAA0D}" type="slidenum">
              <a:rPr lang="en-US" altLang="en-US" sz="1200"/>
              <a:pPr eaLnBrk="1" hangingPunct="1"/>
              <a:t>63</a:t>
            </a:fld>
            <a:endParaRPr lang="en-US" altLang="en-US" sz="120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8483DBAF-E16A-452C-9E1C-3BCF98E5E0CA}" type="slidenum">
              <a:rPr lang="en-US" altLang="en-US" sz="1200"/>
              <a:pPr eaLnBrk="1" hangingPunct="1"/>
              <a:t>64</a:t>
            </a:fld>
            <a:endParaRPr lang="en-US" altLang="en-US" sz="1200"/>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8CA0132E-CAD0-4F46-89B7-00C344C0E1A1}" type="slidenum">
              <a:rPr lang="en-US" altLang="en-US" sz="1200"/>
              <a:pPr eaLnBrk="1" hangingPunct="1"/>
              <a:t>65</a:t>
            </a:fld>
            <a:endParaRPr lang="en-US" altLang="en-US" sz="1200"/>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6DAC83E4-7892-4F79-B714-0C457AABE246}" type="slidenum">
              <a:rPr lang="en-US" altLang="en-US" sz="1200"/>
              <a:pPr eaLnBrk="1" hangingPunct="1"/>
              <a:t>66</a:t>
            </a:fld>
            <a:endParaRPr lang="en-US" altLang="en-US" sz="120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5A8BF186-528E-438F-8376-56AE67FFA73A}" type="slidenum">
              <a:rPr lang="en-US" altLang="en-US" sz="1200"/>
              <a:pPr eaLnBrk="1" hangingPunct="1"/>
              <a:t>67</a:t>
            </a:fld>
            <a:endParaRPr lang="en-US" altLang="en-US" sz="1200"/>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C5A06634-21CA-4525-854E-151AABEEA337}" type="slidenum">
              <a:rPr lang="en-US" altLang="en-US" sz="1200"/>
              <a:pPr eaLnBrk="1" hangingPunct="1"/>
              <a:t>68</a:t>
            </a:fld>
            <a:endParaRPr lang="en-US" altLang="en-US" sz="1200"/>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C800C4C0-E145-4F10-8118-7D86D252BE88}" type="slidenum">
              <a:rPr lang="en-US" altLang="en-US" sz="1200"/>
              <a:pPr eaLnBrk="1" hangingPunct="1"/>
              <a:t>69</a:t>
            </a:fld>
            <a:endParaRPr lang="en-US" altLang="en-US" sz="1200"/>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B41A9FA9-19AD-4911-8D10-CCC7E056E42D}" type="slidenum">
              <a:rPr lang="en-US" altLang="en-US" sz="1200"/>
              <a:pPr eaLnBrk="1" hangingPunct="1"/>
              <a:t>77</a:t>
            </a:fld>
            <a:endParaRPr lang="en-US" altLang="en-US"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AE5FEE76-AC83-4926-8A09-3A7EA15323A6}" type="slidenum">
              <a:rPr lang="en-US" altLang="en-US" sz="1200"/>
              <a:pPr eaLnBrk="1" hangingPunct="1"/>
              <a:t>9</a:t>
            </a:fld>
            <a:endParaRPr lang="en-US" altLang="en-US" sz="120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642BEC1B-74DD-448D-B152-9DF1D8A3093F}" type="slidenum">
              <a:rPr lang="en-US" altLang="en-US" sz="1200"/>
              <a:pPr eaLnBrk="1" hangingPunct="1"/>
              <a:t>10</a:t>
            </a:fld>
            <a:endParaRPr lang="en-US" altLang="en-US" sz="120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110A3C7C-18D2-4680-B44B-5700511FAB0F}" type="slidenum">
              <a:rPr lang="en-US" altLang="en-US" sz="1200"/>
              <a:pPr eaLnBrk="1" hangingPunct="1"/>
              <a:t>11</a:t>
            </a:fld>
            <a:endParaRPr lang="en-US" altLang="en-US" sz="120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lang="en-US"/>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lang="en-US"/>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lang="en-US"/>
            </a:p>
          </p:txBody>
        </p:sp>
      </p:grpSp>
      <p:sp>
        <p:nvSpPr>
          <p:cNvPr id="3175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175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smtClean="0"/>
            </a:lvl1pPr>
          </a:lstStyle>
          <a:p>
            <a:pPr>
              <a:defRPr/>
            </a:pPr>
            <a:fld id="{F82ACCAB-C53A-4994-BBBC-C86637427C45}" type="slidenum">
              <a:rPr lang="en-US"/>
              <a:pPr>
                <a:defRPr/>
              </a:pPr>
              <a:t>‹#›</a:t>
            </a:fld>
            <a:endParaRPr lang="en-US"/>
          </a:p>
        </p:txBody>
      </p:sp>
    </p:spTree>
    <p:extLst>
      <p:ext uri="{BB962C8B-B14F-4D97-AF65-F5344CB8AC3E}">
        <p14:creationId xmlns:p14="http://schemas.microsoft.com/office/powerpoint/2010/main" val="295593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AE7EDCF-2F1F-4585-88CD-DB5B25171CF6}" type="slidenum">
              <a:rPr lang="en-US"/>
              <a:pPr>
                <a:defRPr/>
              </a:pPr>
              <a:t>‹#›</a:t>
            </a:fld>
            <a:endParaRPr lang="en-US"/>
          </a:p>
        </p:txBody>
      </p:sp>
    </p:spTree>
    <p:extLst>
      <p:ext uri="{BB962C8B-B14F-4D97-AF65-F5344CB8AC3E}">
        <p14:creationId xmlns:p14="http://schemas.microsoft.com/office/powerpoint/2010/main" val="695505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0"/>
            <a:ext cx="200025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584835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CF4249F-BD68-462D-9707-920A4F29A5D0}" type="slidenum">
              <a:rPr lang="en-US"/>
              <a:pPr>
                <a:defRPr/>
              </a:pPr>
              <a:t>‹#›</a:t>
            </a:fld>
            <a:endParaRPr lang="en-US"/>
          </a:p>
        </p:txBody>
      </p:sp>
    </p:spTree>
    <p:extLst>
      <p:ext uri="{BB962C8B-B14F-4D97-AF65-F5344CB8AC3E}">
        <p14:creationId xmlns:p14="http://schemas.microsoft.com/office/powerpoint/2010/main" val="111855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051ECB4-C988-4CFE-8E67-66CFBF692246}" type="slidenum">
              <a:rPr lang="en-US"/>
              <a:pPr>
                <a:defRPr/>
              </a:pPr>
              <a:t>‹#›</a:t>
            </a:fld>
            <a:endParaRPr lang="en-US"/>
          </a:p>
        </p:txBody>
      </p:sp>
    </p:spTree>
    <p:extLst>
      <p:ext uri="{BB962C8B-B14F-4D97-AF65-F5344CB8AC3E}">
        <p14:creationId xmlns:p14="http://schemas.microsoft.com/office/powerpoint/2010/main" val="86973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64E69D7-B345-4B2D-8874-646571F47140}" type="slidenum">
              <a:rPr lang="en-US"/>
              <a:pPr>
                <a:defRPr/>
              </a:pPr>
              <a:t>‹#›</a:t>
            </a:fld>
            <a:endParaRPr lang="en-US"/>
          </a:p>
        </p:txBody>
      </p:sp>
    </p:spTree>
    <p:extLst>
      <p:ext uri="{BB962C8B-B14F-4D97-AF65-F5344CB8AC3E}">
        <p14:creationId xmlns:p14="http://schemas.microsoft.com/office/powerpoint/2010/main" val="296935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E998B81-72A4-4B18-B814-1495E571B616}" type="slidenum">
              <a:rPr lang="en-US"/>
              <a:pPr>
                <a:defRPr/>
              </a:pPr>
              <a:t>‹#›</a:t>
            </a:fld>
            <a:endParaRPr lang="en-US"/>
          </a:p>
        </p:txBody>
      </p:sp>
    </p:spTree>
    <p:extLst>
      <p:ext uri="{BB962C8B-B14F-4D97-AF65-F5344CB8AC3E}">
        <p14:creationId xmlns:p14="http://schemas.microsoft.com/office/powerpoint/2010/main" val="350625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2F89B64E-8742-4E20-9B25-C7BB731D12AB}" type="slidenum">
              <a:rPr lang="en-US"/>
              <a:pPr>
                <a:defRPr/>
              </a:pPr>
              <a:t>‹#›</a:t>
            </a:fld>
            <a:endParaRPr lang="en-US"/>
          </a:p>
        </p:txBody>
      </p:sp>
    </p:spTree>
    <p:extLst>
      <p:ext uri="{BB962C8B-B14F-4D97-AF65-F5344CB8AC3E}">
        <p14:creationId xmlns:p14="http://schemas.microsoft.com/office/powerpoint/2010/main" val="14746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FA04B70A-7315-4AFA-8328-5771678A0371}" type="slidenum">
              <a:rPr lang="en-US"/>
              <a:pPr>
                <a:defRPr/>
              </a:pPr>
              <a:t>‹#›</a:t>
            </a:fld>
            <a:endParaRPr lang="en-US"/>
          </a:p>
        </p:txBody>
      </p:sp>
    </p:spTree>
    <p:extLst>
      <p:ext uri="{BB962C8B-B14F-4D97-AF65-F5344CB8AC3E}">
        <p14:creationId xmlns:p14="http://schemas.microsoft.com/office/powerpoint/2010/main" val="59398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A57CCF98-7A83-4E69-9F50-E14B66EEEB49}" type="slidenum">
              <a:rPr lang="en-US"/>
              <a:pPr>
                <a:defRPr/>
              </a:pPr>
              <a:t>‹#›</a:t>
            </a:fld>
            <a:endParaRPr lang="en-US"/>
          </a:p>
        </p:txBody>
      </p:sp>
    </p:spTree>
    <p:extLst>
      <p:ext uri="{BB962C8B-B14F-4D97-AF65-F5344CB8AC3E}">
        <p14:creationId xmlns:p14="http://schemas.microsoft.com/office/powerpoint/2010/main" val="217195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A090C39-66AA-45D5-B0C3-A3EAAB416817}" type="slidenum">
              <a:rPr lang="en-US"/>
              <a:pPr>
                <a:defRPr/>
              </a:pPr>
              <a:t>‹#›</a:t>
            </a:fld>
            <a:endParaRPr lang="en-US"/>
          </a:p>
        </p:txBody>
      </p:sp>
    </p:spTree>
    <p:extLst>
      <p:ext uri="{BB962C8B-B14F-4D97-AF65-F5344CB8AC3E}">
        <p14:creationId xmlns:p14="http://schemas.microsoft.com/office/powerpoint/2010/main" val="383440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63705C0-195D-4CD5-8515-2D079C716372}" type="slidenum">
              <a:rPr lang="en-US"/>
              <a:pPr>
                <a:defRPr/>
              </a:pPr>
              <a:t>‹#›</a:t>
            </a:fld>
            <a:endParaRPr lang="en-US"/>
          </a:p>
        </p:txBody>
      </p:sp>
    </p:spTree>
    <p:extLst>
      <p:ext uri="{BB962C8B-B14F-4D97-AF65-F5344CB8AC3E}">
        <p14:creationId xmlns:p14="http://schemas.microsoft.com/office/powerpoint/2010/main" val="203109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3" name="Rectangle 13"/>
          <p:cNvSpPr>
            <a:spLocks noChangeArrowheads="1"/>
          </p:cNvSpPr>
          <p:nvPr userDrawn="1"/>
        </p:nvSpPr>
        <p:spPr bwMode="auto">
          <a:xfrm>
            <a:off x="0" y="0"/>
            <a:ext cx="2286000" cy="6858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defRPr/>
            </a:pPr>
            <a:endParaRPr lang="en-US"/>
          </a:p>
        </p:txBody>
      </p:sp>
      <p:grpSp>
        <p:nvGrpSpPr>
          <p:cNvPr id="1029" name="Group 2"/>
          <p:cNvGrpSpPr>
            <a:grpSpLocks/>
          </p:cNvGrpSpPr>
          <p:nvPr/>
        </p:nvGrpSpPr>
        <p:grpSpPr bwMode="auto">
          <a:xfrm>
            <a:off x="457200" y="992188"/>
            <a:ext cx="8153400" cy="1600200"/>
            <a:chOff x="288" y="625"/>
            <a:chExt cx="5136" cy="1008"/>
          </a:xfrm>
        </p:grpSpPr>
        <p:sp>
          <p:nvSpPr>
            <p:cNvPr id="3072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lang="en-US"/>
            </a:p>
          </p:txBody>
        </p:sp>
        <p:sp>
          <p:nvSpPr>
            <p:cNvPr id="3072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lang="en-US"/>
            </a:p>
          </p:txBody>
        </p:sp>
        <p:sp>
          <p:nvSpPr>
            <p:cNvPr id="3072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lang="en-US"/>
            </a:p>
          </p:txBody>
        </p:sp>
        <p:sp>
          <p:nvSpPr>
            <p:cNvPr id="3072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lang="en-US"/>
            </a:p>
          </p:txBody>
        </p:sp>
      </p:grpSp>
      <p:sp>
        <p:nvSpPr>
          <p:cNvPr id="1030" name="Rectangle 7"/>
          <p:cNvSpPr>
            <a:spLocks noGrp="1" noChangeArrowheads="1"/>
          </p:cNvSpPr>
          <p:nvPr>
            <p:ph type="title"/>
          </p:nvPr>
        </p:nvSpPr>
        <p:spPr bwMode="auto">
          <a:xfrm>
            <a:off x="4572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31"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atin typeface="+mn-lt"/>
              </a:defRPr>
            </a:lvl1pPr>
          </a:lstStyle>
          <a:p>
            <a:pPr>
              <a:defRPr/>
            </a:pPr>
            <a:endParaRPr lang="en-US"/>
          </a:p>
        </p:txBody>
      </p:sp>
      <p:sp>
        <p:nvSpPr>
          <p:cNvPr id="3073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atin typeface="+mn-lt"/>
              </a:defRPr>
            </a:lvl1pPr>
          </a:lstStyle>
          <a:p>
            <a:pPr>
              <a:defRPr/>
            </a:pPr>
            <a:endParaRPr lang="en-US"/>
          </a:p>
        </p:txBody>
      </p:sp>
      <p:sp>
        <p:nvSpPr>
          <p:cNvPr id="3073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latin typeface="+mn-lt"/>
              </a:defRPr>
            </a:lvl1pPr>
          </a:lstStyle>
          <a:p>
            <a:pPr>
              <a:defRPr/>
            </a:pPr>
            <a:fld id="{DDA368BB-98E3-4E41-8FC0-291C6A278E01}" type="slidenum">
              <a:rPr lang="en-US"/>
              <a:pPr>
                <a:defRPr/>
              </a:pPr>
              <a:t>‹#›</a:t>
            </a:fld>
            <a:endParaRPr lang="en-US"/>
          </a:p>
        </p:txBody>
      </p:sp>
      <p:graphicFrame>
        <p:nvGraphicFramePr>
          <p:cNvPr id="1026" name="Object 12"/>
          <p:cNvGraphicFramePr>
            <a:graphicFrameLocks noChangeAspect="1"/>
          </p:cNvGraphicFramePr>
          <p:nvPr userDrawn="1"/>
        </p:nvGraphicFramePr>
        <p:xfrm>
          <a:off x="0" y="0"/>
          <a:ext cx="2662238" cy="720725"/>
        </p:xfrm>
        <a:graphic>
          <a:graphicData uri="http://schemas.openxmlformats.org/presentationml/2006/ole">
            <mc:AlternateContent xmlns:mc="http://schemas.openxmlformats.org/markup-compatibility/2006">
              <mc:Choice xmlns:v="urn:schemas-microsoft-com:vml" Requires="v">
                <p:oleObj name="VISIO" r:id="rId13" imgW="2662920" imgH="721080" progId="Visio.Drawing.6">
                  <p:embed/>
                </p:oleObj>
              </mc:Choice>
              <mc:Fallback>
                <p:oleObj name="VISIO" r:id="rId13" imgW="2662920" imgH="721080" progId="Visio.Drawing.6">
                  <p:embed/>
                  <p:pic>
                    <p:nvPicPr>
                      <p:cNvPr id="1026"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Arial" charset="0"/>
        </a:defRPr>
      </a:lvl2pPr>
      <a:lvl3pPr algn="r" rtl="0" eaLnBrk="0" fontAlgn="base" hangingPunct="0">
        <a:spcBef>
          <a:spcPct val="0"/>
        </a:spcBef>
        <a:spcAft>
          <a:spcPct val="0"/>
        </a:spcAft>
        <a:defRPr sz="4400" i="1">
          <a:solidFill>
            <a:schemeClr val="tx2"/>
          </a:solidFill>
          <a:latin typeface="Arial" charset="0"/>
        </a:defRPr>
      </a:lvl3pPr>
      <a:lvl4pPr algn="r" rtl="0" eaLnBrk="0" fontAlgn="base" hangingPunct="0">
        <a:spcBef>
          <a:spcPct val="0"/>
        </a:spcBef>
        <a:spcAft>
          <a:spcPct val="0"/>
        </a:spcAft>
        <a:defRPr sz="4400" i="1">
          <a:solidFill>
            <a:schemeClr val="tx2"/>
          </a:solidFill>
          <a:latin typeface="Arial" charset="0"/>
        </a:defRPr>
      </a:lvl4pPr>
      <a:lvl5pPr algn="r" rtl="0" eaLnBrk="0" fontAlgn="base" hangingPunct="0">
        <a:spcBef>
          <a:spcPct val="0"/>
        </a:spcBef>
        <a:spcAft>
          <a:spcPct val="0"/>
        </a:spcAft>
        <a:defRPr sz="4400" i="1">
          <a:solidFill>
            <a:schemeClr val="tx2"/>
          </a:solidFill>
          <a:latin typeface="Arial" charset="0"/>
        </a:defRPr>
      </a:lvl5pPr>
      <a:lvl6pPr marL="457200" algn="r" rtl="0" fontAlgn="base">
        <a:spcBef>
          <a:spcPct val="0"/>
        </a:spcBef>
        <a:spcAft>
          <a:spcPct val="0"/>
        </a:spcAft>
        <a:defRPr sz="4400" i="1">
          <a:solidFill>
            <a:schemeClr val="tx2"/>
          </a:solidFill>
          <a:latin typeface="Arial" charset="0"/>
        </a:defRPr>
      </a:lvl6pPr>
      <a:lvl7pPr marL="914400" algn="r" rtl="0" fontAlgn="base">
        <a:spcBef>
          <a:spcPct val="0"/>
        </a:spcBef>
        <a:spcAft>
          <a:spcPct val="0"/>
        </a:spcAft>
        <a:defRPr sz="4400" i="1">
          <a:solidFill>
            <a:schemeClr val="tx2"/>
          </a:solidFill>
          <a:latin typeface="Arial" charset="0"/>
        </a:defRPr>
      </a:lvl7pPr>
      <a:lvl8pPr marL="1371600" algn="r" rtl="0" fontAlgn="base">
        <a:spcBef>
          <a:spcPct val="0"/>
        </a:spcBef>
        <a:spcAft>
          <a:spcPct val="0"/>
        </a:spcAft>
        <a:defRPr sz="4400" i="1">
          <a:solidFill>
            <a:schemeClr val="tx2"/>
          </a:solidFill>
          <a:latin typeface="Arial" charset="0"/>
        </a:defRPr>
      </a:lvl8pPr>
      <a:lvl9pPr marL="1828800" algn="r" rtl="0" fontAlgn="base">
        <a:spcBef>
          <a:spcPct val="0"/>
        </a:spcBef>
        <a:spcAft>
          <a:spcPct val="0"/>
        </a:spcAft>
        <a:defRPr sz="4400" i="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oleObject" Target="../embeddings/oleObject11.bin"/><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oleObject" Target="../embeddings/oleObject19.bin"/><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oleObject" Target="../embeddings/oleObject22.bin"/><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5.bin"/><Relationship Id="rId7" Type="http://schemas.openxmlformats.org/officeDocument/2006/relationships/image" Target="../media/image22.w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21.wmf"/><Relationship Id="rId4" Type="http://schemas.openxmlformats.org/officeDocument/2006/relationships/image" Target="../media/image4.wmf"/></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4.w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image" Target="../media/image4.wmf"/><Relationship Id="rId4" Type="http://schemas.openxmlformats.org/officeDocument/2006/relationships/oleObject" Target="../embeddings/oleObject27.bin"/></Relationships>
</file>

<file path=ppt/slides/_rels/slide3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oleObject" Target="../embeddings/oleObject30.bin"/><Relationship Id="rId10" Type="http://schemas.openxmlformats.org/officeDocument/2006/relationships/image" Target="../media/image26.emf"/><Relationship Id="rId4" Type="http://schemas.openxmlformats.org/officeDocument/2006/relationships/image" Target="../media/image4.wmf"/><Relationship Id="rId9" Type="http://schemas.openxmlformats.org/officeDocument/2006/relationships/image" Target="../media/image23.emf"/></Relationships>
</file>

<file path=ppt/slides/_rels/slide3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4.wmf"/><Relationship Id="rId11" Type="http://schemas.openxmlformats.org/officeDocument/2006/relationships/image" Target="../media/image26.emf"/><Relationship Id="rId5" Type="http://schemas.openxmlformats.org/officeDocument/2006/relationships/oleObject" Target="../embeddings/oleObject33.bin"/><Relationship Id="rId10" Type="http://schemas.openxmlformats.org/officeDocument/2006/relationships/image" Target="../media/image25.wmf"/><Relationship Id="rId4" Type="http://schemas.openxmlformats.org/officeDocument/2006/relationships/image" Target="../media/image4.wmf"/><Relationship Id="rId9" Type="http://schemas.openxmlformats.org/officeDocument/2006/relationships/oleObject" Target="../embeddings/oleObject35.bin"/></Relationships>
</file>

<file path=ppt/slides/_rels/slide3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5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oleObject" Target="../embeddings/oleObject51.bin"/><Relationship Id="rId4" Type="http://schemas.openxmlformats.org/officeDocument/2006/relationships/image" Target="../media/image40.wmf"/></Relationships>
</file>

<file path=ppt/slides/_rels/slide59.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oleObject" Target="../embeddings/oleObject53.bin"/><Relationship Id="rId4" Type="http://schemas.openxmlformats.org/officeDocument/2006/relationships/image" Target="../media/image40.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wmf"/></Relationships>
</file>

<file path=ppt/slides/_rels/slide6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4.wmf"/><Relationship Id="rId5" Type="http://schemas.openxmlformats.org/officeDocument/2006/relationships/oleObject" Target="../embeddings/oleObject56.bin"/><Relationship Id="rId4" Type="http://schemas.openxmlformats.org/officeDocument/2006/relationships/image" Target="../media/image43.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6.wmf"/><Relationship Id="rId5" Type="http://schemas.openxmlformats.org/officeDocument/2006/relationships/oleObject" Target="../embeddings/oleObject58.bin"/><Relationship Id="rId4" Type="http://schemas.openxmlformats.org/officeDocument/2006/relationships/image" Target="../media/image45.wmf"/></Relationships>
</file>

<file path=ppt/slides/_rels/slide66.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7.wmf"/><Relationship Id="rId5" Type="http://schemas.openxmlformats.org/officeDocument/2006/relationships/oleObject" Target="../embeddings/oleObject60.bin"/><Relationship Id="rId4" Type="http://schemas.openxmlformats.org/officeDocument/2006/relationships/image" Target="../media/image43.wmf"/></Relationships>
</file>

<file path=ppt/slides/_rels/slide6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4.wmf"/></Relationships>
</file>

<file path=ppt/slides/_rels/slide7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62.bin"/><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63.bin"/><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64.bin"/><Relationship Id="rId1" Type="http://schemas.openxmlformats.org/officeDocument/2006/relationships/slideLayout" Target="../slideLayouts/slideLayout2.xml"/><Relationship Id="rId5" Type="http://schemas.openxmlformats.org/officeDocument/2006/relationships/image" Target="../media/image50.wmf"/><Relationship Id="rId4" Type="http://schemas.openxmlformats.org/officeDocument/2006/relationships/oleObject" Target="../embeddings/oleObject65.bin"/></Relationships>
</file>

<file path=ppt/slides/_rels/slide7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66.bin"/><Relationship Id="rId1" Type="http://schemas.openxmlformats.org/officeDocument/2006/relationships/slideLayout" Target="../slideLayouts/slideLayout2.xml"/><Relationship Id="rId5" Type="http://schemas.openxmlformats.org/officeDocument/2006/relationships/image" Target="../media/image50.wmf"/><Relationship Id="rId4" Type="http://schemas.openxmlformats.org/officeDocument/2006/relationships/oleObject" Target="../embeddings/oleObject67.bin"/></Relationships>
</file>

<file path=ppt/slides/_rels/slide74.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68.bin"/><Relationship Id="rId1" Type="http://schemas.openxmlformats.org/officeDocument/2006/relationships/slideLayout" Target="../slideLayouts/slideLayout2.xml"/><Relationship Id="rId5" Type="http://schemas.openxmlformats.org/officeDocument/2006/relationships/image" Target="../media/image54.wmf"/><Relationship Id="rId4" Type="http://schemas.openxmlformats.org/officeDocument/2006/relationships/oleObject" Target="../embeddings/oleObject69.bin"/></Relationships>
</file>

<file path=ppt/slides/_rels/slide75.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70.bin"/><Relationship Id="rId1" Type="http://schemas.openxmlformats.org/officeDocument/2006/relationships/slideLayout" Target="../slideLayouts/slideLayout2.xml"/><Relationship Id="rId5" Type="http://schemas.openxmlformats.org/officeDocument/2006/relationships/image" Target="../media/image54.wmf"/><Relationship Id="rId4" Type="http://schemas.openxmlformats.org/officeDocument/2006/relationships/oleObject" Target="../embeddings/oleObject71.bin"/></Relationships>
</file>

<file path=ppt/slides/_rels/slide76.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72.bin"/><Relationship Id="rId1" Type="http://schemas.openxmlformats.org/officeDocument/2006/relationships/slideLayout" Target="../slideLayouts/slideLayout2.xml"/><Relationship Id="rId5" Type="http://schemas.openxmlformats.org/officeDocument/2006/relationships/image" Target="../media/image54.wmf"/><Relationship Id="rId4" Type="http://schemas.openxmlformats.org/officeDocument/2006/relationships/oleObject" Target="../embeddings/oleObject73.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78.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oleObject" Target="../embeddings/oleObject75.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4.wmf"/></Relationships>
</file>

<file path=ppt/slides/_rels/slide8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xfrm>
            <a:off x="990600" y="609600"/>
            <a:ext cx="7772400" cy="762000"/>
          </a:xfrm>
        </p:spPr>
        <p:txBody>
          <a:bodyPr/>
          <a:lstStyle/>
          <a:p>
            <a:pPr algn="ctr" eaLnBrk="1" hangingPunct="1"/>
            <a:r>
              <a:rPr lang="en-US" altLang="en-US" sz="3600" dirty="0"/>
              <a:t>ECE 2201</a:t>
            </a:r>
            <a:br>
              <a:rPr lang="en-US" altLang="en-US" sz="3600" dirty="0"/>
            </a:br>
            <a:r>
              <a:rPr lang="en-US" altLang="en-US" sz="3600" dirty="0"/>
              <a:t> Circuit Analysis</a:t>
            </a:r>
          </a:p>
        </p:txBody>
      </p:sp>
      <p:sp>
        <p:nvSpPr>
          <p:cNvPr id="47107" name="Text Box 1027"/>
          <p:cNvSpPr txBox="1">
            <a:spLocks noChangeArrowheads="1"/>
          </p:cNvSpPr>
          <p:nvPr/>
        </p:nvSpPr>
        <p:spPr bwMode="auto">
          <a:xfrm>
            <a:off x="2514600" y="4114800"/>
            <a:ext cx="4068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Dr. Dave Shattuck</a:t>
            </a:r>
          </a:p>
          <a:p>
            <a:pPr algn="ctr"/>
            <a:r>
              <a:rPr lang="en-US" altLang="en-US"/>
              <a:t>Associate Professor, ECE Dept.</a:t>
            </a:r>
          </a:p>
        </p:txBody>
      </p:sp>
      <p:sp>
        <p:nvSpPr>
          <p:cNvPr id="47108" name="Text Box 1028"/>
          <p:cNvSpPr txBox="1">
            <a:spLocks noChangeArrowheads="1"/>
          </p:cNvSpPr>
          <p:nvPr/>
        </p:nvSpPr>
        <p:spPr bwMode="auto">
          <a:xfrm>
            <a:off x="533400" y="2133600"/>
            <a:ext cx="80772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600" b="1" dirty="0">
                <a:latin typeface="Arial" charset="0"/>
              </a:rPr>
              <a:t>Lecture Set #2</a:t>
            </a:r>
          </a:p>
          <a:p>
            <a:pPr algn="ctr"/>
            <a:r>
              <a:rPr lang="en-US" altLang="en-US" sz="3600" b="1" dirty="0">
                <a:latin typeface="Arial" charset="0"/>
              </a:rPr>
              <a:t>Circuit Elements, Ohm’s Law, Kirchhoff’s Laws</a:t>
            </a:r>
          </a:p>
          <a:p>
            <a:pPr algn="ctr"/>
            <a:r>
              <a:rPr lang="en-US" altLang="en-US" sz="1000" b="1" dirty="0">
                <a:latin typeface="Arial" charset="0"/>
              </a:rPr>
              <a:t>Version 45</a:t>
            </a:r>
            <a:endParaRPr lang="en-US" altLang="en-US" sz="1000" dirty="0">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223C29-1DE4-4C22-A55B-A816FC1C24CD}"/>
              </a:ext>
            </a:extLst>
          </p:cNvPr>
          <p:cNvPicPr>
            <a:picLocks noChangeAspect="1"/>
          </p:cNvPicPr>
          <p:nvPr/>
        </p:nvPicPr>
        <p:blipFill>
          <a:blip r:embed="rId3"/>
          <a:stretch>
            <a:fillRect/>
          </a:stretch>
        </p:blipFill>
        <p:spPr>
          <a:xfrm>
            <a:off x="4256867" y="2016125"/>
            <a:ext cx="4144947" cy="2597150"/>
          </a:xfrm>
          <a:prstGeom prst="rect">
            <a:avLst/>
          </a:prstGeom>
          <a:solidFill>
            <a:schemeClr val="accent1"/>
          </a:solidFill>
          <a:ln w="9525">
            <a:solidFill>
              <a:srgbClr val="008000"/>
            </a:solidFill>
            <a:miter lim="800000"/>
            <a:headEnd/>
            <a:tailEnd/>
          </a:ln>
        </p:spPr>
      </p:pic>
      <p:sp>
        <p:nvSpPr>
          <p:cNvPr id="6148" name="Rectangle 2"/>
          <p:cNvSpPr>
            <a:spLocks noGrp="1" noChangeArrowheads="1"/>
          </p:cNvSpPr>
          <p:nvPr>
            <p:ph type="title"/>
          </p:nvPr>
        </p:nvSpPr>
        <p:spPr>
          <a:xfrm>
            <a:off x="1371600" y="152400"/>
            <a:ext cx="7772400" cy="1143000"/>
          </a:xfrm>
        </p:spPr>
        <p:txBody>
          <a:bodyPr/>
          <a:lstStyle/>
          <a:p>
            <a:pPr eaLnBrk="1" hangingPunct="1"/>
            <a:r>
              <a:rPr lang="en-US" altLang="en-US" sz="3600" dirty="0"/>
              <a:t>Voltage Sources – Schematic Symbol for Independent Sources</a:t>
            </a:r>
          </a:p>
        </p:txBody>
      </p:sp>
      <p:sp>
        <p:nvSpPr>
          <p:cNvPr id="6149" name="Rectangle 3"/>
          <p:cNvSpPr>
            <a:spLocks noGrp="1" noChangeArrowheads="1"/>
          </p:cNvSpPr>
          <p:nvPr>
            <p:ph type="body" idx="1"/>
          </p:nvPr>
        </p:nvSpPr>
        <p:spPr>
          <a:xfrm>
            <a:off x="228600" y="2133600"/>
            <a:ext cx="4191000" cy="2362200"/>
          </a:xfrm>
        </p:spPr>
        <p:txBody>
          <a:bodyPr/>
          <a:lstStyle/>
          <a:p>
            <a:pPr marL="660400" indent="-660400" eaLnBrk="1" hangingPunct="1">
              <a:buFontTx/>
              <a:buNone/>
            </a:pPr>
            <a:r>
              <a:rPr lang="en-US" altLang="en-US" sz="2800" dirty="0"/>
              <a:t>	The schematic symbol that we use for independent voltage sources is shown here.</a:t>
            </a:r>
          </a:p>
        </p:txBody>
      </p:sp>
      <p:graphicFrame>
        <p:nvGraphicFramePr>
          <p:cNvPr id="6146"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4" imgW="914400" imgH="198720" progId="Equation.DSMT4">
                  <p:embed/>
                </p:oleObj>
              </mc:Choice>
              <mc:Fallback>
                <p:oleObj name="Equation" r:id="rId4" imgW="914400" imgH="198720" progId="Equation.DSMT4">
                  <p:embed/>
                  <p:pic>
                    <p:nvPicPr>
                      <p:cNvPr id="614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0" name="Rectangle 7"/>
          <p:cNvSpPr>
            <a:spLocks noChangeArrowheads="1"/>
          </p:cNvSpPr>
          <p:nvPr/>
        </p:nvSpPr>
        <p:spPr bwMode="auto">
          <a:xfrm>
            <a:off x="4341688" y="2971800"/>
            <a:ext cx="992312" cy="92075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1" name="Line 8"/>
          <p:cNvSpPr>
            <a:spLocks noChangeShapeType="1"/>
          </p:cNvSpPr>
          <p:nvPr/>
        </p:nvSpPr>
        <p:spPr bwMode="auto">
          <a:xfrm flipV="1">
            <a:off x="4343400" y="3892550"/>
            <a:ext cx="381000" cy="75565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2" name="Text Box 9"/>
          <p:cNvSpPr txBox="1">
            <a:spLocks noChangeArrowheads="1"/>
          </p:cNvSpPr>
          <p:nvPr/>
        </p:nvSpPr>
        <p:spPr bwMode="auto">
          <a:xfrm>
            <a:off x="2057400" y="4613275"/>
            <a:ext cx="6477000" cy="1927225"/>
          </a:xfrm>
          <a:prstGeom prst="rect">
            <a:avLst/>
          </a:prstGeom>
          <a:solidFill>
            <a:schemeClr val="accent1"/>
          </a:solidFill>
          <a:ln w="9525">
            <a:solidFill>
              <a:srgbClr val="008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solidFill>
                  <a:schemeClr val="bg1"/>
                </a:solidFill>
                <a:latin typeface="Arial" charset="0"/>
              </a:rPr>
              <a:t>This is intended to indicate that the schematic symbol can be labeled either with a variable, like </a:t>
            </a:r>
            <a:r>
              <a:rPr lang="en-US" altLang="en-US" i="1" dirty="0" err="1">
                <a:solidFill>
                  <a:schemeClr val="bg1"/>
                </a:solidFill>
                <a:cs typeface="Times New Roman" panose="02020603050405020304" pitchFamily="18" charset="0"/>
              </a:rPr>
              <a:t>v</a:t>
            </a:r>
            <a:r>
              <a:rPr lang="en-US" altLang="en-US" i="1" baseline="-25000" dirty="0" err="1">
                <a:solidFill>
                  <a:schemeClr val="bg1"/>
                </a:solidFill>
                <a:cs typeface="Times New Roman" panose="02020603050405020304" pitchFamily="18" charset="0"/>
              </a:rPr>
              <a:t>B</a:t>
            </a:r>
            <a:r>
              <a:rPr lang="en-US" altLang="en-US" dirty="0">
                <a:solidFill>
                  <a:schemeClr val="bg1"/>
                </a:solidFill>
                <a:latin typeface="Arial" charset="0"/>
              </a:rPr>
              <a:t>, or a value, with some number and units.  An example might be 1.5[V].  It could also be labeled with both.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1371600" y="304800"/>
            <a:ext cx="7772400" cy="990600"/>
          </a:xfrm>
        </p:spPr>
        <p:txBody>
          <a:bodyPr/>
          <a:lstStyle/>
          <a:p>
            <a:pPr eaLnBrk="1" hangingPunct="1"/>
            <a:r>
              <a:rPr lang="en-US" altLang="en-US" sz="3200" dirty="0"/>
              <a:t>Voltage Sources – Schematic </a:t>
            </a:r>
            <a:br>
              <a:rPr lang="en-US" altLang="en-US" sz="3200" dirty="0"/>
            </a:br>
            <a:r>
              <a:rPr lang="en-US" altLang="en-US" sz="3200" dirty="0"/>
              <a:t>Symbols for Dependent Voltage Sources</a:t>
            </a:r>
          </a:p>
        </p:txBody>
      </p:sp>
      <p:sp>
        <p:nvSpPr>
          <p:cNvPr id="7174" name="Rectangle 3"/>
          <p:cNvSpPr>
            <a:spLocks noGrp="1" noChangeArrowheads="1"/>
          </p:cNvSpPr>
          <p:nvPr>
            <p:ph type="body" idx="1"/>
          </p:nvPr>
        </p:nvSpPr>
        <p:spPr>
          <a:xfrm>
            <a:off x="304800" y="1752600"/>
            <a:ext cx="4800600" cy="4572000"/>
          </a:xfrm>
        </p:spPr>
        <p:txBody>
          <a:bodyPr/>
          <a:lstStyle/>
          <a:p>
            <a:pPr marL="660400" indent="-660400" eaLnBrk="1" hangingPunct="1">
              <a:buFontTx/>
              <a:buNone/>
            </a:pPr>
            <a:r>
              <a:rPr lang="en-US" altLang="en-US" sz="2800" dirty="0"/>
              <a:t>The schematic symbols that we use for dependent voltage sources are shown here, of which there are 2 forms:</a:t>
            </a:r>
          </a:p>
          <a:p>
            <a:pPr marL="1035050" lvl="1" indent="-577850" eaLnBrk="1" hangingPunct="1">
              <a:buClr>
                <a:schemeClr val="tx1"/>
              </a:buClr>
              <a:buFontTx/>
              <a:buAutoNum type="romanLcPeriod"/>
            </a:pPr>
            <a:r>
              <a:rPr lang="en-US" altLang="en-US" dirty="0"/>
              <a:t>Voltage-dependent voltage sources</a:t>
            </a:r>
          </a:p>
          <a:p>
            <a:pPr marL="1035050" lvl="1" indent="-577850" eaLnBrk="1" hangingPunct="1">
              <a:buClr>
                <a:schemeClr val="tx1"/>
              </a:buClr>
              <a:buFontTx/>
              <a:buAutoNum type="romanLcPeriod"/>
            </a:pPr>
            <a:r>
              <a:rPr lang="en-US" altLang="en-US" dirty="0"/>
              <a:t>Current-dependent voltage sources</a:t>
            </a:r>
          </a:p>
        </p:txBody>
      </p:sp>
      <p:graphicFrame>
        <p:nvGraphicFramePr>
          <p:cNvPr id="7170"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717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6"/>
          <p:cNvGraphicFramePr>
            <a:graphicFrameLocks noChangeAspect="1"/>
          </p:cNvGraphicFramePr>
          <p:nvPr/>
        </p:nvGraphicFramePr>
        <p:xfrm>
          <a:off x="5638800" y="1543050"/>
          <a:ext cx="2971800" cy="2554288"/>
        </p:xfrm>
        <a:graphic>
          <a:graphicData uri="http://schemas.openxmlformats.org/presentationml/2006/ole">
            <mc:AlternateContent xmlns:mc="http://schemas.openxmlformats.org/markup-compatibility/2006">
              <mc:Choice xmlns:v="urn:schemas-microsoft-com:vml" Requires="v">
                <p:oleObj name="VISIO" r:id="rId5" imgW="2727360" imgH="2345040" progId="Visio.Drawing.6">
                  <p:embed/>
                </p:oleObj>
              </mc:Choice>
              <mc:Fallback>
                <p:oleObj name="VISIO" r:id="rId5" imgW="2727360" imgH="2345040" progId="Visio.Drawing.6">
                  <p:embed/>
                  <p:pic>
                    <p:nvPicPr>
                      <p:cNvPr id="7171"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543050"/>
                        <a:ext cx="2971800" cy="2554288"/>
                      </a:xfrm>
                      <a:prstGeom prst="rect">
                        <a:avLst/>
                      </a:prstGeom>
                      <a:solidFill>
                        <a:srgbClr val="CC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7"/>
          <p:cNvGraphicFramePr>
            <a:graphicFrameLocks noChangeAspect="1"/>
          </p:cNvGraphicFramePr>
          <p:nvPr/>
        </p:nvGraphicFramePr>
        <p:xfrm>
          <a:off x="5638800" y="4191000"/>
          <a:ext cx="2971800" cy="2554288"/>
        </p:xfrm>
        <a:graphic>
          <a:graphicData uri="http://schemas.openxmlformats.org/presentationml/2006/ole">
            <mc:AlternateContent xmlns:mc="http://schemas.openxmlformats.org/markup-compatibility/2006">
              <mc:Choice xmlns:v="urn:schemas-microsoft-com:vml" Requires="v">
                <p:oleObj name="VISIO" r:id="rId7" imgW="2727360" imgH="2345040" progId="Visio.Drawing.6">
                  <p:embed/>
                </p:oleObj>
              </mc:Choice>
              <mc:Fallback>
                <p:oleObj name="VISIO" r:id="rId7" imgW="2727360" imgH="2345040" progId="Visio.Drawing.6">
                  <p:embed/>
                  <p:pic>
                    <p:nvPicPr>
                      <p:cNvPr id="7172"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4191000"/>
                        <a:ext cx="2971800" cy="2554288"/>
                      </a:xfrm>
                      <a:prstGeom prst="rect">
                        <a:avLst/>
                      </a:prstGeom>
                      <a:solidFill>
                        <a:srgbClr val="CC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5" name="Line 8"/>
          <p:cNvSpPr>
            <a:spLocks noChangeShapeType="1"/>
          </p:cNvSpPr>
          <p:nvPr/>
        </p:nvSpPr>
        <p:spPr bwMode="auto">
          <a:xfrm flipV="1">
            <a:off x="4572000" y="3581400"/>
            <a:ext cx="1066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6" name="Line 9"/>
          <p:cNvSpPr>
            <a:spLocks noChangeShapeType="1"/>
          </p:cNvSpPr>
          <p:nvPr/>
        </p:nvSpPr>
        <p:spPr bwMode="auto">
          <a:xfrm>
            <a:off x="4495800" y="5334000"/>
            <a:ext cx="1143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5715000" y="1468438"/>
          <a:ext cx="3048000" cy="2620962"/>
        </p:xfrm>
        <a:graphic>
          <a:graphicData uri="http://schemas.openxmlformats.org/presentationml/2006/ole">
            <mc:AlternateContent xmlns:mc="http://schemas.openxmlformats.org/markup-compatibility/2006">
              <mc:Choice xmlns:v="urn:schemas-microsoft-com:vml" Requires="v">
                <p:oleObj name="VISIO" r:id="rId3" imgW="2727360" imgH="2345040" progId="Visio.Drawing.6">
                  <p:embed/>
                </p:oleObj>
              </mc:Choice>
              <mc:Fallback>
                <p:oleObj name="VISIO" r:id="rId3" imgW="2727360" imgH="2345040" progId="Visio.Drawing.6">
                  <p:embed/>
                  <p:pic>
                    <p:nvPicPr>
                      <p:cNvPr id="819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468438"/>
                        <a:ext cx="3048000" cy="2620962"/>
                      </a:xfrm>
                      <a:prstGeom prst="rect">
                        <a:avLst/>
                      </a:prstGeom>
                      <a:solidFill>
                        <a:srgbClr val="CC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Rectangle 3"/>
          <p:cNvSpPr>
            <a:spLocks noGrp="1" noChangeArrowheads="1"/>
          </p:cNvSpPr>
          <p:nvPr>
            <p:ph type="title"/>
          </p:nvPr>
        </p:nvSpPr>
        <p:spPr>
          <a:xfrm>
            <a:off x="2286000" y="0"/>
            <a:ext cx="6858000" cy="990600"/>
          </a:xfrm>
        </p:spPr>
        <p:txBody>
          <a:bodyPr/>
          <a:lstStyle/>
          <a:p>
            <a:pPr eaLnBrk="1" hangingPunct="1"/>
            <a:r>
              <a:rPr lang="en-US" altLang="en-US" sz="2800"/>
              <a:t>Notes on Schematic </a:t>
            </a:r>
            <a:br>
              <a:rPr lang="en-US" altLang="en-US" sz="2800"/>
            </a:br>
            <a:r>
              <a:rPr lang="en-US" altLang="en-US" sz="2800"/>
              <a:t>Symbols for Dependent Voltage Sources</a:t>
            </a:r>
          </a:p>
        </p:txBody>
      </p:sp>
      <p:sp>
        <p:nvSpPr>
          <p:cNvPr id="8198" name="Rectangle 4"/>
          <p:cNvSpPr>
            <a:spLocks noGrp="1" noChangeArrowheads="1"/>
          </p:cNvSpPr>
          <p:nvPr>
            <p:ph type="body" idx="1"/>
          </p:nvPr>
        </p:nvSpPr>
        <p:spPr>
          <a:xfrm>
            <a:off x="457200" y="3124200"/>
            <a:ext cx="5105400" cy="2438400"/>
          </a:xfrm>
        </p:spPr>
        <p:txBody>
          <a:bodyPr/>
          <a:lstStyle/>
          <a:p>
            <a:pPr marL="660400" indent="-660400" eaLnBrk="1" hangingPunct="1">
              <a:lnSpc>
                <a:spcPct val="90000"/>
              </a:lnSpc>
              <a:buFontTx/>
              <a:buNone/>
            </a:pPr>
            <a:r>
              <a:rPr lang="en-US" altLang="en-US" sz="2000"/>
              <a:t>The schematic symbols that we use for dependent voltage sources are shown here, of which there are 2 forms:</a:t>
            </a:r>
          </a:p>
          <a:p>
            <a:pPr marL="1035050" lvl="1" indent="-577850" eaLnBrk="1" hangingPunct="1">
              <a:lnSpc>
                <a:spcPct val="90000"/>
              </a:lnSpc>
              <a:buClr>
                <a:schemeClr val="tx1"/>
              </a:buClr>
              <a:buFontTx/>
              <a:buAutoNum type="romanLcPeriod"/>
            </a:pPr>
            <a:r>
              <a:rPr lang="en-US" altLang="en-US" sz="2000"/>
              <a:t>Voltage-dependent voltage sources</a:t>
            </a:r>
          </a:p>
          <a:p>
            <a:pPr marL="1035050" lvl="1" indent="-577850" eaLnBrk="1" hangingPunct="1">
              <a:lnSpc>
                <a:spcPct val="90000"/>
              </a:lnSpc>
              <a:buClr>
                <a:schemeClr val="tx1"/>
              </a:buClr>
              <a:buFontTx/>
              <a:buAutoNum type="romanLcPeriod"/>
            </a:pPr>
            <a:r>
              <a:rPr lang="en-US" altLang="en-US" sz="2000"/>
              <a:t>Current-dependent voltage sources</a:t>
            </a:r>
          </a:p>
        </p:txBody>
      </p:sp>
      <p:graphicFrame>
        <p:nvGraphicFramePr>
          <p:cNvPr id="8195" name="Object 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5" imgW="914400" imgH="198720" progId="Equation.DSMT4">
                  <p:embed/>
                </p:oleObj>
              </mc:Choice>
              <mc:Fallback>
                <p:oleObj name="Equation" r:id="rId5" imgW="914400" imgH="198720" progId="Equation.DSMT4">
                  <p:embed/>
                  <p:pic>
                    <p:nvPicPr>
                      <p:cNvPr id="8195"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9" name="Line 7"/>
          <p:cNvSpPr>
            <a:spLocks noChangeShapeType="1"/>
          </p:cNvSpPr>
          <p:nvPr/>
        </p:nvSpPr>
        <p:spPr bwMode="auto">
          <a:xfrm>
            <a:off x="5486400" y="2362200"/>
            <a:ext cx="533400" cy="4572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0" name="Text Box 8"/>
          <p:cNvSpPr txBox="1">
            <a:spLocks noChangeArrowheads="1"/>
          </p:cNvSpPr>
          <p:nvPr/>
        </p:nvSpPr>
        <p:spPr bwMode="auto">
          <a:xfrm>
            <a:off x="1295400" y="1752600"/>
            <a:ext cx="4206875" cy="1200150"/>
          </a:xfrm>
          <a:prstGeom prst="rect">
            <a:avLst/>
          </a:prstGeom>
          <a:solidFill>
            <a:schemeClr val="accent1"/>
          </a:solidFill>
          <a:ln w="9525">
            <a:solidFill>
              <a:schemeClr val="tx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solidFill>
                  <a:schemeClr val="bg1"/>
                </a:solidFill>
                <a:latin typeface="Arial" charset="0"/>
              </a:rPr>
              <a:t>The symbol </a:t>
            </a:r>
            <a:r>
              <a:rPr lang="en-US" altLang="en-US" sz="1800" dirty="0">
                <a:solidFill>
                  <a:schemeClr val="bg1"/>
                </a:solidFill>
                <a:latin typeface="Symbol" pitchFamily="18" charset="2"/>
              </a:rPr>
              <a:t>m</a:t>
            </a:r>
            <a:r>
              <a:rPr lang="en-US" altLang="en-US" sz="1800" dirty="0">
                <a:solidFill>
                  <a:schemeClr val="bg1"/>
                </a:solidFill>
                <a:latin typeface="Arial" charset="0"/>
              </a:rPr>
              <a:t> is the coefficient of the voltage </a:t>
            </a:r>
            <a:r>
              <a:rPr lang="en-US" altLang="en-US" sz="1800" i="1" dirty="0" err="1">
                <a:solidFill>
                  <a:schemeClr val="bg1"/>
                </a:solidFill>
                <a:latin typeface="Arial" charset="0"/>
              </a:rPr>
              <a:t>v</a:t>
            </a:r>
            <a:r>
              <a:rPr lang="en-US" altLang="en-US" sz="1800" i="1" baseline="-25000" dirty="0" err="1">
                <a:solidFill>
                  <a:schemeClr val="bg1"/>
                </a:solidFill>
                <a:latin typeface="Arial" charset="0"/>
              </a:rPr>
              <a:t>X</a:t>
            </a:r>
            <a:r>
              <a:rPr lang="en-US" altLang="en-US" sz="1800" dirty="0">
                <a:solidFill>
                  <a:schemeClr val="bg1"/>
                </a:solidFill>
                <a:latin typeface="Arial" charset="0"/>
              </a:rPr>
              <a:t>.  It is dimensionless.  For example, it might be 4.3 </a:t>
            </a:r>
            <a:r>
              <a:rPr lang="en-US" altLang="en-US" sz="1800" i="1" dirty="0" err="1">
                <a:solidFill>
                  <a:schemeClr val="bg1"/>
                </a:solidFill>
                <a:latin typeface="Arial" charset="0"/>
              </a:rPr>
              <a:t>v</a:t>
            </a:r>
            <a:r>
              <a:rPr lang="en-US" altLang="en-US" sz="1800" i="1" baseline="-25000" dirty="0" err="1">
                <a:solidFill>
                  <a:schemeClr val="bg1"/>
                </a:solidFill>
                <a:latin typeface="Arial" charset="0"/>
              </a:rPr>
              <a:t>X</a:t>
            </a:r>
            <a:r>
              <a:rPr lang="en-US" altLang="en-US" sz="1800" dirty="0">
                <a:solidFill>
                  <a:schemeClr val="bg1"/>
                </a:solidFill>
                <a:latin typeface="Arial" charset="0"/>
              </a:rPr>
              <a:t>.  The </a:t>
            </a:r>
            <a:r>
              <a:rPr lang="en-US" altLang="en-US" sz="1800" i="1" dirty="0" err="1">
                <a:solidFill>
                  <a:schemeClr val="bg1"/>
                </a:solidFill>
                <a:latin typeface="Arial" charset="0"/>
              </a:rPr>
              <a:t>v</a:t>
            </a:r>
            <a:r>
              <a:rPr lang="en-US" altLang="en-US" sz="1800" i="1" baseline="-25000" dirty="0" err="1">
                <a:solidFill>
                  <a:schemeClr val="bg1"/>
                </a:solidFill>
                <a:latin typeface="Arial" charset="0"/>
              </a:rPr>
              <a:t>X</a:t>
            </a:r>
            <a:r>
              <a:rPr lang="en-US" altLang="en-US" sz="1800" dirty="0">
                <a:solidFill>
                  <a:schemeClr val="bg1"/>
                </a:solidFill>
                <a:latin typeface="Arial" charset="0"/>
              </a:rPr>
              <a:t> is a voltage somewhere in the circuit.</a:t>
            </a:r>
          </a:p>
        </p:txBody>
      </p:sp>
      <p:graphicFrame>
        <p:nvGraphicFramePr>
          <p:cNvPr id="8196" name="Object 9"/>
          <p:cNvGraphicFramePr>
            <a:graphicFrameLocks noChangeAspect="1"/>
          </p:cNvGraphicFramePr>
          <p:nvPr/>
        </p:nvGraphicFramePr>
        <p:xfrm>
          <a:off x="5715000" y="4191000"/>
          <a:ext cx="3048000" cy="2620963"/>
        </p:xfrm>
        <a:graphic>
          <a:graphicData uri="http://schemas.openxmlformats.org/presentationml/2006/ole">
            <mc:AlternateContent xmlns:mc="http://schemas.openxmlformats.org/markup-compatibility/2006">
              <mc:Choice xmlns:v="urn:schemas-microsoft-com:vml" Requires="v">
                <p:oleObj name="VISIO" r:id="rId7" imgW="2727360" imgH="2345040" progId="Visio.Drawing.6">
                  <p:embed/>
                </p:oleObj>
              </mc:Choice>
              <mc:Fallback>
                <p:oleObj name="VISIO" r:id="rId7" imgW="2727360" imgH="2345040" progId="Visio.Drawing.6">
                  <p:embed/>
                  <p:pic>
                    <p:nvPicPr>
                      <p:cNvPr id="8196"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4191000"/>
                        <a:ext cx="3048000" cy="2620963"/>
                      </a:xfrm>
                      <a:prstGeom prst="rect">
                        <a:avLst/>
                      </a:prstGeom>
                      <a:solidFill>
                        <a:srgbClr val="CC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1" name="Line 10"/>
          <p:cNvSpPr>
            <a:spLocks noChangeShapeType="1"/>
          </p:cNvSpPr>
          <p:nvPr/>
        </p:nvSpPr>
        <p:spPr bwMode="auto">
          <a:xfrm flipV="1">
            <a:off x="5410200" y="5638800"/>
            <a:ext cx="609600" cy="4572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2" name="Text Box 11"/>
          <p:cNvSpPr txBox="1">
            <a:spLocks noChangeArrowheads="1"/>
          </p:cNvSpPr>
          <p:nvPr/>
        </p:nvSpPr>
        <p:spPr bwMode="auto">
          <a:xfrm>
            <a:off x="304800" y="5657850"/>
            <a:ext cx="5121275" cy="1200150"/>
          </a:xfrm>
          <a:prstGeom prst="rect">
            <a:avLst/>
          </a:prstGeom>
          <a:solidFill>
            <a:schemeClr val="accent1"/>
          </a:solidFill>
          <a:ln w="9525">
            <a:solidFill>
              <a:schemeClr val="tx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solidFill>
                  <a:schemeClr val="bg1"/>
                </a:solidFill>
                <a:latin typeface="Arial" charset="0"/>
              </a:rPr>
              <a:t>The symbol </a:t>
            </a:r>
            <a:r>
              <a:rPr lang="en-US" altLang="en-US" sz="1800" dirty="0">
                <a:solidFill>
                  <a:schemeClr val="bg1"/>
                </a:solidFill>
                <a:latin typeface="Symbol" pitchFamily="18" charset="2"/>
              </a:rPr>
              <a:t>r</a:t>
            </a:r>
            <a:r>
              <a:rPr lang="en-US" altLang="en-US" sz="1800" dirty="0">
                <a:solidFill>
                  <a:schemeClr val="bg1"/>
                </a:solidFill>
                <a:latin typeface="Arial" charset="0"/>
              </a:rPr>
              <a:t> is the coefficient of the current </a:t>
            </a:r>
            <a:r>
              <a:rPr lang="en-US" altLang="en-US" sz="1800" i="1" dirty="0" err="1">
                <a:solidFill>
                  <a:schemeClr val="bg1"/>
                </a:solidFill>
                <a:latin typeface="Arial" charset="0"/>
              </a:rPr>
              <a:t>i</a:t>
            </a:r>
            <a:r>
              <a:rPr lang="en-US" altLang="en-US" sz="1800" i="1" baseline="-25000" dirty="0" err="1">
                <a:solidFill>
                  <a:schemeClr val="bg1"/>
                </a:solidFill>
                <a:latin typeface="Arial" charset="0"/>
              </a:rPr>
              <a:t>X</a:t>
            </a:r>
            <a:r>
              <a:rPr lang="en-US" altLang="en-US" sz="1800" dirty="0">
                <a:solidFill>
                  <a:schemeClr val="bg1"/>
                </a:solidFill>
                <a:latin typeface="Arial" charset="0"/>
              </a:rPr>
              <a:t>.  It has dimensions of [voltage/current].  For example, it might be 4.3[V/A] </a:t>
            </a:r>
            <a:r>
              <a:rPr lang="en-US" altLang="en-US" sz="1800" i="1" dirty="0" err="1">
                <a:solidFill>
                  <a:schemeClr val="bg1"/>
                </a:solidFill>
                <a:latin typeface="Arial" charset="0"/>
              </a:rPr>
              <a:t>i</a:t>
            </a:r>
            <a:r>
              <a:rPr lang="en-US" altLang="en-US" sz="1800" i="1" baseline="-25000" dirty="0" err="1">
                <a:solidFill>
                  <a:schemeClr val="bg1"/>
                </a:solidFill>
                <a:latin typeface="Arial" charset="0"/>
              </a:rPr>
              <a:t>X</a:t>
            </a:r>
            <a:r>
              <a:rPr lang="en-US" altLang="en-US" sz="1800" dirty="0">
                <a:solidFill>
                  <a:schemeClr val="bg1"/>
                </a:solidFill>
                <a:latin typeface="Arial" charset="0"/>
              </a:rPr>
              <a:t>.  The </a:t>
            </a:r>
            <a:r>
              <a:rPr lang="en-US" altLang="en-US" sz="1800" i="1" dirty="0" err="1">
                <a:solidFill>
                  <a:schemeClr val="bg1"/>
                </a:solidFill>
                <a:latin typeface="Arial" charset="0"/>
              </a:rPr>
              <a:t>i</a:t>
            </a:r>
            <a:r>
              <a:rPr lang="en-US" altLang="en-US" sz="1800" i="1" baseline="-25000" dirty="0" err="1">
                <a:solidFill>
                  <a:schemeClr val="bg1"/>
                </a:solidFill>
                <a:latin typeface="Arial" charset="0"/>
              </a:rPr>
              <a:t>X</a:t>
            </a:r>
            <a:r>
              <a:rPr lang="en-US" altLang="en-US" sz="1800" dirty="0">
                <a:solidFill>
                  <a:schemeClr val="bg1"/>
                </a:solidFill>
                <a:latin typeface="Arial" charset="0"/>
              </a:rPr>
              <a:t> is a current somewhere in the circuit.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altLang="en-US" dirty="0"/>
              <a:t>Current Sources</a:t>
            </a:r>
          </a:p>
        </p:txBody>
      </p:sp>
      <p:sp>
        <p:nvSpPr>
          <p:cNvPr id="9220" name="Rectangle 3"/>
          <p:cNvSpPr>
            <a:spLocks noGrp="1" noChangeArrowheads="1"/>
          </p:cNvSpPr>
          <p:nvPr>
            <p:ph type="body" idx="1"/>
          </p:nvPr>
        </p:nvSpPr>
        <p:spPr>
          <a:xfrm>
            <a:off x="152400" y="2286000"/>
            <a:ext cx="8686800" cy="4343400"/>
          </a:xfrm>
        </p:spPr>
        <p:txBody>
          <a:bodyPr/>
          <a:lstStyle/>
          <a:p>
            <a:pPr eaLnBrk="1" hangingPunct="1"/>
            <a:r>
              <a:rPr lang="en-US" altLang="en-US" sz="2400" dirty="0"/>
              <a:t>A current source is a two-terminal circuit element that maintains a current through its terminals.</a:t>
            </a:r>
          </a:p>
          <a:p>
            <a:pPr eaLnBrk="1" hangingPunct="1"/>
            <a:r>
              <a:rPr lang="en-US" altLang="en-US" sz="2400" dirty="0"/>
              <a:t>The value of the current is the defining characteristic of the current source. </a:t>
            </a:r>
          </a:p>
          <a:p>
            <a:pPr eaLnBrk="1" hangingPunct="1"/>
            <a:r>
              <a:rPr lang="en-US" altLang="en-US" sz="2400" dirty="0"/>
              <a:t>Any voltage can be across the </a:t>
            </a:r>
            <a:br>
              <a:rPr lang="en-US" altLang="en-US" sz="2400" dirty="0"/>
            </a:br>
            <a:r>
              <a:rPr lang="en-US" altLang="en-US" sz="2400" dirty="0"/>
              <a:t>current source, in either polarity.  </a:t>
            </a:r>
            <a:br>
              <a:rPr lang="en-US" altLang="en-US" sz="2400" dirty="0"/>
            </a:br>
            <a:r>
              <a:rPr lang="en-US" altLang="en-US" sz="2400" dirty="0"/>
              <a:t>It can also be zero.  The current </a:t>
            </a:r>
            <a:br>
              <a:rPr lang="en-US" altLang="en-US" sz="2400" dirty="0"/>
            </a:br>
            <a:r>
              <a:rPr lang="en-US" altLang="en-US" sz="2400" dirty="0"/>
              <a:t>source does not “care about” </a:t>
            </a:r>
            <a:br>
              <a:rPr lang="en-US" altLang="en-US" sz="2400" dirty="0"/>
            </a:br>
            <a:r>
              <a:rPr lang="en-US" altLang="en-US" sz="2400" dirty="0"/>
              <a:t>voltage.  It “cares” only about </a:t>
            </a:r>
            <a:br>
              <a:rPr lang="en-US" altLang="en-US" sz="2400" dirty="0"/>
            </a:br>
            <a:r>
              <a:rPr lang="en-US" altLang="en-US" sz="2400" dirty="0"/>
              <a:t>current.</a:t>
            </a:r>
          </a:p>
        </p:txBody>
      </p:sp>
      <p:graphicFrame>
        <p:nvGraphicFramePr>
          <p:cNvPr id="9218"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921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227" name="Picture 11" descr="C:\Users\shattuck\AppData\Local\Microsoft\Windows\Temporary Internet Files\Content.IE5\1E2TOVN6\gardtow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8709" y="3886200"/>
            <a:ext cx="3673691" cy="2806700"/>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descr="C:\Users\shattuck\AppData\Local\Microsoft\Windows\Temporary Internet Files\Content.IE5\107QSKGX\Electric_fence_-_geograph.org.uk_-_636497[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0960" y="3779520"/>
            <a:ext cx="3901440" cy="2926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9229"/>
                                        </p:tgtEl>
                                      </p:cBhvr>
                                    </p:animEffect>
                                    <p:anim calcmode="lin" valueType="num">
                                      <p:cBhvr>
                                        <p:cTn id="7" dur="2000"/>
                                        <p:tgtEl>
                                          <p:spTgt spid="92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9229"/>
                                        </p:tgtEl>
                                        <p:attrNameLst>
                                          <p:attrName>ppt_h</p:attrName>
                                        </p:attrNameLst>
                                      </p:cBhvr>
                                      <p:tavLst>
                                        <p:tav tm="0">
                                          <p:val>
                                            <p:strVal val="ppt_h"/>
                                          </p:val>
                                        </p:tav>
                                        <p:tav tm="100000">
                                          <p:val>
                                            <p:strVal val="ppt_h"/>
                                          </p:val>
                                        </p:tav>
                                      </p:tavLst>
                                    </p:anim>
                                    <p:set>
                                      <p:cBhvr>
                                        <p:cTn id="9" dur="1" fill="hold">
                                          <p:stCondLst>
                                            <p:cond delay="1999"/>
                                          </p:stCondLst>
                                        </p:cTn>
                                        <p:tgtEl>
                                          <p:spTgt spid="92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en-US"/>
              <a:t>Current Sources - Ideal</a:t>
            </a:r>
          </a:p>
        </p:txBody>
      </p:sp>
      <p:sp>
        <p:nvSpPr>
          <p:cNvPr id="10244" name="Rectangle 3"/>
          <p:cNvSpPr>
            <a:spLocks noGrp="1" noChangeArrowheads="1"/>
          </p:cNvSpPr>
          <p:nvPr>
            <p:ph type="body" idx="1"/>
          </p:nvPr>
        </p:nvSpPr>
        <p:spPr>
          <a:xfrm>
            <a:off x="0" y="1905000"/>
            <a:ext cx="8991600" cy="4953000"/>
          </a:xfrm>
        </p:spPr>
        <p:txBody>
          <a:bodyPr/>
          <a:lstStyle/>
          <a:p>
            <a:pPr eaLnBrk="1" hangingPunct="1"/>
            <a:r>
              <a:rPr lang="en-US" altLang="en-US" dirty="0"/>
              <a:t>A current source maintains a current through its terminals no matter what you connect to those terminals.</a:t>
            </a:r>
          </a:p>
          <a:p>
            <a:pPr eaLnBrk="1" hangingPunct="1"/>
            <a:r>
              <a:rPr lang="en-US" altLang="en-US" dirty="0"/>
              <a:t>While there will be </a:t>
            </a:r>
            <a:br>
              <a:rPr lang="en-US" altLang="en-US" dirty="0"/>
            </a:br>
            <a:r>
              <a:rPr lang="en-US" altLang="en-US" dirty="0"/>
              <a:t>devices that reasonably </a:t>
            </a:r>
            <a:br>
              <a:rPr lang="en-US" altLang="en-US" dirty="0"/>
            </a:br>
            <a:r>
              <a:rPr lang="en-US" altLang="en-US" dirty="0"/>
              <a:t>model current sources, </a:t>
            </a:r>
            <a:br>
              <a:rPr lang="en-US" altLang="en-US" dirty="0"/>
            </a:br>
            <a:r>
              <a:rPr lang="en-US" altLang="en-US" dirty="0"/>
              <a:t>these devices are not </a:t>
            </a:r>
            <a:br>
              <a:rPr lang="en-US" altLang="en-US" dirty="0"/>
            </a:br>
            <a:r>
              <a:rPr lang="en-US" altLang="en-US" dirty="0"/>
              <a:t>as familiar as batteries.</a:t>
            </a:r>
          </a:p>
        </p:txBody>
      </p:sp>
      <p:graphicFrame>
        <p:nvGraphicFramePr>
          <p:cNvPr id="10242"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1024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6" name="Rectangle 7"/>
          <p:cNvSpPr>
            <a:spLocks noChangeArrowheads="1"/>
          </p:cNvSpPr>
          <p:nvPr/>
        </p:nvSpPr>
        <p:spPr bwMode="auto">
          <a:xfrm>
            <a:off x="4876800" y="3200400"/>
            <a:ext cx="4267200" cy="3657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10249" name="Picture 9" descr="C:\Users\shattuck\AppData\Local\Microsoft\Windows\Temporary Internet Files\Content.IE5\57SYHVGK\220px-Ht-electric-fenc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4120" y="3392424"/>
            <a:ext cx="4023360" cy="327355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C:\Users\shattuck\AppData\Local\Microsoft\Windows\Temporary Internet Files\Content.IE5\42QNZKPK\11230359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1066800"/>
            <a:ext cx="1018032"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a:t>Current Sources - Ideal</a:t>
            </a:r>
          </a:p>
        </p:txBody>
      </p:sp>
      <p:sp>
        <p:nvSpPr>
          <p:cNvPr id="11268" name="Rectangle 3"/>
          <p:cNvSpPr>
            <a:spLocks noGrp="1" noChangeArrowheads="1"/>
          </p:cNvSpPr>
          <p:nvPr>
            <p:ph type="body" idx="1"/>
          </p:nvPr>
        </p:nvSpPr>
        <p:spPr>
          <a:xfrm>
            <a:off x="0" y="1905000"/>
            <a:ext cx="8991600" cy="4953000"/>
          </a:xfrm>
        </p:spPr>
        <p:txBody>
          <a:bodyPr/>
          <a:lstStyle/>
          <a:p>
            <a:pPr eaLnBrk="1" hangingPunct="1">
              <a:lnSpc>
                <a:spcPct val="90000"/>
              </a:lnSpc>
            </a:pPr>
            <a:r>
              <a:rPr lang="en-US" altLang="en-US" sz="2400" dirty="0"/>
              <a:t>A current source maintains a current through its terminals no matter what you connect to those terminals.</a:t>
            </a:r>
          </a:p>
          <a:p>
            <a:pPr eaLnBrk="1" hangingPunct="1">
              <a:lnSpc>
                <a:spcPct val="90000"/>
              </a:lnSpc>
            </a:pPr>
            <a:r>
              <a:rPr lang="en-US" altLang="en-US" sz="2400" dirty="0"/>
              <a:t>While there will be devices that reasonably model current sources, these devices are not as familiar as batteries.</a:t>
            </a:r>
          </a:p>
          <a:p>
            <a:pPr eaLnBrk="1" hangingPunct="1">
              <a:lnSpc>
                <a:spcPct val="90000"/>
              </a:lnSpc>
            </a:pPr>
            <a:r>
              <a:rPr lang="en-US" altLang="en-US" sz="2400" dirty="0"/>
              <a:t>We sometimes use the term </a:t>
            </a:r>
            <a:br>
              <a:rPr lang="en-US" altLang="en-US" sz="2400" dirty="0"/>
            </a:br>
            <a:r>
              <a:rPr lang="en-US" altLang="en-US" sz="2400" b="1" dirty="0"/>
              <a:t>ideal current source</a:t>
            </a:r>
            <a:r>
              <a:rPr lang="en-US" altLang="en-US" sz="2400" dirty="0"/>
              <a:t> for our </a:t>
            </a:r>
            <a:br>
              <a:rPr lang="en-US" altLang="en-US" sz="2400" dirty="0"/>
            </a:br>
            <a:r>
              <a:rPr lang="en-US" altLang="en-US" sz="2400" dirty="0"/>
              <a:t>circuit elements, and the term </a:t>
            </a:r>
            <a:br>
              <a:rPr lang="en-US" altLang="en-US" sz="2400" dirty="0"/>
            </a:br>
            <a:r>
              <a:rPr lang="en-US" altLang="en-US" sz="2400" b="1" dirty="0"/>
              <a:t>practical current source</a:t>
            </a:r>
            <a:r>
              <a:rPr lang="en-US" altLang="en-US" sz="2400" dirty="0"/>
              <a:t> for </a:t>
            </a:r>
            <a:br>
              <a:rPr lang="en-US" altLang="en-US" sz="2400" dirty="0"/>
            </a:br>
            <a:r>
              <a:rPr lang="en-US" altLang="en-US" sz="2400" dirty="0"/>
              <a:t>actual devices.  We will find </a:t>
            </a:r>
            <a:br>
              <a:rPr lang="en-US" altLang="en-US" sz="2400" dirty="0"/>
            </a:br>
            <a:r>
              <a:rPr lang="en-US" altLang="en-US" sz="2400" dirty="0"/>
              <a:t>that a good model for these </a:t>
            </a:r>
            <a:br>
              <a:rPr lang="en-US" altLang="en-US" sz="2400" dirty="0"/>
            </a:br>
            <a:r>
              <a:rPr lang="en-US" altLang="en-US" sz="2400" dirty="0"/>
              <a:t>devices is an ideal current </a:t>
            </a:r>
            <a:br>
              <a:rPr lang="en-US" altLang="en-US" sz="2400" dirty="0"/>
            </a:br>
            <a:r>
              <a:rPr lang="en-US" altLang="en-US" sz="2400" dirty="0"/>
              <a:t>source in parallel with a </a:t>
            </a:r>
            <a:br>
              <a:rPr lang="en-US" altLang="en-US" sz="2400" dirty="0"/>
            </a:br>
            <a:r>
              <a:rPr lang="en-US" altLang="en-US" sz="2400" dirty="0"/>
              <a:t>resistor.  More on that later.</a:t>
            </a:r>
          </a:p>
        </p:txBody>
      </p:sp>
      <p:graphicFrame>
        <p:nvGraphicFramePr>
          <p:cNvPr id="11266" name="Object 4"/>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1126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273" name="Picture 9" descr="C:\Users\shattuck\AppData\Local\Microsoft\Windows\Temporary Internet Files\Content.IE5\42QNZKPK\938764853_af636cbcd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505200"/>
            <a:ext cx="447040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371600" y="0"/>
            <a:ext cx="7772400" cy="1143000"/>
          </a:xfrm>
        </p:spPr>
        <p:txBody>
          <a:bodyPr/>
          <a:lstStyle/>
          <a:p>
            <a:pPr eaLnBrk="1" hangingPunct="1"/>
            <a:r>
              <a:rPr lang="en-US" altLang="en-US"/>
              <a:t>Current Sources – 2 kinds</a:t>
            </a:r>
          </a:p>
        </p:txBody>
      </p:sp>
      <p:sp>
        <p:nvSpPr>
          <p:cNvPr id="12292" name="Rectangle 3"/>
          <p:cNvSpPr>
            <a:spLocks noGrp="1" noChangeArrowheads="1"/>
          </p:cNvSpPr>
          <p:nvPr>
            <p:ph type="body" idx="1"/>
          </p:nvPr>
        </p:nvSpPr>
        <p:spPr>
          <a:xfrm>
            <a:off x="304800" y="2057400"/>
            <a:ext cx="8153400" cy="3352800"/>
          </a:xfrm>
        </p:spPr>
        <p:txBody>
          <a:bodyPr/>
          <a:lstStyle/>
          <a:p>
            <a:pPr marL="660400" indent="-660400" eaLnBrk="1" hangingPunct="1">
              <a:buFontTx/>
              <a:buNone/>
            </a:pPr>
            <a:r>
              <a:rPr lang="en-US" altLang="en-US" dirty="0"/>
              <a:t>There are 2 kinds of current sources:</a:t>
            </a:r>
          </a:p>
          <a:p>
            <a:pPr marL="660400" indent="-660400" eaLnBrk="1" hangingPunct="1">
              <a:buFontTx/>
              <a:buAutoNum type="arabicPeriod"/>
            </a:pPr>
            <a:r>
              <a:rPr lang="en-US" altLang="en-US" dirty="0"/>
              <a:t>Independent current sources</a:t>
            </a:r>
          </a:p>
          <a:p>
            <a:pPr marL="660400" indent="-660400" eaLnBrk="1" hangingPunct="1">
              <a:buFontTx/>
              <a:buAutoNum type="arabicPeriod"/>
            </a:pPr>
            <a:r>
              <a:rPr lang="en-US" altLang="en-US" dirty="0"/>
              <a:t>Dependent current sources, of which there are 2 forms:</a:t>
            </a:r>
          </a:p>
          <a:p>
            <a:pPr marL="1035050" lvl="1" indent="-577850" eaLnBrk="1" hangingPunct="1">
              <a:buClr>
                <a:schemeClr val="tx1"/>
              </a:buClr>
              <a:buFontTx/>
              <a:buAutoNum type="romanLcPeriod"/>
            </a:pPr>
            <a:r>
              <a:rPr lang="en-US" altLang="en-US" dirty="0"/>
              <a:t>Voltage-dependent current sources</a:t>
            </a:r>
          </a:p>
          <a:p>
            <a:pPr marL="1035050" lvl="1" indent="-577850" eaLnBrk="1" hangingPunct="1">
              <a:buClr>
                <a:schemeClr val="tx1"/>
              </a:buClr>
              <a:buFontTx/>
              <a:buAutoNum type="romanLcPeriod"/>
            </a:pPr>
            <a:r>
              <a:rPr lang="en-US" altLang="en-US" dirty="0"/>
              <a:t>Current-dependent current sources</a:t>
            </a:r>
          </a:p>
        </p:txBody>
      </p:sp>
      <p:graphicFrame>
        <p:nvGraphicFramePr>
          <p:cNvPr id="12290"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1229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DB80CD-7C2A-4904-B10B-035EDBD1553C}"/>
              </a:ext>
            </a:extLst>
          </p:cNvPr>
          <p:cNvPicPr>
            <a:picLocks noChangeAspect="1"/>
          </p:cNvPicPr>
          <p:nvPr/>
        </p:nvPicPr>
        <p:blipFill>
          <a:blip r:embed="rId3"/>
          <a:stretch>
            <a:fillRect/>
          </a:stretch>
        </p:blipFill>
        <p:spPr>
          <a:xfrm>
            <a:off x="4595443" y="2355350"/>
            <a:ext cx="4367967" cy="2521450"/>
          </a:xfrm>
          <a:prstGeom prst="rect">
            <a:avLst/>
          </a:prstGeom>
          <a:solidFill>
            <a:schemeClr val="accent1"/>
          </a:solidFill>
          <a:ln w="9525">
            <a:solidFill>
              <a:srgbClr val="008000"/>
            </a:solidFill>
            <a:miter lim="800000"/>
            <a:headEnd/>
            <a:tailEnd/>
          </a:ln>
        </p:spPr>
      </p:pic>
      <p:sp>
        <p:nvSpPr>
          <p:cNvPr id="13316" name="Rectangle 3"/>
          <p:cNvSpPr>
            <a:spLocks noGrp="1" noChangeArrowheads="1"/>
          </p:cNvSpPr>
          <p:nvPr>
            <p:ph type="title"/>
          </p:nvPr>
        </p:nvSpPr>
        <p:spPr>
          <a:xfrm>
            <a:off x="1371600" y="0"/>
            <a:ext cx="7772400" cy="1143000"/>
          </a:xfrm>
        </p:spPr>
        <p:txBody>
          <a:bodyPr/>
          <a:lstStyle/>
          <a:p>
            <a:pPr eaLnBrk="1" hangingPunct="1"/>
            <a:r>
              <a:rPr lang="en-US" altLang="en-US" sz="3600" dirty="0"/>
              <a:t>Current Sources – Schematic Symbol for Independent Sources</a:t>
            </a:r>
          </a:p>
        </p:txBody>
      </p:sp>
      <p:sp>
        <p:nvSpPr>
          <p:cNvPr id="13317" name="Rectangle 4"/>
          <p:cNvSpPr>
            <a:spLocks noGrp="1" noChangeArrowheads="1"/>
          </p:cNvSpPr>
          <p:nvPr>
            <p:ph type="body" idx="1"/>
          </p:nvPr>
        </p:nvSpPr>
        <p:spPr>
          <a:xfrm>
            <a:off x="304800" y="2057400"/>
            <a:ext cx="4290643" cy="2819400"/>
          </a:xfrm>
        </p:spPr>
        <p:txBody>
          <a:bodyPr/>
          <a:lstStyle/>
          <a:p>
            <a:pPr marL="660400" indent="-660400" eaLnBrk="1" hangingPunct="1">
              <a:lnSpc>
                <a:spcPct val="90000"/>
              </a:lnSpc>
              <a:buFontTx/>
              <a:buNone/>
            </a:pPr>
            <a:r>
              <a:rPr lang="en-US" altLang="en-US" dirty="0"/>
              <a:t>The schematic symbol that we use for independent current sources is shown here.</a:t>
            </a:r>
          </a:p>
        </p:txBody>
      </p:sp>
      <p:graphicFrame>
        <p:nvGraphicFramePr>
          <p:cNvPr id="13315" name="Object 1"/>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4" imgW="914400" imgH="198720" progId="Equation.DSMT4">
                  <p:embed/>
                </p:oleObj>
              </mc:Choice>
              <mc:Fallback>
                <p:oleObj name="Equation" r:id="rId4" imgW="914400" imgH="198720" progId="Equation.DSMT4">
                  <p:embed/>
                  <p:pic>
                    <p:nvPicPr>
                      <p:cNvPr id="13315"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8" name="Rectangle 7"/>
          <p:cNvSpPr>
            <a:spLocks noChangeArrowheads="1"/>
          </p:cNvSpPr>
          <p:nvPr/>
        </p:nvSpPr>
        <p:spPr bwMode="auto">
          <a:xfrm>
            <a:off x="4686300" y="3363930"/>
            <a:ext cx="1295400" cy="89642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3319" name="Line 8"/>
          <p:cNvSpPr>
            <a:spLocks noChangeShapeType="1"/>
          </p:cNvSpPr>
          <p:nvPr/>
        </p:nvSpPr>
        <p:spPr bwMode="auto">
          <a:xfrm flipV="1">
            <a:off x="4343400" y="4260350"/>
            <a:ext cx="609600" cy="69265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0" name="Text Box 9"/>
          <p:cNvSpPr txBox="1">
            <a:spLocks noChangeArrowheads="1"/>
          </p:cNvSpPr>
          <p:nvPr/>
        </p:nvSpPr>
        <p:spPr bwMode="auto">
          <a:xfrm>
            <a:off x="533400" y="4953000"/>
            <a:ext cx="8016875" cy="1562100"/>
          </a:xfrm>
          <a:prstGeom prst="rect">
            <a:avLst/>
          </a:prstGeom>
          <a:solidFill>
            <a:schemeClr val="accent1"/>
          </a:solidFill>
          <a:ln w="9525">
            <a:solidFill>
              <a:srgbClr val="008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solidFill>
                  <a:schemeClr val="bg1"/>
                </a:solidFill>
                <a:latin typeface="Arial" charset="0"/>
              </a:rPr>
              <a:t>This is intended to indicate that the schematic symbol can be labeled either with a variable, like </a:t>
            </a:r>
            <a:r>
              <a:rPr lang="en-US" altLang="en-US" i="1" dirty="0" err="1">
                <a:solidFill>
                  <a:schemeClr val="bg1"/>
                </a:solidFill>
                <a:cs typeface="Times New Roman" panose="02020603050405020304" pitchFamily="18" charset="0"/>
              </a:rPr>
              <a:t>i</a:t>
            </a:r>
            <a:r>
              <a:rPr lang="en-US" altLang="en-US" i="1" baseline="-25000" dirty="0" err="1">
                <a:solidFill>
                  <a:schemeClr val="bg1"/>
                </a:solidFill>
                <a:cs typeface="Times New Roman" panose="02020603050405020304" pitchFamily="18" charset="0"/>
              </a:rPr>
              <a:t>A</a:t>
            </a:r>
            <a:r>
              <a:rPr lang="en-US" altLang="en-US" dirty="0">
                <a:solidFill>
                  <a:schemeClr val="bg1"/>
                </a:solidFill>
                <a:latin typeface="Arial" charset="0"/>
              </a:rPr>
              <a:t>, or a value, with some number and units.  An example might be 3.3[mA].  It could also be labeled with both.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685800" y="381000"/>
            <a:ext cx="7772400" cy="1219200"/>
          </a:xfrm>
        </p:spPr>
        <p:txBody>
          <a:bodyPr/>
          <a:lstStyle/>
          <a:p>
            <a:pPr eaLnBrk="1" hangingPunct="1"/>
            <a:r>
              <a:rPr lang="en-US" altLang="en-US" sz="3200" dirty="0"/>
              <a:t>Current Sources – Schematic </a:t>
            </a:r>
            <a:br>
              <a:rPr lang="en-US" altLang="en-US" sz="3200" dirty="0"/>
            </a:br>
            <a:r>
              <a:rPr lang="en-US" altLang="en-US" sz="3200" dirty="0"/>
              <a:t>Symbols for Dependent Current Sources</a:t>
            </a:r>
          </a:p>
        </p:txBody>
      </p:sp>
      <p:sp>
        <p:nvSpPr>
          <p:cNvPr id="14342" name="Rectangle 3"/>
          <p:cNvSpPr>
            <a:spLocks noGrp="1" noChangeArrowheads="1"/>
          </p:cNvSpPr>
          <p:nvPr>
            <p:ph type="body" idx="1"/>
          </p:nvPr>
        </p:nvSpPr>
        <p:spPr>
          <a:xfrm>
            <a:off x="304800" y="1752600"/>
            <a:ext cx="4800600" cy="4572000"/>
          </a:xfrm>
        </p:spPr>
        <p:txBody>
          <a:bodyPr/>
          <a:lstStyle/>
          <a:p>
            <a:pPr marL="660400" indent="-660400" eaLnBrk="1" hangingPunct="1">
              <a:buFontTx/>
              <a:buNone/>
            </a:pPr>
            <a:r>
              <a:rPr lang="en-US" altLang="en-US" sz="2800" dirty="0"/>
              <a:t>The schematic symbols that we use for dependent current sources are shown here, of which there are 2 forms:</a:t>
            </a:r>
          </a:p>
          <a:p>
            <a:pPr marL="1035050" lvl="1" indent="-577850" eaLnBrk="1" hangingPunct="1">
              <a:buClr>
                <a:schemeClr val="tx1"/>
              </a:buClr>
              <a:buFontTx/>
              <a:buAutoNum type="romanLcPeriod"/>
            </a:pPr>
            <a:r>
              <a:rPr lang="en-US" altLang="en-US" dirty="0"/>
              <a:t>Voltage-dependent current sources</a:t>
            </a:r>
          </a:p>
          <a:p>
            <a:pPr marL="1035050" lvl="1" indent="-577850" eaLnBrk="1" hangingPunct="1">
              <a:buClr>
                <a:schemeClr val="tx1"/>
              </a:buClr>
              <a:buFontTx/>
              <a:buAutoNum type="romanLcPeriod"/>
            </a:pPr>
            <a:r>
              <a:rPr lang="en-US" altLang="en-US" dirty="0"/>
              <a:t>Current-dependent current sources</a:t>
            </a:r>
          </a:p>
        </p:txBody>
      </p:sp>
      <p:graphicFrame>
        <p:nvGraphicFramePr>
          <p:cNvPr id="14338"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1433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Line 6"/>
          <p:cNvSpPr>
            <a:spLocks noChangeShapeType="1"/>
          </p:cNvSpPr>
          <p:nvPr/>
        </p:nvSpPr>
        <p:spPr bwMode="auto">
          <a:xfrm flipV="1">
            <a:off x="4572000" y="3581400"/>
            <a:ext cx="1066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4" name="Line 7"/>
          <p:cNvSpPr>
            <a:spLocks noChangeShapeType="1"/>
          </p:cNvSpPr>
          <p:nvPr/>
        </p:nvSpPr>
        <p:spPr bwMode="auto">
          <a:xfrm>
            <a:off x="4495800" y="5334000"/>
            <a:ext cx="1143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4339" name="Object 8"/>
          <p:cNvGraphicFramePr>
            <a:graphicFrameLocks noChangeAspect="1"/>
          </p:cNvGraphicFramePr>
          <p:nvPr/>
        </p:nvGraphicFramePr>
        <p:xfrm>
          <a:off x="5715000" y="1527175"/>
          <a:ext cx="2895600" cy="2570163"/>
        </p:xfrm>
        <a:graphic>
          <a:graphicData uri="http://schemas.openxmlformats.org/presentationml/2006/ole">
            <mc:AlternateContent xmlns:mc="http://schemas.openxmlformats.org/markup-compatibility/2006">
              <mc:Choice xmlns:v="urn:schemas-microsoft-com:vml" Requires="v">
                <p:oleObj name="VISIO" r:id="rId5" imgW="2641680" imgH="2345040" progId="Visio.Drawing.6">
                  <p:embed/>
                </p:oleObj>
              </mc:Choice>
              <mc:Fallback>
                <p:oleObj name="VISIO" r:id="rId5" imgW="2641680" imgH="2345040" progId="Visio.Drawing.6">
                  <p:embed/>
                  <p:pic>
                    <p:nvPicPr>
                      <p:cNvPr id="14339"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1527175"/>
                        <a:ext cx="2895600" cy="25701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9"/>
          <p:cNvGraphicFramePr>
            <a:graphicFrameLocks noChangeAspect="1"/>
          </p:cNvGraphicFramePr>
          <p:nvPr/>
        </p:nvGraphicFramePr>
        <p:xfrm>
          <a:off x="5715000" y="4191000"/>
          <a:ext cx="2895600" cy="2555875"/>
        </p:xfrm>
        <a:graphic>
          <a:graphicData uri="http://schemas.openxmlformats.org/presentationml/2006/ole">
            <mc:AlternateContent xmlns:mc="http://schemas.openxmlformats.org/markup-compatibility/2006">
              <mc:Choice xmlns:v="urn:schemas-microsoft-com:vml" Requires="v">
                <p:oleObj name="VISIO" r:id="rId7" imgW="2657520" imgH="2345040" progId="Visio.Drawing.6">
                  <p:embed/>
                </p:oleObj>
              </mc:Choice>
              <mc:Fallback>
                <p:oleObj name="VISIO" r:id="rId7" imgW="2657520" imgH="2345040" progId="Visio.Drawing.6">
                  <p:embed/>
                  <p:pic>
                    <p:nvPicPr>
                      <p:cNvPr id="1434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4191000"/>
                        <a:ext cx="2895600" cy="25558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5715000" y="4191000"/>
          <a:ext cx="2895600" cy="2555875"/>
        </p:xfrm>
        <a:graphic>
          <a:graphicData uri="http://schemas.openxmlformats.org/presentationml/2006/ole">
            <mc:AlternateContent xmlns:mc="http://schemas.openxmlformats.org/markup-compatibility/2006">
              <mc:Choice xmlns:v="urn:schemas-microsoft-com:vml" Requires="v">
                <p:oleObj name="VISIO" r:id="rId3" imgW="2657520" imgH="2345040" progId="Visio.Drawing.6">
                  <p:embed/>
                </p:oleObj>
              </mc:Choice>
              <mc:Fallback>
                <p:oleObj name="VISIO" r:id="rId3" imgW="2657520" imgH="2345040" progId="Visio.Drawing.6">
                  <p:embed/>
                  <p:pic>
                    <p:nvPicPr>
                      <p:cNvPr id="153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191000"/>
                        <a:ext cx="2895600" cy="25558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nvGraphicFramePr>
        <p:xfrm>
          <a:off x="5715000" y="1527175"/>
          <a:ext cx="2895600" cy="2570163"/>
        </p:xfrm>
        <a:graphic>
          <a:graphicData uri="http://schemas.openxmlformats.org/presentationml/2006/ole">
            <mc:AlternateContent xmlns:mc="http://schemas.openxmlformats.org/markup-compatibility/2006">
              <mc:Choice xmlns:v="urn:schemas-microsoft-com:vml" Requires="v">
                <p:oleObj name="VISIO" r:id="rId5" imgW="2641680" imgH="2345040" progId="Visio.Drawing.6">
                  <p:embed/>
                </p:oleObj>
              </mc:Choice>
              <mc:Fallback>
                <p:oleObj name="VISIO" r:id="rId5" imgW="2641680" imgH="2345040" progId="Visio.Drawing.6">
                  <p:embed/>
                  <p:pic>
                    <p:nvPicPr>
                      <p:cNvPr id="1536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1527175"/>
                        <a:ext cx="2895600" cy="25701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Rectangle 4"/>
          <p:cNvSpPr>
            <a:spLocks noGrp="1" noChangeArrowheads="1"/>
          </p:cNvSpPr>
          <p:nvPr>
            <p:ph type="title"/>
          </p:nvPr>
        </p:nvSpPr>
        <p:spPr>
          <a:xfrm>
            <a:off x="685800" y="381000"/>
            <a:ext cx="7772400" cy="1219200"/>
          </a:xfrm>
        </p:spPr>
        <p:txBody>
          <a:bodyPr/>
          <a:lstStyle/>
          <a:p>
            <a:pPr eaLnBrk="1" hangingPunct="1"/>
            <a:r>
              <a:rPr lang="en-US" altLang="en-US" sz="3200"/>
              <a:t>Notes on Schematic </a:t>
            </a:r>
            <a:br>
              <a:rPr lang="en-US" altLang="en-US" sz="3200"/>
            </a:br>
            <a:r>
              <a:rPr lang="en-US" altLang="en-US" sz="3200"/>
              <a:t>Symbols for Dependent Current Sources</a:t>
            </a:r>
          </a:p>
        </p:txBody>
      </p:sp>
      <p:sp>
        <p:nvSpPr>
          <p:cNvPr id="15366" name="Rectangle 5"/>
          <p:cNvSpPr>
            <a:spLocks noGrp="1" noChangeArrowheads="1"/>
          </p:cNvSpPr>
          <p:nvPr>
            <p:ph type="body" idx="1"/>
          </p:nvPr>
        </p:nvSpPr>
        <p:spPr>
          <a:xfrm>
            <a:off x="304800" y="3124200"/>
            <a:ext cx="4800600" cy="2590800"/>
          </a:xfrm>
        </p:spPr>
        <p:txBody>
          <a:bodyPr/>
          <a:lstStyle/>
          <a:p>
            <a:pPr marL="660400" indent="-660400" eaLnBrk="1" hangingPunct="1">
              <a:lnSpc>
                <a:spcPct val="90000"/>
              </a:lnSpc>
              <a:buFontTx/>
              <a:buNone/>
            </a:pPr>
            <a:r>
              <a:rPr lang="en-US" altLang="en-US" sz="2000"/>
              <a:t>The schematic symbols that we use for dependent current sources are shown here, of which there are 2 forms:</a:t>
            </a:r>
          </a:p>
          <a:p>
            <a:pPr marL="1035050" lvl="1" indent="-577850" eaLnBrk="1" hangingPunct="1">
              <a:lnSpc>
                <a:spcPct val="90000"/>
              </a:lnSpc>
              <a:buClr>
                <a:schemeClr val="tx1"/>
              </a:buClr>
              <a:buFontTx/>
              <a:buAutoNum type="romanLcPeriod"/>
            </a:pPr>
            <a:r>
              <a:rPr lang="en-US" altLang="en-US" sz="2000"/>
              <a:t>Voltage-dependent current sources</a:t>
            </a:r>
          </a:p>
          <a:p>
            <a:pPr marL="1035050" lvl="1" indent="-577850" eaLnBrk="1" hangingPunct="1">
              <a:lnSpc>
                <a:spcPct val="90000"/>
              </a:lnSpc>
              <a:buClr>
                <a:schemeClr val="tx1"/>
              </a:buClr>
              <a:buFontTx/>
              <a:buAutoNum type="romanLcPeriod"/>
            </a:pPr>
            <a:r>
              <a:rPr lang="en-US" altLang="en-US" sz="2000"/>
              <a:t>Current-dependent current sources</a:t>
            </a:r>
          </a:p>
        </p:txBody>
      </p:sp>
      <p:graphicFrame>
        <p:nvGraphicFramePr>
          <p:cNvPr id="15364" name="Object 7"/>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7" imgW="914400" imgH="198720" progId="Equation.DSMT4">
                  <p:embed/>
                </p:oleObj>
              </mc:Choice>
              <mc:Fallback>
                <p:oleObj name="Equation" r:id="rId7" imgW="914400" imgH="198720" progId="Equation.DSMT4">
                  <p:embed/>
                  <p:pic>
                    <p:nvPicPr>
                      <p:cNvPr id="15364"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7" name="Line 8"/>
          <p:cNvSpPr>
            <a:spLocks noChangeShapeType="1"/>
          </p:cNvSpPr>
          <p:nvPr/>
        </p:nvSpPr>
        <p:spPr bwMode="auto">
          <a:xfrm>
            <a:off x="5486400" y="2362200"/>
            <a:ext cx="457200" cy="5334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8" name="Text Box 9"/>
          <p:cNvSpPr txBox="1">
            <a:spLocks noChangeArrowheads="1"/>
          </p:cNvSpPr>
          <p:nvPr/>
        </p:nvSpPr>
        <p:spPr bwMode="auto">
          <a:xfrm>
            <a:off x="1828800" y="1600200"/>
            <a:ext cx="3673475" cy="1474788"/>
          </a:xfrm>
          <a:prstGeom prst="rect">
            <a:avLst/>
          </a:prstGeom>
          <a:solidFill>
            <a:schemeClr val="accent1"/>
          </a:solidFill>
          <a:ln w="9525">
            <a:solidFill>
              <a:schemeClr val="tx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solidFill>
                  <a:schemeClr val="bg1"/>
                </a:solidFill>
                <a:latin typeface="Arial" charset="0"/>
              </a:rPr>
              <a:t>The symbol g is the coefficient of the voltage </a:t>
            </a:r>
            <a:r>
              <a:rPr lang="en-US" altLang="en-US" sz="1800" i="1">
                <a:solidFill>
                  <a:schemeClr val="bg1"/>
                </a:solidFill>
                <a:latin typeface="Arial" charset="0"/>
              </a:rPr>
              <a:t>v</a:t>
            </a:r>
            <a:r>
              <a:rPr lang="en-US" altLang="en-US" sz="1800" i="1" baseline="-25000">
                <a:solidFill>
                  <a:schemeClr val="bg1"/>
                </a:solidFill>
                <a:latin typeface="Arial" charset="0"/>
              </a:rPr>
              <a:t>X</a:t>
            </a:r>
            <a:r>
              <a:rPr lang="en-US" altLang="en-US" sz="1800">
                <a:solidFill>
                  <a:schemeClr val="bg1"/>
                </a:solidFill>
                <a:latin typeface="Arial" charset="0"/>
              </a:rPr>
              <a:t>. It has dimensions of [current/voltage]. For example, it might be 16[A/V] </a:t>
            </a:r>
            <a:r>
              <a:rPr lang="en-US" altLang="en-US" sz="1800" i="1">
                <a:solidFill>
                  <a:schemeClr val="bg1"/>
                </a:solidFill>
                <a:latin typeface="Arial" charset="0"/>
              </a:rPr>
              <a:t>v</a:t>
            </a:r>
            <a:r>
              <a:rPr lang="en-US" altLang="en-US" sz="1800" i="1" baseline="-25000">
                <a:solidFill>
                  <a:schemeClr val="bg1"/>
                </a:solidFill>
                <a:latin typeface="Arial" charset="0"/>
              </a:rPr>
              <a:t>X</a:t>
            </a:r>
            <a:r>
              <a:rPr lang="en-US" altLang="en-US" sz="1800">
                <a:solidFill>
                  <a:schemeClr val="bg1"/>
                </a:solidFill>
                <a:latin typeface="Arial" charset="0"/>
              </a:rPr>
              <a:t>.  The </a:t>
            </a:r>
            <a:r>
              <a:rPr lang="en-US" altLang="en-US" sz="1800" i="1">
                <a:solidFill>
                  <a:schemeClr val="bg1"/>
                </a:solidFill>
                <a:latin typeface="Arial" charset="0"/>
              </a:rPr>
              <a:t>v</a:t>
            </a:r>
            <a:r>
              <a:rPr lang="en-US" altLang="en-US" sz="1800" i="1" baseline="-25000">
                <a:solidFill>
                  <a:schemeClr val="bg1"/>
                </a:solidFill>
                <a:latin typeface="Arial" charset="0"/>
              </a:rPr>
              <a:t>X</a:t>
            </a:r>
            <a:r>
              <a:rPr lang="en-US" altLang="en-US" sz="1800">
                <a:solidFill>
                  <a:schemeClr val="bg1"/>
                </a:solidFill>
                <a:latin typeface="Arial" charset="0"/>
              </a:rPr>
              <a:t> is a voltage somewhere in the circuit.</a:t>
            </a:r>
          </a:p>
        </p:txBody>
      </p:sp>
      <p:sp>
        <p:nvSpPr>
          <p:cNvPr id="15369" name="Line 10"/>
          <p:cNvSpPr>
            <a:spLocks noChangeShapeType="1"/>
          </p:cNvSpPr>
          <p:nvPr/>
        </p:nvSpPr>
        <p:spPr bwMode="auto">
          <a:xfrm flipV="1">
            <a:off x="5410200" y="5562600"/>
            <a:ext cx="533400" cy="5334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0" name="Text Box 11"/>
          <p:cNvSpPr txBox="1">
            <a:spLocks noChangeArrowheads="1"/>
          </p:cNvSpPr>
          <p:nvPr/>
        </p:nvSpPr>
        <p:spPr bwMode="auto">
          <a:xfrm>
            <a:off x="1066800" y="5657850"/>
            <a:ext cx="4359275" cy="1200150"/>
          </a:xfrm>
          <a:prstGeom prst="rect">
            <a:avLst/>
          </a:prstGeom>
          <a:solidFill>
            <a:schemeClr val="accent1"/>
          </a:solidFill>
          <a:ln w="9525">
            <a:solidFill>
              <a:schemeClr val="tx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solidFill>
                  <a:schemeClr val="bg1"/>
                </a:solidFill>
                <a:latin typeface="Arial" charset="0"/>
              </a:rPr>
              <a:t>The symbol </a:t>
            </a:r>
            <a:r>
              <a:rPr lang="en-US" altLang="en-US" sz="1800">
                <a:solidFill>
                  <a:schemeClr val="bg1"/>
                </a:solidFill>
                <a:latin typeface="Symbol" pitchFamily="18" charset="2"/>
              </a:rPr>
              <a:t>b</a:t>
            </a:r>
            <a:r>
              <a:rPr lang="en-US" altLang="en-US" sz="1800">
                <a:solidFill>
                  <a:schemeClr val="bg1"/>
                </a:solidFill>
                <a:latin typeface="Arial" charset="0"/>
              </a:rPr>
              <a:t> is the coefficient of the current </a:t>
            </a:r>
            <a:r>
              <a:rPr lang="en-US" altLang="en-US" sz="1800" i="1">
                <a:solidFill>
                  <a:schemeClr val="bg1"/>
                </a:solidFill>
                <a:latin typeface="Arial" charset="0"/>
              </a:rPr>
              <a:t>i</a:t>
            </a:r>
            <a:r>
              <a:rPr lang="en-US" altLang="en-US" sz="1800" i="1" baseline="-25000">
                <a:solidFill>
                  <a:schemeClr val="bg1"/>
                </a:solidFill>
                <a:latin typeface="Arial" charset="0"/>
              </a:rPr>
              <a:t>X</a:t>
            </a:r>
            <a:r>
              <a:rPr lang="en-US" altLang="en-US" sz="1800">
                <a:solidFill>
                  <a:schemeClr val="bg1"/>
                </a:solidFill>
                <a:latin typeface="Arial" charset="0"/>
              </a:rPr>
              <a:t>. It is dimensionless. For example, it might be 53.7 </a:t>
            </a:r>
            <a:r>
              <a:rPr lang="en-US" altLang="en-US" sz="1800" i="1">
                <a:solidFill>
                  <a:schemeClr val="bg1"/>
                </a:solidFill>
                <a:latin typeface="Arial" charset="0"/>
              </a:rPr>
              <a:t>i</a:t>
            </a:r>
            <a:r>
              <a:rPr lang="en-US" altLang="en-US" sz="1800" i="1" baseline="-25000">
                <a:solidFill>
                  <a:schemeClr val="bg1"/>
                </a:solidFill>
                <a:latin typeface="Arial" charset="0"/>
              </a:rPr>
              <a:t>X</a:t>
            </a:r>
            <a:r>
              <a:rPr lang="en-US" altLang="en-US" sz="1800">
                <a:solidFill>
                  <a:schemeClr val="bg1"/>
                </a:solidFill>
                <a:latin typeface="Arial" charset="0"/>
              </a:rPr>
              <a:t>.  The </a:t>
            </a:r>
            <a:r>
              <a:rPr lang="en-US" altLang="en-US" sz="1800" i="1">
                <a:solidFill>
                  <a:schemeClr val="bg1"/>
                </a:solidFill>
                <a:latin typeface="Arial" charset="0"/>
              </a:rPr>
              <a:t>i</a:t>
            </a:r>
            <a:r>
              <a:rPr lang="en-US" altLang="en-US" sz="1800" i="1" baseline="-25000">
                <a:solidFill>
                  <a:schemeClr val="bg1"/>
                </a:solidFill>
                <a:latin typeface="Arial" charset="0"/>
              </a:rPr>
              <a:t>X</a:t>
            </a:r>
            <a:r>
              <a:rPr lang="en-US" altLang="en-US" sz="1800">
                <a:solidFill>
                  <a:schemeClr val="bg1"/>
                </a:solidFill>
                <a:latin typeface="Arial" charset="0"/>
              </a:rPr>
              <a:t> is a current somewhere in the circuit.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ChangeArrowheads="1"/>
          </p:cNvSpPr>
          <p:nvPr/>
        </p:nvSpPr>
        <p:spPr bwMode="auto">
          <a:xfrm>
            <a:off x="2667000" y="3581400"/>
            <a:ext cx="4267200" cy="3276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8131" name="Rectangle 2"/>
          <p:cNvSpPr>
            <a:spLocks noGrp="1" noChangeArrowheads="1"/>
          </p:cNvSpPr>
          <p:nvPr>
            <p:ph type="ctrTitle"/>
          </p:nvPr>
        </p:nvSpPr>
        <p:spPr>
          <a:xfrm>
            <a:off x="762000" y="533400"/>
            <a:ext cx="7772400" cy="1981200"/>
          </a:xfrm>
        </p:spPr>
        <p:txBody>
          <a:bodyPr/>
          <a:lstStyle/>
          <a:p>
            <a:pPr eaLnBrk="1" hangingPunct="1"/>
            <a:br>
              <a:rPr lang="en-US" altLang="en-US" dirty="0"/>
            </a:br>
            <a:r>
              <a:rPr lang="en-US" altLang="en-US" b="1" dirty="0"/>
              <a:t>Circuit Elements</a:t>
            </a:r>
          </a:p>
        </p:txBody>
      </p:sp>
      <p:pic>
        <p:nvPicPr>
          <p:cNvPr id="48132" name="Picture 9" descr="ag0056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00475"/>
            <a:ext cx="38100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0"/>
            <a:ext cx="7772400" cy="685800"/>
          </a:xfrm>
        </p:spPr>
        <p:txBody>
          <a:bodyPr/>
          <a:lstStyle/>
          <a:p>
            <a:pPr eaLnBrk="1" hangingPunct="1"/>
            <a:r>
              <a:rPr lang="en-US" altLang="en-US" sz="3200"/>
              <a:t>Voltage and Current Polarities</a:t>
            </a:r>
          </a:p>
        </p:txBody>
      </p:sp>
      <p:sp>
        <p:nvSpPr>
          <p:cNvPr id="52227" name="Rectangle 3"/>
          <p:cNvSpPr>
            <a:spLocks noGrp="1" noChangeArrowheads="1"/>
          </p:cNvSpPr>
          <p:nvPr>
            <p:ph type="body" idx="1"/>
          </p:nvPr>
        </p:nvSpPr>
        <p:spPr>
          <a:xfrm>
            <a:off x="0" y="1447800"/>
            <a:ext cx="5105400" cy="5257800"/>
          </a:xfrm>
        </p:spPr>
        <p:txBody>
          <a:bodyPr/>
          <a:lstStyle/>
          <a:p>
            <a:pPr marL="609600" indent="-609600" eaLnBrk="1" hangingPunct="1"/>
            <a:r>
              <a:rPr lang="en-US" altLang="en-US" sz="2400" dirty="0"/>
              <a:t>Previously, we have emphasized the important of reference polarities of currents and voltages.  </a:t>
            </a:r>
          </a:p>
          <a:p>
            <a:pPr marL="609600" indent="-609600" eaLnBrk="1" hangingPunct="1"/>
            <a:r>
              <a:rPr lang="en-US" altLang="en-US" sz="2400" dirty="0"/>
              <a:t>Notice that the schematic symbols for the voltage sources and current sources indicate these polarities.  </a:t>
            </a:r>
          </a:p>
          <a:p>
            <a:pPr marL="609600" indent="-609600" eaLnBrk="1" hangingPunct="1"/>
            <a:r>
              <a:rPr lang="en-US" altLang="en-US" sz="2400" dirty="0"/>
              <a:t>The voltage sources have a “+” and a “–” to show the voltage reference polarity.  The current sources have an arrow to show the current reference polarity.</a:t>
            </a:r>
          </a:p>
        </p:txBody>
      </p:sp>
      <p:grpSp>
        <p:nvGrpSpPr>
          <p:cNvPr id="52228" name="Group 6"/>
          <p:cNvGrpSpPr>
            <a:grpSpLocks/>
          </p:cNvGrpSpPr>
          <p:nvPr/>
        </p:nvGrpSpPr>
        <p:grpSpPr bwMode="auto">
          <a:xfrm>
            <a:off x="5181600" y="2286000"/>
            <a:ext cx="3962400" cy="2971800"/>
            <a:chOff x="3264" y="1440"/>
            <a:chExt cx="2496" cy="1872"/>
          </a:xfrm>
        </p:grpSpPr>
        <p:sp>
          <p:nvSpPr>
            <p:cNvPr id="52229" name="Rectangle 5"/>
            <p:cNvSpPr>
              <a:spLocks noChangeArrowheads="1"/>
            </p:cNvSpPr>
            <p:nvPr/>
          </p:nvSpPr>
          <p:spPr bwMode="auto">
            <a:xfrm>
              <a:off x="3264" y="1440"/>
              <a:ext cx="2496" cy="1872"/>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52230" name="Picture 4" descr="bd0570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 y="1488"/>
              <a:ext cx="2319" cy="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76200"/>
            <a:ext cx="7772400" cy="1066800"/>
          </a:xfrm>
        </p:spPr>
        <p:txBody>
          <a:bodyPr/>
          <a:lstStyle/>
          <a:p>
            <a:pPr eaLnBrk="1" hangingPunct="1"/>
            <a:r>
              <a:rPr lang="en-US" altLang="en-US" sz="3200"/>
              <a:t>Dependent Voltage and </a:t>
            </a:r>
            <a:br>
              <a:rPr lang="en-US" altLang="en-US" sz="3200"/>
            </a:br>
            <a:r>
              <a:rPr lang="en-US" altLang="en-US" sz="3200"/>
              <a:t>Current Sources – Coefficients</a:t>
            </a:r>
          </a:p>
        </p:txBody>
      </p:sp>
      <p:sp>
        <p:nvSpPr>
          <p:cNvPr id="53251" name="Rectangle 3"/>
          <p:cNvSpPr>
            <a:spLocks noGrp="1" noChangeArrowheads="1"/>
          </p:cNvSpPr>
          <p:nvPr>
            <p:ph type="body" idx="1"/>
          </p:nvPr>
        </p:nvSpPr>
        <p:spPr>
          <a:xfrm>
            <a:off x="381000" y="2667000"/>
            <a:ext cx="8153400" cy="3810000"/>
          </a:xfrm>
        </p:spPr>
        <p:txBody>
          <a:bodyPr/>
          <a:lstStyle/>
          <a:p>
            <a:pPr marL="609600" indent="-609600" eaLnBrk="1" hangingPunct="1"/>
            <a:r>
              <a:rPr lang="en-US" altLang="en-US" sz="2400" dirty="0"/>
              <a:t>Some textbooks use symbols other than the ones we have used here (</a:t>
            </a:r>
            <a:r>
              <a:rPr lang="en-US" altLang="en-US" sz="2400" dirty="0">
                <a:latin typeface="Symbol" pitchFamily="18" charset="2"/>
              </a:rPr>
              <a:t>m</a:t>
            </a:r>
            <a:r>
              <a:rPr lang="en-US" altLang="en-US" sz="2400" dirty="0"/>
              <a:t>, </a:t>
            </a:r>
            <a:r>
              <a:rPr lang="en-US" altLang="en-US" sz="2400" dirty="0">
                <a:latin typeface="Symbol" pitchFamily="18" charset="2"/>
              </a:rPr>
              <a:t>b</a:t>
            </a:r>
            <a:r>
              <a:rPr lang="en-US" altLang="en-US" sz="2400" dirty="0"/>
              <a:t>, </a:t>
            </a:r>
            <a:r>
              <a:rPr lang="en-US" altLang="en-US" sz="2400" dirty="0">
                <a:latin typeface="Symbol" pitchFamily="18" charset="2"/>
              </a:rPr>
              <a:t>r</a:t>
            </a:r>
            <a:r>
              <a:rPr lang="en-US" altLang="en-US" sz="2400" dirty="0"/>
              <a:t>, and g).  There are no firm standards.  We hope this is not confusing.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228600"/>
            <a:ext cx="7772400" cy="1066800"/>
          </a:xfrm>
        </p:spPr>
        <p:txBody>
          <a:bodyPr/>
          <a:lstStyle/>
          <a:p>
            <a:pPr eaLnBrk="1" hangingPunct="1"/>
            <a:r>
              <a:rPr lang="en-US" altLang="en-US" sz="3200" dirty="0"/>
              <a:t>Dependent Voltage and </a:t>
            </a:r>
            <a:br>
              <a:rPr lang="en-US" altLang="en-US" sz="3200" dirty="0"/>
            </a:br>
            <a:r>
              <a:rPr lang="en-US" altLang="en-US" sz="3200" dirty="0"/>
              <a:t>Current Sources – Units of Coefficients</a:t>
            </a:r>
          </a:p>
        </p:txBody>
      </p:sp>
      <p:sp>
        <p:nvSpPr>
          <p:cNvPr id="54275" name="Rectangle 3"/>
          <p:cNvSpPr>
            <a:spLocks noGrp="1" noChangeArrowheads="1"/>
          </p:cNvSpPr>
          <p:nvPr>
            <p:ph type="body" idx="1"/>
          </p:nvPr>
        </p:nvSpPr>
        <p:spPr>
          <a:xfrm>
            <a:off x="381000" y="2209800"/>
            <a:ext cx="8153400" cy="4495800"/>
          </a:xfrm>
        </p:spPr>
        <p:txBody>
          <a:bodyPr/>
          <a:lstStyle/>
          <a:p>
            <a:pPr marL="609600" indent="-609600" eaLnBrk="1" hangingPunct="1">
              <a:lnSpc>
                <a:spcPct val="90000"/>
              </a:lnSpc>
            </a:pPr>
            <a:r>
              <a:rPr lang="en-US" altLang="en-US" sz="2400" dirty="0"/>
              <a:t>There are two different approaches to the use of units with the coefficients </a:t>
            </a:r>
            <a:r>
              <a:rPr lang="en-US" altLang="en-US" sz="2400" dirty="0">
                <a:latin typeface="Symbol" pitchFamily="18" charset="2"/>
              </a:rPr>
              <a:t>r</a:t>
            </a:r>
            <a:r>
              <a:rPr lang="en-US" altLang="en-US" sz="2400" dirty="0"/>
              <a:t> and g.  </a:t>
            </a:r>
          </a:p>
          <a:p>
            <a:pPr marL="990600" lvl="1" indent="-533400" eaLnBrk="1" hangingPunct="1">
              <a:lnSpc>
                <a:spcPct val="90000"/>
              </a:lnSpc>
              <a:buFontTx/>
              <a:buAutoNum type="arabicPeriod"/>
            </a:pPr>
            <a:r>
              <a:rPr lang="en-US" altLang="en-US" sz="2400" dirty="0"/>
              <a:t>Assume that </a:t>
            </a:r>
            <a:r>
              <a:rPr lang="en-US" altLang="en-US" sz="2400" dirty="0">
                <a:latin typeface="Symbol" pitchFamily="18" charset="2"/>
              </a:rPr>
              <a:t>r</a:t>
            </a:r>
            <a:r>
              <a:rPr lang="en-US" altLang="en-US" sz="2400" dirty="0"/>
              <a:t> always has units of [V/A], which is the same thing as Ohms [</a:t>
            </a:r>
            <a:r>
              <a:rPr lang="en-US" altLang="en-US" sz="2400" dirty="0">
                <a:latin typeface="Symbol" pitchFamily="18" charset="2"/>
              </a:rPr>
              <a:t>W</a:t>
            </a:r>
            <a:r>
              <a:rPr lang="en-US" altLang="en-US" sz="2400" dirty="0"/>
              <a:t>]. Assume that g always has units of [A/V], which is the same thing as Siemens [S].  The values for these coefficients are always shown without units.  </a:t>
            </a:r>
          </a:p>
          <a:p>
            <a:pPr marL="990600" lvl="1" indent="-533400" eaLnBrk="1" hangingPunct="1">
              <a:lnSpc>
                <a:spcPct val="90000"/>
              </a:lnSpc>
              <a:buFontTx/>
              <a:buAutoNum type="arabicPeriod"/>
            </a:pPr>
            <a:r>
              <a:rPr lang="en-US" altLang="en-US" sz="2400" dirty="0"/>
              <a:t>Always show units for the coefficients </a:t>
            </a:r>
            <a:r>
              <a:rPr lang="en-US" altLang="en-US" sz="2400" dirty="0">
                <a:latin typeface="Symbol" pitchFamily="18" charset="2"/>
              </a:rPr>
              <a:t>r</a:t>
            </a:r>
            <a:r>
              <a:rPr lang="en-US" altLang="en-US" sz="2400" dirty="0"/>
              <a:t> and g, somewhere in a given problem.</a:t>
            </a:r>
          </a:p>
          <a:p>
            <a:pPr marL="609600" indent="-609600" eaLnBrk="1" hangingPunct="1">
              <a:lnSpc>
                <a:spcPct val="90000"/>
              </a:lnSpc>
              <a:buFontTx/>
              <a:buNone/>
            </a:pPr>
            <a:r>
              <a:rPr lang="en-US" altLang="en-US" sz="2400" dirty="0"/>
              <a:t>In these notes, we will follow Approach 2, and always show units.  </a:t>
            </a:r>
          </a:p>
          <a:p>
            <a:pPr marL="609600" indent="-609600" eaLnBrk="1" hangingPunct="1">
              <a:lnSpc>
                <a:spcPct val="90000"/>
              </a:lnSpc>
              <a:buFontTx/>
              <a:buNone/>
            </a:pPr>
            <a:r>
              <a:rPr lang="en-US" altLang="en-US" sz="2400" b="1" dirty="0"/>
              <a:t>As always, when in doubt, show units.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7772400" cy="1066800"/>
          </a:xfrm>
        </p:spPr>
        <p:txBody>
          <a:bodyPr/>
          <a:lstStyle/>
          <a:p>
            <a:pPr eaLnBrk="1" hangingPunct="1"/>
            <a:r>
              <a:rPr lang="en-US" altLang="en-US" sz="3200"/>
              <a:t>Showing Units of Coefficients</a:t>
            </a:r>
          </a:p>
        </p:txBody>
      </p:sp>
      <p:sp>
        <p:nvSpPr>
          <p:cNvPr id="55299" name="Rectangle 3"/>
          <p:cNvSpPr>
            <a:spLocks noGrp="1" noChangeArrowheads="1"/>
          </p:cNvSpPr>
          <p:nvPr>
            <p:ph type="body" idx="1"/>
          </p:nvPr>
        </p:nvSpPr>
        <p:spPr>
          <a:xfrm>
            <a:off x="381000" y="1524000"/>
            <a:ext cx="8153400" cy="2133600"/>
          </a:xfrm>
        </p:spPr>
        <p:txBody>
          <a:bodyPr/>
          <a:lstStyle/>
          <a:p>
            <a:pPr marL="609600" indent="-609600" eaLnBrk="1" hangingPunct="1">
              <a:lnSpc>
                <a:spcPct val="90000"/>
              </a:lnSpc>
              <a:buFontTx/>
              <a:buNone/>
            </a:pPr>
            <a:r>
              <a:rPr lang="en-US" altLang="en-US" sz="2400" dirty="0"/>
              <a:t>In these notes, we will always show units for the </a:t>
            </a:r>
            <a:r>
              <a:rPr lang="en-US" altLang="en-US" sz="2400" b="1" dirty="0"/>
              <a:t>values</a:t>
            </a:r>
            <a:r>
              <a:rPr lang="en-US" altLang="en-US" sz="2400" dirty="0"/>
              <a:t> of the coefficients </a:t>
            </a:r>
            <a:r>
              <a:rPr lang="en-US" altLang="en-US" sz="2400" dirty="0">
                <a:latin typeface="Symbol" pitchFamily="18" charset="2"/>
              </a:rPr>
              <a:t>r</a:t>
            </a:r>
            <a:r>
              <a:rPr lang="en-US" altLang="en-US" sz="2400" dirty="0"/>
              <a:t> and g, somewhere in a given problem.  General practice in electrical engineering is that variables should not have units.  Rather, when we substitute in a value for a variable, the units must be given with that value.</a:t>
            </a:r>
          </a:p>
        </p:txBody>
      </p:sp>
      <p:sp>
        <p:nvSpPr>
          <p:cNvPr id="55300" name="Text Box 4"/>
          <p:cNvSpPr txBox="1">
            <a:spLocks noChangeArrowheads="1"/>
          </p:cNvSpPr>
          <p:nvPr/>
        </p:nvSpPr>
        <p:spPr bwMode="auto">
          <a:xfrm>
            <a:off x="990600" y="3810000"/>
            <a:ext cx="4114800" cy="2767013"/>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FontTx/>
              <a:buChar char="•"/>
            </a:pPr>
            <a:r>
              <a:rPr lang="en-US" altLang="en-US">
                <a:latin typeface="Arial" charset="0"/>
              </a:rPr>
              <a:t>For example, all of these expressions are fine:</a:t>
            </a:r>
          </a:p>
          <a:p>
            <a:pPr lvl="2">
              <a:lnSpc>
                <a:spcPct val="90000"/>
              </a:lnSpc>
              <a:spcBef>
                <a:spcPct val="20000"/>
              </a:spcBef>
            </a:pPr>
            <a:r>
              <a:rPr lang="en-US" altLang="en-US" i="1">
                <a:latin typeface="Arial" charset="0"/>
              </a:rPr>
              <a:t>v</a:t>
            </a:r>
            <a:r>
              <a:rPr lang="en-US" altLang="en-US" i="1" baseline="-25000">
                <a:latin typeface="Arial" charset="0"/>
              </a:rPr>
              <a:t>X </a:t>
            </a:r>
            <a:r>
              <a:rPr lang="en-US" altLang="en-US">
                <a:latin typeface="Arial" charset="0"/>
              </a:rPr>
              <a:t>= 120[V]</a:t>
            </a:r>
            <a:endParaRPr lang="en-US" altLang="en-US" baseline="-25000">
              <a:latin typeface="Arial" charset="0"/>
            </a:endParaRPr>
          </a:p>
          <a:p>
            <a:pPr lvl="2">
              <a:lnSpc>
                <a:spcPct val="90000"/>
              </a:lnSpc>
              <a:spcBef>
                <a:spcPct val="20000"/>
              </a:spcBef>
            </a:pPr>
            <a:r>
              <a:rPr lang="en-US" altLang="en-US" i="1">
                <a:latin typeface="Arial" charset="0"/>
              </a:rPr>
              <a:t>i</a:t>
            </a:r>
            <a:r>
              <a:rPr lang="en-US" altLang="en-US" i="1" baseline="-25000">
                <a:latin typeface="Arial" charset="0"/>
              </a:rPr>
              <a:t>Q </a:t>
            </a:r>
            <a:r>
              <a:rPr lang="en-US" altLang="en-US">
                <a:latin typeface="Arial" charset="0"/>
              </a:rPr>
              <a:t>= 35[A]</a:t>
            </a:r>
          </a:p>
          <a:p>
            <a:pPr lvl="2">
              <a:lnSpc>
                <a:spcPct val="90000"/>
              </a:lnSpc>
              <a:spcBef>
                <a:spcPct val="20000"/>
              </a:spcBef>
            </a:pPr>
            <a:r>
              <a:rPr lang="en-US" altLang="en-US" i="1">
                <a:latin typeface="Arial" charset="0"/>
              </a:rPr>
              <a:t>p</a:t>
            </a:r>
            <a:r>
              <a:rPr lang="en-US" altLang="en-US" i="1" baseline="-25000">
                <a:latin typeface="Arial" charset="0"/>
              </a:rPr>
              <a:t>ABS.BY.OBJ </a:t>
            </a:r>
            <a:r>
              <a:rPr lang="en-US" altLang="en-US">
                <a:latin typeface="Arial" charset="0"/>
              </a:rPr>
              <a:t>= 24.5[kW]</a:t>
            </a:r>
          </a:p>
          <a:p>
            <a:pPr lvl="2">
              <a:lnSpc>
                <a:spcPct val="90000"/>
              </a:lnSpc>
              <a:spcBef>
                <a:spcPct val="20000"/>
              </a:spcBef>
            </a:pPr>
            <a:r>
              <a:rPr lang="en-US" altLang="en-US" i="1">
                <a:latin typeface="Arial" charset="0"/>
              </a:rPr>
              <a:t>p</a:t>
            </a:r>
            <a:r>
              <a:rPr lang="en-US" altLang="en-US" i="1" baseline="-25000">
                <a:latin typeface="Arial" charset="0"/>
              </a:rPr>
              <a:t>DEL.BY.CEL</a:t>
            </a:r>
            <a:r>
              <a:rPr lang="en-US" altLang="en-US" baseline="-25000">
                <a:latin typeface="Arial" charset="0"/>
              </a:rPr>
              <a:t> </a:t>
            </a:r>
            <a:r>
              <a:rPr lang="en-US" altLang="en-US">
                <a:latin typeface="Arial" charset="0"/>
              </a:rPr>
              <a:t>= </a:t>
            </a:r>
            <a:r>
              <a:rPr lang="en-US" altLang="en-US" i="1">
                <a:latin typeface="Arial" charset="0"/>
              </a:rPr>
              <a:t>v</a:t>
            </a:r>
            <a:r>
              <a:rPr lang="en-US" altLang="en-US" i="1" baseline="-25000">
                <a:latin typeface="Arial" charset="0"/>
              </a:rPr>
              <a:t>Q</a:t>
            </a:r>
            <a:r>
              <a:rPr lang="en-US" altLang="en-US">
                <a:latin typeface="Arial" charset="0"/>
              </a:rPr>
              <a:t>(13[A])</a:t>
            </a:r>
          </a:p>
          <a:p>
            <a:pPr lvl="2">
              <a:lnSpc>
                <a:spcPct val="90000"/>
              </a:lnSpc>
              <a:spcBef>
                <a:spcPct val="20000"/>
              </a:spcBef>
            </a:pPr>
            <a:r>
              <a:rPr lang="en-US" altLang="en-US" i="1">
                <a:latin typeface="Arial" charset="0"/>
              </a:rPr>
              <a:t>p</a:t>
            </a:r>
            <a:r>
              <a:rPr lang="en-US" altLang="en-US" i="1" baseline="-25000">
                <a:latin typeface="Arial" charset="0"/>
              </a:rPr>
              <a:t>ABS.BY.BOX</a:t>
            </a:r>
            <a:r>
              <a:rPr lang="en-US" altLang="en-US" baseline="-25000">
                <a:latin typeface="Arial" charset="0"/>
              </a:rPr>
              <a:t> </a:t>
            </a:r>
            <a:r>
              <a:rPr lang="en-US" altLang="en-US">
                <a:latin typeface="Arial" charset="0"/>
              </a:rPr>
              <a:t>= </a:t>
            </a:r>
            <a:r>
              <a:rPr lang="en-US" altLang="en-US" i="1">
                <a:latin typeface="Arial" charset="0"/>
              </a:rPr>
              <a:t>v</a:t>
            </a:r>
            <a:r>
              <a:rPr lang="en-US" altLang="en-US" i="1" baseline="-25000">
                <a:latin typeface="Arial" charset="0"/>
              </a:rPr>
              <a:t>X</a:t>
            </a:r>
            <a:r>
              <a:rPr lang="en-US" altLang="en-US" i="1">
                <a:latin typeface="Arial" charset="0"/>
              </a:rPr>
              <a:t>i</a:t>
            </a:r>
            <a:r>
              <a:rPr lang="en-US" altLang="en-US" i="1" baseline="-25000">
                <a:latin typeface="Arial" charset="0"/>
              </a:rPr>
              <a:t>X</a:t>
            </a:r>
            <a:endParaRPr lang="en-US" altLang="en-US" i="1">
              <a:latin typeface="Arial" charset="0"/>
            </a:endParaRPr>
          </a:p>
        </p:txBody>
      </p:sp>
      <p:sp>
        <p:nvSpPr>
          <p:cNvPr id="55301" name="Text Box 5"/>
          <p:cNvSpPr txBox="1">
            <a:spLocks noChangeArrowheads="1"/>
          </p:cNvSpPr>
          <p:nvPr/>
        </p:nvSpPr>
        <p:spPr bwMode="auto">
          <a:xfrm>
            <a:off x="5257800" y="3352800"/>
            <a:ext cx="3352800" cy="3241675"/>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Char char="•"/>
            </a:pPr>
            <a:r>
              <a:rPr lang="en-US" altLang="en-US" dirty="0">
                <a:latin typeface="Arial" charset="0"/>
              </a:rPr>
              <a:t>For example, there are missing units, and an incomplete subscript, in the following expressions:</a:t>
            </a:r>
          </a:p>
          <a:p>
            <a:pPr lvl="2">
              <a:spcBef>
                <a:spcPct val="20000"/>
              </a:spcBef>
            </a:pPr>
            <a:r>
              <a:rPr lang="en-US" altLang="en-US" i="1" dirty="0" err="1">
                <a:latin typeface="Arial" charset="0"/>
              </a:rPr>
              <a:t>v</a:t>
            </a:r>
            <a:r>
              <a:rPr lang="en-US" altLang="en-US" i="1" baseline="-25000" dirty="0" err="1">
                <a:latin typeface="Arial" charset="0"/>
              </a:rPr>
              <a:t>X</a:t>
            </a:r>
            <a:r>
              <a:rPr lang="en-US" altLang="en-US" baseline="-25000" dirty="0">
                <a:latin typeface="Arial" charset="0"/>
              </a:rPr>
              <a:t> </a:t>
            </a:r>
            <a:r>
              <a:rPr lang="en-US" altLang="en-US" dirty="0">
                <a:latin typeface="Arial" charset="0"/>
              </a:rPr>
              <a:t>= 1.5</a:t>
            </a:r>
          </a:p>
          <a:p>
            <a:pPr lvl="2">
              <a:spcBef>
                <a:spcPct val="20000"/>
              </a:spcBef>
            </a:pPr>
            <a:r>
              <a:rPr lang="en-US" altLang="en-US" i="1" dirty="0" err="1">
                <a:latin typeface="Arial" charset="0"/>
              </a:rPr>
              <a:t>p</a:t>
            </a:r>
            <a:r>
              <a:rPr lang="en-US" altLang="en-US" i="1" baseline="-25000" dirty="0" err="1">
                <a:latin typeface="Arial" charset="0"/>
              </a:rPr>
              <a:t>del</a:t>
            </a:r>
            <a:r>
              <a:rPr lang="en-US" altLang="en-US" baseline="-25000" dirty="0">
                <a:latin typeface="Arial" charset="0"/>
              </a:rPr>
              <a:t>  </a:t>
            </a:r>
            <a:r>
              <a:rPr lang="en-US" altLang="en-US" dirty="0">
                <a:latin typeface="Arial" charset="0"/>
              </a:rPr>
              <a:t>= 25 </a:t>
            </a:r>
            <a:r>
              <a:rPr lang="en-US" altLang="en-US" i="1" dirty="0" err="1">
                <a:latin typeface="Arial" charset="0"/>
              </a:rPr>
              <a:t>i</a:t>
            </a:r>
            <a:r>
              <a:rPr lang="en-US" altLang="en-US" i="1" baseline="-25000" dirty="0" err="1">
                <a:latin typeface="Arial" charset="0"/>
              </a:rPr>
              <a:t>Q</a:t>
            </a:r>
            <a:endParaRPr lang="en-US" altLang="en-US" i="1" baseline="-25000" dirty="0">
              <a:latin typeface="Arial" charset="0"/>
            </a:endParaRPr>
          </a:p>
          <a:p>
            <a:pPr lvl="2">
              <a:spcBef>
                <a:spcPct val="20000"/>
              </a:spcBef>
            </a:pPr>
            <a:r>
              <a:rPr lang="en-US" altLang="en-US" i="1" dirty="0" err="1">
                <a:latin typeface="Arial" charset="0"/>
              </a:rPr>
              <a:t>i</a:t>
            </a:r>
            <a:r>
              <a:rPr lang="en-US" altLang="en-US" i="1" baseline="-25000" dirty="0" err="1">
                <a:latin typeface="Arial" charset="0"/>
              </a:rPr>
              <a:t>X</a:t>
            </a:r>
            <a:r>
              <a:rPr lang="en-US" altLang="en-US" baseline="-25000" dirty="0">
                <a:latin typeface="Arial" charset="0"/>
              </a:rPr>
              <a:t> </a:t>
            </a:r>
            <a:r>
              <a:rPr lang="en-US" altLang="en-US" dirty="0">
                <a:latin typeface="Arial" charset="0"/>
              </a:rPr>
              <a:t>= 15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7772400" cy="1066800"/>
          </a:xfrm>
        </p:spPr>
        <p:txBody>
          <a:bodyPr/>
          <a:lstStyle/>
          <a:p>
            <a:pPr eaLnBrk="1" hangingPunct="1"/>
            <a:r>
              <a:rPr lang="en-US" altLang="en-US" sz="3200" dirty="0"/>
              <a:t>Showing Units in ECE 2201</a:t>
            </a:r>
          </a:p>
        </p:txBody>
      </p:sp>
      <p:sp>
        <p:nvSpPr>
          <p:cNvPr id="56323" name="Rectangle 3"/>
          <p:cNvSpPr>
            <a:spLocks noGrp="1" noChangeArrowheads="1"/>
          </p:cNvSpPr>
          <p:nvPr>
            <p:ph type="body" idx="1"/>
          </p:nvPr>
        </p:nvSpPr>
        <p:spPr>
          <a:xfrm>
            <a:off x="381000" y="1981200"/>
            <a:ext cx="8153400" cy="4648200"/>
          </a:xfrm>
        </p:spPr>
        <p:txBody>
          <a:bodyPr/>
          <a:lstStyle/>
          <a:p>
            <a:pPr marL="609600" indent="-609600" eaLnBrk="1" hangingPunct="1">
              <a:lnSpc>
                <a:spcPct val="90000"/>
              </a:lnSpc>
              <a:buFontTx/>
              <a:buNone/>
            </a:pPr>
            <a:r>
              <a:rPr lang="en-US" altLang="en-US" sz="2800" dirty="0"/>
              <a:t>In this course, we show units for numbers that have units, but do not show units for variables.  </a:t>
            </a:r>
          </a:p>
          <a:p>
            <a:pPr marL="609600" indent="-609600" eaLnBrk="1" hangingPunct="1">
              <a:lnSpc>
                <a:spcPct val="90000"/>
              </a:lnSpc>
              <a:buFontTx/>
              <a:buNone/>
            </a:pPr>
            <a:r>
              <a:rPr lang="en-US" altLang="en-US" sz="2800" dirty="0"/>
              <a:t>In this course, on quizzes, exams and homework, we will always show units in four places:</a:t>
            </a:r>
          </a:p>
          <a:p>
            <a:pPr marL="609600" indent="-609600" eaLnBrk="1" hangingPunct="1">
              <a:lnSpc>
                <a:spcPct val="90000"/>
              </a:lnSpc>
              <a:buFontTx/>
              <a:buAutoNum type="arabicParenR"/>
            </a:pPr>
            <a:r>
              <a:rPr lang="en-US" altLang="en-US" sz="2800" dirty="0"/>
              <a:t>In solutions.</a:t>
            </a:r>
          </a:p>
          <a:p>
            <a:pPr marL="609600" indent="-609600" eaLnBrk="1" hangingPunct="1">
              <a:lnSpc>
                <a:spcPct val="90000"/>
              </a:lnSpc>
              <a:buFontTx/>
              <a:buAutoNum type="arabicParenR"/>
            </a:pPr>
            <a:r>
              <a:rPr lang="en-US" altLang="en-US" sz="2800" dirty="0"/>
              <a:t>In intermediate solutions.  (That is, for solutions to quantities we find along the way.)</a:t>
            </a:r>
          </a:p>
          <a:p>
            <a:pPr marL="609600" indent="-609600" eaLnBrk="1" hangingPunct="1">
              <a:lnSpc>
                <a:spcPct val="90000"/>
              </a:lnSpc>
              <a:buFontTx/>
              <a:buAutoNum type="arabicParenR"/>
            </a:pPr>
            <a:r>
              <a:rPr lang="en-US" altLang="en-US" sz="2800" dirty="0"/>
              <a:t>In plots.</a:t>
            </a:r>
          </a:p>
          <a:p>
            <a:pPr marL="609600" indent="-609600" eaLnBrk="1" hangingPunct="1">
              <a:lnSpc>
                <a:spcPct val="90000"/>
              </a:lnSpc>
              <a:buFontTx/>
              <a:buAutoNum type="arabicParenR"/>
            </a:pPr>
            <a:r>
              <a:rPr lang="en-US" altLang="en-US" sz="2800" dirty="0"/>
              <a:t>In circuit diagrams.  (We also call these schematics.)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7772400" cy="1447800"/>
          </a:xfrm>
        </p:spPr>
        <p:txBody>
          <a:bodyPr/>
          <a:lstStyle/>
          <a:p>
            <a:pPr eaLnBrk="1" hangingPunct="1"/>
            <a:r>
              <a:rPr lang="en-US" altLang="en-US" sz="3200"/>
              <a:t>UPPERCASE vs lowercase – Part 1</a:t>
            </a:r>
          </a:p>
        </p:txBody>
      </p:sp>
      <p:sp>
        <p:nvSpPr>
          <p:cNvPr id="57347" name="Rectangle 3"/>
          <p:cNvSpPr>
            <a:spLocks noGrp="1" noChangeArrowheads="1"/>
          </p:cNvSpPr>
          <p:nvPr>
            <p:ph type="body" idx="1"/>
          </p:nvPr>
        </p:nvSpPr>
        <p:spPr>
          <a:xfrm>
            <a:off x="381000" y="1981200"/>
            <a:ext cx="8153400" cy="4648200"/>
          </a:xfrm>
        </p:spPr>
        <p:txBody>
          <a:bodyPr/>
          <a:lstStyle/>
          <a:p>
            <a:pPr marL="609600" indent="-609600" eaLnBrk="1" hangingPunct="1">
              <a:buFontTx/>
              <a:buNone/>
            </a:pPr>
            <a:r>
              <a:rPr lang="en-US" altLang="en-US" dirty="0"/>
              <a:t>In this course, we use UPPERCASE variables for quantities that do not change with time.  For example, resistance, capacitance, and inductance are assumed to be constant in this course, and so are represented as UPPERCASE variables.</a:t>
            </a:r>
          </a:p>
        </p:txBody>
      </p:sp>
      <p:sp>
        <p:nvSpPr>
          <p:cNvPr id="57348" name="Text Box 4"/>
          <p:cNvSpPr txBox="1">
            <a:spLocks noChangeArrowheads="1"/>
          </p:cNvSpPr>
          <p:nvPr/>
        </p:nvSpPr>
        <p:spPr bwMode="auto">
          <a:xfrm>
            <a:off x="609600" y="5638800"/>
            <a:ext cx="7543800" cy="83185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FontTx/>
              <a:buChar char="•"/>
            </a:pPr>
            <a:r>
              <a:rPr lang="en-US" altLang="en-US" dirty="0">
                <a:latin typeface="Arial" charset="0"/>
              </a:rPr>
              <a:t>For example, we will have things such as </a:t>
            </a:r>
          </a:p>
          <a:p>
            <a:pPr lvl="2">
              <a:lnSpc>
                <a:spcPct val="90000"/>
              </a:lnSpc>
              <a:spcBef>
                <a:spcPct val="20000"/>
              </a:spcBef>
            </a:pPr>
            <a:r>
              <a:rPr lang="en-US" altLang="en-US" i="1" dirty="0">
                <a:latin typeface="Arial" charset="0"/>
              </a:rPr>
              <a:t>R</a:t>
            </a:r>
            <a:r>
              <a:rPr lang="en-US" altLang="en-US" i="1" baseline="-25000" dirty="0">
                <a:latin typeface="Arial" charset="0"/>
              </a:rPr>
              <a:t>X </a:t>
            </a:r>
            <a:r>
              <a:rPr lang="en-US" altLang="en-US" dirty="0">
                <a:latin typeface="Arial" charset="0"/>
              </a:rPr>
              <a:t>= 120[</a:t>
            </a:r>
            <a:r>
              <a:rPr lang="en-US" altLang="en-US" dirty="0">
                <a:latin typeface="Symbol" pitchFamily="18" charset="2"/>
              </a:rPr>
              <a:t>W</a:t>
            </a:r>
            <a:r>
              <a:rPr lang="en-US" altLang="en-US" dirty="0">
                <a:latin typeface="Arial" charset="0"/>
              </a:rPr>
              <a:t>]  and </a:t>
            </a:r>
            <a:r>
              <a:rPr lang="en-US" altLang="en-US" i="1" dirty="0">
                <a:latin typeface="Arial" charset="0"/>
              </a:rPr>
              <a:t>C</a:t>
            </a:r>
            <a:r>
              <a:rPr lang="en-US" altLang="en-US" i="1" baseline="-25000" dirty="0">
                <a:latin typeface="Arial" charset="0"/>
              </a:rPr>
              <a:t>23</a:t>
            </a:r>
            <a:r>
              <a:rPr lang="en-US" altLang="en-US" dirty="0">
                <a:latin typeface="Arial" charset="0"/>
              </a:rPr>
              <a:t> = 4.76[F].</a:t>
            </a:r>
            <a:endParaRPr lang="en-US" altLang="en-US" baseline="-25000" dirty="0">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7772400" cy="1447800"/>
          </a:xfrm>
        </p:spPr>
        <p:txBody>
          <a:bodyPr/>
          <a:lstStyle/>
          <a:p>
            <a:pPr eaLnBrk="1" hangingPunct="1"/>
            <a:r>
              <a:rPr lang="en-US" altLang="en-US" sz="3200"/>
              <a:t>UPPERCASE vs lowercase – Part 2</a:t>
            </a:r>
          </a:p>
        </p:txBody>
      </p:sp>
      <p:sp>
        <p:nvSpPr>
          <p:cNvPr id="58371" name="Rectangle 3"/>
          <p:cNvSpPr>
            <a:spLocks noGrp="1" noChangeArrowheads="1"/>
          </p:cNvSpPr>
          <p:nvPr>
            <p:ph type="body" idx="1"/>
          </p:nvPr>
        </p:nvSpPr>
        <p:spPr>
          <a:xfrm>
            <a:off x="381000" y="1981200"/>
            <a:ext cx="8153400" cy="4648200"/>
          </a:xfrm>
        </p:spPr>
        <p:txBody>
          <a:bodyPr/>
          <a:lstStyle/>
          <a:p>
            <a:pPr marL="609600" indent="-609600" eaLnBrk="1" hangingPunct="1">
              <a:buFontTx/>
              <a:buNone/>
            </a:pPr>
            <a:r>
              <a:rPr lang="en-US" altLang="en-US" dirty="0"/>
              <a:t>In this course, we use lowercase variables for quantities that do change with time.  For example, voltage, current, energy, and power are assumed to be able to change with time, and so are represented as lowercase variables, with UPPERCASE subscripts.</a:t>
            </a:r>
          </a:p>
        </p:txBody>
      </p:sp>
      <p:sp>
        <p:nvSpPr>
          <p:cNvPr id="58372" name="Text Box 4"/>
          <p:cNvSpPr txBox="1">
            <a:spLocks noChangeArrowheads="1"/>
          </p:cNvSpPr>
          <p:nvPr/>
        </p:nvSpPr>
        <p:spPr bwMode="auto">
          <a:xfrm>
            <a:off x="609600" y="5638800"/>
            <a:ext cx="7543800" cy="83185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FontTx/>
              <a:buChar char="•"/>
            </a:pPr>
            <a:r>
              <a:rPr lang="en-US" altLang="en-US">
                <a:latin typeface="Arial" charset="0"/>
              </a:rPr>
              <a:t>For example, we will have things such as </a:t>
            </a:r>
          </a:p>
          <a:p>
            <a:pPr lvl="2">
              <a:lnSpc>
                <a:spcPct val="90000"/>
              </a:lnSpc>
              <a:spcBef>
                <a:spcPct val="20000"/>
              </a:spcBef>
            </a:pPr>
            <a:r>
              <a:rPr lang="en-US" altLang="en-US" i="1">
                <a:latin typeface="Arial" charset="0"/>
              </a:rPr>
              <a:t>v</a:t>
            </a:r>
            <a:r>
              <a:rPr lang="en-US" altLang="en-US" i="1" baseline="-25000">
                <a:latin typeface="Arial" charset="0"/>
              </a:rPr>
              <a:t>X </a:t>
            </a:r>
            <a:r>
              <a:rPr lang="en-US" altLang="en-US">
                <a:latin typeface="Arial" charset="0"/>
              </a:rPr>
              <a:t>= 120[V]  and </a:t>
            </a:r>
            <a:r>
              <a:rPr lang="en-US" altLang="en-US" i="1">
                <a:latin typeface="Arial" charset="0"/>
              </a:rPr>
              <a:t>p</a:t>
            </a:r>
            <a:r>
              <a:rPr lang="en-US" altLang="en-US" i="1" baseline="-25000">
                <a:latin typeface="Arial" charset="0"/>
              </a:rPr>
              <a:t>ABS.BY.TRUCK</a:t>
            </a:r>
            <a:r>
              <a:rPr lang="en-US" altLang="en-US">
                <a:latin typeface="Arial" charset="0"/>
              </a:rPr>
              <a:t> = 4.76[W].</a:t>
            </a:r>
            <a:endParaRPr lang="en-US" altLang="en-US" baseline="-25000">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7772400" cy="1524000"/>
          </a:xfrm>
        </p:spPr>
        <p:txBody>
          <a:bodyPr/>
          <a:lstStyle/>
          <a:p>
            <a:pPr eaLnBrk="1" hangingPunct="1"/>
            <a:r>
              <a:rPr lang="en-US" altLang="en-US" sz="3200"/>
              <a:t>UPPERCASE vs lowercase – Part 3</a:t>
            </a:r>
          </a:p>
        </p:txBody>
      </p:sp>
      <p:sp>
        <p:nvSpPr>
          <p:cNvPr id="59395" name="Rectangle 3"/>
          <p:cNvSpPr>
            <a:spLocks noGrp="1" noChangeArrowheads="1"/>
          </p:cNvSpPr>
          <p:nvPr>
            <p:ph type="body" idx="1"/>
          </p:nvPr>
        </p:nvSpPr>
        <p:spPr>
          <a:xfrm>
            <a:off x="381000" y="1981200"/>
            <a:ext cx="8153400" cy="4648200"/>
          </a:xfrm>
        </p:spPr>
        <p:txBody>
          <a:bodyPr/>
          <a:lstStyle/>
          <a:p>
            <a:pPr marL="609600" indent="-609600" eaLnBrk="1" hangingPunct="1">
              <a:buFontTx/>
              <a:buNone/>
            </a:pPr>
            <a:r>
              <a:rPr lang="en-US" altLang="en-US" dirty="0"/>
              <a:t>For units, the distinction between lowercase and UPPERCASE depends on the units that you are using.  For example, [seconds] are abbreviated as [s], and for conductance units [Siemens], we abbreviate with [S].</a:t>
            </a:r>
          </a:p>
        </p:txBody>
      </p:sp>
      <p:sp>
        <p:nvSpPr>
          <p:cNvPr id="59396" name="Text Box 4"/>
          <p:cNvSpPr txBox="1">
            <a:spLocks noChangeArrowheads="1"/>
          </p:cNvSpPr>
          <p:nvPr/>
        </p:nvSpPr>
        <p:spPr bwMode="auto">
          <a:xfrm>
            <a:off x="609600" y="5638800"/>
            <a:ext cx="7543800" cy="83185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FontTx/>
              <a:buChar char="•"/>
            </a:pPr>
            <a:r>
              <a:rPr lang="en-US" altLang="en-US">
                <a:latin typeface="Arial" charset="0"/>
              </a:rPr>
              <a:t>For example, we will have things such as </a:t>
            </a:r>
          </a:p>
          <a:p>
            <a:pPr lvl="2">
              <a:lnSpc>
                <a:spcPct val="90000"/>
              </a:lnSpc>
              <a:spcBef>
                <a:spcPct val="20000"/>
              </a:spcBef>
            </a:pPr>
            <a:r>
              <a:rPr lang="en-US" altLang="en-US" i="1">
                <a:latin typeface="Arial" charset="0"/>
              </a:rPr>
              <a:t>t</a:t>
            </a:r>
            <a:r>
              <a:rPr lang="en-US" altLang="en-US" i="1" baseline="-25000">
                <a:latin typeface="Arial" charset="0"/>
              </a:rPr>
              <a:t>ONSET </a:t>
            </a:r>
            <a:r>
              <a:rPr lang="en-US" altLang="en-US">
                <a:latin typeface="Arial" charset="0"/>
              </a:rPr>
              <a:t>= 120[s]  and </a:t>
            </a:r>
            <a:r>
              <a:rPr lang="en-US" altLang="en-US" i="1">
                <a:latin typeface="Arial" charset="0"/>
              </a:rPr>
              <a:t>G</a:t>
            </a:r>
            <a:r>
              <a:rPr lang="en-US" altLang="en-US" i="1" baseline="-25000">
                <a:latin typeface="Arial" charset="0"/>
              </a:rPr>
              <a:t>WIRE</a:t>
            </a:r>
            <a:r>
              <a:rPr lang="en-US" altLang="en-US">
                <a:latin typeface="Arial" charset="0"/>
              </a:rPr>
              <a:t> = 4.76[S].</a:t>
            </a:r>
            <a:endParaRPr lang="en-US" altLang="en-US" baseline="-25000">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ChangeArrowheads="1"/>
          </p:cNvSpPr>
          <p:nvPr/>
        </p:nvSpPr>
        <p:spPr bwMode="auto">
          <a:xfrm>
            <a:off x="6019800" y="5181600"/>
            <a:ext cx="1371600" cy="1676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0419" name="Rectangle 2"/>
          <p:cNvSpPr>
            <a:spLocks noGrp="1" noChangeArrowheads="1"/>
          </p:cNvSpPr>
          <p:nvPr>
            <p:ph type="title"/>
          </p:nvPr>
        </p:nvSpPr>
        <p:spPr>
          <a:xfrm>
            <a:off x="609600" y="457200"/>
            <a:ext cx="7772400" cy="1066800"/>
          </a:xfrm>
        </p:spPr>
        <p:txBody>
          <a:bodyPr/>
          <a:lstStyle/>
          <a:p>
            <a:pPr eaLnBrk="1" hangingPunct="1"/>
            <a:r>
              <a:rPr lang="en-US" altLang="en-US" sz="3600"/>
              <a:t>Why do we have </a:t>
            </a:r>
            <a:br>
              <a:rPr lang="en-US" altLang="en-US" sz="3600"/>
            </a:br>
            <a:r>
              <a:rPr lang="en-US" altLang="en-US" sz="3600"/>
              <a:t>these dependent sources?</a:t>
            </a:r>
          </a:p>
        </p:txBody>
      </p:sp>
      <p:sp>
        <p:nvSpPr>
          <p:cNvPr id="60420" name="Rectangle 3"/>
          <p:cNvSpPr>
            <a:spLocks noGrp="1" noChangeArrowheads="1"/>
          </p:cNvSpPr>
          <p:nvPr>
            <p:ph type="body" idx="1"/>
          </p:nvPr>
        </p:nvSpPr>
        <p:spPr>
          <a:xfrm>
            <a:off x="685800" y="1981200"/>
            <a:ext cx="7772400" cy="3505200"/>
          </a:xfrm>
        </p:spPr>
        <p:txBody>
          <a:bodyPr/>
          <a:lstStyle/>
          <a:p>
            <a:pPr eaLnBrk="1" hangingPunct="1">
              <a:lnSpc>
                <a:spcPct val="90000"/>
              </a:lnSpc>
            </a:pPr>
            <a:r>
              <a:rPr lang="en-US" altLang="en-US" sz="2400" dirty="0"/>
              <a:t>Students who are new to circuits often question why dependent sources are included.  Some students find these to be confusing, and they do add to the complexity of our solution techniques.  </a:t>
            </a:r>
          </a:p>
          <a:p>
            <a:pPr eaLnBrk="1" hangingPunct="1">
              <a:lnSpc>
                <a:spcPct val="90000"/>
              </a:lnSpc>
            </a:pPr>
            <a:r>
              <a:rPr lang="en-US" altLang="en-US" sz="2400" dirty="0"/>
              <a:t>However, there is no way around them.  We need dependent sources to be able to model amplifiers, and amplifier-like devices.  Amplifiers are crucial in electronics.  Therefore, we simply need to understand and be able to work with dependent sources.</a:t>
            </a:r>
          </a:p>
        </p:txBody>
      </p:sp>
      <p:pic>
        <p:nvPicPr>
          <p:cNvPr id="60421"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25780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ltLang="en-US" dirty="0"/>
              <a:t>Resistors</a:t>
            </a:r>
          </a:p>
        </p:txBody>
      </p:sp>
      <p:sp>
        <p:nvSpPr>
          <p:cNvPr id="16388" name="Rectangle 3"/>
          <p:cNvSpPr>
            <a:spLocks noGrp="1" noChangeArrowheads="1"/>
          </p:cNvSpPr>
          <p:nvPr>
            <p:ph type="body" idx="1"/>
          </p:nvPr>
        </p:nvSpPr>
        <p:spPr>
          <a:xfrm>
            <a:off x="152400" y="2362200"/>
            <a:ext cx="5791200" cy="4343400"/>
          </a:xfrm>
        </p:spPr>
        <p:txBody>
          <a:bodyPr/>
          <a:lstStyle/>
          <a:p>
            <a:pPr eaLnBrk="1" hangingPunct="1">
              <a:lnSpc>
                <a:spcPct val="90000"/>
              </a:lnSpc>
            </a:pPr>
            <a:r>
              <a:rPr lang="en-US" altLang="en-US" dirty="0"/>
              <a:t>A resistor is a two terminal circuit element that has a constant ratio of the voltage across its terminals to the current through its terminals.</a:t>
            </a:r>
          </a:p>
          <a:p>
            <a:pPr eaLnBrk="1" hangingPunct="1">
              <a:lnSpc>
                <a:spcPct val="90000"/>
              </a:lnSpc>
            </a:pPr>
            <a:r>
              <a:rPr lang="en-US" altLang="en-US" dirty="0"/>
              <a:t>The value of the ratio of voltage to current is the defining characteristic of the resistor. </a:t>
            </a:r>
          </a:p>
        </p:txBody>
      </p:sp>
      <p:graphicFrame>
        <p:nvGraphicFramePr>
          <p:cNvPr id="16386"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1638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389" name="Group 9"/>
          <p:cNvGrpSpPr>
            <a:grpSpLocks/>
          </p:cNvGrpSpPr>
          <p:nvPr/>
        </p:nvGrpSpPr>
        <p:grpSpPr bwMode="auto">
          <a:xfrm>
            <a:off x="6096000" y="2895600"/>
            <a:ext cx="2895600" cy="3810000"/>
            <a:chOff x="3840" y="1200"/>
            <a:chExt cx="1824" cy="2400"/>
          </a:xfrm>
        </p:grpSpPr>
        <p:sp>
          <p:nvSpPr>
            <p:cNvPr id="16390" name="Rectangle 8"/>
            <p:cNvSpPr>
              <a:spLocks noChangeArrowheads="1"/>
            </p:cNvSpPr>
            <p:nvPr/>
          </p:nvSpPr>
          <p:spPr bwMode="auto">
            <a:xfrm>
              <a:off x="3840" y="1200"/>
              <a:ext cx="1824" cy="2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16391" name="Picture 6" descr="ag00337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36" y="1296"/>
              <a:ext cx="163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7"/>
            <p:cNvSpPr txBox="1">
              <a:spLocks noChangeArrowheads="1"/>
            </p:cNvSpPr>
            <p:nvPr/>
          </p:nvSpPr>
          <p:spPr bwMode="auto">
            <a:xfrm>
              <a:off x="3936" y="2496"/>
              <a:ext cx="1632" cy="97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solidFill>
                    <a:schemeClr val="bg1"/>
                  </a:solidFill>
                </a:rPr>
                <a:t>In many cases a light bulb can be modeled with a resistor.</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a:t>Overview of this Part</a:t>
            </a:r>
          </a:p>
        </p:txBody>
      </p:sp>
      <p:sp>
        <p:nvSpPr>
          <p:cNvPr id="49155" name="Rectangle 3"/>
          <p:cNvSpPr>
            <a:spLocks noGrp="1" noChangeArrowheads="1"/>
          </p:cNvSpPr>
          <p:nvPr>
            <p:ph type="body" idx="1"/>
          </p:nvPr>
        </p:nvSpPr>
        <p:spPr>
          <a:xfrm>
            <a:off x="685800" y="2057400"/>
            <a:ext cx="7772400" cy="3581400"/>
          </a:xfrm>
        </p:spPr>
        <p:txBody>
          <a:bodyPr/>
          <a:lstStyle/>
          <a:p>
            <a:pPr eaLnBrk="1" hangingPunct="1">
              <a:buFontTx/>
              <a:buNone/>
            </a:pPr>
            <a:r>
              <a:rPr lang="en-US" altLang="en-US" dirty="0"/>
              <a:t>	In this part, we will cover the following topics:</a:t>
            </a:r>
          </a:p>
          <a:p>
            <a:pPr eaLnBrk="1" hangingPunct="1"/>
            <a:r>
              <a:rPr lang="en-US" altLang="en-US" dirty="0"/>
              <a:t>What a circuit element is</a:t>
            </a:r>
          </a:p>
          <a:p>
            <a:pPr eaLnBrk="1" hangingPunct="1"/>
            <a:r>
              <a:rPr lang="en-US" altLang="en-US" dirty="0"/>
              <a:t>Independent and dependent voltage sources and current sources</a:t>
            </a:r>
          </a:p>
          <a:p>
            <a:pPr eaLnBrk="1" hangingPunct="1"/>
            <a:r>
              <a:rPr lang="en-US" altLang="en-US" dirty="0"/>
              <a:t>Resistors and Ohm’s Law</a:t>
            </a:r>
            <a:endParaRPr lang="en-US"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286000" y="228600"/>
            <a:ext cx="6858000" cy="762000"/>
          </a:xfrm>
        </p:spPr>
        <p:txBody>
          <a:bodyPr/>
          <a:lstStyle/>
          <a:p>
            <a:pPr eaLnBrk="1" hangingPunct="1"/>
            <a:r>
              <a:rPr lang="en-US" altLang="en-US" sz="3600" dirty="0"/>
              <a:t>Resistors – Definition and Units</a:t>
            </a:r>
          </a:p>
        </p:txBody>
      </p:sp>
      <p:sp>
        <p:nvSpPr>
          <p:cNvPr id="17413" name="Rectangle 3"/>
          <p:cNvSpPr>
            <a:spLocks noGrp="1" noChangeArrowheads="1"/>
          </p:cNvSpPr>
          <p:nvPr>
            <p:ph type="body" idx="1"/>
          </p:nvPr>
        </p:nvSpPr>
        <p:spPr>
          <a:xfrm>
            <a:off x="304800" y="1219200"/>
            <a:ext cx="5257800" cy="5638800"/>
          </a:xfrm>
        </p:spPr>
        <p:txBody>
          <a:bodyPr/>
          <a:lstStyle/>
          <a:p>
            <a:pPr eaLnBrk="1" hangingPunct="1">
              <a:lnSpc>
                <a:spcPct val="90000"/>
              </a:lnSpc>
            </a:pPr>
            <a:r>
              <a:rPr lang="en-US" altLang="en-US" sz="2400" dirty="0"/>
              <a:t>A resistor obeys the expression</a:t>
            </a:r>
          </a:p>
          <a:p>
            <a:pPr eaLnBrk="1" hangingPunct="1">
              <a:lnSpc>
                <a:spcPct val="90000"/>
              </a:lnSpc>
            </a:pPr>
            <a:endParaRPr lang="en-US" altLang="en-US" sz="2400" dirty="0"/>
          </a:p>
          <a:p>
            <a:pPr eaLnBrk="1" hangingPunct="1">
              <a:lnSpc>
                <a:spcPct val="90000"/>
              </a:lnSpc>
            </a:pPr>
            <a:endParaRPr lang="en-US" altLang="en-US" sz="2400" dirty="0"/>
          </a:p>
          <a:p>
            <a:pPr eaLnBrk="1" hangingPunct="1">
              <a:lnSpc>
                <a:spcPct val="90000"/>
              </a:lnSpc>
              <a:buFontTx/>
              <a:buNone/>
            </a:pPr>
            <a:r>
              <a:rPr lang="en-US" altLang="en-US" sz="2400" dirty="0"/>
              <a:t>	</a:t>
            </a:r>
          </a:p>
          <a:p>
            <a:pPr eaLnBrk="1" hangingPunct="1">
              <a:lnSpc>
                <a:spcPct val="90000"/>
              </a:lnSpc>
              <a:buFontTx/>
              <a:buNone/>
            </a:pPr>
            <a:r>
              <a:rPr lang="en-US" altLang="en-US" sz="2400" dirty="0"/>
              <a:t>	where R is the </a:t>
            </a:r>
            <a:r>
              <a:rPr lang="en-US" altLang="en-US" sz="2400" i="1" dirty="0"/>
              <a:t>resistance</a:t>
            </a:r>
            <a:r>
              <a:rPr lang="en-US" altLang="en-US" sz="2400" dirty="0"/>
              <a:t>.</a:t>
            </a:r>
          </a:p>
          <a:p>
            <a:pPr eaLnBrk="1" hangingPunct="1">
              <a:lnSpc>
                <a:spcPct val="90000"/>
              </a:lnSpc>
            </a:pPr>
            <a:r>
              <a:rPr lang="en-US" altLang="en-US" sz="2400" dirty="0"/>
              <a:t>If something obeys this expression, we can think of it, and model it, as a resistor.</a:t>
            </a:r>
          </a:p>
          <a:p>
            <a:pPr eaLnBrk="1" hangingPunct="1">
              <a:lnSpc>
                <a:spcPct val="90000"/>
              </a:lnSpc>
            </a:pPr>
            <a:r>
              <a:rPr lang="en-US" altLang="en-US" sz="2400" dirty="0"/>
              <a:t>This expression is called </a:t>
            </a:r>
            <a:r>
              <a:rPr lang="en-US" altLang="en-US" sz="2400" b="1" dirty="0"/>
              <a:t>Ohm’s Law</a:t>
            </a:r>
            <a:r>
              <a:rPr lang="en-US" altLang="en-US" sz="2400" dirty="0"/>
              <a:t>.  The unit ([Ohm] or [</a:t>
            </a:r>
            <a:r>
              <a:rPr lang="en-US" altLang="en-US" sz="2400" dirty="0">
                <a:latin typeface="Symbol" pitchFamily="18" charset="2"/>
              </a:rPr>
              <a:t>W</a:t>
            </a:r>
            <a:r>
              <a:rPr lang="en-US" altLang="en-US" sz="2400" dirty="0"/>
              <a:t>]) is named for Ohm, and is equal to a [Volt/Ampere].</a:t>
            </a:r>
          </a:p>
          <a:p>
            <a:pPr eaLnBrk="1" hangingPunct="1">
              <a:lnSpc>
                <a:spcPct val="90000"/>
              </a:lnSpc>
            </a:pPr>
            <a:r>
              <a:rPr lang="en-US" altLang="en-US" sz="2400" dirty="0"/>
              <a:t>IMPORTANT: use Ohm’s Law </a:t>
            </a:r>
            <a:r>
              <a:rPr lang="en-US" altLang="en-US" sz="2400" b="1" dirty="0"/>
              <a:t>only</a:t>
            </a:r>
            <a:r>
              <a:rPr lang="en-US" altLang="en-US" sz="2400" dirty="0"/>
              <a:t> on resistors.  It does not hold for sources.</a:t>
            </a:r>
          </a:p>
        </p:txBody>
      </p:sp>
      <p:graphicFrame>
        <p:nvGraphicFramePr>
          <p:cNvPr id="17410"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1741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414" name="Group 24"/>
          <p:cNvGrpSpPr>
            <a:grpSpLocks/>
          </p:cNvGrpSpPr>
          <p:nvPr/>
        </p:nvGrpSpPr>
        <p:grpSpPr bwMode="auto">
          <a:xfrm>
            <a:off x="5715000" y="990600"/>
            <a:ext cx="3276600" cy="3505200"/>
            <a:chOff x="3600" y="624"/>
            <a:chExt cx="2064" cy="2208"/>
          </a:xfrm>
        </p:grpSpPr>
        <p:sp>
          <p:nvSpPr>
            <p:cNvPr id="17428" name="Rectangle 23"/>
            <p:cNvSpPr>
              <a:spLocks noChangeArrowheads="1"/>
            </p:cNvSpPr>
            <p:nvPr/>
          </p:nvSpPr>
          <p:spPr bwMode="auto">
            <a:xfrm>
              <a:off x="3600" y="624"/>
              <a:ext cx="2064" cy="2208"/>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17429" name="Picture 6" descr="pe0185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8" y="672"/>
              <a:ext cx="1951"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5" name="Text Box 7"/>
          <p:cNvSpPr txBox="1">
            <a:spLocks noChangeArrowheads="1"/>
          </p:cNvSpPr>
          <p:nvPr/>
        </p:nvSpPr>
        <p:spPr bwMode="auto">
          <a:xfrm>
            <a:off x="5715000" y="4495800"/>
            <a:ext cx="3276600" cy="22987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1800" dirty="0">
                <a:latin typeface="Arial" charset="0"/>
              </a:rPr>
              <a:t>To a first-order approximation, the body can modeled as a resistor.  Our goal will be to avoid applying large voltages across our bodies, because it results in large currents through our body.  This is not good. </a:t>
            </a:r>
          </a:p>
        </p:txBody>
      </p:sp>
      <p:grpSp>
        <p:nvGrpSpPr>
          <p:cNvPr id="17416" name="Group 22"/>
          <p:cNvGrpSpPr>
            <a:grpSpLocks/>
          </p:cNvGrpSpPr>
          <p:nvPr/>
        </p:nvGrpSpPr>
        <p:grpSpPr bwMode="auto">
          <a:xfrm>
            <a:off x="1295400" y="1676400"/>
            <a:ext cx="1219200" cy="1143000"/>
            <a:chOff x="816" y="1056"/>
            <a:chExt cx="768" cy="720"/>
          </a:xfrm>
        </p:grpSpPr>
        <p:sp>
          <p:nvSpPr>
            <p:cNvPr id="17427" name="Rectangle 21"/>
            <p:cNvSpPr>
              <a:spLocks noChangeArrowheads="1"/>
            </p:cNvSpPr>
            <p:nvPr/>
          </p:nvSpPr>
          <p:spPr bwMode="auto">
            <a:xfrm>
              <a:off x="816" y="1056"/>
              <a:ext cx="768" cy="72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17411" name="Object 8"/>
            <p:cNvGraphicFramePr>
              <a:graphicFrameLocks noChangeAspect="1"/>
            </p:cNvGraphicFramePr>
            <p:nvPr/>
          </p:nvGraphicFramePr>
          <p:xfrm>
            <a:off x="864" y="1104"/>
            <a:ext cx="672" cy="618"/>
          </p:xfrm>
          <a:graphic>
            <a:graphicData uri="http://schemas.openxmlformats.org/presentationml/2006/ole">
              <mc:AlternateContent xmlns:mc="http://schemas.openxmlformats.org/markup-compatibility/2006">
                <mc:Choice xmlns:v="urn:schemas-microsoft-com:vml" Requires="v">
                  <p:oleObj name="Equation" r:id="rId6" imgW="469800" imgH="431640" progId="Equation.DSMT4">
                    <p:embed/>
                  </p:oleObj>
                </mc:Choice>
                <mc:Fallback>
                  <p:oleObj name="Equation" r:id="rId6" imgW="469800" imgH="431640" progId="Equation.DSMT4">
                    <p:embed/>
                    <p:pic>
                      <p:nvPicPr>
                        <p:cNvPr id="17411"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 y="1104"/>
                          <a:ext cx="672" cy="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7417" name="Rectangle 9"/>
          <p:cNvSpPr>
            <a:spLocks noChangeArrowheads="1"/>
          </p:cNvSpPr>
          <p:nvPr/>
        </p:nvSpPr>
        <p:spPr bwMode="auto">
          <a:xfrm>
            <a:off x="3489325" y="2435225"/>
            <a:ext cx="177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solidFill>
                  <a:srgbClr val="000000"/>
                </a:solidFill>
                <a:latin typeface="Arial" charset="0"/>
              </a:rPr>
              <a:t>+</a:t>
            </a:r>
            <a:endParaRPr lang="en-US" altLang="en-US"/>
          </a:p>
        </p:txBody>
      </p:sp>
      <p:sp>
        <p:nvSpPr>
          <p:cNvPr id="17418" name="Line 10"/>
          <p:cNvSpPr>
            <a:spLocks noChangeShapeType="1"/>
          </p:cNvSpPr>
          <p:nvPr/>
        </p:nvSpPr>
        <p:spPr bwMode="auto">
          <a:xfrm>
            <a:off x="4449763" y="2132013"/>
            <a:ext cx="784225"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9" name="Freeform 11"/>
          <p:cNvSpPr>
            <a:spLocks/>
          </p:cNvSpPr>
          <p:nvPr/>
        </p:nvSpPr>
        <p:spPr bwMode="auto">
          <a:xfrm>
            <a:off x="5233988" y="2081213"/>
            <a:ext cx="114300" cy="101600"/>
          </a:xfrm>
          <a:custGeom>
            <a:avLst/>
            <a:gdLst>
              <a:gd name="T0" fmla="*/ 0 w 72"/>
              <a:gd name="T1" fmla="*/ 32 h 64"/>
              <a:gd name="T2" fmla="*/ 0 w 72"/>
              <a:gd name="T3" fmla="*/ 40 h 64"/>
              <a:gd name="T4" fmla="*/ 8 w 72"/>
              <a:gd name="T5" fmla="*/ 48 h 64"/>
              <a:gd name="T6" fmla="*/ 16 w 72"/>
              <a:gd name="T7" fmla="*/ 56 h 64"/>
              <a:gd name="T8" fmla="*/ 24 w 72"/>
              <a:gd name="T9" fmla="*/ 64 h 64"/>
              <a:gd name="T10" fmla="*/ 32 w 72"/>
              <a:gd name="T11" fmla="*/ 64 h 64"/>
              <a:gd name="T12" fmla="*/ 40 w 72"/>
              <a:gd name="T13" fmla="*/ 64 h 64"/>
              <a:gd name="T14" fmla="*/ 48 w 72"/>
              <a:gd name="T15" fmla="*/ 64 h 64"/>
              <a:gd name="T16" fmla="*/ 56 w 72"/>
              <a:gd name="T17" fmla="*/ 56 h 64"/>
              <a:gd name="T18" fmla="*/ 64 w 72"/>
              <a:gd name="T19" fmla="*/ 48 h 64"/>
              <a:gd name="T20" fmla="*/ 64 w 72"/>
              <a:gd name="T21" fmla="*/ 40 h 64"/>
              <a:gd name="T22" fmla="*/ 72 w 72"/>
              <a:gd name="T23" fmla="*/ 32 h 64"/>
              <a:gd name="T24" fmla="*/ 64 w 72"/>
              <a:gd name="T25" fmla="*/ 24 h 64"/>
              <a:gd name="T26" fmla="*/ 64 w 72"/>
              <a:gd name="T27" fmla="*/ 16 h 64"/>
              <a:gd name="T28" fmla="*/ 56 w 72"/>
              <a:gd name="T29" fmla="*/ 8 h 64"/>
              <a:gd name="T30" fmla="*/ 48 w 72"/>
              <a:gd name="T31" fmla="*/ 0 h 64"/>
              <a:gd name="T32" fmla="*/ 40 w 72"/>
              <a:gd name="T33" fmla="*/ 0 h 64"/>
              <a:gd name="T34" fmla="*/ 32 w 72"/>
              <a:gd name="T35" fmla="*/ 0 h 64"/>
              <a:gd name="T36" fmla="*/ 24 w 72"/>
              <a:gd name="T37" fmla="*/ 0 h 64"/>
              <a:gd name="T38" fmla="*/ 16 w 72"/>
              <a:gd name="T39" fmla="*/ 8 h 64"/>
              <a:gd name="T40" fmla="*/ 8 w 72"/>
              <a:gd name="T41" fmla="*/ 16 h 64"/>
              <a:gd name="T42" fmla="*/ 0 w 72"/>
              <a:gd name="T43" fmla="*/ 24 h 64"/>
              <a:gd name="T44" fmla="*/ 0 w 72"/>
              <a:gd name="T45" fmla="*/ 32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
              <a:gd name="T70" fmla="*/ 0 h 64"/>
              <a:gd name="T71" fmla="*/ 72 w 72"/>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 h="64">
                <a:moveTo>
                  <a:pt x="0" y="32"/>
                </a:moveTo>
                <a:lnTo>
                  <a:pt x="0" y="40"/>
                </a:lnTo>
                <a:lnTo>
                  <a:pt x="8" y="48"/>
                </a:lnTo>
                <a:lnTo>
                  <a:pt x="16" y="56"/>
                </a:lnTo>
                <a:lnTo>
                  <a:pt x="24" y="64"/>
                </a:lnTo>
                <a:lnTo>
                  <a:pt x="32" y="64"/>
                </a:lnTo>
                <a:lnTo>
                  <a:pt x="40" y="64"/>
                </a:lnTo>
                <a:lnTo>
                  <a:pt x="48" y="64"/>
                </a:lnTo>
                <a:lnTo>
                  <a:pt x="56" y="56"/>
                </a:lnTo>
                <a:lnTo>
                  <a:pt x="64" y="48"/>
                </a:lnTo>
                <a:lnTo>
                  <a:pt x="64" y="40"/>
                </a:lnTo>
                <a:lnTo>
                  <a:pt x="72" y="32"/>
                </a:lnTo>
                <a:lnTo>
                  <a:pt x="64" y="24"/>
                </a:lnTo>
                <a:lnTo>
                  <a:pt x="64" y="16"/>
                </a:lnTo>
                <a:lnTo>
                  <a:pt x="56" y="8"/>
                </a:lnTo>
                <a:lnTo>
                  <a:pt x="48" y="0"/>
                </a:lnTo>
                <a:lnTo>
                  <a:pt x="40" y="0"/>
                </a:lnTo>
                <a:lnTo>
                  <a:pt x="32" y="0"/>
                </a:lnTo>
                <a:lnTo>
                  <a:pt x="24" y="0"/>
                </a:lnTo>
                <a:lnTo>
                  <a:pt x="16" y="8"/>
                </a:lnTo>
                <a:lnTo>
                  <a:pt x="8" y="16"/>
                </a:lnTo>
                <a:lnTo>
                  <a:pt x="0" y="24"/>
                </a:lnTo>
                <a:lnTo>
                  <a:pt x="0" y="3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7420" name="Line 12"/>
          <p:cNvSpPr>
            <a:spLocks noChangeShapeType="1"/>
          </p:cNvSpPr>
          <p:nvPr/>
        </p:nvSpPr>
        <p:spPr bwMode="auto">
          <a:xfrm>
            <a:off x="3224213" y="2132013"/>
            <a:ext cx="771525"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1" name="Freeform 13"/>
          <p:cNvSpPr>
            <a:spLocks/>
          </p:cNvSpPr>
          <p:nvPr/>
        </p:nvSpPr>
        <p:spPr bwMode="auto">
          <a:xfrm>
            <a:off x="3109913" y="2081213"/>
            <a:ext cx="114300" cy="101600"/>
          </a:xfrm>
          <a:custGeom>
            <a:avLst/>
            <a:gdLst>
              <a:gd name="T0" fmla="*/ 72 w 72"/>
              <a:gd name="T1" fmla="*/ 32 h 64"/>
              <a:gd name="T2" fmla="*/ 64 w 72"/>
              <a:gd name="T3" fmla="*/ 24 h 64"/>
              <a:gd name="T4" fmla="*/ 64 w 72"/>
              <a:gd name="T5" fmla="*/ 16 h 64"/>
              <a:gd name="T6" fmla="*/ 56 w 72"/>
              <a:gd name="T7" fmla="*/ 8 h 64"/>
              <a:gd name="T8" fmla="*/ 48 w 72"/>
              <a:gd name="T9" fmla="*/ 0 h 64"/>
              <a:gd name="T10" fmla="*/ 40 w 72"/>
              <a:gd name="T11" fmla="*/ 0 h 64"/>
              <a:gd name="T12" fmla="*/ 32 w 72"/>
              <a:gd name="T13" fmla="*/ 0 h 64"/>
              <a:gd name="T14" fmla="*/ 24 w 72"/>
              <a:gd name="T15" fmla="*/ 0 h 64"/>
              <a:gd name="T16" fmla="*/ 16 w 72"/>
              <a:gd name="T17" fmla="*/ 8 h 64"/>
              <a:gd name="T18" fmla="*/ 8 w 72"/>
              <a:gd name="T19" fmla="*/ 16 h 64"/>
              <a:gd name="T20" fmla="*/ 0 w 72"/>
              <a:gd name="T21" fmla="*/ 24 h 64"/>
              <a:gd name="T22" fmla="*/ 0 w 72"/>
              <a:gd name="T23" fmla="*/ 32 h 64"/>
              <a:gd name="T24" fmla="*/ 0 w 72"/>
              <a:gd name="T25" fmla="*/ 40 h 64"/>
              <a:gd name="T26" fmla="*/ 8 w 72"/>
              <a:gd name="T27" fmla="*/ 48 h 64"/>
              <a:gd name="T28" fmla="*/ 16 w 72"/>
              <a:gd name="T29" fmla="*/ 56 h 64"/>
              <a:gd name="T30" fmla="*/ 24 w 72"/>
              <a:gd name="T31" fmla="*/ 64 h 64"/>
              <a:gd name="T32" fmla="*/ 32 w 72"/>
              <a:gd name="T33" fmla="*/ 64 h 64"/>
              <a:gd name="T34" fmla="*/ 40 w 72"/>
              <a:gd name="T35" fmla="*/ 64 h 64"/>
              <a:gd name="T36" fmla="*/ 48 w 72"/>
              <a:gd name="T37" fmla="*/ 64 h 64"/>
              <a:gd name="T38" fmla="*/ 56 w 72"/>
              <a:gd name="T39" fmla="*/ 56 h 64"/>
              <a:gd name="T40" fmla="*/ 64 w 72"/>
              <a:gd name="T41" fmla="*/ 48 h 64"/>
              <a:gd name="T42" fmla="*/ 64 w 72"/>
              <a:gd name="T43" fmla="*/ 40 h 64"/>
              <a:gd name="T44" fmla="*/ 72 w 72"/>
              <a:gd name="T45" fmla="*/ 32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
              <a:gd name="T70" fmla="*/ 0 h 64"/>
              <a:gd name="T71" fmla="*/ 72 w 72"/>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 h="64">
                <a:moveTo>
                  <a:pt x="72" y="32"/>
                </a:moveTo>
                <a:lnTo>
                  <a:pt x="64" y="24"/>
                </a:lnTo>
                <a:lnTo>
                  <a:pt x="64" y="16"/>
                </a:lnTo>
                <a:lnTo>
                  <a:pt x="56" y="8"/>
                </a:lnTo>
                <a:lnTo>
                  <a:pt x="48" y="0"/>
                </a:lnTo>
                <a:lnTo>
                  <a:pt x="40" y="0"/>
                </a:lnTo>
                <a:lnTo>
                  <a:pt x="32" y="0"/>
                </a:lnTo>
                <a:lnTo>
                  <a:pt x="24" y="0"/>
                </a:lnTo>
                <a:lnTo>
                  <a:pt x="16" y="8"/>
                </a:lnTo>
                <a:lnTo>
                  <a:pt x="8" y="16"/>
                </a:lnTo>
                <a:lnTo>
                  <a:pt x="0" y="24"/>
                </a:lnTo>
                <a:lnTo>
                  <a:pt x="0" y="32"/>
                </a:lnTo>
                <a:lnTo>
                  <a:pt x="0" y="40"/>
                </a:lnTo>
                <a:lnTo>
                  <a:pt x="8" y="48"/>
                </a:lnTo>
                <a:lnTo>
                  <a:pt x="16" y="56"/>
                </a:lnTo>
                <a:lnTo>
                  <a:pt x="24" y="64"/>
                </a:lnTo>
                <a:lnTo>
                  <a:pt x="32" y="64"/>
                </a:lnTo>
                <a:lnTo>
                  <a:pt x="40" y="64"/>
                </a:lnTo>
                <a:lnTo>
                  <a:pt x="48" y="64"/>
                </a:lnTo>
                <a:lnTo>
                  <a:pt x="56" y="56"/>
                </a:lnTo>
                <a:lnTo>
                  <a:pt x="64" y="48"/>
                </a:lnTo>
                <a:lnTo>
                  <a:pt x="64" y="40"/>
                </a:lnTo>
                <a:lnTo>
                  <a:pt x="72" y="3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7422" name="Freeform 14"/>
          <p:cNvSpPr>
            <a:spLocks/>
          </p:cNvSpPr>
          <p:nvPr/>
        </p:nvSpPr>
        <p:spPr bwMode="auto">
          <a:xfrm>
            <a:off x="3995738" y="2055813"/>
            <a:ext cx="454025" cy="152400"/>
          </a:xfrm>
          <a:custGeom>
            <a:avLst/>
            <a:gdLst>
              <a:gd name="T0" fmla="*/ 0 w 286"/>
              <a:gd name="T1" fmla="*/ 48 h 96"/>
              <a:gd name="T2" fmla="*/ 24 w 286"/>
              <a:gd name="T3" fmla="*/ 0 h 96"/>
              <a:gd name="T4" fmla="*/ 71 w 286"/>
              <a:gd name="T5" fmla="*/ 96 h 96"/>
              <a:gd name="T6" fmla="*/ 119 w 286"/>
              <a:gd name="T7" fmla="*/ 0 h 96"/>
              <a:gd name="T8" fmla="*/ 167 w 286"/>
              <a:gd name="T9" fmla="*/ 96 h 96"/>
              <a:gd name="T10" fmla="*/ 215 w 286"/>
              <a:gd name="T11" fmla="*/ 0 h 96"/>
              <a:gd name="T12" fmla="*/ 263 w 286"/>
              <a:gd name="T13" fmla="*/ 96 h 96"/>
              <a:gd name="T14" fmla="*/ 286 w 286"/>
              <a:gd name="T15" fmla="*/ 48 h 96"/>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96"/>
              <a:gd name="T26" fmla="*/ 286 w 286"/>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96">
                <a:moveTo>
                  <a:pt x="0" y="48"/>
                </a:moveTo>
                <a:lnTo>
                  <a:pt x="24" y="0"/>
                </a:lnTo>
                <a:lnTo>
                  <a:pt x="71" y="96"/>
                </a:lnTo>
                <a:lnTo>
                  <a:pt x="119" y="0"/>
                </a:lnTo>
                <a:lnTo>
                  <a:pt x="167" y="96"/>
                </a:lnTo>
                <a:lnTo>
                  <a:pt x="215" y="0"/>
                </a:lnTo>
                <a:lnTo>
                  <a:pt x="263" y="96"/>
                </a:lnTo>
                <a:lnTo>
                  <a:pt x="286" y="4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7423" name="Rectangle 15"/>
          <p:cNvSpPr>
            <a:spLocks noChangeArrowheads="1"/>
          </p:cNvSpPr>
          <p:nvPr/>
        </p:nvSpPr>
        <p:spPr bwMode="auto">
          <a:xfrm>
            <a:off x="4159250" y="1790700"/>
            <a:ext cx="2270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solidFill>
                  <a:srgbClr val="000000"/>
                </a:solidFill>
                <a:latin typeface="Arial" charset="0"/>
              </a:rPr>
              <a:t>R</a:t>
            </a:r>
            <a:endParaRPr lang="en-US" altLang="en-US"/>
          </a:p>
        </p:txBody>
      </p:sp>
      <p:sp>
        <p:nvSpPr>
          <p:cNvPr id="17424" name="Rectangle 16"/>
          <p:cNvSpPr>
            <a:spLocks noChangeArrowheads="1"/>
          </p:cNvSpPr>
          <p:nvPr/>
        </p:nvSpPr>
        <p:spPr bwMode="auto">
          <a:xfrm>
            <a:off x="4133850" y="2462213"/>
            <a:ext cx="1762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solidFill>
                  <a:srgbClr val="000000"/>
                </a:solidFill>
                <a:latin typeface="Arial" charset="0"/>
              </a:rPr>
              <a:t>v</a:t>
            </a:r>
            <a:endParaRPr lang="en-US" altLang="en-US"/>
          </a:p>
        </p:txBody>
      </p:sp>
      <p:sp>
        <p:nvSpPr>
          <p:cNvPr id="17425" name="Line 19"/>
          <p:cNvSpPr>
            <a:spLocks noChangeShapeType="1"/>
          </p:cNvSpPr>
          <p:nvPr/>
        </p:nvSpPr>
        <p:spPr bwMode="auto">
          <a:xfrm flipH="1">
            <a:off x="4092575" y="2346325"/>
            <a:ext cx="708025" cy="1588"/>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426" name="Rectangle 20"/>
          <p:cNvSpPr>
            <a:spLocks noChangeArrowheads="1"/>
          </p:cNvSpPr>
          <p:nvPr/>
        </p:nvSpPr>
        <p:spPr bwMode="auto">
          <a:xfrm>
            <a:off x="4892675" y="2308225"/>
            <a:ext cx="3159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000000"/>
                </a:solidFill>
                <a:latin typeface="Arial" charset="0"/>
              </a:rPr>
              <a:t>-</a:t>
            </a:r>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15AD5C-F666-4CD2-B92C-6D5E3EA84768}"/>
              </a:ext>
            </a:extLst>
          </p:cNvPr>
          <p:cNvPicPr>
            <a:picLocks noChangeAspect="1"/>
          </p:cNvPicPr>
          <p:nvPr/>
        </p:nvPicPr>
        <p:blipFill>
          <a:blip r:embed="rId3"/>
          <a:stretch>
            <a:fillRect/>
          </a:stretch>
        </p:blipFill>
        <p:spPr>
          <a:xfrm>
            <a:off x="654725" y="4205286"/>
            <a:ext cx="3389786" cy="1966913"/>
          </a:xfrm>
          <a:prstGeom prst="rect">
            <a:avLst/>
          </a:prstGeom>
          <a:solidFill>
            <a:schemeClr val="accent1"/>
          </a:solidFill>
          <a:ln w="9525">
            <a:solidFill>
              <a:srgbClr val="008000"/>
            </a:solidFill>
            <a:miter lim="800000"/>
            <a:headEnd/>
            <a:tailEnd/>
          </a:ln>
        </p:spPr>
      </p:pic>
      <p:sp>
        <p:nvSpPr>
          <p:cNvPr id="2" name="Rectangle 1"/>
          <p:cNvSpPr/>
          <p:nvPr/>
        </p:nvSpPr>
        <p:spPr bwMode="auto">
          <a:xfrm>
            <a:off x="4800600" y="4686300"/>
            <a:ext cx="2057400" cy="14859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437" name="Rectangle 3"/>
          <p:cNvSpPr>
            <a:spLocks noGrp="1" noChangeArrowheads="1"/>
          </p:cNvSpPr>
          <p:nvPr>
            <p:ph type="title"/>
          </p:nvPr>
        </p:nvSpPr>
        <p:spPr>
          <a:xfrm>
            <a:off x="457200" y="0"/>
            <a:ext cx="7772400" cy="1295400"/>
          </a:xfrm>
        </p:spPr>
        <p:txBody>
          <a:bodyPr/>
          <a:lstStyle/>
          <a:p>
            <a:pPr eaLnBrk="1" hangingPunct="1"/>
            <a:r>
              <a:rPr lang="en-US" altLang="en-US" sz="3600" dirty="0"/>
              <a:t>Schematic Symbol for Resistors</a:t>
            </a:r>
          </a:p>
        </p:txBody>
      </p:sp>
      <p:sp>
        <p:nvSpPr>
          <p:cNvPr id="18438" name="Rectangle 4"/>
          <p:cNvSpPr>
            <a:spLocks noGrp="1" noChangeArrowheads="1"/>
          </p:cNvSpPr>
          <p:nvPr>
            <p:ph type="body" idx="1"/>
          </p:nvPr>
        </p:nvSpPr>
        <p:spPr>
          <a:xfrm>
            <a:off x="304800" y="1752600"/>
            <a:ext cx="8305800" cy="1066800"/>
          </a:xfrm>
        </p:spPr>
        <p:txBody>
          <a:bodyPr/>
          <a:lstStyle/>
          <a:p>
            <a:pPr marL="660400" indent="-660400" eaLnBrk="1" hangingPunct="1">
              <a:buFontTx/>
              <a:buNone/>
            </a:pPr>
            <a:r>
              <a:rPr lang="en-US" altLang="en-US" dirty="0"/>
              <a:t>The schematic symbol that we use for resistors is shown here.</a:t>
            </a:r>
          </a:p>
        </p:txBody>
      </p:sp>
      <p:graphicFrame>
        <p:nvGraphicFramePr>
          <p:cNvPr id="18435" name="Object 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4" imgW="914400" imgH="198720" progId="Equation.DSMT4">
                  <p:embed/>
                </p:oleObj>
              </mc:Choice>
              <mc:Fallback>
                <p:oleObj name="Equation" r:id="rId4" imgW="914400" imgH="198720" progId="Equation.DSMT4">
                  <p:embed/>
                  <p:pic>
                    <p:nvPicPr>
                      <p:cNvPr id="18435"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9" name="Rectangle 7"/>
          <p:cNvSpPr>
            <a:spLocks noChangeArrowheads="1"/>
          </p:cNvSpPr>
          <p:nvPr/>
        </p:nvSpPr>
        <p:spPr bwMode="auto">
          <a:xfrm>
            <a:off x="1682310" y="4343400"/>
            <a:ext cx="1670490" cy="4572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8440" name="Line 8"/>
          <p:cNvSpPr>
            <a:spLocks noChangeShapeType="1"/>
          </p:cNvSpPr>
          <p:nvPr/>
        </p:nvSpPr>
        <p:spPr bwMode="auto">
          <a:xfrm flipH="1">
            <a:off x="2438399" y="3352800"/>
            <a:ext cx="1158909" cy="990600"/>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1" name="Text Box 9"/>
          <p:cNvSpPr txBox="1">
            <a:spLocks noChangeArrowheads="1"/>
          </p:cNvSpPr>
          <p:nvPr/>
        </p:nvSpPr>
        <p:spPr bwMode="auto">
          <a:xfrm>
            <a:off x="3581400" y="2819400"/>
            <a:ext cx="5269815" cy="1200150"/>
          </a:xfrm>
          <a:prstGeom prst="rect">
            <a:avLst/>
          </a:prstGeom>
          <a:solidFill>
            <a:schemeClr val="accent1"/>
          </a:solidFill>
          <a:ln w="9525">
            <a:solidFill>
              <a:srgbClr val="008000"/>
            </a:solid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solidFill>
                  <a:schemeClr val="bg1"/>
                </a:solidFill>
              </a:rPr>
              <a:t>This is intended to indicate that the schematic symbol can be labeled either with a variable, like </a:t>
            </a:r>
            <a:r>
              <a:rPr lang="en-US" altLang="en-US" sz="1800" i="1" dirty="0">
                <a:solidFill>
                  <a:schemeClr val="bg1"/>
                </a:solidFill>
              </a:rPr>
              <a:t>R</a:t>
            </a:r>
            <a:r>
              <a:rPr lang="en-US" altLang="en-US" sz="1800" i="1" baseline="-25000" dirty="0">
                <a:solidFill>
                  <a:schemeClr val="bg1"/>
                </a:solidFill>
              </a:rPr>
              <a:t>X</a:t>
            </a:r>
            <a:r>
              <a:rPr lang="en-US" altLang="en-US" sz="1800" dirty="0">
                <a:solidFill>
                  <a:schemeClr val="bg1"/>
                </a:solidFill>
              </a:rPr>
              <a:t>, or a value, with some number, and units.  An example might be 33[</a:t>
            </a:r>
            <a:r>
              <a:rPr lang="en-US" altLang="en-US" sz="1800" dirty="0">
                <a:solidFill>
                  <a:schemeClr val="bg1"/>
                </a:solidFill>
                <a:latin typeface="Symbol" pitchFamily="18" charset="2"/>
              </a:rPr>
              <a:t>W</a:t>
            </a:r>
            <a:r>
              <a:rPr lang="en-US" altLang="en-US" sz="1800" dirty="0">
                <a:solidFill>
                  <a:schemeClr val="bg1"/>
                </a:solidFill>
              </a:rPr>
              <a:t>].  It could also be labeled with both.</a:t>
            </a:r>
          </a:p>
        </p:txBody>
      </p:sp>
      <p:graphicFrame>
        <p:nvGraphicFramePr>
          <p:cNvPr id="18436" name="Object 10"/>
          <p:cNvGraphicFramePr>
            <a:graphicFrameLocks noChangeAspect="1"/>
          </p:cNvGraphicFramePr>
          <p:nvPr>
            <p:extLst>
              <p:ext uri="{D42A27DB-BD31-4B8C-83A1-F6EECF244321}">
                <p14:modId xmlns:p14="http://schemas.microsoft.com/office/powerpoint/2010/main" val="2473399078"/>
              </p:ext>
            </p:extLst>
          </p:nvPr>
        </p:nvGraphicFramePr>
        <p:xfrm>
          <a:off x="5029200" y="4876800"/>
          <a:ext cx="1503362" cy="1120775"/>
        </p:xfrm>
        <a:graphic>
          <a:graphicData uri="http://schemas.openxmlformats.org/presentationml/2006/ole">
            <mc:AlternateContent xmlns:mc="http://schemas.openxmlformats.org/markup-compatibility/2006">
              <mc:Choice xmlns:v="urn:schemas-microsoft-com:vml" Requires="v">
                <p:oleObj name="Equation" r:id="rId6" imgW="571320" imgH="431640" progId="Equation.DSMT4">
                  <p:embed/>
                </p:oleObj>
              </mc:Choice>
              <mc:Fallback>
                <p:oleObj name="Equation" r:id="rId6" imgW="571320" imgH="431640" progId="Equation.DSMT4">
                  <p:embed/>
                  <p:pic>
                    <p:nvPicPr>
                      <p:cNvPr id="18436"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876800"/>
                        <a:ext cx="1503362" cy="1120775"/>
                      </a:xfrm>
                      <a:prstGeom prst="rect">
                        <a:avLst/>
                      </a:prstGeom>
                      <a:noFill/>
                      <a:ln>
                        <a:noFill/>
                      </a:ln>
                      <a:effec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ChangeArrowheads="1"/>
          </p:cNvSpPr>
          <p:nvPr/>
        </p:nvSpPr>
        <p:spPr bwMode="auto">
          <a:xfrm>
            <a:off x="5181600" y="2286000"/>
            <a:ext cx="3962400" cy="2895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443" name="Rectangle 2"/>
          <p:cNvSpPr>
            <a:spLocks noGrp="1" noChangeArrowheads="1"/>
          </p:cNvSpPr>
          <p:nvPr>
            <p:ph type="title"/>
          </p:nvPr>
        </p:nvSpPr>
        <p:spPr>
          <a:xfrm>
            <a:off x="457200" y="0"/>
            <a:ext cx="7772400" cy="685800"/>
          </a:xfrm>
        </p:spPr>
        <p:txBody>
          <a:bodyPr/>
          <a:lstStyle/>
          <a:p>
            <a:pPr eaLnBrk="1" hangingPunct="1"/>
            <a:r>
              <a:rPr lang="en-US" altLang="en-US" sz="3200" dirty="0"/>
              <a:t>Resistor Polarities</a:t>
            </a:r>
          </a:p>
        </p:txBody>
      </p:sp>
      <p:sp>
        <p:nvSpPr>
          <p:cNvPr id="61444" name="Rectangle 3"/>
          <p:cNvSpPr>
            <a:spLocks noGrp="1" noChangeArrowheads="1"/>
          </p:cNvSpPr>
          <p:nvPr>
            <p:ph type="body" idx="1"/>
          </p:nvPr>
        </p:nvSpPr>
        <p:spPr>
          <a:xfrm>
            <a:off x="0" y="1447800"/>
            <a:ext cx="5105400" cy="5029200"/>
          </a:xfrm>
        </p:spPr>
        <p:txBody>
          <a:bodyPr/>
          <a:lstStyle/>
          <a:p>
            <a:pPr marL="609600" indent="-609600" eaLnBrk="1" hangingPunct="1">
              <a:lnSpc>
                <a:spcPct val="90000"/>
              </a:lnSpc>
            </a:pPr>
            <a:r>
              <a:rPr lang="en-US" altLang="en-US" sz="2400" dirty="0"/>
              <a:t>Previously, we have emphasized the important of reference polarities of current sources and voltages sources.  There is no corresponding polarity to a resistor.  You can flip it end-for-end, and it will behave the same way.  </a:t>
            </a:r>
          </a:p>
          <a:p>
            <a:pPr marL="609600" indent="-609600" eaLnBrk="1" hangingPunct="1">
              <a:lnSpc>
                <a:spcPct val="90000"/>
              </a:lnSpc>
            </a:pPr>
            <a:r>
              <a:rPr lang="en-US" altLang="en-US" sz="2400" dirty="0"/>
              <a:t>However, even in a resistor, direction matters in one sense;  we need to have defined the voltage and current in the </a:t>
            </a:r>
            <a:r>
              <a:rPr lang="en-US" altLang="en-US" sz="2400" b="1" dirty="0"/>
              <a:t>passive sign relationship </a:t>
            </a:r>
            <a:r>
              <a:rPr lang="en-US" altLang="en-US" sz="2400" dirty="0"/>
              <a:t>to use the Ohm’s Law equation the way we have it listed here.  </a:t>
            </a:r>
          </a:p>
        </p:txBody>
      </p:sp>
      <p:pic>
        <p:nvPicPr>
          <p:cNvPr id="61445" name="Picture 4" descr="bd0570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362200"/>
            <a:ext cx="368141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2"/>
          <p:cNvSpPr>
            <a:spLocks noGrp="1" noChangeArrowheads="1"/>
          </p:cNvSpPr>
          <p:nvPr>
            <p:ph type="body" idx="1"/>
          </p:nvPr>
        </p:nvSpPr>
        <p:spPr>
          <a:xfrm>
            <a:off x="304800" y="1752600"/>
            <a:ext cx="4114800" cy="4572000"/>
          </a:xfrm>
          <a:solidFill>
            <a:schemeClr val="accent1"/>
          </a:solidFill>
          <a:ln>
            <a:solidFill>
              <a:schemeClr val="tx1"/>
            </a:solidFill>
            <a:miter lim="800000"/>
            <a:headEnd/>
            <a:tailEnd/>
          </a:ln>
        </p:spPr>
        <p:txBody>
          <a:bodyPr/>
          <a:lstStyle/>
          <a:p>
            <a:pPr marL="3175" indent="-3175" eaLnBrk="1" hangingPunct="1">
              <a:buFontTx/>
              <a:buNone/>
            </a:pPr>
            <a:r>
              <a:rPr lang="en-US" altLang="en-US" sz="2000" dirty="0"/>
              <a:t>	If the reference current is in the direction of the reference voltage drop (Passive Sign Relationship), then…</a:t>
            </a:r>
          </a:p>
        </p:txBody>
      </p:sp>
      <p:sp>
        <p:nvSpPr>
          <p:cNvPr id="19464" name="Rectangle 4"/>
          <p:cNvSpPr>
            <a:spLocks noGrp="1" noChangeArrowheads="1"/>
          </p:cNvSpPr>
          <p:nvPr>
            <p:ph type="title"/>
          </p:nvPr>
        </p:nvSpPr>
        <p:spPr>
          <a:xfrm>
            <a:off x="2362200" y="198438"/>
            <a:ext cx="6248400" cy="1173162"/>
          </a:xfrm>
        </p:spPr>
        <p:txBody>
          <a:bodyPr/>
          <a:lstStyle/>
          <a:p>
            <a:pPr eaLnBrk="1" hangingPunct="1"/>
            <a:r>
              <a:rPr lang="en-US" altLang="en-US" sz="2800" dirty="0"/>
              <a:t>Getting the Sign in Ohm’s Law from the Sign Relationship</a:t>
            </a:r>
          </a:p>
        </p:txBody>
      </p:sp>
      <p:graphicFrame>
        <p:nvGraphicFramePr>
          <p:cNvPr id="19459" name="Object 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19459"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0" name="Object 7"/>
          <p:cNvGraphicFramePr>
            <a:graphicFrameLocks noChangeAspect="1"/>
          </p:cNvGraphicFramePr>
          <p:nvPr/>
        </p:nvGraphicFramePr>
        <p:xfrm>
          <a:off x="1600200" y="3048000"/>
          <a:ext cx="1482725" cy="1120775"/>
        </p:xfrm>
        <a:graphic>
          <a:graphicData uri="http://schemas.openxmlformats.org/presentationml/2006/ole">
            <mc:AlternateContent xmlns:mc="http://schemas.openxmlformats.org/markup-compatibility/2006">
              <mc:Choice xmlns:v="urn:schemas-microsoft-com:vml" Requires="v">
                <p:oleObj name="Equation" r:id="rId5" imgW="571320" imgH="431640" progId="Equation.DSMT4">
                  <p:embed/>
                </p:oleObj>
              </mc:Choice>
              <mc:Fallback>
                <p:oleObj name="Equation" r:id="rId5" imgW="571320" imgH="431640" progId="Equation.DSMT4">
                  <p:embed/>
                  <p:pic>
                    <p:nvPicPr>
                      <p:cNvPr id="1946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048000"/>
                        <a:ext cx="148272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5" name="Rectangle 8"/>
          <p:cNvSpPr>
            <a:spLocks noChangeArrowheads="1"/>
          </p:cNvSpPr>
          <p:nvPr/>
        </p:nvSpPr>
        <p:spPr bwMode="auto">
          <a:xfrm>
            <a:off x="4572000" y="1752600"/>
            <a:ext cx="4114800" cy="4572000"/>
          </a:xfrm>
          <a:prstGeom prst="rect">
            <a:avLst/>
          </a:prstGeom>
          <a:solidFill>
            <a:schemeClr val="accent1"/>
          </a:solidFill>
          <a:ln w="9525">
            <a:solidFill>
              <a:schemeClr val="tx1"/>
            </a:solidFill>
            <a:miter lim="800000"/>
            <a:headEnd/>
            <a:tailEnd/>
          </a:ln>
        </p:spPr>
        <p:txBody>
          <a:bodyPr/>
          <a:lstStyle>
            <a:lvl1pPr marL="3175" indent="-317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t>	</a:t>
            </a:r>
            <a:r>
              <a:rPr lang="en-US" altLang="en-US" sz="2000" dirty="0">
                <a:latin typeface="Arial" charset="0"/>
              </a:rPr>
              <a:t>If the reference current is in the direction of the reference voltage rise (Active Sign Relationship), then…</a:t>
            </a:r>
          </a:p>
        </p:txBody>
      </p:sp>
      <p:graphicFrame>
        <p:nvGraphicFramePr>
          <p:cNvPr id="19462" name="Object 10"/>
          <p:cNvGraphicFramePr>
            <a:graphicFrameLocks noChangeAspect="1"/>
          </p:cNvGraphicFramePr>
          <p:nvPr/>
        </p:nvGraphicFramePr>
        <p:xfrm>
          <a:off x="5735638" y="3048000"/>
          <a:ext cx="1746250" cy="1120775"/>
        </p:xfrm>
        <a:graphic>
          <a:graphicData uri="http://schemas.openxmlformats.org/presentationml/2006/ole">
            <mc:AlternateContent xmlns:mc="http://schemas.openxmlformats.org/markup-compatibility/2006">
              <mc:Choice xmlns:v="urn:schemas-microsoft-com:vml" Requires="v">
                <p:oleObj name="Equation" r:id="rId7" imgW="672840" imgH="431640" progId="Equation.DSMT4">
                  <p:embed/>
                </p:oleObj>
              </mc:Choice>
              <mc:Fallback>
                <p:oleObj name="Equation" r:id="rId7" imgW="672840" imgH="431640" progId="Equation.DSMT4">
                  <p:embed/>
                  <p:pic>
                    <p:nvPicPr>
                      <p:cNvPr id="19462"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5638" y="3048000"/>
                        <a:ext cx="1746250"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 name="Picture 9">
            <a:extLst>
              <a:ext uri="{FF2B5EF4-FFF2-40B4-BE49-F238E27FC236}">
                <a16:creationId xmlns:a16="http://schemas.microsoft.com/office/drawing/2014/main" id="{991BBBB1-E44F-4EE4-A990-AAB8359F5A87}"/>
              </a:ext>
            </a:extLst>
          </p:cNvPr>
          <p:cNvPicPr>
            <a:picLocks noChangeAspect="1"/>
          </p:cNvPicPr>
          <p:nvPr/>
        </p:nvPicPr>
        <p:blipFill>
          <a:blip r:embed="rId9"/>
          <a:stretch>
            <a:fillRect/>
          </a:stretch>
        </p:blipFill>
        <p:spPr>
          <a:xfrm>
            <a:off x="654725" y="4205286"/>
            <a:ext cx="3389786" cy="1966913"/>
          </a:xfrm>
          <a:prstGeom prst="rect">
            <a:avLst/>
          </a:prstGeom>
          <a:solidFill>
            <a:schemeClr val="accent1"/>
          </a:solidFill>
          <a:ln w="9525">
            <a:solidFill>
              <a:srgbClr val="008000"/>
            </a:solidFill>
            <a:miter lim="800000"/>
            <a:headEnd/>
            <a:tailEnd/>
          </a:ln>
        </p:spPr>
      </p:pic>
      <p:pic>
        <p:nvPicPr>
          <p:cNvPr id="3" name="Picture 2">
            <a:extLst>
              <a:ext uri="{FF2B5EF4-FFF2-40B4-BE49-F238E27FC236}">
                <a16:creationId xmlns:a16="http://schemas.microsoft.com/office/drawing/2014/main" id="{A04500E7-666B-40AB-AF9B-894BEA09562E}"/>
              </a:ext>
            </a:extLst>
          </p:cNvPr>
          <p:cNvPicPr>
            <a:picLocks noChangeAspect="1"/>
          </p:cNvPicPr>
          <p:nvPr/>
        </p:nvPicPr>
        <p:blipFill>
          <a:blip r:embed="rId10"/>
          <a:stretch>
            <a:fillRect/>
          </a:stretch>
        </p:blipFill>
        <p:spPr>
          <a:xfrm>
            <a:off x="4876800" y="4212992"/>
            <a:ext cx="3352800" cy="1945452"/>
          </a:xfrm>
          <a:prstGeom prst="rect">
            <a:avLst/>
          </a:prstGeom>
          <a:solidFill>
            <a:schemeClr val="accent1"/>
          </a:solidFill>
          <a:ln w="9525">
            <a:solidFill>
              <a:srgbClr val="008000"/>
            </a:solid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2"/>
          <p:cNvSpPr>
            <a:spLocks noGrp="1" noChangeArrowheads="1"/>
          </p:cNvSpPr>
          <p:nvPr>
            <p:ph type="body" idx="1"/>
          </p:nvPr>
        </p:nvSpPr>
        <p:spPr>
          <a:xfrm>
            <a:off x="304800" y="1752600"/>
            <a:ext cx="4114800" cy="4572000"/>
          </a:xfrm>
          <a:solidFill>
            <a:schemeClr val="accent1"/>
          </a:solidFill>
          <a:ln>
            <a:solidFill>
              <a:schemeClr val="tx1"/>
            </a:solidFill>
            <a:miter lim="800000"/>
            <a:headEnd/>
            <a:tailEnd/>
          </a:ln>
        </p:spPr>
        <p:txBody>
          <a:bodyPr/>
          <a:lstStyle/>
          <a:p>
            <a:pPr marL="3175" indent="-3175" eaLnBrk="1" hangingPunct="1">
              <a:buFontTx/>
              <a:buNone/>
            </a:pPr>
            <a:r>
              <a:rPr lang="en-US" altLang="en-US" sz="2000" dirty="0"/>
              <a:t>	If the Ohm’s Law equation has no minus sign, then the voltage and current are in the Passive Sign Relationship.</a:t>
            </a:r>
          </a:p>
        </p:txBody>
      </p:sp>
      <p:sp>
        <p:nvSpPr>
          <p:cNvPr id="19464" name="Rectangle 4"/>
          <p:cNvSpPr>
            <a:spLocks noGrp="1" noChangeArrowheads="1"/>
          </p:cNvSpPr>
          <p:nvPr>
            <p:ph type="title"/>
          </p:nvPr>
        </p:nvSpPr>
        <p:spPr>
          <a:xfrm>
            <a:off x="2286000" y="304800"/>
            <a:ext cx="6324600" cy="1066800"/>
          </a:xfrm>
        </p:spPr>
        <p:txBody>
          <a:bodyPr/>
          <a:lstStyle/>
          <a:p>
            <a:pPr eaLnBrk="1" hangingPunct="1"/>
            <a:r>
              <a:rPr lang="en-US" altLang="en-US" sz="2800" dirty="0"/>
              <a:t>The Sign in Ohm’s Law Determines the Sign Relationship </a:t>
            </a:r>
          </a:p>
        </p:txBody>
      </p:sp>
      <p:graphicFrame>
        <p:nvGraphicFramePr>
          <p:cNvPr id="19459" name="Object 6"/>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19459"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0" name="Object 7"/>
          <p:cNvGraphicFramePr>
            <a:graphicFrameLocks noChangeAspect="1"/>
          </p:cNvGraphicFramePr>
          <p:nvPr/>
        </p:nvGraphicFramePr>
        <p:xfrm>
          <a:off x="1600200" y="3048000"/>
          <a:ext cx="1482725" cy="1120775"/>
        </p:xfrm>
        <a:graphic>
          <a:graphicData uri="http://schemas.openxmlformats.org/presentationml/2006/ole">
            <mc:AlternateContent xmlns:mc="http://schemas.openxmlformats.org/markup-compatibility/2006">
              <mc:Choice xmlns:v="urn:schemas-microsoft-com:vml" Requires="v">
                <p:oleObj name="Equation" r:id="rId5" imgW="571320" imgH="431640" progId="Equation.DSMT4">
                  <p:embed/>
                </p:oleObj>
              </mc:Choice>
              <mc:Fallback>
                <p:oleObj name="Equation" r:id="rId5" imgW="571320" imgH="431640" progId="Equation.DSMT4">
                  <p:embed/>
                  <p:pic>
                    <p:nvPicPr>
                      <p:cNvPr id="1946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048000"/>
                        <a:ext cx="148272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5" name="Rectangle 8"/>
          <p:cNvSpPr>
            <a:spLocks noChangeArrowheads="1"/>
          </p:cNvSpPr>
          <p:nvPr/>
        </p:nvSpPr>
        <p:spPr bwMode="auto">
          <a:xfrm>
            <a:off x="4572000" y="1752600"/>
            <a:ext cx="4114800" cy="4572000"/>
          </a:xfrm>
          <a:prstGeom prst="rect">
            <a:avLst/>
          </a:prstGeom>
          <a:solidFill>
            <a:schemeClr val="accent1"/>
          </a:solidFill>
          <a:ln w="9525">
            <a:solidFill>
              <a:schemeClr val="tx1"/>
            </a:solidFill>
            <a:miter lim="800000"/>
            <a:headEnd/>
            <a:tailEnd/>
          </a:ln>
        </p:spPr>
        <p:txBody>
          <a:bodyPr/>
          <a:lstStyle>
            <a:lvl1pPr marL="3175" indent="-317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latin typeface="+mj-lt"/>
              </a:rPr>
              <a:t>	If the Ohm’s Law equation has a minus sign, then the voltage and current are in the Active Sign Relationship.</a:t>
            </a:r>
          </a:p>
          <a:p>
            <a:pPr>
              <a:spcBef>
                <a:spcPct val="20000"/>
              </a:spcBef>
            </a:pPr>
            <a:endParaRPr lang="en-US" altLang="en-US" sz="2000" dirty="0">
              <a:latin typeface="Arial" charset="0"/>
            </a:endParaRPr>
          </a:p>
        </p:txBody>
      </p:sp>
      <p:graphicFrame>
        <p:nvGraphicFramePr>
          <p:cNvPr id="19461" name="Object 9"/>
          <p:cNvGraphicFramePr>
            <a:graphicFrameLocks noChangeAspect="1"/>
          </p:cNvGraphicFramePr>
          <p:nvPr/>
        </p:nvGraphicFramePr>
        <p:xfrm>
          <a:off x="4800600" y="4343400"/>
          <a:ext cx="3657600" cy="1839913"/>
        </p:xfrm>
        <a:graphic>
          <a:graphicData uri="http://schemas.openxmlformats.org/presentationml/2006/ole">
            <mc:AlternateContent xmlns:mc="http://schemas.openxmlformats.org/markup-compatibility/2006">
              <mc:Choice xmlns:v="urn:schemas-microsoft-com:vml" Requires="v">
                <p:oleObj name="VISIO" r:id="rId7" imgW="2797200" imgH="1406520" progId="Visio.Drawing.6">
                  <p:embed/>
                </p:oleObj>
              </mc:Choice>
              <mc:Fallback>
                <p:oleObj name="VISIO" r:id="rId7" imgW="2797200" imgH="1406520" progId="Visio.Drawing.6">
                  <p:embed/>
                  <p:pic>
                    <p:nvPicPr>
                      <p:cNvPr id="1946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4343400"/>
                        <a:ext cx="3657600" cy="183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10"/>
          <p:cNvGraphicFramePr>
            <a:graphicFrameLocks noChangeAspect="1"/>
          </p:cNvGraphicFramePr>
          <p:nvPr/>
        </p:nvGraphicFramePr>
        <p:xfrm>
          <a:off x="5735638" y="3048000"/>
          <a:ext cx="1746250" cy="1120775"/>
        </p:xfrm>
        <a:graphic>
          <a:graphicData uri="http://schemas.openxmlformats.org/presentationml/2006/ole">
            <mc:AlternateContent xmlns:mc="http://schemas.openxmlformats.org/markup-compatibility/2006">
              <mc:Choice xmlns:v="urn:schemas-microsoft-com:vml" Requires="v">
                <p:oleObj name="Equation" r:id="rId9" imgW="672840" imgH="431640" progId="Equation.DSMT4">
                  <p:embed/>
                </p:oleObj>
              </mc:Choice>
              <mc:Fallback>
                <p:oleObj name="Equation" r:id="rId9" imgW="672840" imgH="431640" progId="Equation.DSMT4">
                  <p:embed/>
                  <p:pic>
                    <p:nvPicPr>
                      <p:cNvPr id="1946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35638" y="3048000"/>
                        <a:ext cx="1746250"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 name="Picture 9">
            <a:extLst>
              <a:ext uri="{FF2B5EF4-FFF2-40B4-BE49-F238E27FC236}">
                <a16:creationId xmlns:a16="http://schemas.microsoft.com/office/drawing/2014/main" id="{C323DCE4-18FA-4DA5-A00F-08B7436FE5A3}"/>
              </a:ext>
            </a:extLst>
          </p:cNvPr>
          <p:cNvPicPr>
            <a:picLocks noChangeAspect="1"/>
          </p:cNvPicPr>
          <p:nvPr/>
        </p:nvPicPr>
        <p:blipFill>
          <a:blip r:embed="rId11"/>
          <a:stretch>
            <a:fillRect/>
          </a:stretch>
        </p:blipFill>
        <p:spPr>
          <a:xfrm>
            <a:off x="4876800" y="4212992"/>
            <a:ext cx="3352800" cy="1945452"/>
          </a:xfrm>
          <a:prstGeom prst="rect">
            <a:avLst/>
          </a:prstGeom>
          <a:solidFill>
            <a:schemeClr val="accent1"/>
          </a:solidFill>
          <a:ln w="9525">
            <a:solidFill>
              <a:srgbClr val="008000"/>
            </a:solidFill>
            <a:miter lim="800000"/>
            <a:headEnd/>
            <a:tailEnd/>
          </a:ln>
        </p:spPr>
      </p:pic>
      <p:pic>
        <p:nvPicPr>
          <p:cNvPr id="11" name="Picture 10">
            <a:extLst>
              <a:ext uri="{FF2B5EF4-FFF2-40B4-BE49-F238E27FC236}">
                <a16:creationId xmlns:a16="http://schemas.microsoft.com/office/drawing/2014/main" id="{1BD47F6C-B2E2-449A-9865-B1399568D05C}"/>
              </a:ext>
            </a:extLst>
          </p:cNvPr>
          <p:cNvPicPr>
            <a:picLocks noChangeAspect="1"/>
          </p:cNvPicPr>
          <p:nvPr/>
        </p:nvPicPr>
        <p:blipFill>
          <a:blip r:embed="rId12"/>
          <a:stretch>
            <a:fillRect/>
          </a:stretch>
        </p:blipFill>
        <p:spPr>
          <a:xfrm>
            <a:off x="654725" y="4205286"/>
            <a:ext cx="3389786" cy="1966913"/>
          </a:xfrm>
          <a:prstGeom prst="rect">
            <a:avLst/>
          </a:prstGeom>
          <a:solidFill>
            <a:schemeClr val="accent1"/>
          </a:solidFill>
          <a:ln w="9525">
            <a:solidFill>
              <a:srgbClr val="008000"/>
            </a:solidFill>
            <a:miter lim="800000"/>
            <a:headEnd/>
            <a:tailEnd/>
          </a:ln>
        </p:spPr>
      </p:pic>
    </p:spTree>
    <p:extLst>
      <p:ext uri="{BB962C8B-B14F-4D97-AF65-F5344CB8AC3E}">
        <p14:creationId xmlns:p14="http://schemas.microsoft.com/office/powerpoint/2010/main" val="1123188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ChangeArrowheads="1"/>
          </p:cNvSpPr>
          <p:nvPr/>
        </p:nvSpPr>
        <p:spPr bwMode="auto">
          <a:xfrm>
            <a:off x="6019800" y="5181600"/>
            <a:ext cx="1447800" cy="1676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2467" name="Rectangle 2"/>
          <p:cNvSpPr>
            <a:spLocks noGrp="1" noChangeArrowheads="1"/>
          </p:cNvSpPr>
          <p:nvPr>
            <p:ph type="title"/>
          </p:nvPr>
        </p:nvSpPr>
        <p:spPr>
          <a:xfrm>
            <a:off x="609600" y="457200"/>
            <a:ext cx="7772400" cy="1066800"/>
          </a:xfrm>
        </p:spPr>
        <p:txBody>
          <a:bodyPr/>
          <a:lstStyle/>
          <a:p>
            <a:pPr eaLnBrk="1" hangingPunct="1"/>
            <a:r>
              <a:rPr lang="en-US" altLang="en-US" sz="3600" dirty="0"/>
              <a:t>Why do we have to worry </a:t>
            </a:r>
            <a:br>
              <a:rPr lang="en-US" altLang="en-US" sz="3600" dirty="0"/>
            </a:br>
            <a:r>
              <a:rPr lang="en-US" altLang="en-US" sz="3600" dirty="0"/>
              <a:t>about the sign in Ohm’s Law?</a:t>
            </a:r>
          </a:p>
        </p:txBody>
      </p:sp>
      <p:sp>
        <p:nvSpPr>
          <p:cNvPr id="62468" name="Rectangle 3"/>
          <p:cNvSpPr>
            <a:spLocks noGrp="1" noChangeArrowheads="1"/>
          </p:cNvSpPr>
          <p:nvPr>
            <p:ph type="body" idx="1"/>
          </p:nvPr>
        </p:nvSpPr>
        <p:spPr>
          <a:xfrm>
            <a:off x="228600" y="1676400"/>
            <a:ext cx="8229600" cy="4648200"/>
          </a:xfrm>
        </p:spPr>
        <p:txBody>
          <a:bodyPr/>
          <a:lstStyle/>
          <a:p>
            <a:pPr eaLnBrk="1" hangingPunct="1">
              <a:lnSpc>
                <a:spcPct val="90000"/>
              </a:lnSpc>
            </a:pPr>
            <a:r>
              <a:rPr lang="en-US" altLang="en-US" sz="2400" dirty="0"/>
              <a:t>It is reasonable to ask why the sign in Ohm’s Law matters.  We may be used to thinking that resistance is always positive.  </a:t>
            </a:r>
          </a:p>
          <a:p>
            <a:pPr eaLnBrk="1" hangingPunct="1">
              <a:lnSpc>
                <a:spcPct val="90000"/>
              </a:lnSpc>
            </a:pPr>
            <a:r>
              <a:rPr lang="en-US" altLang="en-US" sz="2400" dirty="0"/>
              <a:t>Unfortunately, this is not true.  The resistors we use, particularly the electronic components we call resistors, will always have positive resistances.  However, we will have cases where a device will have a constant ratio of voltage to current, but the value of the ratio is negative when the passive sign relationship is used.  Such a device will have negative resistance.  </a:t>
            </a:r>
            <a:br>
              <a:rPr lang="en-US" altLang="en-US" sz="2400" dirty="0"/>
            </a:br>
            <a:r>
              <a:rPr lang="en-US" altLang="en-US" sz="2400" dirty="0"/>
              <a:t>It will provide positive power.</a:t>
            </a:r>
          </a:p>
          <a:p>
            <a:pPr eaLnBrk="1" hangingPunct="1">
              <a:lnSpc>
                <a:spcPct val="90000"/>
              </a:lnSpc>
            </a:pPr>
            <a:r>
              <a:rPr lang="en-US" altLang="en-US" sz="2400" dirty="0"/>
              <a:t>Such a device can be obtained using </a:t>
            </a:r>
            <a:br>
              <a:rPr lang="en-US" altLang="en-US" sz="2400" dirty="0"/>
            </a:br>
            <a:r>
              <a:rPr lang="en-US" altLang="en-US" sz="2400" dirty="0"/>
              <a:t>dependent sources.</a:t>
            </a:r>
          </a:p>
        </p:txBody>
      </p:sp>
      <p:pic>
        <p:nvPicPr>
          <p:cNvPr id="62469"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25780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9600" y="152400"/>
            <a:ext cx="7772400" cy="1219200"/>
          </a:xfrm>
        </p:spPr>
        <p:txBody>
          <a:bodyPr/>
          <a:lstStyle/>
          <a:p>
            <a:pPr eaLnBrk="1" hangingPunct="1"/>
            <a:r>
              <a:rPr lang="en-US" altLang="en-US" sz="3600" dirty="0"/>
              <a:t>Why do we have to worry </a:t>
            </a:r>
            <a:br>
              <a:rPr lang="en-US" altLang="en-US" sz="3600" dirty="0"/>
            </a:br>
            <a:r>
              <a:rPr lang="en-US" altLang="en-US" sz="3600" dirty="0"/>
              <a:t>about the sign in </a:t>
            </a:r>
            <a:r>
              <a:rPr lang="en-US" altLang="en-US" sz="3600" b="1" dirty="0"/>
              <a:t>Everything</a:t>
            </a:r>
            <a:r>
              <a:rPr lang="en-US" altLang="en-US" sz="3600" dirty="0"/>
              <a:t>?</a:t>
            </a:r>
          </a:p>
        </p:txBody>
      </p:sp>
      <p:sp>
        <p:nvSpPr>
          <p:cNvPr id="63491" name="Rectangle 3"/>
          <p:cNvSpPr>
            <a:spLocks noGrp="1" noChangeArrowheads="1"/>
          </p:cNvSpPr>
          <p:nvPr>
            <p:ph type="body" idx="1"/>
          </p:nvPr>
        </p:nvSpPr>
        <p:spPr>
          <a:xfrm>
            <a:off x="533400" y="1981200"/>
            <a:ext cx="7924800" cy="2743200"/>
          </a:xfrm>
        </p:spPr>
        <p:txBody>
          <a:bodyPr/>
          <a:lstStyle/>
          <a:p>
            <a:pPr eaLnBrk="1" hangingPunct="1"/>
            <a:r>
              <a:rPr lang="en-US" altLang="en-US" sz="2000" dirty="0"/>
              <a:t>This is one of the central themes in circuit analysis.  The polarity, and the sign that goes with that polarity, matters.  The key is to find a way to </a:t>
            </a:r>
            <a:r>
              <a:rPr lang="en-US" altLang="en-US" sz="2000" b="1" dirty="0"/>
              <a:t>get the sign correct every time</a:t>
            </a:r>
            <a:r>
              <a:rPr lang="en-US" altLang="en-US" sz="2000" dirty="0"/>
              <a:t>.    </a:t>
            </a:r>
          </a:p>
          <a:p>
            <a:pPr eaLnBrk="1" hangingPunct="1"/>
            <a:r>
              <a:rPr lang="en-US" altLang="en-US" sz="2000" dirty="0"/>
              <a:t>This is why we need to </a:t>
            </a:r>
            <a:r>
              <a:rPr lang="en-US" altLang="en-US" sz="2000" b="1" dirty="0"/>
              <a:t>define reference polarities</a:t>
            </a:r>
            <a:r>
              <a:rPr lang="en-US" altLang="en-US" sz="2000" dirty="0"/>
              <a:t> for </a:t>
            </a:r>
            <a:r>
              <a:rPr lang="en-US" altLang="en-US" sz="2000" b="1" dirty="0"/>
              <a:t>every</a:t>
            </a:r>
            <a:r>
              <a:rPr lang="en-US" altLang="en-US" sz="2000" dirty="0"/>
              <a:t> voltage and current.</a:t>
            </a:r>
          </a:p>
          <a:p>
            <a:pPr eaLnBrk="1" hangingPunct="1"/>
            <a:r>
              <a:rPr lang="en-US" altLang="en-US" sz="2000" dirty="0"/>
              <a:t>This is why we need to take care about what </a:t>
            </a:r>
            <a:r>
              <a:rPr lang="en-US" altLang="en-US" sz="2000" b="1" dirty="0"/>
              <a:t>relationship</a:t>
            </a:r>
            <a:r>
              <a:rPr lang="en-US" altLang="en-US" sz="2000" dirty="0"/>
              <a:t> we have used to assign reference polarities (passive sign relationship and active sign relationship).  </a:t>
            </a:r>
          </a:p>
        </p:txBody>
      </p:sp>
      <p:grpSp>
        <p:nvGrpSpPr>
          <p:cNvPr id="63492" name="Group 8"/>
          <p:cNvGrpSpPr>
            <a:grpSpLocks/>
          </p:cNvGrpSpPr>
          <p:nvPr/>
        </p:nvGrpSpPr>
        <p:grpSpPr bwMode="auto">
          <a:xfrm>
            <a:off x="7391400" y="5105400"/>
            <a:ext cx="1371600" cy="1524000"/>
            <a:chOff x="4272" y="2976"/>
            <a:chExt cx="864" cy="960"/>
          </a:xfrm>
        </p:grpSpPr>
        <p:sp>
          <p:nvSpPr>
            <p:cNvPr id="63495" name="Rectangle 7"/>
            <p:cNvSpPr>
              <a:spLocks noChangeArrowheads="1"/>
            </p:cNvSpPr>
            <p:nvPr/>
          </p:nvSpPr>
          <p:spPr bwMode="auto">
            <a:xfrm>
              <a:off x="4272" y="2976"/>
              <a:ext cx="864" cy="96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63496"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20" y="3024"/>
              <a:ext cx="778"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494" name="Text Box 6"/>
          <p:cNvSpPr txBox="1">
            <a:spLocks noChangeArrowheads="1"/>
          </p:cNvSpPr>
          <p:nvPr/>
        </p:nvSpPr>
        <p:spPr bwMode="auto">
          <a:xfrm>
            <a:off x="838200" y="4648200"/>
            <a:ext cx="6324600" cy="1754326"/>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latin typeface="Arial" charset="0"/>
              </a:rPr>
              <a:t>An analogy:  Suppose I was going to give you $10,000.  This would probably be fine with you.  However, it will matter a great deal which direction the money flows.  You will care a great deal about the </a:t>
            </a:r>
            <a:r>
              <a:rPr lang="en-US" altLang="en-US" sz="1800" b="1" dirty="0">
                <a:latin typeface="Arial" charset="0"/>
              </a:rPr>
              <a:t>sign</a:t>
            </a:r>
            <a:r>
              <a:rPr lang="en-US" altLang="en-US" sz="1800" dirty="0">
                <a:latin typeface="Arial" charset="0"/>
              </a:rPr>
              <a:t> of the $10,000 in this transaction.  </a:t>
            </a:r>
            <a:br>
              <a:rPr lang="en-US" altLang="en-US" sz="1800" dirty="0">
                <a:latin typeface="Arial" charset="0"/>
              </a:rPr>
            </a:br>
            <a:r>
              <a:rPr lang="en-US" altLang="en-US" sz="1800" dirty="0">
                <a:latin typeface="Arial" charset="0"/>
              </a:rPr>
              <a:t>If I give you -$10,000, it means that you are giving $10,000 to me.  This would probably </a:t>
            </a:r>
            <a:r>
              <a:rPr lang="en-US" altLang="en-US" sz="1800" b="1" dirty="0">
                <a:latin typeface="Arial" charset="0"/>
              </a:rPr>
              <a:t>not</a:t>
            </a:r>
            <a:r>
              <a:rPr lang="en-US" altLang="en-US" sz="1800" dirty="0">
                <a:latin typeface="Arial" charset="0"/>
              </a:rPr>
              <a:t> be fine with you!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09600" y="457200"/>
            <a:ext cx="7772400" cy="1981200"/>
          </a:xfrm>
        </p:spPr>
        <p:txBody>
          <a:bodyPr/>
          <a:lstStyle/>
          <a:p>
            <a:pPr eaLnBrk="1" hangingPunct="1"/>
            <a:r>
              <a:rPr lang="en-US" altLang="en-US" b="1" dirty="0"/>
              <a:t>Kirchhoff’s Laws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a:t>Overview of this Part</a:t>
            </a:r>
          </a:p>
        </p:txBody>
      </p:sp>
      <p:sp>
        <p:nvSpPr>
          <p:cNvPr id="65539" name="Rectangle 3"/>
          <p:cNvSpPr>
            <a:spLocks noGrp="1" noChangeArrowheads="1"/>
          </p:cNvSpPr>
          <p:nvPr>
            <p:ph type="body" idx="1"/>
          </p:nvPr>
        </p:nvSpPr>
        <p:spPr>
          <a:xfrm>
            <a:off x="685800" y="2057400"/>
            <a:ext cx="7772400" cy="2895600"/>
          </a:xfrm>
        </p:spPr>
        <p:txBody>
          <a:bodyPr/>
          <a:lstStyle/>
          <a:p>
            <a:pPr eaLnBrk="1" hangingPunct="1">
              <a:buFontTx/>
              <a:buNone/>
            </a:pPr>
            <a:r>
              <a:rPr lang="en-US" altLang="en-US" dirty="0"/>
              <a:t>In this part, we will cover the following topics:</a:t>
            </a:r>
          </a:p>
          <a:p>
            <a:pPr eaLnBrk="1" hangingPunct="1"/>
            <a:r>
              <a:rPr lang="en-US" altLang="en-US" dirty="0"/>
              <a:t>Some Basic Assumptions</a:t>
            </a:r>
          </a:p>
          <a:p>
            <a:pPr eaLnBrk="1" hangingPunct="1"/>
            <a:r>
              <a:rPr lang="en-US" altLang="en-US" dirty="0"/>
              <a:t>Kirchhoff’s Current Law (KCL)</a:t>
            </a:r>
          </a:p>
          <a:p>
            <a:pPr eaLnBrk="1" hangingPunct="1"/>
            <a:r>
              <a:rPr lang="en-US" altLang="en-US" dirty="0"/>
              <a:t>Kirchhoff’s Voltage Law (KVL)</a:t>
            </a:r>
          </a:p>
          <a:p>
            <a:pPr eaLnBrk="1" hangingPunct="1"/>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371600" y="0"/>
            <a:ext cx="7772400" cy="1447800"/>
          </a:xfrm>
        </p:spPr>
        <p:txBody>
          <a:bodyPr/>
          <a:lstStyle/>
          <a:p>
            <a:pPr eaLnBrk="1" hangingPunct="1"/>
            <a:r>
              <a:rPr lang="en-US" altLang="en-US" dirty="0"/>
              <a:t>Some Fundamental Assumptions – Wires </a:t>
            </a:r>
          </a:p>
        </p:txBody>
      </p:sp>
      <p:sp>
        <p:nvSpPr>
          <p:cNvPr id="66563" name="Rectangle 3"/>
          <p:cNvSpPr>
            <a:spLocks noGrp="1" noChangeArrowheads="1"/>
          </p:cNvSpPr>
          <p:nvPr>
            <p:ph type="body" idx="1"/>
          </p:nvPr>
        </p:nvSpPr>
        <p:spPr>
          <a:xfrm>
            <a:off x="152400" y="1981200"/>
            <a:ext cx="5867400" cy="4876800"/>
          </a:xfrm>
        </p:spPr>
        <p:txBody>
          <a:bodyPr/>
          <a:lstStyle/>
          <a:p>
            <a:pPr eaLnBrk="1" hangingPunct="1"/>
            <a:r>
              <a:rPr lang="en-US" altLang="en-US" sz="2400" dirty="0"/>
              <a:t>Although you may not have stated it, or thought about it, when you have drawn circuit schematics, you have connected components or devices with </a:t>
            </a:r>
            <a:r>
              <a:rPr lang="en-US" altLang="en-US" sz="2400" b="1" dirty="0"/>
              <a:t>wires</a:t>
            </a:r>
            <a:r>
              <a:rPr lang="en-US" altLang="en-US" sz="2400" dirty="0"/>
              <a:t>, and shown this with </a:t>
            </a:r>
            <a:r>
              <a:rPr lang="en-US" altLang="en-US" sz="2400" b="1" dirty="0"/>
              <a:t>lines</a:t>
            </a:r>
            <a:r>
              <a:rPr lang="en-US" altLang="en-US" sz="2400" dirty="0"/>
              <a:t>.</a:t>
            </a:r>
          </a:p>
          <a:p>
            <a:pPr eaLnBrk="1" hangingPunct="1"/>
            <a:r>
              <a:rPr lang="en-US" altLang="en-US" sz="2400" dirty="0"/>
              <a:t>Wires can be modeled pretty well as resistors.  However, their resistance is usually negligibly small.  </a:t>
            </a:r>
          </a:p>
          <a:p>
            <a:pPr eaLnBrk="1" hangingPunct="1"/>
            <a:r>
              <a:rPr lang="en-US" altLang="en-US" sz="2400" dirty="0"/>
              <a:t>We will think of wires as connections with zero resistance.  Note that this is equivalent to having a zero-valued voltage source.  </a:t>
            </a:r>
          </a:p>
        </p:txBody>
      </p:sp>
      <p:pic>
        <p:nvPicPr>
          <p:cNvPr id="66564" name="Picture 4" descr="ph02559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905000"/>
            <a:ext cx="28956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5"/>
          <p:cNvSpPr txBox="1">
            <a:spLocks noChangeArrowheads="1"/>
          </p:cNvSpPr>
          <p:nvPr/>
        </p:nvSpPr>
        <p:spPr bwMode="auto">
          <a:xfrm>
            <a:off x="6019800" y="3810000"/>
            <a:ext cx="2895600" cy="2289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solidFill>
                  <a:schemeClr val="bg1"/>
                </a:solidFill>
              </a:rPr>
              <a:t>This picture shows wires used to connect electrical components.  This particular way of connecting components is called wirewrapping, since the ends of the wires are wrapped around posts.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6324600" y="3124200"/>
            <a:ext cx="2514600" cy="2362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0179" name="Rectangle 2"/>
          <p:cNvSpPr>
            <a:spLocks noGrp="1" noChangeArrowheads="1"/>
          </p:cNvSpPr>
          <p:nvPr>
            <p:ph type="title"/>
          </p:nvPr>
        </p:nvSpPr>
        <p:spPr/>
        <p:txBody>
          <a:bodyPr/>
          <a:lstStyle/>
          <a:p>
            <a:pPr eaLnBrk="1" hangingPunct="1"/>
            <a:r>
              <a:rPr lang="en-US" altLang="en-US" dirty="0"/>
              <a:t>Circuit Elements</a:t>
            </a:r>
          </a:p>
        </p:txBody>
      </p:sp>
      <p:sp>
        <p:nvSpPr>
          <p:cNvPr id="50180" name="Rectangle 3"/>
          <p:cNvSpPr>
            <a:spLocks noGrp="1" noChangeArrowheads="1"/>
          </p:cNvSpPr>
          <p:nvPr>
            <p:ph type="body" idx="1"/>
          </p:nvPr>
        </p:nvSpPr>
        <p:spPr>
          <a:xfrm>
            <a:off x="304800" y="2209800"/>
            <a:ext cx="5867400" cy="4419600"/>
          </a:xfrm>
        </p:spPr>
        <p:txBody>
          <a:bodyPr/>
          <a:lstStyle/>
          <a:p>
            <a:pPr eaLnBrk="1" hangingPunct="1"/>
            <a:r>
              <a:rPr lang="en-US" altLang="en-US" sz="2400" dirty="0"/>
              <a:t>In circuits, we think about basic </a:t>
            </a:r>
            <a:r>
              <a:rPr lang="en-US" altLang="en-US" sz="2400" b="1" dirty="0"/>
              <a:t>circuit elements</a:t>
            </a:r>
            <a:r>
              <a:rPr lang="en-US" altLang="en-US" sz="2400" dirty="0"/>
              <a:t> that are the “building blocks” of our circuits. This is similar to what we do in Chemistry with chemical elements like oxygen or nitrogen.</a:t>
            </a:r>
          </a:p>
          <a:p>
            <a:pPr eaLnBrk="1" hangingPunct="1"/>
            <a:r>
              <a:rPr lang="en-US" altLang="en-US" sz="2400" dirty="0"/>
              <a:t>A circuit element cannot be broken down or subdivided into other circuit elements.  </a:t>
            </a:r>
          </a:p>
          <a:p>
            <a:pPr eaLnBrk="1" hangingPunct="1"/>
            <a:r>
              <a:rPr lang="en-US" altLang="en-US" sz="2400" dirty="0"/>
              <a:t>A circuit element can be defined in terms of the behavior of the voltage and current at its terminals.</a:t>
            </a:r>
          </a:p>
        </p:txBody>
      </p:sp>
      <p:pic>
        <p:nvPicPr>
          <p:cNvPr id="50181" name="Picture 4" descr="bd1970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352800"/>
            <a:ext cx="207010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371600" y="0"/>
            <a:ext cx="7772400" cy="1371600"/>
          </a:xfrm>
        </p:spPr>
        <p:txBody>
          <a:bodyPr/>
          <a:lstStyle/>
          <a:p>
            <a:pPr eaLnBrk="1" hangingPunct="1"/>
            <a:r>
              <a:rPr lang="en-US" altLang="en-US"/>
              <a:t>Some Fundamental Assumptions – Nodes </a:t>
            </a:r>
          </a:p>
        </p:txBody>
      </p:sp>
      <p:sp>
        <p:nvSpPr>
          <p:cNvPr id="20484" name="Rectangle 3"/>
          <p:cNvSpPr>
            <a:spLocks noGrp="1" noChangeArrowheads="1"/>
          </p:cNvSpPr>
          <p:nvPr>
            <p:ph type="body" idx="1"/>
          </p:nvPr>
        </p:nvSpPr>
        <p:spPr>
          <a:xfrm>
            <a:off x="0" y="1905000"/>
            <a:ext cx="5257800" cy="4953000"/>
          </a:xfrm>
        </p:spPr>
        <p:txBody>
          <a:bodyPr/>
          <a:lstStyle/>
          <a:p>
            <a:pPr eaLnBrk="1" hangingPunct="1"/>
            <a:r>
              <a:rPr lang="en-US" altLang="en-US" sz="2800" dirty="0"/>
              <a:t>A node is defined as a place where two or more components are connected.  </a:t>
            </a:r>
          </a:p>
          <a:p>
            <a:pPr eaLnBrk="1" hangingPunct="1"/>
            <a:r>
              <a:rPr lang="en-US" altLang="en-US" sz="2800" dirty="0"/>
              <a:t>The key thing to remember is that we connect components with wires.  It doesn’t matter how many wires are being used; it only matters how many components are connected together.</a:t>
            </a:r>
          </a:p>
        </p:txBody>
      </p:sp>
      <p:graphicFrame>
        <p:nvGraphicFramePr>
          <p:cNvPr id="20482" name="Object 4"/>
          <p:cNvGraphicFramePr>
            <a:graphicFrameLocks noChangeAspect="1"/>
          </p:cNvGraphicFramePr>
          <p:nvPr/>
        </p:nvGraphicFramePr>
        <p:xfrm>
          <a:off x="5181600" y="2133600"/>
          <a:ext cx="3962400" cy="3800475"/>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2048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133600"/>
                        <a:ext cx="3962400" cy="3800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en-US"/>
              <a:t>How Many Nodes?</a:t>
            </a:r>
          </a:p>
        </p:txBody>
      </p:sp>
      <p:sp>
        <p:nvSpPr>
          <p:cNvPr id="21508" name="Rectangle 3"/>
          <p:cNvSpPr>
            <a:spLocks noGrp="1" noChangeArrowheads="1"/>
          </p:cNvSpPr>
          <p:nvPr>
            <p:ph type="body" idx="1"/>
          </p:nvPr>
        </p:nvSpPr>
        <p:spPr>
          <a:xfrm>
            <a:off x="152400" y="2438400"/>
            <a:ext cx="3962400" cy="3276600"/>
          </a:xfrm>
        </p:spPr>
        <p:txBody>
          <a:bodyPr/>
          <a:lstStyle/>
          <a:p>
            <a:pPr eaLnBrk="1" hangingPunct="1">
              <a:lnSpc>
                <a:spcPct val="90000"/>
              </a:lnSpc>
            </a:pPr>
            <a:r>
              <a:rPr lang="en-US" altLang="en-US" sz="2800" dirty="0"/>
              <a:t>To test our understanding of nodes, let’s look at the example circuit schematic given here. </a:t>
            </a:r>
          </a:p>
          <a:p>
            <a:pPr eaLnBrk="1" hangingPunct="1">
              <a:lnSpc>
                <a:spcPct val="90000"/>
              </a:lnSpc>
            </a:pPr>
            <a:r>
              <a:rPr lang="en-US" altLang="en-US" sz="2800" dirty="0"/>
              <a:t>How many nodes are there in this circuit?</a:t>
            </a:r>
          </a:p>
        </p:txBody>
      </p:sp>
      <p:graphicFrame>
        <p:nvGraphicFramePr>
          <p:cNvPr id="21506" name="Object 4"/>
          <p:cNvGraphicFramePr>
            <a:graphicFrameLocks noChangeAspect="1"/>
          </p:cNvGraphicFramePr>
          <p:nvPr/>
        </p:nvGraphicFramePr>
        <p:xfrm>
          <a:off x="4343400" y="2133600"/>
          <a:ext cx="4648200" cy="4459288"/>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2150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133600"/>
                        <a:ext cx="4648200" cy="4459288"/>
                      </a:xfrm>
                      <a:prstGeom prst="rect">
                        <a:avLst/>
                      </a:prstGeom>
                      <a:solidFill>
                        <a:srgbClr val="CCFFFF"/>
                      </a:solidFill>
                      <a:ln w="9525">
                        <a:solidFill>
                          <a:schemeClr val="tx1"/>
                        </a:solidFill>
                        <a:miter lim="800000"/>
                        <a:headEnd/>
                        <a:tailEnd/>
                      </a:ln>
                      <a:effec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1371600" y="0"/>
            <a:ext cx="7772400" cy="685800"/>
          </a:xfrm>
        </p:spPr>
        <p:txBody>
          <a:bodyPr/>
          <a:lstStyle/>
          <a:p>
            <a:pPr eaLnBrk="1" hangingPunct="1"/>
            <a:r>
              <a:rPr lang="en-US" altLang="en-US" sz="3200"/>
              <a:t>How Many Nodes – Correct Answer</a:t>
            </a:r>
          </a:p>
        </p:txBody>
      </p:sp>
      <p:sp>
        <p:nvSpPr>
          <p:cNvPr id="22532" name="Rectangle 3"/>
          <p:cNvSpPr>
            <a:spLocks noGrp="1" noChangeArrowheads="1"/>
          </p:cNvSpPr>
          <p:nvPr>
            <p:ph type="body" idx="1"/>
          </p:nvPr>
        </p:nvSpPr>
        <p:spPr>
          <a:xfrm>
            <a:off x="152400" y="1676400"/>
            <a:ext cx="3733800" cy="4343400"/>
          </a:xfrm>
        </p:spPr>
        <p:txBody>
          <a:bodyPr/>
          <a:lstStyle/>
          <a:p>
            <a:pPr eaLnBrk="1" hangingPunct="1">
              <a:lnSpc>
                <a:spcPct val="90000"/>
              </a:lnSpc>
            </a:pPr>
            <a:r>
              <a:rPr lang="en-US" altLang="en-US" sz="2400" dirty="0"/>
              <a:t>In this schematic, there are three nodes. These nodes are shown in dark blue here.</a:t>
            </a:r>
          </a:p>
          <a:p>
            <a:pPr eaLnBrk="1" hangingPunct="1">
              <a:lnSpc>
                <a:spcPct val="90000"/>
              </a:lnSpc>
            </a:pPr>
            <a:r>
              <a:rPr lang="en-US" altLang="en-US" sz="2400" dirty="0"/>
              <a:t>Some students count more than three nodes in a circuit like this.  When they do, it is usually because they have considered two points connected by a wire to be two nodes.   </a:t>
            </a:r>
          </a:p>
        </p:txBody>
      </p:sp>
      <p:graphicFrame>
        <p:nvGraphicFramePr>
          <p:cNvPr id="22530" name="Object 4"/>
          <p:cNvGraphicFramePr>
            <a:graphicFrameLocks noChangeAspect="1"/>
          </p:cNvGraphicFramePr>
          <p:nvPr/>
        </p:nvGraphicFramePr>
        <p:xfrm>
          <a:off x="4114800" y="1685925"/>
          <a:ext cx="4800600" cy="4700588"/>
        </p:xfrm>
        <a:graphic>
          <a:graphicData uri="http://schemas.openxmlformats.org/presentationml/2006/ole">
            <mc:AlternateContent xmlns:mc="http://schemas.openxmlformats.org/markup-compatibility/2006">
              <mc:Choice xmlns:v="urn:schemas-microsoft-com:vml" Requires="v">
                <p:oleObj name="VISIO" r:id="rId3" imgW="5629320" imgH="5511600" progId="Visio.Drawing.11">
                  <p:embed/>
                </p:oleObj>
              </mc:Choice>
              <mc:Fallback>
                <p:oleObj name="VISIO" r:id="rId3" imgW="5629320" imgH="5511600" progId="Visio.Drawing.11">
                  <p:embed/>
                  <p:pic>
                    <p:nvPicPr>
                      <p:cNvPr id="2253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685925"/>
                        <a:ext cx="4800600" cy="470058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371600" y="0"/>
            <a:ext cx="7772400" cy="685800"/>
          </a:xfrm>
        </p:spPr>
        <p:txBody>
          <a:bodyPr/>
          <a:lstStyle/>
          <a:p>
            <a:pPr eaLnBrk="1" hangingPunct="1"/>
            <a:r>
              <a:rPr lang="en-US" altLang="en-US" sz="3200"/>
              <a:t>How Many Nodes – Wrong Answer</a:t>
            </a:r>
          </a:p>
        </p:txBody>
      </p:sp>
      <p:sp>
        <p:nvSpPr>
          <p:cNvPr id="23556" name="Rectangle 3"/>
          <p:cNvSpPr>
            <a:spLocks noGrp="1" noChangeArrowheads="1"/>
          </p:cNvSpPr>
          <p:nvPr>
            <p:ph type="body" idx="1"/>
          </p:nvPr>
        </p:nvSpPr>
        <p:spPr>
          <a:xfrm>
            <a:off x="304800" y="3505200"/>
            <a:ext cx="3429000" cy="3124200"/>
          </a:xfrm>
        </p:spPr>
        <p:txBody>
          <a:bodyPr/>
          <a:lstStyle/>
          <a:p>
            <a:pPr eaLnBrk="1" hangingPunct="1"/>
            <a:r>
              <a:rPr lang="en-US" altLang="en-US" sz="2000" dirty="0"/>
              <a:t>In the example circuit schematic given here, the two red nodes are really the same node.  There are not four nodes.</a:t>
            </a:r>
          </a:p>
          <a:p>
            <a:pPr eaLnBrk="1" hangingPunct="1"/>
            <a:r>
              <a:rPr lang="en-US" altLang="en-US" sz="2000" dirty="0"/>
              <a:t>Remember, two nodes connected by a wire were really only one node in the first place.   </a:t>
            </a:r>
          </a:p>
        </p:txBody>
      </p:sp>
      <p:graphicFrame>
        <p:nvGraphicFramePr>
          <p:cNvPr id="23554" name="Object 4"/>
          <p:cNvGraphicFramePr>
            <a:graphicFrameLocks noChangeAspect="1"/>
          </p:cNvGraphicFramePr>
          <p:nvPr/>
        </p:nvGraphicFramePr>
        <p:xfrm>
          <a:off x="3886200" y="1822450"/>
          <a:ext cx="4953000" cy="4849813"/>
        </p:xfrm>
        <a:graphic>
          <a:graphicData uri="http://schemas.openxmlformats.org/presentationml/2006/ole">
            <mc:AlternateContent xmlns:mc="http://schemas.openxmlformats.org/markup-compatibility/2006">
              <mc:Choice xmlns:v="urn:schemas-microsoft-com:vml" Requires="v">
                <p:oleObj name="VISIO" r:id="rId3" imgW="5629320" imgH="5511600" progId="Visio.Drawing.6">
                  <p:embed/>
                </p:oleObj>
              </mc:Choice>
              <mc:Fallback>
                <p:oleObj name="VISIO" r:id="rId3" imgW="5629320" imgH="5511600" progId="Visio.Drawing.6">
                  <p:embed/>
                  <p:pic>
                    <p:nvPicPr>
                      <p:cNvPr id="2355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822450"/>
                        <a:ext cx="4953000" cy="48498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9861" name="Text Box 5"/>
          <p:cNvSpPr txBox="1">
            <a:spLocks noChangeArrowheads="1"/>
          </p:cNvSpPr>
          <p:nvPr/>
        </p:nvSpPr>
        <p:spPr bwMode="auto">
          <a:xfrm>
            <a:off x="533400" y="1828800"/>
            <a:ext cx="3352800" cy="15621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solidFill>
                  <a:schemeClr val="bg1"/>
                </a:solidFill>
                <a:latin typeface="Arial" charset="0"/>
              </a:rPr>
              <a:t>Wire connecting two nodes means that these are really a single node.</a:t>
            </a:r>
          </a:p>
        </p:txBody>
      </p:sp>
      <p:sp>
        <p:nvSpPr>
          <p:cNvPr id="249862" name="Line 6"/>
          <p:cNvSpPr>
            <a:spLocks noChangeShapeType="1"/>
          </p:cNvSpPr>
          <p:nvPr/>
        </p:nvSpPr>
        <p:spPr bwMode="auto">
          <a:xfrm>
            <a:off x="3886200" y="2514600"/>
            <a:ext cx="2438400" cy="1524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9861"/>
                                        </p:tgtEl>
                                        <p:attrNameLst>
                                          <p:attrName>style.visibility</p:attrName>
                                        </p:attrNameLst>
                                      </p:cBhvr>
                                      <p:to>
                                        <p:strVal val="visible"/>
                                      </p:to>
                                    </p:set>
                                    <p:anim calcmode="lin" valueType="num">
                                      <p:cBhvr additive="base">
                                        <p:cTn id="7" dur="500" fill="hold"/>
                                        <p:tgtEl>
                                          <p:spTgt spid="249861"/>
                                        </p:tgtEl>
                                        <p:attrNameLst>
                                          <p:attrName>ppt_x</p:attrName>
                                        </p:attrNameLst>
                                      </p:cBhvr>
                                      <p:tavLst>
                                        <p:tav tm="0">
                                          <p:val>
                                            <p:strVal val="0-#ppt_w/2"/>
                                          </p:val>
                                        </p:tav>
                                        <p:tav tm="100000">
                                          <p:val>
                                            <p:strVal val="#ppt_x"/>
                                          </p:val>
                                        </p:tav>
                                      </p:tavLst>
                                    </p:anim>
                                    <p:anim calcmode="lin" valueType="num">
                                      <p:cBhvr additive="base">
                                        <p:cTn id="8" dur="500" fill="hold"/>
                                        <p:tgtEl>
                                          <p:spTgt spid="2498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9862"/>
                                        </p:tgtEl>
                                        <p:attrNameLst>
                                          <p:attrName>style.visibility</p:attrName>
                                        </p:attrNameLst>
                                      </p:cBhvr>
                                      <p:to>
                                        <p:strVal val="visible"/>
                                      </p:to>
                                    </p:set>
                                    <p:anim calcmode="lin" valueType="num">
                                      <p:cBhvr additive="base">
                                        <p:cTn id="13" dur="500" fill="hold"/>
                                        <p:tgtEl>
                                          <p:spTgt spid="249862"/>
                                        </p:tgtEl>
                                        <p:attrNameLst>
                                          <p:attrName>ppt_x</p:attrName>
                                        </p:attrNameLst>
                                      </p:cBhvr>
                                      <p:tavLst>
                                        <p:tav tm="0">
                                          <p:val>
                                            <p:strVal val="1+#ppt_w/2"/>
                                          </p:val>
                                        </p:tav>
                                        <p:tav tm="100000">
                                          <p:val>
                                            <p:strVal val="#ppt_x"/>
                                          </p:val>
                                        </p:tav>
                                      </p:tavLst>
                                    </p:anim>
                                    <p:anim calcmode="lin" valueType="num">
                                      <p:cBhvr additive="base">
                                        <p:cTn id="14" dur="500" fill="hold"/>
                                        <p:tgtEl>
                                          <p:spTgt spid="2498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1" grpId="0" animBg="1" autoUpdateAnimBg="0"/>
      <p:bldP spid="24986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85800" y="457200"/>
            <a:ext cx="7772400" cy="1295400"/>
          </a:xfrm>
        </p:spPr>
        <p:txBody>
          <a:bodyPr/>
          <a:lstStyle/>
          <a:p>
            <a:pPr eaLnBrk="1" hangingPunct="1"/>
            <a:r>
              <a:rPr lang="en-US" altLang="en-US"/>
              <a:t>Some Fundamental Assumptions – Closed Loops </a:t>
            </a:r>
          </a:p>
        </p:txBody>
      </p:sp>
      <p:sp>
        <p:nvSpPr>
          <p:cNvPr id="24580" name="Rectangle 3"/>
          <p:cNvSpPr>
            <a:spLocks noGrp="1" noChangeArrowheads="1"/>
          </p:cNvSpPr>
          <p:nvPr>
            <p:ph type="body" idx="1"/>
          </p:nvPr>
        </p:nvSpPr>
        <p:spPr>
          <a:xfrm>
            <a:off x="0" y="1905000"/>
            <a:ext cx="3733800" cy="4953000"/>
          </a:xfrm>
        </p:spPr>
        <p:txBody>
          <a:bodyPr/>
          <a:lstStyle/>
          <a:p>
            <a:pPr eaLnBrk="1" hangingPunct="1"/>
            <a:r>
              <a:rPr lang="en-US" altLang="en-US" sz="2000" dirty="0">
                <a:cs typeface="Times New Roman" pitchFamily="18" charset="0"/>
              </a:rPr>
              <a:t>A </a:t>
            </a:r>
            <a:r>
              <a:rPr lang="en-US" altLang="en-US" sz="2000" b="1" dirty="0">
                <a:cs typeface="Times New Roman" pitchFamily="18" charset="0"/>
              </a:rPr>
              <a:t>closed loop</a:t>
            </a:r>
            <a:r>
              <a:rPr lang="en-US" altLang="en-US" sz="2000" dirty="0">
                <a:cs typeface="Times New Roman" pitchFamily="18" charset="0"/>
              </a:rPr>
              <a:t> can be defined in this way:  Start at any node and go in any direction and end up where you start.  This is a closed loop. </a:t>
            </a:r>
          </a:p>
          <a:p>
            <a:pPr eaLnBrk="1" hangingPunct="1"/>
            <a:r>
              <a:rPr lang="en-US" altLang="en-US" sz="2000" dirty="0">
                <a:cs typeface="Times New Roman" pitchFamily="18" charset="0"/>
              </a:rPr>
              <a:t>Note that this loop does not have to follow components.  It can jump across open space.</a:t>
            </a:r>
            <a:r>
              <a:rPr lang="en-US" altLang="en-US" sz="2000" dirty="0"/>
              <a:t>  Most of the time we will follow components, but we will also have situations where we need to jump between nodes that have no connections. </a:t>
            </a:r>
          </a:p>
        </p:txBody>
      </p:sp>
      <p:graphicFrame>
        <p:nvGraphicFramePr>
          <p:cNvPr id="24578" name="Object 4"/>
          <p:cNvGraphicFramePr>
            <a:graphicFrameLocks noChangeAspect="1"/>
          </p:cNvGraphicFramePr>
          <p:nvPr/>
        </p:nvGraphicFramePr>
        <p:xfrm>
          <a:off x="3886200" y="1905000"/>
          <a:ext cx="5019675" cy="4813300"/>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2457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9050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685800" y="457200"/>
            <a:ext cx="7772400" cy="1295400"/>
          </a:xfrm>
        </p:spPr>
        <p:txBody>
          <a:bodyPr/>
          <a:lstStyle/>
          <a:p>
            <a:pPr eaLnBrk="1" hangingPunct="1"/>
            <a:r>
              <a:rPr lang="en-US" altLang="en-US"/>
              <a:t>How Many Closed Loops </a:t>
            </a:r>
          </a:p>
        </p:txBody>
      </p:sp>
      <p:sp>
        <p:nvSpPr>
          <p:cNvPr id="25604" name="Rectangle 3"/>
          <p:cNvSpPr>
            <a:spLocks noGrp="1" noChangeArrowheads="1"/>
          </p:cNvSpPr>
          <p:nvPr>
            <p:ph type="body" idx="1"/>
          </p:nvPr>
        </p:nvSpPr>
        <p:spPr>
          <a:xfrm>
            <a:off x="304800" y="1905000"/>
            <a:ext cx="3429000" cy="4648200"/>
          </a:xfrm>
        </p:spPr>
        <p:txBody>
          <a:bodyPr/>
          <a:lstStyle/>
          <a:p>
            <a:pPr eaLnBrk="1" hangingPunct="1"/>
            <a:r>
              <a:rPr lang="en-US" altLang="en-US" sz="2800" dirty="0"/>
              <a:t>To test our understanding of closed loops, let’s look at the example circuit schematic given here. </a:t>
            </a:r>
          </a:p>
          <a:p>
            <a:pPr eaLnBrk="1" hangingPunct="1"/>
            <a:r>
              <a:rPr lang="en-US" altLang="en-US" sz="2800" dirty="0">
                <a:cs typeface="Times New Roman" pitchFamily="18" charset="0"/>
              </a:rPr>
              <a:t>How many closed loops are there in this circuit? </a:t>
            </a:r>
          </a:p>
        </p:txBody>
      </p:sp>
      <p:graphicFrame>
        <p:nvGraphicFramePr>
          <p:cNvPr id="25602" name="Object 4"/>
          <p:cNvGraphicFramePr>
            <a:graphicFrameLocks noChangeAspect="1"/>
          </p:cNvGraphicFramePr>
          <p:nvPr/>
        </p:nvGraphicFramePr>
        <p:xfrm>
          <a:off x="3886200" y="1905000"/>
          <a:ext cx="5019675" cy="4813300"/>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2560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9050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838200" y="15240"/>
            <a:ext cx="7772400" cy="1295400"/>
          </a:xfrm>
        </p:spPr>
        <p:txBody>
          <a:bodyPr/>
          <a:lstStyle/>
          <a:p>
            <a:pPr eaLnBrk="1" hangingPunct="1"/>
            <a:r>
              <a:rPr lang="en-US" altLang="en-US" sz="3600" dirty="0"/>
              <a:t>How Many Closed Loops – </a:t>
            </a:r>
            <a:br>
              <a:rPr lang="en-US" altLang="en-US" sz="3600" dirty="0"/>
            </a:br>
            <a:r>
              <a:rPr lang="en-US" altLang="en-US" sz="3600" dirty="0"/>
              <a:t>An Answer</a:t>
            </a:r>
          </a:p>
        </p:txBody>
      </p:sp>
      <p:sp>
        <p:nvSpPr>
          <p:cNvPr id="26628" name="Rectangle 3"/>
          <p:cNvSpPr>
            <a:spLocks noGrp="1" noChangeArrowheads="1"/>
          </p:cNvSpPr>
          <p:nvPr>
            <p:ph type="body" idx="1"/>
          </p:nvPr>
        </p:nvSpPr>
        <p:spPr>
          <a:xfrm>
            <a:off x="0" y="1295400"/>
            <a:ext cx="3810000" cy="5562600"/>
          </a:xfrm>
        </p:spPr>
        <p:txBody>
          <a:bodyPr/>
          <a:lstStyle/>
          <a:p>
            <a:pPr eaLnBrk="1" hangingPunct="1"/>
            <a:r>
              <a:rPr lang="en-US" altLang="en-US" sz="2000" dirty="0">
                <a:cs typeface="Times New Roman" pitchFamily="18" charset="0"/>
              </a:rPr>
              <a:t>There are several closed loops that are possible here.  We will show a few of them, and allow you to find the others.  </a:t>
            </a:r>
          </a:p>
          <a:p>
            <a:pPr eaLnBrk="1" hangingPunct="1"/>
            <a:r>
              <a:rPr lang="en-US" altLang="en-US" sz="2000" dirty="0">
                <a:cs typeface="Times New Roman" pitchFamily="18" charset="0"/>
              </a:rPr>
              <a:t>The total number of </a:t>
            </a:r>
            <a:r>
              <a:rPr lang="en-US" altLang="en-US" sz="2000" b="1" dirty="0">
                <a:cs typeface="Times New Roman" pitchFamily="18" charset="0"/>
              </a:rPr>
              <a:t>closed loops</a:t>
            </a:r>
            <a:r>
              <a:rPr lang="en-US" altLang="en-US" sz="2000" dirty="0">
                <a:cs typeface="Times New Roman" pitchFamily="18" charset="0"/>
              </a:rPr>
              <a:t> that follow components and defined voltages in this circuit is 13.  The number of </a:t>
            </a:r>
            <a:r>
              <a:rPr lang="en-US" altLang="en-US" sz="2000" b="1" dirty="0">
                <a:cs typeface="Times New Roman" pitchFamily="18" charset="0"/>
              </a:rPr>
              <a:t>closed loops </a:t>
            </a:r>
            <a:r>
              <a:rPr lang="en-US" altLang="en-US" sz="2000" dirty="0">
                <a:cs typeface="Times New Roman" pitchFamily="18" charset="0"/>
              </a:rPr>
              <a:t>as we defined that term, is infinity.  </a:t>
            </a:r>
          </a:p>
          <a:p>
            <a:pPr eaLnBrk="1" hangingPunct="1"/>
            <a:r>
              <a:rPr lang="en-US" altLang="en-US" sz="2000" dirty="0">
                <a:cs typeface="Times New Roman" pitchFamily="18" charset="0"/>
              </a:rPr>
              <a:t>Finding the number will not turn out to be important.  What is important is to recognize closed loops when you see them.</a:t>
            </a:r>
          </a:p>
        </p:txBody>
      </p:sp>
      <p:graphicFrame>
        <p:nvGraphicFramePr>
          <p:cNvPr id="26626" name="Object 4"/>
          <p:cNvGraphicFramePr>
            <a:graphicFrameLocks noChangeAspect="1"/>
          </p:cNvGraphicFramePr>
          <p:nvPr/>
        </p:nvGraphicFramePr>
        <p:xfrm>
          <a:off x="3886200" y="1905000"/>
          <a:ext cx="5019675" cy="4813300"/>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266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9050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3886200" y="1879600"/>
          <a:ext cx="5019675" cy="4813300"/>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276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8796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1" name="Rectangle 3"/>
          <p:cNvSpPr>
            <a:spLocks noGrp="1" noChangeArrowheads="1"/>
          </p:cNvSpPr>
          <p:nvPr>
            <p:ph type="title"/>
          </p:nvPr>
        </p:nvSpPr>
        <p:spPr>
          <a:xfrm>
            <a:off x="685800" y="457200"/>
            <a:ext cx="7772400" cy="1295400"/>
          </a:xfrm>
        </p:spPr>
        <p:txBody>
          <a:bodyPr/>
          <a:lstStyle/>
          <a:p>
            <a:pPr eaLnBrk="1" hangingPunct="1"/>
            <a:r>
              <a:rPr lang="en-US" altLang="en-US"/>
              <a:t>Closed Loops – Loop #1</a:t>
            </a:r>
          </a:p>
        </p:txBody>
      </p:sp>
      <p:sp>
        <p:nvSpPr>
          <p:cNvPr id="27652" name="Rectangle 4"/>
          <p:cNvSpPr>
            <a:spLocks noGrp="1" noChangeArrowheads="1"/>
          </p:cNvSpPr>
          <p:nvPr>
            <p:ph type="body" idx="1"/>
          </p:nvPr>
        </p:nvSpPr>
        <p:spPr>
          <a:xfrm>
            <a:off x="304800" y="1905000"/>
            <a:ext cx="3429000" cy="4648200"/>
          </a:xfrm>
        </p:spPr>
        <p:txBody>
          <a:bodyPr/>
          <a:lstStyle/>
          <a:p>
            <a:pPr eaLnBrk="1" hangingPunct="1"/>
            <a:r>
              <a:rPr lang="en-US" altLang="en-US" sz="2400" dirty="0">
                <a:cs typeface="Times New Roman" pitchFamily="18" charset="0"/>
              </a:rPr>
              <a:t>Here is a loop we will call Loop #1.  The path is shown in </a:t>
            </a:r>
            <a:r>
              <a:rPr lang="en-US" altLang="en-US" sz="2400" dirty="0">
                <a:solidFill>
                  <a:srgbClr val="FF0000"/>
                </a:solidFill>
                <a:cs typeface="Times New Roman" pitchFamily="18" charset="0"/>
              </a:rPr>
              <a:t>red</a:t>
            </a:r>
            <a:r>
              <a:rPr lang="en-US" altLang="en-US" sz="2400" dirty="0">
                <a:cs typeface="Times New Roman" pitchFamily="18" charset="0"/>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3886200" y="1879600"/>
          <a:ext cx="5019675" cy="4813300"/>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286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8796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Rectangle 3"/>
          <p:cNvSpPr>
            <a:spLocks noGrp="1" noChangeArrowheads="1"/>
          </p:cNvSpPr>
          <p:nvPr>
            <p:ph type="body" idx="1"/>
          </p:nvPr>
        </p:nvSpPr>
        <p:spPr>
          <a:xfrm>
            <a:off x="304800" y="1905000"/>
            <a:ext cx="3429000" cy="4648200"/>
          </a:xfrm>
        </p:spPr>
        <p:txBody>
          <a:bodyPr/>
          <a:lstStyle/>
          <a:p>
            <a:pPr eaLnBrk="1" hangingPunct="1"/>
            <a:r>
              <a:rPr lang="en-US" altLang="en-US" sz="2400" dirty="0">
                <a:cs typeface="Times New Roman" pitchFamily="18" charset="0"/>
              </a:rPr>
              <a:t>Here is Loop #2.  The path is shown in </a:t>
            </a:r>
            <a:r>
              <a:rPr lang="en-US" altLang="en-US" sz="2400" dirty="0">
                <a:solidFill>
                  <a:srgbClr val="FF0000"/>
                </a:solidFill>
                <a:cs typeface="Times New Roman" pitchFamily="18" charset="0"/>
              </a:rPr>
              <a:t>red</a:t>
            </a:r>
            <a:r>
              <a:rPr lang="en-US" altLang="en-US" sz="2400" dirty="0">
                <a:cs typeface="Times New Roman" pitchFamily="18" charset="0"/>
              </a:rPr>
              <a:t>.</a:t>
            </a:r>
          </a:p>
        </p:txBody>
      </p:sp>
      <p:sp>
        <p:nvSpPr>
          <p:cNvPr id="28676" name="Rectangle 4"/>
          <p:cNvSpPr>
            <a:spLocks noGrp="1" noChangeArrowheads="1"/>
          </p:cNvSpPr>
          <p:nvPr>
            <p:ph type="title"/>
          </p:nvPr>
        </p:nvSpPr>
        <p:spPr>
          <a:xfrm>
            <a:off x="838200" y="838200"/>
            <a:ext cx="7772400" cy="1143000"/>
          </a:xfrm>
          <a:noFill/>
        </p:spPr>
        <p:txBody>
          <a:bodyPr lIns="91440" tIns="45720" rIns="91440" bIns="45720" anchor="ctr"/>
          <a:lstStyle/>
          <a:p>
            <a:pPr eaLnBrk="1" hangingPunct="1"/>
            <a:r>
              <a:rPr lang="en-US" altLang="en-US"/>
              <a:t>Closed Loops – Loop #2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3886200" y="1879600"/>
          <a:ext cx="5019675" cy="4813300"/>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296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8796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Rectangle 3"/>
          <p:cNvSpPr>
            <a:spLocks noGrp="1" noChangeArrowheads="1"/>
          </p:cNvSpPr>
          <p:nvPr>
            <p:ph type="title"/>
          </p:nvPr>
        </p:nvSpPr>
        <p:spPr>
          <a:xfrm>
            <a:off x="685800" y="457200"/>
            <a:ext cx="7772400" cy="1295400"/>
          </a:xfrm>
        </p:spPr>
        <p:txBody>
          <a:bodyPr/>
          <a:lstStyle/>
          <a:p>
            <a:pPr eaLnBrk="1" hangingPunct="1"/>
            <a:r>
              <a:rPr lang="en-US" altLang="en-US"/>
              <a:t>Closed Loops – Loop #3</a:t>
            </a:r>
          </a:p>
        </p:txBody>
      </p:sp>
      <p:sp>
        <p:nvSpPr>
          <p:cNvPr id="29700" name="Rectangle 4"/>
          <p:cNvSpPr>
            <a:spLocks noGrp="1" noChangeArrowheads="1"/>
          </p:cNvSpPr>
          <p:nvPr>
            <p:ph type="body" idx="1"/>
          </p:nvPr>
        </p:nvSpPr>
        <p:spPr>
          <a:xfrm>
            <a:off x="304800" y="1905000"/>
            <a:ext cx="3429000" cy="4648200"/>
          </a:xfrm>
        </p:spPr>
        <p:txBody>
          <a:bodyPr/>
          <a:lstStyle/>
          <a:p>
            <a:pPr eaLnBrk="1" hangingPunct="1"/>
            <a:r>
              <a:rPr lang="en-US" altLang="en-US" sz="2400" dirty="0">
                <a:cs typeface="Times New Roman" pitchFamily="18" charset="0"/>
              </a:rPr>
              <a:t>Here is Loop #3.  The path is shown in </a:t>
            </a:r>
            <a:r>
              <a:rPr lang="en-US" altLang="en-US" sz="2400" dirty="0">
                <a:solidFill>
                  <a:srgbClr val="FF0000"/>
                </a:solidFill>
                <a:cs typeface="Times New Roman" pitchFamily="18" charset="0"/>
              </a:rPr>
              <a:t>red</a:t>
            </a:r>
            <a:r>
              <a:rPr lang="en-US" altLang="en-US" sz="2400" dirty="0">
                <a:cs typeface="Times New Roman" pitchFamily="18" charset="0"/>
              </a:rPr>
              <a:t>.</a:t>
            </a:r>
          </a:p>
          <a:p>
            <a:pPr eaLnBrk="1" hangingPunct="1"/>
            <a:endParaRPr lang="en-US" altLang="en-US" sz="2400" dirty="0">
              <a:cs typeface="Times New Roman" pitchFamily="18" charset="0"/>
            </a:endParaRPr>
          </a:p>
          <a:p>
            <a:pPr eaLnBrk="1" hangingPunct="1"/>
            <a:r>
              <a:rPr lang="en-US" altLang="en-US" sz="2400" dirty="0">
                <a:cs typeface="Times New Roman" pitchFamily="18" charset="0"/>
              </a:rPr>
              <a:t>Note that this path is a closed loop that jumps across the voltage labeled </a:t>
            </a:r>
            <a:r>
              <a:rPr lang="en-US" altLang="en-US" sz="2400" dirty="0" err="1">
                <a:cs typeface="Times New Roman" pitchFamily="18" charset="0"/>
              </a:rPr>
              <a:t>v</a:t>
            </a:r>
            <a:r>
              <a:rPr lang="en-US" altLang="en-US" sz="2400" baseline="-25000" dirty="0" err="1">
                <a:cs typeface="Times New Roman" pitchFamily="18" charset="0"/>
              </a:rPr>
              <a:t>X</a:t>
            </a:r>
            <a:r>
              <a:rPr lang="en-US" altLang="en-US" sz="2400" dirty="0">
                <a:cs typeface="Times New Roman" pitchFamily="18" charset="0"/>
              </a:rPr>
              <a:t>.  This is still a closed loop.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533400"/>
            <a:ext cx="7772400" cy="1143000"/>
          </a:xfrm>
        </p:spPr>
        <p:txBody>
          <a:bodyPr/>
          <a:lstStyle/>
          <a:p>
            <a:pPr eaLnBrk="1" hangingPunct="1"/>
            <a:r>
              <a:rPr lang="en-US" altLang="en-US"/>
              <a:t>The 5 Basic Circuit Elements</a:t>
            </a:r>
          </a:p>
        </p:txBody>
      </p:sp>
      <p:sp>
        <p:nvSpPr>
          <p:cNvPr id="51203" name="Rectangle 3"/>
          <p:cNvSpPr>
            <a:spLocks noGrp="1" noChangeArrowheads="1"/>
          </p:cNvSpPr>
          <p:nvPr>
            <p:ph type="body" idx="1"/>
          </p:nvPr>
        </p:nvSpPr>
        <p:spPr>
          <a:xfrm>
            <a:off x="609600" y="2133600"/>
            <a:ext cx="7772400" cy="4343400"/>
          </a:xfrm>
        </p:spPr>
        <p:txBody>
          <a:bodyPr anchor="ctr"/>
          <a:lstStyle/>
          <a:p>
            <a:pPr marL="609600" indent="-609600" eaLnBrk="1" hangingPunct="1">
              <a:buFontTx/>
              <a:buNone/>
            </a:pPr>
            <a:r>
              <a:rPr lang="en-US" altLang="en-US" dirty="0"/>
              <a:t>There are 5 basic circuit elements:</a:t>
            </a:r>
          </a:p>
          <a:p>
            <a:pPr marL="609600" indent="-609600" eaLnBrk="1" hangingPunct="1">
              <a:buFontTx/>
              <a:buAutoNum type="arabicPeriod"/>
            </a:pPr>
            <a:r>
              <a:rPr lang="en-US" altLang="en-US" dirty="0"/>
              <a:t>Voltage sources</a:t>
            </a:r>
          </a:p>
          <a:p>
            <a:pPr marL="609600" indent="-609600" eaLnBrk="1" hangingPunct="1">
              <a:buFontTx/>
              <a:buAutoNum type="arabicPeriod"/>
            </a:pPr>
            <a:r>
              <a:rPr lang="en-US" altLang="en-US" dirty="0"/>
              <a:t>Current sources</a:t>
            </a:r>
          </a:p>
          <a:p>
            <a:pPr marL="609600" indent="-609600" eaLnBrk="1" hangingPunct="1">
              <a:buFontTx/>
              <a:buAutoNum type="arabicPeriod"/>
            </a:pPr>
            <a:r>
              <a:rPr lang="en-US" altLang="en-US" dirty="0"/>
              <a:t>Resistors</a:t>
            </a:r>
          </a:p>
          <a:p>
            <a:pPr marL="609600" indent="-609600" eaLnBrk="1" hangingPunct="1">
              <a:buFontTx/>
              <a:buAutoNum type="arabicPeriod"/>
            </a:pPr>
            <a:r>
              <a:rPr lang="en-US" altLang="en-US" dirty="0"/>
              <a:t>Inductors</a:t>
            </a:r>
          </a:p>
          <a:p>
            <a:pPr marL="609600" indent="-609600" eaLnBrk="1" hangingPunct="1">
              <a:buFontTx/>
              <a:buAutoNum type="arabicPeriod"/>
            </a:pPr>
            <a:r>
              <a:rPr lang="en-US" altLang="en-US" dirty="0"/>
              <a:t>Capacitors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3886200" y="1879600"/>
          <a:ext cx="5019675" cy="4813300"/>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3072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8796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3" name="Rectangle 3"/>
          <p:cNvSpPr>
            <a:spLocks noGrp="1" noChangeArrowheads="1"/>
          </p:cNvSpPr>
          <p:nvPr>
            <p:ph type="title"/>
          </p:nvPr>
        </p:nvSpPr>
        <p:spPr>
          <a:xfrm>
            <a:off x="685800" y="457200"/>
            <a:ext cx="7772400" cy="1295400"/>
          </a:xfrm>
        </p:spPr>
        <p:txBody>
          <a:bodyPr/>
          <a:lstStyle/>
          <a:p>
            <a:pPr eaLnBrk="1" hangingPunct="1"/>
            <a:r>
              <a:rPr lang="en-US" altLang="en-US"/>
              <a:t>Closed Loops – Loop #4</a:t>
            </a:r>
          </a:p>
        </p:txBody>
      </p:sp>
      <p:sp>
        <p:nvSpPr>
          <p:cNvPr id="30724" name="Rectangle 4"/>
          <p:cNvSpPr>
            <a:spLocks noGrp="1" noChangeArrowheads="1"/>
          </p:cNvSpPr>
          <p:nvPr>
            <p:ph type="body" idx="1"/>
          </p:nvPr>
        </p:nvSpPr>
        <p:spPr>
          <a:xfrm>
            <a:off x="0" y="1905000"/>
            <a:ext cx="3733800" cy="4953000"/>
          </a:xfrm>
        </p:spPr>
        <p:txBody>
          <a:bodyPr/>
          <a:lstStyle/>
          <a:p>
            <a:pPr eaLnBrk="1" hangingPunct="1"/>
            <a:r>
              <a:rPr lang="en-US" altLang="en-US" sz="2400" dirty="0">
                <a:cs typeface="Times New Roman" pitchFamily="18" charset="0"/>
              </a:rPr>
              <a:t>Here is Loop #4.  The path is shown in </a:t>
            </a:r>
            <a:r>
              <a:rPr lang="en-US" altLang="en-US" sz="2400" dirty="0">
                <a:solidFill>
                  <a:srgbClr val="FF0000"/>
                </a:solidFill>
                <a:cs typeface="Times New Roman" pitchFamily="18" charset="0"/>
              </a:rPr>
              <a:t>red</a:t>
            </a:r>
            <a:r>
              <a:rPr lang="en-US" altLang="en-US" sz="2400" dirty="0">
                <a:cs typeface="Times New Roman" pitchFamily="18" charset="0"/>
              </a:rPr>
              <a:t>.</a:t>
            </a:r>
          </a:p>
          <a:p>
            <a:pPr eaLnBrk="1" hangingPunct="1"/>
            <a:r>
              <a:rPr lang="en-US" altLang="en-US" sz="2400" dirty="0">
                <a:cs typeface="Times New Roman" pitchFamily="18" charset="0"/>
              </a:rPr>
              <a:t>Note that this path is a closed loop that jumps across the voltage labeled </a:t>
            </a:r>
            <a:r>
              <a:rPr lang="en-US" altLang="en-US" sz="2400" dirty="0" err="1">
                <a:cs typeface="Times New Roman" pitchFamily="18" charset="0"/>
              </a:rPr>
              <a:t>v</a:t>
            </a:r>
            <a:r>
              <a:rPr lang="en-US" altLang="en-US" sz="2400" baseline="-25000" dirty="0" err="1">
                <a:cs typeface="Times New Roman" pitchFamily="18" charset="0"/>
              </a:rPr>
              <a:t>X</a:t>
            </a:r>
            <a:r>
              <a:rPr lang="en-US" altLang="en-US" sz="2400" dirty="0">
                <a:cs typeface="Times New Roman" pitchFamily="18" charset="0"/>
              </a:rPr>
              <a:t>.  This is still a closed loop.  The loop also crossed the current source.  Remember that a current source can have a voltage across it.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3886200" y="1879600"/>
          <a:ext cx="5019675" cy="4813300"/>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317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8796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7" name="Rectangle 3"/>
          <p:cNvSpPr>
            <a:spLocks noGrp="1" noChangeArrowheads="1"/>
          </p:cNvSpPr>
          <p:nvPr>
            <p:ph type="title"/>
          </p:nvPr>
        </p:nvSpPr>
        <p:spPr>
          <a:xfrm>
            <a:off x="685800" y="457200"/>
            <a:ext cx="7772400" cy="1295400"/>
          </a:xfrm>
        </p:spPr>
        <p:txBody>
          <a:bodyPr/>
          <a:lstStyle/>
          <a:p>
            <a:pPr eaLnBrk="1" hangingPunct="1"/>
            <a:r>
              <a:rPr lang="en-US" altLang="en-US"/>
              <a:t>A Not-Closed Loop</a:t>
            </a:r>
          </a:p>
        </p:txBody>
      </p:sp>
      <p:sp>
        <p:nvSpPr>
          <p:cNvPr id="31748" name="Rectangle 4"/>
          <p:cNvSpPr>
            <a:spLocks noGrp="1" noChangeArrowheads="1"/>
          </p:cNvSpPr>
          <p:nvPr>
            <p:ph type="body" idx="1"/>
          </p:nvPr>
        </p:nvSpPr>
        <p:spPr>
          <a:xfrm>
            <a:off x="304800" y="1905000"/>
            <a:ext cx="3429000" cy="4648200"/>
          </a:xfrm>
        </p:spPr>
        <p:txBody>
          <a:bodyPr/>
          <a:lstStyle/>
          <a:p>
            <a:pPr eaLnBrk="1" hangingPunct="1"/>
            <a:r>
              <a:rPr lang="en-US" altLang="en-US" sz="2400" dirty="0">
                <a:cs typeface="Times New Roman" pitchFamily="18" charset="0"/>
              </a:rPr>
              <a:t>The path is shown in </a:t>
            </a:r>
            <a:r>
              <a:rPr lang="en-US" altLang="en-US" sz="2400" dirty="0">
                <a:solidFill>
                  <a:srgbClr val="FF0000"/>
                </a:solidFill>
                <a:cs typeface="Times New Roman" pitchFamily="18" charset="0"/>
              </a:rPr>
              <a:t>red</a:t>
            </a:r>
            <a:r>
              <a:rPr lang="en-US" altLang="en-US" sz="2400" dirty="0">
                <a:cs typeface="Times New Roman" pitchFamily="18" charset="0"/>
              </a:rPr>
              <a:t> here is not closed.</a:t>
            </a:r>
          </a:p>
          <a:p>
            <a:pPr eaLnBrk="1" hangingPunct="1"/>
            <a:r>
              <a:rPr lang="en-US" altLang="en-US" sz="2400" dirty="0">
                <a:cs typeface="Times New Roman" pitchFamily="18" charset="0"/>
              </a:rPr>
              <a:t>Note that this path does not end where it started.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xfrm>
            <a:off x="685800" y="228600"/>
            <a:ext cx="8229600" cy="1295400"/>
          </a:xfrm>
        </p:spPr>
        <p:txBody>
          <a:bodyPr/>
          <a:lstStyle/>
          <a:p>
            <a:pPr eaLnBrk="1" hangingPunct="1"/>
            <a:r>
              <a:rPr lang="en-US" altLang="en-US" dirty="0"/>
              <a:t>Some Fundamental Assumptions -Closed Surfaces</a:t>
            </a:r>
          </a:p>
        </p:txBody>
      </p:sp>
      <p:sp>
        <p:nvSpPr>
          <p:cNvPr id="7" name="Rectangle 3"/>
          <p:cNvSpPr txBox="1">
            <a:spLocks noChangeArrowheads="1"/>
          </p:cNvSpPr>
          <p:nvPr/>
        </p:nvSpPr>
        <p:spPr bwMode="auto">
          <a:xfrm>
            <a:off x="0" y="1905000"/>
            <a:ext cx="3733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r>
              <a:rPr lang="en-US" altLang="en-US" sz="2000" kern="0" dirty="0">
                <a:cs typeface="Times New Roman" pitchFamily="18" charset="0"/>
              </a:rPr>
              <a:t>A </a:t>
            </a:r>
            <a:r>
              <a:rPr lang="en-US" altLang="en-US" sz="2000" b="1" kern="0" dirty="0">
                <a:cs typeface="Times New Roman" pitchFamily="18" charset="0"/>
              </a:rPr>
              <a:t>closed surface </a:t>
            </a:r>
            <a:r>
              <a:rPr lang="en-US" altLang="en-US" sz="2000" kern="0" dirty="0">
                <a:cs typeface="Times New Roman" pitchFamily="18" charset="0"/>
              </a:rPr>
              <a:t>can be defined in this way:  Start drawing a line at any place, move in any direction and end up where you start.  This boundary thus drawn will be called a closed surface. </a:t>
            </a:r>
          </a:p>
          <a:p>
            <a:pPr eaLnBrk="1" hangingPunct="1"/>
            <a:r>
              <a:rPr lang="en-US" altLang="en-US" sz="2000" kern="0" dirty="0">
                <a:cs typeface="Times New Roman" pitchFamily="18" charset="0"/>
              </a:rPr>
              <a:t>We will note that the nodes we defined earlier are closed surfaces.  All nodes are closed surfaces, but not all closed surfaces are nodes.  </a:t>
            </a:r>
            <a:endParaRPr lang="en-US" altLang="en-US" sz="2000" kern="0" dirty="0"/>
          </a:p>
        </p:txBody>
      </p:sp>
      <p:graphicFrame>
        <p:nvGraphicFramePr>
          <p:cNvPr id="3" name="Object 2"/>
          <p:cNvGraphicFramePr>
            <a:graphicFrameLocks noChangeAspect="1"/>
          </p:cNvGraphicFramePr>
          <p:nvPr/>
        </p:nvGraphicFramePr>
        <p:xfrm>
          <a:off x="4114800" y="1685925"/>
          <a:ext cx="4800600" cy="4700588"/>
        </p:xfrm>
        <a:graphic>
          <a:graphicData uri="http://schemas.openxmlformats.org/presentationml/2006/ole">
            <mc:AlternateContent xmlns:mc="http://schemas.openxmlformats.org/markup-compatibility/2006">
              <mc:Choice xmlns:v="urn:schemas-microsoft-com:vml" Requires="v">
                <p:oleObj name="VISIO" r:id="rId3" imgW="5617029" imgH="5507665" progId="Visio.Drawing.11">
                  <p:embed/>
                </p:oleObj>
              </mc:Choice>
              <mc:Fallback>
                <p:oleObj name="VISIO" r:id="rId3" imgW="5617029" imgH="5507665" progId="Visio.Drawing.11">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685925"/>
                        <a:ext cx="4800600" cy="470058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64374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xfrm>
            <a:off x="685800" y="228600"/>
            <a:ext cx="8229600" cy="1295400"/>
          </a:xfrm>
        </p:spPr>
        <p:txBody>
          <a:bodyPr/>
          <a:lstStyle/>
          <a:p>
            <a:pPr eaLnBrk="1" hangingPunct="1"/>
            <a:r>
              <a:rPr lang="en-US" altLang="en-US" dirty="0"/>
              <a:t>Other Closed Surfaces</a:t>
            </a:r>
          </a:p>
        </p:txBody>
      </p:sp>
      <p:sp>
        <p:nvSpPr>
          <p:cNvPr id="7" name="Rectangle 3"/>
          <p:cNvSpPr txBox="1">
            <a:spLocks noChangeArrowheads="1"/>
          </p:cNvSpPr>
          <p:nvPr/>
        </p:nvSpPr>
        <p:spPr bwMode="auto">
          <a:xfrm>
            <a:off x="0" y="1905000"/>
            <a:ext cx="3733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r>
              <a:rPr lang="en-US" altLang="en-US" sz="2000" kern="0" dirty="0">
                <a:cs typeface="Times New Roman" pitchFamily="18" charset="0"/>
              </a:rPr>
              <a:t>A </a:t>
            </a:r>
            <a:r>
              <a:rPr lang="en-US" altLang="en-US" sz="2000" b="1" kern="0" dirty="0">
                <a:cs typeface="Times New Roman" pitchFamily="18" charset="0"/>
              </a:rPr>
              <a:t>closed surface </a:t>
            </a:r>
            <a:r>
              <a:rPr lang="en-US" altLang="en-US" sz="2000" kern="0" dirty="0">
                <a:cs typeface="Times New Roman" pitchFamily="18" charset="0"/>
              </a:rPr>
              <a:t>can be defined in this way:  Start drawing a line at any place, move in any direction and end up where you start.  This boundary thus drawn will be called a closed surface. </a:t>
            </a:r>
          </a:p>
          <a:p>
            <a:pPr eaLnBrk="1" hangingPunct="1"/>
            <a:r>
              <a:rPr lang="en-US" altLang="en-US" sz="2000" kern="0" dirty="0">
                <a:cs typeface="Times New Roman" pitchFamily="18" charset="0"/>
              </a:rPr>
              <a:t>The dark blue shape in the diagram at the right is a closed surface, but it is not a node.  Closed surfaces can enclose components, devices, or elements.    </a:t>
            </a:r>
            <a:endParaRPr lang="en-US" altLang="en-US" sz="2000" kern="0" dirty="0"/>
          </a:p>
        </p:txBody>
      </p:sp>
      <p:graphicFrame>
        <p:nvGraphicFramePr>
          <p:cNvPr id="3" name="Object 2"/>
          <p:cNvGraphicFramePr>
            <a:graphicFrameLocks noChangeAspect="1"/>
          </p:cNvGraphicFramePr>
          <p:nvPr>
            <p:extLst>
              <p:ext uri="{D42A27DB-BD31-4B8C-83A1-F6EECF244321}">
                <p14:modId xmlns:p14="http://schemas.microsoft.com/office/powerpoint/2010/main" val="3049647363"/>
              </p:ext>
            </p:extLst>
          </p:nvPr>
        </p:nvGraphicFramePr>
        <p:xfrm>
          <a:off x="4114800" y="1685925"/>
          <a:ext cx="4800600" cy="4700588"/>
        </p:xfrm>
        <a:graphic>
          <a:graphicData uri="http://schemas.openxmlformats.org/presentationml/2006/ole">
            <mc:AlternateContent xmlns:mc="http://schemas.openxmlformats.org/markup-compatibility/2006">
              <mc:Choice xmlns:v="urn:schemas-microsoft-com:vml" Requires="v">
                <p:oleObj name="Visio" r:id="rId3" imgW="5629300" imgH="5511510" progId="Visio.Drawing.11">
                  <p:embed/>
                </p:oleObj>
              </mc:Choice>
              <mc:Fallback>
                <p:oleObj name="Visio" r:id="rId3" imgW="5629300" imgH="5511510" progId="Visio.Drawing.11">
                  <p:embed/>
                  <p:pic>
                    <p:nvPicPr>
                      <p:cNvPr id="3" name="Object 2"/>
                      <p:cNvPicPr>
                        <a:picLocks noChangeAspect="1" noChangeArrowheads="1"/>
                      </p:cNvPicPr>
                      <p:nvPr/>
                    </p:nvPicPr>
                    <p:blipFill>
                      <a:blip r:embed="rId4"/>
                      <a:srcRect/>
                      <a:stretch>
                        <a:fillRect/>
                      </a:stretch>
                    </p:blipFill>
                    <p:spPr bwMode="auto">
                      <a:xfrm>
                        <a:off x="4114800" y="1685925"/>
                        <a:ext cx="4800600" cy="470058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38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ChangeArrowheads="1"/>
          </p:cNvSpPr>
          <p:nvPr/>
        </p:nvSpPr>
        <p:spPr bwMode="auto">
          <a:xfrm>
            <a:off x="5791200" y="1905000"/>
            <a:ext cx="3200400" cy="2057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7587" name="Rectangle 2"/>
          <p:cNvSpPr>
            <a:spLocks noGrp="1" noChangeArrowheads="1"/>
          </p:cNvSpPr>
          <p:nvPr>
            <p:ph type="title"/>
          </p:nvPr>
        </p:nvSpPr>
        <p:spPr>
          <a:xfrm>
            <a:off x="1371600" y="304800"/>
            <a:ext cx="7772400" cy="1143000"/>
          </a:xfrm>
        </p:spPr>
        <p:txBody>
          <a:bodyPr/>
          <a:lstStyle/>
          <a:p>
            <a:pPr eaLnBrk="1" hangingPunct="1"/>
            <a:r>
              <a:rPr lang="en-US" altLang="en-US" dirty="0"/>
              <a:t>Kirchhoff’s Current Law (KCL)</a:t>
            </a:r>
          </a:p>
        </p:txBody>
      </p:sp>
      <p:sp>
        <p:nvSpPr>
          <p:cNvPr id="67588" name="Rectangle 3"/>
          <p:cNvSpPr>
            <a:spLocks noGrp="1" noChangeArrowheads="1"/>
          </p:cNvSpPr>
          <p:nvPr>
            <p:ph type="body" idx="1"/>
          </p:nvPr>
        </p:nvSpPr>
        <p:spPr>
          <a:xfrm>
            <a:off x="152400" y="2362200"/>
            <a:ext cx="5638800" cy="4038600"/>
          </a:xfrm>
        </p:spPr>
        <p:txBody>
          <a:bodyPr/>
          <a:lstStyle/>
          <a:p>
            <a:pPr eaLnBrk="1" hangingPunct="1">
              <a:lnSpc>
                <a:spcPct val="90000"/>
              </a:lnSpc>
            </a:pPr>
            <a:r>
              <a:rPr lang="en-US" altLang="en-US" sz="2800" dirty="0"/>
              <a:t>With these definitions, we are prepared to state Kirchhoff’s Current Law:</a:t>
            </a:r>
          </a:p>
          <a:p>
            <a:pPr eaLnBrk="1" hangingPunct="1">
              <a:lnSpc>
                <a:spcPct val="90000"/>
              </a:lnSpc>
              <a:buFontTx/>
              <a:buNone/>
            </a:pPr>
            <a:r>
              <a:rPr lang="en-US" altLang="en-US" sz="2800" dirty="0"/>
              <a:t>	</a:t>
            </a:r>
            <a:r>
              <a:rPr lang="en-US" altLang="en-US" sz="3600" b="1" dirty="0"/>
              <a:t>The algebraic (or signed) summation of currents through any closed surface must equal zero.</a:t>
            </a:r>
            <a:r>
              <a:rPr lang="en-US" altLang="en-US" sz="3600" b="1" u="sng" dirty="0"/>
              <a:t> </a:t>
            </a:r>
            <a:r>
              <a:rPr lang="en-US" altLang="en-US" sz="3600" dirty="0"/>
              <a:t> </a:t>
            </a:r>
          </a:p>
        </p:txBody>
      </p:sp>
      <p:pic>
        <p:nvPicPr>
          <p:cNvPr id="67589" name="Picture 4" descr="ag00385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81200"/>
            <a:ext cx="31242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371600" y="0"/>
            <a:ext cx="7772400" cy="1143000"/>
          </a:xfrm>
        </p:spPr>
        <p:txBody>
          <a:bodyPr/>
          <a:lstStyle/>
          <a:p>
            <a:pPr eaLnBrk="1" hangingPunct="1"/>
            <a:r>
              <a:rPr lang="en-US" altLang="en-US" sz="3600" dirty="0"/>
              <a:t>Kirchhoff’s Current Law </a:t>
            </a:r>
            <a:br>
              <a:rPr lang="en-US" altLang="en-US" sz="3600" dirty="0"/>
            </a:br>
            <a:r>
              <a:rPr lang="en-US" altLang="en-US" sz="3600" dirty="0"/>
              <a:t>(KCL) – Some notes.</a:t>
            </a:r>
          </a:p>
        </p:txBody>
      </p:sp>
      <p:sp>
        <p:nvSpPr>
          <p:cNvPr id="68611" name="Rectangle 3"/>
          <p:cNvSpPr>
            <a:spLocks noGrp="1" noChangeArrowheads="1"/>
          </p:cNvSpPr>
          <p:nvPr>
            <p:ph type="body" idx="1"/>
          </p:nvPr>
        </p:nvSpPr>
        <p:spPr>
          <a:xfrm>
            <a:off x="609600" y="1905000"/>
            <a:ext cx="5410200" cy="1600200"/>
          </a:xfrm>
        </p:spPr>
        <p:txBody>
          <a:bodyPr/>
          <a:lstStyle/>
          <a:p>
            <a:pPr eaLnBrk="1" hangingPunct="1">
              <a:lnSpc>
                <a:spcPct val="90000"/>
              </a:lnSpc>
              <a:buFontTx/>
              <a:buNone/>
            </a:pPr>
            <a:r>
              <a:rPr lang="en-US" altLang="en-US" sz="2400" dirty="0"/>
              <a:t>	</a:t>
            </a:r>
            <a:r>
              <a:rPr lang="en-US" altLang="en-US" sz="2800" b="1" dirty="0"/>
              <a:t>The algebraic (or signed) summation of currents through any closed surface must equal zero. </a:t>
            </a:r>
            <a:r>
              <a:rPr lang="en-US" altLang="en-US" sz="2800" dirty="0"/>
              <a:t> </a:t>
            </a:r>
          </a:p>
        </p:txBody>
      </p:sp>
      <p:sp>
        <p:nvSpPr>
          <p:cNvPr id="270340" name="Text Box 4"/>
          <p:cNvSpPr txBox="1">
            <a:spLocks noChangeArrowheads="1"/>
          </p:cNvSpPr>
          <p:nvPr/>
        </p:nvSpPr>
        <p:spPr bwMode="auto">
          <a:xfrm>
            <a:off x="228600" y="4648200"/>
            <a:ext cx="8686800" cy="1938992"/>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solidFill>
                  <a:schemeClr val="bg1"/>
                </a:solidFill>
                <a:latin typeface="Arial" charset="0"/>
              </a:rPr>
              <a:t>This law is often stated as applying to nodes.  It applies to any closed surface.  For any closed surface, the charge that enters must leave somewhere else.  A node is just a </a:t>
            </a:r>
            <a:r>
              <a:rPr lang="en-US" altLang="en-US" sz="2000" b="1" dirty="0">
                <a:solidFill>
                  <a:schemeClr val="bg1"/>
                </a:solidFill>
                <a:latin typeface="Arial" charset="0"/>
              </a:rPr>
              <a:t>small</a:t>
            </a:r>
            <a:r>
              <a:rPr lang="en-US" altLang="en-US" sz="2000" dirty="0">
                <a:solidFill>
                  <a:schemeClr val="bg1"/>
                </a:solidFill>
                <a:latin typeface="Arial" charset="0"/>
              </a:rPr>
              <a:t> closed surface.  A node is the closed surface that we use most often.  But, we can use any closed surface, and sometimes it is really necessary to use closed surfaces that are not nodes.</a:t>
            </a:r>
          </a:p>
        </p:txBody>
      </p:sp>
      <p:sp>
        <p:nvSpPr>
          <p:cNvPr id="270341" name="Text Box 5"/>
          <p:cNvSpPr txBox="1">
            <a:spLocks noChangeArrowheads="1"/>
          </p:cNvSpPr>
          <p:nvPr/>
        </p:nvSpPr>
        <p:spPr bwMode="auto">
          <a:xfrm>
            <a:off x="533400" y="3810000"/>
            <a:ext cx="7924800" cy="7112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solidFill>
                  <a:schemeClr val="bg1"/>
                </a:solidFill>
                <a:latin typeface="Arial" charset="0"/>
              </a:rPr>
              <a:t>This law essentially means that charge does not build up at a connection point, and that charge is conserved.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0341"/>
                                        </p:tgtEl>
                                        <p:attrNameLst>
                                          <p:attrName>style.visibility</p:attrName>
                                        </p:attrNameLst>
                                      </p:cBhvr>
                                      <p:to>
                                        <p:strVal val="visible"/>
                                      </p:to>
                                    </p:set>
                                    <p:animEffect transition="in" filter="dissolve">
                                      <p:cBhvr>
                                        <p:cTn id="7" dur="500"/>
                                        <p:tgtEl>
                                          <p:spTgt spid="270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0340"/>
                                        </p:tgtEl>
                                        <p:attrNameLst>
                                          <p:attrName>style.visibility</p:attrName>
                                        </p:attrNameLst>
                                      </p:cBhvr>
                                      <p:to>
                                        <p:strVal val="visible"/>
                                      </p:to>
                                    </p:set>
                                    <p:animEffect transition="in" filter="dissolve">
                                      <p:cBhvr>
                                        <p:cTn id="12" dur="500"/>
                                        <p:tgtEl>
                                          <p:spTgt spid="270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animBg="1" autoUpdateAnimBg="0"/>
      <p:bldP spid="270341"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ChangeArrowheads="1"/>
          </p:cNvSpPr>
          <p:nvPr/>
        </p:nvSpPr>
        <p:spPr bwMode="auto">
          <a:xfrm>
            <a:off x="5257800" y="2286000"/>
            <a:ext cx="3733800" cy="2895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9635" name="Rectangle 2"/>
          <p:cNvSpPr>
            <a:spLocks noGrp="1" noChangeArrowheads="1"/>
          </p:cNvSpPr>
          <p:nvPr>
            <p:ph type="title"/>
          </p:nvPr>
        </p:nvSpPr>
        <p:spPr>
          <a:xfrm>
            <a:off x="457200" y="0"/>
            <a:ext cx="7772400" cy="685800"/>
          </a:xfrm>
        </p:spPr>
        <p:txBody>
          <a:bodyPr/>
          <a:lstStyle/>
          <a:p>
            <a:pPr eaLnBrk="1" hangingPunct="1"/>
            <a:r>
              <a:rPr lang="en-US" altLang="en-US" sz="4000"/>
              <a:t>Current Polarities</a:t>
            </a:r>
          </a:p>
        </p:txBody>
      </p:sp>
      <p:sp>
        <p:nvSpPr>
          <p:cNvPr id="69636" name="Rectangle 3"/>
          <p:cNvSpPr>
            <a:spLocks noGrp="1" noChangeArrowheads="1"/>
          </p:cNvSpPr>
          <p:nvPr>
            <p:ph type="body" idx="1"/>
          </p:nvPr>
        </p:nvSpPr>
        <p:spPr>
          <a:xfrm>
            <a:off x="381000" y="1981200"/>
            <a:ext cx="4724400" cy="4495800"/>
          </a:xfrm>
        </p:spPr>
        <p:txBody>
          <a:bodyPr/>
          <a:lstStyle/>
          <a:p>
            <a:pPr marL="0" indent="14288" eaLnBrk="1" hangingPunct="1">
              <a:lnSpc>
                <a:spcPct val="90000"/>
              </a:lnSpc>
              <a:buFontTx/>
              <a:buNone/>
            </a:pPr>
            <a:r>
              <a:rPr lang="en-US" altLang="en-US" sz="2800" dirty="0"/>
              <a:t>	Again, the issue of the sign, or polarity, or direction, of the current arises.  When we write a Kirchhoff Current Law equation, we attach a sign to each reference current polarity, depending on whether the reference current is entering or leaving the closed surface.  This can be done in different ways.  </a:t>
            </a:r>
          </a:p>
        </p:txBody>
      </p:sp>
      <p:pic>
        <p:nvPicPr>
          <p:cNvPr id="69637" name="Picture 4" descr="bd0570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362200"/>
            <a:ext cx="368141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371600" y="0"/>
            <a:ext cx="7772400" cy="1143000"/>
          </a:xfrm>
        </p:spPr>
        <p:txBody>
          <a:bodyPr/>
          <a:lstStyle/>
          <a:p>
            <a:pPr eaLnBrk="1" hangingPunct="1"/>
            <a:r>
              <a:rPr lang="en-US" altLang="en-US" sz="3600"/>
              <a:t>Kirchhoff’s Current Law (KCL)</a:t>
            </a:r>
            <a:br>
              <a:rPr lang="en-US" altLang="en-US" sz="3600"/>
            </a:br>
            <a:r>
              <a:rPr lang="en-US" altLang="en-US" sz="3600"/>
              <a:t> – a Systematic Approach</a:t>
            </a:r>
          </a:p>
        </p:txBody>
      </p:sp>
      <p:sp>
        <p:nvSpPr>
          <p:cNvPr id="70659" name="Rectangle 3"/>
          <p:cNvSpPr>
            <a:spLocks noGrp="1" noChangeArrowheads="1"/>
          </p:cNvSpPr>
          <p:nvPr>
            <p:ph type="body" idx="1"/>
          </p:nvPr>
        </p:nvSpPr>
        <p:spPr>
          <a:xfrm>
            <a:off x="609600" y="1905000"/>
            <a:ext cx="7924800" cy="1219200"/>
          </a:xfrm>
        </p:spPr>
        <p:txBody>
          <a:bodyPr/>
          <a:lstStyle/>
          <a:p>
            <a:pPr eaLnBrk="1" hangingPunct="1">
              <a:lnSpc>
                <a:spcPct val="90000"/>
              </a:lnSpc>
              <a:buFontTx/>
              <a:buNone/>
            </a:pPr>
            <a:r>
              <a:rPr lang="en-US" altLang="en-US" sz="2400" dirty="0"/>
              <a:t>	</a:t>
            </a:r>
            <a:r>
              <a:rPr lang="en-US" altLang="en-US" sz="2800" b="1" dirty="0"/>
              <a:t>The algebraic (or signed) summation of currents through any closed surface must equal zero. </a:t>
            </a:r>
            <a:r>
              <a:rPr lang="en-US" altLang="en-US" sz="2800" dirty="0"/>
              <a:t> </a:t>
            </a:r>
          </a:p>
        </p:txBody>
      </p:sp>
      <p:sp>
        <p:nvSpPr>
          <p:cNvPr id="274436" name="Text Box 4"/>
          <p:cNvSpPr txBox="1">
            <a:spLocks noChangeArrowheads="1"/>
          </p:cNvSpPr>
          <p:nvPr/>
        </p:nvSpPr>
        <p:spPr bwMode="auto">
          <a:xfrm>
            <a:off x="533400" y="5181600"/>
            <a:ext cx="7924800" cy="13208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solidFill>
                  <a:schemeClr val="bg1"/>
                </a:solidFill>
                <a:latin typeface="Arial" charset="0"/>
              </a:rPr>
              <a:t>For this set of material, we will always assign a positive sign to a term that refers to a reference current that leaves a closed surface, and a negative sign to a term that refers to a reference current that enters a closed surface.</a:t>
            </a:r>
          </a:p>
        </p:txBody>
      </p:sp>
      <p:sp>
        <p:nvSpPr>
          <p:cNvPr id="274437" name="Text Box 5"/>
          <p:cNvSpPr txBox="1">
            <a:spLocks noChangeArrowheads="1"/>
          </p:cNvSpPr>
          <p:nvPr/>
        </p:nvSpPr>
        <p:spPr bwMode="auto">
          <a:xfrm>
            <a:off x="533400" y="3581400"/>
            <a:ext cx="7924800" cy="13208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solidFill>
                  <a:schemeClr val="bg1"/>
                </a:solidFill>
                <a:latin typeface="Arial" charset="0"/>
              </a:rPr>
              <a:t>For most students, it is a good idea to choose one way to write KCL equations, and just do it that way every time.  The idea is this; if you always do it the same way, you are less likely to get confused about which way you were doing it in a certain equation.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4437"/>
                                        </p:tgtEl>
                                        <p:attrNameLst>
                                          <p:attrName>style.visibility</p:attrName>
                                        </p:attrNameLst>
                                      </p:cBhvr>
                                      <p:to>
                                        <p:strVal val="visible"/>
                                      </p:to>
                                    </p:set>
                                    <p:animEffect transition="in" filter="dissolve">
                                      <p:cBhvr>
                                        <p:cTn id="7" dur="500"/>
                                        <p:tgtEl>
                                          <p:spTgt spid="274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4436"/>
                                        </p:tgtEl>
                                        <p:attrNameLst>
                                          <p:attrName>style.visibility</p:attrName>
                                        </p:attrNameLst>
                                      </p:cBhvr>
                                      <p:to>
                                        <p:strVal val="visible"/>
                                      </p:to>
                                    </p:set>
                                    <p:animEffect transition="in" filter="dissolve">
                                      <p:cBhvr>
                                        <p:cTn id="12" dur="500"/>
                                        <p:tgtEl>
                                          <p:spTgt spid="274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animBg="1" autoUpdateAnimBg="0"/>
      <p:bldP spid="274437"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685800" y="457200"/>
            <a:ext cx="7772400" cy="1295400"/>
          </a:xfrm>
        </p:spPr>
        <p:txBody>
          <a:bodyPr/>
          <a:lstStyle/>
          <a:p>
            <a:pPr eaLnBrk="1" hangingPunct="1"/>
            <a:r>
              <a:rPr lang="en-US" altLang="en-US" sz="3600"/>
              <a:t>Kirchhoff’s Current Law (KCL)</a:t>
            </a:r>
            <a:br>
              <a:rPr lang="en-US" altLang="en-US" sz="3600"/>
            </a:br>
            <a:r>
              <a:rPr lang="en-US" altLang="en-US" sz="3600"/>
              <a:t> – an Example</a:t>
            </a:r>
          </a:p>
        </p:txBody>
      </p:sp>
      <p:sp>
        <p:nvSpPr>
          <p:cNvPr id="32773" name="Rectangle 3"/>
          <p:cNvSpPr>
            <a:spLocks noGrp="1" noChangeArrowheads="1"/>
          </p:cNvSpPr>
          <p:nvPr>
            <p:ph type="body" idx="1"/>
          </p:nvPr>
        </p:nvSpPr>
        <p:spPr>
          <a:xfrm>
            <a:off x="0" y="1752600"/>
            <a:ext cx="3962400" cy="4572000"/>
          </a:xfrm>
        </p:spPr>
        <p:txBody>
          <a:bodyPr/>
          <a:lstStyle/>
          <a:p>
            <a:pPr eaLnBrk="1" hangingPunct="1">
              <a:lnSpc>
                <a:spcPct val="90000"/>
              </a:lnSpc>
            </a:pPr>
            <a:r>
              <a:rPr lang="en-US" altLang="en-US" sz="2000" dirty="0"/>
              <a:t>For this set of material, we will always assign a positive sign to a term that refers to a current that leaves a closed surface, and a negative sign to a term that refers to a current that enters a closed surface.</a:t>
            </a:r>
          </a:p>
          <a:p>
            <a:pPr eaLnBrk="1" hangingPunct="1">
              <a:lnSpc>
                <a:spcPct val="90000"/>
              </a:lnSpc>
            </a:pPr>
            <a:r>
              <a:rPr lang="en-US" altLang="en-US" sz="2000" dirty="0"/>
              <a:t>In this example, we have already assigned reference polarities for all of the currents for the nodes indicated in darker blue.</a:t>
            </a:r>
          </a:p>
          <a:p>
            <a:pPr eaLnBrk="1" hangingPunct="1">
              <a:lnSpc>
                <a:spcPct val="90000"/>
              </a:lnSpc>
            </a:pPr>
            <a:r>
              <a:rPr lang="en-US" altLang="en-US" sz="2000" dirty="0"/>
              <a:t>For this circuit, and using my rule, we have the following equation:</a:t>
            </a:r>
          </a:p>
        </p:txBody>
      </p:sp>
      <p:graphicFrame>
        <p:nvGraphicFramePr>
          <p:cNvPr id="32770" name="Object 4"/>
          <p:cNvGraphicFramePr>
            <a:graphicFrameLocks noChangeAspect="1"/>
          </p:cNvGraphicFramePr>
          <p:nvPr/>
        </p:nvGraphicFramePr>
        <p:xfrm>
          <a:off x="4038600" y="1817688"/>
          <a:ext cx="4943475" cy="4873625"/>
        </p:xfrm>
        <a:graphic>
          <a:graphicData uri="http://schemas.openxmlformats.org/presentationml/2006/ole">
            <mc:AlternateContent xmlns:mc="http://schemas.openxmlformats.org/markup-compatibility/2006">
              <mc:Choice xmlns:v="urn:schemas-microsoft-com:vml" Requires="v">
                <p:oleObj name="VISIO" r:id="rId3" imgW="5629320" imgH="5547600" progId="Visio.Drawing.6">
                  <p:embed/>
                </p:oleObj>
              </mc:Choice>
              <mc:Fallback>
                <p:oleObj name="VISIO" r:id="rId3" imgW="5629320" imgH="5547600" progId="Visio.Drawing.6">
                  <p:embed/>
                  <p:pic>
                    <p:nvPicPr>
                      <p:cNvPr id="3277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817688"/>
                        <a:ext cx="4943475" cy="48736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485" name="Object 5"/>
          <p:cNvGraphicFramePr>
            <a:graphicFrameLocks noChangeAspect="1"/>
          </p:cNvGraphicFramePr>
          <p:nvPr/>
        </p:nvGraphicFramePr>
        <p:xfrm>
          <a:off x="381000" y="6337300"/>
          <a:ext cx="3352800" cy="520700"/>
        </p:xfrm>
        <a:graphic>
          <a:graphicData uri="http://schemas.openxmlformats.org/presentationml/2006/ole">
            <mc:AlternateContent xmlns:mc="http://schemas.openxmlformats.org/markup-compatibility/2006">
              <mc:Choice xmlns:v="urn:schemas-microsoft-com:vml" Requires="v">
                <p:oleObj name="Equation" r:id="rId5" imgW="1473120" imgH="228600" progId="Equation.DSMT4">
                  <p:embed/>
                </p:oleObj>
              </mc:Choice>
              <mc:Fallback>
                <p:oleObj name="Equation" r:id="rId5" imgW="1473120" imgH="228600" progId="Equation.DSMT4">
                  <p:embed/>
                  <p:pic>
                    <p:nvPicPr>
                      <p:cNvPr id="27648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6337300"/>
                        <a:ext cx="3352800" cy="520700"/>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6485"/>
                                        </p:tgtEl>
                                        <p:attrNameLst>
                                          <p:attrName>style.visibility</p:attrName>
                                        </p:attrNameLst>
                                      </p:cBhvr>
                                      <p:to>
                                        <p:strVal val="visible"/>
                                      </p:to>
                                    </p:set>
                                    <p:animEffect transition="in" filter="dissolve">
                                      <p:cBhvr>
                                        <p:cTn id="7" dur="500"/>
                                        <p:tgtEl>
                                          <p:spTgt spid="276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a:xfrm>
            <a:off x="2362200" y="152400"/>
            <a:ext cx="6629400" cy="1219200"/>
          </a:xfrm>
        </p:spPr>
        <p:txBody>
          <a:bodyPr/>
          <a:lstStyle/>
          <a:p>
            <a:pPr eaLnBrk="1" hangingPunct="1"/>
            <a:r>
              <a:rPr lang="en-US" altLang="en-US" sz="3600"/>
              <a:t>Kirchhoff’s Current Law (KCL) – Example Done Another Way</a:t>
            </a:r>
          </a:p>
        </p:txBody>
      </p:sp>
      <p:sp>
        <p:nvSpPr>
          <p:cNvPr id="33798" name="Rectangle 3"/>
          <p:cNvSpPr>
            <a:spLocks noGrp="1" noChangeArrowheads="1"/>
          </p:cNvSpPr>
          <p:nvPr>
            <p:ph type="body" idx="1"/>
          </p:nvPr>
        </p:nvSpPr>
        <p:spPr>
          <a:xfrm>
            <a:off x="0" y="1981200"/>
            <a:ext cx="3962400" cy="2133600"/>
          </a:xfrm>
        </p:spPr>
        <p:txBody>
          <a:bodyPr/>
          <a:lstStyle/>
          <a:p>
            <a:pPr eaLnBrk="1" hangingPunct="1">
              <a:lnSpc>
                <a:spcPct val="90000"/>
              </a:lnSpc>
            </a:pPr>
            <a:r>
              <a:rPr lang="en-US" altLang="en-US" sz="2000" dirty="0"/>
              <a:t>Some prefer to write this same equation in a different way; they say that the current entering the closed surface must equal the current leaving the closed surface.  Thus, they write :</a:t>
            </a:r>
          </a:p>
        </p:txBody>
      </p:sp>
      <p:graphicFrame>
        <p:nvGraphicFramePr>
          <p:cNvPr id="33794" name="Object 4"/>
          <p:cNvGraphicFramePr>
            <a:graphicFrameLocks noChangeAspect="1"/>
          </p:cNvGraphicFramePr>
          <p:nvPr/>
        </p:nvGraphicFramePr>
        <p:xfrm>
          <a:off x="4038600" y="1817688"/>
          <a:ext cx="4943475" cy="4873625"/>
        </p:xfrm>
        <a:graphic>
          <a:graphicData uri="http://schemas.openxmlformats.org/presentationml/2006/ole">
            <mc:AlternateContent xmlns:mc="http://schemas.openxmlformats.org/markup-compatibility/2006">
              <mc:Choice xmlns:v="urn:schemas-microsoft-com:vml" Requires="v">
                <p:oleObj name="VISIO" r:id="rId3" imgW="5629320" imgH="5547600" progId="Visio.Drawing.6">
                  <p:embed/>
                </p:oleObj>
              </mc:Choice>
              <mc:Fallback>
                <p:oleObj name="VISIO" r:id="rId3" imgW="5629320" imgH="5547600" progId="Visio.Drawing.6">
                  <p:embed/>
                  <p:pic>
                    <p:nvPicPr>
                      <p:cNvPr id="3379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817688"/>
                        <a:ext cx="4943475" cy="48736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8533" name="Object 5"/>
          <p:cNvGraphicFramePr>
            <a:graphicFrameLocks noChangeAspect="1"/>
          </p:cNvGraphicFramePr>
          <p:nvPr/>
        </p:nvGraphicFramePr>
        <p:xfrm>
          <a:off x="457200" y="5638800"/>
          <a:ext cx="3352800" cy="520700"/>
        </p:xfrm>
        <a:graphic>
          <a:graphicData uri="http://schemas.openxmlformats.org/presentationml/2006/ole">
            <mc:AlternateContent xmlns:mc="http://schemas.openxmlformats.org/markup-compatibility/2006">
              <mc:Choice xmlns:v="urn:schemas-microsoft-com:vml" Requires="v">
                <p:oleObj name="Equation" r:id="rId5" imgW="1473120" imgH="228600" progId="Equation.DSMT4">
                  <p:embed/>
                </p:oleObj>
              </mc:Choice>
              <mc:Fallback>
                <p:oleObj name="Equation" r:id="rId5" imgW="1473120" imgH="228600" progId="Equation.DSMT4">
                  <p:embed/>
                  <p:pic>
                    <p:nvPicPr>
                      <p:cNvPr id="27853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638800"/>
                        <a:ext cx="3352800" cy="520700"/>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8534" name="Object 6"/>
          <p:cNvGraphicFramePr>
            <a:graphicFrameLocks noChangeAspect="1"/>
          </p:cNvGraphicFramePr>
          <p:nvPr/>
        </p:nvGraphicFramePr>
        <p:xfrm>
          <a:off x="685800" y="4191000"/>
          <a:ext cx="2630488" cy="520700"/>
        </p:xfrm>
        <a:graphic>
          <a:graphicData uri="http://schemas.openxmlformats.org/presentationml/2006/ole">
            <mc:AlternateContent xmlns:mc="http://schemas.openxmlformats.org/markup-compatibility/2006">
              <mc:Choice xmlns:v="urn:schemas-microsoft-com:vml" Requires="v">
                <p:oleObj name="Equation" r:id="rId7" imgW="1155600" imgH="228600" progId="Equation.DSMT4">
                  <p:embed/>
                </p:oleObj>
              </mc:Choice>
              <mc:Fallback>
                <p:oleObj name="Equation" r:id="rId7" imgW="1155600" imgH="228600" progId="Equation.DSMT4">
                  <p:embed/>
                  <p:pic>
                    <p:nvPicPr>
                      <p:cNvPr id="27853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191000"/>
                        <a:ext cx="2630488" cy="520700"/>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8535" name="Text Box 7"/>
          <p:cNvSpPr txBox="1">
            <a:spLocks noChangeArrowheads="1"/>
          </p:cNvSpPr>
          <p:nvPr/>
        </p:nvSpPr>
        <p:spPr bwMode="auto">
          <a:xfrm>
            <a:off x="228600" y="4724400"/>
            <a:ext cx="3581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buClr>
                <a:schemeClr val="tx2"/>
              </a:buClr>
              <a:buFontTx/>
              <a:buChar char="•"/>
            </a:pPr>
            <a:r>
              <a:rPr lang="en-US" altLang="en-US" sz="2000" dirty="0">
                <a:latin typeface="Arial" charset="0"/>
              </a:rPr>
              <a:t> Compare this to the equation that we wrote in the last slide:</a:t>
            </a:r>
            <a:endParaRPr lang="en-US" altLang="en-US" dirty="0"/>
          </a:p>
        </p:txBody>
      </p:sp>
      <p:sp>
        <p:nvSpPr>
          <p:cNvPr id="278536" name="Text Box 8"/>
          <p:cNvSpPr txBox="1">
            <a:spLocks noChangeArrowheads="1"/>
          </p:cNvSpPr>
          <p:nvPr/>
        </p:nvSpPr>
        <p:spPr bwMode="auto">
          <a:xfrm>
            <a:off x="228600" y="6156325"/>
            <a:ext cx="358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tx2"/>
              </a:buClr>
              <a:buFontTx/>
              <a:buChar char="•"/>
            </a:pPr>
            <a:r>
              <a:rPr lang="en-US" altLang="en-US" sz="2000">
                <a:latin typeface="Arial" charset="0"/>
              </a:rPr>
              <a:t> These are the same equation.  Use either method.</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8534"/>
                                        </p:tgtEl>
                                        <p:attrNameLst>
                                          <p:attrName>style.visibility</p:attrName>
                                        </p:attrNameLst>
                                      </p:cBhvr>
                                      <p:to>
                                        <p:strVal val="visible"/>
                                      </p:to>
                                    </p:set>
                                    <p:animEffect transition="in" filter="dissolve">
                                      <p:cBhvr>
                                        <p:cTn id="7" dur="500"/>
                                        <p:tgtEl>
                                          <p:spTgt spid="278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8535"/>
                                        </p:tgtEl>
                                        <p:attrNameLst>
                                          <p:attrName>style.visibility</p:attrName>
                                        </p:attrNameLst>
                                      </p:cBhvr>
                                      <p:to>
                                        <p:strVal val="visible"/>
                                      </p:to>
                                    </p:set>
                                    <p:animEffect transition="in" filter="dissolve">
                                      <p:cBhvr>
                                        <p:cTn id="12" dur="500"/>
                                        <p:tgtEl>
                                          <p:spTgt spid="2785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78533"/>
                                        </p:tgtEl>
                                        <p:attrNameLst>
                                          <p:attrName>style.visibility</p:attrName>
                                        </p:attrNameLst>
                                      </p:cBhvr>
                                      <p:to>
                                        <p:strVal val="visible"/>
                                      </p:to>
                                    </p:set>
                                    <p:animEffect transition="in" filter="dissolve">
                                      <p:cBhvr>
                                        <p:cTn id="17" dur="500"/>
                                        <p:tgtEl>
                                          <p:spTgt spid="2785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8536"/>
                                        </p:tgtEl>
                                        <p:attrNameLst>
                                          <p:attrName>style.visibility</p:attrName>
                                        </p:attrNameLst>
                                      </p:cBhvr>
                                      <p:to>
                                        <p:strVal val="visible"/>
                                      </p:to>
                                    </p:set>
                                    <p:animEffect transition="in" filter="dissolve">
                                      <p:cBhvr>
                                        <p:cTn id="22" dur="500"/>
                                        <p:tgtEl>
                                          <p:spTgt spid="278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5" grpId="0" autoUpdateAnimBg="0"/>
      <p:bldP spid="27853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0"/>
            <a:ext cx="7772400" cy="914400"/>
          </a:xfrm>
        </p:spPr>
        <p:txBody>
          <a:bodyPr/>
          <a:lstStyle/>
          <a:p>
            <a:pPr eaLnBrk="1" hangingPunct="1"/>
            <a:r>
              <a:rPr lang="en-US" altLang="en-US" dirty="0"/>
              <a:t>Voltage Sources</a:t>
            </a:r>
          </a:p>
        </p:txBody>
      </p:sp>
      <p:sp>
        <p:nvSpPr>
          <p:cNvPr id="2052" name="Rectangle 3"/>
          <p:cNvSpPr>
            <a:spLocks noGrp="1" noChangeArrowheads="1"/>
          </p:cNvSpPr>
          <p:nvPr>
            <p:ph type="body" idx="1"/>
          </p:nvPr>
        </p:nvSpPr>
        <p:spPr>
          <a:xfrm>
            <a:off x="152400" y="2209800"/>
            <a:ext cx="6629400" cy="4495800"/>
          </a:xfrm>
        </p:spPr>
        <p:txBody>
          <a:bodyPr/>
          <a:lstStyle/>
          <a:p>
            <a:pPr eaLnBrk="1" hangingPunct="1">
              <a:lnSpc>
                <a:spcPct val="90000"/>
              </a:lnSpc>
            </a:pPr>
            <a:r>
              <a:rPr lang="en-US" altLang="en-US" sz="2800" dirty="0"/>
              <a:t>A voltage source is a two-terminal circuit element that maintains a voltage across its terminals.</a:t>
            </a:r>
          </a:p>
          <a:p>
            <a:pPr eaLnBrk="1" hangingPunct="1">
              <a:lnSpc>
                <a:spcPct val="90000"/>
              </a:lnSpc>
            </a:pPr>
            <a:r>
              <a:rPr lang="en-US" altLang="en-US" sz="2800" dirty="0"/>
              <a:t>The value of the voltage is the defining characteristic of a voltage source. </a:t>
            </a:r>
          </a:p>
          <a:p>
            <a:pPr eaLnBrk="1" hangingPunct="1">
              <a:lnSpc>
                <a:spcPct val="90000"/>
              </a:lnSpc>
            </a:pPr>
            <a:r>
              <a:rPr lang="en-US" altLang="en-US" sz="2800" dirty="0"/>
              <a:t>Any value of the current can go through the voltage source, in any direction.  The current can also be zero.  The voltage source does not “care about” current.  It “cares” only about voltage.</a:t>
            </a:r>
          </a:p>
        </p:txBody>
      </p:sp>
      <p:graphicFrame>
        <p:nvGraphicFramePr>
          <p:cNvPr id="2050"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205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90" name="Picture 42" descr="C:\Users\shattuck\AppData\Local\Microsoft\Windows\Temporary Internet Files\Content.IE5\57SYHVGK\u_socket_wall_outlet_with_two_usb_ports_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273" t="4031" r="9088" b="4282"/>
          <a:stretch/>
        </p:blipFill>
        <p:spPr bwMode="auto">
          <a:xfrm>
            <a:off x="6781800" y="3851489"/>
            <a:ext cx="1943100" cy="29969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ChangeArrowheads="1"/>
          </p:cNvSpPr>
          <p:nvPr/>
        </p:nvSpPr>
        <p:spPr bwMode="auto">
          <a:xfrm>
            <a:off x="5715000" y="1981200"/>
            <a:ext cx="3200400" cy="1905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71683" name="Rectangle 2"/>
          <p:cNvSpPr>
            <a:spLocks noGrp="1" noChangeArrowheads="1"/>
          </p:cNvSpPr>
          <p:nvPr>
            <p:ph type="title"/>
          </p:nvPr>
        </p:nvSpPr>
        <p:spPr>
          <a:xfrm>
            <a:off x="1371600" y="304800"/>
            <a:ext cx="7772400" cy="1143000"/>
          </a:xfrm>
        </p:spPr>
        <p:txBody>
          <a:bodyPr/>
          <a:lstStyle/>
          <a:p>
            <a:pPr eaLnBrk="1" hangingPunct="1"/>
            <a:r>
              <a:rPr lang="en-US" altLang="en-US" dirty="0"/>
              <a:t>Kirchhoff’s Voltage Law (KVL)</a:t>
            </a:r>
          </a:p>
        </p:txBody>
      </p:sp>
      <p:sp>
        <p:nvSpPr>
          <p:cNvPr id="71684" name="Rectangle 3"/>
          <p:cNvSpPr>
            <a:spLocks noGrp="1" noChangeArrowheads="1"/>
          </p:cNvSpPr>
          <p:nvPr>
            <p:ph type="body" idx="1"/>
          </p:nvPr>
        </p:nvSpPr>
        <p:spPr>
          <a:xfrm>
            <a:off x="457200" y="2590800"/>
            <a:ext cx="5410200" cy="3733800"/>
          </a:xfrm>
        </p:spPr>
        <p:txBody>
          <a:bodyPr/>
          <a:lstStyle/>
          <a:p>
            <a:pPr eaLnBrk="1" hangingPunct="1">
              <a:lnSpc>
                <a:spcPct val="90000"/>
              </a:lnSpc>
            </a:pPr>
            <a:r>
              <a:rPr lang="en-US" altLang="en-US" sz="2800" dirty="0"/>
              <a:t>Now, we are prepared to state Kirchhoff’s Voltage Law:</a:t>
            </a:r>
          </a:p>
          <a:p>
            <a:pPr eaLnBrk="1" hangingPunct="1">
              <a:lnSpc>
                <a:spcPct val="90000"/>
              </a:lnSpc>
              <a:buFontTx/>
              <a:buNone/>
            </a:pPr>
            <a:r>
              <a:rPr lang="en-US" altLang="en-US" sz="2800" dirty="0"/>
              <a:t>	</a:t>
            </a:r>
            <a:r>
              <a:rPr lang="en-US" altLang="en-US" sz="4000" b="1" dirty="0"/>
              <a:t>The algebraic (or signed) summation of voltages around any closed loop must equal zero.</a:t>
            </a:r>
            <a:r>
              <a:rPr lang="en-US" altLang="en-US" sz="4000" b="1" u="sng" dirty="0"/>
              <a:t> </a:t>
            </a:r>
            <a:r>
              <a:rPr lang="en-US" altLang="en-US" sz="4000" dirty="0"/>
              <a:t> </a:t>
            </a:r>
          </a:p>
        </p:txBody>
      </p:sp>
      <p:pic>
        <p:nvPicPr>
          <p:cNvPr id="71685" name="Picture 4" descr="ag00385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81200"/>
            <a:ext cx="31242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371600" y="0"/>
            <a:ext cx="7772400" cy="1143000"/>
          </a:xfrm>
        </p:spPr>
        <p:txBody>
          <a:bodyPr/>
          <a:lstStyle/>
          <a:p>
            <a:pPr eaLnBrk="1" hangingPunct="1"/>
            <a:r>
              <a:rPr lang="en-US" altLang="en-US" sz="3600"/>
              <a:t>Kirchhoff’s Voltage Law </a:t>
            </a:r>
            <a:br>
              <a:rPr lang="en-US" altLang="en-US" sz="3600"/>
            </a:br>
            <a:r>
              <a:rPr lang="en-US" altLang="en-US" sz="3600"/>
              <a:t>(KVL) – Some notes.</a:t>
            </a:r>
          </a:p>
        </p:txBody>
      </p:sp>
      <p:sp>
        <p:nvSpPr>
          <p:cNvPr id="72707" name="Rectangle 3"/>
          <p:cNvSpPr>
            <a:spLocks noGrp="1" noChangeArrowheads="1"/>
          </p:cNvSpPr>
          <p:nvPr>
            <p:ph type="body" idx="1"/>
          </p:nvPr>
        </p:nvSpPr>
        <p:spPr>
          <a:xfrm>
            <a:off x="609600" y="1905000"/>
            <a:ext cx="5410200" cy="1600200"/>
          </a:xfrm>
        </p:spPr>
        <p:txBody>
          <a:bodyPr/>
          <a:lstStyle/>
          <a:p>
            <a:pPr eaLnBrk="1" hangingPunct="1">
              <a:lnSpc>
                <a:spcPct val="90000"/>
              </a:lnSpc>
              <a:buFontTx/>
              <a:buNone/>
            </a:pPr>
            <a:r>
              <a:rPr lang="en-US" altLang="en-US" sz="2400" dirty="0"/>
              <a:t>	</a:t>
            </a:r>
            <a:r>
              <a:rPr lang="en-US" altLang="en-US" sz="2800" b="1" dirty="0"/>
              <a:t>The algebraic (or signed) summation of voltages around any closed loop must equal zero. </a:t>
            </a:r>
            <a:r>
              <a:rPr lang="en-US" altLang="en-US" sz="2800" dirty="0"/>
              <a:t> </a:t>
            </a:r>
          </a:p>
        </p:txBody>
      </p:sp>
      <p:sp>
        <p:nvSpPr>
          <p:cNvPr id="282628" name="Text Box 4"/>
          <p:cNvSpPr txBox="1">
            <a:spLocks noChangeArrowheads="1"/>
          </p:cNvSpPr>
          <p:nvPr/>
        </p:nvSpPr>
        <p:spPr bwMode="auto">
          <a:xfrm>
            <a:off x="533400" y="5048250"/>
            <a:ext cx="7924800" cy="10160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solidFill>
                  <a:schemeClr val="bg1"/>
                </a:solidFill>
                <a:latin typeface="Arial" charset="0"/>
              </a:rPr>
              <a:t>This applies to all closed loops.  While we usually write equations for closed loops that follow components, we do not need to.  The only thing that we need to do is end up where we started.</a:t>
            </a:r>
          </a:p>
        </p:txBody>
      </p:sp>
      <p:sp>
        <p:nvSpPr>
          <p:cNvPr id="282629" name="Text Box 5"/>
          <p:cNvSpPr txBox="1">
            <a:spLocks noChangeArrowheads="1"/>
          </p:cNvSpPr>
          <p:nvPr/>
        </p:nvSpPr>
        <p:spPr bwMode="auto">
          <a:xfrm>
            <a:off x="533400" y="3657600"/>
            <a:ext cx="7924800" cy="10160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solidFill>
                  <a:schemeClr val="bg1"/>
                </a:solidFill>
                <a:latin typeface="Arial" charset="0"/>
              </a:rPr>
              <a:t>This law essentially means that energy is conserved.  If we move around, wherever we move, if we end up in the place we started, we cannot have changed the potential at that point.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2629"/>
                                        </p:tgtEl>
                                        <p:attrNameLst>
                                          <p:attrName>style.visibility</p:attrName>
                                        </p:attrNameLst>
                                      </p:cBhvr>
                                      <p:to>
                                        <p:strVal val="visible"/>
                                      </p:to>
                                    </p:set>
                                    <p:animEffect transition="in" filter="dissolve">
                                      <p:cBhvr>
                                        <p:cTn id="7" dur="500"/>
                                        <p:tgtEl>
                                          <p:spTgt spid="282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2628"/>
                                        </p:tgtEl>
                                        <p:attrNameLst>
                                          <p:attrName>style.visibility</p:attrName>
                                        </p:attrNameLst>
                                      </p:cBhvr>
                                      <p:to>
                                        <p:strVal val="visible"/>
                                      </p:to>
                                    </p:set>
                                    <p:animEffect transition="in" filter="dissolve">
                                      <p:cBhvr>
                                        <p:cTn id="12" dur="500"/>
                                        <p:tgtEl>
                                          <p:spTgt spid="282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animBg="1" autoUpdateAnimBg="0"/>
      <p:bldP spid="282629"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ChangeArrowheads="1"/>
          </p:cNvSpPr>
          <p:nvPr/>
        </p:nvSpPr>
        <p:spPr bwMode="auto">
          <a:xfrm>
            <a:off x="5257800" y="2362200"/>
            <a:ext cx="3733800" cy="2743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73731" name="Rectangle 2"/>
          <p:cNvSpPr>
            <a:spLocks noGrp="1" noChangeArrowheads="1"/>
          </p:cNvSpPr>
          <p:nvPr>
            <p:ph type="title"/>
          </p:nvPr>
        </p:nvSpPr>
        <p:spPr>
          <a:xfrm>
            <a:off x="457200" y="0"/>
            <a:ext cx="7772400" cy="685800"/>
          </a:xfrm>
        </p:spPr>
        <p:txBody>
          <a:bodyPr/>
          <a:lstStyle/>
          <a:p>
            <a:pPr eaLnBrk="1" hangingPunct="1"/>
            <a:r>
              <a:rPr lang="en-US" altLang="en-US" sz="4000"/>
              <a:t>Voltage Polarities</a:t>
            </a:r>
          </a:p>
        </p:txBody>
      </p:sp>
      <p:sp>
        <p:nvSpPr>
          <p:cNvPr id="73732" name="Rectangle 3"/>
          <p:cNvSpPr>
            <a:spLocks noGrp="1" noChangeArrowheads="1"/>
          </p:cNvSpPr>
          <p:nvPr>
            <p:ph type="body" idx="1"/>
          </p:nvPr>
        </p:nvSpPr>
        <p:spPr>
          <a:xfrm>
            <a:off x="381000" y="1828800"/>
            <a:ext cx="4724400" cy="4648200"/>
          </a:xfrm>
        </p:spPr>
        <p:txBody>
          <a:bodyPr/>
          <a:lstStyle/>
          <a:p>
            <a:pPr marL="0" indent="14288" eaLnBrk="1" hangingPunct="1">
              <a:lnSpc>
                <a:spcPct val="90000"/>
              </a:lnSpc>
              <a:buFontTx/>
              <a:buNone/>
            </a:pPr>
            <a:r>
              <a:rPr lang="en-US" altLang="en-US" sz="2800" dirty="0"/>
              <a:t>	Again, the issue of the sign, or polarity, or direction, of the voltage arises.  When we write a Kirchhoff Voltage Law equation, we attach a sign to each reference voltage polarity, depending on whether the reference voltage is a rise or a drop as we move across it.  The application of the sign can be done in different ways.  </a:t>
            </a:r>
          </a:p>
        </p:txBody>
      </p:sp>
      <p:pic>
        <p:nvPicPr>
          <p:cNvPr id="73733" name="Picture 4" descr="bd0570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362200"/>
            <a:ext cx="368141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219200" y="0"/>
            <a:ext cx="7772400" cy="1143000"/>
          </a:xfrm>
        </p:spPr>
        <p:txBody>
          <a:bodyPr/>
          <a:lstStyle/>
          <a:p>
            <a:pPr eaLnBrk="1" hangingPunct="1"/>
            <a:r>
              <a:rPr lang="en-US" altLang="en-US" sz="3600"/>
              <a:t>Kirchhoff’s Voltage Law </a:t>
            </a:r>
            <a:br>
              <a:rPr lang="en-US" altLang="en-US" sz="3600"/>
            </a:br>
            <a:r>
              <a:rPr lang="en-US" altLang="en-US" sz="3600"/>
              <a:t>(KVL) – a Systematic Approach</a:t>
            </a:r>
          </a:p>
        </p:txBody>
      </p:sp>
      <p:sp>
        <p:nvSpPr>
          <p:cNvPr id="74755" name="Rectangle 3"/>
          <p:cNvSpPr>
            <a:spLocks noGrp="1" noChangeArrowheads="1"/>
          </p:cNvSpPr>
          <p:nvPr>
            <p:ph type="body" idx="1"/>
          </p:nvPr>
        </p:nvSpPr>
        <p:spPr>
          <a:xfrm>
            <a:off x="609600" y="1905000"/>
            <a:ext cx="7924800" cy="1219200"/>
          </a:xfrm>
        </p:spPr>
        <p:txBody>
          <a:bodyPr/>
          <a:lstStyle/>
          <a:p>
            <a:pPr eaLnBrk="1" hangingPunct="1">
              <a:lnSpc>
                <a:spcPct val="90000"/>
              </a:lnSpc>
              <a:buFontTx/>
              <a:buNone/>
            </a:pPr>
            <a:r>
              <a:rPr lang="en-US" altLang="en-US" sz="2400" dirty="0"/>
              <a:t>	</a:t>
            </a:r>
            <a:r>
              <a:rPr lang="en-US" altLang="en-US" sz="2800" b="1" dirty="0"/>
              <a:t>The algebraic (or signed) summation of voltages around a closed loop must equal zero. </a:t>
            </a:r>
            <a:r>
              <a:rPr lang="en-US" altLang="en-US" sz="2800" dirty="0"/>
              <a:t> </a:t>
            </a:r>
          </a:p>
        </p:txBody>
      </p:sp>
      <p:sp>
        <p:nvSpPr>
          <p:cNvPr id="74756" name="Text Box 4"/>
          <p:cNvSpPr txBox="1">
            <a:spLocks noChangeArrowheads="1"/>
          </p:cNvSpPr>
          <p:nvPr/>
        </p:nvSpPr>
        <p:spPr bwMode="auto">
          <a:xfrm>
            <a:off x="304800" y="5537200"/>
            <a:ext cx="8534400" cy="10160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solidFill>
                  <a:schemeClr val="bg1"/>
                </a:solidFill>
                <a:latin typeface="Arial" charset="0"/>
              </a:rPr>
              <a:t>For this set of material, we will always go around loops </a:t>
            </a:r>
            <a:r>
              <a:rPr lang="en-US" altLang="en-US" sz="2000" dirty="0">
                <a:solidFill>
                  <a:schemeClr val="accent2"/>
                </a:solidFill>
                <a:latin typeface="Arial" charset="0"/>
              </a:rPr>
              <a:t>clockwise</a:t>
            </a:r>
            <a:r>
              <a:rPr lang="en-US" altLang="en-US" sz="2000" dirty="0">
                <a:solidFill>
                  <a:schemeClr val="bg1"/>
                </a:solidFill>
                <a:latin typeface="Arial" charset="0"/>
              </a:rPr>
              <a:t>. We will assign a positive sign to a term that refers to a reference voltage drop, and a negative sign to a term that refers to a reference voltage rise.</a:t>
            </a:r>
          </a:p>
        </p:txBody>
      </p:sp>
      <p:sp>
        <p:nvSpPr>
          <p:cNvPr id="74757" name="Text Box 5"/>
          <p:cNvSpPr txBox="1">
            <a:spLocks noChangeArrowheads="1"/>
          </p:cNvSpPr>
          <p:nvPr/>
        </p:nvSpPr>
        <p:spPr bwMode="auto">
          <a:xfrm>
            <a:off x="381000" y="3276600"/>
            <a:ext cx="7924800" cy="13208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sz="2000" dirty="0">
                <a:solidFill>
                  <a:schemeClr val="bg1"/>
                </a:solidFill>
                <a:latin typeface="Arial" charset="0"/>
              </a:rPr>
              <a:t>For most students, it is a good idea to choose one way to write KVL equations, and just do it that way every time.  The idea is this:  If you always do it the same way, you are less likely to get confused about which way you were doing it in a certain equation. </a:t>
            </a:r>
          </a:p>
        </p:txBody>
      </p:sp>
      <p:sp>
        <p:nvSpPr>
          <p:cNvPr id="286726" name="Text Box 6"/>
          <p:cNvSpPr txBox="1">
            <a:spLocks noChangeArrowheads="1"/>
          </p:cNvSpPr>
          <p:nvPr/>
        </p:nvSpPr>
        <p:spPr bwMode="auto">
          <a:xfrm>
            <a:off x="1066800" y="4724400"/>
            <a:ext cx="7924800" cy="7112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a:solidFill>
                  <a:schemeClr val="accent2"/>
                </a:solidFill>
              </a:rPr>
              <a:t>(At least we will do this for planar circuits.  For nonplanar circuits, clockwise does not mean anything.  If this is confusing, ignore it for now.)</a:t>
            </a:r>
          </a:p>
        </p:txBody>
      </p:sp>
      <p:sp>
        <p:nvSpPr>
          <p:cNvPr id="286727" name="Line 7"/>
          <p:cNvSpPr>
            <a:spLocks noChangeShapeType="1"/>
          </p:cNvSpPr>
          <p:nvPr/>
        </p:nvSpPr>
        <p:spPr bwMode="auto">
          <a:xfrm>
            <a:off x="5562600" y="5334000"/>
            <a:ext cx="1143000" cy="304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27"/>
                                        </p:tgtEl>
                                        <p:attrNameLst>
                                          <p:attrName>style.visibility</p:attrName>
                                        </p:attrNameLst>
                                      </p:cBhvr>
                                      <p:to>
                                        <p:strVal val="visible"/>
                                      </p:to>
                                    </p:set>
                                    <p:animEffect transition="in" filter="dissolve">
                                      <p:cBhvr>
                                        <p:cTn id="7" dur="500"/>
                                        <p:tgtEl>
                                          <p:spTgt spid="2867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26"/>
                                        </p:tgtEl>
                                        <p:attrNameLst>
                                          <p:attrName>style.visibility</p:attrName>
                                        </p:attrNameLst>
                                      </p:cBhvr>
                                      <p:to>
                                        <p:strVal val="visible"/>
                                      </p:to>
                                    </p:set>
                                    <p:animEffect transition="in" filter="dissolve">
                                      <p:cBhvr>
                                        <p:cTn id="12" dur="500"/>
                                        <p:tgtEl>
                                          <p:spTgt spid="286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6" grpId="0" animBg="1" autoUpdateAnimBg="0"/>
      <p:bldP spid="28672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1024"/>
          <p:cNvGraphicFramePr>
            <a:graphicFrameLocks noChangeAspect="1"/>
          </p:cNvGraphicFramePr>
          <p:nvPr/>
        </p:nvGraphicFramePr>
        <p:xfrm>
          <a:off x="4038600" y="1905000"/>
          <a:ext cx="4943475" cy="4740275"/>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34818"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905000"/>
                        <a:ext cx="4943475" cy="47402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0" name="Rectangle 3"/>
          <p:cNvSpPr>
            <a:spLocks noGrp="1" noChangeArrowheads="1"/>
          </p:cNvSpPr>
          <p:nvPr>
            <p:ph type="title"/>
          </p:nvPr>
        </p:nvSpPr>
        <p:spPr>
          <a:xfrm>
            <a:off x="685800" y="457200"/>
            <a:ext cx="7772400" cy="1295400"/>
          </a:xfrm>
        </p:spPr>
        <p:txBody>
          <a:bodyPr/>
          <a:lstStyle/>
          <a:p>
            <a:pPr eaLnBrk="1" hangingPunct="1"/>
            <a:r>
              <a:rPr lang="en-US" altLang="en-US"/>
              <a:t>Kirchhoff’s Voltage Law </a:t>
            </a:r>
            <a:br>
              <a:rPr lang="en-US" altLang="en-US"/>
            </a:br>
            <a:r>
              <a:rPr lang="en-US" altLang="en-US"/>
              <a:t>(KVL) – an Example</a:t>
            </a:r>
          </a:p>
        </p:txBody>
      </p:sp>
      <p:sp>
        <p:nvSpPr>
          <p:cNvPr id="34821" name="Rectangle 4"/>
          <p:cNvSpPr>
            <a:spLocks noGrp="1" noChangeArrowheads="1"/>
          </p:cNvSpPr>
          <p:nvPr>
            <p:ph type="body" idx="1"/>
          </p:nvPr>
        </p:nvSpPr>
        <p:spPr>
          <a:xfrm>
            <a:off x="0" y="1981200"/>
            <a:ext cx="4114800" cy="4419600"/>
          </a:xfrm>
        </p:spPr>
        <p:txBody>
          <a:bodyPr/>
          <a:lstStyle/>
          <a:p>
            <a:pPr eaLnBrk="1" hangingPunct="1">
              <a:lnSpc>
                <a:spcPct val="90000"/>
              </a:lnSpc>
            </a:pPr>
            <a:r>
              <a:rPr lang="en-US" altLang="en-US" sz="2000" dirty="0"/>
              <a:t>For this set of material, we will always go around loops clockwise. We will assign a positive sign to a term that refers to a voltage drop, and a negative sign to a term that refers to a voltage rise.</a:t>
            </a:r>
          </a:p>
          <a:p>
            <a:pPr eaLnBrk="1" hangingPunct="1">
              <a:lnSpc>
                <a:spcPct val="90000"/>
              </a:lnSpc>
            </a:pPr>
            <a:r>
              <a:rPr lang="en-US" altLang="en-US" sz="2000" dirty="0"/>
              <a:t>In this example, we have already assigned reference polarities for all of the voltages for the loop indicated in </a:t>
            </a:r>
            <a:r>
              <a:rPr lang="en-US" altLang="en-US" sz="2000" dirty="0">
                <a:solidFill>
                  <a:srgbClr val="FF0000"/>
                </a:solidFill>
              </a:rPr>
              <a:t>red</a:t>
            </a:r>
            <a:r>
              <a:rPr lang="en-US" altLang="en-US" sz="2000" dirty="0"/>
              <a:t>.</a:t>
            </a:r>
          </a:p>
          <a:p>
            <a:pPr eaLnBrk="1" hangingPunct="1">
              <a:lnSpc>
                <a:spcPct val="90000"/>
              </a:lnSpc>
            </a:pPr>
            <a:r>
              <a:rPr lang="en-US" altLang="en-US" sz="2000" dirty="0"/>
              <a:t>For this circuit, and using our rule, starting at the bottom, we have the following equation:</a:t>
            </a:r>
          </a:p>
        </p:txBody>
      </p:sp>
      <p:graphicFrame>
        <p:nvGraphicFramePr>
          <p:cNvPr id="332801" name="Object 1025"/>
          <p:cNvGraphicFramePr>
            <a:graphicFrameLocks noChangeAspect="1"/>
          </p:cNvGraphicFramePr>
          <p:nvPr>
            <p:extLst>
              <p:ext uri="{D42A27DB-BD31-4B8C-83A1-F6EECF244321}">
                <p14:modId xmlns:p14="http://schemas.microsoft.com/office/powerpoint/2010/main" val="1243122792"/>
              </p:ext>
            </p:extLst>
          </p:nvPr>
        </p:nvGraphicFramePr>
        <p:xfrm>
          <a:off x="490538" y="6157913"/>
          <a:ext cx="3149600" cy="519112"/>
        </p:xfrm>
        <a:graphic>
          <a:graphicData uri="http://schemas.openxmlformats.org/presentationml/2006/ole">
            <mc:AlternateContent xmlns:mc="http://schemas.openxmlformats.org/markup-compatibility/2006">
              <mc:Choice xmlns:v="urn:schemas-microsoft-com:vml" Requires="v">
                <p:oleObj name="Equation" r:id="rId5" imgW="1384200" imgH="228600" progId="Equation.DSMT4">
                  <p:embed/>
                </p:oleObj>
              </mc:Choice>
              <mc:Fallback>
                <p:oleObj name="Equation" r:id="rId5" imgW="1384200" imgH="228600" progId="Equation.DSMT4">
                  <p:embed/>
                  <p:pic>
                    <p:nvPicPr>
                      <p:cNvPr id="332801" name="Object 1025"/>
                      <p:cNvPicPr>
                        <a:picLocks noChangeAspect="1" noChangeArrowheads="1"/>
                      </p:cNvPicPr>
                      <p:nvPr/>
                    </p:nvPicPr>
                    <p:blipFill>
                      <a:blip r:embed="rId6"/>
                      <a:srcRect/>
                      <a:stretch>
                        <a:fillRect/>
                      </a:stretch>
                    </p:blipFill>
                    <p:spPr bwMode="auto">
                      <a:xfrm>
                        <a:off x="490538" y="6157913"/>
                        <a:ext cx="3149600" cy="519112"/>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2801"/>
                                        </p:tgtEl>
                                        <p:attrNameLst>
                                          <p:attrName>style.visibility</p:attrName>
                                        </p:attrNameLst>
                                      </p:cBhvr>
                                      <p:to>
                                        <p:strVal val="visible"/>
                                      </p:to>
                                    </p:set>
                                    <p:animEffect transition="in" filter="dissolve">
                                      <p:cBhvr>
                                        <p:cTn id="7" dur="500"/>
                                        <p:tgtEl>
                                          <p:spTgt spid="332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0"/>
          <p:cNvGraphicFramePr>
            <a:graphicFrameLocks noChangeAspect="1"/>
          </p:cNvGraphicFramePr>
          <p:nvPr/>
        </p:nvGraphicFramePr>
        <p:xfrm>
          <a:off x="4038600" y="1905000"/>
          <a:ext cx="4943475" cy="4740275"/>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35842"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905000"/>
                        <a:ext cx="4943475" cy="47402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4" name="Rectangle 3"/>
          <p:cNvSpPr>
            <a:spLocks noGrp="1" noChangeArrowheads="1"/>
          </p:cNvSpPr>
          <p:nvPr>
            <p:ph type="title"/>
          </p:nvPr>
        </p:nvSpPr>
        <p:spPr>
          <a:xfrm>
            <a:off x="685800" y="457200"/>
            <a:ext cx="4800600" cy="1295400"/>
          </a:xfrm>
        </p:spPr>
        <p:txBody>
          <a:bodyPr/>
          <a:lstStyle/>
          <a:p>
            <a:pPr eaLnBrk="1" hangingPunct="1"/>
            <a:r>
              <a:rPr lang="en-US" altLang="en-US" sz="3600"/>
              <a:t>Kirchhoff’s Voltage Law (KVL) – Notes</a:t>
            </a:r>
          </a:p>
        </p:txBody>
      </p:sp>
      <p:sp>
        <p:nvSpPr>
          <p:cNvPr id="35845" name="Rectangle 4"/>
          <p:cNvSpPr>
            <a:spLocks noGrp="1" noChangeArrowheads="1"/>
          </p:cNvSpPr>
          <p:nvPr>
            <p:ph type="body" idx="1"/>
          </p:nvPr>
        </p:nvSpPr>
        <p:spPr>
          <a:xfrm>
            <a:off x="0" y="1981200"/>
            <a:ext cx="3962400" cy="4038600"/>
          </a:xfrm>
        </p:spPr>
        <p:txBody>
          <a:bodyPr/>
          <a:lstStyle/>
          <a:p>
            <a:pPr eaLnBrk="1" hangingPunct="1">
              <a:lnSpc>
                <a:spcPct val="90000"/>
              </a:lnSpc>
            </a:pPr>
            <a:r>
              <a:rPr lang="en-US" altLang="en-US" sz="2000" dirty="0"/>
              <a:t>For this set of material, we will always go around loops clockwise. We will assign a positive sign to a term that refers to a voltage drop, and a negative sign to a term that refers to a voltage rise.</a:t>
            </a:r>
          </a:p>
          <a:p>
            <a:pPr eaLnBrk="1" hangingPunct="1">
              <a:lnSpc>
                <a:spcPct val="90000"/>
              </a:lnSpc>
            </a:pPr>
            <a:r>
              <a:rPr lang="en-US" altLang="en-US" sz="2000" dirty="0"/>
              <a:t>Some students like to use the following handy mnemonic device:  Use the sign of the voltage that is on the side of the voltage that you enter.  This amounts to the same thing.</a:t>
            </a:r>
          </a:p>
        </p:txBody>
      </p:sp>
      <p:graphicFrame>
        <p:nvGraphicFramePr>
          <p:cNvPr id="35843" name="Object 1"/>
          <p:cNvGraphicFramePr>
            <a:graphicFrameLocks noChangeAspect="1"/>
          </p:cNvGraphicFramePr>
          <p:nvPr/>
        </p:nvGraphicFramePr>
        <p:xfrm>
          <a:off x="525463" y="6110288"/>
          <a:ext cx="3063875" cy="490537"/>
        </p:xfrm>
        <a:graphic>
          <a:graphicData uri="http://schemas.openxmlformats.org/presentationml/2006/ole">
            <mc:AlternateContent xmlns:mc="http://schemas.openxmlformats.org/markup-compatibility/2006">
              <mc:Choice xmlns:v="urn:schemas-microsoft-com:vml" Requires="v">
                <p:oleObj name="Equation" r:id="rId5" imgW="1346040" imgH="215640" progId="Equation.DSMT4">
                  <p:embed/>
                </p:oleObj>
              </mc:Choice>
              <mc:Fallback>
                <p:oleObj name="Equation" r:id="rId5" imgW="1346040" imgH="215640" progId="Equation.DSMT4">
                  <p:embed/>
                  <p:pic>
                    <p:nvPicPr>
                      <p:cNvPr id="35843"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463" y="6110288"/>
                        <a:ext cx="3063875" cy="490537"/>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0822" name="Text Box 6"/>
          <p:cNvSpPr txBox="1">
            <a:spLocks noChangeArrowheads="1"/>
          </p:cNvSpPr>
          <p:nvPr/>
        </p:nvSpPr>
        <p:spPr bwMode="auto">
          <a:xfrm>
            <a:off x="5638800" y="228600"/>
            <a:ext cx="3216275" cy="1474788"/>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solidFill>
                  <a:schemeClr val="bg1"/>
                </a:solidFill>
                <a:latin typeface="Arial" charset="0"/>
              </a:rPr>
              <a:t>As we go up through the voltage source, we enter the negative sign first.  Thus, v</a:t>
            </a:r>
            <a:r>
              <a:rPr lang="en-US" altLang="en-US" sz="1800" baseline="-25000">
                <a:solidFill>
                  <a:schemeClr val="bg1"/>
                </a:solidFill>
                <a:latin typeface="Arial" charset="0"/>
              </a:rPr>
              <a:t>A</a:t>
            </a:r>
            <a:r>
              <a:rPr lang="en-US" altLang="en-US" sz="1800">
                <a:solidFill>
                  <a:schemeClr val="bg1"/>
                </a:solidFill>
                <a:latin typeface="Arial" charset="0"/>
              </a:rPr>
              <a:t> has a negative sign in the equation.</a:t>
            </a:r>
          </a:p>
        </p:txBody>
      </p:sp>
      <p:sp>
        <p:nvSpPr>
          <p:cNvPr id="290823" name="Line 7"/>
          <p:cNvSpPr>
            <a:spLocks noChangeShapeType="1"/>
          </p:cNvSpPr>
          <p:nvPr/>
        </p:nvSpPr>
        <p:spPr bwMode="auto">
          <a:xfrm flipH="1">
            <a:off x="4953000" y="1676400"/>
            <a:ext cx="1219200" cy="18288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0822"/>
                                        </p:tgtEl>
                                        <p:attrNameLst>
                                          <p:attrName>style.visibility</p:attrName>
                                        </p:attrNameLst>
                                      </p:cBhvr>
                                      <p:to>
                                        <p:strVal val="visible"/>
                                      </p:to>
                                    </p:set>
                                    <p:animEffect transition="in" filter="dissolve">
                                      <p:cBhvr>
                                        <p:cTn id="7" dur="500"/>
                                        <p:tgtEl>
                                          <p:spTgt spid="290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0823"/>
                                        </p:tgtEl>
                                        <p:attrNameLst>
                                          <p:attrName>style.visibility</p:attrName>
                                        </p:attrNameLst>
                                      </p:cBhvr>
                                      <p:to>
                                        <p:strVal val="visible"/>
                                      </p:to>
                                    </p:set>
                                    <p:animEffect transition="in" filter="dissolve">
                                      <p:cBhvr>
                                        <p:cTn id="12" dur="500"/>
                                        <p:tgtEl>
                                          <p:spTgt spid="290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2" grpId="0" animBg="1" autoUpdateAnimBg="0"/>
      <p:bldP spid="290823"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6866" name="Object 0"/>
          <p:cNvGraphicFramePr>
            <a:graphicFrameLocks noChangeAspect="1"/>
          </p:cNvGraphicFramePr>
          <p:nvPr/>
        </p:nvGraphicFramePr>
        <p:xfrm>
          <a:off x="4038600" y="1905000"/>
          <a:ext cx="4943475" cy="4740275"/>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36866"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905000"/>
                        <a:ext cx="4943475" cy="47402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9" name="Rectangle 3"/>
          <p:cNvSpPr>
            <a:spLocks noGrp="1" noChangeArrowheads="1"/>
          </p:cNvSpPr>
          <p:nvPr>
            <p:ph type="title"/>
          </p:nvPr>
        </p:nvSpPr>
        <p:spPr>
          <a:xfrm>
            <a:off x="685800" y="228600"/>
            <a:ext cx="7772400" cy="1295400"/>
          </a:xfrm>
        </p:spPr>
        <p:txBody>
          <a:bodyPr/>
          <a:lstStyle/>
          <a:p>
            <a:pPr eaLnBrk="1" hangingPunct="1"/>
            <a:r>
              <a:rPr lang="en-US" altLang="en-US" sz="3600"/>
              <a:t>Kirchhoff’s Voltage Law </a:t>
            </a:r>
            <a:br>
              <a:rPr lang="en-US" altLang="en-US" sz="3600"/>
            </a:br>
            <a:r>
              <a:rPr lang="en-US" altLang="en-US" sz="3600"/>
              <a:t>(KVL) – Example Done Another Way</a:t>
            </a:r>
          </a:p>
        </p:txBody>
      </p:sp>
      <p:sp>
        <p:nvSpPr>
          <p:cNvPr id="36870" name="Rectangle 4"/>
          <p:cNvSpPr>
            <a:spLocks noGrp="1" noChangeArrowheads="1"/>
          </p:cNvSpPr>
          <p:nvPr>
            <p:ph type="body" idx="1"/>
          </p:nvPr>
        </p:nvSpPr>
        <p:spPr>
          <a:xfrm>
            <a:off x="0" y="1981200"/>
            <a:ext cx="4114800" cy="2362200"/>
          </a:xfrm>
        </p:spPr>
        <p:txBody>
          <a:bodyPr/>
          <a:lstStyle/>
          <a:p>
            <a:pPr eaLnBrk="1" hangingPunct="1"/>
            <a:r>
              <a:rPr lang="en-US" altLang="en-US" sz="2000" dirty="0"/>
              <a:t>Some textbooks, and some students, prefer to write this same equation in a different way; they say that the voltage drops must equal the voltage rises.  Thus, they write the following equation:</a:t>
            </a:r>
          </a:p>
          <a:p>
            <a:pPr eaLnBrk="1" hangingPunct="1"/>
            <a:endParaRPr lang="en-US" altLang="en-US" sz="2000" dirty="0"/>
          </a:p>
        </p:txBody>
      </p:sp>
      <p:graphicFrame>
        <p:nvGraphicFramePr>
          <p:cNvPr id="334849" name="Object 1"/>
          <p:cNvGraphicFramePr>
            <a:graphicFrameLocks noChangeAspect="1"/>
          </p:cNvGraphicFramePr>
          <p:nvPr>
            <p:extLst>
              <p:ext uri="{D42A27DB-BD31-4B8C-83A1-F6EECF244321}">
                <p14:modId xmlns:p14="http://schemas.microsoft.com/office/powerpoint/2010/main" val="2112857648"/>
              </p:ext>
            </p:extLst>
          </p:nvPr>
        </p:nvGraphicFramePr>
        <p:xfrm>
          <a:off x="490538" y="5472113"/>
          <a:ext cx="3149600" cy="519112"/>
        </p:xfrm>
        <a:graphic>
          <a:graphicData uri="http://schemas.openxmlformats.org/presentationml/2006/ole">
            <mc:AlternateContent xmlns:mc="http://schemas.openxmlformats.org/markup-compatibility/2006">
              <mc:Choice xmlns:v="urn:schemas-microsoft-com:vml" Requires="v">
                <p:oleObj name="Equation" r:id="rId5" imgW="1384200" imgH="228600" progId="Equation.DSMT4">
                  <p:embed/>
                </p:oleObj>
              </mc:Choice>
              <mc:Fallback>
                <p:oleObj name="Equation" r:id="rId5" imgW="1384200" imgH="228600" progId="Equation.DSMT4">
                  <p:embed/>
                  <p:pic>
                    <p:nvPicPr>
                      <p:cNvPr id="334849" name="Object 1"/>
                      <p:cNvPicPr>
                        <a:picLocks noChangeAspect="1" noChangeArrowheads="1"/>
                      </p:cNvPicPr>
                      <p:nvPr/>
                    </p:nvPicPr>
                    <p:blipFill>
                      <a:blip r:embed="rId6"/>
                      <a:srcRect/>
                      <a:stretch>
                        <a:fillRect/>
                      </a:stretch>
                    </p:blipFill>
                    <p:spPr bwMode="auto">
                      <a:xfrm>
                        <a:off x="490538" y="5472113"/>
                        <a:ext cx="3149600" cy="519112"/>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4850" name="Object 2"/>
          <p:cNvGraphicFramePr>
            <a:graphicFrameLocks noChangeAspect="1"/>
          </p:cNvGraphicFramePr>
          <p:nvPr>
            <p:extLst>
              <p:ext uri="{D42A27DB-BD31-4B8C-83A1-F6EECF244321}">
                <p14:modId xmlns:p14="http://schemas.microsoft.com/office/powerpoint/2010/main" val="3002664469"/>
              </p:ext>
            </p:extLst>
          </p:nvPr>
        </p:nvGraphicFramePr>
        <p:xfrm>
          <a:off x="871538" y="4176713"/>
          <a:ext cx="2457450" cy="519112"/>
        </p:xfrm>
        <a:graphic>
          <a:graphicData uri="http://schemas.openxmlformats.org/presentationml/2006/ole">
            <mc:AlternateContent xmlns:mc="http://schemas.openxmlformats.org/markup-compatibility/2006">
              <mc:Choice xmlns:v="urn:schemas-microsoft-com:vml" Requires="v">
                <p:oleObj name="Equation" r:id="rId7" imgW="1079280" imgH="228600" progId="Equation.DSMT4">
                  <p:embed/>
                </p:oleObj>
              </mc:Choice>
              <mc:Fallback>
                <p:oleObj name="Equation" r:id="rId7" imgW="1079280" imgH="228600" progId="Equation.DSMT4">
                  <p:embed/>
                  <p:pic>
                    <p:nvPicPr>
                      <p:cNvPr id="334850" name="Object 2"/>
                      <p:cNvPicPr>
                        <a:picLocks noChangeAspect="1" noChangeArrowheads="1"/>
                      </p:cNvPicPr>
                      <p:nvPr/>
                    </p:nvPicPr>
                    <p:blipFill>
                      <a:blip r:embed="rId8"/>
                      <a:srcRect/>
                      <a:stretch>
                        <a:fillRect/>
                      </a:stretch>
                    </p:blipFill>
                    <p:spPr bwMode="auto">
                      <a:xfrm>
                        <a:off x="871538" y="4176713"/>
                        <a:ext cx="2457450" cy="519112"/>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2871" name="Text Box 7"/>
          <p:cNvSpPr txBox="1">
            <a:spLocks noChangeArrowheads="1"/>
          </p:cNvSpPr>
          <p:nvPr/>
        </p:nvSpPr>
        <p:spPr bwMode="auto">
          <a:xfrm>
            <a:off x="0" y="4724400"/>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800">
                <a:latin typeface="Arial" charset="0"/>
              </a:rPr>
              <a:t>Compare this to the equation that we wrote in the last slide:</a:t>
            </a:r>
          </a:p>
        </p:txBody>
      </p:sp>
      <p:sp>
        <p:nvSpPr>
          <p:cNvPr id="292872" name="Text Box 8"/>
          <p:cNvSpPr txBox="1">
            <a:spLocks noChangeArrowheads="1"/>
          </p:cNvSpPr>
          <p:nvPr/>
        </p:nvSpPr>
        <p:spPr bwMode="auto">
          <a:xfrm>
            <a:off x="152400" y="6019800"/>
            <a:ext cx="3733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buClr>
                <a:schemeClr val="tx2"/>
              </a:buClr>
            </a:pPr>
            <a:r>
              <a:rPr lang="en-US" altLang="en-US" sz="1800">
                <a:latin typeface="Arial" charset="0"/>
              </a:rPr>
              <a:t>These are the same equation.  Use either method.</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4850"/>
                                        </p:tgtEl>
                                        <p:attrNameLst>
                                          <p:attrName>style.visibility</p:attrName>
                                        </p:attrNameLst>
                                      </p:cBhvr>
                                      <p:to>
                                        <p:strVal val="visible"/>
                                      </p:to>
                                    </p:set>
                                    <p:animEffect transition="in" filter="dissolve">
                                      <p:cBhvr>
                                        <p:cTn id="7" dur="500"/>
                                        <p:tgtEl>
                                          <p:spTgt spid="334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2871"/>
                                        </p:tgtEl>
                                        <p:attrNameLst>
                                          <p:attrName>style.visibility</p:attrName>
                                        </p:attrNameLst>
                                      </p:cBhvr>
                                      <p:to>
                                        <p:strVal val="visible"/>
                                      </p:to>
                                    </p:set>
                                    <p:animEffect transition="in" filter="dissolve">
                                      <p:cBhvr>
                                        <p:cTn id="12" dur="500"/>
                                        <p:tgtEl>
                                          <p:spTgt spid="2928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34849"/>
                                        </p:tgtEl>
                                        <p:attrNameLst>
                                          <p:attrName>style.visibility</p:attrName>
                                        </p:attrNameLst>
                                      </p:cBhvr>
                                      <p:to>
                                        <p:strVal val="visible"/>
                                      </p:to>
                                    </p:set>
                                    <p:animEffect transition="in" filter="dissolve">
                                      <p:cBhvr>
                                        <p:cTn id="17" dur="500"/>
                                        <p:tgtEl>
                                          <p:spTgt spid="3348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2872"/>
                                        </p:tgtEl>
                                        <p:attrNameLst>
                                          <p:attrName>style.visibility</p:attrName>
                                        </p:attrNameLst>
                                      </p:cBhvr>
                                      <p:to>
                                        <p:strVal val="visible"/>
                                      </p:to>
                                    </p:set>
                                    <p:animEffect transition="in" filter="dissolve">
                                      <p:cBhvr>
                                        <p:cTn id="22" dur="500"/>
                                        <p:tgtEl>
                                          <p:spTgt spid="292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1" grpId="0" autoUpdateAnimBg="0"/>
      <p:bldP spid="292872"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6" name="Rectangle 4"/>
          <p:cNvSpPr>
            <a:spLocks noGrp="1" noChangeArrowheads="1"/>
          </p:cNvSpPr>
          <p:nvPr>
            <p:ph type="body" idx="1"/>
          </p:nvPr>
        </p:nvSpPr>
        <p:spPr>
          <a:xfrm>
            <a:off x="152400" y="2133600"/>
            <a:ext cx="8763000" cy="4572000"/>
          </a:xfrm>
        </p:spPr>
        <p:txBody>
          <a:bodyPr/>
          <a:lstStyle/>
          <a:p>
            <a:pPr eaLnBrk="1" hangingPunct="1">
              <a:lnSpc>
                <a:spcPct val="90000"/>
              </a:lnSpc>
            </a:pPr>
            <a:r>
              <a:rPr lang="en-US" altLang="en-US" sz="2400" dirty="0"/>
              <a:t>This is a very important question.  In general, it boils down to the old rule that you need the same number of equations as you have unknowns.  </a:t>
            </a:r>
          </a:p>
          <a:p>
            <a:pPr eaLnBrk="1" hangingPunct="1">
              <a:lnSpc>
                <a:spcPct val="90000"/>
              </a:lnSpc>
            </a:pPr>
            <a:r>
              <a:rPr lang="en-US" altLang="en-US" sz="2400" dirty="0"/>
              <a:t>Speaking more carefully, we would say that to have a single solution, we need to have the same number of </a:t>
            </a:r>
            <a:r>
              <a:rPr lang="en-US" altLang="en-US" sz="2400" b="1" dirty="0"/>
              <a:t>independent equations</a:t>
            </a:r>
            <a:r>
              <a:rPr lang="en-US" altLang="en-US" sz="2400" dirty="0"/>
              <a:t> as we have variables.  </a:t>
            </a:r>
          </a:p>
          <a:p>
            <a:pPr eaLnBrk="1" hangingPunct="1">
              <a:lnSpc>
                <a:spcPct val="90000"/>
              </a:lnSpc>
            </a:pPr>
            <a:r>
              <a:rPr lang="en-US" altLang="en-US" sz="2400" dirty="0"/>
              <a:t>At this point, we are </a:t>
            </a:r>
            <a:r>
              <a:rPr lang="en-US" altLang="en-US" sz="2400" b="1" dirty="0"/>
              <a:t>not</a:t>
            </a:r>
            <a:r>
              <a:rPr lang="en-US" altLang="en-US" sz="2400" dirty="0"/>
              <a:t> going to introduce you to the way to know how many equations you will need, </a:t>
            </a:r>
            <a:br>
              <a:rPr lang="en-US" altLang="en-US" sz="2400" dirty="0"/>
            </a:br>
            <a:r>
              <a:rPr lang="en-US" altLang="en-US" sz="2400" dirty="0"/>
              <a:t>or which ones to write.  It is assumed that </a:t>
            </a:r>
            <a:br>
              <a:rPr lang="en-US" altLang="en-US" sz="2400" dirty="0"/>
            </a:br>
            <a:r>
              <a:rPr lang="en-US" altLang="en-US" sz="2400" dirty="0"/>
              <a:t>you will be able to judge whether you have </a:t>
            </a:r>
            <a:br>
              <a:rPr lang="en-US" altLang="en-US" sz="2400" dirty="0"/>
            </a:br>
            <a:r>
              <a:rPr lang="en-US" altLang="en-US" sz="2400" dirty="0"/>
              <a:t>what you need because the circuits will be </a:t>
            </a:r>
            <a:br>
              <a:rPr lang="en-US" altLang="en-US" sz="2400" dirty="0"/>
            </a:br>
            <a:r>
              <a:rPr lang="en-US" altLang="en-US" sz="2400" dirty="0"/>
              <a:t>fairly simple.  Later we will develop </a:t>
            </a:r>
            <a:br>
              <a:rPr lang="en-US" altLang="en-US" sz="2400" dirty="0"/>
            </a:br>
            <a:r>
              <a:rPr lang="en-US" altLang="en-US" sz="2400" dirty="0"/>
              <a:t>methods to answer this question specifically and efficiently.</a:t>
            </a:r>
          </a:p>
        </p:txBody>
      </p:sp>
      <p:sp>
        <p:nvSpPr>
          <p:cNvPr id="75779" name="Rectangle 2"/>
          <p:cNvSpPr>
            <a:spLocks noChangeArrowheads="1"/>
          </p:cNvSpPr>
          <p:nvPr/>
        </p:nvSpPr>
        <p:spPr bwMode="auto">
          <a:xfrm>
            <a:off x="6781800" y="4724400"/>
            <a:ext cx="1371600" cy="1524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75780" name="Rectangle 3"/>
          <p:cNvSpPr>
            <a:spLocks noGrp="1" noChangeArrowheads="1"/>
          </p:cNvSpPr>
          <p:nvPr>
            <p:ph type="title"/>
          </p:nvPr>
        </p:nvSpPr>
        <p:spPr>
          <a:xfrm>
            <a:off x="1066800" y="304800"/>
            <a:ext cx="7772400" cy="1066800"/>
          </a:xfrm>
        </p:spPr>
        <p:txBody>
          <a:bodyPr/>
          <a:lstStyle/>
          <a:p>
            <a:pPr eaLnBrk="1" hangingPunct="1"/>
            <a:r>
              <a:rPr lang="en-US" altLang="en-US" sz="3600"/>
              <a:t>How many of these equations </a:t>
            </a:r>
            <a:br>
              <a:rPr lang="en-US" altLang="en-US" sz="3600"/>
            </a:br>
            <a:r>
              <a:rPr lang="en-US" altLang="en-US" sz="3600"/>
              <a:t>do I need to write?</a:t>
            </a:r>
          </a:p>
        </p:txBody>
      </p:sp>
      <p:pic>
        <p:nvPicPr>
          <p:cNvPr id="75781" name="Picture 5"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80060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4916">
                                            <p:txEl>
                                              <p:pRg st="0" end="0"/>
                                            </p:txEl>
                                          </p:spTgt>
                                        </p:tgtEl>
                                        <p:attrNameLst>
                                          <p:attrName>style.visibility</p:attrName>
                                        </p:attrNameLst>
                                      </p:cBhvr>
                                      <p:to>
                                        <p:strVal val="visible"/>
                                      </p:to>
                                    </p:set>
                                    <p:anim calcmode="lin" valueType="num">
                                      <p:cBhvr additive="base">
                                        <p:cTn id="7" dur="500" fill="hold"/>
                                        <p:tgtEl>
                                          <p:spTgt spid="2949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49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4916">
                                            <p:txEl>
                                              <p:pRg st="1" end="1"/>
                                            </p:txEl>
                                          </p:spTgt>
                                        </p:tgtEl>
                                        <p:attrNameLst>
                                          <p:attrName>style.visibility</p:attrName>
                                        </p:attrNameLst>
                                      </p:cBhvr>
                                      <p:to>
                                        <p:strVal val="visible"/>
                                      </p:to>
                                    </p:set>
                                    <p:anim calcmode="lin" valueType="num">
                                      <p:cBhvr additive="base">
                                        <p:cTn id="13" dur="500" fill="hold"/>
                                        <p:tgtEl>
                                          <p:spTgt spid="2949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49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4916">
                                            <p:txEl>
                                              <p:pRg st="2" end="2"/>
                                            </p:txEl>
                                          </p:spTgt>
                                        </p:tgtEl>
                                        <p:attrNameLst>
                                          <p:attrName>style.visibility</p:attrName>
                                        </p:attrNameLst>
                                      </p:cBhvr>
                                      <p:to>
                                        <p:strVal val="visible"/>
                                      </p:to>
                                    </p:set>
                                    <p:anim calcmode="lin" valueType="num">
                                      <p:cBhvr additive="base">
                                        <p:cTn id="19" dur="500" fill="hold"/>
                                        <p:tgtEl>
                                          <p:spTgt spid="29491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491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6"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7239000" y="5105400"/>
            <a:ext cx="1905000" cy="1752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76803" name="Rectangle 3"/>
          <p:cNvSpPr>
            <a:spLocks noGrp="1" noChangeArrowheads="1"/>
          </p:cNvSpPr>
          <p:nvPr>
            <p:ph type="title"/>
          </p:nvPr>
        </p:nvSpPr>
        <p:spPr>
          <a:xfrm>
            <a:off x="609600" y="457200"/>
            <a:ext cx="7772400" cy="1066800"/>
          </a:xfrm>
        </p:spPr>
        <p:txBody>
          <a:bodyPr/>
          <a:lstStyle/>
          <a:p>
            <a:pPr eaLnBrk="1" hangingPunct="1"/>
            <a:r>
              <a:rPr lang="en-US" altLang="en-US" sz="3600" dirty="0"/>
              <a:t>How many more laws </a:t>
            </a:r>
            <a:br>
              <a:rPr lang="en-US" altLang="en-US" sz="3600" dirty="0"/>
            </a:br>
            <a:r>
              <a:rPr lang="en-US" altLang="en-US" sz="3600" dirty="0"/>
              <a:t>are we going to learn?</a:t>
            </a:r>
          </a:p>
        </p:txBody>
      </p:sp>
      <p:sp>
        <p:nvSpPr>
          <p:cNvPr id="296964" name="Rectangle 4"/>
          <p:cNvSpPr>
            <a:spLocks noGrp="1" noChangeArrowheads="1"/>
          </p:cNvSpPr>
          <p:nvPr>
            <p:ph type="body" idx="1"/>
          </p:nvPr>
        </p:nvSpPr>
        <p:spPr>
          <a:xfrm>
            <a:off x="152400" y="1905000"/>
            <a:ext cx="7924800" cy="4648200"/>
          </a:xfrm>
        </p:spPr>
        <p:txBody>
          <a:bodyPr/>
          <a:lstStyle/>
          <a:p>
            <a:pPr eaLnBrk="1" hangingPunct="1">
              <a:lnSpc>
                <a:spcPct val="90000"/>
              </a:lnSpc>
            </a:pPr>
            <a:r>
              <a:rPr lang="en-US" altLang="en-US" sz="2400" dirty="0"/>
              <a:t>This is another very important question.  Until, we get to inductors and capacitors, the answer is, </a:t>
            </a:r>
            <a:r>
              <a:rPr lang="en-US" altLang="en-US" sz="2400" b="1" dirty="0"/>
              <a:t>none</a:t>
            </a:r>
            <a:r>
              <a:rPr lang="en-US" altLang="en-US" sz="2400" dirty="0"/>
              <a:t>. </a:t>
            </a:r>
          </a:p>
          <a:p>
            <a:pPr eaLnBrk="1" hangingPunct="1">
              <a:lnSpc>
                <a:spcPct val="90000"/>
              </a:lnSpc>
            </a:pPr>
            <a:r>
              <a:rPr lang="en-US" altLang="en-US" sz="2400" dirty="0"/>
              <a:t>Speaking more carefully, we would say that most of the rules that follow until we introduce the other basic elements, can be derived from these laws.  </a:t>
            </a:r>
          </a:p>
          <a:p>
            <a:pPr eaLnBrk="1" hangingPunct="1">
              <a:lnSpc>
                <a:spcPct val="90000"/>
              </a:lnSpc>
            </a:pPr>
            <a:r>
              <a:rPr lang="en-US" altLang="en-US" sz="2400" dirty="0"/>
              <a:t>At this point, you have the tools to solve many, many circuits problems.  Specifically, you have Ohm’s Law, and Kirchhoff’s Laws.  However, we need to be able to use these laws efficiently and accurately.  </a:t>
            </a:r>
            <a:br>
              <a:rPr lang="en-US" altLang="en-US" sz="2400" dirty="0"/>
            </a:br>
            <a:r>
              <a:rPr lang="en-US" altLang="en-US" sz="2400" dirty="0"/>
              <a:t>We will spend some time in ECE 2201 </a:t>
            </a:r>
            <a:br>
              <a:rPr lang="en-US" altLang="en-US" sz="2400" dirty="0"/>
            </a:br>
            <a:r>
              <a:rPr lang="en-US" altLang="en-US" sz="2400" dirty="0"/>
              <a:t>learning techniques, concepts and </a:t>
            </a:r>
            <a:br>
              <a:rPr lang="en-US" altLang="en-US" sz="2400" dirty="0"/>
            </a:br>
            <a:r>
              <a:rPr lang="en-US" altLang="en-US" sz="2400" dirty="0"/>
              <a:t>approaches that help us to </a:t>
            </a:r>
            <a:br>
              <a:rPr lang="en-US" altLang="en-US" sz="2400" dirty="0"/>
            </a:br>
            <a:r>
              <a:rPr lang="en-US" altLang="en-US" sz="2400" dirty="0"/>
              <a:t>do just that.</a:t>
            </a:r>
          </a:p>
        </p:txBody>
      </p:sp>
      <p:pic>
        <p:nvPicPr>
          <p:cNvPr id="76805" name="Picture 5"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25780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64">
                                            <p:txEl>
                                              <p:pRg st="0" end="0"/>
                                            </p:txEl>
                                          </p:spTgt>
                                        </p:tgtEl>
                                        <p:attrNameLst>
                                          <p:attrName>style.visibility</p:attrName>
                                        </p:attrNameLst>
                                      </p:cBhvr>
                                      <p:to>
                                        <p:strVal val="visible"/>
                                      </p:to>
                                    </p:set>
                                    <p:anim calcmode="lin" valueType="num">
                                      <p:cBhvr additive="base">
                                        <p:cTn id="7" dur="500" fill="hold"/>
                                        <p:tgtEl>
                                          <p:spTgt spid="2969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64">
                                            <p:txEl>
                                              <p:pRg st="1" end="1"/>
                                            </p:txEl>
                                          </p:spTgt>
                                        </p:tgtEl>
                                        <p:attrNameLst>
                                          <p:attrName>style.visibility</p:attrName>
                                        </p:attrNameLst>
                                      </p:cBhvr>
                                      <p:to>
                                        <p:strVal val="visible"/>
                                      </p:to>
                                    </p:set>
                                    <p:anim calcmode="lin" valueType="num">
                                      <p:cBhvr additive="base">
                                        <p:cTn id="13" dur="500" fill="hold"/>
                                        <p:tgtEl>
                                          <p:spTgt spid="29696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64">
                                            <p:txEl>
                                              <p:pRg st="2" end="2"/>
                                            </p:txEl>
                                          </p:spTgt>
                                        </p:tgtEl>
                                        <p:attrNameLst>
                                          <p:attrName>style.visibility</p:attrName>
                                        </p:attrNameLst>
                                      </p:cBhvr>
                                      <p:to>
                                        <p:strVal val="visible"/>
                                      </p:to>
                                    </p:set>
                                    <p:anim calcmode="lin" valueType="num">
                                      <p:cBhvr additive="base">
                                        <p:cTn id="19" dur="500" fill="hold"/>
                                        <p:tgtEl>
                                          <p:spTgt spid="29696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6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4"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781800" y="4724400"/>
            <a:ext cx="1447800" cy="1600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77827" name="Rectangle 3"/>
          <p:cNvSpPr>
            <a:spLocks noGrp="1" noChangeArrowheads="1"/>
          </p:cNvSpPr>
          <p:nvPr>
            <p:ph type="title"/>
          </p:nvPr>
        </p:nvSpPr>
        <p:spPr>
          <a:xfrm>
            <a:off x="609600" y="457200"/>
            <a:ext cx="7772400" cy="1066800"/>
          </a:xfrm>
        </p:spPr>
        <p:txBody>
          <a:bodyPr/>
          <a:lstStyle/>
          <a:p>
            <a:pPr eaLnBrk="1" hangingPunct="1"/>
            <a:r>
              <a:rPr lang="en-US" altLang="en-US" sz="3600"/>
              <a:t>How many f’s and h’s </a:t>
            </a:r>
            <a:br>
              <a:rPr lang="en-US" altLang="en-US" sz="3600"/>
            </a:br>
            <a:r>
              <a:rPr lang="en-US" altLang="en-US" sz="3600"/>
              <a:t>are there in Kirchhoff?</a:t>
            </a:r>
          </a:p>
        </p:txBody>
      </p:sp>
      <p:sp>
        <p:nvSpPr>
          <p:cNvPr id="299012" name="Rectangle 4"/>
          <p:cNvSpPr>
            <a:spLocks noGrp="1" noChangeArrowheads="1"/>
          </p:cNvSpPr>
          <p:nvPr>
            <p:ph type="body" idx="1"/>
          </p:nvPr>
        </p:nvSpPr>
        <p:spPr>
          <a:xfrm>
            <a:off x="457200" y="1981200"/>
            <a:ext cx="7924800" cy="3657600"/>
          </a:xfrm>
        </p:spPr>
        <p:txBody>
          <a:bodyPr/>
          <a:lstStyle/>
          <a:p>
            <a:pPr eaLnBrk="1" hangingPunct="1"/>
            <a:r>
              <a:rPr lang="en-US" altLang="en-US" sz="2400"/>
              <a:t>This is another </a:t>
            </a:r>
            <a:r>
              <a:rPr lang="en-US" altLang="en-US" sz="2400" b="1"/>
              <a:t>not</a:t>
            </a:r>
            <a:r>
              <a:rPr lang="en-US" altLang="en-US" sz="2400"/>
              <a:t>-important question.  But, we might as well learn how to spell Kirchhoff.  Our approach might be to double almost everything, but we might end up with something like Kirrcchhooff.</a:t>
            </a:r>
          </a:p>
          <a:p>
            <a:pPr eaLnBrk="1" hangingPunct="1"/>
            <a:r>
              <a:rPr lang="en-US" altLang="en-US" sz="2400"/>
              <a:t>We suspect that this is one reason why people typically abbreviate these laws as KCL and KVL.  This is pretty safe, and seems like a pretty good idea to us.</a:t>
            </a:r>
          </a:p>
        </p:txBody>
      </p:sp>
      <p:pic>
        <p:nvPicPr>
          <p:cNvPr id="77829" name="Picture 5"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80060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9012">
                                            <p:txEl>
                                              <p:pRg st="0" end="0"/>
                                            </p:txEl>
                                          </p:spTgt>
                                        </p:tgtEl>
                                        <p:attrNameLst>
                                          <p:attrName>style.visibility</p:attrName>
                                        </p:attrNameLst>
                                      </p:cBhvr>
                                      <p:to>
                                        <p:strVal val="visible"/>
                                      </p:to>
                                    </p:set>
                                    <p:anim calcmode="lin" valueType="num">
                                      <p:cBhvr additive="base">
                                        <p:cTn id="7" dur="500" fill="hold"/>
                                        <p:tgtEl>
                                          <p:spTgt spid="2990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90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9012">
                                            <p:txEl>
                                              <p:pRg st="1" end="1"/>
                                            </p:txEl>
                                          </p:spTgt>
                                        </p:tgtEl>
                                        <p:attrNameLst>
                                          <p:attrName>style.visibility</p:attrName>
                                        </p:attrNameLst>
                                      </p:cBhvr>
                                      <p:to>
                                        <p:strVal val="visible"/>
                                      </p:to>
                                    </p:set>
                                    <p:anim calcmode="lin" valueType="num">
                                      <p:cBhvr additive="base">
                                        <p:cTn id="13" dur="500" fill="hold"/>
                                        <p:tgtEl>
                                          <p:spTgt spid="2990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90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457200"/>
            <a:ext cx="7772400" cy="1295400"/>
          </a:xfrm>
        </p:spPr>
        <p:txBody>
          <a:bodyPr/>
          <a:lstStyle/>
          <a:p>
            <a:pPr eaLnBrk="1" hangingPunct="1"/>
            <a:r>
              <a:rPr lang="en-US" altLang="en-US"/>
              <a:t>Voltage Sources – </a:t>
            </a:r>
            <a:br>
              <a:rPr lang="en-US" altLang="en-US"/>
            </a:br>
            <a:r>
              <a:rPr lang="en-US" altLang="en-US"/>
              <a:t>Ideal and Practical</a:t>
            </a:r>
          </a:p>
        </p:txBody>
      </p:sp>
      <p:sp>
        <p:nvSpPr>
          <p:cNvPr id="3076" name="Rectangle 3"/>
          <p:cNvSpPr>
            <a:spLocks noGrp="1" noChangeArrowheads="1"/>
          </p:cNvSpPr>
          <p:nvPr>
            <p:ph type="body" idx="1"/>
          </p:nvPr>
        </p:nvSpPr>
        <p:spPr>
          <a:xfrm>
            <a:off x="152400" y="1905000"/>
            <a:ext cx="6477000" cy="4953000"/>
          </a:xfrm>
        </p:spPr>
        <p:txBody>
          <a:bodyPr/>
          <a:lstStyle/>
          <a:p>
            <a:pPr eaLnBrk="1" hangingPunct="1"/>
            <a:r>
              <a:rPr lang="en-US" altLang="en-US" sz="2400" dirty="0"/>
              <a:t>A voltage source maintains that voltage across its terminals no matter what you connect to those terminals.</a:t>
            </a:r>
          </a:p>
          <a:p>
            <a:pPr eaLnBrk="1" hangingPunct="1"/>
            <a:r>
              <a:rPr lang="en-US" altLang="en-US" sz="2400" dirty="0"/>
              <a:t>We often think of a battery as being a voltage source.  For many situations, this is fine. Other times it is not a good model.   A real battery will have different voltages across its terminals in some cases, such as when it is supplying a large amount of current.  As we have said, a voltage source should not change its voltage as the current changes.</a:t>
            </a:r>
          </a:p>
        </p:txBody>
      </p:sp>
      <p:graphicFrame>
        <p:nvGraphicFramePr>
          <p:cNvPr id="3074"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307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77" name="Group 8"/>
          <p:cNvGrpSpPr>
            <a:grpSpLocks/>
          </p:cNvGrpSpPr>
          <p:nvPr/>
        </p:nvGrpSpPr>
        <p:grpSpPr bwMode="auto">
          <a:xfrm>
            <a:off x="6781800" y="3657600"/>
            <a:ext cx="2362200" cy="2895600"/>
            <a:chOff x="4176" y="1536"/>
            <a:chExt cx="1488" cy="1824"/>
          </a:xfrm>
        </p:grpSpPr>
        <p:sp>
          <p:nvSpPr>
            <p:cNvPr id="3078" name="Rectangle 7"/>
            <p:cNvSpPr>
              <a:spLocks noChangeArrowheads="1"/>
            </p:cNvSpPr>
            <p:nvPr/>
          </p:nvSpPr>
          <p:spPr bwMode="auto">
            <a:xfrm>
              <a:off x="4176" y="1536"/>
              <a:ext cx="1488" cy="1824"/>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3079" name="Picture 6" descr="in0057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 y="1584"/>
              <a:ext cx="1400" cy="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800600" y="2438400"/>
            <a:ext cx="4343400" cy="3886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7892" name="Rectangle 3"/>
          <p:cNvSpPr>
            <a:spLocks noGrp="1" noChangeArrowheads="1"/>
          </p:cNvSpPr>
          <p:nvPr>
            <p:ph type="title"/>
          </p:nvPr>
        </p:nvSpPr>
        <p:spPr/>
        <p:txBody>
          <a:bodyPr/>
          <a:lstStyle/>
          <a:p>
            <a:pPr eaLnBrk="1" hangingPunct="1"/>
            <a:r>
              <a:rPr lang="en-US" altLang="en-US" dirty="0"/>
              <a:t>Example #1</a:t>
            </a:r>
          </a:p>
        </p:txBody>
      </p:sp>
      <p:sp>
        <p:nvSpPr>
          <p:cNvPr id="37893" name="Rectangle 4"/>
          <p:cNvSpPr>
            <a:spLocks noGrp="1" noChangeArrowheads="1"/>
          </p:cNvSpPr>
          <p:nvPr>
            <p:ph type="body" idx="1"/>
          </p:nvPr>
        </p:nvSpPr>
        <p:spPr>
          <a:xfrm>
            <a:off x="685800" y="2057400"/>
            <a:ext cx="3886200" cy="4114800"/>
          </a:xfrm>
        </p:spPr>
        <p:txBody>
          <a:bodyPr/>
          <a:lstStyle/>
          <a:p>
            <a:pPr eaLnBrk="1" hangingPunct="1"/>
            <a:r>
              <a:rPr lang="en-US" altLang="en-US" dirty="0"/>
              <a:t>Let us do an example to test out our new found skills.</a:t>
            </a:r>
          </a:p>
          <a:p>
            <a:pPr eaLnBrk="1" hangingPunct="1"/>
            <a:r>
              <a:rPr lang="en-US" altLang="en-US" dirty="0"/>
              <a:t>In the circuit shown here, find the voltage </a:t>
            </a:r>
            <a:r>
              <a:rPr lang="en-US" altLang="en-US" i="1" dirty="0" err="1">
                <a:latin typeface="Times New Roman" pitchFamily="18" charset="0"/>
              </a:rPr>
              <a:t>v</a:t>
            </a:r>
            <a:r>
              <a:rPr lang="en-US" altLang="en-US" i="1" baseline="-25000" dirty="0" err="1">
                <a:latin typeface="Times New Roman" pitchFamily="18" charset="0"/>
              </a:rPr>
              <a:t>X</a:t>
            </a:r>
            <a:r>
              <a:rPr lang="en-US" altLang="en-US" dirty="0"/>
              <a:t> and the current </a:t>
            </a:r>
            <a:r>
              <a:rPr lang="en-US" altLang="en-US" i="1" dirty="0" err="1">
                <a:latin typeface="Times New Roman" pitchFamily="18" charset="0"/>
              </a:rPr>
              <a:t>i</a:t>
            </a:r>
            <a:r>
              <a:rPr lang="en-US" altLang="en-US" i="1" baseline="-25000" dirty="0" err="1">
                <a:latin typeface="Times New Roman" pitchFamily="18" charset="0"/>
              </a:rPr>
              <a:t>X</a:t>
            </a:r>
            <a:r>
              <a:rPr lang="en-US" altLang="en-US" dirty="0"/>
              <a:t>.  </a:t>
            </a:r>
          </a:p>
        </p:txBody>
      </p:sp>
      <p:graphicFrame>
        <p:nvGraphicFramePr>
          <p:cNvPr id="37890" name="Object 5"/>
          <p:cNvGraphicFramePr>
            <a:graphicFrameLocks noChangeAspect="1"/>
          </p:cNvGraphicFramePr>
          <p:nvPr/>
        </p:nvGraphicFramePr>
        <p:xfrm>
          <a:off x="5105400" y="2667000"/>
          <a:ext cx="3800475" cy="3395663"/>
        </p:xfrm>
        <a:graphic>
          <a:graphicData uri="http://schemas.openxmlformats.org/presentationml/2006/ole">
            <mc:AlternateContent xmlns:mc="http://schemas.openxmlformats.org/markup-compatibility/2006">
              <mc:Choice xmlns:v="urn:schemas-microsoft-com:vml" Requires="v">
                <p:oleObj name="VISIO" r:id="rId2" imgW="3800520" imgH="3395160" progId="Visio.Drawing.6">
                  <p:embed/>
                </p:oleObj>
              </mc:Choice>
              <mc:Fallback>
                <p:oleObj name="VISIO" r:id="rId2" imgW="3800520" imgH="3395160" progId="Visio.Drawing.6">
                  <p:embed/>
                  <p:pic>
                    <p:nvPicPr>
                      <p:cNvPr id="3789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67000"/>
                        <a:ext cx="3800475"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800600" y="2438400"/>
            <a:ext cx="4343400" cy="3886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8916" name="Rectangle 3"/>
          <p:cNvSpPr>
            <a:spLocks noGrp="1" noChangeArrowheads="1"/>
          </p:cNvSpPr>
          <p:nvPr>
            <p:ph type="title"/>
          </p:nvPr>
        </p:nvSpPr>
        <p:spPr/>
        <p:txBody>
          <a:bodyPr/>
          <a:lstStyle/>
          <a:p>
            <a:pPr eaLnBrk="1" hangingPunct="1"/>
            <a:r>
              <a:rPr lang="en-US" altLang="en-US"/>
              <a:t>Example #1 – Step 1</a:t>
            </a:r>
          </a:p>
        </p:txBody>
      </p:sp>
      <p:sp>
        <p:nvSpPr>
          <p:cNvPr id="38917" name="Rectangle 4"/>
          <p:cNvSpPr>
            <a:spLocks noGrp="1" noChangeArrowheads="1"/>
          </p:cNvSpPr>
          <p:nvPr>
            <p:ph type="body" idx="1"/>
          </p:nvPr>
        </p:nvSpPr>
        <p:spPr>
          <a:xfrm>
            <a:off x="685800" y="2057400"/>
            <a:ext cx="3886200" cy="4114800"/>
          </a:xfrm>
        </p:spPr>
        <p:txBody>
          <a:bodyPr/>
          <a:lstStyle/>
          <a:p>
            <a:pPr eaLnBrk="1" hangingPunct="1"/>
            <a:r>
              <a:rPr lang="en-US" altLang="en-US" dirty="0"/>
              <a:t>The first step in solving is to define variables we need.</a:t>
            </a:r>
          </a:p>
          <a:p>
            <a:pPr eaLnBrk="1" hangingPunct="1"/>
            <a:r>
              <a:rPr lang="en-US" altLang="en-US" dirty="0"/>
              <a:t>In the circuit shown here, we will define </a:t>
            </a:r>
            <a:r>
              <a:rPr lang="en-US" altLang="en-US" i="1" dirty="0">
                <a:solidFill>
                  <a:srgbClr val="FF0000"/>
                </a:solidFill>
                <a:latin typeface="Times New Roman" pitchFamily="18" charset="0"/>
              </a:rPr>
              <a:t>v</a:t>
            </a:r>
            <a:r>
              <a:rPr lang="en-US" altLang="en-US" i="1" baseline="-25000" dirty="0">
                <a:solidFill>
                  <a:srgbClr val="FF0000"/>
                </a:solidFill>
                <a:latin typeface="Times New Roman" pitchFamily="18" charset="0"/>
              </a:rPr>
              <a:t>4</a:t>
            </a:r>
            <a:r>
              <a:rPr lang="en-US" altLang="en-US" dirty="0"/>
              <a:t> and </a:t>
            </a:r>
            <a:r>
              <a:rPr lang="en-US" altLang="en-US" i="1" dirty="0">
                <a:solidFill>
                  <a:srgbClr val="FF0000"/>
                </a:solidFill>
                <a:latin typeface="Times New Roman" pitchFamily="18" charset="0"/>
              </a:rPr>
              <a:t>i</a:t>
            </a:r>
            <a:r>
              <a:rPr lang="en-US" altLang="en-US" i="1" baseline="-25000" dirty="0">
                <a:solidFill>
                  <a:srgbClr val="FF0000"/>
                </a:solidFill>
                <a:latin typeface="Times New Roman" pitchFamily="18" charset="0"/>
              </a:rPr>
              <a:t>3</a:t>
            </a:r>
            <a:r>
              <a:rPr lang="en-US" altLang="en-US" dirty="0"/>
              <a:t>.    </a:t>
            </a:r>
          </a:p>
        </p:txBody>
      </p:sp>
      <p:graphicFrame>
        <p:nvGraphicFramePr>
          <p:cNvPr id="38914" name="Object 5"/>
          <p:cNvGraphicFramePr>
            <a:graphicFrameLocks noChangeAspect="1"/>
          </p:cNvGraphicFramePr>
          <p:nvPr/>
        </p:nvGraphicFramePr>
        <p:xfrm>
          <a:off x="4953000" y="2667000"/>
          <a:ext cx="3914775" cy="3465513"/>
        </p:xfrm>
        <a:graphic>
          <a:graphicData uri="http://schemas.openxmlformats.org/presentationml/2006/ole">
            <mc:AlternateContent xmlns:mc="http://schemas.openxmlformats.org/markup-compatibility/2006">
              <mc:Choice xmlns:v="urn:schemas-microsoft-com:vml" Requires="v">
                <p:oleObj name="VISIO" r:id="rId2" imgW="3914640" imgH="3465000" progId="Visio.Drawing.6">
                  <p:embed/>
                </p:oleObj>
              </mc:Choice>
              <mc:Fallback>
                <p:oleObj name="VISIO" r:id="rId2" imgW="3914640" imgH="3465000" progId="Visio.Drawing.6">
                  <p:embed/>
                  <p:pic>
                    <p:nvPicPr>
                      <p:cNvPr id="38914"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667000"/>
                        <a:ext cx="3914775"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ChangeArrowheads="1"/>
          </p:cNvSpPr>
          <p:nvPr/>
        </p:nvSpPr>
        <p:spPr bwMode="auto">
          <a:xfrm>
            <a:off x="152400" y="4191000"/>
            <a:ext cx="4114800" cy="1447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9941" name="Rectangle 3"/>
          <p:cNvSpPr>
            <a:spLocks noChangeArrowheads="1"/>
          </p:cNvSpPr>
          <p:nvPr/>
        </p:nvSpPr>
        <p:spPr bwMode="auto">
          <a:xfrm>
            <a:off x="4800600" y="2438400"/>
            <a:ext cx="4343400" cy="3886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9942" name="Rectangle 4"/>
          <p:cNvSpPr>
            <a:spLocks noGrp="1" noChangeArrowheads="1"/>
          </p:cNvSpPr>
          <p:nvPr>
            <p:ph type="title"/>
          </p:nvPr>
        </p:nvSpPr>
        <p:spPr/>
        <p:txBody>
          <a:bodyPr/>
          <a:lstStyle/>
          <a:p>
            <a:pPr eaLnBrk="1" hangingPunct="1"/>
            <a:r>
              <a:rPr lang="en-US" altLang="en-US"/>
              <a:t>Example #1 – Step 2</a:t>
            </a:r>
          </a:p>
        </p:txBody>
      </p:sp>
      <p:sp>
        <p:nvSpPr>
          <p:cNvPr id="39943" name="Rectangle 5"/>
          <p:cNvSpPr>
            <a:spLocks noGrp="1" noChangeArrowheads="1"/>
          </p:cNvSpPr>
          <p:nvPr>
            <p:ph type="body" idx="1"/>
          </p:nvPr>
        </p:nvSpPr>
        <p:spPr>
          <a:xfrm>
            <a:off x="152400" y="2057400"/>
            <a:ext cx="4419600" cy="2057400"/>
          </a:xfrm>
        </p:spPr>
        <p:txBody>
          <a:bodyPr/>
          <a:lstStyle/>
          <a:p>
            <a:pPr eaLnBrk="1" hangingPunct="1"/>
            <a:r>
              <a:rPr lang="en-US" altLang="en-US" dirty="0"/>
              <a:t>The second step in solving is to write some equations.  Let’s start with KVL.</a:t>
            </a:r>
          </a:p>
        </p:txBody>
      </p:sp>
      <p:graphicFrame>
        <p:nvGraphicFramePr>
          <p:cNvPr id="39938" name="Object 7"/>
          <p:cNvGraphicFramePr>
            <a:graphicFrameLocks noChangeAspect="1"/>
          </p:cNvGraphicFramePr>
          <p:nvPr/>
        </p:nvGraphicFramePr>
        <p:xfrm>
          <a:off x="228600" y="4267200"/>
          <a:ext cx="3962400" cy="1270000"/>
        </p:xfrm>
        <a:graphic>
          <a:graphicData uri="http://schemas.openxmlformats.org/presentationml/2006/ole">
            <mc:AlternateContent xmlns:mc="http://schemas.openxmlformats.org/markup-compatibility/2006">
              <mc:Choice xmlns:v="urn:schemas-microsoft-com:vml" Requires="v">
                <p:oleObj name="Equation" r:id="rId2" imgW="2616120" imgH="838080" progId="Equation.DSMT4">
                  <p:embed/>
                </p:oleObj>
              </mc:Choice>
              <mc:Fallback>
                <p:oleObj name="Equation" r:id="rId2" imgW="2616120" imgH="838080" progId="Equation.DSMT4">
                  <p:embed/>
                  <p:pic>
                    <p:nvPicPr>
                      <p:cNvPr id="39938"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39624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39" name="Object 8"/>
          <p:cNvGraphicFramePr>
            <a:graphicFrameLocks noChangeAspect="1"/>
          </p:cNvGraphicFramePr>
          <p:nvPr/>
        </p:nvGraphicFramePr>
        <p:xfrm>
          <a:off x="4953000" y="2667000"/>
          <a:ext cx="3914775" cy="3465513"/>
        </p:xfrm>
        <a:graphic>
          <a:graphicData uri="http://schemas.openxmlformats.org/presentationml/2006/ole">
            <mc:AlternateContent xmlns:mc="http://schemas.openxmlformats.org/markup-compatibility/2006">
              <mc:Choice xmlns:v="urn:schemas-microsoft-com:vml" Requires="v">
                <p:oleObj name="VISIO" r:id="rId4" imgW="3914640" imgH="3465000" progId="Visio.Drawing.6">
                  <p:embed/>
                </p:oleObj>
              </mc:Choice>
              <mc:Fallback>
                <p:oleObj name="VISIO" r:id="rId4" imgW="3914640" imgH="3465000" progId="Visio.Drawing.6">
                  <p:embed/>
                  <p:pic>
                    <p:nvPicPr>
                      <p:cNvPr id="39939"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667000"/>
                        <a:ext cx="3914775"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ChangeArrowheads="1"/>
          </p:cNvSpPr>
          <p:nvPr/>
        </p:nvSpPr>
        <p:spPr bwMode="auto">
          <a:xfrm>
            <a:off x="152400" y="4191000"/>
            <a:ext cx="4114800" cy="1447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0965" name="Rectangle 3"/>
          <p:cNvSpPr>
            <a:spLocks noChangeArrowheads="1"/>
          </p:cNvSpPr>
          <p:nvPr/>
        </p:nvSpPr>
        <p:spPr bwMode="auto">
          <a:xfrm>
            <a:off x="4800600" y="2438400"/>
            <a:ext cx="4343400" cy="3886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0966" name="Rectangle 4"/>
          <p:cNvSpPr>
            <a:spLocks noGrp="1" noChangeArrowheads="1"/>
          </p:cNvSpPr>
          <p:nvPr>
            <p:ph type="title"/>
          </p:nvPr>
        </p:nvSpPr>
        <p:spPr/>
        <p:txBody>
          <a:bodyPr/>
          <a:lstStyle/>
          <a:p>
            <a:pPr eaLnBrk="1" hangingPunct="1"/>
            <a:r>
              <a:rPr lang="en-US" altLang="en-US"/>
              <a:t>Example #1 – Step 3</a:t>
            </a:r>
          </a:p>
        </p:txBody>
      </p:sp>
      <p:sp>
        <p:nvSpPr>
          <p:cNvPr id="40967" name="Rectangle 5"/>
          <p:cNvSpPr>
            <a:spLocks noGrp="1" noChangeArrowheads="1"/>
          </p:cNvSpPr>
          <p:nvPr>
            <p:ph type="body" idx="1"/>
          </p:nvPr>
        </p:nvSpPr>
        <p:spPr>
          <a:xfrm>
            <a:off x="152400" y="2057400"/>
            <a:ext cx="4419600" cy="2057400"/>
          </a:xfrm>
        </p:spPr>
        <p:txBody>
          <a:bodyPr/>
          <a:lstStyle/>
          <a:p>
            <a:pPr eaLnBrk="1" hangingPunct="1"/>
            <a:r>
              <a:rPr lang="en-US" altLang="en-US" dirty="0"/>
              <a:t>Now let’s write Ohm’s Law for the resistors.</a:t>
            </a:r>
          </a:p>
        </p:txBody>
      </p:sp>
      <p:graphicFrame>
        <p:nvGraphicFramePr>
          <p:cNvPr id="40962" name="Object 7"/>
          <p:cNvGraphicFramePr>
            <a:graphicFrameLocks noChangeAspect="1"/>
          </p:cNvGraphicFramePr>
          <p:nvPr/>
        </p:nvGraphicFramePr>
        <p:xfrm>
          <a:off x="700088" y="4267200"/>
          <a:ext cx="3019425" cy="1270000"/>
        </p:xfrm>
        <a:graphic>
          <a:graphicData uri="http://schemas.openxmlformats.org/presentationml/2006/ole">
            <mc:AlternateContent xmlns:mc="http://schemas.openxmlformats.org/markup-compatibility/2006">
              <mc:Choice xmlns:v="urn:schemas-microsoft-com:vml" Requires="v">
                <p:oleObj name="Equation" r:id="rId2" imgW="1993680" imgH="838080" progId="Equation.DSMT4">
                  <p:embed/>
                </p:oleObj>
              </mc:Choice>
              <mc:Fallback>
                <p:oleObj name="Equation" r:id="rId2" imgW="1993680" imgH="838080" progId="Equation.DSMT4">
                  <p:embed/>
                  <p:pic>
                    <p:nvPicPr>
                      <p:cNvPr id="40962"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4267200"/>
                        <a:ext cx="3019425"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8" name="Text Box 8"/>
          <p:cNvSpPr txBox="1">
            <a:spLocks noChangeArrowheads="1"/>
          </p:cNvSpPr>
          <p:nvPr/>
        </p:nvSpPr>
        <p:spPr bwMode="auto">
          <a:xfrm>
            <a:off x="228600" y="5943600"/>
            <a:ext cx="4191000" cy="860425"/>
          </a:xfrm>
          <a:prstGeom prst="rect">
            <a:avLst/>
          </a:prstGeom>
          <a:solidFill>
            <a:schemeClr val="accent1"/>
          </a:solidFill>
          <a:ln w="38100">
            <a:solidFill>
              <a:schemeClr val="accent2"/>
            </a:solidFill>
            <a:miter lim="800000"/>
            <a:headEnd type="none" w="sm" len="sm"/>
            <a:tailEnd type="none" w="sm" len="sm"/>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dirty="0">
                <a:solidFill>
                  <a:schemeClr val="bg1"/>
                </a:solidFill>
                <a:latin typeface="Arial" charset="0"/>
              </a:rPr>
              <a:t>Notice that there is a </a:t>
            </a:r>
            <a:r>
              <a:rPr lang="en-US" altLang="en-US" b="1" dirty="0">
                <a:solidFill>
                  <a:schemeClr val="bg1"/>
                </a:solidFill>
                <a:latin typeface="Arial" charset="0"/>
              </a:rPr>
              <a:t>sign</a:t>
            </a:r>
            <a:r>
              <a:rPr lang="en-US" altLang="en-US" dirty="0">
                <a:solidFill>
                  <a:schemeClr val="bg1"/>
                </a:solidFill>
                <a:latin typeface="Arial" charset="0"/>
              </a:rPr>
              <a:t> in Ohm’s Law.</a:t>
            </a:r>
          </a:p>
        </p:txBody>
      </p:sp>
      <p:graphicFrame>
        <p:nvGraphicFramePr>
          <p:cNvPr id="40963" name="Object 9"/>
          <p:cNvGraphicFramePr>
            <a:graphicFrameLocks noChangeAspect="1"/>
          </p:cNvGraphicFramePr>
          <p:nvPr/>
        </p:nvGraphicFramePr>
        <p:xfrm>
          <a:off x="4953000" y="2667000"/>
          <a:ext cx="3914775" cy="3465513"/>
        </p:xfrm>
        <a:graphic>
          <a:graphicData uri="http://schemas.openxmlformats.org/presentationml/2006/ole">
            <mc:AlternateContent xmlns:mc="http://schemas.openxmlformats.org/markup-compatibility/2006">
              <mc:Choice xmlns:v="urn:schemas-microsoft-com:vml" Requires="v">
                <p:oleObj name="VISIO" r:id="rId4" imgW="3914640" imgH="3465000" progId="Visio.Drawing.6">
                  <p:embed/>
                </p:oleObj>
              </mc:Choice>
              <mc:Fallback>
                <p:oleObj name="VISIO" r:id="rId4" imgW="3914640" imgH="3465000" progId="Visio.Drawing.6">
                  <p:embed/>
                  <p:pic>
                    <p:nvPicPr>
                      <p:cNvPr id="40963"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667000"/>
                        <a:ext cx="3914775"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ChangeArrowheads="1"/>
          </p:cNvSpPr>
          <p:nvPr/>
        </p:nvSpPr>
        <p:spPr bwMode="auto">
          <a:xfrm>
            <a:off x="355600" y="3733800"/>
            <a:ext cx="4114800" cy="14478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1989" name="Rectangle 3"/>
          <p:cNvSpPr>
            <a:spLocks noChangeArrowheads="1"/>
          </p:cNvSpPr>
          <p:nvPr/>
        </p:nvSpPr>
        <p:spPr bwMode="auto">
          <a:xfrm>
            <a:off x="4800600" y="2438400"/>
            <a:ext cx="4343400" cy="38862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1990" name="Rectangle 4"/>
          <p:cNvSpPr>
            <a:spLocks noGrp="1" noChangeArrowheads="1"/>
          </p:cNvSpPr>
          <p:nvPr>
            <p:ph type="title"/>
          </p:nvPr>
        </p:nvSpPr>
        <p:spPr/>
        <p:txBody>
          <a:bodyPr/>
          <a:lstStyle/>
          <a:p>
            <a:pPr eaLnBrk="1" hangingPunct="1"/>
            <a:r>
              <a:rPr lang="en-US" altLang="en-US"/>
              <a:t>Example #1 – Step 4</a:t>
            </a:r>
          </a:p>
        </p:txBody>
      </p:sp>
      <p:sp>
        <p:nvSpPr>
          <p:cNvPr id="41991" name="Rectangle 5"/>
          <p:cNvSpPr>
            <a:spLocks noGrp="1" noChangeArrowheads="1"/>
          </p:cNvSpPr>
          <p:nvPr>
            <p:ph type="body" idx="1"/>
          </p:nvPr>
        </p:nvSpPr>
        <p:spPr>
          <a:xfrm>
            <a:off x="152400" y="2057400"/>
            <a:ext cx="4419600" cy="2057400"/>
          </a:xfrm>
        </p:spPr>
        <p:txBody>
          <a:bodyPr/>
          <a:lstStyle/>
          <a:p>
            <a:pPr eaLnBrk="1" hangingPunct="1"/>
            <a:r>
              <a:rPr lang="en-US" altLang="en-US" dirty="0"/>
              <a:t>Next, let’s write KCL for the node marked in violet.</a:t>
            </a:r>
          </a:p>
        </p:txBody>
      </p:sp>
      <p:graphicFrame>
        <p:nvGraphicFramePr>
          <p:cNvPr id="41986" name="Object 6"/>
          <p:cNvGraphicFramePr>
            <a:graphicFrameLocks noChangeAspect="1"/>
          </p:cNvGraphicFramePr>
          <p:nvPr>
            <p:extLst>
              <p:ext uri="{D42A27DB-BD31-4B8C-83A1-F6EECF244321}">
                <p14:modId xmlns:p14="http://schemas.microsoft.com/office/powerpoint/2010/main" val="2075660400"/>
              </p:ext>
            </p:extLst>
          </p:nvPr>
        </p:nvGraphicFramePr>
        <p:xfrm>
          <a:off x="1143000" y="3810000"/>
          <a:ext cx="2538413" cy="1270000"/>
        </p:xfrm>
        <a:graphic>
          <a:graphicData uri="http://schemas.openxmlformats.org/presentationml/2006/ole">
            <mc:AlternateContent xmlns:mc="http://schemas.openxmlformats.org/markup-compatibility/2006">
              <mc:Choice xmlns:v="urn:schemas-microsoft-com:vml" Requires="v">
                <p:oleObj name="Equation" r:id="rId2" imgW="1676160" imgH="838080" progId="Equation.DSMT4">
                  <p:embed/>
                </p:oleObj>
              </mc:Choice>
              <mc:Fallback>
                <p:oleObj name="Equation" r:id="rId2" imgW="1676160" imgH="838080" progId="Equation.DSMT4">
                  <p:embed/>
                  <p:pic>
                    <p:nvPicPr>
                      <p:cNvPr id="41986"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10000"/>
                        <a:ext cx="2538413"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2" name="Text Box 7"/>
          <p:cNvSpPr txBox="1">
            <a:spLocks noChangeArrowheads="1"/>
          </p:cNvSpPr>
          <p:nvPr/>
        </p:nvSpPr>
        <p:spPr bwMode="auto">
          <a:xfrm>
            <a:off x="203200" y="5486400"/>
            <a:ext cx="4419600" cy="1225550"/>
          </a:xfrm>
          <a:prstGeom prst="rect">
            <a:avLst/>
          </a:prstGeom>
          <a:solidFill>
            <a:schemeClr val="accent1"/>
          </a:solidFill>
          <a:ln w="38100">
            <a:solidFill>
              <a:schemeClr val="accent2"/>
            </a:solidFill>
            <a:miter lim="800000"/>
            <a:headEnd type="none" w="sm" len="sm"/>
            <a:tailEnd type="none" w="sm" len="sm"/>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dirty="0">
                <a:solidFill>
                  <a:schemeClr val="bg1"/>
                </a:solidFill>
                <a:latin typeface="Arial" charset="0"/>
              </a:rPr>
              <a:t>Notice that we can write KCL for a node, or any other closed surface.</a:t>
            </a:r>
          </a:p>
        </p:txBody>
      </p:sp>
      <p:graphicFrame>
        <p:nvGraphicFramePr>
          <p:cNvPr id="41987" name="Object 8"/>
          <p:cNvGraphicFramePr>
            <a:graphicFrameLocks noChangeAspect="1"/>
          </p:cNvGraphicFramePr>
          <p:nvPr/>
        </p:nvGraphicFramePr>
        <p:xfrm>
          <a:off x="5029200" y="2667000"/>
          <a:ext cx="3914775" cy="3465513"/>
        </p:xfrm>
        <a:graphic>
          <a:graphicData uri="http://schemas.openxmlformats.org/presentationml/2006/ole">
            <mc:AlternateContent xmlns:mc="http://schemas.openxmlformats.org/markup-compatibility/2006">
              <mc:Choice xmlns:v="urn:schemas-microsoft-com:vml" Requires="v">
                <p:oleObj name="VISIO" r:id="rId4" imgW="3914640" imgH="3465000" progId="Visio.Drawing.6">
                  <p:embed/>
                </p:oleObj>
              </mc:Choice>
              <mc:Fallback>
                <p:oleObj name="VISIO" r:id="rId4" imgW="3914640" imgH="3465000" progId="Visio.Drawing.6">
                  <p:embed/>
                  <p:pic>
                    <p:nvPicPr>
                      <p:cNvPr id="4198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667000"/>
                        <a:ext cx="3914775"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ChangeArrowheads="1"/>
          </p:cNvSpPr>
          <p:nvPr/>
        </p:nvSpPr>
        <p:spPr bwMode="auto">
          <a:xfrm>
            <a:off x="0" y="3124200"/>
            <a:ext cx="5257800" cy="2057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3013" name="Rectangle 3"/>
          <p:cNvSpPr>
            <a:spLocks noChangeArrowheads="1"/>
          </p:cNvSpPr>
          <p:nvPr/>
        </p:nvSpPr>
        <p:spPr bwMode="auto">
          <a:xfrm>
            <a:off x="5257800" y="2438400"/>
            <a:ext cx="3886200" cy="3429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3014" name="Rectangle 4"/>
          <p:cNvSpPr>
            <a:spLocks noGrp="1" noChangeArrowheads="1"/>
          </p:cNvSpPr>
          <p:nvPr>
            <p:ph type="title"/>
          </p:nvPr>
        </p:nvSpPr>
        <p:spPr/>
        <p:txBody>
          <a:bodyPr/>
          <a:lstStyle/>
          <a:p>
            <a:pPr eaLnBrk="1" hangingPunct="1"/>
            <a:r>
              <a:rPr lang="en-US" altLang="en-US"/>
              <a:t>Example #1 – Step 5</a:t>
            </a:r>
          </a:p>
        </p:txBody>
      </p:sp>
      <p:sp>
        <p:nvSpPr>
          <p:cNvPr id="43015" name="Rectangle 5"/>
          <p:cNvSpPr>
            <a:spLocks noGrp="1" noChangeArrowheads="1"/>
          </p:cNvSpPr>
          <p:nvPr>
            <p:ph type="body" idx="1"/>
          </p:nvPr>
        </p:nvSpPr>
        <p:spPr>
          <a:xfrm>
            <a:off x="152400" y="2057400"/>
            <a:ext cx="4419600" cy="1295400"/>
          </a:xfrm>
        </p:spPr>
        <p:txBody>
          <a:bodyPr/>
          <a:lstStyle/>
          <a:p>
            <a:pPr eaLnBrk="1" hangingPunct="1"/>
            <a:r>
              <a:rPr lang="en-US" altLang="en-US"/>
              <a:t>We are ready to solve.</a:t>
            </a:r>
          </a:p>
        </p:txBody>
      </p:sp>
      <p:sp>
        <p:nvSpPr>
          <p:cNvPr id="43016" name="Text Box 6"/>
          <p:cNvSpPr txBox="1">
            <a:spLocks noChangeArrowheads="1"/>
          </p:cNvSpPr>
          <p:nvPr/>
        </p:nvSpPr>
        <p:spPr bwMode="auto">
          <a:xfrm>
            <a:off x="203200" y="5486400"/>
            <a:ext cx="4419600" cy="1225550"/>
          </a:xfrm>
          <a:prstGeom prst="rect">
            <a:avLst/>
          </a:prstGeom>
          <a:solidFill>
            <a:schemeClr val="accent1"/>
          </a:solidFill>
          <a:ln w="38100">
            <a:solidFill>
              <a:schemeClr val="accent2"/>
            </a:solidFill>
            <a:miter lim="800000"/>
            <a:headEnd type="none" w="sm" len="sm"/>
            <a:tailEnd type="none" w="sm" len="sm"/>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solidFill>
                  <a:schemeClr val="bg1"/>
                </a:solidFill>
                <a:latin typeface="Arial" charset="0"/>
              </a:rPr>
              <a:t>We have substituted into our KVL equation from other equations.</a:t>
            </a:r>
          </a:p>
        </p:txBody>
      </p:sp>
      <p:graphicFrame>
        <p:nvGraphicFramePr>
          <p:cNvPr id="43010" name="Object 8"/>
          <p:cNvGraphicFramePr>
            <a:graphicFrameLocks noChangeAspect="1"/>
          </p:cNvGraphicFramePr>
          <p:nvPr/>
        </p:nvGraphicFramePr>
        <p:xfrm>
          <a:off x="381000" y="3429000"/>
          <a:ext cx="4724400" cy="1362075"/>
        </p:xfrm>
        <a:graphic>
          <a:graphicData uri="http://schemas.openxmlformats.org/presentationml/2006/ole">
            <mc:AlternateContent xmlns:mc="http://schemas.openxmlformats.org/markup-compatibility/2006">
              <mc:Choice xmlns:v="urn:schemas-microsoft-com:vml" Requires="v">
                <p:oleObj name="Equation" r:id="rId2" imgW="4317840" imgH="1244520" progId="Equation.DSMT4">
                  <p:embed/>
                </p:oleObj>
              </mc:Choice>
              <mc:Fallback>
                <p:oleObj name="Equation" r:id="rId2" imgW="4317840" imgH="1244520" progId="Equation.DSMT4">
                  <p:embed/>
                  <p:pic>
                    <p:nvPicPr>
                      <p:cNvPr id="4301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0"/>
                        <a:ext cx="4724400"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7" name="Rectangle 9"/>
          <p:cNvSpPr>
            <a:spLocks noChangeArrowheads="1"/>
          </p:cNvSpPr>
          <p:nvPr/>
        </p:nvSpPr>
        <p:spPr bwMode="auto">
          <a:xfrm>
            <a:off x="228600" y="3886200"/>
            <a:ext cx="3505200" cy="9906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43011" name="Object 10"/>
          <p:cNvGraphicFramePr>
            <a:graphicFrameLocks noChangeAspect="1"/>
          </p:cNvGraphicFramePr>
          <p:nvPr/>
        </p:nvGraphicFramePr>
        <p:xfrm>
          <a:off x="5334000" y="2573338"/>
          <a:ext cx="3657600" cy="3238500"/>
        </p:xfrm>
        <a:graphic>
          <a:graphicData uri="http://schemas.openxmlformats.org/presentationml/2006/ole">
            <mc:AlternateContent xmlns:mc="http://schemas.openxmlformats.org/markup-compatibility/2006">
              <mc:Choice xmlns:v="urn:schemas-microsoft-com:vml" Requires="v">
                <p:oleObj name="VISIO" r:id="rId4" imgW="3914640" imgH="3465000" progId="Visio.Drawing.6">
                  <p:embed/>
                </p:oleObj>
              </mc:Choice>
              <mc:Fallback>
                <p:oleObj name="VISIO" r:id="rId4" imgW="3914640" imgH="3465000" progId="Visio.Drawing.6">
                  <p:embed/>
                  <p:pic>
                    <p:nvPicPr>
                      <p:cNvPr id="4301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573338"/>
                        <a:ext cx="36576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ChangeArrowheads="1"/>
          </p:cNvSpPr>
          <p:nvPr/>
        </p:nvSpPr>
        <p:spPr bwMode="auto">
          <a:xfrm>
            <a:off x="0" y="3124200"/>
            <a:ext cx="5257800" cy="20574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4037" name="Rectangle 3"/>
          <p:cNvSpPr>
            <a:spLocks noChangeArrowheads="1"/>
          </p:cNvSpPr>
          <p:nvPr/>
        </p:nvSpPr>
        <p:spPr bwMode="auto">
          <a:xfrm>
            <a:off x="5257800" y="2438400"/>
            <a:ext cx="3886200" cy="3429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4038" name="Rectangle 4"/>
          <p:cNvSpPr>
            <a:spLocks noGrp="1" noChangeArrowheads="1"/>
          </p:cNvSpPr>
          <p:nvPr>
            <p:ph type="title"/>
          </p:nvPr>
        </p:nvSpPr>
        <p:spPr/>
        <p:txBody>
          <a:bodyPr/>
          <a:lstStyle/>
          <a:p>
            <a:pPr eaLnBrk="1" hangingPunct="1"/>
            <a:r>
              <a:rPr lang="en-US" altLang="en-US"/>
              <a:t>Example #1 – Step 6</a:t>
            </a:r>
          </a:p>
        </p:txBody>
      </p:sp>
      <p:sp>
        <p:nvSpPr>
          <p:cNvPr id="44039" name="Rectangle 5"/>
          <p:cNvSpPr>
            <a:spLocks noGrp="1" noChangeArrowheads="1"/>
          </p:cNvSpPr>
          <p:nvPr>
            <p:ph type="body" idx="1"/>
          </p:nvPr>
        </p:nvSpPr>
        <p:spPr>
          <a:xfrm>
            <a:off x="152400" y="2057400"/>
            <a:ext cx="4419600" cy="1295400"/>
          </a:xfrm>
        </p:spPr>
        <p:txBody>
          <a:bodyPr/>
          <a:lstStyle/>
          <a:p>
            <a:pPr eaLnBrk="1" hangingPunct="1"/>
            <a:r>
              <a:rPr lang="en-US" altLang="en-US"/>
              <a:t>Next, for the other requested solution.</a:t>
            </a:r>
          </a:p>
        </p:txBody>
      </p:sp>
      <p:sp>
        <p:nvSpPr>
          <p:cNvPr id="44040" name="Text Box 6"/>
          <p:cNvSpPr txBox="1">
            <a:spLocks noChangeArrowheads="1"/>
          </p:cNvSpPr>
          <p:nvPr/>
        </p:nvSpPr>
        <p:spPr bwMode="auto">
          <a:xfrm>
            <a:off x="203200" y="5486400"/>
            <a:ext cx="4419600" cy="1225550"/>
          </a:xfrm>
          <a:prstGeom prst="rect">
            <a:avLst/>
          </a:prstGeom>
          <a:solidFill>
            <a:schemeClr val="accent1"/>
          </a:solidFill>
          <a:ln w="38100">
            <a:solidFill>
              <a:schemeClr val="accent2"/>
            </a:solidFill>
            <a:miter lim="800000"/>
            <a:headEnd type="none" w="sm" len="sm"/>
            <a:tailEnd type="none" w="sm" len="sm"/>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solidFill>
                  <a:schemeClr val="bg1"/>
                </a:solidFill>
                <a:latin typeface="Arial" charset="0"/>
              </a:rPr>
              <a:t>We have substituted into Ohm’s Law, using our solution  for </a:t>
            </a:r>
            <a:r>
              <a:rPr lang="en-US" altLang="en-US" i="1">
                <a:solidFill>
                  <a:schemeClr val="bg1"/>
                </a:solidFill>
              </a:rPr>
              <a:t>i</a:t>
            </a:r>
            <a:r>
              <a:rPr lang="en-US" altLang="en-US" i="1" baseline="-25000">
                <a:solidFill>
                  <a:schemeClr val="bg1"/>
                </a:solidFill>
              </a:rPr>
              <a:t>X</a:t>
            </a:r>
            <a:r>
              <a:rPr lang="en-US" altLang="en-US">
                <a:solidFill>
                  <a:schemeClr val="bg1"/>
                </a:solidFill>
                <a:latin typeface="Arial" charset="0"/>
              </a:rPr>
              <a:t>.</a:t>
            </a:r>
          </a:p>
        </p:txBody>
      </p:sp>
      <p:graphicFrame>
        <p:nvGraphicFramePr>
          <p:cNvPr id="44034" name="Object 8"/>
          <p:cNvGraphicFramePr>
            <a:graphicFrameLocks noChangeAspect="1"/>
          </p:cNvGraphicFramePr>
          <p:nvPr/>
        </p:nvGraphicFramePr>
        <p:xfrm>
          <a:off x="407988" y="3636963"/>
          <a:ext cx="4668837" cy="944562"/>
        </p:xfrm>
        <a:graphic>
          <a:graphicData uri="http://schemas.openxmlformats.org/presentationml/2006/ole">
            <mc:AlternateContent xmlns:mc="http://schemas.openxmlformats.org/markup-compatibility/2006">
              <mc:Choice xmlns:v="urn:schemas-microsoft-com:vml" Requires="v">
                <p:oleObj name="Equation" r:id="rId2" imgW="4267080" imgH="863280" progId="Equation.DSMT4">
                  <p:embed/>
                </p:oleObj>
              </mc:Choice>
              <mc:Fallback>
                <p:oleObj name="Equation" r:id="rId2" imgW="4267080" imgH="863280" progId="Equation.DSMT4">
                  <p:embed/>
                  <p:pic>
                    <p:nvPicPr>
                      <p:cNvPr id="44034"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3636963"/>
                        <a:ext cx="4668837" cy="944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41" name="Rectangle 9"/>
          <p:cNvSpPr>
            <a:spLocks noChangeArrowheads="1"/>
          </p:cNvSpPr>
          <p:nvPr/>
        </p:nvSpPr>
        <p:spPr bwMode="auto">
          <a:xfrm>
            <a:off x="228600" y="4038600"/>
            <a:ext cx="4876800" cy="6858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44035" name="Object 10"/>
          <p:cNvGraphicFramePr>
            <a:graphicFrameLocks noChangeAspect="1"/>
          </p:cNvGraphicFramePr>
          <p:nvPr/>
        </p:nvGraphicFramePr>
        <p:xfrm>
          <a:off x="5334000" y="2573338"/>
          <a:ext cx="3657600" cy="3238500"/>
        </p:xfrm>
        <a:graphic>
          <a:graphicData uri="http://schemas.openxmlformats.org/presentationml/2006/ole">
            <mc:AlternateContent xmlns:mc="http://schemas.openxmlformats.org/markup-compatibility/2006">
              <mc:Choice xmlns:v="urn:schemas-microsoft-com:vml" Requires="v">
                <p:oleObj name="VISIO" r:id="rId4" imgW="3914640" imgH="3465000" progId="Visio.Drawing.6">
                  <p:embed/>
                </p:oleObj>
              </mc:Choice>
              <mc:Fallback>
                <p:oleObj name="VISIO" r:id="rId4" imgW="3914640" imgH="3465000" progId="Visio.Drawing.6">
                  <p:embed/>
                  <p:pic>
                    <p:nvPicPr>
                      <p:cNvPr id="44035"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573338"/>
                        <a:ext cx="36576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ChangeArrowheads="1"/>
          </p:cNvSpPr>
          <p:nvPr/>
        </p:nvSpPr>
        <p:spPr bwMode="auto">
          <a:xfrm>
            <a:off x="0" y="1600200"/>
            <a:ext cx="9144000" cy="5257800"/>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5060" name="Rectangle 3"/>
          <p:cNvSpPr>
            <a:spLocks noGrp="1" noChangeArrowheads="1"/>
          </p:cNvSpPr>
          <p:nvPr>
            <p:ph type="title"/>
          </p:nvPr>
        </p:nvSpPr>
        <p:spPr>
          <a:xfrm>
            <a:off x="1371600" y="0"/>
            <a:ext cx="7772400" cy="685800"/>
          </a:xfrm>
        </p:spPr>
        <p:txBody>
          <a:bodyPr/>
          <a:lstStyle/>
          <a:p>
            <a:pPr eaLnBrk="1" hangingPunct="1"/>
            <a:r>
              <a:rPr lang="en-US" altLang="en-US" sz="3600"/>
              <a:t>Example Problem #2</a:t>
            </a:r>
          </a:p>
        </p:txBody>
      </p:sp>
      <p:graphicFrame>
        <p:nvGraphicFramePr>
          <p:cNvPr id="45058" name="Object 4"/>
          <p:cNvGraphicFramePr>
            <a:graphicFrameLocks noChangeAspect="1"/>
          </p:cNvGraphicFramePr>
          <p:nvPr/>
        </p:nvGraphicFramePr>
        <p:xfrm>
          <a:off x="606425" y="1839913"/>
          <a:ext cx="8537575" cy="5018087"/>
        </p:xfrm>
        <a:graphic>
          <a:graphicData uri="http://schemas.openxmlformats.org/presentationml/2006/ole">
            <mc:AlternateContent xmlns:mc="http://schemas.openxmlformats.org/markup-compatibility/2006">
              <mc:Choice xmlns:v="urn:schemas-microsoft-com:vml" Requires="v">
                <p:oleObj name="Visio" r:id="rId3" imgW="8537929" imgH="5018699" progId="Visio.Drawing.11">
                  <p:embed/>
                </p:oleObj>
              </mc:Choice>
              <mc:Fallback>
                <p:oleObj name="Visio" r:id="rId3" imgW="8537929" imgH="5018699" progId="Visio.Drawing.11">
                  <p:embed/>
                  <p:pic>
                    <p:nvPicPr>
                      <p:cNvPr id="4505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25" y="1839913"/>
                        <a:ext cx="8537575"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1" name="Text Box 5"/>
          <p:cNvSpPr txBox="1">
            <a:spLocks noChangeArrowheads="1"/>
          </p:cNvSpPr>
          <p:nvPr/>
        </p:nvSpPr>
        <p:spPr bwMode="auto">
          <a:xfrm>
            <a:off x="152400" y="1066800"/>
            <a:ext cx="577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latin typeface="Arial Unicode MS" pitchFamily="34" charset="-128"/>
              </a:rPr>
              <a:t>How many nodes are there in this circuit?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200400" y="1143000"/>
            <a:ext cx="5943600" cy="5562600"/>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78851" name="Rectangle 3"/>
          <p:cNvSpPr>
            <a:spLocks noGrp="1" noChangeArrowheads="1"/>
          </p:cNvSpPr>
          <p:nvPr>
            <p:ph type="title"/>
          </p:nvPr>
        </p:nvSpPr>
        <p:spPr>
          <a:xfrm>
            <a:off x="2438400" y="0"/>
            <a:ext cx="6553200" cy="1143000"/>
          </a:xfrm>
        </p:spPr>
        <p:txBody>
          <a:bodyPr/>
          <a:lstStyle/>
          <a:p>
            <a:pPr eaLnBrk="1" hangingPunct="1"/>
            <a:r>
              <a:rPr lang="en-US" altLang="en-US"/>
              <a:t>Example Problem #3</a:t>
            </a:r>
          </a:p>
        </p:txBody>
      </p:sp>
      <p:sp>
        <p:nvSpPr>
          <p:cNvPr id="78852" name="Rectangle 4"/>
          <p:cNvSpPr>
            <a:spLocks noGrp="1" noChangeArrowheads="1"/>
          </p:cNvSpPr>
          <p:nvPr>
            <p:ph type="body" idx="1"/>
          </p:nvPr>
        </p:nvSpPr>
        <p:spPr>
          <a:xfrm>
            <a:off x="228600" y="914400"/>
            <a:ext cx="3048000" cy="5410200"/>
          </a:xfrm>
        </p:spPr>
        <p:txBody>
          <a:bodyPr/>
          <a:lstStyle/>
          <a:p>
            <a:pPr eaLnBrk="1" hangingPunct="1">
              <a:lnSpc>
                <a:spcPct val="90000"/>
              </a:lnSpc>
            </a:pPr>
            <a:r>
              <a:rPr lang="en-US" altLang="en-US"/>
              <a:t>Let’s do another example.  Find the voltage </a:t>
            </a:r>
            <a:r>
              <a:rPr lang="en-US" altLang="en-US" i="1">
                <a:latin typeface="Times New Roman" pitchFamily="18" charset="0"/>
              </a:rPr>
              <a:t>v</a:t>
            </a:r>
            <a:r>
              <a:rPr lang="en-US" altLang="en-US" i="1" baseline="-25000">
                <a:latin typeface="Times New Roman" pitchFamily="18" charset="0"/>
              </a:rPr>
              <a:t>X</a:t>
            </a:r>
            <a:r>
              <a:rPr lang="en-US" altLang="en-US"/>
              <a:t>, the currents </a:t>
            </a:r>
            <a:r>
              <a:rPr lang="en-US" altLang="en-US" i="1">
                <a:latin typeface="Times New Roman" pitchFamily="18" charset="0"/>
              </a:rPr>
              <a:t>i</a:t>
            </a:r>
            <a:r>
              <a:rPr lang="en-US" altLang="en-US" i="1" baseline="-25000">
                <a:latin typeface="Times New Roman" pitchFamily="18" charset="0"/>
              </a:rPr>
              <a:t>X</a:t>
            </a:r>
            <a:r>
              <a:rPr lang="en-US" altLang="en-US"/>
              <a:t> and </a:t>
            </a:r>
            <a:r>
              <a:rPr lang="en-US" altLang="en-US" i="1">
                <a:latin typeface="Times New Roman" pitchFamily="18" charset="0"/>
              </a:rPr>
              <a:t>i</a:t>
            </a:r>
            <a:r>
              <a:rPr lang="en-US" altLang="en-US" i="1" baseline="-25000">
                <a:latin typeface="Times New Roman" pitchFamily="18" charset="0"/>
              </a:rPr>
              <a:t>Q</a:t>
            </a:r>
            <a:r>
              <a:rPr lang="en-US" altLang="en-US"/>
              <a:t>, and the power absorbed by each of the dependent sources. </a:t>
            </a:r>
          </a:p>
        </p:txBody>
      </p:sp>
      <p:pic>
        <p:nvPicPr>
          <p:cNvPr id="3" name="Picture 2">
            <a:extLst>
              <a:ext uri="{FF2B5EF4-FFF2-40B4-BE49-F238E27FC236}">
                <a16:creationId xmlns:a16="http://schemas.microsoft.com/office/drawing/2014/main" id="{6B56AABC-2352-4971-9BE4-1B8FD39B4101}"/>
              </a:ext>
            </a:extLst>
          </p:cNvPr>
          <p:cNvPicPr>
            <a:picLocks noChangeAspect="1"/>
          </p:cNvPicPr>
          <p:nvPr/>
        </p:nvPicPr>
        <p:blipFill>
          <a:blip r:embed="rId2"/>
          <a:stretch>
            <a:fillRect/>
          </a:stretch>
        </p:blipFill>
        <p:spPr>
          <a:xfrm>
            <a:off x="3817302" y="1371600"/>
            <a:ext cx="4862195" cy="520065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2590800" y="1676400"/>
            <a:ext cx="6553200" cy="5029200"/>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78851" name="Rectangle 3"/>
          <p:cNvSpPr>
            <a:spLocks noGrp="1" noChangeArrowheads="1"/>
          </p:cNvSpPr>
          <p:nvPr>
            <p:ph type="title"/>
          </p:nvPr>
        </p:nvSpPr>
        <p:spPr>
          <a:xfrm>
            <a:off x="2438400" y="0"/>
            <a:ext cx="6553200" cy="1143000"/>
          </a:xfrm>
        </p:spPr>
        <p:txBody>
          <a:bodyPr/>
          <a:lstStyle/>
          <a:p>
            <a:pPr eaLnBrk="1" hangingPunct="1"/>
            <a:r>
              <a:rPr lang="en-US" altLang="en-US" dirty="0"/>
              <a:t>Example Problem #4</a:t>
            </a:r>
          </a:p>
        </p:txBody>
      </p:sp>
      <p:sp>
        <p:nvSpPr>
          <p:cNvPr id="78852" name="Rectangle 4"/>
          <p:cNvSpPr>
            <a:spLocks noGrp="1" noChangeArrowheads="1"/>
          </p:cNvSpPr>
          <p:nvPr>
            <p:ph type="body" idx="1"/>
          </p:nvPr>
        </p:nvSpPr>
        <p:spPr>
          <a:xfrm>
            <a:off x="228600" y="914400"/>
            <a:ext cx="3048000" cy="5410200"/>
          </a:xfrm>
        </p:spPr>
        <p:txBody>
          <a:bodyPr/>
          <a:lstStyle/>
          <a:p>
            <a:pPr eaLnBrk="1" hangingPunct="1">
              <a:lnSpc>
                <a:spcPct val="90000"/>
              </a:lnSpc>
            </a:pPr>
            <a:r>
              <a:rPr lang="en-US" altLang="en-US" dirty="0"/>
              <a:t>Let’s do another example.  Find the voltage </a:t>
            </a:r>
            <a:r>
              <a:rPr lang="en-US" altLang="en-US" i="1" dirty="0" err="1">
                <a:latin typeface="Times New Roman" pitchFamily="18" charset="0"/>
              </a:rPr>
              <a:t>v</a:t>
            </a:r>
            <a:r>
              <a:rPr lang="en-US" altLang="en-US" i="1" baseline="-25000" dirty="0" err="1">
                <a:latin typeface="Times New Roman" pitchFamily="18" charset="0"/>
              </a:rPr>
              <a:t>X</a:t>
            </a:r>
            <a:r>
              <a:rPr lang="en-US" altLang="en-US" dirty="0"/>
              <a:t>. </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374944999"/>
              </p:ext>
            </p:extLst>
          </p:nvPr>
        </p:nvGraphicFramePr>
        <p:xfrm>
          <a:off x="2895600" y="1651803"/>
          <a:ext cx="6083784" cy="5053797"/>
        </p:xfrm>
        <a:graphic>
          <a:graphicData uri="http://schemas.openxmlformats.org/presentationml/2006/ole">
            <mc:AlternateContent xmlns:mc="http://schemas.openxmlformats.org/markup-compatibility/2006">
              <mc:Choice xmlns:v="urn:schemas-microsoft-com:vml" Requires="v">
                <p:oleObj name="Visio" r:id="rId2" imgW="7922999" imgH="6570990" progId="Visio.Drawing.11">
                  <p:embed/>
                </p:oleObj>
              </mc:Choice>
              <mc:Fallback>
                <p:oleObj name="Visio" r:id="rId2" imgW="7922999" imgH="6570990" progId="Visio.Drawing.11">
                  <p:embed/>
                  <p:pic>
                    <p:nvPicPr>
                      <p:cNvPr id="3" name="Object 2"/>
                      <p:cNvPicPr>
                        <a:picLocks noChangeAspect="1" noChangeArrowheads="1"/>
                      </p:cNvPicPr>
                      <p:nvPr/>
                    </p:nvPicPr>
                    <p:blipFill>
                      <a:blip r:embed="rId3"/>
                      <a:srcRect/>
                      <a:stretch>
                        <a:fillRect/>
                      </a:stretch>
                    </p:blipFill>
                    <p:spPr bwMode="auto">
                      <a:xfrm>
                        <a:off x="2895600" y="1651803"/>
                        <a:ext cx="6083784" cy="5053797"/>
                      </a:xfrm>
                      <a:prstGeom prst="rect">
                        <a:avLst/>
                      </a:prstGeom>
                      <a:noFill/>
                    </p:spPr>
                  </p:pic>
                </p:oleObj>
              </mc:Fallback>
            </mc:AlternateContent>
          </a:graphicData>
        </a:graphic>
      </p:graphicFrame>
    </p:spTree>
    <p:extLst>
      <p:ext uri="{BB962C8B-B14F-4D97-AF65-F5344CB8AC3E}">
        <p14:creationId xmlns:p14="http://schemas.microsoft.com/office/powerpoint/2010/main" val="2176574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457200"/>
            <a:ext cx="7772400" cy="1295400"/>
          </a:xfrm>
        </p:spPr>
        <p:txBody>
          <a:bodyPr/>
          <a:lstStyle/>
          <a:p>
            <a:pPr eaLnBrk="1" hangingPunct="1"/>
            <a:r>
              <a:rPr lang="en-US" altLang="en-US"/>
              <a:t>Voltage Sources – </a:t>
            </a:r>
            <a:br>
              <a:rPr lang="en-US" altLang="en-US"/>
            </a:br>
            <a:r>
              <a:rPr lang="en-US" altLang="en-US"/>
              <a:t>Ideal and Practical</a:t>
            </a:r>
          </a:p>
        </p:txBody>
      </p:sp>
      <p:sp>
        <p:nvSpPr>
          <p:cNvPr id="4100" name="Rectangle 3"/>
          <p:cNvSpPr>
            <a:spLocks noGrp="1" noChangeArrowheads="1"/>
          </p:cNvSpPr>
          <p:nvPr>
            <p:ph type="body" idx="1"/>
          </p:nvPr>
        </p:nvSpPr>
        <p:spPr>
          <a:xfrm>
            <a:off x="0" y="1905000"/>
            <a:ext cx="6629400" cy="4953000"/>
          </a:xfrm>
        </p:spPr>
        <p:txBody>
          <a:bodyPr/>
          <a:lstStyle/>
          <a:p>
            <a:pPr eaLnBrk="1" hangingPunct="1"/>
            <a:r>
              <a:rPr lang="en-US" altLang="en-US" sz="2000" dirty="0"/>
              <a:t>A voltage source maintains that voltage across its terminals no matter what you connect to those terminals.</a:t>
            </a:r>
          </a:p>
          <a:p>
            <a:pPr eaLnBrk="1" hangingPunct="1"/>
            <a:r>
              <a:rPr lang="en-US" altLang="en-US" sz="2000" dirty="0"/>
              <a:t>We often think of a battery as being a voltage source.  For many situations, this is fine. Other times it is not a good model.   A real battery will have different voltages across its terminals in some cases, such as when it is supplying a large amount of current.  As we have said, a voltage source should not change its voltage as the current changes.</a:t>
            </a:r>
          </a:p>
          <a:p>
            <a:pPr eaLnBrk="1" hangingPunct="1"/>
            <a:r>
              <a:rPr lang="en-US" altLang="en-US" sz="2000" dirty="0"/>
              <a:t>We sometimes use the term </a:t>
            </a:r>
            <a:r>
              <a:rPr lang="en-US" altLang="en-US" sz="2000" b="1" dirty="0"/>
              <a:t>ideal voltage source</a:t>
            </a:r>
            <a:r>
              <a:rPr lang="en-US" altLang="en-US" sz="2000" dirty="0"/>
              <a:t> for our circuit elements, and the term </a:t>
            </a:r>
            <a:r>
              <a:rPr lang="en-US" altLang="en-US" sz="2000" b="1" dirty="0"/>
              <a:t>practical voltage source</a:t>
            </a:r>
            <a:r>
              <a:rPr lang="en-US" altLang="en-US" sz="2000" dirty="0"/>
              <a:t> for things like batteries.  We will find that a more accurate model for a battery is an ideal voltage source in series with a resistor.  More on that later.</a:t>
            </a:r>
          </a:p>
        </p:txBody>
      </p:sp>
      <p:graphicFrame>
        <p:nvGraphicFramePr>
          <p:cNvPr id="4098" name="Object 4"/>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409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01" name="Group 5"/>
          <p:cNvGrpSpPr>
            <a:grpSpLocks/>
          </p:cNvGrpSpPr>
          <p:nvPr/>
        </p:nvGrpSpPr>
        <p:grpSpPr bwMode="auto">
          <a:xfrm>
            <a:off x="6781800" y="3657600"/>
            <a:ext cx="2362200" cy="2895600"/>
            <a:chOff x="4176" y="1536"/>
            <a:chExt cx="1488" cy="1824"/>
          </a:xfrm>
        </p:grpSpPr>
        <p:sp>
          <p:nvSpPr>
            <p:cNvPr id="4102" name="Rectangle 6"/>
            <p:cNvSpPr>
              <a:spLocks noChangeArrowheads="1"/>
            </p:cNvSpPr>
            <p:nvPr/>
          </p:nvSpPr>
          <p:spPr bwMode="auto">
            <a:xfrm>
              <a:off x="4176" y="1536"/>
              <a:ext cx="1488" cy="1824"/>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4103" name="Picture 7" descr="in0057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 y="1584"/>
              <a:ext cx="1400" cy="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685800"/>
            <a:ext cx="7772400" cy="1143000"/>
          </a:xfrm>
        </p:spPr>
        <p:txBody>
          <a:bodyPr/>
          <a:lstStyle/>
          <a:p>
            <a:pPr eaLnBrk="1" hangingPunct="1"/>
            <a:r>
              <a:rPr lang="en-US" altLang="en-US" dirty="0"/>
              <a:t>Example #5 – Problem 2.20</a:t>
            </a:r>
          </a:p>
        </p:txBody>
      </p:sp>
      <p:sp>
        <p:nvSpPr>
          <p:cNvPr id="79875" name="Text Box 3"/>
          <p:cNvSpPr txBox="1">
            <a:spLocks noChangeArrowheads="1"/>
          </p:cNvSpPr>
          <p:nvPr/>
        </p:nvSpPr>
        <p:spPr bwMode="auto">
          <a:xfrm>
            <a:off x="2362200" y="0"/>
            <a:ext cx="6553200" cy="860425"/>
          </a:xfrm>
          <a:prstGeom prst="rect">
            <a:avLst/>
          </a:prstGeom>
          <a:solidFill>
            <a:schemeClr val="accent4">
              <a:lumMod val="20000"/>
              <a:lumOff val="80000"/>
            </a:schemeClr>
          </a:solidFill>
          <a:ln w="38100">
            <a:solidFill>
              <a:schemeClr val="accent2"/>
            </a:solidFill>
            <a:miter lim="800000"/>
            <a:headEnd type="none" w="sm" len="sm"/>
            <a:tailEnd type="none" w="sm" len="sm"/>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dirty="0">
                <a:solidFill>
                  <a:schemeClr val="bg1"/>
                </a:solidFill>
                <a:latin typeface="Arial" charset="0"/>
              </a:rPr>
              <a:t>This problem is taken from one edition of the Nilsson and </a:t>
            </a:r>
            <a:r>
              <a:rPr lang="en-US" altLang="en-US" dirty="0" err="1">
                <a:solidFill>
                  <a:schemeClr val="bg1"/>
                </a:solidFill>
                <a:latin typeface="Arial" charset="0"/>
              </a:rPr>
              <a:t>Reidel</a:t>
            </a:r>
            <a:r>
              <a:rPr lang="en-US" altLang="en-US" dirty="0">
                <a:solidFill>
                  <a:schemeClr val="bg1"/>
                </a:solidFill>
                <a:latin typeface="Arial" charset="0"/>
              </a:rPr>
              <a:t> text, “Electric Circuits”.</a:t>
            </a:r>
          </a:p>
        </p:txBody>
      </p:sp>
      <p:pic>
        <p:nvPicPr>
          <p:cNvPr id="79876" name="Picture 6" descr="msotw9_temp0"/>
          <p:cNvPicPr>
            <a:picLocks noChangeAspect="1" noChangeArrowheads="1"/>
          </p:cNvPicPr>
          <p:nvPr/>
        </p:nvPicPr>
        <p:blipFill>
          <a:blip r:embed="rId2">
            <a:extLst>
              <a:ext uri="{28A0092B-C50C-407E-A947-70E740481C1C}">
                <a14:useLocalDpi xmlns:a14="http://schemas.microsoft.com/office/drawing/2010/main" val="0"/>
              </a:ext>
            </a:extLst>
          </a:blip>
          <a:srcRect t="3038" r="1538"/>
          <a:stretch>
            <a:fillRect/>
          </a:stretch>
        </p:blipFill>
        <p:spPr bwMode="auto">
          <a:xfrm>
            <a:off x="152400" y="1752600"/>
            <a:ext cx="48768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9877" name="Picture 5" descr="msotw9_temp0"/>
          <p:cNvPicPr>
            <a:picLocks noChangeAspect="1" noChangeArrowheads="1"/>
          </p:cNvPicPr>
          <p:nvPr/>
        </p:nvPicPr>
        <p:blipFill>
          <a:blip r:embed="rId3">
            <a:extLst>
              <a:ext uri="{28A0092B-C50C-407E-A947-70E740481C1C}">
                <a14:useLocalDpi xmlns:a14="http://schemas.microsoft.com/office/drawing/2010/main" val="0"/>
              </a:ext>
            </a:extLst>
          </a:blip>
          <a:srcRect l="1819" t="4234" r="5455"/>
          <a:stretch>
            <a:fillRect/>
          </a:stretch>
        </p:blipFill>
        <p:spPr bwMode="auto">
          <a:xfrm>
            <a:off x="4953000" y="3489325"/>
            <a:ext cx="419100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9878" name="Text Box 7"/>
          <p:cNvSpPr txBox="1">
            <a:spLocks noChangeArrowheads="1"/>
          </p:cNvSpPr>
          <p:nvPr/>
        </p:nvSpPr>
        <p:spPr bwMode="auto">
          <a:xfrm>
            <a:off x="5105400" y="2057400"/>
            <a:ext cx="4038600" cy="1225550"/>
          </a:xfrm>
          <a:prstGeom prst="rect">
            <a:avLst/>
          </a:prstGeom>
          <a:solidFill>
            <a:schemeClr val="accent4">
              <a:lumMod val="20000"/>
              <a:lumOff val="80000"/>
            </a:schemeClr>
          </a:solidFill>
          <a:ln w="38100">
            <a:solidFill>
              <a:schemeClr val="accent2"/>
            </a:solidFill>
            <a:miter lim="800000"/>
            <a:headEnd type="none" w="sm" len="sm"/>
            <a:tailEnd type="none" w="sm" len="sm"/>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solidFill>
                  <a:schemeClr val="bg1"/>
                </a:solidFill>
                <a:latin typeface="Arial" charset="0"/>
              </a:rPr>
              <a:t>For part a), they mean a current source in parallel with a resistance.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286000" y="0"/>
            <a:ext cx="6858000" cy="685800"/>
          </a:xfrm>
        </p:spPr>
        <p:txBody>
          <a:bodyPr/>
          <a:lstStyle/>
          <a:p>
            <a:pPr eaLnBrk="1" hangingPunct="1"/>
            <a:r>
              <a:rPr lang="en-US" altLang="en-US" sz="4000"/>
              <a:t>Voltage Sources – 2 kinds</a:t>
            </a:r>
          </a:p>
        </p:txBody>
      </p:sp>
      <p:sp>
        <p:nvSpPr>
          <p:cNvPr id="5124" name="Rectangle 3"/>
          <p:cNvSpPr>
            <a:spLocks noGrp="1" noChangeArrowheads="1"/>
          </p:cNvSpPr>
          <p:nvPr>
            <p:ph type="body" idx="1"/>
          </p:nvPr>
        </p:nvSpPr>
        <p:spPr>
          <a:xfrm>
            <a:off x="304800" y="2057400"/>
            <a:ext cx="8077200" cy="4572000"/>
          </a:xfrm>
        </p:spPr>
        <p:txBody>
          <a:bodyPr/>
          <a:lstStyle/>
          <a:p>
            <a:pPr marL="660400" indent="-660400" eaLnBrk="1" hangingPunct="1">
              <a:buFontTx/>
              <a:buNone/>
            </a:pPr>
            <a:r>
              <a:rPr lang="en-US" altLang="en-US" dirty="0"/>
              <a:t>There are 2 kinds of voltage sources:</a:t>
            </a:r>
          </a:p>
          <a:p>
            <a:pPr marL="660400" indent="-660400" eaLnBrk="1" hangingPunct="1">
              <a:buFontTx/>
              <a:buAutoNum type="arabicPeriod"/>
            </a:pPr>
            <a:r>
              <a:rPr lang="en-US" altLang="en-US" dirty="0"/>
              <a:t>Independent voltage sources</a:t>
            </a:r>
          </a:p>
          <a:p>
            <a:pPr marL="660400" indent="-660400" eaLnBrk="1" hangingPunct="1">
              <a:buFontTx/>
              <a:buAutoNum type="arabicPeriod"/>
            </a:pPr>
            <a:r>
              <a:rPr lang="en-US" altLang="en-US" dirty="0"/>
              <a:t>Dependent voltage sources, of which there are 2 forms:</a:t>
            </a:r>
          </a:p>
          <a:p>
            <a:pPr marL="1035050" lvl="1" indent="-577850" eaLnBrk="1" hangingPunct="1">
              <a:buClr>
                <a:schemeClr val="tx1"/>
              </a:buClr>
              <a:buFontTx/>
              <a:buAutoNum type="romanLcPeriod"/>
            </a:pPr>
            <a:r>
              <a:rPr lang="en-US" altLang="en-US" dirty="0"/>
              <a:t>Voltage-dependent voltage sources</a:t>
            </a:r>
          </a:p>
          <a:p>
            <a:pPr marL="1035050" lvl="1" indent="-577850" eaLnBrk="1" hangingPunct="1">
              <a:buClr>
                <a:schemeClr val="tx1"/>
              </a:buClr>
              <a:buFontTx/>
              <a:buAutoNum type="romanLcPeriod"/>
            </a:pPr>
            <a:r>
              <a:rPr lang="en-US" altLang="en-US" dirty="0"/>
              <a:t>Current-dependent voltage sources</a:t>
            </a:r>
          </a:p>
        </p:txBody>
      </p:sp>
      <p:graphicFrame>
        <p:nvGraphicFramePr>
          <p:cNvPr id="5122" name="Object 5"/>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512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Designs\Fireball.pot</Template>
  <TotalTime>3860</TotalTime>
  <Words>5835</Words>
  <Application>Microsoft Office PowerPoint</Application>
  <PresentationFormat>On-screen Show (4:3)</PresentationFormat>
  <Paragraphs>393</Paragraphs>
  <Slides>80</Slides>
  <Notes>67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80</vt:i4>
      </vt:variant>
    </vt:vector>
  </HeadingPairs>
  <TitlesOfParts>
    <vt:vector size="88" baseType="lpstr">
      <vt:lpstr>Arial</vt:lpstr>
      <vt:lpstr>Arial Unicode MS</vt:lpstr>
      <vt:lpstr>Symbol</vt:lpstr>
      <vt:lpstr>Times New Roman</vt:lpstr>
      <vt:lpstr>Fireball</vt:lpstr>
      <vt:lpstr>VISIO</vt:lpstr>
      <vt:lpstr>Equation</vt:lpstr>
      <vt:lpstr>Visio</vt:lpstr>
      <vt:lpstr>ECE 2201  Circuit Analysis</vt:lpstr>
      <vt:lpstr> Circuit Elements</vt:lpstr>
      <vt:lpstr>Overview of this Part</vt:lpstr>
      <vt:lpstr>Circuit Elements</vt:lpstr>
      <vt:lpstr>The 5 Basic Circuit Elements</vt:lpstr>
      <vt:lpstr>Voltage Sources</vt:lpstr>
      <vt:lpstr>Voltage Sources –  Ideal and Practical</vt:lpstr>
      <vt:lpstr>Voltage Sources –  Ideal and Practical</vt:lpstr>
      <vt:lpstr>Voltage Sources – 2 kinds</vt:lpstr>
      <vt:lpstr>Voltage Sources – Schematic Symbol for Independent Sources</vt:lpstr>
      <vt:lpstr>Voltage Sources – Schematic  Symbols for Dependent Voltage Sources</vt:lpstr>
      <vt:lpstr>Notes on Schematic  Symbols for Dependent Voltage Sources</vt:lpstr>
      <vt:lpstr>Current Sources</vt:lpstr>
      <vt:lpstr>Current Sources - Ideal</vt:lpstr>
      <vt:lpstr>Current Sources - Ideal</vt:lpstr>
      <vt:lpstr>Current Sources – 2 kinds</vt:lpstr>
      <vt:lpstr>Current Sources – Schematic Symbol for Independent Sources</vt:lpstr>
      <vt:lpstr>Current Sources – Schematic  Symbols for Dependent Current Sources</vt:lpstr>
      <vt:lpstr>Notes on Schematic  Symbols for Dependent Current Sources</vt:lpstr>
      <vt:lpstr>Voltage and Current Polarities</vt:lpstr>
      <vt:lpstr>Dependent Voltage and  Current Sources – Coefficients</vt:lpstr>
      <vt:lpstr>Dependent Voltage and  Current Sources – Units of Coefficients</vt:lpstr>
      <vt:lpstr>Showing Units of Coefficients</vt:lpstr>
      <vt:lpstr>Showing Units in ECE 2201</vt:lpstr>
      <vt:lpstr>UPPERCASE vs lowercase – Part 1</vt:lpstr>
      <vt:lpstr>UPPERCASE vs lowercase – Part 2</vt:lpstr>
      <vt:lpstr>UPPERCASE vs lowercase – Part 3</vt:lpstr>
      <vt:lpstr>Why do we have  these dependent sources?</vt:lpstr>
      <vt:lpstr>Resistors</vt:lpstr>
      <vt:lpstr>Resistors – Definition and Units</vt:lpstr>
      <vt:lpstr>Schematic Symbol for Resistors</vt:lpstr>
      <vt:lpstr>Resistor Polarities</vt:lpstr>
      <vt:lpstr>Getting the Sign in Ohm’s Law from the Sign Relationship</vt:lpstr>
      <vt:lpstr>The Sign in Ohm’s Law Determines the Sign Relationship </vt:lpstr>
      <vt:lpstr>Why do we have to worry  about the sign in Ohm’s Law?</vt:lpstr>
      <vt:lpstr>Why do we have to worry  about the sign in Everything?</vt:lpstr>
      <vt:lpstr>Kirchhoff’s Laws</vt:lpstr>
      <vt:lpstr>Overview of this Part</vt:lpstr>
      <vt:lpstr>Some Fundamental Assumptions – Wires </vt:lpstr>
      <vt:lpstr>Some Fundamental Assumptions – Nodes </vt:lpstr>
      <vt:lpstr>How Many Nodes?</vt:lpstr>
      <vt:lpstr>How Many Nodes – Correct Answer</vt:lpstr>
      <vt:lpstr>How Many Nodes – Wrong Answer</vt:lpstr>
      <vt:lpstr>Some Fundamental Assumptions – Closed Loops </vt:lpstr>
      <vt:lpstr>How Many Closed Loops </vt:lpstr>
      <vt:lpstr>How Many Closed Loops –  An Answer</vt:lpstr>
      <vt:lpstr>Closed Loops – Loop #1</vt:lpstr>
      <vt:lpstr>Closed Loops – Loop #2</vt:lpstr>
      <vt:lpstr>Closed Loops – Loop #3</vt:lpstr>
      <vt:lpstr>Closed Loops – Loop #4</vt:lpstr>
      <vt:lpstr>A Not-Closed Loop</vt:lpstr>
      <vt:lpstr>Some Fundamental Assumptions -Closed Surfaces</vt:lpstr>
      <vt:lpstr>Other Closed Surfaces</vt:lpstr>
      <vt:lpstr>Kirchhoff’s Current Law (KCL)</vt:lpstr>
      <vt:lpstr>Kirchhoff’s Current Law  (KCL) – Some notes.</vt:lpstr>
      <vt:lpstr>Current Polarities</vt:lpstr>
      <vt:lpstr>Kirchhoff’s Current Law (KCL)  – a Systematic Approach</vt:lpstr>
      <vt:lpstr>Kirchhoff’s Current Law (KCL)  – an Example</vt:lpstr>
      <vt:lpstr>Kirchhoff’s Current Law (KCL) – Example Done Another Way</vt:lpstr>
      <vt:lpstr>Kirchhoff’s Voltage Law (KVL)</vt:lpstr>
      <vt:lpstr>Kirchhoff’s Voltage Law  (KVL) – Some notes.</vt:lpstr>
      <vt:lpstr>Voltage Polarities</vt:lpstr>
      <vt:lpstr>Kirchhoff’s Voltage Law  (KVL) – a Systematic Approach</vt:lpstr>
      <vt:lpstr>Kirchhoff’s Voltage Law  (KVL) – an Example</vt:lpstr>
      <vt:lpstr>Kirchhoff’s Voltage Law (KVL) – Notes</vt:lpstr>
      <vt:lpstr>Kirchhoff’s Voltage Law  (KVL) – Example Done Another Way</vt:lpstr>
      <vt:lpstr>How many of these equations  do I need to write?</vt:lpstr>
      <vt:lpstr>How many more laws  are we going to learn?</vt:lpstr>
      <vt:lpstr>How many f’s and h’s  are there in Kirchhoff?</vt:lpstr>
      <vt:lpstr>Example #1</vt:lpstr>
      <vt:lpstr>Example #1 – Step 1</vt:lpstr>
      <vt:lpstr>Example #1 – Step 2</vt:lpstr>
      <vt:lpstr>Example #1 – Step 3</vt:lpstr>
      <vt:lpstr>Example #1 – Step 4</vt:lpstr>
      <vt:lpstr>Example #1 – Step 5</vt:lpstr>
      <vt:lpstr>Example #1 – Step 6</vt:lpstr>
      <vt:lpstr>Example Problem #2</vt:lpstr>
      <vt:lpstr>Example Problem #3</vt:lpstr>
      <vt:lpstr>Example Problem #4</vt:lpstr>
      <vt:lpstr>Example #5 – Problem 2.20</vt:lpstr>
    </vt:vector>
  </TitlesOfParts>
  <Company>UH 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Ohm's Law and Kirchoff's Laws</dc:title>
  <dc:subject>Circuit Analysis, Kirchhoff's Laws, and Ohm's Law, Chapter 2</dc:subject>
  <dc:creator>Dave Shattuck</dc:creator>
  <cp:lastModifiedBy>Shattuck, David P</cp:lastModifiedBy>
  <cp:revision>237</cp:revision>
  <cp:lastPrinted>2023-09-07T16:13:40Z</cp:lastPrinted>
  <dcterms:created xsi:type="dcterms:W3CDTF">1999-08-24T13:57:19Z</dcterms:created>
  <dcterms:modified xsi:type="dcterms:W3CDTF">2023-09-07T17:19:20Z</dcterms:modified>
</cp:coreProperties>
</file>