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7"/>
  </p:notesMasterIdLst>
  <p:sldIdLst>
    <p:sldId id="353" r:id="rId2"/>
    <p:sldId id="468" r:id="rId3"/>
    <p:sldId id="527" r:id="rId4"/>
    <p:sldId id="528" r:id="rId5"/>
    <p:sldId id="529" r:id="rId6"/>
    <p:sldId id="530" r:id="rId7"/>
    <p:sldId id="531" r:id="rId8"/>
    <p:sldId id="532" r:id="rId9"/>
    <p:sldId id="533" r:id="rId10"/>
    <p:sldId id="534" r:id="rId11"/>
    <p:sldId id="535" r:id="rId12"/>
    <p:sldId id="536" r:id="rId13"/>
    <p:sldId id="537" r:id="rId14"/>
    <p:sldId id="538" r:id="rId15"/>
    <p:sldId id="539" r:id="rId16"/>
    <p:sldId id="540" r:id="rId17"/>
    <p:sldId id="541" r:id="rId18"/>
    <p:sldId id="542" r:id="rId19"/>
    <p:sldId id="543" r:id="rId20"/>
    <p:sldId id="544" r:id="rId21"/>
    <p:sldId id="545" r:id="rId22"/>
    <p:sldId id="546" r:id="rId23"/>
    <p:sldId id="547" r:id="rId24"/>
    <p:sldId id="548" r:id="rId25"/>
    <p:sldId id="549" r:id="rId26"/>
    <p:sldId id="550" r:id="rId27"/>
    <p:sldId id="551" r:id="rId28"/>
    <p:sldId id="552" r:id="rId29"/>
    <p:sldId id="553" r:id="rId30"/>
    <p:sldId id="554" r:id="rId31"/>
    <p:sldId id="555" r:id="rId32"/>
    <p:sldId id="556" r:id="rId33"/>
    <p:sldId id="557" r:id="rId34"/>
    <p:sldId id="558" r:id="rId35"/>
    <p:sldId id="559"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63" autoAdjust="0"/>
    <p:restoredTop sz="90929"/>
  </p:normalViewPr>
  <p:slideViewPr>
    <p:cSldViewPr>
      <p:cViewPr varScale="1">
        <p:scale>
          <a:sx n="96" d="100"/>
          <a:sy n="96" d="100"/>
        </p:scale>
        <p:origin x="-7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emf"/><Relationship Id="rId4"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577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1911A0D-1260-47C0-A366-541C794C9237}" type="slidenum">
              <a:rPr lang="en-US" altLang="en-US"/>
              <a:pPr/>
              <a:t>‹#›</a:t>
            </a:fld>
            <a:endParaRPr lang="en-US" altLang="en-US"/>
          </a:p>
        </p:txBody>
      </p:sp>
    </p:spTree>
    <p:extLst>
      <p:ext uri="{BB962C8B-B14F-4D97-AF65-F5344CB8AC3E}">
        <p14:creationId xmlns:p14="http://schemas.microsoft.com/office/powerpoint/2010/main" val="2335984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B40CD-D54F-4D7E-AD28-9608F2714368}" type="slidenum">
              <a:rPr lang="en-US" altLang="en-US"/>
              <a:pPr/>
              <a:t>3</a:t>
            </a:fld>
            <a:endParaRPr lang="en-US" altLang="en-US"/>
          </a:p>
        </p:txBody>
      </p:sp>
      <p:sp>
        <p:nvSpPr>
          <p:cNvPr id="5621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2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You can click on the blue text to jump to the subject that you want to learn about now.</a:t>
            </a:r>
          </a:p>
        </p:txBody>
      </p:sp>
    </p:spTree>
    <p:extLst>
      <p:ext uri="{BB962C8B-B14F-4D97-AF65-F5344CB8AC3E}">
        <p14:creationId xmlns:p14="http://schemas.microsoft.com/office/powerpoint/2010/main" val="90199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83080-0895-408D-B18A-108656607124}" type="slidenum">
              <a:rPr lang="en-US" altLang="en-US"/>
              <a:pPr/>
              <a:t>12</a:t>
            </a:fld>
            <a:endParaRPr lang="en-US" altLang="en-US"/>
          </a:p>
        </p:txBody>
      </p:sp>
      <p:sp>
        <p:nvSpPr>
          <p:cNvPr id="580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0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dirty="0"/>
              <a:t>The node that we are using here is highlighted in darker blue.</a:t>
            </a:r>
          </a:p>
        </p:txBody>
      </p:sp>
    </p:spTree>
    <p:extLst>
      <p:ext uri="{BB962C8B-B14F-4D97-AF65-F5344CB8AC3E}">
        <p14:creationId xmlns:p14="http://schemas.microsoft.com/office/powerpoint/2010/main" val="928972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939688-6251-48FA-A97E-D3469BF12C15}" type="slidenum">
              <a:rPr lang="en-US" altLang="en-US"/>
              <a:pPr/>
              <a:t>13</a:t>
            </a:fld>
            <a:endParaRPr lang="en-US" altLang="en-US"/>
          </a:p>
        </p:txBody>
      </p:sp>
      <p:sp>
        <p:nvSpPr>
          <p:cNvPr id="582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2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18053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089F6-7F59-4E61-8585-5FBF2E494616}" type="slidenum">
              <a:rPr lang="en-US" altLang="en-US"/>
              <a:pPr/>
              <a:t>14</a:t>
            </a:fld>
            <a:endParaRPr lang="en-US" altLang="en-US"/>
          </a:p>
        </p:txBody>
      </p:sp>
      <p:sp>
        <p:nvSpPr>
          <p:cNvPr id="5847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4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dirty="0"/>
              <a:t>Answer this question before going to the next slide.</a:t>
            </a:r>
          </a:p>
        </p:txBody>
      </p:sp>
    </p:spTree>
    <p:extLst>
      <p:ext uri="{BB962C8B-B14F-4D97-AF65-F5344CB8AC3E}">
        <p14:creationId xmlns:p14="http://schemas.microsoft.com/office/powerpoint/2010/main" val="859579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C4717-04F1-4A4E-A676-559DBFFD33EE}" type="slidenum">
              <a:rPr lang="en-US" altLang="en-US"/>
              <a:pPr/>
              <a:t>15</a:t>
            </a:fld>
            <a:endParaRPr lang="en-US" altLang="en-US"/>
          </a:p>
        </p:txBody>
      </p:sp>
      <p:sp>
        <p:nvSpPr>
          <p:cNvPr id="5867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6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370772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DA80F-6E46-478E-B568-D8261656FD82}" type="slidenum">
              <a:rPr lang="en-US" altLang="en-US"/>
              <a:pPr/>
              <a:t>16</a:t>
            </a:fld>
            <a:endParaRPr lang="en-US" altLang="en-US"/>
          </a:p>
        </p:txBody>
      </p:sp>
      <p:sp>
        <p:nvSpPr>
          <p:cNvPr id="588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8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77935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D34FA-7457-4D2F-B68F-9B3687D97DD9}" type="slidenum">
              <a:rPr lang="en-US" altLang="en-US"/>
              <a:pPr/>
              <a:t>17</a:t>
            </a:fld>
            <a:endParaRPr lang="en-US" altLang="en-US"/>
          </a:p>
        </p:txBody>
      </p:sp>
      <p:sp>
        <p:nvSpPr>
          <p:cNvPr id="590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0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551644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5A7A5-5351-4949-9D50-707BA97E3D74}" type="slidenum">
              <a:rPr lang="en-US" altLang="en-US"/>
              <a:pPr/>
              <a:t>18</a:t>
            </a:fld>
            <a:endParaRPr lang="en-US" altLang="en-US"/>
          </a:p>
        </p:txBody>
      </p:sp>
      <p:sp>
        <p:nvSpPr>
          <p:cNvPr id="592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2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75670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19BDF-55A5-4CDC-9C9C-0448AB460F7E}" type="slidenum">
              <a:rPr lang="en-US" altLang="en-US"/>
              <a:pPr/>
              <a:t>19</a:t>
            </a:fld>
            <a:endParaRPr lang="en-US" altLang="en-US"/>
          </a:p>
        </p:txBody>
      </p:sp>
      <p:sp>
        <p:nvSpPr>
          <p:cNvPr id="594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4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692797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AC204-FA0C-41B7-BAA1-08F0B220D311}" type="slidenum">
              <a:rPr lang="en-US" altLang="en-US"/>
              <a:pPr/>
              <a:t>20</a:t>
            </a:fld>
            <a:endParaRPr lang="en-US" altLang="en-US"/>
          </a:p>
        </p:txBody>
      </p:sp>
      <p:sp>
        <p:nvSpPr>
          <p:cNvPr id="5969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6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370982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58362-1FC5-4368-864E-E7D22AE35618}" type="slidenum">
              <a:rPr lang="en-US" altLang="en-US"/>
              <a:pPr/>
              <a:t>21</a:t>
            </a:fld>
            <a:endParaRPr lang="en-US" altLang="en-US"/>
          </a:p>
        </p:txBody>
      </p:sp>
      <p:sp>
        <p:nvSpPr>
          <p:cNvPr id="5990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9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1339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FC5B0-A752-4AC4-8F89-7F108957C0CE}" type="slidenum">
              <a:rPr lang="en-US" altLang="en-US"/>
              <a:pPr/>
              <a:t>4</a:t>
            </a:fld>
            <a:endParaRPr lang="en-US" altLang="en-US"/>
          </a:p>
        </p:txBody>
      </p:sp>
      <p:sp>
        <p:nvSpPr>
          <p:cNvPr id="564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4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You should also read these sections in your text.  This material is intended to complement your textbook coverage, not replace it.</a:t>
            </a:r>
          </a:p>
        </p:txBody>
      </p:sp>
    </p:spTree>
    <p:extLst>
      <p:ext uri="{BB962C8B-B14F-4D97-AF65-F5344CB8AC3E}">
        <p14:creationId xmlns:p14="http://schemas.microsoft.com/office/powerpoint/2010/main" val="4040191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F9429-2516-4543-B39E-91377771E177}" type="slidenum">
              <a:rPr lang="en-US" altLang="en-US"/>
              <a:pPr/>
              <a:t>22</a:t>
            </a:fld>
            <a:endParaRPr lang="en-US" altLang="en-US"/>
          </a:p>
        </p:txBody>
      </p:sp>
      <p:sp>
        <p:nvSpPr>
          <p:cNvPr id="6010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1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41356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1963A-507C-4C2C-B48E-4B172F0411F6}" type="slidenum">
              <a:rPr lang="en-US" altLang="en-US"/>
              <a:pPr/>
              <a:t>23</a:t>
            </a:fld>
            <a:endParaRPr lang="en-US" altLang="en-US"/>
          </a:p>
        </p:txBody>
      </p:sp>
      <p:sp>
        <p:nvSpPr>
          <p:cNvPr id="6031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3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965436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E2712-7E7D-4CC2-9E2B-2C24F53C1D14}" type="slidenum">
              <a:rPr lang="en-US" altLang="en-US"/>
              <a:pPr/>
              <a:t>24</a:t>
            </a:fld>
            <a:endParaRPr lang="en-US" altLang="en-US"/>
          </a:p>
        </p:txBody>
      </p:sp>
      <p:sp>
        <p:nvSpPr>
          <p:cNvPr id="6051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5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629481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C6286-628A-4941-BEA0-9BE4CFF63D39}" type="slidenum">
              <a:rPr lang="en-US" altLang="en-US"/>
              <a:pPr/>
              <a:t>25</a:t>
            </a:fld>
            <a:endParaRPr lang="en-US" altLang="en-US"/>
          </a:p>
        </p:txBody>
      </p:sp>
      <p:sp>
        <p:nvSpPr>
          <p:cNvPr id="6072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7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114135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09C21-1CE8-4CFD-B2BB-365EF8B877D8}" type="slidenum">
              <a:rPr lang="en-US" altLang="en-US"/>
              <a:pPr/>
              <a:t>26</a:t>
            </a:fld>
            <a:endParaRPr lang="en-US" altLang="en-US"/>
          </a:p>
        </p:txBody>
      </p:sp>
      <p:sp>
        <p:nvSpPr>
          <p:cNvPr id="609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9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19937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543CB-BCC9-4D76-8DBD-3860C69AD5C9}" type="slidenum">
              <a:rPr lang="en-US" altLang="en-US"/>
              <a:pPr/>
              <a:t>27</a:t>
            </a:fld>
            <a:endParaRPr lang="en-US" altLang="en-US"/>
          </a:p>
        </p:txBody>
      </p:sp>
      <p:sp>
        <p:nvSpPr>
          <p:cNvPr id="611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1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72432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01887-0218-469E-B41D-C13FFCF805BF}" type="slidenum">
              <a:rPr lang="en-US" altLang="en-US"/>
              <a:pPr/>
              <a:t>28</a:t>
            </a:fld>
            <a:endParaRPr lang="en-US" altLang="en-US"/>
          </a:p>
        </p:txBody>
      </p:sp>
      <p:sp>
        <p:nvSpPr>
          <p:cNvPr id="6133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3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36080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5CDE8-D3D6-45F7-B256-65C04B697DD3}" type="slidenum">
              <a:rPr lang="en-US" altLang="en-US"/>
              <a:pPr/>
              <a:t>29</a:t>
            </a:fld>
            <a:endParaRPr lang="en-US" altLang="en-US"/>
          </a:p>
        </p:txBody>
      </p:sp>
      <p:sp>
        <p:nvSpPr>
          <p:cNvPr id="615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54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693641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C815D3-4DEC-411A-B34E-88FCD302AE4F}" type="slidenum">
              <a:rPr lang="en-US" altLang="en-US"/>
              <a:pPr/>
              <a:t>30</a:t>
            </a:fld>
            <a:endParaRPr lang="en-US" altLang="en-US"/>
          </a:p>
        </p:txBody>
      </p:sp>
      <p:sp>
        <p:nvSpPr>
          <p:cNvPr id="617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7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05342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887CA-BBAD-4AB6-ACC7-84040EDC2831}" type="slidenum">
              <a:rPr lang="en-US" altLang="en-US"/>
              <a:pPr/>
              <a:t>31</a:t>
            </a:fld>
            <a:endParaRPr lang="en-US" altLang="en-US"/>
          </a:p>
        </p:txBody>
      </p:sp>
      <p:sp>
        <p:nvSpPr>
          <p:cNvPr id="6195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95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8900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F3C0E-ACA2-4E0C-A670-4AF208B9A2FA}" type="slidenum">
              <a:rPr lang="en-US" altLang="en-US"/>
              <a:pPr/>
              <a:t>5</a:t>
            </a:fld>
            <a:endParaRPr lang="en-US" altLang="en-US"/>
          </a:p>
        </p:txBody>
      </p:sp>
      <p:sp>
        <p:nvSpPr>
          <p:cNvPr id="566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6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572505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560C7-C193-4FBE-A1DC-A50B76C9F294}" type="slidenum">
              <a:rPr lang="en-US" altLang="en-US"/>
              <a:pPr/>
              <a:t>32</a:t>
            </a:fld>
            <a:endParaRPr lang="en-US" altLang="en-US"/>
          </a:p>
        </p:txBody>
      </p:sp>
      <p:sp>
        <p:nvSpPr>
          <p:cNvPr id="621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1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485240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0EFE7-AC7F-4B74-92E4-E7E6863A64CD}" type="slidenum">
              <a:rPr lang="en-US" altLang="en-US"/>
              <a:pPr/>
              <a:t>33</a:t>
            </a:fld>
            <a:endParaRPr lang="en-US" altLang="en-US"/>
          </a:p>
        </p:txBody>
      </p:sp>
      <p:sp>
        <p:nvSpPr>
          <p:cNvPr id="623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36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77472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45775-783F-4678-A648-5C6347939DBC}" type="slidenum">
              <a:rPr lang="en-US" altLang="en-US"/>
              <a:pPr/>
              <a:t>34</a:t>
            </a:fld>
            <a:endParaRPr lang="en-US" altLang="en-US"/>
          </a:p>
        </p:txBody>
      </p:sp>
      <p:sp>
        <p:nvSpPr>
          <p:cNvPr id="625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5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318472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5A9D5-359F-47E9-98FB-B93FD1F04930}" type="slidenum">
              <a:rPr lang="en-US" altLang="en-US"/>
              <a:pPr/>
              <a:t>35</a:t>
            </a:fld>
            <a:endParaRPr lang="en-US" altLang="en-US"/>
          </a:p>
        </p:txBody>
      </p:sp>
      <p:sp>
        <p:nvSpPr>
          <p:cNvPr id="627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7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966512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E4F66-5E7F-46AA-9824-0788749D3120}" type="slidenum">
              <a:rPr lang="en-US" altLang="en-US"/>
              <a:pPr/>
              <a:t>6</a:t>
            </a:fld>
            <a:endParaRPr lang="en-US" altLang="en-US"/>
          </a:p>
        </p:txBody>
      </p:sp>
      <p:sp>
        <p:nvSpPr>
          <p:cNvPr id="5683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8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8717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175DD-6D70-440A-A6A0-7F997F4A810E}" type="slidenum">
              <a:rPr lang="en-US" altLang="en-US"/>
              <a:pPr/>
              <a:t>7</a:t>
            </a:fld>
            <a:endParaRPr lang="en-US" altLang="en-US"/>
          </a:p>
        </p:txBody>
      </p:sp>
      <p:sp>
        <p:nvSpPr>
          <p:cNvPr id="5703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0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dirty="0"/>
              <a:t>The nodes are the darker blue shapes.  The shape is unimportant to us; we can draw the circuit in many ways.  The key here, for example, is that a voltage source, a current source, and a resistor called R</a:t>
            </a:r>
            <a:r>
              <a:rPr lang="en-US" altLang="en-US" baseline="-25000" dirty="0"/>
              <a:t>F</a:t>
            </a:r>
            <a:r>
              <a:rPr lang="en-US" altLang="en-US" dirty="0"/>
              <a:t> are connected to the bottom node.</a:t>
            </a:r>
          </a:p>
        </p:txBody>
      </p:sp>
    </p:spTree>
    <p:extLst>
      <p:ext uri="{BB962C8B-B14F-4D97-AF65-F5344CB8AC3E}">
        <p14:creationId xmlns:p14="http://schemas.microsoft.com/office/powerpoint/2010/main" val="4862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656FA-6CE9-4124-83CB-47FBE0CFC9D7}" type="slidenum">
              <a:rPr lang="en-US" altLang="en-US"/>
              <a:pPr/>
              <a:t>8</a:t>
            </a:fld>
            <a:endParaRPr lang="en-US" altLang="en-US"/>
          </a:p>
        </p:txBody>
      </p:sp>
      <p:sp>
        <p:nvSpPr>
          <p:cNvPr id="5724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2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Remember, two nodes connected by a wire were not really two nodes at all.  It is all one node.</a:t>
            </a:r>
          </a:p>
        </p:txBody>
      </p:sp>
    </p:spTree>
    <p:extLst>
      <p:ext uri="{BB962C8B-B14F-4D97-AF65-F5344CB8AC3E}">
        <p14:creationId xmlns:p14="http://schemas.microsoft.com/office/powerpoint/2010/main" val="2783897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FE71F-7E22-4851-A521-22E0F44BAECF}" type="slidenum">
              <a:rPr lang="en-US" altLang="en-US"/>
              <a:pPr/>
              <a:t>9</a:t>
            </a:fld>
            <a:endParaRPr lang="en-US" altLang="en-US"/>
          </a:p>
        </p:txBody>
      </p:sp>
      <p:sp>
        <p:nvSpPr>
          <p:cNvPr id="5744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4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8545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E0D7E-DA13-44CB-93EB-53E359CE4E77}" type="slidenum">
              <a:rPr lang="en-US" altLang="en-US"/>
              <a:pPr/>
              <a:t>10</a:t>
            </a:fld>
            <a:endParaRPr lang="en-US" altLang="en-US"/>
          </a:p>
        </p:txBody>
      </p:sp>
      <p:sp>
        <p:nvSpPr>
          <p:cNvPr id="576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6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5059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93042-8C52-45FE-892B-FE4F08ECA5BE}" type="slidenum">
              <a:rPr lang="en-US" altLang="en-US"/>
              <a:pPr/>
              <a:t>11</a:t>
            </a:fld>
            <a:endParaRPr lang="en-US" altLang="en-US"/>
          </a:p>
        </p:txBody>
      </p:sp>
      <p:sp>
        <p:nvSpPr>
          <p:cNvPr id="5785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8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78183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746" name="Group 2"/>
          <p:cNvGrpSpPr>
            <a:grpSpLocks/>
          </p:cNvGrpSpPr>
          <p:nvPr/>
        </p:nvGrpSpPr>
        <p:grpSpPr bwMode="auto">
          <a:xfrm>
            <a:off x="457200" y="2363788"/>
            <a:ext cx="8153400" cy="1600200"/>
            <a:chOff x="288" y="1489"/>
            <a:chExt cx="5136" cy="1008"/>
          </a:xfrm>
        </p:grpSpPr>
        <p:sp>
          <p:nvSpPr>
            <p:cNvPr id="31747"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8"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altLang="en-US" noProof="0" smtClean="0"/>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31753" name="Rectangle 9"/>
          <p:cNvSpPr>
            <a:spLocks noGrp="1" noChangeArrowheads="1"/>
          </p:cNvSpPr>
          <p:nvPr>
            <p:ph type="dt" sz="quarter" idx="2"/>
          </p:nvPr>
        </p:nvSpPr>
        <p:spPr/>
        <p:txBody>
          <a:bodyPr/>
          <a:lstStyle>
            <a:lvl1pPr>
              <a:defRPr/>
            </a:lvl1pPr>
          </a:lstStyle>
          <a:p>
            <a:endParaRPr lang="en-US" altLang="en-US"/>
          </a:p>
        </p:txBody>
      </p:sp>
      <p:sp>
        <p:nvSpPr>
          <p:cNvPr id="31754" name="Rectangle 10"/>
          <p:cNvSpPr>
            <a:spLocks noGrp="1" noChangeArrowheads="1"/>
          </p:cNvSpPr>
          <p:nvPr>
            <p:ph type="ftr" sz="quarter" idx="3"/>
          </p:nvPr>
        </p:nvSpPr>
        <p:spPr/>
        <p:txBody>
          <a:bodyPr/>
          <a:lstStyle>
            <a:lvl1pPr>
              <a:defRPr/>
            </a:lvl1pPr>
          </a:lstStyle>
          <a:p>
            <a:endParaRPr lang="en-US" altLang="en-US"/>
          </a:p>
        </p:txBody>
      </p:sp>
      <p:sp>
        <p:nvSpPr>
          <p:cNvPr id="31755" name="Rectangle 11"/>
          <p:cNvSpPr>
            <a:spLocks noGrp="1" noChangeArrowheads="1"/>
          </p:cNvSpPr>
          <p:nvPr>
            <p:ph type="sldNum" sz="quarter" idx="4"/>
          </p:nvPr>
        </p:nvSpPr>
        <p:spPr/>
        <p:txBody>
          <a:bodyPr/>
          <a:lstStyle>
            <a:lvl1pPr>
              <a:defRPr/>
            </a:lvl1pPr>
          </a:lstStyle>
          <a:p>
            <a:fld id="{7561152A-4CC8-4385-B2A2-3C6B3EC3EB2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15164F-6B81-4091-A7FE-9CC027BC64CE}" type="slidenum">
              <a:rPr lang="en-US" altLang="en-US"/>
              <a:pPr/>
              <a:t>‹#›</a:t>
            </a:fld>
            <a:endParaRPr lang="en-US" altLang="en-US"/>
          </a:p>
        </p:txBody>
      </p:sp>
    </p:spTree>
    <p:extLst>
      <p:ext uri="{BB962C8B-B14F-4D97-AF65-F5344CB8AC3E}">
        <p14:creationId xmlns:p14="http://schemas.microsoft.com/office/powerpoint/2010/main" val="98423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81000"/>
            <a:ext cx="20002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58483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BA354B-C2AD-4832-B628-3E180B92310C}" type="slidenum">
              <a:rPr lang="en-US" altLang="en-US"/>
              <a:pPr/>
              <a:t>‹#›</a:t>
            </a:fld>
            <a:endParaRPr lang="en-US" altLang="en-US"/>
          </a:p>
        </p:txBody>
      </p:sp>
    </p:spTree>
    <p:extLst>
      <p:ext uri="{BB962C8B-B14F-4D97-AF65-F5344CB8AC3E}">
        <p14:creationId xmlns:p14="http://schemas.microsoft.com/office/powerpoint/2010/main" val="95891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F9EB5A-E9E9-4509-8D45-A39B6AB43E90}" type="slidenum">
              <a:rPr lang="en-US" altLang="en-US"/>
              <a:pPr/>
              <a:t>‹#›</a:t>
            </a:fld>
            <a:endParaRPr lang="en-US" altLang="en-US"/>
          </a:p>
        </p:txBody>
      </p:sp>
    </p:spTree>
    <p:extLst>
      <p:ext uri="{BB962C8B-B14F-4D97-AF65-F5344CB8AC3E}">
        <p14:creationId xmlns:p14="http://schemas.microsoft.com/office/powerpoint/2010/main" val="2506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A674D1-3F6E-40B6-81E3-0DD4B58CA938}" type="slidenum">
              <a:rPr lang="en-US" altLang="en-US"/>
              <a:pPr/>
              <a:t>‹#›</a:t>
            </a:fld>
            <a:endParaRPr lang="en-US" altLang="en-US"/>
          </a:p>
        </p:txBody>
      </p:sp>
    </p:spTree>
    <p:extLst>
      <p:ext uri="{BB962C8B-B14F-4D97-AF65-F5344CB8AC3E}">
        <p14:creationId xmlns:p14="http://schemas.microsoft.com/office/powerpoint/2010/main" val="1272639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0FDD6DC-698D-40A7-B43F-82C4CEDEB326}" type="slidenum">
              <a:rPr lang="en-US" altLang="en-US"/>
              <a:pPr/>
              <a:t>‹#›</a:t>
            </a:fld>
            <a:endParaRPr lang="en-US" altLang="en-US"/>
          </a:p>
        </p:txBody>
      </p:sp>
    </p:spTree>
    <p:extLst>
      <p:ext uri="{BB962C8B-B14F-4D97-AF65-F5344CB8AC3E}">
        <p14:creationId xmlns:p14="http://schemas.microsoft.com/office/powerpoint/2010/main" val="353176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4F5DB2B-B615-428A-A607-04DD48AACD86}" type="slidenum">
              <a:rPr lang="en-US" altLang="en-US"/>
              <a:pPr/>
              <a:t>‹#›</a:t>
            </a:fld>
            <a:endParaRPr lang="en-US" altLang="en-US"/>
          </a:p>
        </p:txBody>
      </p:sp>
    </p:spTree>
    <p:extLst>
      <p:ext uri="{BB962C8B-B14F-4D97-AF65-F5344CB8AC3E}">
        <p14:creationId xmlns:p14="http://schemas.microsoft.com/office/powerpoint/2010/main" val="324239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622007D-C54B-44DD-9535-B31494F9D8E0}" type="slidenum">
              <a:rPr lang="en-US" altLang="en-US"/>
              <a:pPr/>
              <a:t>‹#›</a:t>
            </a:fld>
            <a:endParaRPr lang="en-US" altLang="en-US"/>
          </a:p>
        </p:txBody>
      </p:sp>
    </p:spTree>
    <p:extLst>
      <p:ext uri="{BB962C8B-B14F-4D97-AF65-F5344CB8AC3E}">
        <p14:creationId xmlns:p14="http://schemas.microsoft.com/office/powerpoint/2010/main" val="410710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2C3D50-EC64-4DA6-8B65-00E9044C59A8}" type="slidenum">
              <a:rPr lang="en-US" altLang="en-US"/>
              <a:pPr/>
              <a:t>‹#›</a:t>
            </a:fld>
            <a:endParaRPr lang="en-US" altLang="en-US"/>
          </a:p>
        </p:txBody>
      </p:sp>
    </p:spTree>
    <p:extLst>
      <p:ext uri="{BB962C8B-B14F-4D97-AF65-F5344CB8AC3E}">
        <p14:creationId xmlns:p14="http://schemas.microsoft.com/office/powerpoint/2010/main" val="239918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B3D81C3-9792-4B63-BDC2-73F24F00DD01}" type="slidenum">
              <a:rPr lang="en-US" altLang="en-US"/>
              <a:pPr/>
              <a:t>‹#›</a:t>
            </a:fld>
            <a:endParaRPr lang="en-US" altLang="en-US"/>
          </a:p>
        </p:txBody>
      </p:sp>
    </p:spTree>
    <p:extLst>
      <p:ext uri="{BB962C8B-B14F-4D97-AF65-F5344CB8AC3E}">
        <p14:creationId xmlns:p14="http://schemas.microsoft.com/office/powerpoint/2010/main" val="9781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4283812-E019-45E4-AF1B-749854852042}" type="slidenum">
              <a:rPr lang="en-US" altLang="en-US"/>
              <a:pPr/>
              <a:t>‹#›</a:t>
            </a:fld>
            <a:endParaRPr lang="en-US" altLang="en-US"/>
          </a:p>
        </p:txBody>
      </p:sp>
    </p:spTree>
    <p:extLst>
      <p:ext uri="{BB962C8B-B14F-4D97-AF65-F5344CB8AC3E}">
        <p14:creationId xmlns:p14="http://schemas.microsoft.com/office/powerpoint/2010/main" val="264724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2"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2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30728" name="Rectangle 8"/>
          <p:cNvSpPr>
            <a:spLocks noGrp="1" noChangeArrowheads="1"/>
          </p:cNvSpPr>
          <p:nvPr>
            <p:ph type="body" idx="1"/>
          </p:nvPr>
        </p:nvSpPr>
        <p:spPr bwMode="auto">
          <a:xfrm>
            <a:off x="4572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alt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lt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CF2BE499-B55B-4802-BAFD-032B8DE6B740}" type="slidenum">
              <a:rPr lang="en-US" altLang="en-US"/>
              <a:pPr/>
              <a:t>‹#›</a:t>
            </a:fld>
            <a:endParaRPr lang="en-US" altLang="en-US"/>
          </a:p>
        </p:txBody>
      </p:sp>
      <p:graphicFrame>
        <p:nvGraphicFramePr>
          <p:cNvPr id="30732" name="Object 12"/>
          <p:cNvGraphicFramePr>
            <a:graphicFrameLocks noChangeAspect="1"/>
          </p:cNvGraphicFramePr>
          <p:nvPr userDrawn="1"/>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30756" name="VISIO" r:id="rId14" imgW="2662920" imgH="721080" progId="Visio.Drawing.6">
                  <p:embed/>
                </p:oleObj>
              </mc:Choice>
              <mc:Fallback>
                <p:oleObj name="VISIO" r:id="rId14" imgW="2662920" imgH="721080" progId="Visio.Drawing.6">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fontAlgn="base">
        <a:spcBef>
          <a:spcPct val="0"/>
        </a:spcBef>
        <a:spcAft>
          <a:spcPct val="0"/>
        </a:spcAft>
        <a:defRPr sz="4400" i="1" kern="1200">
          <a:solidFill>
            <a:schemeClr val="tx2"/>
          </a:solidFill>
          <a:latin typeface="+mj-lt"/>
          <a:ea typeface="+mj-ea"/>
          <a:cs typeface="+mj-cs"/>
        </a:defRPr>
      </a:lvl1pPr>
      <a:lvl2pPr algn="r" rtl="0" fontAlgn="base">
        <a:spcBef>
          <a:spcPct val="0"/>
        </a:spcBef>
        <a:spcAft>
          <a:spcPct val="0"/>
        </a:spcAft>
        <a:defRPr sz="4400" i="1">
          <a:solidFill>
            <a:schemeClr val="tx2"/>
          </a:solidFill>
          <a:latin typeface="Arial" panose="020B0604020202020204" pitchFamily="34" charset="0"/>
        </a:defRPr>
      </a:lvl2pPr>
      <a:lvl3pPr algn="r" rtl="0" fontAlgn="base">
        <a:spcBef>
          <a:spcPct val="0"/>
        </a:spcBef>
        <a:spcAft>
          <a:spcPct val="0"/>
        </a:spcAft>
        <a:defRPr sz="4400" i="1">
          <a:solidFill>
            <a:schemeClr val="tx2"/>
          </a:solidFill>
          <a:latin typeface="Arial" panose="020B0604020202020204" pitchFamily="34" charset="0"/>
        </a:defRPr>
      </a:lvl3pPr>
      <a:lvl4pPr algn="r" rtl="0" fontAlgn="base">
        <a:spcBef>
          <a:spcPct val="0"/>
        </a:spcBef>
        <a:spcAft>
          <a:spcPct val="0"/>
        </a:spcAft>
        <a:defRPr sz="4400" i="1">
          <a:solidFill>
            <a:schemeClr val="tx2"/>
          </a:solidFill>
          <a:latin typeface="Arial" panose="020B0604020202020204" pitchFamily="34" charset="0"/>
        </a:defRPr>
      </a:lvl4pPr>
      <a:lvl5pPr algn="r" rtl="0" fontAlgn="base">
        <a:spcBef>
          <a:spcPct val="0"/>
        </a:spcBef>
        <a:spcAft>
          <a:spcPct val="0"/>
        </a:spcAft>
        <a:defRPr sz="4400" i="1">
          <a:solidFill>
            <a:schemeClr val="tx2"/>
          </a:solidFill>
          <a:latin typeface="Arial" panose="020B0604020202020204" pitchFamily="34" charset="0"/>
        </a:defRPr>
      </a:lvl5pPr>
      <a:lvl6pPr marL="457200" algn="r" rtl="0" fontAlgn="base">
        <a:spcBef>
          <a:spcPct val="0"/>
        </a:spcBef>
        <a:spcAft>
          <a:spcPct val="0"/>
        </a:spcAft>
        <a:defRPr sz="4400" i="1">
          <a:solidFill>
            <a:schemeClr val="tx2"/>
          </a:solidFill>
          <a:latin typeface="Arial" panose="020B0604020202020204" pitchFamily="34" charset="0"/>
        </a:defRPr>
      </a:lvl6pPr>
      <a:lvl7pPr marL="914400" algn="r" rtl="0" fontAlgn="base">
        <a:spcBef>
          <a:spcPct val="0"/>
        </a:spcBef>
        <a:spcAft>
          <a:spcPct val="0"/>
        </a:spcAft>
        <a:defRPr sz="4400" i="1">
          <a:solidFill>
            <a:schemeClr val="tx2"/>
          </a:solidFill>
          <a:latin typeface="Arial" panose="020B0604020202020204" pitchFamily="34" charset="0"/>
        </a:defRPr>
      </a:lvl7pPr>
      <a:lvl8pPr marL="1371600" algn="r" rtl="0" fontAlgn="base">
        <a:spcBef>
          <a:spcPct val="0"/>
        </a:spcBef>
        <a:spcAft>
          <a:spcPct val="0"/>
        </a:spcAft>
        <a:defRPr sz="4400" i="1">
          <a:solidFill>
            <a:schemeClr val="tx2"/>
          </a:solidFill>
          <a:latin typeface="Arial" panose="020B0604020202020204" pitchFamily="34" charset="0"/>
        </a:defRPr>
      </a:lvl8pPr>
      <a:lvl9pPr marL="1828800" algn="r" rtl="0" fontAlgn="base">
        <a:spcBef>
          <a:spcPct val="0"/>
        </a:spcBef>
        <a:spcAft>
          <a:spcPct val="0"/>
        </a:spcAft>
        <a:defRPr sz="4400" i="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16.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7.bin"/><Relationship Id="rId5" Type="http://schemas.openxmlformats.org/officeDocument/2006/relationships/image" Target="../media/image18.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9.bin"/><Relationship Id="rId5" Type="http://schemas.openxmlformats.org/officeDocument/2006/relationships/image" Target="../media/image20.e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1.bin"/><Relationship Id="rId5" Type="http://schemas.openxmlformats.org/officeDocument/2006/relationships/image" Target="../media/image22.emf"/><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3.bin"/><Relationship Id="rId5" Type="http://schemas.openxmlformats.org/officeDocument/2006/relationships/image" Target="../media/image23.emf"/><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22.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5.bin"/><Relationship Id="rId5" Type="http://schemas.openxmlformats.org/officeDocument/2006/relationships/image" Target="../media/image24.emf"/><Relationship Id="rId4" Type="http://schemas.openxmlformats.org/officeDocument/2006/relationships/oleObject" Target="../embeddings/oleObject24.bin"/><Relationship Id="rId9" Type="http://schemas.openxmlformats.org/officeDocument/2006/relationships/image" Target="../media/image26.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3.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8.bin"/><Relationship Id="rId5" Type="http://schemas.openxmlformats.org/officeDocument/2006/relationships/image" Target="../media/image27.emf"/><Relationship Id="rId4" Type="http://schemas.openxmlformats.org/officeDocument/2006/relationships/oleObject" Target="../embeddings/oleObject27.bin"/><Relationship Id="rId9" Type="http://schemas.openxmlformats.org/officeDocument/2006/relationships/image" Target="../media/image29.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4.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1.bin"/><Relationship Id="rId5" Type="http://schemas.openxmlformats.org/officeDocument/2006/relationships/image" Target="../media/image30.emf"/><Relationship Id="rId4" Type="http://schemas.openxmlformats.org/officeDocument/2006/relationships/oleObject" Target="../embeddings/oleObject30.bin"/><Relationship Id="rId9" Type="http://schemas.openxmlformats.org/officeDocument/2006/relationships/image" Target="../media/image29.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1.wmf"/><Relationship Id="rId4" Type="http://schemas.openxmlformats.org/officeDocument/2006/relationships/oleObject" Target="../embeddings/oleObject3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2.wmf"/><Relationship Id="rId4" Type="http://schemas.openxmlformats.org/officeDocument/2006/relationships/oleObject" Target="../embeddings/oleObject3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33.emf"/><Relationship Id="rId4"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15.xml"/><Relationship Id="rId4"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4.emf"/><Relationship Id="rId4" Type="http://schemas.openxmlformats.org/officeDocument/2006/relationships/oleObject" Target="../embeddings/oleObject3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38.bin"/><Relationship Id="rId5" Type="http://schemas.openxmlformats.org/officeDocument/2006/relationships/image" Target="../media/image35.emf"/><Relationship Id="rId4" Type="http://schemas.openxmlformats.org/officeDocument/2006/relationships/oleObject" Target="../embeddings/oleObject3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30.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40.bin"/><Relationship Id="rId5" Type="http://schemas.openxmlformats.org/officeDocument/2006/relationships/image" Target="../media/image37.emf"/><Relationship Id="rId4" Type="http://schemas.openxmlformats.org/officeDocument/2006/relationships/oleObject" Target="../embeddings/oleObject39.bin"/><Relationship Id="rId9" Type="http://schemas.openxmlformats.org/officeDocument/2006/relationships/image" Target="../media/image39.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31.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43.bin"/><Relationship Id="rId11" Type="http://schemas.openxmlformats.org/officeDocument/2006/relationships/image" Target="../media/image43.wmf"/><Relationship Id="rId5" Type="http://schemas.openxmlformats.org/officeDocument/2006/relationships/image" Target="../media/image40.e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2.wmf"/></Relationships>
</file>

<file path=ppt/slides/_rels/slide3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990600" y="609600"/>
            <a:ext cx="7772400" cy="762000"/>
          </a:xfrm>
        </p:spPr>
        <p:txBody>
          <a:bodyPr/>
          <a:lstStyle/>
          <a:p>
            <a:pPr algn="ctr"/>
            <a:r>
              <a:rPr lang="en-US" altLang="en-US" sz="3600" dirty="0"/>
              <a:t>ECE </a:t>
            </a:r>
            <a:r>
              <a:rPr lang="en-US" altLang="en-US" sz="3600" dirty="0" smtClean="0"/>
              <a:t>2201</a:t>
            </a:r>
            <a:r>
              <a:rPr lang="en-US" altLang="en-US" sz="3600" dirty="0"/>
              <a:t/>
            </a:r>
            <a:br>
              <a:rPr lang="en-US" altLang="en-US" sz="3600" dirty="0"/>
            </a:br>
            <a:r>
              <a:rPr lang="en-US" altLang="en-US" sz="3600" dirty="0"/>
              <a:t> Circuit </a:t>
            </a:r>
            <a:r>
              <a:rPr lang="en-US" altLang="en-US" sz="3600" dirty="0" smtClean="0"/>
              <a:t>Analysis I</a:t>
            </a:r>
            <a:endParaRPr lang="en-US" altLang="en-US" sz="3600" dirty="0"/>
          </a:p>
        </p:txBody>
      </p:sp>
      <p:sp>
        <p:nvSpPr>
          <p:cNvPr id="217092" name="Text Box 4"/>
          <p:cNvSpPr txBox="1">
            <a:spLocks noChangeArrowheads="1"/>
          </p:cNvSpPr>
          <p:nvPr/>
        </p:nvSpPr>
        <p:spPr bwMode="auto">
          <a:xfrm>
            <a:off x="1080716" y="2133600"/>
            <a:ext cx="678730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3600" b="1" dirty="0">
                <a:latin typeface="Arial" panose="020B0604020202020204" pitchFamily="34" charset="0"/>
              </a:rPr>
              <a:t>Lecture Set </a:t>
            </a:r>
            <a:r>
              <a:rPr lang="en-US" altLang="en-US" sz="3600" b="1" dirty="0" smtClean="0">
                <a:latin typeface="Arial" panose="020B0604020202020204" pitchFamily="34" charset="0"/>
              </a:rPr>
              <a:t>#4</a:t>
            </a:r>
            <a:endParaRPr lang="en-US" altLang="en-US" sz="3600" b="1" dirty="0">
              <a:latin typeface="Arial" panose="020B0604020202020204" pitchFamily="34" charset="0"/>
            </a:endParaRPr>
          </a:p>
          <a:p>
            <a:pPr algn="ctr" eaLnBrk="0" hangingPunct="0"/>
            <a:r>
              <a:rPr lang="en-US" altLang="en-US" sz="4400" i="1" dirty="0">
                <a:solidFill>
                  <a:schemeClr val="tx2"/>
                </a:solidFill>
                <a:latin typeface="Arial" panose="020B0604020202020204" pitchFamily="34" charset="0"/>
              </a:rPr>
              <a:t>The </a:t>
            </a:r>
            <a:r>
              <a:rPr lang="en-US" altLang="en-US" sz="4400" i="1" dirty="0" smtClean="0">
                <a:solidFill>
                  <a:schemeClr val="tx2"/>
                </a:solidFill>
                <a:latin typeface="Arial" panose="020B0604020202020204" pitchFamily="34" charset="0"/>
              </a:rPr>
              <a:t>Node-Voltage Method</a:t>
            </a:r>
          </a:p>
          <a:p>
            <a:pPr algn="ctr" eaLnBrk="0" hangingPunct="0"/>
            <a:r>
              <a:rPr lang="en-US" altLang="en-US" sz="1000" i="1" dirty="0" smtClean="0">
                <a:solidFill>
                  <a:schemeClr val="tx2"/>
                </a:solidFill>
                <a:latin typeface="Arial" panose="020B0604020202020204" pitchFamily="34" charset="0"/>
              </a:rPr>
              <a:t>Version 13</a:t>
            </a:r>
            <a:endParaRPr lang="en-US" altLang="en-US" sz="1000" i="1" dirty="0">
              <a:solidFill>
                <a:schemeClr val="tx2"/>
              </a:solidFill>
              <a:latin typeface="Arial" panose="020B0604020202020204" pitchFamily="34" charset="0"/>
            </a:endParaRPr>
          </a:p>
        </p:txBody>
      </p:sp>
      <p:sp>
        <p:nvSpPr>
          <p:cNvPr id="4" name="Text Box 3"/>
          <p:cNvSpPr txBox="1">
            <a:spLocks noChangeArrowheads="1"/>
          </p:cNvSpPr>
          <p:nvPr/>
        </p:nvSpPr>
        <p:spPr bwMode="auto">
          <a:xfrm>
            <a:off x="2514600" y="4267200"/>
            <a:ext cx="4068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t>Dr. Dave Shattuck</a:t>
            </a:r>
          </a:p>
          <a:p>
            <a:pPr algn="ctr"/>
            <a:r>
              <a:rPr lang="en-US" altLang="en-US" dirty="0"/>
              <a:t>Associate Professor, ECE Dept.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685800" y="228600"/>
            <a:ext cx="7772400" cy="1066800"/>
          </a:xfrm>
        </p:spPr>
        <p:txBody>
          <a:bodyPr/>
          <a:lstStyle/>
          <a:p>
            <a:r>
              <a:rPr lang="en-US" altLang="en-US" sz="4000"/>
              <a:t>The Node-Voltage Method (NVM)</a:t>
            </a:r>
          </a:p>
        </p:txBody>
      </p:sp>
      <p:sp>
        <p:nvSpPr>
          <p:cNvPr id="575491" name="Rectangle 3"/>
          <p:cNvSpPr>
            <a:spLocks noGrp="1" noChangeArrowheads="1"/>
          </p:cNvSpPr>
          <p:nvPr>
            <p:ph type="body" idx="1"/>
          </p:nvPr>
        </p:nvSpPr>
        <p:spPr>
          <a:xfrm>
            <a:off x="609600" y="1676400"/>
            <a:ext cx="5410200" cy="4876800"/>
          </a:xfrm>
        </p:spPr>
        <p:txBody>
          <a:bodyPr/>
          <a:lstStyle/>
          <a:p>
            <a:pPr marL="474663" indent="-474663">
              <a:buFontTx/>
              <a:buNone/>
            </a:pPr>
            <a:r>
              <a:rPr lang="en-US" altLang="en-US" sz="2400" dirty="0"/>
              <a:t>The Node-Voltage Method steps are:</a:t>
            </a:r>
          </a:p>
          <a:p>
            <a:pPr marL="474663" indent="-474663">
              <a:buFontTx/>
              <a:buAutoNum type="arabicPeriod"/>
            </a:pPr>
            <a:r>
              <a:rPr lang="en-US" altLang="en-US" sz="2400" dirty="0"/>
              <a:t>Find the </a:t>
            </a:r>
            <a:r>
              <a:rPr lang="en-US" altLang="en-US" sz="2400" dirty="0">
                <a:cs typeface="Times New Roman" panose="02020603050405020304" pitchFamily="18" charset="0"/>
              </a:rPr>
              <a:t>essential nodes.</a:t>
            </a:r>
          </a:p>
          <a:p>
            <a:pPr marL="474663" indent="-474663">
              <a:buFontTx/>
              <a:buAutoNum type="arabicPeriod"/>
            </a:pPr>
            <a:r>
              <a:rPr lang="en-US" altLang="en-US" sz="2400" dirty="0">
                <a:cs typeface="Times New Roman" panose="02020603050405020304" pitchFamily="18" charset="0"/>
              </a:rPr>
              <a:t>Define one essential node as the reference node.</a:t>
            </a:r>
          </a:p>
          <a:p>
            <a:pPr marL="474663" indent="-474663">
              <a:buFontTx/>
              <a:buAutoNum type="arabicPeriod"/>
            </a:pPr>
            <a:r>
              <a:rPr lang="en-US" altLang="en-US" sz="2400" dirty="0">
                <a:cs typeface="Times New Roman" panose="02020603050405020304" pitchFamily="18" charset="0"/>
              </a:rPr>
              <a:t>Define the node voltages, the essential nodes with respect to the reference node.  Label them.</a:t>
            </a:r>
          </a:p>
          <a:p>
            <a:pPr marL="474663" indent="-474663">
              <a:buFontTx/>
              <a:buAutoNum type="arabicPeriod"/>
            </a:pPr>
            <a:r>
              <a:rPr lang="en-US" altLang="en-US" sz="2400" dirty="0">
                <a:cs typeface="Times New Roman" panose="02020603050405020304" pitchFamily="18" charset="0"/>
              </a:rPr>
              <a:t>Apply KCL for each non-reference essential node.</a:t>
            </a:r>
          </a:p>
          <a:p>
            <a:pPr marL="474663" indent="-474663">
              <a:buFontTx/>
              <a:buAutoNum type="arabicPeriod"/>
            </a:pPr>
            <a:r>
              <a:rPr lang="en-US" altLang="en-US" sz="2400" dirty="0">
                <a:cs typeface="Times New Roman" panose="02020603050405020304" pitchFamily="18" charset="0"/>
              </a:rPr>
              <a:t>Write an equation for each current or voltage upon which dependent sources depend, as needed.</a:t>
            </a:r>
            <a:endParaRPr lang="en-US" altLang="en-US" sz="2400" dirty="0"/>
          </a:p>
        </p:txBody>
      </p:sp>
      <p:pic>
        <p:nvPicPr>
          <p:cNvPr id="575492" name="Picture 4" descr="bs0200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143000"/>
            <a:ext cx="2532063" cy="3429000"/>
          </a:xfrm>
          <a:prstGeom prst="rect">
            <a:avLst/>
          </a:prstGeom>
          <a:noFill/>
          <a:extLst>
            <a:ext uri="{909E8E84-426E-40DD-AFC4-6F175D3DCCD1}">
              <a14:hiddenFill xmlns:a14="http://schemas.microsoft.com/office/drawing/2010/main">
                <a:solidFill>
                  <a:srgbClr val="FFFFFF"/>
                </a:solidFill>
              </a14:hiddenFill>
            </a:ext>
          </a:extLst>
        </p:spPr>
      </p:pic>
      <p:sp>
        <p:nvSpPr>
          <p:cNvPr id="575493" name="Text Box 5"/>
          <p:cNvSpPr txBox="1">
            <a:spLocks noChangeArrowheads="1"/>
          </p:cNvSpPr>
          <p:nvPr/>
        </p:nvSpPr>
        <p:spPr bwMode="auto">
          <a:xfrm>
            <a:off x="6003925" y="4460875"/>
            <a:ext cx="2454275" cy="1917700"/>
          </a:xfrm>
          <a:prstGeom prst="rect">
            <a:avLst/>
          </a:prstGeom>
          <a:solidFill>
            <a:srgbClr val="33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solidFill>
                  <a:schemeClr val="bg1"/>
                </a:solidFill>
                <a:latin typeface="Arial" panose="020B0604020202020204" pitchFamily="34" charset="0"/>
              </a:rPr>
              <a:t>We will explain these steps by going through several examples. </a:t>
            </a:r>
            <a:r>
              <a:rPr lang="en-US" altLang="en-US" dirty="0">
                <a:latin typeface="Arial" panose="020B0604020202020204" pitchFamily="34" charset="0"/>
              </a:rPr>
              <a:t> </a:t>
            </a:r>
          </a:p>
        </p:txBody>
      </p:sp>
      <p:sp>
        <p:nvSpPr>
          <p:cNvPr id="575494" name="Text Box 6"/>
          <p:cNvSpPr txBox="1">
            <a:spLocks noChangeArrowheads="1"/>
          </p:cNvSpPr>
          <p:nvPr/>
        </p:nvSpPr>
        <p:spPr bwMode="auto">
          <a:xfrm>
            <a:off x="3429000" y="6400800"/>
            <a:ext cx="3094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hlinkClick r:id="rId4" action="ppaction://hlinksldjump" tooltip="Review KCL Equations"/>
              </a:rPr>
              <a:t>Review KCL Equations</a:t>
            </a:r>
            <a:endParaRPr lang="en-US" altLang="en-US"/>
          </a:p>
        </p:txBody>
      </p:sp>
      <p:sp>
        <p:nvSpPr>
          <p:cNvPr id="575495" name="Text Box 7"/>
          <p:cNvSpPr txBox="1">
            <a:spLocks noChangeArrowheads="1"/>
          </p:cNvSpPr>
          <p:nvPr/>
        </p:nvSpPr>
        <p:spPr bwMode="auto">
          <a:xfrm>
            <a:off x="6708775" y="6400800"/>
            <a:ext cx="243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hlinkClick r:id="rId5" action="ppaction://hlinksldjump" tooltip="Skip KCL Review"/>
              </a:rPr>
              <a:t>Skip KCL Review</a:t>
            </a:r>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en-US" altLang="en-US"/>
              <a:t>Kirchhoff’s Current </a:t>
            </a:r>
            <a:br>
              <a:rPr lang="en-US" altLang="en-US"/>
            </a:br>
            <a:r>
              <a:rPr lang="en-US" altLang="en-US"/>
              <a:t>Law (KCL) – a Review</a:t>
            </a:r>
          </a:p>
        </p:txBody>
      </p:sp>
      <p:sp>
        <p:nvSpPr>
          <p:cNvPr id="577539" name="Rectangle 3"/>
          <p:cNvSpPr>
            <a:spLocks noGrp="1" noChangeArrowheads="1"/>
          </p:cNvSpPr>
          <p:nvPr>
            <p:ph type="body" idx="1"/>
          </p:nvPr>
        </p:nvSpPr>
        <p:spPr>
          <a:xfrm>
            <a:off x="609600" y="1905000"/>
            <a:ext cx="7924800" cy="1219200"/>
          </a:xfrm>
        </p:spPr>
        <p:txBody>
          <a:bodyPr/>
          <a:lstStyle/>
          <a:p>
            <a:pPr>
              <a:lnSpc>
                <a:spcPct val="90000"/>
              </a:lnSpc>
              <a:buFontTx/>
              <a:buNone/>
            </a:pPr>
            <a:r>
              <a:rPr lang="en-US" altLang="en-US" sz="2400"/>
              <a:t>	</a:t>
            </a:r>
            <a:r>
              <a:rPr lang="en-US" altLang="en-US" sz="2800" b="1" u="sng"/>
              <a:t>The algebraic (or signed) summation of currents through any closed surface must equal zero. </a:t>
            </a:r>
            <a:r>
              <a:rPr lang="en-US" altLang="en-US" sz="2800"/>
              <a:t> </a:t>
            </a:r>
          </a:p>
        </p:txBody>
      </p:sp>
      <p:sp>
        <p:nvSpPr>
          <p:cNvPr id="577540" name="Text Box 4"/>
          <p:cNvSpPr txBox="1">
            <a:spLocks noChangeArrowheads="1"/>
          </p:cNvSpPr>
          <p:nvPr/>
        </p:nvSpPr>
        <p:spPr bwMode="auto">
          <a:xfrm>
            <a:off x="457200" y="3200400"/>
            <a:ext cx="7924800" cy="19272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lang="en-US" altLang="en-US" dirty="0">
                <a:solidFill>
                  <a:schemeClr val="bg1"/>
                </a:solidFill>
                <a:latin typeface="Arial" panose="020B0604020202020204" pitchFamily="34" charset="0"/>
              </a:rPr>
              <a:t>For this set of material, we will always assign a positive sign to a term that refers to a reference current that leaves a closed surface, and a negative sign to a term that refers to a reference current that enters a closed surface.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685800" y="457200"/>
            <a:ext cx="8458200" cy="1295400"/>
          </a:xfrm>
        </p:spPr>
        <p:txBody>
          <a:bodyPr/>
          <a:lstStyle/>
          <a:p>
            <a:r>
              <a:rPr lang="en-US" altLang="en-US"/>
              <a:t>Kirchhoff’s Current </a:t>
            </a:r>
            <a:br>
              <a:rPr lang="en-US" altLang="en-US"/>
            </a:br>
            <a:r>
              <a:rPr lang="en-US" altLang="en-US"/>
              <a:t>Law (KCL) – a Review Example</a:t>
            </a:r>
          </a:p>
        </p:txBody>
      </p:sp>
      <p:sp>
        <p:nvSpPr>
          <p:cNvPr id="579587" name="Rectangle 3"/>
          <p:cNvSpPr>
            <a:spLocks noGrp="1" noChangeArrowheads="1"/>
          </p:cNvSpPr>
          <p:nvPr>
            <p:ph type="body" idx="1"/>
          </p:nvPr>
        </p:nvSpPr>
        <p:spPr>
          <a:xfrm>
            <a:off x="304800" y="1752600"/>
            <a:ext cx="3810000" cy="4267200"/>
          </a:xfrm>
        </p:spPr>
        <p:txBody>
          <a:bodyPr/>
          <a:lstStyle/>
          <a:p>
            <a:pPr>
              <a:lnSpc>
                <a:spcPct val="90000"/>
              </a:lnSpc>
            </a:pPr>
            <a:r>
              <a:rPr lang="en-US" altLang="en-US" sz="2000"/>
              <a:t>For this set of material, we will always assign a positive sign to a term that refers to a current that leaves a node, and a negative sign to a term that refers to a current that enters a node.</a:t>
            </a:r>
          </a:p>
          <a:p>
            <a:pPr>
              <a:lnSpc>
                <a:spcPct val="90000"/>
              </a:lnSpc>
            </a:pPr>
            <a:r>
              <a:rPr lang="en-US" altLang="en-US" sz="2000"/>
              <a:t>In this example, we have already assigned reference polarities for all of the currents for the nodes indicated in darker blue.</a:t>
            </a:r>
          </a:p>
          <a:p>
            <a:pPr>
              <a:lnSpc>
                <a:spcPct val="90000"/>
              </a:lnSpc>
            </a:pPr>
            <a:r>
              <a:rPr lang="en-US" altLang="en-US" sz="2000"/>
              <a:t>For this circuit, and using my rule, we have the following equation:</a:t>
            </a:r>
          </a:p>
        </p:txBody>
      </p:sp>
      <p:graphicFrame>
        <p:nvGraphicFramePr>
          <p:cNvPr id="579588" name="Object 4"/>
          <p:cNvGraphicFramePr>
            <a:graphicFrameLocks noChangeAspect="1"/>
          </p:cNvGraphicFramePr>
          <p:nvPr/>
        </p:nvGraphicFramePr>
        <p:xfrm>
          <a:off x="4038600" y="1817688"/>
          <a:ext cx="4943475" cy="4873625"/>
        </p:xfrm>
        <a:graphic>
          <a:graphicData uri="http://schemas.openxmlformats.org/presentationml/2006/ole">
            <mc:AlternateContent xmlns:mc="http://schemas.openxmlformats.org/markup-compatibility/2006">
              <mc:Choice xmlns:v="urn:schemas-microsoft-com:vml" Requires="v">
                <p:oleObj spid="_x0000_s579635" name="VISIO" r:id="rId4" imgW="5629320" imgH="5547600" progId="Visio.Drawing.6">
                  <p:embed/>
                </p:oleObj>
              </mc:Choice>
              <mc:Fallback>
                <p:oleObj name="VISIO" r:id="rId4" imgW="5629320" imgH="55476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817688"/>
                        <a:ext cx="4943475" cy="48736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89" name="Object 5"/>
          <p:cNvGraphicFramePr>
            <a:graphicFrameLocks noChangeAspect="1"/>
          </p:cNvGraphicFramePr>
          <p:nvPr/>
        </p:nvGraphicFramePr>
        <p:xfrm>
          <a:off x="381000" y="6096000"/>
          <a:ext cx="3352800" cy="520700"/>
        </p:xfrm>
        <a:graphic>
          <a:graphicData uri="http://schemas.openxmlformats.org/presentationml/2006/ole">
            <mc:AlternateContent xmlns:mc="http://schemas.openxmlformats.org/markup-compatibility/2006">
              <mc:Choice xmlns:v="urn:schemas-microsoft-com:vml" Requires="v">
                <p:oleObj spid="_x0000_s579636" name="Equation" r:id="rId6" imgW="1473120" imgH="228600" progId="Equation.DSMT4">
                  <p:embed/>
                </p:oleObj>
              </mc:Choice>
              <mc:Fallback>
                <p:oleObj name="Equation" r:id="rId6" imgW="147312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6096000"/>
                        <a:ext cx="3352800" cy="5207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685800" y="0"/>
            <a:ext cx="7772400" cy="762000"/>
          </a:xfrm>
        </p:spPr>
        <p:txBody>
          <a:bodyPr/>
          <a:lstStyle/>
          <a:p>
            <a:r>
              <a:rPr lang="en-US" altLang="en-US" sz="4000"/>
              <a:t>NVM – 1</a:t>
            </a:r>
            <a:r>
              <a:rPr lang="en-US" altLang="en-US" sz="4000" baseline="30000"/>
              <a:t>st</a:t>
            </a:r>
            <a:r>
              <a:rPr lang="en-US" altLang="en-US" sz="4000"/>
              <a:t>  Example</a:t>
            </a:r>
          </a:p>
        </p:txBody>
      </p:sp>
      <p:sp>
        <p:nvSpPr>
          <p:cNvPr id="581635" name="Rectangle 3"/>
          <p:cNvSpPr>
            <a:spLocks noGrp="1" noChangeArrowheads="1"/>
          </p:cNvSpPr>
          <p:nvPr>
            <p:ph type="body" idx="1"/>
          </p:nvPr>
        </p:nvSpPr>
        <p:spPr>
          <a:xfrm>
            <a:off x="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bg1"/>
                </a:solidFill>
              </a:rPr>
              <a:t>Find the </a:t>
            </a:r>
            <a:r>
              <a:rPr lang="en-US" altLang="en-US" sz="1600" dirty="0">
                <a:solidFill>
                  <a:schemeClr val="bg1"/>
                </a:solidFill>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the node voltages, </a:t>
            </a:r>
            <a:r>
              <a:rPr lang="en-US" altLang="en-US" sz="1600" dirty="0" smtClean="0">
                <a:solidFill>
                  <a:schemeClr val="bg1"/>
                </a:solidFill>
                <a:cs typeface="Times New Roman" panose="02020603050405020304" pitchFamily="18" charset="0"/>
              </a:rPr>
              <a:t>at the </a:t>
            </a:r>
            <a:r>
              <a:rPr lang="en-US" altLang="en-US" sz="1600" dirty="0">
                <a:solidFill>
                  <a:schemeClr val="bg1"/>
                </a:solidFill>
                <a:cs typeface="Times New Roman" panose="02020603050405020304" pitchFamily="18" charset="0"/>
              </a:rPr>
              <a:t>essential nodes with respect to the reference node.  Label them.</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sp>
        <p:nvSpPr>
          <p:cNvPr id="581636" name="Text Box 4"/>
          <p:cNvSpPr txBox="1">
            <a:spLocks noChangeArrowheads="1"/>
          </p:cNvSpPr>
          <p:nvPr/>
        </p:nvSpPr>
        <p:spPr bwMode="auto">
          <a:xfrm>
            <a:off x="4267200" y="1676400"/>
            <a:ext cx="4572000" cy="1930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For most students, it seems to be best to introduce the NVM by doing examples.  We will start with simple examples, and work our way up to complicated examples.  Our first example circuit is given here.</a:t>
            </a:r>
          </a:p>
        </p:txBody>
      </p:sp>
      <p:graphicFrame>
        <p:nvGraphicFramePr>
          <p:cNvPr id="581637" name="Object 5"/>
          <p:cNvGraphicFramePr>
            <a:graphicFrameLocks noChangeAspect="1"/>
          </p:cNvGraphicFramePr>
          <p:nvPr/>
        </p:nvGraphicFramePr>
        <p:xfrm>
          <a:off x="0" y="3743325"/>
          <a:ext cx="7572375" cy="3114675"/>
        </p:xfrm>
        <a:graphic>
          <a:graphicData uri="http://schemas.openxmlformats.org/presentationml/2006/ole">
            <mc:AlternateContent xmlns:mc="http://schemas.openxmlformats.org/markup-compatibility/2006">
              <mc:Choice xmlns:v="urn:schemas-microsoft-com:vml" Requires="v">
                <p:oleObj spid="_x0000_s581662" name="VISIO" r:id="rId4" imgW="7572240" imgH="3114720" progId="Visio.Drawing.6">
                  <p:embed/>
                </p:oleObj>
              </mc:Choice>
              <mc:Fallback>
                <p:oleObj name="VISIO" r:id="rId4" imgW="7572240" imgH="311472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43325"/>
                        <a:ext cx="7572375" cy="31146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2286000" y="0"/>
            <a:ext cx="6629400" cy="762000"/>
          </a:xfrm>
        </p:spPr>
        <p:txBody>
          <a:bodyPr/>
          <a:lstStyle/>
          <a:p>
            <a:r>
              <a:rPr lang="en-US" altLang="en-US" sz="4000"/>
              <a:t>NVM – 1</a:t>
            </a:r>
            <a:r>
              <a:rPr lang="en-US" altLang="en-US" sz="4000" baseline="30000"/>
              <a:t>st</a:t>
            </a:r>
            <a:r>
              <a:rPr lang="en-US" altLang="en-US" sz="4000"/>
              <a:t>  </a:t>
            </a:r>
            <a:r>
              <a:rPr lang="en-US" altLang="en-US" sz="3600"/>
              <a:t>Example</a:t>
            </a:r>
            <a:r>
              <a:rPr lang="en-US" altLang="en-US" sz="4000"/>
              <a:t> – Step 1</a:t>
            </a:r>
          </a:p>
        </p:txBody>
      </p:sp>
      <p:sp>
        <p:nvSpPr>
          <p:cNvPr id="583683" name="Rectangle 3"/>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accent2"/>
                </a:solidFill>
              </a:rPr>
              <a:t>Find the </a:t>
            </a:r>
            <a:r>
              <a:rPr lang="en-US" altLang="en-US" sz="1600" dirty="0">
                <a:solidFill>
                  <a:schemeClr val="accent2"/>
                </a:solidFill>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the node voltages, </a:t>
            </a:r>
            <a:r>
              <a:rPr lang="en-US" altLang="en-US" sz="1600" dirty="0" smtClean="0">
                <a:solidFill>
                  <a:schemeClr val="bg1"/>
                </a:solidFill>
                <a:cs typeface="Times New Roman" panose="02020603050405020304" pitchFamily="18" charset="0"/>
              </a:rPr>
              <a:t>at the </a:t>
            </a:r>
            <a:r>
              <a:rPr lang="en-US" altLang="en-US" sz="1600" dirty="0">
                <a:solidFill>
                  <a:schemeClr val="bg1"/>
                </a:solidFill>
                <a:cs typeface="Times New Roman" panose="02020603050405020304" pitchFamily="18" charset="0"/>
              </a:rPr>
              <a:t>essential nodes with respect to the reference node.  Label them.</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sp>
        <p:nvSpPr>
          <p:cNvPr id="583684" name="Text Box 4"/>
          <p:cNvSpPr txBox="1">
            <a:spLocks noChangeArrowheads="1"/>
          </p:cNvSpPr>
          <p:nvPr/>
        </p:nvSpPr>
        <p:spPr bwMode="auto">
          <a:xfrm>
            <a:off x="4343400" y="1981200"/>
            <a:ext cx="4572000" cy="1016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We need to find all the essential nodes, and only the essential nodes.  How many are there?</a:t>
            </a:r>
          </a:p>
        </p:txBody>
      </p:sp>
      <p:graphicFrame>
        <p:nvGraphicFramePr>
          <p:cNvPr id="583685" name="Object 5"/>
          <p:cNvGraphicFramePr>
            <a:graphicFrameLocks noChangeAspect="1"/>
          </p:cNvGraphicFramePr>
          <p:nvPr/>
        </p:nvGraphicFramePr>
        <p:xfrm>
          <a:off x="0" y="3743325"/>
          <a:ext cx="7572375" cy="3114675"/>
        </p:xfrm>
        <a:graphic>
          <a:graphicData uri="http://schemas.openxmlformats.org/presentationml/2006/ole">
            <mc:AlternateContent xmlns:mc="http://schemas.openxmlformats.org/markup-compatibility/2006">
              <mc:Choice xmlns:v="urn:schemas-microsoft-com:vml" Requires="v">
                <p:oleObj spid="_x0000_s583710" name="VISIO" r:id="rId4" imgW="7572240" imgH="3114720" progId="Visio.Drawing.6">
                  <p:embed/>
                </p:oleObj>
              </mc:Choice>
              <mc:Fallback>
                <p:oleObj name="VISIO" r:id="rId4" imgW="7572240" imgH="311472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43325"/>
                        <a:ext cx="7572375" cy="31146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2133600" y="0"/>
            <a:ext cx="6781800" cy="762000"/>
          </a:xfrm>
        </p:spPr>
        <p:txBody>
          <a:bodyPr/>
          <a:lstStyle/>
          <a:p>
            <a:r>
              <a:rPr lang="en-US" altLang="en-US" sz="3200"/>
              <a:t>NVM – 1</a:t>
            </a:r>
            <a:r>
              <a:rPr lang="en-US" altLang="en-US" sz="3200" baseline="30000"/>
              <a:t>st</a:t>
            </a:r>
            <a:r>
              <a:rPr lang="en-US" altLang="en-US" sz="3200"/>
              <a:t>  Example – Step 1(Done)</a:t>
            </a:r>
          </a:p>
        </p:txBody>
      </p:sp>
      <p:sp>
        <p:nvSpPr>
          <p:cNvPr id="585731" name="Rectangle 3"/>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accent2"/>
                </a:solidFill>
              </a:rPr>
              <a:t>Find the </a:t>
            </a:r>
            <a:r>
              <a:rPr lang="en-US" altLang="en-US" sz="1600" dirty="0">
                <a:solidFill>
                  <a:schemeClr val="accent2"/>
                </a:solidFill>
                <a:latin typeface="Helvetica" panose="020B0604020202020204" pitchFamily="34" charset="0"/>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Define the node voltages</a:t>
            </a:r>
            <a:r>
              <a:rPr lang="en-US" altLang="en-US" sz="1600" dirty="0" smtClean="0">
                <a:solidFill>
                  <a:schemeClr val="bg1"/>
                </a:solidFill>
                <a:latin typeface="Helvetica" panose="020B0604020202020204" pitchFamily="34" charset="0"/>
                <a:cs typeface="Times New Roman" panose="02020603050405020304" pitchFamily="18" charset="0"/>
              </a:rPr>
              <a:t>, at </a:t>
            </a:r>
            <a:r>
              <a:rPr lang="en-US" altLang="en-US" sz="1600" dirty="0">
                <a:solidFill>
                  <a:schemeClr val="bg1"/>
                </a:solidFill>
                <a:latin typeface="Helvetica" panose="020B0604020202020204" pitchFamily="34" charset="0"/>
                <a:cs typeface="Times New Roman" panose="02020603050405020304" pitchFamily="18" charset="0"/>
              </a:rPr>
              <a:t>the essential nodes with respect to the reference node.  Label them.</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sp>
        <p:nvSpPr>
          <p:cNvPr id="585732" name="Text Box 4"/>
          <p:cNvSpPr txBox="1">
            <a:spLocks noChangeArrowheads="1"/>
          </p:cNvSpPr>
          <p:nvPr/>
        </p:nvSpPr>
        <p:spPr bwMode="auto">
          <a:xfrm>
            <a:off x="4343400" y="2362200"/>
            <a:ext cx="4572000" cy="1196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dirty="0">
                <a:solidFill>
                  <a:schemeClr val="bg1"/>
                </a:solidFill>
                <a:latin typeface="Arial" panose="020B0604020202020204" pitchFamily="34" charset="0"/>
              </a:rPr>
              <a:t>There are three essential nodes, each of which is shown in red on the diagram below.</a:t>
            </a:r>
          </a:p>
        </p:txBody>
      </p:sp>
      <p:graphicFrame>
        <p:nvGraphicFramePr>
          <p:cNvPr id="585733" name="Object 5"/>
          <p:cNvGraphicFramePr>
            <a:graphicFrameLocks noChangeAspect="1"/>
          </p:cNvGraphicFramePr>
          <p:nvPr/>
        </p:nvGraphicFramePr>
        <p:xfrm>
          <a:off x="0" y="3751263"/>
          <a:ext cx="7572375" cy="3106737"/>
        </p:xfrm>
        <a:graphic>
          <a:graphicData uri="http://schemas.openxmlformats.org/presentationml/2006/ole">
            <mc:AlternateContent xmlns:mc="http://schemas.openxmlformats.org/markup-compatibility/2006">
              <mc:Choice xmlns:v="urn:schemas-microsoft-com:vml" Requires="v">
                <p:oleObj spid="_x0000_s585758" name="VISIO" r:id="rId4" imgW="7572240" imgH="3106440" progId="Visio.Drawing.6">
                  <p:embed/>
                </p:oleObj>
              </mc:Choice>
              <mc:Fallback>
                <p:oleObj name="VISIO" r:id="rId4" imgW="7572240" imgH="310644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51263"/>
                        <a:ext cx="7572375" cy="31067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2286000" y="0"/>
            <a:ext cx="6629400" cy="762000"/>
          </a:xfrm>
        </p:spPr>
        <p:txBody>
          <a:bodyPr/>
          <a:lstStyle/>
          <a:p>
            <a:r>
              <a:rPr lang="en-US" altLang="en-US" sz="3200"/>
              <a:t>NVM – 1</a:t>
            </a:r>
            <a:r>
              <a:rPr lang="en-US" altLang="en-US" sz="3200" baseline="30000"/>
              <a:t>st</a:t>
            </a:r>
            <a:r>
              <a:rPr lang="en-US" altLang="en-US" sz="3200"/>
              <a:t>  Example – Step 2</a:t>
            </a:r>
          </a:p>
        </p:txBody>
      </p:sp>
      <p:sp>
        <p:nvSpPr>
          <p:cNvPr id="587779" name="Rectangle 3"/>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bg1"/>
                </a:solidFill>
              </a:rPr>
              <a:t>Find the </a:t>
            </a:r>
            <a:r>
              <a:rPr lang="en-US" altLang="en-US" sz="1600" dirty="0">
                <a:solidFill>
                  <a:schemeClr val="bg1"/>
                </a:solidFill>
                <a:latin typeface="Helvetica" panose="020B0604020202020204" pitchFamily="34" charset="0"/>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accent2"/>
                </a:solidFill>
                <a:latin typeface="Helvetica" panose="020B0604020202020204" pitchFamily="34" charset="0"/>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Define the node voltages</a:t>
            </a:r>
            <a:r>
              <a:rPr lang="en-US" altLang="en-US" sz="1600" dirty="0" smtClean="0">
                <a:solidFill>
                  <a:schemeClr val="bg1"/>
                </a:solidFill>
                <a:latin typeface="Helvetica" panose="020B0604020202020204" pitchFamily="34" charset="0"/>
                <a:cs typeface="Times New Roman" panose="02020603050405020304" pitchFamily="18" charset="0"/>
              </a:rPr>
              <a:t>, at </a:t>
            </a:r>
            <a:r>
              <a:rPr lang="en-US" altLang="en-US" sz="1600" dirty="0">
                <a:solidFill>
                  <a:schemeClr val="bg1"/>
                </a:solidFill>
                <a:latin typeface="Helvetica" panose="020B0604020202020204" pitchFamily="34" charset="0"/>
                <a:cs typeface="Times New Roman" panose="02020603050405020304" pitchFamily="18" charset="0"/>
              </a:rPr>
              <a:t>the essential nodes with respect to the reference node.  Label them.</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sp>
        <p:nvSpPr>
          <p:cNvPr id="587780" name="Text Box 4"/>
          <p:cNvSpPr txBox="1">
            <a:spLocks noChangeArrowheads="1"/>
          </p:cNvSpPr>
          <p:nvPr/>
        </p:nvSpPr>
        <p:spPr bwMode="auto">
          <a:xfrm>
            <a:off x="4343400" y="762000"/>
            <a:ext cx="4572000" cy="284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dirty="0">
                <a:solidFill>
                  <a:schemeClr val="bg1"/>
                </a:solidFill>
                <a:latin typeface="Arial" panose="020B0604020202020204" pitchFamily="34" charset="0"/>
              </a:rPr>
              <a:t>We could choose any of the three essential nodes as the reference node.  However, there are better choices.  Remember that we need to write a KCL equation for each essential node, except for the reference node.  The best idea, then, is to pick the node with the most connections, to eliminate the most difficult equation.  Here this is the bottom node.  It is labeled to show that it is the reference node.</a:t>
            </a:r>
          </a:p>
        </p:txBody>
      </p:sp>
      <p:sp>
        <p:nvSpPr>
          <p:cNvPr id="587781" name="Text Box 5"/>
          <p:cNvSpPr txBox="1">
            <a:spLocks noChangeArrowheads="1"/>
          </p:cNvSpPr>
          <p:nvPr/>
        </p:nvSpPr>
        <p:spPr bwMode="auto">
          <a:xfrm>
            <a:off x="6858000" y="3735388"/>
            <a:ext cx="2286000" cy="31226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dirty="0">
                <a:solidFill>
                  <a:schemeClr val="bg1"/>
                </a:solidFill>
                <a:latin typeface="Arial" panose="020B0604020202020204" pitchFamily="34" charset="0"/>
              </a:rPr>
              <a:t>This symbol is used to designate the reference node.  There are different symbols used for this designation.  This choice of symbols is not important.  Making a designation </a:t>
            </a:r>
            <a:r>
              <a:rPr lang="en-US" altLang="en-US" sz="1800" b="1" dirty="0">
                <a:solidFill>
                  <a:schemeClr val="bg1"/>
                </a:solidFill>
                <a:latin typeface="Arial" panose="020B0604020202020204" pitchFamily="34" charset="0"/>
              </a:rPr>
              <a:t>is</a:t>
            </a:r>
            <a:r>
              <a:rPr lang="en-US" altLang="en-US" sz="1800" dirty="0">
                <a:solidFill>
                  <a:schemeClr val="bg1"/>
                </a:solidFill>
                <a:latin typeface="Arial" panose="020B0604020202020204" pitchFamily="34" charset="0"/>
              </a:rPr>
              <a:t> important.</a:t>
            </a:r>
          </a:p>
        </p:txBody>
      </p:sp>
      <p:graphicFrame>
        <p:nvGraphicFramePr>
          <p:cNvPr id="587782" name="Object 6"/>
          <p:cNvGraphicFramePr>
            <a:graphicFrameLocks noChangeAspect="1"/>
          </p:cNvGraphicFramePr>
          <p:nvPr>
            <p:extLst>
              <p:ext uri="{D42A27DB-BD31-4B8C-83A1-F6EECF244321}">
                <p14:modId xmlns:p14="http://schemas.microsoft.com/office/powerpoint/2010/main" val="2191546239"/>
              </p:ext>
            </p:extLst>
          </p:nvPr>
        </p:nvGraphicFramePr>
        <p:xfrm>
          <a:off x="0" y="3724275"/>
          <a:ext cx="6858000" cy="3133725"/>
        </p:xfrm>
        <a:graphic>
          <a:graphicData uri="http://schemas.openxmlformats.org/presentationml/2006/ole">
            <mc:AlternateContent xmlns:mc="http://schemas.openxmlformats.org/markup-compatibility/2006">
              <mc:Choice xmlns:v="urn:schemas-microsoft-com:vml" Requires="v">
                <p:oleObj spid="_x0000_s587808" name="Visio" r:id="rId4" imgW="7572367" imgH="3460050" progId="Visio.Drawing.11">
                  <p:embed/>
                </p:oleObj>
              </mc:Choice>
              <mc:Fallback>
                <p:oleObj name="Visio" r:id="rId4" imgW="7572367" imgH="3460050" progId="Visio.Drawing.11">
                  <p:embed/>
                  <p:pic>
                    <p:nvPicPr>
                      <p:cNvPr id="0" name="Object 6"/>
                      <p:cNvPicPr>
                        <a:picLocks noChangeAspect="1" noChangeArrowheads="1"/>
                      </p:cNvPicPr>
                      <p:nvPr/>
                    </p:nvPicPr>
                    <p:blipFill>
                      <a:blip r:embed="rId5"/>
                      <a:srcRect/>
                      <a:stretch>
                        <a:fillRect/>
                      </a:stretch>
                    </p:blipFill>
                    <p:spPr bwMode="auto">
                      <a:xfrm>
                        <a:off x="0" y="3724275"/>
                        <a:ext cx="6858000" cy="3133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7783" name="Line 7"/>
          <p:cNvSpPr>
            <a:spLocks noChangeShapeType="1"/>
          </p:cNvSpPr>
          <p:nvPr/>
        </p:nvSpPr>
        <p:spPr bwMode="auto">
          <a:xfrm flipH="1">
            <a:off x="3352800" y="4191000"/>
            <a:ext cx="3505200" cy="24384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2286000" y="0"/>
            <a:ext cx="6629400" cy="762000"/>
          </a:xfrm>
        </p:spPr>
        <p:txBody>
          <a:bodyPr/>
          <a:lstStyle/>
          <a:p>
            <a:r>
              <a:rPr lang="en-US" altLang="en-US" sz="3200"/>
              <a:t>NVM – 1</a:t>
            </a:r>
            <a:r>
              <a:rPr lang="en-US" altLang="en-US" sz="3200" baseline="30000"/>
              <a:t>st</a:t>
            </a:r>
            <a:r>
              <a:rPr lang="en-US" altLang="en-US" sz="3200"/>
              <a:t>  Example – Step 2 Note</a:t>
            </a:r>
          </a:p>
        </p:txBody>
      </p:sp>
      <p:sp>
        <p:nvSpPr>
          <p:cNvPr id="589828" name="Text Box 4"/>
          <p:cNvSpPr txBox="1">
            <a:spLocks noChangeArrowheads="1"/>
          </p:cNvSpPr>
          <p:nvPr/>
        </p:nvSpPr>
        <p:spPr bwMode="auto">
          <a:xfrm>
            <a:off x="4343400" y="762000"/>
            <a:ext cx="4572000" cy="12001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dirty="0">
                <a:solidFill>
                  <a:schemeClr val="bg1"/>
                </a:solidFill>
                <a:latin typeface="Arial" panose="020B0604020202020204" pitchFamily="34" charset="0"/>
              </a:rPr>
              <a:t>Among the symbols that you might see to designate the reference node are the ones shown below.  The choice we use is the one used in most textbooks. </a:t>
            </a:r>
          </a:p>
        </p:txBody>
      </p:sp>
      <p:graphicFrame>
        <p:nvGraphicFramePr>
          <p:cNvPr id="589829" name="Object 5"/>
          <p:cNvGraphicFramePr>
            <a:graphicFrameLocks noChangeAspect="1"/>
          </p:cNvGraphicFramePr>
          <p:nvPr>
            <p:extLst>
              <p:ext uri="{D42A27DB-BD31-4B8C-83A1-F6EECF244321}">
                <p14:modId xmlns:p14="http://schemas.microsoft.com/office/powerpoint/2010/main" val="2889175408"/>
              </p:ext>
            </p:extLst>
          </p:nvPr>
        </p:nvGraphicFramePr>
        <p:xfrm>
          <a:off x="0" y="3724275"/>
          <a:ext cx="6858000" cy="3133725"/>
        </p:xfrm>
        <a:graphic>
          <a:graphicData uri="http://schemas.openxmlformats.org/presentationml/2006/ole">
            <mc:AlternateContent xmlns:mc="http://schemas.openxmlformats.org/markup-compatibility/2006">
              <mc:Choice xmlns:v="urn:schemas-microsoft-com:vml" Requires="v">
                <p:oleObj spid="_x0000_s589885" name="Visio" r:id="rId4" imgW="7572367" imgH="3460050" progId="Visio.Drawing.11">
                  <p:embed/>
                </p:oleObj>
              </mc:Choice>
              <mc:Fallback>
                <p:oleObj name="Visio" r:id="rId4" imgW="7572367" imgH="3460050" progId="Visio.Drawing.11">
                  <p:embed/>
                  <p:pic>
                    <p:nvPicPr>
                      <p:cNvPr id="0" name="Object 5"/>
                      <p:cNvPicPr>
                        <a:picLocks noChangeAspect="1" noChangeArrowheads="1"/>
                      </p:cNvPicPr>
                      <p:nvPr/>
                    </p:nvPicPr>
                    <p:blipFill>
                      <a:blip r:embed="rId5"/>
                      <a:srcRect/>
                      <a:stretch>
                        <a:fillRect/>
                      </a:stretch>
                    </p:blipFill>
                    <p:spPr bwMode="auto">
                      <a:xfrm>
                        <a:off x="0" y="3724275"/>
                        <a:ext cx="6858000" cy="31337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9830" name="Object 6"/>
          <p:cNvGraphicFramePr>
            <a:graphicFrameLocks noChangeAspect="1"/>
          </p:cNvGraphicFramePr>
          <p:nvPr>
            <p:extLst>
              <p:ext uri="{D42A27DB-BD31-4B8C-83A1-F6EECF244321}">
                <p14:modId xmlns:p14="http://schemas.microsoft.com/office/powerpoint/2010/main" val="2129390178"/>
              </p:ext>
            </p:extLst>
          </p:nvPr>
        </p:nvGraphicFramePr>
        <p:xfrm>
          <a:off x="5562600" y="2743200"/>
          <a:ext cx="2543175" cy="831850"/>
        </p:xfrm>
        <a:graphic>
          <a:graphicData uri="http://schemas.openxmlformats.org/presentationml/2006/ole">
            <mc:AlternateContent xmlns:mc="http://schemas.openxmlformats.org/markup-compatibility/2006">
              <mc:Choice xmlns:v="urn:schemas-microsoft-com:vml" Requires="v">
                <p:oleObj spid="_x0000_s589886" name="Visio" r:id="rId6" imgW="2543302" imgH="831330" progId="Visio.Drawing.11">
                  <p:embed/>
                </p:oleObj>
              </mc:Choice>
              <mc:Fallback>
                <p:oleObj name="Visio" r:id="rId6" imgW="2543302" imgH="831330" progId="Visio.Drawing.11">
                  <p:embed/>
                  <p:pic>
                    <p:nvPicPr>
                      <p:cNvPr id="0" name="Object 6"/>
                      <p:cNvPicPr>
                        <a:picLocks noChangeAspect="1" noChangeArrowheads="1"/>
                      </p:cNvPicPr>
                      <p:nvPr/>
                    </p:nvPicPr>
                    <p:blipFill>
                      <a:blip r:embed="rId7"/>
                      <a:srcRect/>
                      <a:stretch>
                        <a:fillRect/>
                      </a:stretch>
                    </p:blipFill>
                    <p:spPr bwMode="auto">
                      <a:xfrm>
                        <a:off x="5562600" y="2743200"/>
                        <a:ext cx="2543175" cy="831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9831" name="Line 7"/>
          <p:cNvSpPr>
            <a:spLocks noChangeShapeType="1"/>
          </p:cNvSpPr>
          <p:nvPr/>
        </p:nvSpPr>
        <p:spPr bwMode="auto">
          <a:xfrm flipH="1">
            <a:off x="3352800" y="1981200"/>
            <a:ext cx="2514600" cy="45720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832" name="Text Box 8"/>
          <p:cNvSpPr txBox="1">
            <a:spLocks noChangeArrowheads="1"/>
          </p:cNvSpPr>
          <p:nvPr/>
        </p:nvSpPr>
        <p:spPr bwMode="auto">
          <a:xfrm>
            <a:off x="6858000" y="4800600"/>
            <a:ext cx="2286000" cy="2057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600" dirty="0">
                <a:solidFill>
                  <a:schemeClr val="bg1"/>
                </a:solidFill>
                <a:latin typeface="Arial" panose="020B0604020202020204" pitchFamily="34" charset="0"/>
              </a:rPr>
              <a:t>Actually, each of these symbols has a specific meaning in a formal circuit schematic.  However, for our purposes here, the distinction is not important.  </a:t>
            </a:r>
          </a:p>
        </p:txBody>
      </p:sp>
      <p:sp>
        <p:nvSpPr>
          <p:cNvPr id="589836" name="Rectangle 12"/>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bg1"/>
                </a:solidFill>
              </a:rPr>
              <a:t>Find the </a:t>
            </a:r>
            <a:r>
              <a:rPr lang="en-US" altLang="en-US" sz="1600" dirty="0">
                <a:solidFill>
                  <a:schemeClr val="bg1"/>
                </a:solidFill>
                <a:latin typeface="Helvetica" panose="020B0604020202020204" pitchFamily="34" charset="0"/>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accent2"/>
                </a:solidFill>
                <a:latin typeface="Helvetica" panose="020B0604020202020204" pitchFamily="34" charset="0"/>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Define the node voltages, </a:t>
            </a:r>
            <a:r>
              <a:rPr lang="en-US" altLang="en-US" sz="1600" dirty="0" smtClean="0">
                <a:solidFill>
                  <a:schemeClr val="bg1"/>
                </a:solidFill>
                <a:latin typeface="Helvetica" panose="020B0604020202020204" pitchFamily="34" charset="0"/>
                <a:cs typeface="Times New Roman" panose="02020603050405020304" pitchFamily="18" charset="0"/>
              </a:rPr>
              <a:t>at the </a:t>
            </a:r>
            <a:r>
              <a:rPr lang="en-US" altLang="en-US" sz="1600" dirty="0">
                <a:solidFill>
                  <a:schemeClr val="bg1"/>
                </a:solidFill>
                <a:latin typeface="Helvetica" panose="020B0604020202020204" pitchFamily="34" charset="0"/>
                <a:cs typeface="Times New Roman" panose="02020603050405020304" pitchFamily="18" charset="0"/>
              </a:rPr>
              <a:t>essential nodes with respect to the reference node.  Label them.</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2286000" y="0"/>
            <a:ext cx="6629400" cy="762000"/>
          </a:xfrm>
        </p:spPr>
        <p:txBody>
          <a:bodyPr/>
          <a:lstStyle/>
          <a:p>
            <a:r>
              <a:rPr lang="en-US" altLang="en-US" sz="3200"/>
              <a:t>NVM – 1</a:t>
            </a:r>
            <a:r>
              <a:rPr lang="en-US" altLang="en-US" sz="3200" baseline="30000"/>
              <a:t>st</a:t>
            </a:r>
            <a:r>
              <a:rPr lang="en-US" altLang="en-US" sz="3200"/>
              <a:t>  Example – Step 3</a:t>
            </a:r>
          </a:p>
        </p:txBody>
      </p:sp>
      <p:sp>
        <p:nvSpPr>
          <p:cNvPr id="591875" name="Rectangle 3"/>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bg1"/>
                </a:solidFill>
              </a:rPr>
              <a:t>Find the </a:t>
            </a:r>
            <a:r>
              <a:rPr lang="en-US" altLang="en-US" sz="1600" dirty="0">
                <a:solidFill>
                  <a:schemeClr val="bg1"/>
                </a:solidFill>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accent2"/>
                </a:solidFill>
                <a:cs typeface="Times New Roman" panose="02020603050405020304" pitchFamily="18" charset="0"/>
              </a:rPr>
              <a:t>Define the node voltages</a:t>
            </a:r>
            <a:r>
              <a:rPr lang="en-US" altLang="en-US" sz="1600" dirty="0" smtClean="0">
                <a:solidFill>
                  <a:schemeClr val="accent2"/>
                </a:solidFill>
                <a:cs typeface="Times New Roman" panose="02020603050405020304" pitchFamily="18" charset="0"/>
              </a:rPr>
              <a:t>, at </a:t>
            </a:r>
            <a:r>
              <a:rPr lang="en-US" altLang="en-US" sz="1600" dirty="0">
                <a:solidFill>
                  <a:schemeClr val="accent2"/>
                </a:solidFill>
                <a:cs typeface="Times New Roman" panose="02020603050405020304" pitchFamily="18" charset="0"/>
              </a:rPr>
              <a:t>the essential nodes with respect to the reference node.  Label them.</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sp>
        <p:nvSpPr>
          <p:cNvPr id="591876" name="Text Box 4"/>
          <p:cNvSpPr txBox="1">
            <a:spLocks noChangeArrowheads="1"/>
          </p:cNvSpPr>
          <p:nvPr/>
        </p:nvSpPr>
        <p:spPr bwMode="auto">
          <a:xfrm>
            <a:off x="4572000" y="990600"/>
            <a:ext cx="4572000" cy="132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We have </a:t>
            </a:r>
            <a:r>
              <a:rPr lang="en-US" altLang="en-US" sz="2000" dirty="0" smtClean="0">
                <a:solidFill>
                  <a:schemeClr val="bg1"/>
                </a:solidFill>
                <a:latin typeface="Arial" panose="020B0604020202020204" pitchFamily="34" charset="0"/>
              </a:rPr>
              <a:t>defined the </a:t>
            </a:r>
            <a:r>
              <a:rPr lang="en-US" altLang="en-US" sz="2000" dirty="0">
                <a:solidFill>
                  <a:schemeClr val="bg1"/>
                </a:solidFill>
                <a:latin typeface="Arial" panose="020B0604020202020204" pitchFamily="34" charset="0"/>
              </a:rPr>
              <a:t>node voltages, </a:t>
            </a:r>
            <a:r>
              <a:rPr lang="en-US" altLang="en-US" sz="2000" i="1" dirty="0" err="1">
                <a:solidFill>
                  <a:srgbClr val="FF0000"/>
                </a:solidFill>
                <a:cs typeface="Times New Roman" panose="02020603050405020304" pitchFamily="18" charset="0"/>
              </a:rPr>
              <a:t>v</a:t>
            </a:r>
            <a:r>
              <a:rPr lang="en-US" altLang="en-US" sz="2000" i="1" baseline="-25000" dirty="0" err="1">
                <a:solidFill>
                  <a:srgbClr val="FF0000"/>
                </a:solidFill>
                <a:cs typeface="Times New Roman" panose="02020603050405020304" pitchFamily="18" charset="0"/>
              </a:rPr>
              <a:t>A</a:t>
            </a:r>
            <a:r>
              <a:rPr lang="en-US" altLang="en-US" sz="2000" dirty="0">
                <a:solidFill>
                  <a:schemeClr val="bg1"/>
                </a:solidFill>
                <a:latin typeface="Arial" panose="020B0604020202020204" pitchFamily="34" charset="0"/>
              </a:rPr>
              <a:t> and </a:t>
            </a:r>
            <a:r>
              <a:rPr lang="en-US" altLang="en-US" sz="2000" i="1" dirty="0" err="1">
                <a:solidFill>
                  <a:srgbClr val="FF0000"/>
                </a:solidFill>
                <a:cs typeface="Times New Roman" panose="02020603050405020304" pitchFamily="18" charset="0"/>
              </a:rPr>
              <a:t>v</a:t>
            </a:r>
            <a:r>
              <a:rPr lang="en-US" altLang="en-US" sz="2000" i="1" baseline="-25000" dirty="0" err="1">
                <a:solidFill>
                  <a:srgbClr val="FF0000"/>
                </a:solidFill>
                <a:cs typeface="Times New Roman" panose="02020603050405020304" pitchFamily="18" charset="0"/>
              </a:rPr>
              <a:t>B</a:t>
            </a:r>
            <a:r>
              <a:rPr lang="en-US" altLang="en-US" sz="2000" dirty="0" err="1">
                <a:solidFill>
                  <a:schemeClr val="bg1"/>
                </a:solidFill>
                <a:latin typeface="Arial" panose="020B0604020202020204" pitchFamily="34" charset="0"/>
              </a:rPr>
              <a:t>.</a:t>
            </a:r>
            <a:r>
              <a:rPr lang="en-US" altLang="en-US" sz="2000" dirty="0">
                <a:solidFill>
                  <a:schemeClr val="bg1"/>
                </a:solidFill>
                <a:latin typeface="Arial" panose="020B0604020202020204" pitchFamily="34" charset="0"/>
              </a:rPr>
              <a:t>  They are shown in red.  For clarity, we have also named the nodes themselves, A and B.</a:t>
            </a:r>
          </a:p>
        </p:txBody>
      </p:sp>
      <p:graphicFrame>
        <p:nvGraphicFramePr>
          <p:cNvPr id="591877" name="Object 5"/>
          <p:cNvGraphicFramePr>
            <a:graphicFrameLocks noChangeAspect="1"/>
          </p:cNvGraphicFramePr>
          <p:nvPr>
            <p:extLst>
              <p:ext uri="{D42A27DB-BD31-4B8C-83A1-F6EECF244321}">
                <p14:modId xmlns:p14="http://schemas.microsoft.com/office/powerpoint/2010/main" val="42160680"/>
              </p:ext>
            </p:extLst>
          </p:nvPr>
        </p:nvGraphicFramePr>
        <p:xfrm>
          <a:off x="0" y="3689350"/>
          <a:ext cx="6934200" cy="3168650"/>
        </p:xfrm>
        <a:graphic>
          <a:graphicData uri="http://schemas.openxmlformats.org/presentationml/2006/ole">
            <mc:AlternateContent xmlns:mc="http://schemas.openxmlformats.org/markup-compatibility/2006">
              <mc:Choice xmlns:v="urn:schemas-microsoft-com:vml" Requires="v">
                <p:oleObj spid="_x0000_s591903" name="Visio" r:id="rId4" imgW="7572367" imgH="3460050" progId="Visio.Drawing.11">
                  <p:embed/>
                </p:oleObj>
              </mc:Choice>
              <mc:Fallback>
                <p:oleObj name="Visio" r:id="rId4" imgW="7572367" imgH="3460050" progId="Visio.Drawing.11">
                  <p:embed/>
                  <p:pic>
                    <p:nvPicPr>
                      <p:cNvPr id="0" name="Object 5"/>
                      <p:cNvPicPr>
                        <a:picLocks noChangeAspect="1" noChangeArrowheads="1"/>
                      </p:cNvPicPr>
                      <p:nvPr/>
                    </p:nvPicPr>
                    <p:blipFill>
                      <a:blip r:embed="rId5"/>
                      <a:srcRect/>
                      <a:stretch>
                        <a:fillRect/>
                      </a:stretch>
                    </p:blipFill>
                    <p:spPr bwMode="auto">
                      <a:xfrm>
                        <a:off x="0" y="3689350"/>
                        <a:ext cx="6934200" cy="31686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1878" name="Text Box 6"/>
          <p:cNvSpPr txBox="1">
            <a:spLocks noChangeArrowheads="1"/>
          </p:cNvSpPr>
          <p:nvPr/>
        </p:nvSpPr>
        <p:spPr bwMode="auto">
          <a:xfrm>
            <a:off x="6934200" y="2355850"/>
            <a:ext cx="2209800" cy="45021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600" dirty="0">
                <a:solidFill>
                  <a:schemeClr val="bg1"/>
                </a:solidFill>
                <a:latin typeface="Arial" panose="020B0604020202020204" pitchFamily="34" charset="0"/>
              </a:rPr>
              <a:t>Note: As with any voltage, the polarity must be defined.  We have defined the voltages by showing the voltages with a “+” and “-” sign for each.  Strictly speaking, this should not be necessary.  The words in step 3 make the polarity clear.  Some texts do not label the voltages on the schematic.  For clarity, we will label the voltages in these notes.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2286000" y="0"/>
            <a:ext cx="6858000" cy="762000"/>
          </a:xfrm>
        </p:spPr>
        <p:txBody>
          <a:bodyPr/>
          <a:lstStyle/>
          <a:p>
            <a:r>
              <a:rPr lang="en-US" altLang="en-US" sz="3200"/>
              <a:t>NVM – 1</a:t>
            </a:r>
            <a:r>
              <a:rPr lang="en-US" altLang="en-US" sz="3200" baseline="30000"/>
              <a:t>st</a:t>
            </a:r>
            <a:r>
              <a:rPr lang="en-US" altLang="en-US" sz="3200"/>
              <a:t>  Example – Step 4, Part 1</a:t>
            </a:r>
          </a:p>
        </p:txBody>
      </p:sp>
      <p:sp>
        <p:nvSpPr>
          <p:cNvPr id="593923" name="Rectangle 3"/>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bg1"/>
                </a:solidFill>
              </a:rPr>
              <a:t>Find the </a:t>
            </a:r>
            <a:r>
              <a:rPr lang="en-US" altLang="en-US" sz="1600" dirty="0">
                <a:solidFill>
                  <a:schemeClr val="bg1"/>
                </a:solidFill>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the node voltages, </a:t>
            </a:r>
            <a:r>
              <a:rPr lang="en-US" altLang="en-US" sz="1600" dirty="0" smtClean="0">
                <a:solidFill>
                  <a:schemeClr val="bg1"/>
                </a:solidFill>
                <a:cs typeface="Times New Roman" panose="02020603050405020304" pitchFamily="18" charset="0"/>
              </a:rPr>
              <a:t>at the </a:t>
            </a:r>
            <a:r>
              <a:rPr lang="en-US" altLang="en-US" sz="1600" dirty="0">
                <a:solidFill>
                  <a:schemeClr val="bg1"/>
                </a:solidFill>
                <a:cs typeface="Times New Roman" panose="02020603050405020304" pitchFamily="18" charset="0"/>
              </a:rPr>
              <a:t>essential nodes with respect to the reference node.  Label them.</a:t>
            </a:r>
          </a:p>
          <a:p>
            <a:pPr marL="474663" indent="-474663">
              <a:lnSpc>
                <a:spcPct val="90000"/>
              </a:lnSpc>
              <a:buFontTx/>
              <a:buAutoNum type="arabicPeriod"/>
            </a:pPr>
            <a:r>
              <a:rPr lang="en-US" altLang="en-US" sz="1600" dirty="0">
                <a:solidFill>
                  <a:schemeClr val="accent2"/>
                </a:solidFill>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sp>
        <p:nvSpPr>
          <p:cNvPr id="593924" name="Text Box 4"/>
          <p:cNvSpPr txBox="1">
            <a:spLocks noChangeArrowheads="1"/>
          </p:cNvSpPr>
          <p:nvPr/>
        </p:nvSpPr>
        <p:spPr bwMode="auto">
          <a:xfrm>
            <a:off x="4343400" y="762000"/>
            <a:ext cx="4572000" cy="284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Now, we need to write a KCL equation for each non-reference essential node.  That means an equation for A and one for B.  Let’s start with A.  The equation is:</a:t>
            </a:r>
          </a:p>
          <a:p>
            <a:pPr eaLnBrk="0" hangingPunct="0"/>
            <a:endParaRPr lang="en-US" altLang="en-US" sz="2000" dirty="0">
              <a:solidFill>
                <a:schemeClr val="bg1"/>
              </a:solidFill>
            </a:endParaRPr>
          </a:p>
          <a:p>
            <a:pPr eaLnBrk="0" hangingPunct="0"/>
            <a:endParaRPr lang="en-US" altLang="en-US" sz="2000" dirty="0">
              <a:solidFill>
                <a:schemeClr val="bg1"/>
              </a:solidFill>
            </a:endParaRPr>
          </a:p>
          <a:p>
            <a:pPr eaLnBrk="0" hangingPunct="0"/>
            <a:endParaRPr lang="en-US" altLang="en-US" sz="2000" dirty="0">
              <a:solidFill>
                <a:schemeClr val="bg1"/>
              </a:solidFill>
            </a:endParaRPr>
          </a:p>
          <a:p>
            <a:pPr eaLnBrk="0" hangingPunct="0"/>
            <a:endParaRPr lang="en-US" altLang="en-US" sz="2000" dirty="0">
              <a:solidFill>
                <a:schemeClr val="bg1"/>
              </a:solidFill>
            </a:endParaRPr>
          </a:p>
        </p:txBody>
      </p:sp>
      <p:graphicFrame>
        <p:nvGraphicFramePr>
          <p:cNvPr id="593925" name="Object 5"/>
          <p:cNvGraphicFramePr>
            <a:graphicFrameLocks noChangeAspect="1"/>
          </p:cNvGraphicFramePr>
          <p:nvPr>
            <p:extLst>
              <p:ext uri="{D42A27DB-BD31-4B8C-83A1-F6EECF244321}">
                <p14:modId xmlns:p14="http://schemas.microsoft.com/office/powerpoint/2010/main" val="4174543664"/>
              </p:ext>
            </p:extLst>
          </p:nvPr>
        </p:nvGraphicFramePr>
        <p:xfrm>
          <a:off x="0" y="3689350"/>
          <a:ext cx="6934200" cy="3168650"/>
        </p:xfrm>
        <a:graphic>
          <a:graphicData uri="http://schemas.openxmlformats.org/presentationml/2006/ole">
            <mc:AlternateContent xmlns:mc="http://schemas.openxmlformats.org/markup-compatibility/2006">
              <mc:Choice xmlns:v="urn:schemas-microsoft-com:vml" Requires="v">
                <p:oleObj spid="_x0000_s593975" name="Visio" r:id="rId4" imgW="7572367" imgH="3460050" progId="Visio.Drawing.11">
                  <p:embed/>
                </p:oleObj>
              </mc:Choice>
              <mc:Fallback>
                <p:oleObj name="Visio" r:id="rId4" imgW="7572367" imgH="3460050" progId="Visio.Drawing.11">
                  <p:embed/>
                  <p:pic>
                    <p:nvPicPr>
                      <p:cNvPr id="0" name="Object 5"/>
                      <p:cNvPicPr>
                        <a:picLocks noChangeAspect="1" noChangeArrowheads="1"/>
                      </p:cNvPicPr>
                      <p:nvPr/>
                    </p:nvPicPr>
                    <p:blipFill>
                      <a:blip r:embed="rId5"/>
                      <a:srcRect/>
                      <a:stretch>
                        <a:fillRect/>
                      </a:stretch>
                    </p:blipFill>
                    <p:spPr bwMode="auto">
                      <a:xfrm>
                        <a:off x="0" y="3689350"/>
                        <a:ext cx="6934200" cy="31686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6" name="Object 6"/>
          <p:cNvGraphicFramePr>
            <a:graphicFrameLocks noChangeAspect="1"/>
          </p:cNvGraphicFramePr>
          <p:nvPr>
            <p:extLst>
              <p:ext uri="{D42A27DB-BD31-4B8C-83A1-F6EECF244321}">
                <p14:modId xmlns:p14="http://schemas.microsoft.com/office/powerpoint/2010/main" val="1094543245"/>
              </p:ext>
            </p:extLst>
          </p:nvPr>
        </p:nvGraphicFramePr>
        <p:xfrm>
          <a:off x="5148263" y="2286000"/>
          <a:ext cx="3495675" cy="1130300"/>
        </p:xfrm>
        <a:graphic>
          <a:graphicData uri="http://schemas.openxmlformats.org/presentationml/2006/ole">
            <mc:AlternateContent xmlns:mc="http://schemas.openxmlformats.org/markup-compatibility/2006">
              <mc:Choice xmlns:v="urn:schemas-microsoft-com:vml" Requires="v">
                <p:oleObj spid="_x0000_s593976" name="Equation" r:id="rId6" imgW="1333440" imgH="431640" progId="Equation.DSMT4">
                  <p:embed/>
                </p:oleObj>
              </mc:Choice>
              <mc:Fallback>
                <p:oleObj name="Equation" r:id="rId6" imgW="1333440" imgH="431640" progId="Equation.DSMT4">
                  <p:embed/>
                  <p:pic>
                    <p:nvPicPr>
                      <p:cNvPr id="0" name="Object 6"/>
                      <p:cNvPicPr>
                        <a:picLocks noChangeAspect="1" noChangeArrowheads="1"/>
                      </p:cNvPicPr>
                      <p:nvPr/>
                    </p:nvPicPr>
                    <p:blipFill>
                      <a:blip r:embed="rId7"/>
                      <a:srcRect/>
                      <a:stretch>
                        <a:fillRect/>
                      </a:stretch>
                    </p:blipFill>
                    <p:spPr bwMode="auto">
                      <a:xfrm>
                        <a:off x="5148263" y="2286000"/>
                        <a:ext cx="3495675"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ctrTitle"/>
          </p:nvPr>
        </p:nvSpPr>
        <p:spPr>
          <a:xfrm>
            <a:off x="685800" y="914400"/>
            <a:ext cx="7772400" cy="1295400"/>
          </a:xfrm>
        </p:spPr>
        <p:txBody>
          <a:bodyPr/>
          <a:lstStyle/>
          <a:p>
            <a:r>
              <a:rPr lang="en-US" altLang="en-US" dirty="0"/>
              <a:t>The Node Voltage Method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9" name="Rectangle 11"/>
          <p:cNvSpPr>
            <a:spLocks noChangeArrowheads="1"/>
          </p:cNvSpPr>
          <p:nvPr/>
        </p:nvSpPr>
        <p:spPr bwMode="auto">
          <a:xfrm>
            <a:off x="5029200" y="2286000"/>
            <a:ext cx="3505200" cy="1295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5970" name="Rectangle 2"/>
          <p:cNvSpPr>
            <a:spLocks noGrp="1" noChangeArrowheads="1"/>
          </p:cNvSpPr>
          <p:nvPr>
            <p:ph type="title"/>
          </p:nvPr>
        </p:nvSpPr>
        <p:spPr>
          <a:xfrm>
            <a:off x="2286000" y="0"/>
            <a:ext cx="6858000" cy="762000"/>
          </a:xfrm>
        </p:spPr>
        <p:txBody>
          <a:bodyPr/>
          <a:lstStyle/>
          <a:p>
            <a:r>
              <a:rPr lang="en-US" altLang="en-US" sz="3200"/>
              <a:t>NVM – 1</a:t>
            </a:r>
            <a:r>
              <a:rPr lang="en-US" altLang="en-US" sz="3200" baseline="30000"/>
              <a:t>st</a:t>
            </a:r>
            <a:r>
              <a:rPr lang="en-US" altLang="en-US" sz="3200"/>
              <a:t>  Example – Step 4, Part 2</a:t>
            </a:r>
          </a:p>
        </p:txBody>
      </p:sp>
      <p:sp>
        <p:nvSpPr>
          <p:cNvPr id="595971" name="Rectangle 3"/>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bg1"/>
                </a:solidFill>
              </a:rPr>
              <a:t>Find the </a:t>
            </a:r>
            <a:r>
              <a:rPr lang="en-US" altLang="en-US" sz="1600" dirty="0">
                <a:solidFill>
                  <a:schemeClr val="bg1"/>
                </a:solidFill>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the node voltages, </a:t>
            </a:r>
            <a:r>
              <a:rPr lang="en-US" altLang="en-US" sz="1600" dirty="0" smtClean="0">
                <a:solidFill>
                  <a:schemeClr val="bg1"/>
                </a:solidFill>
                <a:cs typeface="Times New Roman" panose="02020603050405020304" pitchFamily="18" charset="0"/>
              </a:rPr>
              <a:t>at the </a:t>
            </a:r>
            <a:r>
              <a:rPr lang="en-US" altLang="en-US" sz="1600" dirty="0">
                <a:solidFill>
                  <a:schemeClr val="bg1"/>
                </a:solidFill>
                <a:cs typeface="Times New Roman" panose="02020603050405020304" pitchFamily="18" charset="0"/>
              </a:rPr>
              <a:t>essential nodes with respect to the reference node.  Label them.</a:t>
            </a:r>
          </a:p>
          <a:p>
            <a:pPr marL="474663" indent="-474663">
              <a:lnSpc>
                <a:spcPct val="90000"/>
              </a:lnSpc>
              <a:buFontTx/>
              <a:buAutoNum type="arabicPeriod"/>
            </a:pPr>
            <a:r>
              <a:rPr lang="en-US" altLang="en-US" sz="1600" dirty="0">
                <a:solidFill>
                  <a:schemeClr val="accent2"/>
                </a:solidFill>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sp>
        <p:nvSpPr>
          <p:cNvPr id="595972" name="Text Box 4"/>
          <p:cNvSpPr txBox="1">
            <a:spLocks noChangeArrowheads="1"/>
          </p:cNvSpPr>
          <p:nvPr/>
        </p:nvSpPr>
        <p:spPr bwMode="auto">
          <a:xfrm>
            <a:off x="4343400" y="762000"/>
            <a:ext cx="4572000" cy="1625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solidFill>
                  <a:schemeClr val="bg1"/>
                </a:solidFill>
                <a:latin typeface="Arial" panose="020B0604020202020204" pitchFamily="34" charset="0"/>
              </a:rPr>
              <a:t>Now, we need to write a KCL equation for each non-reference essential node.  That means an equation for A and one for B.  Let’s start with A.  The equation is:</a:t>
            </a:r>
          </a:p>
        </p:txBody>
      </p:sp>
      <p:graphicFrame>
        <p:nvGraphicFramePr>
          <p:cNvPr id="595973" name="Object 5"/>
          <p:cNvGraphicFramePr>
            <a:graphicFrameLocks noChangeAspect="1"/>
          </p:cNvGraphicFramePr>
          <p:nvPr>
            <p:extLst>
              <p:ext uri="{D42A27DB-BD31-4B8C-83A1-F6EECF244321}">
                <p14:modId xmlns:p14="http://schemas.microsoft.com/office/powerpoint/2010/main" val="1353594685"/>
              </p:ext>
            </p:extLst>
          </p:nvPr>
        </p:nvGraphicFramePr>
        <p:xfrm>
          <a:off x="0" y="3689350"/>
          <a:ext cx="6934200" cy="3168650"/>
        </p:xfrm>
        <a:graphic>
          <a:graphicData uri="http://schemas.openxmlformats.org/presentationml/2006/ole">
            <mc:AlternateContent xmlns:mc="http://schemas.openxmlformats.org/markup-compatibility/2006">
              <mc:Choice xmlns:v="urn:schemas-microsoft-com:vml" Requires="v">
                <p:oleObj spid="_x0000_s596028" name="Visio" r:id="rId4" imgW="7572367" imgH="3460050" progId="Visio.Drawing.11">
                  <p:embed/>
                </p:oleObj>
              </mc:Choice>
              <mc:Fallback>
                <p:oleObj name="Visio" r:id="rId4" imgW="7572367" imgH="3460050" progId="Visio.Drawing.11">
                  <p:embed/>
                  <p:pic>
                    <p:nvPicPr>
                      <p:cNvPr id="0" name="Object 5"/>
                      <p:cNvPicPr>
                        <a:picLocks noChangeAspect="1" noChangeArrowheads="1"/>
                      </p:cNvPicPr>
                      <p:nvPr/>
                    </p:nvPicPr>
                    <p:blipFill>
                      <a:blip r:embed="rId5"/>
                      <a:srcRect/>
                      <a:stretch>
                        <a:fillRect/>
                      </a:stretch>
                    </p:blipFill>
                    <p:spPr bwMode="auto">
                      <a:xfrm>
                        <a:off x="0" y="3689350"/>
                        <a:ext cx="6934200" cy="31686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5974" name="Object 6"/>
          <p:cNvGraphicFramePr>
            <a:graphicFrameLocks noChangeAspect="1"/>
          </p:cNvGraphicFramePr>
          <p:nvPr/>
        </p:nvGraphicFramePr>
        <p:xfrm>
          <a:off x="5105400" y="2362200"/>
          <a:ext cx="3276600" cy="1079500"/>
        </p:xfrm>
        <a:graphic>
          <a:graphicData uri="http://schemas.openxmlformats.org/presentationml/2006/ole">
            <mc:AlternateContent xmlns:mc="http://schemas.openxmlformats.org/markup-compatibility/2006">
              <mc:Choice xmlns:v="urn:schemas-microsoft-com:vml" Requires="v">
                <p:oleObj spid="_x0000_s596029" name="Equation" r:id="rId6" imgW="1307880" imgH="431640" progId="Equation.DSMT4">
                  <p:embed/>
                </p:oleObj>
              </mc:Choice>
              <mc:Fallback>
                <p:oleObj name="Equation" r:id="rId6" imgW="1307880" imgH="43164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362200"/>
                        <a:ext cx="32766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5975" name="Line 7"/>
          <p:cNvSpPr>
            <a:spLocks noChangeShapeType="1"/>
          </p:cNvSpPr>
          <p:nvPr/>
        </p:nvSpPr>
        <p:spPr bwMode="auto">
          <a:xfrm flipH="1">
            <a:off x="2590800" y="3124200"/>
            <a:ext cx="2590800" cy="1828800"/>
          </a:xfrm>
          <a:prstGeom prst="line">
            <a:avLst/>
          </a:prstGeom>
          <a:noFill/>
          <a:ln w="38100">
            <a:solidFill>
              <a:srgbClr val="66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5976" name="Line 8"/>
          <p:cNvSpPr>
            <a:spLocks noChangeShapeType="1"/>
          </p:cNvSpPr>
          <p:nvPr/>
        </p:nvSpPr>
        <p:spPr bwMode="auto">
          <a:xfrm flipH="1">
            <a:off x="1143000" y="2971800"/>
            <a:ext cx="4724400" cy="2209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5977" name="Line 9"/>
          <p:cNvSpPr>
            <a:spLocks noChangeShapeType="1"/>
          </p:cNvSpPr>
          <p:nvPr/>
        </p:nvSpPr>
        <p:spPr bwMode="auto">
          <a:xfrm flipH="1">
            <a:off x="3505200" y="3200400"/>
            <a:ext cx="3200400" cy="1295400"/>
          </a:xfrm>
          <a:prstGeom prst="line">
            <a:avLst/>
          </a:prstGeom>
          <a:noFill/>
          <a:ln w="38100">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4" name="Rectangle 8"/>
          <p:cNvSpPr>
            <a:spLocks noChangeArrowheads="1"/>
          </p:cNvSpPr>
          <p:nvPr/>
        </p:nvSpPr>
        <p:spPr bwMode="auto">
          <a:xfrm>
            <a:off x="4953000" y="2286000"/>
            <a:ext cx="3733800" cy="1219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8018" name="Rectangle 2"/>
          <p:cNvSpPr>
            <a:spLocks noGrp="1" noChangeArrowheads="1"/>
          </p:cNvSpPr>
          <p:nvPr>
            <p:ph type="title"/>
          </p:nvPr>
        </p:nvSpPr>
        <p:spPr>
          <a:xfrm>
            <a:off x="2286000" y="0"/>
            <a:ext cx="6629400" cy="762000"/>
          </a:xfrm>
        </p:spPr>
        <p:txBody>
          <a:bodyPr/>
          <a:lstStyle/>
          <a:p>
            <a:r>
              <a:rPr lang="en-US" altLang="en-US" sz="3200"/>
              <a:t>NVM – Currents Explained 1</a:t>
            </a:r>
          </a:p>
        </p:txBody>
      </p:sp>
      <p:sp>
        <p:nvSpPr>
          <p:cNvPr id="598019" name="Rectangle 3"/>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bg1"/>
                </a:solidFill>
              </a:rPr>
              <a:t>Find the </a:t>
            </a:r>
            <a:r>
              <a:rPr lang="en-US" altLang="en-US" sz="1600" dirty="0">
                <a:solidFill>
                  <a:schemeClr val="bg1"/>
                </a:solidFill>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the node voltages</a:t>
            </a:r>
            <a:r>
              <a:rPr lang="en-US" altLang="en-US" sz="1600" dirty="0" smtClean="0">
                <a:solidFill>
                  <a:schemeClr val="bg1"/>
                </a:solidFill>
                <a:cs typeface="Times New Roman" panose="02020603050405020304" pitchFamily="18" charset="0"/>
              </a:rPr>
              <a:t>, at </a:t>
            </a:r>
            <a:r>
              <a:rPr lang="en-US" altLang="en-US" sz="1600" dirty="0">
                <a:solidFill>
                  <a:schemeClr val="bg1"/>
                </a:solidFill>
                <a:cs typeface="Times New Roman" panose="02020603050405020304" pitchFamily="18" charset="0"/>
              </a:rPr>
              <a:t>the essential nodes with respect to the reference node.  Label them.</a:t>
            </a:r>
          </a:p>
          <a:p>
            <a:pPr marL="474663" indent="-474663">
              <a:lnSpc>
                <a:spcPct val="90000"/>
              </a:lnSpc>
              <a:buFontTx/>
              <a:buAutoNum type="arabicPeriod"/>
            </a:pPr>
            <a:r>
              <a:rPr lang="en-US" altLang="en-US" sz="1600" dirty="0">
                <a:solidFill>
                  <a:schemeClr val="accent2"/>
                </a:solidFill>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sp>
        <p:nvSpPr>
          <p:cNvPr id="598020" name="Text Box 4"/>
          <p:cNvSpPr txBox="1">
            <a:spLocks noChangeArrowheads="1"/>
          </p:cNvSpPr>
          <p:nvPr/>
        </p:nvSpPr>
        <p:spPr bwMode="auto">
          <a:xfrm>
            <a:off x="4343400" y="762000"/>
            <a:ext cx="4572000" cy="1625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The first term comes from Ohm’s Law.  The voltage </a:t>
            </a:r>
            <a:r>
              <a:rPr lang="en-US" altLang="en-US" sz="2000" i="1" dirty="0" err="1">
                <a:solidFill>
                  <a:schemeClr val="bg1"/>
                </a:solidFill>
                <a:cs typeface="Times New Roman" panose="02020603050405020304" pitchFamily="18" charset="0"/>
              </a:rPr>
              <a:t>v</a:t>
            </a:r>
            <a:r>
              <a:rPr lang="en-US" altLang="en-US" sz="2000" i="1" baseline="-25000" dirty="0" err="1">
                <a:solidFill>
                  <a:schemeClr val="bg1"/>
                </a:solidFill>
                <a:cs typeface="Times New Roman" panose="02020603050405020304" pitchFamily="18" charset="0"/>
              </a:rPr>
              <a:t>A</a:t>
            </a:r>
            <a:r>
              <a:rPr lang="en-US" altLang="en-US" sz="2000" dirty="0">
                <a:solidFill>
                  <a:schemeClr val="bg1"/>
                </a:solidFill>
                <a:latin typeface="Arial" panose="020B0604020202020204" pitchFamily="34" charset="0"/>
              </a:rPr>
              <a:t> is the voltage across </a:t>
            </a:r>
            <a:r>
              <a:rPr lang="en-US" altLang="en-US" sz="2000" i="1" dirty="0">
                <a:solidFill>
                  <a:schemeClr val="bg1"/>
                </a:solidFill>
                <a:latin typeface="Arial" panose="020B0604020202020204" pitchFamily="34" charset="0"/>
              </a:rPr>
              <a:t>R</a:t>
            </a:r>
            <a:r>
              <a:rPr lang="en-US" altLang="en-US" sz="2000" i="1" baseline="-25000" dirty="0">
                <a:solidFill>
                  <a:schemeClr val="bg1"/>
                </a:solidFill>
                <a:latin typeface="Arial" panose="020B0604020202020204" pitchFamily="34" charset="0"/>
              </a:rPr>
              <a:t>1</a:t>
            </a:r>
            <a:r>
              <a:rPr lang="en-US" altLang="en-US" sz="2000" dirty="0">
                <a:solidFill>
                  <a:schemeClr val="bg1"/>
                </a:solidFill>
                <a:latin typeface="Arial" panose="020B0604020202020204" pitchFamily="34" charset="0"/>
              </a:rPr>
              <a:t>.  Thus, the current shown in green is </a:t>
            </a:r>
            <a:r>
              <a:rPr lang="en-US" altLang="en-US" sz="2000" i="1" dirty="0" err="1">
                <a:solidFill>
                  <a:schemeClr val="bg1"/>
                </a:solidFill>
                <a:cs typeface="Times New Roman" panose="02020603050405020304" pitchFamily="18" charset="0"/>
              </a:rPr>
              <a:t>v</a:t>
            </a:r>
            <a:r>
              <a:rPr lang="en-US" altLang="en-US" sz="2000" i="1" baseline="-25000" dirty="0" err="1">
                <a:solidFill>
                  <a:schemeClr val="bg1"/>
                </a:solidFill>
                <a:cs typeface="Times New Roman" panose="02020603050405020304" pitchFamily="18" charset="0"/>
              </a:rPr>
              <a:t>A</a:t>
            </a:r>
            <a:r>
              <a:rPr lang="en-US" altLang="en-US" sz="2000" dirty="0">
                <a:solidFill>
                  <a:schemeClr val="bg1"/>
                </a:solidFill>
                <a:latin typeface="Arial" panose="020B0604020202020204" pitchFamily="34" charset="0"/>
              </a:rPr>
              <a:t>/</a:t>
            </a:r>
            <a:r>
              <a:rPr lang="en-US" altLang="en-US" sz="2000" i="1" dirty="0">
                <a:solidFill>
                  <a:schemeClr val="bg1"/>
                </a:solidFill>
                <a:latin typeface="Arial" panose="020B0604020202020204" pitchFamily="34" charset="0"/>
              </a:rPr>
              <a:t>R</a:t>
            </a:r>
            <a:r>
              <a:rPr lang="en-US" altLang="en-US" sz="2000" i="1" baseline="-25000" dirty="0">
                <a:solidFill>
                  <a:schemeClr val="bg1"/>
                </a:solidFill>
                <a:latin typeface="Arial" panose="020B0604020202020204" pitchFamily="34" charset="0"/>
              </a:rPr>
              <a:t>1</a:t>
            </a:r>
            <a:r>
              <a:rPr lang="en-US" altLang="en-US" sz="2000" dirty="0">
                <a:solidFill>
                  <a:schemeClr val="bg1"/>
                </a:solidFill>
                <a:latin typeface="Arial" panose="020B0604020202020204" pitchFamily="34" charset="0"/>
              </a:rPr>
              <a:t>, out of node A, and thus has a + sign in this equation.</a:t>
            </a:r>
          </a:p>
        </p:txBody>
      </p:sp>
      <p:graphicFrame>
        <p:nvGraphicFramePr>
          <p:cNvPr id="598021" name="Object 5"/>
          <p:cNvGraphicFramePr>
            <a:graphicFrameLocks noChangeAspect="1"/>
          </p:cNvGraphicFramePr>
          <p:nvPr>
            <p:extLst>
              <p:ext uri="{D42A27DB-BD31-4B8C-83A1-F6EECF244321}">
                <p14:modId xmlns:p14="http://schemas.microsoft.com/office/powerpoint/2010/main" val="1752428086"/>
              </p:ext>
            </p:extLst>
          </p:nvPr>
        </p:nvGraphicFramePr>
        <p:xfrm>
          <a:off x="0" y="3689350"/>
          <a:ext cx="6934200" cy="3168650"/>
        </p:xfrm>
        <a:graphic>
          <a:graphicData uri="http://schemas.openxmlformats.org/presentationml/2006/ole">
            <mc:AlternateContent xmlns:mc="http://schemas.openxmlformats.org/markup-compatibility/2006">
              <mc:Choice xmlns:v="urn:schemas-microsoft-com:vml" Requires="v">
                <p:oleObj spid="_x0000_s598073" name="Visio" r:id="rId4" imgW="7572367" imgH="3460050" progId="Visio.Drawing.11">
                  <p:embed/>
                </p:oleObj>
              </mc:Choice>
              <mc:Fallback>
                <p:oleObj name="Visio" r:id="rId4" imgW="7572367" imgH="3460050" progId="Visio.Drawing.11">
                  <p:embed/>
                  <p:pic>
                    <p:nvPicPr>
                      <p:cNvPr id="0" name="Object 5"/>
                      <p:cNvPicPr>
                        <a:picLocks noChangeAspect="1" noChangeArrowheads="1"/>
                      </p:cNvPicPr>
                      <p:nvPr/>
                    </p:nvPicPr>
                    <p:blipFill>
                      <a:blip r:embed="rId5"/>
                      <a:srcRect/>
                      <a:stretch>
                        <a:fillRect/>
                      </a:stretch>
                    </p:blipFill>
                    <p:spPr bwMode="auto">
                      <a:xfrm>
                        <a:off x="0" y="3689350"/>
                        <a:ext cx="6934200" cy="31686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22" name="Object 6"/>
          <p:cNvGraphicFramePr>
            <a:graphicFrameLocks noChangeAspect="1"/>
          </p:cNvGraphicFramePr>
          <p:nvPr/>
        </p:nvGraphicFramePr>
        <p:xfrm>
          <a:off x="5005388" y="2362200"/>
          <a:ext cx="3605212" cy="1103313"/>
        </p:xfrm>
        <a:graphic>
          <a:graphicData uri="http://schemas.openxmlformats.org/presentationml/2006/ole">
            <mc:AlternateContent xmlns:mc="http://schemas.openxmlformats.org/markup-compatibility/2006">
              <mc:Choice xmlns:v="urn:schemas-microsoft-com:vml" Requires="v">
                <p:oleObj spid="_x0000_s598074" name="Equation" r:id="rId6" imgW="1409400" imgH="431640" progId="Equation.DSMT4">
                  <p:embed/>
                </p:oleObj>
              </mc:Choice>
              <mc:Fallback>
                <p:oleObj name="Equation" r:id="rId6" imgW="1409400" imgH="43164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5388" y="2362200"/>
                        <a:ext cx="3605212"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8023" name="Line 7"/>
          <p:cNvSpPr>
            <a:spLocks noChangeShapeType="1"/>
          </p:cNvSpPr>
          <p:nvPr/>
        </p:nvSpPr>
        <p:spPr bwMode="auto">
          <a:xfrm flipH="1">
            <a:off x="2590800" y="3124200"/>
            <a:ext cx="2590800" cy="1828800"/>
          </a:xfrm>
          <a:prstGeom prst="line">
            <a:avLst/>
          </a:prstGeom>
          <a:noFill/>
          <a:ln w="38100">
            <a:solidFill>
              <a:srgbClr val="66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72" name="Rectangle 8"/>
          <p:cNvSpPr>
            <a:spLocks noChangeArrowheads="1"/>
          </p:cNvSpPr>
          <p:nvPr/>
        </p:nvSpPr>
        <p:spPr bwMode="auto">
          <a:xfrm>
            <a:off x="5029200" y="2286000"/>
            <a:ext cx="3886200" cy="13716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0066" name="Rectangle 2"/>
          <p:cNvSpPr>
            <a:spLocks noGrp="1" noChangeArrowheads="1"/>
          </p:cNvSpPr>
          <p:nvPr>
            <p:ph type="title"/>
          </p:nvPr>
        </p:nvSpPr>
        <p:spPr>
          <a:xfrm>
            <a:off x="2286000" y="0"/>
            <a:ext cx="6629400" cy="762000"/>
          </a:xfrm>
        </p:spPr>
        <p:txBody>
          <a:bodyPr/>
          <a:lstStyle/>
          <a:p>
            <a:r>
              <a:rPr lang="en-US" altLang="en-US" sz="3200"/>
              <a:t>NVM – Currents Explained 2</a:t>
            </a:r>
          </a:p>
        </p:txBody>
      </p:sp>
      <p:sp>
        <p:nvSpPr>
          <p:cNvPr id="600067" name="Rectangle 3"/>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bg1"/>
                </a:solidFill>
              </a:rPr>
              <a:t>Find the </a:t>
            </a:r>
            <a:r>
              <a:rPr lang="en-US" altLang="en-US" sz="1600" dirty="0">
                <a:solidFill>
                  <a:schemeClr val="bg1"/>
                </a:solidFill>
                <a:latin typeface="Helvetica" panose="020B0604020202020204" pitchFamily="34" charset="0"/>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Define the node voltages</a:t>
            </a:r>
            <a:r>
              <a:rPr lang="en-US" altLang="en-US" sz="1600" dirty="0" smtClean="0">
                <a:solidFill>
                  <a:schemeClr val="bg1"/>
                </a:solidFill>
                <a:latin typeface="Helvetica" panose="020B0604020202020204" pitchFamily="34" charset="0"/>
                <a:cs typeface="Times New Roman" panose="02020603050405020304" pitchFamily="18" charset="0"/>
              </a:rPr>
              <a:t>, at </a:t>
            </a:r>
            <a:r>
              <a:rPr lang="en-US" altLang="en-US" sz="1600" dirty="0">
                <a:solidFill>
                  <a:schemeClr val="bg1"/>
                </a:solidFill>
                <a:latin typeface="Helvetica" panose="020B0604020202020204" pitchFamily="34" charset="0"/>
                <a:cs typeface="Times New Roman" panose="02020603050405020304" pitchFamily="18" charset="0"/>
              </a:rPr>
              <a:t>the essential nodes with respect to the reference node.  Label them.</a:t>
            </a:r>
          </a:p>
          <a:p>
            <a:pPr marL="474663" indent="-474663">
              <a:lnSpc>
                <a:spcPct val="90000"/>
              </a:lnSpc>
              <a:buFontTx/>
              <a:buAutoNum type="arabicPeriod"/>
            </a:pPr>
            <a:r>
              <a:rPr lang="en-US" altLang="en-US" sz="1600" dirty="0">
                <a:solidFill>
                  <a:schemeClr val="accent2"/>
                </a:solidFill>
                <a:latin typeface="Helvetica" panose="020B0604020202020204" pitchFamily="34" charset="0"/>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latin typeface="Helvetica" panose="020B0604020202020204" pitchFamily="34" charset="0"/>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sp>
        <p:nvSpPr>
          <p:cNvPr id="600068" name="Text Box 4"/>
          <p:cNvSpPr txBox="1">
            <a:spLocks noChangeArrowheads="1"/>
          </p:cNvSpPr>
          <p:nvPr/>
        </p:nvSpPr>
        <p:spPr bwMode="auto">
          <a:xfrm>
            <a:off x="4343400" y="762000"/>
            <a:ext cx="4572000" cy="1625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The current through the current source is, by definition, given by the value of that current source.  Since the reference polarity of the current is entering node A, it  has a “-” sign.</a:t>
            </a:r>
          </a:p>
        </p:txBody>
      </p:sp>
      <p:graphicFrame>
        <p:nvGraphicFramePr>
          <p:cNvPr id="600069" name="Object 5"/>
          <p:cNvGraphicFramePr>
            <a:graphicFrameLocks noChangeAspect="1"/>
          </p:cNvGraphicFramePr>
          <p:nvPr>
            <p:extLst>
              <p:ext uri="{D42A27DB-BD31-4B8C-83A1-F6EECF244321}">
                <p14:modId xmlns:p14="http://schemas.microsoft.com/office/powerpoint/2010/main" val="2257417884"/>
              </p:ext>
            </p:extLst>
          </p:nvPr>
        </p:nvGraphicFramePr>
        <p:xfrm>
          <a:off x="0" y="3689350"/>
          <a:ext cx="6934200" cy="3168650"/>
        </p:xfrm>
        <a:graphic>
          <a:graphicData uri="http://schemas.openxmlformats.org/presentationml/2006/ole">
            <mc:AlternateContent xmlns:mc="http://schemas.openxmlformats.org/markup-compatibility/2006">
              <mc:Choice xmlns:v="urn:schemas-microsoft-com:vml" Requires="v">
                <p:oleObj spid="_x0000_s600121" name="Visio" r:id="rId4" imgW="7572367" imgH="3460050" progId="Visio.Drawing.11">
                  <p:embed/>
                </p:oleObj>
              </mc:Choice>
              <mc:Fallback>
                <p:oleObj name="Visio" r:id="rId4" imgW="7572367" imgH="3460050" progId="Visio.Drawing.11">
                  <p:embed/>
                  <p:pic>
                    <p:nvPicPr>
                      <p:cNvPr id="0" name="Object 5"/>
                      <p:cNvPicPr>
                        <a:picLocks noChangeAspect="1" noChangeArrowheads="1"/>
                      </p:cNvPicPr>
                      <p:nvPr/>
                    </p:nvPicPr>
                    <p:blipFill>
                      <a:blip r:embed="rId5"/>
                      <a:srcRect/>
                      <a:stretch>
                        <a:fillRect/>
                      </a:stretch>
                    </p:blipFill>
                    <p:spPr bwMode="auto">
                      <a:xfrm>
                        <a:off x="0" y="3689350"/>
                        <a:ext cx="6934200" cy="31686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0" name="Object 6"/>
          <p:cNvGraphicFramePr>
            <a:graphicFrameLocks noChangeAspect="1"/>
          </p:cNvGraphicFramePr>
          <p:nvPr/>
        </p:nvGraphicFramePr>
        <p:xfrm>
          <a:off x="5105400" y="2362200"/>
          <a:ext cx="3657600" cy="1206500"/>
        </p:xfrm>
        <a:graphic>
          <a:graphicData uri="http://schemas.openxmlformats.org/presentationml/2006/ole">
            <mc:AlternateContent xmlns:mc="http://schemas.openxmlformats.org/markup-compatibility/2006">
              <mc:Choice xmlns:v="urn:schemas-microsoft-com:vml" Requires="v">
                <p:oleObj spid="_x0000_s600122" name="Equation" r:id="rId6" imgW="1307880" imgH="431640" progId="Equation.DSMT4">
                  <p:embed/>
                </p:oleObj>
              </mc:Choice>
              <mc:Fallback>
                <p:oleObj name="Equation" r:id="rId6" imgW="1307880" imgH="43164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362200"/>
                        <a:ext cx="36576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0071" name="Line 7"/>
          <p:cNvSpPr>
            <a:spLocks noChangeShapeType="1"/>
          </p:cNvSpPr>
          <p:nvPr/>
        </p:nvSpPr>
        <p:spPr bwMode="auto">
          <a:xfrm flipH="1">
            <a:off x="1143000" y="2971800"/>
            <a:ext cx="4724400" cy="2209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21" name="Rectangle 9"/>
          <p:cNvSpPr>
            <a:spLocks noChangeArrowheads="1"/>
          </p:cNvSpPr>
          <p:nvPr/>
        </p:nvSpPr>
        <p:spPr bwMode="auto">
          <a:xfrm>
            <a:off x="5029200" y="2286000"/>
            <a:ext cx="3810000" cy="12954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2114" name="Rectangle 2"/>
          <p:cNvSpPr>
            <a:spLocks noGrp="1" noChangeArrowheads="1"/>
          </p:cNvSpPr>
          <p:nvPr>
            <p:ph type="title"/>
          </p:nvPr>
        </p:nvSpPr>
        <p:spPr>
          <a:xfrm>
            <a:off x="2286000" y="0"/>
            <a:ext cx="6629400" cy="762000"/>
          </a:xfrm>
        </p:spPr>
        <p:txBody>
          <a:bodyPr/>
          <a:lstStyle/>
          <a:p>
            <a:r>
              <a:rPr lang="en-US" altLang="en-US" sz="3200"/>
              <a:t>NVM – Currents Explained 3</a:t>
            </a:r>
          </a:p>
        </p:txBody>
      </p:sp>
      <p:sp>
        <p:nvSpPr>
          <p:cNvPr id="602115" name="Rectangle 3"/>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bg1"/>
                </a:solidFill>
              </a:rPr>
              <a:t>Find the </a:t>
            </a:r>
            <a:r>
              <a:rPr lang="en-US" altLang="en-US" sz="1600" dirty="0">
                <a:solidFill>
                  <a:schemeClr val="bg1"/>
                </a:solidFill>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the node voltages</a:t>
            </a:r>
            <a:r>
              <a:rPr lang="en-US" altLang="en-US" sz="1600" dirty="0" smtClean="0">
                <a:solidFill>
                  <a:schemeClr val="bg1"/>
                </a:solidFill>
                <a:cs typeface="Times New Roman" panose="02020603050405020304" pitchFamily="18" charset="0"/>
              </a:rPr>
              <a:t>, at </a:t>
            </a:r>
            <a:r>
              <a:rPr lang="en-US" altLang="en-US" sz="1600" dirty="0">
                <a:solidFill>
                  <a:schemeClr val="bg1"/>
                </a:solidFill>
                <a:cs typeface="Times New Roman" panose="02020603050405020304" pitchFamily="18" charset="0"/>
              </a:rPr>
              <a:t>the essential nodes with respect to the reference node.  Label them.</a:t>
            </a:r>
          </a:p>
          <a:p>
            <a:pPr marL="474663" indent="-474663">
              <a:lnSpc>
                <a:spcPct val="90000"/>
              </a:lnSpc>
              <a:buFontTx/>
              <a:buAutoNum type="arabicPeriod"/>
            </a:pPr>
            <a:r>
              <a:rPr lang="en-US" altLang="en-US" sz="1600" dirty="0">
                <a:solidFill>
                  <a:schemeClr val="accent2"/>
                </a:solidFill>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sp>
        <p:nvSpPr>
          <p:cNvPr id="602116" name="Text Box 4"/>
          <p:cNvSpPr txBox="1">
            <a:spLocks noChangeArrowheads="1"/>
          </p:cNvSpPr>
          <p:nvPr/>
        </p:nvSpPr>
        <p:spPr bwMode="auto">
          <a:xfrm>
            <a:off x="4343400" y="762000"/>
            <a:ext cx="4572000" cy="1625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This current expression also comes from Ohm’s Law.  The voltage </a:t>
            </a:r>
            <a:r>
              <a:rPr lang="en-US" altLang="en-US" sz="2000" i="1" dirty="0" err="1">
                <a:solidFill>
                  <a:schemeClr val="bg1"/>
                </a:solidFill>
                <a:cs typeface="Times New Roman" panose="02020603050405020304" pitchFamily="18" charset="0"/>
              </a:rPr>
              <a:t>v</a:t>
            </a:r>
            <a:r>
              <a:rPr lang="en-US" altLang="en-US" sz="2000" i="1" baseline="-25000" dirty="0" err="1">
                <a:solidFill>
                  <a:schemeClr val="bg1"/>
                </a:solidFill>
                <a:cs typeface="Times New Roman" panose="02020603050405020304" pitchFamily="18" charset="0"/>
              </a:rPr>
              <a:t>X</a:t>
            </a:r>
            <a:r>
              <a:rPr lang="en-US" altLang="en-US" sz="2000" dirty="0">
                <a:solidFill>
                  <a:schemeClr val="bg1"/>
                </a:solidFill>
                <a:latin typeface="Arial" panose="020B0604020202020204" pitchFamily="34" charset="0"/>
              </a:rPr>
              <a:t> is the voltage across the resistor </a:t>
            </a:r>
            <a:r>
              <a:rPr lang="en-US" altLang="en-US" sz="2000" i="1" dirty="0">
                <a:solidFill>
                  <a:schemeClr val="bg1"/>
                </a:solidFill>
                <a:latin typeface="Arial" panose="020B0604020202020204" pitchFamily="34" charset="0"/>
              </a:rPr>
              <a:t>R</a:t>
            </a:r>
            <a:r>
              <a:rPr lang="en-US" altLang="en-US" sz="2000" i="1" baseline="-25000" dirty="0">
                <a:solidFill>
                  <a:schemeClr val="bg1"/>
                </a:solidFill>
                <a:latin typeface="Arial" panose="020B0604020202020204" pitchFamily="34" charset="0"/>
              </a:rPr>
              <a:t>2</a:t>
            </a:r>
            <a:r>
              <a:rPr lang="en-US" altLang="en-US" sz="2000" dirty="0">
                <a:solidFill>
                  <a:schemeClr val="bg1"/>
                </a:solidFill>
                <a:latin typeface="Arial" panose="020B0604020202020204" pitchFamily="34" charset="0"/>
              </a:rPr>
              <a:t>, and results in a current in the polarity shown.</a:t>
            </a:r>
          </a:p>
        </p:txBody>
      </p:sp>
      <p:graphicFrame>
        <p:nvGraphicFramePr>
          <p:cNvPr id="602117" name="Object 5"/>
          <p:cNvGraphicFramePr>
            <a:graphicFrameLocks noChangeAspect="1"/>
          </p:cNvGraphicFramePr>
          <p:nvPr>
            <p:extLst>
              <p:ext uri="{D42A27DB-BD31-4B8C-83A1-F6EECF244321}">
                <p14:modId xmlns:p14="http://schemas.microsoft.com/office/powerpoint/2010/main" val="239064357"/>
              </p:ext>
            </p:extLst>
          </p:nvPr>
        </p:nvGraphicFramePr>
        <p:xfrm>
          <a:off x="0" y="3689350"/>
          <a:ext cx="6934200" cy="3168650"/>
        </p:xfrm>
        <a:graphic>
          <a:graphicData uri="http://schemas.openxmlformats.org/presentationml/2006/ole">
            <mc:AlternateContent xmlns:mc="http://schemas.openxmlformats.org/markup-compatibility/2006">
              <mc:Choice xmlns:v="urn:schemas-microsoft-com:vml" Requires="v">
                <p:oleObj spid="_x0000_s602170" name="Visio" r:id="rId4" imgW="7572367" imgH="3460050" progId="Visio.Drawing.11">
                  <p:embed/>
                </p:oleObj>
              </mc:Choice>
              <mc:Fallback>
                <p:oleObj name="Visio" r:id="rId4" imgW="7572367" imgH="3460050" progId="Visio.Drawing.11">
                  <p:embed/>
                  <p:pic>
                    <p:nvPicPr>
                      <p:cNvPr id="0" name="Object 5"/>
                      <p:cNvPicPr>
                        <a:picLocks noChangeAspect="1" noChangeArrowheads="1"/>
                      </p:cNvPicPr>
                      <p:nvPr/>
                    </p:nvPicPr>
                    <p:blipFill>
                      <a:blip r:embed="rId5"/>
                      <a:srcRect/>
                      <a:stretch>
                        <a:fillRect/>
                      </a:stretch>
                    </p:blipFill>
                    <p:spPr bwMode="auto">
                      <a:xfrm>
                        <a:off x="0" y="3689350"/>
                        <a:ext cx="6934200" cy="31686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2118" name="Object 6"/>
          <p:cNvGraphicFramePr>
            <a:graphicFrameLocks noChangeAspect="1"/>
          </p:cNvGraphicFramePr>
          <p:nvPr/>
        </p:nvGraphicFramePr>
        <p:xfrm>
          <a:off x="5105400" y="2362200"/>
          <a:ext cx="3581400" cy="1181100"/>
        </p:xfrm>
        <a:graphic>
          <a:graphicData uri="http://schemas.openxmlformats.org/presentationml/2006/ole">
            <mc:AlternateContent xmlns:mc="http://schemas.openxmlformats.org/markup-compatibility/2006">
              <mc:Choice xmlns:v="urn:schemas-microsoft-com:vml" Requires="v">
                <p:oleObj spid="_x0000_s602171" name="Equation" r:id="rId6" imgW="1307880" imgH="431640" progId="Equation.DSMT4">
                  <p:embed/>
                </p:oleObj>
              </mc:Choice>
              <mc:Fallback>
                <p:oleObj name="Equation" r:id="rId6" imgW="1307880" imgH="43164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362200"/>
                        <a:ext cx="35814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2119" name="Line 7"/>
          <p:cNvSpPr>
            <a:spLocks noChangeShapeType="1"/>
          </p:cNvSpPr>
          <p:nvPr/>
        </p:nvSpPr>
        <p:spPr bwMode="auto">
          <a:xfrm flipH="1">
            <a:off x="3505200" y="3200400"/>
            <a:ext cx="3200400" cy="1295400"/>
          </a:xfrm>
          <a:prstGeom prst="line">
            <a:avLst/>
          </a:prstGeom>
          <a:noFill/>
          <a:ln w="38100">
            <a:solidFill>
              <a:srgbClr val="FF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2120" name="Text Box 8"/>
          <p:cNvSpPr txBox="1">
            <a:spLocks noChangeArrowheads="1"/>
          </p:cNvSpPr>
          <p:nvPr/>
        </p:nvSpPr>
        <p:spPr bwMode="auto">
          <a:xfrm>
            <a:off x="6934200" y="3708400"/>
            <a:ext cx="2209800" cy="314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To prove to yourself that </a:t>
            </a:r>
            <a:br>
              <a:rPr lang="en-US" altLang="en-US" sz="2000" dirty="0">
                <a:solidFill>
                  <a:schemeClr val="bg1"/>
                </a:solidFill>
                <a:latin typeface="Arial" panose="020B0604020202020204" pitchFamily="34" charset="0"/>
              </a:rPr>
            </a:br>
            <a:r>
              <a:rPr lang="en-US" altLang="en-US" sz="2000" i="1" dirty="0" err="1">
                <a:solidFill>
                  <a:schemeClr val="bg1"/>
                </a:solidFill>
                <a:cs typeface="Times New Roman" panose="02020603050405020304" pitchFamily="18" charset="0"/>
              </a:rPr>
              <a:t>v</a:t>
            </a:r>
            <a:r>
              <a:rPr lang="en-US" altLang="en-US" sz="2000" i="1" baseline="-25000" dirty="0" err="1">
                <a:solidFill>
                  <a:schemeClr val="bg1"/>
                </a:solidFill>
                <a:cs typeface="Times New Roman" panose="02020603050405020304" pitchFamily="18" charset="0"/>
              </a:rPr>
              <a:t>X</a:t>
            </a:r>
            <a:r>
              <a:rPr lang="en-US" altLang="en-US" sz="2000" dirty="0">
                <a:solidFill>
                  <a:schemeClr val="bg1"/>
                </a:solidFill>
                <a:cs typeface="Times New Roman" panose="02020603050405020304" pitchFamily="18" charset="0"/>
              </a:rPr>
              <a:t> = </a:t>
            </a:r>
            <a:r>
              <a:rPr lang="en-US" altLang="en-US" sz="2000" i="1" dirty="0" err="1">
                <a:solidFill>
                  <a:schemeClr val="bg1"/>
                </a:solidFill>
                <a:cs typeface="Times New Roman" panose="02020603050405020304" pitchFamily="18" charset="0"/>
              </a:rPr>
              <a:t>v</a:t>
            </a:r>
            <a:r>
              <a:rPr lang="en-US" altLang="en-US" sz="2000" i="1" baseline="-25000" dirty="0" err="1">
                <a:solidFill>
                  <a:schemeClr val="bg1"/>
                </a:solidFill>
                <a:cs typeface="Times New Roman" panose="02020603050405020304" pitchFamily="18" charset="0"/>
              </a:rPr>
              <a:t>A</a:t>
            </a:r>
            <a:r>
              <a:rPr lang="en-US" altLang="en-US" sz="2000" dirty="0">
                <a:solidFill>
                  <a:schemeClr val="bg1"/>
                </a:solidFill>
                <a:cs typeface="Times New Roman" panose="02020603050405020304" pitchFamily="18" charset="0"/>
              </a:rPr>
              <a:t> – </a:t>
            </a:r>
            <a:r>
              <a:rPr lang="en-US" altLang="en-US" sz="2000" i="1" dirty="0" err="1">
                <a:solidFill>
                  <a:schemeClr val="bg1"/>
                </a:solidFill>
                <a:cs typeface="Times New Roman" panose="02020603050405020304" pitchFamily="18" charset="0"/>
              </a:rPr>
              <a:t>v</a:t>
            </a:r>
            <a:r>
              <a:rPr lang="en-US" altLang="en-US" sz="2000" i="1" baseline="-25000" dirty="0" err="1">
                <a:solidFill>
                  <a:schemeClr val="bg1"/>
                </a:solidFill>
                <a:cs typeface="Times New Roman" panose="02020603050405020304" pitchFamily="18" charset="0"/>
              </a:rPr>
              <a:t>B</a:t>
            </a:r>
            <a:r>
              <a:rPr lang="en-US" altLang="en-US" sz="2000" dirty="0">
                <a:solidFill>
                  <a:schemeClr val="bg1"/>
                </a:solidFill>
                <a:latin typeface="Arial" panose="020B0604020202020204" pitchFamily="34" charset="0"/>
              </a:rPr>
              <a:t>, take KVL around the loop shown.  The voltage at A with respect to B, is </a:t>
            </a:r>
            <a:br>
              <a:rPr lang="en-US" altLang="en-US" sz="2000" dirty="0">
                <a:solidFill>
                  <a:schemeClr val="bg1"/>
                </a:solidFill>
                <a:latin typeface="Arial" panose="020B0604020202020204" pitchFamily="34" charset="0"/>
              </a:rPr>
            </a:br>
            <a:r>
              <a:rPr lang="en-US" altLang="en-US" sz="2000" i="1" dirty="0" err="1">
                <a:solidFill>
                  <a:schemeClr val="bg1"/>
                </a:solidFill>
                <a:cs typeface="Times New Roman" panose="02020603050405020304" pitchFamily="18" charset="0"/>
              </a:rPr>
              <a:t>v</a:t>
            </a:r>
            <a:r>
              <a:rPr lang="en-US" altLang="en-US" sz="2000" i="1" baseline="-25000" dirty="0" err="1">
                <a:solidFill>
                  <a:schemeClr val="bg1"/>
                </a:solidFill>
                <a:cs typeface="Times New Roman" panose="02020603050405020304" pitchFamily="18" charset="0"/>
              </a:rPr>
              <a:t>A</a:t>
            </a:r>
            <a:r>
              <a:rPr lang="en-US" altLang="en-US" sz="2000" dirty="0">
                <a:solidFill>
                  <a:schemeClr val="bg1"/>
                </a:solidFill>
                <a:cs typeface="Times New Roman" panose="02020603050405020304" pitchFamily="18" charset="0"/>
              </a:rPr>
              <a:t> – </a:t>
            </a:r>
            <a:r>
              <a:rPr lang="en-US" altLang="en-US" sz="2000" i="1" dirty="0" err="1">
                <a:solidFill>
                  <a:schemeClr val="bg1"/>
                </a:solidFill>
                <a:cs typeface="Times New Roman" panose="02020603050405020304" pitchFamily="18" charset="0"/>
              </a:rPr>
              <a:t>v</a:t>
            </a:r>
            <a:r>
              <a:rPr lang="en-US" altLang="en-US" sz="2000" i="1" baseline="-25000" dirty="0" err="1">
                <a:solidFill>
                  <a:schemeClr val="bg1"/>
                </a:solidFill>
                <a:cs typeface="Times New Roman" panose="02020603050405020304" pitchFamily="18" charset="0"/>
              </a:rPr>
              <a:t>B</a:t>
            </a:r>
            <a:r>
              <a:rPr lang="en-US" altLang="en-US" sz="2000" dirty="0">
                <a:solidFill>
                  <a:schemeClr val="bg1"/>
                </a:solidFill>
                <a:latin typeface="Arial" panose="020B0604020202020204" pitchFamily="34" charset="0"/>
              </a:rPr>
              <a:t>, where </a:t>
            </a:r>
            <a:r>
              <a:rPr lang="en-US" altLang="en-US" sz="2000" i="1" dirty="0" err="1">
                <a:solidFill>
                  <a:schemeClr val="bg1"/>
                </a:solidFill>
                <a:cs typeface="Times New Roman" panose="02020603050405020304" pitchFamily="18" charset="0"/>
              </a:rPr>
              <a:t>v</a:t>
            </a:r>
            <a:r>
              <a:rPr lang="en-US" altLang="en-US" sz="2000" i="1" baseline="-25000" dirty="0" err="1">
                <a:solidFill>
                  <a:schemeClr val="bg1"/>
                </a:solidFill>
                <a:cs typeface="Times New Roman" panose="02020603050405020304" pitchFamily="18" charset="0"/>
              </a:rPr>
              <a:t>A</a:t>
            </a:r>
            <a:r>
              <a:rPr lang="en-US" altLang="en-US" sz="2000" dirty="0">
                <a:solidFill>
                  <a:schemeClr val="bg1"/>
                </a:solidFill>
                <a:latin typeface="Arial" panose="020B0604020202020204" pitchFamily="34" charset="0"/>
              </a:rPr>
              <a:t> and </a:t>
            </a:r>
            <a:r>
              <a:rPr lang="en-US" altLang="en-US" sz="2000" i="1" dirty="0" err="1">
                <a:solidFill>
                  <a:schemeClr val="bg1"/>
                </a:solidFill>
                <a:cs typeface="Times New Roman" panose="02020603050405020304" pitchFamily="18" charset="0"/>
              </a:rPr>
              <a:t>v</a:t>
            </a:r>
            <a:r>
              <a:rPr lang="en-US" altLang="en-US" sz="2000" i="1" baseline="-25000" dirty="0" err="1">
                <a:solidFill>
                  <a:schemeClr val="bg1"/>
                </a:solidFill>
                <a:cs typeface="Times New Roman" panose="02020603050405020304" pitchFamily="18" charset="0"/>
              </a:rPr>
              <a:t>B</a:t>
            </a:r>
            <a:r>
              <a:rPr lang="en-US" altLang="en-US" sz="2000" dirty="0">
                <a:solidFill>
                  <a:schemeClr val="bg1"/>
                </a:solidFill>
                <a:latin typeface="Arial" panose="020B0604020202020204" pitchFamily="34" charset="0"/>
              </a:rPr>
              <a:t> are both node voltages.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1" name="Rectangle 11"/>
          <p:cNvSpPr>
            <a:spLocks noChangeArrowheads="1"/>
          </p:cNvSpPr>
          <p:nvPr/>
        </p:nvSpPr>
        <p:spPr bwMode="auto">
          <a:xfrm>
            <a:off x="4876800" y="2743200"/>
            <a:ext cx="3429000" cy="1066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70" name="Rectangle 10"/>
          <p:cNvSpPr>
            <a:spLocks noChangeArrowheads="1"/>
          </p:cNvSpPr>
          <p:nvPr/>
        </p:nvSpPr>
        <p:spPr bwMode="auto">
          <a:xfrm>
            <a:off x="5105400" y="1447800"/>
            <a:ext cx="2743200" cy="10668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62" name="Rectangle 2"/>
          <p:cNvSpPr>
            <a:spLocks noGrp="1" noChangeArrowheads="1"/>
          </p:cNvSpPr>
          <p:nvPr>
            <p:ph type="title"/>
          </p:nvPr>
        </p:nvSpPr>
        <p:spPr>
          <a:xfrm>
            <a:off x="2286000" y="0"/>
            <a:ext cx="6858000" cy="762000"/>
          </a:xfrm>
        </p:spPr>
        <p:txBody>
          <a:bodyPr/>
          <a:lstStyle/>
          <a:p>
            <a:r>
              <a:rPr lang="en-US" altLang="en-US" sz="3200"/>
              <a:t>NVM – 1</a:t>
            </a:r>
            <a:r>
              <a:rPr lang="en-US" altLang="en-US" sz="3200" baseline="30000"/>
              <a:t>st</a:t>
            </a:r>
            <a:r>
              <a:rPr lang="en-US" altLang="en-US" sz="3200"/>
              <a:t>  Example – Step 4, Part 3</a:t>
            </a:r>
          </a:p>
        </p:txBody>
      </p:sp>
      <p:sp>
        <p:nvSpPr>
          <p:cNvPr id="604163" name="Rectangle 3"/>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bg1"/>
                </a:solidFill>
              </a:rPr>
              <a:t>Find the </a:t>
            </a:r>
            <a:r>
              <a:rPr lang="en-US" altLang="en-US" sz="1600" dirty="0">
                <a:solidFill>
                  <a:schemeClr val="bg1"/>
                </a:solidFill>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the node voltages</a:t>
            </a:r>
            <a:r>
              <a:rPr lang="en-US" altLang="en-US" sz="1600" dirty="0" smtClean="0">
                <a:solidFill>
                  <a:schemeClr val="bg1"/>
                </a:solidFill>
                <a:cs typeface="Times New Roman" panose="02020603050405020304" pitchFamily="18" charset="0"/>
              </a:rPr>
              <a:t>, at </a:t>
            </a:r>
            <a:r>
              <a:rPr lang="en-US" altLang="en-US" sz="1600" dirty="0">
                <a:solidFill>
                  <a:schemeClr val="bg1"/>
                </a:solidFill>
                <a:cs typeface="Times New Roman" panose="02020603050405020304" pitchFamily="18" charset="0"/>
              </a:rPr>
              <a:t>the essential nodes with respect to the reference node.  Label them.</a:t>
            </a:r>
          </a:p>
          <a:p>
            <a:pPr marL="474663" indent="-474663">
              <a:lnSpc>
                <a:spcPct val="90000"/>
              </a:lnSpc>
              <a:buFontTx/>
              <a:buAutoNum type="arabicPeriod"/>
            </a:pPr>
            <a:r>
              <a:rPr lang="en-US" altLang="en-US" sz="1600" dirty="0">
                <a:solidFill>
                  <a:schemeClr val="accent2"/>
                </a:solidFill>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sp>
        <p:nvSpPr>
          <p:cNvPr id="604164" name="Text Box 4"/>
          <p:cNvSpPr txBox="1">
            <a:spLocks noChangeArrowheads="1"/>
          </p:cNvSpPr>
          <p:nvPr/>
        </p:nvSpPr>
        <p:spPr bwMode="auto">
          <a:xfrm>
            <a:off x="4343400" y="762000"/>
            <a:ext cx="4572000" cy="40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The KCL equation for the A node was:</a:t>
            </a:r>
          </a:p>
        </p:txBody>
      </p:sp>
      <p:graphicFrame>
        <p:nvGraphicFramePr>
          <p:cNvPr id="604165" name="Object 5"/>
          <p:cNvGraphicFramePr>
            <a:graphicFrameLocks noChangeAspect="1"/>
          </p:cNvGraphicFramePr>
          <p:nvPr>
            <p:extLst>
              <p:ext uri="{D42A27DB-BD31-4B8C-83A1-F6EECF244321}">
                <p14:modId xmlns:p14="http://schemas.microsoft.com/office/powerpoint/2010/main" val="3791520896"/>
              </p:ext>
            </p:extLst>
          </p:nvPr>
        </p:nvGraphicFramePr>
        <p:xfrm>
          <a:off x="0" y="3689350"/>
          <a:ext cx="6934200" cy="3168650"/>
        </p:xfrm>
        <a:graphic>
          <a:graphicData uri="http://schemas.openxmlformats.org/presentationml/2006/ole">
            <mc:AlternateContent xmlns:mc="http://schemas.openxmlformats.org/markup-compatibility/2006">
              <mc:Choice xmlns:v="urn:schemas-microsoft-com:vml" Requires="v">
                <p:oleObj spid="_x0000_s604244" name="Visio" r:id="rId4" imgW="7572367" imgH="3460050" progId="Visio.Drawing.11">
                  <p:embed/>
                </p:oleObj>
              </mc:Choice>
              <mc:Fallback>
                <p:oleObj name="Visio" r:id="rId4" imgW="7572367" imgH="3460050" progId="Visio.Drawing.11">
                  <p:embed/>
                  <p:pic>
                    <p:nvPicPr>
                      <p:cNvPr id="0" name="Object 5"/>
                      <p:cNvPicPr>
                        <a:picLocks noChangeAspect="1" noChangeArrowheads="1"/>
                      </p:cNvPicPr>
                      <p:nvPr/>
                    </p:nvPicPr>
                    <p:blipFill>
                      <a:blip r:embed="rId5"/>
                      <a:srcRect/>
                      <a:stretch>
                        <a:fillRect/>
                      </a:stretch>
                    </p:blipFill>
                    <p:spPr bwMode="auto">
                      <a:xfrm>
                        <a:off x="0" y="3689350"/>
                        <a:ext cx="6934200" cy="31686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66" name="Object 6"/>
          <p:cNvGraphicFramePr>
            <a:graphicFrameLocks noChangeAspect="1"/>
          </p:cNvGraphicFramePr>
          <p:nvPr>
            <p:extLst>
              <p:ext uri="{D42A27DB-BD31-4B8C-83A1-F6EECF244321}">
                <p14:modId xmlns:p14="http://schemas.microsoft.com/office/powerpoint/2010/main" val="2775279733"/>
              </p:ext>
            </p:extLst>
          </p:nvPr>
        </p:nvGraphicFramePr>
        <p:xfrm>
          <a:off x="5156200" y="1524000"/>
          <a:ext cx="2641600" cy="854075"/>
        </p:xfrm>
        <a:graphic>
          <a:graphicData uri="http://schemas.openxmlformats.org/presentationml/2006/ole">
            <mc:AlternateContent xmlns:mc="http://schemas.openxmlformats.org/markup-compatibility/2006">
              <mc:Choice xmlns:v="urn:schemas-microsoft-com:vml" Requires="v">
                <p:oleObj spid="_x0000_s604245" name="Equation" r:id="rId6" imgW="1333440" imgH="431640" progId="Equation.DSMT4">
                  <p:embed/>
                </p:oleObj>
              </mc:Choice>
              <mc:Fallback>
                <p:oleObj name="Equation" r:id="rId6" imgW="1333440" imgH="431640" progId="Equation.DSMT4">
                  <p:embed/>
                  <p:pic>
                    <p:nvPicPr>
                      <p:cNvPr id="0" name="Object 6"/>
                      <p:cNvPicPr>
                        <a:picLocks noChangeAspect="1" noChangeArrowheads="1"/>
                      </p:cNvPicPr>
                      <p:nvPr/>
                    </p:nvPicPr>
                    <p:blipFill>
                      <a:blip r:embed="rId7"/>
                      <a:srcRect/>
                      <a:stretch>
                        <a:fillRect/>
                      </a:stretch>
                    </p:blipFill>
                    <p:spPr bwMode="auto">
                      <a:xfrm>
                        <a:off x="5156200" y="1524000"/>
                        <a:ext cx="26416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167" name="Text Box 7"/>
          <p:cNvSpPr txBox="1">
            <a:spLocks noChangeArrowheads="1"/>
          </p:cNvSpPr>
          <p:nvPr/>
        </p:nvSpPr>
        <p:spPr bwMode="auto">
          <a:xfrm>
            <a:off x="4343400" y="2438400"/>
            <a:ext cx="4800600" cy="40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The KCL equation for the B node is:</a:t>
            </a:r>
          </a:p>
        </p:txBody>
      </p:sp>
      <p:graphicFrame>
        <p:nvGraphicFramePr>
          <p:cNvPr id="604168" name="Object 8"/>
          <p:cNvGraphicFramePr>
            <a:graphicFrameLocks noChangeAspect="1"/>
          </p:cNvGraphicFramePr>
          <p:nvPr>
            <p:extLst>
              <p:ext uri="{D42A27DB-BD31-4B8C-83A1-F6EECF244321}">
                <p14:modId xmlns:p14="http://schemas.microsoft.com/office/powerpoint/2010/main" val="3920295306"/>
              </p:ext>
            </p:extLst>
          </p:nvPr>
        </p:nvGraphicFramePr>
        <p:xfrm>
          <a:off x="4916488" y="2819400"/>
          <a:ext cx="3319462" cy="854075"/>
        </p:xfrm>
        <a:graphic>
          <a:graphicData uri="http://schemas.openxmlformats.org/presentationml/2006/ole">
            <mc:AlternateContent xmlns:mc="http://schemas.openxmlformats.org/markup-compatibility/2006">
              <mc:Choice xmlns:v="urn:schemas-microsoft-com:vml" Requires="v">
                <p:oleObj spid="_x0000_s604246" name="Equation" r:id="rId8" imgW="1676160" imgH="431640" progId="Equation.DSMT4">
                  <p:embed/>
                </p:oleObj>
              </mc:Choice>
              <mc:Fallback>
                <p:oleObj name="Equation" r:id="rId8" imgW="1676160" imgH="431640" progId="Equation.DSMT4">
                  <p:embed/>
                  <p:pic>
                    <p:nvPicPr>
                      <p:cNvPr id="0" name="Object 8"/>
                      <p:cNvPicPr>
                        <a:picLocks noChangeAspect="1" noChangeArrowheads="1"/>
                      </p:cNvPicPr>
                      <p:nvPr/>
                    </p:nvPicPr>
                    <p:blipFill>
                      <a:blip r:embed="rId9"/>
                      <a:srcRect/>
                      <a:stretch>
                        <a:fillRect/>
                      </a:stretch>
                    </p:blipFill>
                    <p:spPr bwMode="auto">
                      <a:xfrm>
                        <a:off x="4916488" y="2819400"/>
                        <a:ext cx="3319462"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169" name="Text Box 9"/>
          <p:cNvSpPr txBox="1">
            <a:spLocks noChangeArrowheads="1"/>
          </p:cNvSpPr>
          <p:nvPr/>
        </p:nvSpPr>
        <p:spPr bwMode="auto">
          <a:xfrm>
            <a:off x="6934200" y="4010025"/>
            <a:ext cx="2209800" cy="284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dirty="0">
                <a:solidFill>
                  <a:schemeClr val="bg1"/>
                </a:solidFill>
                <a:latin typeface="Arial" panose="020B0604020202020204" pitchFamily="34" charset="0"/>
              </a:rPr>
              <a:t>Be very careful that you understand the signs of all these terms.  One of the big keys in these problems is to get the signs correct.  If you have questions, review this material.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6" name="Rectangle 8"/>
          <p:cNvSpPr>
            <a:spLocks noChangeArrowheads="1"/>
          </p:cNvSpPr>
          <p:nvPr/>
        </p:nvSpPr>
        <p:spPr bwMode="auto">
          <a:xfrm>
            <a:off x="6934200" y="3810000"/>
            <a:ext cx="2209800" cy="1600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6210" name="Rectangle 2"/>
          <p:cNvSpPr>
            <a:spLocks noGrp="1" noChangeArrowheads="1"/>
          </p:cNvSpPr>
          <p:nvPr>
            <p:ph type="title"/>
          </p:nvPr>
        </p:nvSpPr>
        <p:spPr>
          <a:xfrm>
            <a:off x="2286000" y="0"/>
            <a:ext cx="6629400" cy="762000"/>
          </a:xfrm>
        </p:spPr>
        <p:txBody>
          <a:bodyPr/>
          <a:lstStyle/>
          <a:p>
            <a:r>
              <a:rPr lang="en-US" altLang="en-US" sz="2800"/>
              <a:t>NVM – 1</a:t>
            </a:r>
            <a:r>
              <a:rPr lang="en-US" altLang="en-US" sz="2800" baseline="30000"/>
              <a:t>st</a:t>
            </a:r>
            <a:r>
              <a:rPr lang="en-US" altLang="en-US" sz="2800"/>
              <a:t>  Example – Step 4 – Notes</a:t>
            </a:r>
          </a:p>
        </p:txBody>
      </p:sp>
      <p:sp>
        <p:nvSpPr>
          <p:cNvPr id="606211" name="Rectangle 3"/>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bg1"/>
                </a:solidFill>
              </a:rPr>
              <a:t>Find the </a:t>
            </a:r>
            <a:r>
              <a:rPr lang="en-US" altLang="en-US" sz="1600" dirty="0">
                <a:solidFill>
                  <a:schemeClr val="bg1"/>
                </a:solidFill>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the node voltages</a:t>
            </a:r>
            <a:r>
              <a:rPr lang="en-US" altLang="en-US" sz="1600" dirty="0" smtClean="0">
                <a:solidFill>
                  <a:schemeClr val="bg1"/>
                </a:solidFill>
                <a:cs typeface="Times New Roman" panose="02020603050405020304" pitchFamily="18" charset="0"/>
              </a:rPr>
              <a:t>, at </a:t>
            </a:r>
            <a:r>
              <a:rPr lang="en-US" altLang="en-US" sz="1600" dirty="0">
                <a:solidFill>
                  <a:schemeClr val="bg1"/>
                </a:solidFill>
                <a:cs typeface="Times New Roman" panose="02020603050405020304" pitchFamily="18" charset="0"/>
              </a:rPr>
              <a:t>the essential nodes with respect to the reference node.  Label them.</a:t>
            </a:r>
          </a:p>
          <a:p>
            <a:pPr marL="474663" indent="-474663">
              <a:lnSpc>
                <a:spcPct val="90000"/>
              </a:lnSpc>
              <a:buFontTx/>
              <a:buAutoNum type="arabicPeriod"/>
            </a:pPr>
            <a:r>
              <a:rPr lang="en-US" altLang="en-US" sz="1600" dirty="0">
                <a:solidFill>
                  <a:schemeClr val="accent2"/>
                </a:solidFill>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Write an equation for each current or voltage upon which dependent sources depend, as needed.</a:t>
            </a:r>
            <a:endParaRPr lang="en-US" altLang="en-US" sz="1600" dirty="0">
              <a:solidFill>
                <a:schemeClr val="bg1"/>
              </a:solidFill>
            </a:endParaRPr>
          </a:p>
        </p:txBody>
      </p:sp>
      <p:graphicFrame>
        <p:nvGraphicFramePr>
          <p:cNvPr id="606212" name="Object 4"/>
          <p:cNvGraphicFramePr>
            <a:graphicFrameLocks noChangeAspect="1"/>
          </p:cNvGraphicFramePr>
          <p:nvPr>
            <p:extLst>
              <p:ext uri="{D42A27DB-BD31-4B8C-83A1-F6EECF244321}">
                <p14:modId xmlns:p14="http://schemas.microsoft.com/office/powerpoint/2010/main" val="1274560921"/>
              </p:ext>
            </p:extLst>
          </p:nvPr>
        </p:nvGraphicFramePr>
        <p:xfrm>
          <a:off x="0" y="3689350"/>
          <a:ext cx="6934200" cy="3168650"/>
        </p:xfrm>
        <a:graphic>
          <a:graphicData uri="http://schemas.openxmlformats.org/presentationml/2006/ole">
            <mc:AlternateContent xmlns:mc="http://schemas.openxmlformats.org/markup-compatibility/2006">
              <mc:Choice xmlns:v="urn:schemas-microsoft-com:vml" Requires="v">
                <p:oleObj spid="_x0000_s606289" name="Visio" r:id="rId4" imgW="7572367" imgH="3460050" progId="Visio.Drawing.11">
                  <p:embed/>
                </p:oleObj>
              </mc:Choice>
              <mc:Fallback>
                <p:oleObj name="Visio" r:id="rId4" imgW="7572367" imgH="3460050" progId="Visio.Drawing.11">
                  <p:embed/>
                  <p:pic>
                    <p:nvPicPr>
                      <p:cNvPr id="0" name="Object 4"/>
                      <p:cNvPicPr>
                        <a:picLocks noChangeAspect="1" noChangeArrowheads="1"/>
                      </p:cNvPicPr>
                      <p:nvPr/>
                    </p:nvPicPr>
                    <p:blipFill>
                      <a:blip r:embed="rId5"/>
                      <a:srcRect/>
                      <a:stretch>
                        <a:fillRect/>
                      </a:stretch>
                    </p:blipFill>
                    <p:spPr bwMode="auto">
                      <a:xfrm>
                        <a:off x="0" y="3689350"/>
                        <a:ext cx="6934200" cy="31686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6213" name="Object 5"/>
          <p:cNvGraphicFramePr>
            <a:graphicFrameLocks noChangeAspect="1"/>
          </p:cNvGraphicFramePr>
          <p:nvPr/>
        </p:nvGraphicFramePr>
        <p:xfrm>
          <a:off x="7010400" y="3884613"/>
          <a:ext cx="1752600" cy="577850"/>
        </p:xfrm>
        <a:graphic>
          <a:graphicData uri="http://schemas.openxmlformats.org/presentationml/2006/ole">
            <mc:AlternateContent xmlns:mc="http://schemas.openxmlformats.org/markup-compatibility/2006">
              <mc:Choice xmlns:v="urn:schemas-microsoft-com:vml" Requires="v">
                <p:oleObj spid="_x0000_s606290" name="Equation" r:id="rId6" imgW="1307880" imgH="431640" progId="Equation.DSMT4">
                  <p:embed/>
                </p:oleObj>
              </mc:Choice>
              <mc:Fallback>
                <p:oleObj name="Equation" r:id="rId6" imgW="1307880" imgH="4316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3884613"/>
                        <a:ext cx="175260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6214" name="Text Box 6"/>
          <p:cNvSpPr txBox="1">
            <a:spLocks noChangeArrowheads="1"/>
          </p:cNvSpPr>
          <p:nvPr/>
        </p:nvSpPr>
        <p:spPr bwMode="auto">
          <a:xfrm>
            <a:off x="4343400" y="762000"/>
            <a:ext cx="4572000" cy="2790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eaLnBrk="0" hangingPunct="0">
              <a:defRPr sz="2400">
                <a:solidFill>
                  <a:schemeClr val="tx1"/>
                </a:solidFill>
                <a:latin typeface="Times New Roman" panose="02020603050405020304" pitchFamily="18" charset="0"/>
              </a:defRPr>
            </a:lvl1pPr>
            <a:lvl2pPr marL="976313" indent="-457200" eaLnBrk="0" hangingPunct="0">
              <a:defRPr sz="2400">
                <a:solidFill>
                  <a:schemeClr val="tx1"/>
                </a:solidFill>
                <a:latin typeface="Times New Roman" panose="02020603050405020304" pitchFamily="18" charset="0"/>
              </a:defRPr>
            </a:lvl2pPr>
            <a:lvl3pPr marL="1547813" indent="-457200" eaLnBrk="0" hangingPunct="0">
              <a:defRPr sz="2400">
                <a:solidFill>
                  <a:schemeClr val="tx1"/>
                </a:solidFill>
                <a:latin typeface="Times New Roman" panose="02020603050405020304" pitchFamily="18" charset="0"/>
              </a:defRPr>
            </a:lvl3pPr>
            <a:lvl4pPr marL="2119313" indent="-457200" eaLnBrk="0" hangingPunct="0">
              <a:defRPr sz="2400">
                <a:solidFill>
                  <a:schemeClr val="tx1"/>
                </a:solidFill>
                <a:latin typeface="Times New Roman" panose="02020603050405020304" pitchFamily="18" charset="0"/>
              </a:defRPr>
            </a:lvl4pPr>
            <a:lvl5pPr marL="2690813" indent="-457200" eaLnBrk="0" hangingPunct="0">
              <a:defRPr sz="2400">
                <a:solidFill>
                  <a:schemeClr val="tx1"/>
                </a:solidFill>
                <a:latin typeface="Times New Roman" panose="02020603050405020304" pitchFamily="18" charset="0"/>
              </a:defRPr>
            </a:lvl5pPr>
            <a:lvl6pPr marL="3148013" indent="-457200" eaLnBrk="0" fontAlgn="base" hangingPunct="0">
              <a:spcBef>
                <a:spcPct val="0"/>
              </a:spcBef>
              <a:spcAft>
                <a:spcPct val="0"/>
              </a:spcAft>
              <a:defRPr sz="2400">
                <a:solidFill>
                  <a:schemeClr val="tx1"/>
                </a:solidFill>
                <a:latin typeface="Times New Roman" panose="02020603050405020304" pitchFamily="18" charset="0"/>
              </a:defRPr>
            </a:lvl6pPr>
            <a:lvl7pPr marL="3605213" indent="-457200" eaLnBrk="0" fontAlgn="base" hangingPunct="0">
              <a:spcBef>
                <a:spcPct val="0"/>
              </a:spcBef>
              <a:spcAft>
                <a:spcPct val="0"/>
              </a:spcAft>
              <a:defRPr sz="2400">
                <a:solidFill>
                  <a:schemeClr val="tx1"/>
                </a:solidFill>
                <a:latin typeface="Times New Roman" panose="02020603050405020304" pitchFamily="18" charset="0"/>
              </a:defRPr>
            </a:lvl7pPr>
            <a:lvl8pPr marL="4062413" indent="-457200" eaLnBrk="0" fontAlgn="base" hangingPunct="0">
              <a:spcBef>
                <a:spcPct val="0"/>
              </a:spcBef>
              <a:spcAft>
                <a:spcPct val="0"/>
              </a:spcAft>
              <a:defRPr sz="2400">
                <a:solidFill>
                  <a:schemeClr val="tx1"/>
                </a:solidFill>
                <a:latin typeface="Times New Roman" panose="02020603050405020304" pitchFamily="18" charset="0"/>
              </a:defRPr>
            </a:lvl8pPr>
            <a:lvl9pPr marL="4519613"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dirty="0">
                <a:solidFill>
                  <a:schemeClr val="bg1"/>
                </a:solidFill>
                <a:latin typeface="Arial" panose="020B0604020202020204" pitchFamily="34" charset="0"/>
              </a:rPr>
              <a:t>Some notes that may be helpful:</a:t>
            </a:r>
          </a:p>
          <a:p>
            <a:pPr>
              <a:buFontTx/>
              <a:buAutoNum type="alphaLcParenR"/>
            </a:pPr>
            <a:r>
              <a:rPr lang="en-US" altLang="en-US" sz="1600" dirty="0">
                <a:solidFill>
                  <a:schemeClr val="bg1"/>
                </a:solidFill>
                <a:latin typeface="Arial" panose="020B0604020202020204" pitchFamily="34" charset="0"/>
              </a:rPr>
              <a:t>We are actually writing KCL for the closed surfaces shown.  You might want to actually sketch in your diagrams a closed surface like this, so that you don’t miss any currents.</a:t>
            </a:r>
          </a:p>
          <a:p>
            <a:pPr>
              <a:buFontTx/>
              <a:buAutoNum type="alphaLcParenR"/>
            </a:pPr>
            <a:r>
              <a:rPr lang="en-US" altLang="en-US" sz="1600" dirty="0">
                <a:solidFill>
                  <a:schemeClr val="bg1"/>
                </a:solidFill>
                <a:latin typeface="Arial" panose="020B0604020202020204" pitchFamily="34" charset="0"/>
              </a:rPr>
              <a:t>When we write these equations using the conventions we picked, the A node equation has a positive sign associated with all the terms with </a:t>
            </a:r>
            <a:r>
              <a:rPr lang="en-US" altLang="en-US" sz="1600" i="1" dirty="0" err="1">
                <a:solidFill>
                  <a:schemeClr val="bg1"/>
                </a:solidFill>
                <a:latin typeface="Arial" panose="020B0604020202020204" pitchFamily="34" charset="0"/>
              </a:rPr>
              <a:t>v</a:t>
            </a:r>
            <a:r>
              <a:rPr lang="en-US" altLang="en-US" sz="1600" i="1" baseline="-25000" dirty="0" err="1">
                <a:solidFill>
                  <a:schemeClr val="bg1"/>
                </a:solidFill>
                <a:latin typeface="Arial" panose="020B0604020202020204" pitchFamily="34" charset="0"/>
              </a:rPr>
              <a:t>A</a:t>
            </a:r>
            <a:r>
              <a:rPr lang="en-US" altLang="en-US" sz="1600" dirty="0">
                <a:solidFill>
                  <a:schemeClr val="bg1"/>
                </a:solidFill>
                <a:latin typeface="Arial" panose="020B0604020202020204" pitchFamily="34" charset="0"/>
              </a:rPr>
              <a:t>, and a negative sign with all other node-voltage terms.  This is a good way to check your equations. </a:t>
            </a:r>
          </a:p>
        </p:txBody>
      </p:sp>
      <p:graphicFrame>
        <p:nvGraphicFramePr>
          <p:cNvPr id="606215" name="Object 7"/>
          <p:cNvGraphicFramePr>
            <a:graphicFrameLocks noChangeAspect="1"/>
          </p:cNvGraphicFramePr>
          <p:nvPr/>
        </p:nvGraphicFramePr>
        <p:xfrm>
          <a:off x="7010400" y="4648200"/>
          <a:ext cx="2133600" cy="561975"/>
        </p:xfrm>
        <a:graphic>
          <a:graphicData uri="http://schemas.openxmlformats.org/presentationml/2006/ole">
            <mc:AlternateContent xmlns:mc="http://schemas.openxmlformats.org/markup-compatibility/2006">
              <mc:Choice xmlns:v="urn:schemas-microsoft-com:vml" Requires="v">
                <p:oleObj spid="_x0000_s606291" name="Equation" r:id="rId8" imgW="1638000" imgH="431640" progId="Equation.DSMT4">
                  <p:embed/>
                </p:oleObj>
              </mc:Choice>
              <mc:Fallback>
                <p:oleObj name="Equation" r:id="rId8" imgW="1638000" imgH="43164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4648200"/>
                        <a:ext cx="21336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65" name="Rectangle 9"/>
          <p:cNvSpPr>
            <a:spLocks noChangeArrowheads="1"/>
          </p:cNvSpPr>
          <p:nvPr/>
        </p:nvSpPr>
        <p:spPr bwMode="auto">
          <a:xfrm>
            <a:off x="4572000" y="2133600"/>
            <a:ext cx="3505200" cy="1600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8258" name="Rectangle 2"/>
          <p:cNvSpPr>
            <a:spLocks noGrp="1" noChangeArrowheads="1"/>
          </p:cNvSpPr>
          <p:nvPr>
            <p:ph type="title"/>
          </p:nvPr>
        </p:nvSpPr>
        <p:spPr>
          <a:xfrm>
            <a:off x="2286000" y="0"/>
            <a:ext cx="6629400" cy="762000"/>
          </a:xfrm>
        </p:spPr>
        <p:txBody>
          <a:bodyPr/>
          <a:lstStyle/>
          <a:p>
            <a:r>
              <a:rPr lang="en-US" altLang="en-US" sz="3200"/>
              <a:t>NVM – 1</a:t>
            </a:r>
            <a:r>
              <a:rPr lang="en-US" altLang="en-US" sz="3200" baseline="30000"/>
              <a:t>st</a:t>
            </a:r>
            <a:r>
              <a:rPr lang="en-US" altLang="en-US" sz="3200"/>
              <a:t>  Example – Step 5</a:t>
            </a:r>
          </a:p>
        </p:txBody>
      </p:sp>
      <p:sp>
        <p:nvSpPr>
          <p:cNvPr id="608259" name="Rectangle 3"/>
          <p:cNvSpPr>
            <a:spLocks noGrp="1" noChangeArrowheads="1"/>
          </p:cNvSpPr>
          <p:nvPr>
            <p:ph type="body" idx="1"/>
          </p:nvPr>
        </p:nvSpPr>
        <p:spPr>
          <a:xfrm>
            <a:off x="304800" y="762000"/>
            <a:ext cx="4038600" cy="2971800"/>
          </a:xfrm>
          <a:solidFill>
            <a:srgbClr val="CCFFFF"/>
          </a:solidFill>
          <a:ln>
            <a:solidFill>
              <a:schemeClr val="tx1"/>
            </a:solidFill>
            <a:miter lim="800000"/>
            <a:headEnd/>
            <a:tailEnd/>
          </a:ln>
        </p:spPr>
        <p:txBody>
          <a:bodyPr/>
          <a:lstStyle/>
          <a:p>
            <a:pPr marL="474663" indent="-474663">
              <a:lnSpc>
                <a:spcPct val="90000"/>
              </a:lnSpc>
              <a:buFontTx/>
              <a:buNone/>
            </a:pPr>
            <a:r>
              <a:rPr lang="en-US" altLang="en-US" sz="1600" dirty="0">
                <a:solidFill>
                  <a:schemeClr val="bg1"/>
                </a:solidFill>
              </a:rPr>
              <a:t>The Node-Voltage Method steps are:</a:t>
            </a:r>
          </a:p>
          <a:p>
            <a:pPr marL="474663" indent="-474663">
              <a:lnSpc>
                <a:spcPct val="90000"/>
              </a:lnSpc>
              <a:buFontTx/>
              <a:buAutoNum type="arabicPeriod"/>
            </a:pPr>
            <a:r>
              <a:rPr lang="en-US" altLang="en-US" sz="1600" dirty="0">
                <a:solidFill>
                  <a:schemeClr val="bg1"/>
                </a:solidFill>
              </a:rPr>
              <a:t>Find the </a:t>
            </a:r>
            <a:r>
              <a:rPr lang="en-US" altLang="en-US" sz="1600" dirty="0">
                <a:solidFill>
                  <a:schemeClr val="bg1"/>
                </a:solidFill>
                <a:cs typeface="Times New Roman" panose="02020603050405020304" pitchFamily="18" charset="0"/>
              </a:rPr>
              <a:t>essential nodes.</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one essential node as the reference node.</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Define the node voltages</a:t>
            </a:r>
            <a:r>
              <a:rPr lang="en-US" altLang="en-US" sz="1600" dirty="0" smtClean="0">
                <a:solidFill>
                  <a:schemeClr val="bg1"/>
                </a:solidFill>
                <a:cs typeface="Times New Roman" panose="02020603050405020304" pitchFamily="18" charset="0"/>
              </a:rPr>
              <a:t>, at </a:t>
            </a:r>
            <a:r>
              <a:rPr lang="en-US" altLang="en-US" sz="1600" dirty="0">
                <a:solidFill>
                  <a:schemeClr val="bg1"/>
                </a:solidFill>
                <a:cs typeface="Times New Roman" panose="02020603050405020304" pitchFamily="18" charset="0"/>
              </a:rPr>
              <a:t>the essential nodes with respect to the reference node.  Label them.</a:t>
            </a:r>
          </a:p>
          <a:p>
            <a:pPr marL="474663" indent="-474663">
              <a:lnSpc>
                <a:spcPct val="90000"/>
              </a:lnSpc>
              <a:buFontTx/>
              <a:buAutoNum type="arabicPeriod"/>
            </a:pPr>
            <a:r>
              <a:rPr lang="en-US" altLang="en-US" sz="1600" dirty="0">
                <a:solidFill>
                  <a:schemeClr val="bg1"/>
                </a:solidFill>
                <a:cs typeface="Times New Roman" panose="02020603050405020304" pitchFamily="18" charset="0"/>
              </a:rPr>
              <a:t>Apply KCL for each non-reference essential node.</a:t>
            </a:r>
          </a:p>
          <a:p>
            <a:pPr marL="474663" indent="-474663">
              <a:lnSpc>
                <a:spcPct val="90000"/>
              </a:lnSpc>
              <a:buFontTx/>
              <a:buAutoNum type="arabicPeriod"/>
            </a:pPr>
            <a:r>
              <a:rPr lang="en-US" altLang="en-US" sz="1600" dirty="0">
                <a:solidFill>
                  <a:schemeClr val="accent2"/>
                </a:solidFill>
                <a:cs typeface="Times New Roman" panose="02020603050405020304" pitchFamily="18" charset="0"/>
              </a:rPr>
              <a:t>Write an equation for each current or voltage upon which dependent sources depend, as needed.</a:t>
            </a:r>
            <a:endParaRPr lang="en-US" altLang="en-US" sz="1600" dirty="0">
              <a:solidFill>
                <a:schemeClr val="accent2"/>
              </a:solidFill>
            </a:endParaRPr>
          </a:p>
        </p:txBody>
      </p:sp>
      <p:sp>
        <p:nvSpPr>
          <p:cNvPr id="608260" name="Text Box 4"/>
          <p:cNvSpPr txBox="1">
            <a:spLocks noChangeArrowheads="1"/>
          </p:cNvSpPr>
          <p:nvPr/>
        </p:nvSpPr>
        <p:spPr bwMode="auto">
          <a:xfrm>
            <a:off x="4343400" y="762000"/>
            <a:ext cx="4572000" cy="12001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dirty="0">
                <a:solidFill>
                  <a:schemeClr val="bg1"/>
                </a:solidFill>
                <a:latin typeface="Arial" panose="020B0604020202020204" pitchFamily="34" charset="0"/>
              </a:rPr>
              <a:t>There are no dependent sources in this circuit, so we can skip step 5.  We should now have the same number of equations (2) as unknowns (2), and we can solve.</a:t>
            </a:r>
          </a:p>
        </p:txBody>
      </p:sp>
      <p:graphicFrame>
        <p:nvGraphicFramePr>
          <p:cNvPr id="608261" name="Object 5"/>
          <p:cNvGraphicFramePr>
            <a:graphicFrameLocks noChangeAspect="1"/>
          </p:cNvGraphicFramePr>
          <p:nvPr>
            <p:extLst>
              <p:ext uri="{D42A27DB-BD31-4B8C-83A1-F6EECF244321}">
                <p14:modId xmlns:p14="http://schemas.microsoft.com/office/powerpoint/2010/main" val="516980223"/>
              </p:ext>
            </p:extLst>
          </p:nvPr>
        </p:nvGraphicFramePr>
        <p:xfrm>
          <a:off x="0" y="3689350"/>
          <a:ext cx="6934200" cy="3168650"/>
        </p:xfrm>
        <a:graphic>
          <a:graphicData uri="http://schemas.openxmlformats.org/presentationml/2006/ole">
            <mc:AlternateContent xmlns:mc="http://schemas.openxmlformats.org/markup-compatibility/2006">
              <mc:Choice xmlns:v="urn:schemas-microsoft-com:vml" Requires="v">
                <p:oleObj spid="_x0000_s608338" name="Visio" r:id="rId4" imgW="7572367" imgH="3460050" progId="Visio.Drawing.11">
                  <p:embed/>
                </p:oleObj>
              </mc:Choice>
              <mc:Fallback>
                <p:oleObj name="Visio" r:id="rId4" imgW="7572367" imgH="3460050" progId="Visio.Drawing.11">
                  <p:embed/>
                  <p:pic>
                    <p:nvPicPr>
                      <p:cNvPr id="0" name="Object 5"/>
                      <p:cNvPicPr>
                        <a:picLocks noChangeAspect="1" noChangeArrowheads="1"/>
                      </p:cNvPicPr>
                      <p:nvPr/>
                    </p:nvPicPr>
                    <p:blipFill>
                      <a:blip r:embed="rId5"/>
                      <a:srcRect/>
                      <a:stretch>
                        <a:fillRect/>
                      </a:stretch>
                    </p:blipFill>
                    <p:spPr bwMode="auto">
                      <a:xfrm>
                        <a:off x="0" y="3689350"/>
                        <a:ext cx="6934200" cy="31686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8262" name="Object 6"/>
          <p:cNvGraphicFramePr>
            <a:graphicFrameLocks noChangeAspect="1"/>
          </p:cNvGraphicFramePr>
          <p:nvPr/>
        </p:nvGraphicFramePr>
        <p:xfrm>
          <a:off x="4648200" y="2133600"/>
          <a:ext cx="2590800" cy="854075"/>
        </p:xfrm>
        <a:graphic>
          <a:graphicData uri="http://schemas.openxmlformats.org/presentationml/2006/ole">
            <mc:AlternateContent xmlns:mc="http://schemas.openxmlformats.org/markup-compatibility/2006">
              <mc:Choice xmlns:v="urn:schemas-microsoft-com:vml" Requires="v">
                <p:oleObj spid="_x0000_s608339" name="Equation" r:id="rId6" imgW="1307880" imgH="431640" progId="Equation.DSMT4">
                  <p:embed/>
                </p:oleObj>
              </mc:Choice>
              <mc:Fallback>
                <p:oleObj name="Equation" r:id="rId6" imgW="1307880" imgH="43164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133600"/>
                        <a:ext cx="25908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8263" name="Object 7"/>
          <p:cNvGraphicFramePr>
            <a:graphicFrameLocks noChangeAspect="1"/>
          </p:cNvGraphicFramePr>
          <p:nvPr/>
        </p:nvGraphicFramePr>
        <p:xfrm>
          <a:off x="4572000" y="2819400"/>
          <a:ext cx="3244850" cy="854075"/>
        </p:xfrm>
        <a:graphic>
          <a:graphicData uri="http://schemas.openxmlformats.org/presentationml/2006/ole">
            <mc:AlternateContent xmlns:mc="http://schemas.openxmlformats.org/markup-compatibility/2006">
              <mc:Choice xmlns:v="urn:schemas-microsoft-com:vml" Requires="v">
                <p:oleObj spid="_x0000_s608340" name="Equation" r:id="rId8" imgW="1638000" imgH="431640" progId="Equation.DSMT4">
                  <p:embed/>
                </p:oleObj>
              </mc:Choice>
              <mc:Fallback>
                <p:oleObj name="Equation" r:id="rId8" imgW="1638000" imgH="43164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819400"/>
                        <a:ext cx="324485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8264" name="Text Box 8"/>
          <p:cNvSpPr txBox="1">
            <a:spLocks noChangeArrowheads="1"/>
          </p:cNvSpPr>
          <p:nvPr/>
        </p:nvSpPr>
        <p:spPr bwMode="auto">
          <a:xfrm>
            <a:off x="6934200" y="3708400"/>
            <a:ext cx="2209800" cy="2847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dirty="0">
                <a:solidFill>
                  <a:schemeClr val="bg1"/>
                </a:solidFill>
                <a:latin typeface="Arial" panose="020B0604020202020204" pitchFamily="34" charset="0"/>
              </a:rPr>
              <a:t>Note that we have assumed that all the values of the resistors and sources have been given.  If not, we will need to get more information before we can solve.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a:xfrm>
            <a:off x="685800" y="0"/>
            <a:ext cx="7772400" cy="762000"/>
          </a:xfrm>
        </p:spPr>
        <p:txBody>
          <a:bodyPr/>
          <a:lstStyle/>
          <a:p>
            <a:r>
              <a:rPr lang="en-US" altLang="en-US" sz="4000"/>
              <a:t>NVM – 2</a:t>
            </a:r>
            <a:r>
              <a:rPr lang="en-US" altLang="en-US" sz="4000" baseline="30000"/>
              <a:t>nd</a:t>
            </a:r>
            <a:r>
              <a:rPr lang="en-US" altLang="en-US" sz="4000"/>
              <a:t>  Example</a:t>
            </a:r>
          </a:p>
        </p:txBody>
      </p:sp>
      <p:sp>
        <p:nvSpPr>
          <p:cNvPr id="610307" name="Text Box 3"/>
          <p:cNvSpPr txBox="1">
            <a:spLocks noChangeArrowheads="1"/>
          </p:cNvSpPr>
          <p:nvPr/>
        </p:nvSpPr>
        <p:spPr bwMode="auto">
          <a:xfrm>
            <a:off x="0" y="1524000"/>
            <a:ext cx="8229600" cy="1016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Our second example circuit is given here. Numerical values are given in this example.  Let’s find the current </a:t>
            </a:r>
            <a:r>
              <a:rPr lang="en-US" altLang="en-US" sz="2000" i="1" dirty="0" err="1">
                <a:solidFill>
                  <a:schemeClr val="bg1"/>
                </a:solidFill>
                <a:latin typeface="Arial" panose="020B0604020202020204" pitchFamily="34" charset="0"/>
              </a:rPr>
              <a:t>i</a:t>
            </a:r>
            <a:r>
              <a:rPr lang="en-US" altLang="en-US" sz="2000" i="1" baseline="-25000" dirty="0" err="1">
                <a:solidFill>
                  <a:schemeClr val="bg1"/>
                </a:solidFill>
                <a:latin typeface="Arial" panose="020B0604020202020204" pitchFamily="34" charset="0"/>
              </a:rPr>
              <a:t>X</a:t>
            </a:r>
            <a:r>
              <a:rPr lang="en-US" altLang="en-US" sz="2000" dirty="0">
                <a:solidFill>
                  <a:schemeClr val="bg1"/>
                </a:solidFill>
                <a:latin typeface="Arial" panose="020B0604020202020204" pitchFamily="34" charset="0"/>
              </a:rPr>
              <a:t> shown, using the Node-Voltage Method.</a:t>
            </a:r>
          </a:p>
        </p:txBody>
      </p:sp>
      <p:graphicFrame>
        <p:nvGraphicFramePr>
          <p:cNvPr id="610308" name="Object 4"/>
          <p:cNvGraphicFramePr>
            <a:graphicFrameLocks noChangeAspect="1"/>
          </p:cNvGraphicFramePr>
          <p:nvPr/>
        </p:nvGraphicFramePr>
        <p:xfrm>
          <a:off x="0" y="2681288"/>
          <a:ext cx="7086600" cy="4176712"/>
        </p:xfrm>
        <a:graphic>
          <a:graphicData uri="http://schemas.openxmlformats.org/presentationml/2006/ole">
            <mc:AlternateContent xmlns:mc="http://schemas.openxmlformats.org/markup-compatibility/2006">
              <mc:Choice xmlns:v="urn:schemas-microsoft-com:vml" Requires="v">
                <p:oleObj spid="_x0000_s610331" name="VISIO" r:id="rId4" imgW="7656840" imgH="4513680" progId="Visio.Drawing.6">
                  <p:embed/>
                </p:oleObj>
              </mc:Choice>
              <mc:Fallback>
                <p:oleObj name="VISIO" r:id="rId4" imgW="7656840" imgH="451368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81288"/>
                        <a:ext cx="7086600" cy="41767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2286000" y="0"/>
            <a:ext cx="6172200" cy="762000"/>
          </a:xfrm>
        </p:spPr>
        <p:txBody>
          <a:bodyPr/>
          <a:lstStyle/>
          <a:p>
            <a:r>
              <a:rPr lang="en-US" altLang="en-US" sz="3600"/>
              <a:t>NVM – 2</a:t>
            </a:r>
            <a:r>
              <a:rPr lang="en-US" altLang="en-US" sz="3600" baseline="30000"/>
              <a:t>nd</a:t>
            </a:r>
            <a:r>
              <a:rPr lang="en-US" altLang="en-US" sz="3600"/>
              <a:t>  Example – Step 1</a:t>
            </a:r>
          </a:p>
        </p:txBody>
      </p:sp>
      <p:sp>
        <p:nvSpPr>
          <p:cNvPr id="612355" name="Text Box 3"/>
          <p:cNvSpPr txBox="1">
            <a:spLocks noChangeArrowheads="1"/>
          </p:cNvSpPr>
          <p:nvPr/>
        </p:nvSpPr>
        <p:spPr bwMode="auto">
          <a:xfrm>
            <a:off x="304800" y="762000"/>
            <a:ext cx="8229600" cy="1320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We have 4 essential nodes.  We marked them in red in this slide, but will not mark them in the slides that follow.  On your diagrams, you can always draw them.  Remember that two nodes connected by a wire were really only one node.</a:t>
            </a:r>
          </a:p>
        </p:txBody>
      </p:sp>
      <p:graphicFrame>
        <p:nvGraphicFramePr>
          <p:cNvPr id="612356" name="Object 4"/>
          <p:cNvGraphicFramePr>
            <a:graphicFrameLocks noChangeAspect="1"/>
          </p:cNvGraphicFramePr>
          <p:nvPr/>
        </p:nvGraphicFramePr>
        <p:xfrm>
          <a:off x="0" y="2344738"/>
          <a:ext cx="7656513" cy="4513262"/>
        </p:xfrm>
        <a:graphic>
          <a:graphicData uri="http://schemas.openxmlformats.org/presentationml/2006/ole">
            <mc:AlternateContent xmlns:mc="http://schemas.openxmlformats.org/markup-compatibility/2006">
              <mc:Choice xmlns:v="urn:schemas-microsoft-com:vml" Requires="v">
                <p:oleObj spid="_x0000_s612379" name="VISIO" r:id="rId4" imgW="7656840" imgH="4513680" progId="Visio.Drawing.6">
                  <p:embed/>
                </p:oleObj>
              </mc:Choice>
              <mc:Fallback>
                <p:oleObj name="VISIO" r:id="rId4" imgW="7656840" imgH="451368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44738"/>
                        <a:ext cx="7656513" cy="45132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2362200" y="0"/>
            <a:ext cx="6324600" cy="762000"/>
          </a:xfrm>
        </p:spPr>
        <p:txBody>
          <a:bodyPr/>
          <a:lstStyle/>
          <a:p>
            <a:r>
              <a:rPr lang="en-US" altLang="en-US" sz="3600"/>
              <a:t>NVM – 2</a:t>
            </a:r>
            <a:r>
              <a:rPr lang="en-US" altLang="en-US" sz="3600" baseline="30000"/>
              <a:t>nd</a:t>
            </a:r>
            <a:r>
              <a:rPr lang="en-US" altLang="en-US" sz="3600"/>
              <a:t>  Example – Step 2</a:t>
            </a:r>
          </a:p>
        </p:txBody>
      </p:sp>
      <p:sp>
        <p:nvSpPr>
          <p:cNvPr id="614403" name="Text Box 3"/>
          <p:cNvSpPr txBox="1">
            <a:spLocks noChangeArrowheads="1"/>
          </p:cNvSpPr>
          <p:nvPr/>
        </p:nvSpPr>
        <p:spPr bwMode="auto">
          <a:xfrm>
            <a:off x="304800" y="990600"/>
            <a:ext cx="8229600" cy="1016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We have chosen the bottom right node as the reference node.  This choice is a reasonable one, since it has 5 components connected to it, more than any other essential node.</a:t>
            </a:r>
          </a:p>
        </p:txBody>
      </p:sp>
      <p:graphicFrame>
        <p:nvGraphicFramePr>
          <p:cNvPr id="614404" name="Object 4"/>
          <p:cNvGraphicFramePr>
            <a:graphicFrameLocks noChangeAspect="1"/>
          </p:cNvGraphicFramePr>
          <p:nvPr>
            <p:extLst>
              <p:ext uri="{D42A27DB-BD31-4B8C-83A1-F6EECF244321}">
                <p14:modId xmlns:p14="http://schemas.microsoft.com/office/powerpoint/2010/main" val="166917"/>
              </p:ext>
            </p:extLst>
          </p:nvPr>
        </p:nvGraphicFramePr>
        <p:xfrm>
          <a:off x="0" y="2344738"/>
          <a:ext cx="7656513" cy="4513262"/>
        </p:xfrm>
        <a:graphic>
          <a:graphicData uri="http://schemas.openxmlformats.org/presentationml/2006/ole">
            <mc:AlternateContent xmlns:mc="http://schemas.openxmlformats.org/markup-compatibility/2006">
              <mc:Choice xmlns:v="urn:schemas-microsoft-com:vml" Requires="v">
                <p:oleObj spid="_x0000_s614428" name="Visio" r:id="rId4" imgW="7656918" imgH="4513590" progId="Visio.Drawing.11">
                  <p:embed/>
                </p:oleObj>
              </mc:Choice>
              <mc:Fallback>
                <p:oleObj name="Visio" r:id="rId4" imgW="7656918" imgH="4513590" progId="Visio.Drawing.11">
                  <p:embed/>
                  <p:pic>
                    <p:nvPicPr>
                      <p:cNvPr id="0" name="Object 4"/>
                      <p:cNvPicPr>
                        <a:picLocks noChangeAspect="1" noChangeArrowheads="1"/>
                      </p:cNvPicPr>
                      <p:nvPr/>
                    </p:nvPicPr>
                    <p:blipFill>
                      <a:blip r:embed="rId5"/>
                      <a:srcRect/>
                      <a:stretch>
                        <a:fillRect/>
                      </a:stretch>
                    </p:blipFill>
                    <p:spPr bwMode="auto">
                      <a:xfrm>
                        <a:off x="0" y="2344738"/>
                        <a:ext cx="7656513" cy="45132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ltLang="en-US"/>
              <a:t>Overview of this Part</a:t>
            </a:r>
          </a:p>
        </p:txBody>
      </p:sp>
      <p:sp>
        <p:nvSpPr>
          <p:cNvPr id="561155" name="Rectangle 3"/>
          <p:cNvSpPr>
            <a:spLocks noGrp="1" noChangeArrowheads="1"/>
          </p:cNvSpPr>
          <p:nvPr>
            <p:ph type="body" idx="1"/>
          </p:nvPr>
        </p:nvSpPr>
        <p:spPr>
          <a:xfrm>
            <a:off x="685800" y="1981200"/>
            <a:ext cx="7772400" cy="4343400"/>
          </a:xfrm>
        </p:spPr>
        <p:txBody>
          <a:bodyPr/>
          <a:lstStyle/>
          <a:p>
            <a:pPr>
              <a:buFontTx/>
              <a:buNone/>
            </a:pPr>
            <a:r>
              <a:rPr lang="en-US" altLang="en-US" dirty="0"/>
              <a:t>In this </a:t>
            </a:r>
            <a:r>
              <a:rPr lang="en-US" altLang="en-US" dirty="0" smtClean="0"/>
              <a:t>lecture set, </a:t>
            </a:r>
            <a:r>
              <a:rPr lang="en-US" altLang="en-US" dirty="0"/>
              <a:t>we will cover the following topics:</a:t>
            </a:r>
          </a:p>
          <a:p>
            <a:r>
              <a:rPr lang="en-US" altLang="en-US" dirty="0">
                <a:hlinkClick r:id="rId3" action="ppaction://hlinksldjump" tooltip="Some basic definitions"/>
              </a:rPr>
              <a:t>Some basic definitions</a:t>
            </a:r>
            <a:endParaRPr lang="en-US" altLang="en-US" dirty="0"/>
          </a:p>
          <a:p>
            <a:r>
              <a:rPr lang="en-US" altLang="en-US" dirty="0">
                <a:hlinkClick r:id="rId4" action="ppaction://hlinksldjump" tooltip="The steps for writing the Node-Voltage Equations"/>
              </a:rPr>
              <a:t>The steps for writing the Node-Voltage Equations</a:t>
            </a:r>
            <a:endParaRPr lang="en-US" altLang="en-US" dirty="0"/>
          </a:p>
          <a:p>
            <a:r>
              <a:rPr lang="en-US" altLang="en-US" dirty="0">
                <a:hlinkClick r:id="rId5" action="ppaction://hlinksldjump" tooltip="Tips on picking the best reference node"/>
              </a:rPr>
              <a:t>Tips on picking the best reference node</a:t>
            </a:r>
            <a:endParaRPr lang="en-US" altLang="en-US" dirty="0"/>
          </a:p>
          <a:p>
            <a:r>
              <a:rPr lang="en-US" altLang="en-US" dirty="0">
                <a:hlinkClick r:id="rId6" action="ppaction://hlinksldjump"/>
              </a:rPr>
              <a:t>How to handle dependent sources</a:t>
            </a: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xfrm>
            <a:off x="2286000" y="0"/>
            <a:ext cx="6172200" cy="762000"/>
          </a:xfrm>
        </p:spPr>
        <p:txBody>
          <a:bodyPr/>
          <a:lstStyle/>
          <a:p>
            <a:r>
              <a:rPr lang="en-US" altLang="en-US" sz="3600"/>
              <a:t>NVM – 2</a:t>
            </a:r>
            <a:r>
              <a:rPr lang="en-US" altLang="en-US" sz="3600" baseline="30000"/>
              <a:t>nd</a:t>
            </a:r>
            <a:r>
              <a:rPr lang="en-US" altLang="en-US" sz="3600"/>
              <a:t>  Example – Step 3</a:t>
            </a:r>
          </a:p>
        </p:txBody>
      </p:sp>
      <p:sp>
        <p:nvSpPr>
          <p:cNvPr id="616451" name="Text Box 3"/>
          <p:cNvSpPr txBox="1">
            <a:spLocks noChangeArrowheads="1"/>
          </p:cNvSpPr>
          <p:nvPr/>
        </p:nvSpPr>
        <p:spPr bwMode="auto">
          <a:xfrm>
            <a:off x="304800" y="762000"/>
            <a:ext cx="8229600" cy="71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We have defined the three node voltages.  Note that each node voltage is the voltage at the essential node with respect to the reference node.</a:t>
            </a:r>
          </a:p>
        </p:txBody>
      </p:sp>
      <p:graphicFrame>
        <p:nvGraphicFramePr>
          <p:cNvPr id="616452" name="Object 4"/>
          <p:cNvGraphicFramePr>
            <a:graphicFrameLocks noChangeAspect="1"/>
          </p:cNvGraphicFramePr>
          <p:nvPr>
            <p:extLst>
              <p:ext uri="{D42A27DB-BD31-4B8C-83A1-F6EECF244321}">
                <p14:modId xmlns:p14="http://schemas.microsoft.com/office/powerpoint/2010/main" val="2897555925"/>
              </p:ext>
            </p:extLst>
          </p:nvPr>
        </p:nvGraphicFramePr>
        <p:xfrm>
          <a:off x="0" y="2344738"/>
          <a:ext cx="7656513" cy="4513262"/>
        </p:xfrm>
        <a:graphic>
          <a:graphicData uri="http://schemas.openxmlformats.org/presentationml/2006/ole">
            <mc:AlternateContent xmlns:mc="http://schemas.openxmlformats.org/markup-compatibility/2006">
              <mc:Choice xmlns:v="urn:schemas-microsoft-com:vml" Requires="v">
                <p:oleObj spid="_x0000_s616476" name="Visio" r:id="rId4" imgW="7656918" imgH="4513590" progId="Visio.Drawing.11">
                  <p:embed/>
                </p:oleObj>
              </mc:Choice>
              <mc:Fallback>
                <p:oleObj name="Visio" r:id="rId4" imgW="7656918" imgH="4513590" progId="Visio.Drawing.11">
                  <p:embed/>
                  <p:pic>
                    <p:nvPicPr>
                      <p:cNvPr id="0" name="Object 4"/>
                      <p:cNvPicPr>
                        <a:picLocks noChangeAspect="1" noChangeArrowheads="1"/>
                      </p:cNvPicPr>
                      <p:nvPr/>
                    </p:nvPicPr>
                    <p:blipFill>
                      <a:blip r:embed="rId5"/>
                      <a:srcRect/>
                      <a:stretch>
                        <a:fillRect/>
                      </a:stretch>
                    </p:blipFill>
                    <p:spPr bwMode="auto">
                      <a:xfrm>
                        <a:off x="0" y="2344738"/>
                        <a:ext cx="7656513" cy="45132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2286000" y="0"/>
            <a:ext cx="6172200" cy="762000"/>
          </a:xfrm>
        </p:spPr>
        <p:txBody>
          <a:bodyPr/>
          <a:lstStyle/>
          <a:p>
            <a:r>
              <a:rPr lang="en-US" altLang="en-US" sz="3600"/>
              <a:t>NVM – 2</a:t>
            </a:r>
            <a:r>
              <a:rPr lang="en-US" altLang="en-US" sz="3600" baseline="30000"/>
              <a:t>nd</a:t>
            </a:r>
            <a:r>
              <a:rPr lang="en-US" altLang="en-US" sz="3600"/>
              <a:t>  Example – Step 4</a:t>
            </a:r>
          </a:p>
        </p:txBody>
      </p:sp>
      <p:sp>
        <p:nvSpPr>
          <p:cNvPr id="618499" name="Text Box 3"/>
          <p:cNvSpPr txBox="1">
            <a:spLocks noChangeArrowheads="1"/>
          </p:cNvSpPr>
          <p:nvPr/>
        </p:nvSpPr>
        <p:spPr bwMode="auto">
          <a:xfrm>
            <a:off x="6172200" y="4114800"/>
            <a:ext cx="2971800" cy="2540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Now, we write KCL equations for nodes A, B, and C.  These are given here.  We have labeled each equation with the name of the node for which it was written.</a:t>
            </a:r>
          </a:p>
        </p:txBody>
      </p:sp>
      <p:graphicFrame>
        <p:nvGraphicFramePr>
          <p:cNvPr id="618500" name="Object 4"/>
          <p:cNvGraphicFramePr>
            <a:graphicFrameLocks noChangeAspect="1"/>
          </p:cNvGraphicFramePr>
          <p:nvPr>
            <p:extLst>
              <p:ext uri="{D42A27DB-BD31-4B8C-83A1-F6EECF244321}">
                <p14:modId xmlns:p14="http://schemas.microsoft.com/office/powerpoint/2010/main" val="277426161"/>
              </p:ext>
            </p:extLst>
          </p:nvPr>
        </p:nvGraphicFramePr>
        <p:xfrm>
          <a:off x="0" y="3308350"/>
          <a:ext cx="6019800" cy="3549650"/>
        </p:xfrm>
        <a:graphic>
          <a:graphicData uri="http://schemas.openxmlformats.org/presentationml/2006/ole">
            <mc:AlternateContent xmlns:mc="http://schemas.openxmlformats.org/markup-compatibility/2006">
              <mc:Choice xmlns:v="urn:schemas-microsoft-com:vml" Requires="v">
                <p:oleObj spid="_x0000_s618548" name="Visio" r:id="rId4" imgW="7656918" imgH="4513590" progId="Visio.Drawing.11">
                  <p:embed/>
                </p:oleObj>
              </mc:Choice>
              <mc:Fallback>
                <p:oleObj name="Visio" r:id="rId4" imgW="7656918" imgH="4513590" progId="Visio.Drawing.11">
                  <p:embed/>
                  <p:pic>
                    <p:nvPicPr>
                      <p:cNvPr id="0" name="Object 4"/>
                      <p:cNvPicPr>
                        <a:picLocks noChangeAspect="1" noChangeArrowheads="1"/>
                      </p:cNvPicPr>
                      <p:nvPr/>
                    </p:nvPicPr>
                    <p:blipFill>
                      <a:blip r:embed="rId5"/>
                      <a:srcRect/>
                      <a:stretch>
                        <a:fillRect/>
                      </a:stretch>
                    </p:blipFill>
                    <p:spPr bwMode="auto">
                      <a:xfrm>
                        <a:off x="0" y="3308350"/>
                        <a:ext cx="6019800" cy="354965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8501" name="Object 5"/>
          <p:cNvGraphicFramePr>
            <a:graphicFrameLocks noChangeAspect="1"/>
          </p:cNvGraphicFramePr>
          <p:nvPr>
            <p:extLst>
              <p:ext uri="{D42A27DB-BD31-4B8C-83A1-F6EECF244321}">
                <p14:modId xmlns:p14="http://schemas.microsoft.com/office/powerpoint/2010/main" val="2676755474"/>
              </p:ext>
            </p:extLst>
          </p:nvPr>
        </p:nvGraphicFramePr>
        <p:xfrm>
          <a:off x="3786188" y="914400"/>
          <a:ext cx="5381625" cy="2430463"/>
        </p:xfrm>
        <a:graphic>
          <a:graphicData uri="http://schemas.openxmlformats.org/presentationml/2006/ole">
            <mc:AlternateContent xmlns:mc="http://schemas.openxmlformats.org/markup-compatibility/2006">
              <mc:Choice xmlns:v="urn:schemas-microsoft-com:vml" Requires="v">
                <p:oleObj spid="_x0000_s618549" name="Equation" r:id="rId6" imgW="2895480" imgH="1307880" progId="Equation.DSMT4">
                  <p:embed/>
                </p:oleObj>
              </mc:Choice>
              <mc:Fallback>
                <p:oleObj name="Equation" r:id="rId6" imgW="2895480" imgH="1307880" progId="Equation.DSMT4">
                  <p:embed/>
                  <p:pic>
                    <p:nvPicPr>
                      <p:cNvPr id="0" name="Object 5"/>
                      <p:cNvPicPr>
                        <a:picLocks noChangeAspect="1" noChangeArrowheads="1"/>
                      </p:cNvPicPr>
                      <p:nvPr/>
                    </p:nvPicPr>
                    <p:blipFill>
                      <a:blip r:embed="rId7"/>
                      <a:srcRect/>
                      <a:stretch>
                        <a:fillRect/>
                      </a:stretch>
                    </p:blipFill>
                    <p:spPr bwMode="auto">
                      <a:xfrm>
                        <a:off x="3786188" y="914400"/>
                        <a:ext cx="5381625" cy="2430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xfrm>
            <a:off x="2286000" y="0"/>
            <a:ext cx="6172200" cy="762000"/>
          </a:xfrm>
        </p:spPr>
        <p:txBody>
          <a:bodyPr/>
          <a:lstStyle/>
          <a:p>
            <a:r>
              <a:rPr lang="en-US" altLang="en-US" sz="3600"/>
              <a:t>NVM – 2</a:t>
            </a:r>
            <a:r>
              <a:rPr lang="en-US" altLang="en-US" sz="3600" baseline="30000"/>
              <a:t>nd</a:t>
            </a:r>
            <a:r>
              <a:rPr lang="en-US" altLang="en-US" sz="3600"/>
              <a:t>  Example – Step 5</a:t>
            </a:r>
          </a:p>
        </p:txBody>
      </p:sp>
      <p:sp>
        <p:nvSpPr>
          <p:cNvPr id="620547" name="Text Box 3"/>
          <p:cNvSpPr txBox="1">
            <a:spLocks noChangeArrowheads="1"/>
          </p:cNvSpPr>
          <p:nvPr/>
        </p:nvSpPr>
        <p:spPr bwMode="auto">
          <a:xfrm>
            <a:off x="304800" y="762000"/>
            <a:ext cx="8229600" cy="71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Hopefully, it is now clear why we needed step 5.  Until this point, we have 3 equations and 5 unknowns.  We need two more equations.</a:t>
            </a:r>
          </a:p>
        </p:txBody>
      </p:sp>
      <p:graphicFrame>
        <p:nvGraphicFramePr>
          <p:cNvPr id="620548" name="Object 4"/>
          <p:cNvGraphicFramePr>
            <a:graphicFrameLocks noChangeAspect="1"/>
          </p:cNvGraphicFramePr>
          <p:nvPr>
            <p:extLst>
              <p:ext uri="{D42A27DB-BD31-4B8C-83A1-F6EECF244321}">
                <p14:modId xmlns:p14="http://schemas.microsoft.com/office/powerpoint/2010/main" val="1228151790"/>
              </p:ext>
            </p:extLst>
          </p:nvPr>
        </p:nvGraphicFramePr>
        <p:xfrm>
          <a:off x="0" y="3713163"/>
          <a:ext cx="5334000" cy="3144837"/>
        </p:xfrm>
        <a:graphic>
          <a:graphicData uri="http://schemas.openxmlformats.org/presentationml/2006/ole">
            <mc:AlternateContent xmlns:mc="http://schemas.openxmlformats.org/markup-compatibility/2006">
              <mc:Choice xmlns:v="urn:schemas-microsoft-com:vml" Requires="v">
                <p:oleObj spid="_x0000_s620622" name="Visio" r:id="rId4" imgW="7656918" imgH="4513590" progId="Visio.Drawing.11">
                  <p:embed/>
                </p:oleObj>
              </mc:Choice>
              <mc:Fallback>
                <p:oleObj name="Visio" r:id="rId4" imgW="7656918" imgH="4513590" progId="Visio.Drawing.11">
                  <p:embed/>
                  <p:pic>
                    <p:nvPicPr>
                      <p:cNvPr id="0" name="Object 4"/>
                      <p:cNvPicPr>
                        <a:picLocks noChangeAspect="1" noChangeArrowheads="1"/>
                      </p:cNvPicPr>
                      <p:nvPr/>
                    </p:nvPicPr>
                    <p:blipFill>
                      <a:blip r:embed="rId5"/>
                      <a:srcRect/>
                      <a:stretch>
                        <a:fillRect/>
                      </a:stretch>
                    </p:blipFill>
                    <p:spPr bwMode="auto">
                      <a:xfrm>
                        <a:off x="0" y="3713163"/>
                        <a:ext cx="5334000" cy="31448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9" name="Object 5"/>
          <p:cNvGraphicFramePr>
            <a:graphicFrameLocks noChangeAspect="1"/>
          </p:cNvGraphicFramePr>
          <p:nvPr/>
        </p:nvGraphicFramePr>
        <p:xfrm>
          <a:off x="241300" y="1447800"/>
          <a:ext cx="4852988" cy="2211388"/>
        </p:xfrm>
        <a:graphic>
          <a:graphicData uri="http://schemas.openxmlformats.org/presentationml/2006/ole">
            <mc:AlternateContent xmlns:mc="http://schemas.openxmlformats.org/markup-compatibility/2006">
              <mc:Choice xmlns:v="urn:schemas-microsoft-com:vml" Requires="v">
                <p:oleObj spid="_x0000_s620623" name="Equation" r:id="rId6" imgW="2869920" imgH="1307880" progId="Equation.DSMT4">
                  <p:embed/>
                </p:oleObj>
              </mc:Choice>
              <mc:Fallback>
                <p:oleObj name="Equation" r:id="rId6" imgW="2869920" imgH="130788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300" y="1447800"/>
                        <a:ext cx="4852988" cy="2211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0550" name="Text Box 6"/>
          <p:cNvSpPr txBox="1">
            <a:spLocks noChangeArrowheads="1"/>
          </p:cNvSpPr>
          <p:nvPr/>
        </p:nvSpPr>
        <p:spPr bwMode="auto">
          <a:xfrm>
            <a:off x="5410200" y="1600200"/>
            <a:ext cx="3733800" cy="284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We get these equations by writing equations for </a:t>
            </a:r>
            <a:r>
              <a:rPr lang="en-US" altLang="en-US" sz="2000" i="1" dirty="0" err="1">
                <a:solidFill>
                  <a:schemeClr val="bg1"/>
                </a:solidFill>
                <a:cs typeface="Times New Roman" panose="02020603050405020304" pitchFamily="18" charset="0"/>
              </a:rPr>
              <a:t>i</a:t>
            </a:r>
            <a:r>
              <a:rPr lang="en-US" altLang="en-US" sz="2000" i="1" baseline="-25000" dirty="0" err="1">
                <a:solidFill>
                  <a:schemeClr val="bg1"/>
                </a:solidFill>
                <a:cs typeface="Times New Roman" panose="02020603050405020304" pitchFamily="18" charset="0"/>
              </a:rPr>
              <a:t>X</a:t>
            </a:r>
            <a:r>
              <a:rPr lang="en-US" altLang="en-US" sz="2000" dirty="0">
                <a:solidFill>
                  <a:schemeClr val="bg1"/>
                </a:solidFill>
                <a:latin typeface="Arial" panose="020B0604020202020204" pitchFamily="34" charset="0"/>
              </a:rPr>
              <a:t> and </a:t>
            </a:r>
            <a:r>
              <a:rPr lang="en-US" altLang="en-US" sz="2000" i="1" dirty="0" err="1">
                <a:solidFill>
                  <a:schemeClr val="bg1"/>
                </a:solidFill>
                <a:cs typeface="Times New Roman" panose="02020603050405020304" pitchFamily="18" charset="0"/>
              </a:rPr>
              <a:t>v</a:t>
            </a:r>
            <a:r>
              <a:rPr lang="en-US" altLang="en-US" sz="2000" i="1" baseline="-25000" dirty="0" err="1">
                <a:solidFill>
                  <a:schemeClr val="bg1"/>
                </a:solidFill>
                <a:cs typeface="Times New Roman" panose="02020603050405020304" pitchFamily="18" charset="0"/>
              </a:rPr>
              <a:t>X</a:t>
            </a:r>
            <a:r>
              <a:rPr lang="en-US" altLang="en-US" sz="2000" dirty="0">
                <a:solidFill>
                  <a:schemeClr val="bg1"/>
                </a:solidFill>
                <a:latin typeface="Arial" panose="020B0604020202020204" pitchFamily="34" charset="0"/>
              </a:rPr>
              <a:t>, using KCL, KVL and Ohm’s Law, and using the node-voltages already defined.  If we have to define new variables, it will mean we need more equations.  Let’s write the two equations we need:</a:t>
            </a:r>
          </a:p>
        </p:txBody>
      </p:sp>
      <p:graphicFrame>
        <p:nvGraphicFramePr>
          <p:cNvPr id="620551" name="Object 7"/>
          <p:cNvGraphicFramePr>
            <a:graphicFrameLocks noChangeAspect="1"/>
          </p:cNvGraphicFramePr>
          <p:nvPr>
            <p:extLst>
              <p:ext uri="{D42A27DB-BD31-4B8C-83A1-F6EECF244321}">
                <p14:modId xmlns:p14="http://schemas.microsoft.com/office/powerpoint/2010/main" val="432640712"/>
              </p:ext>
            </p:extLst>
          </p:nvPr>
        </p:nvGraphicFramePr>
        <p:xfrm>
          <a:off x="5562600" y="4474547"/>
          <a:ext cx="2651125" cy="1585913"/>
        </p:xfrm>
        <a:graphic>
          <a:graphicData uri="http://schemas.openxmlformats.org/presentationml/2006/ole">
            <mc:AlternateContent xmlns:mc="http://schemas.openxmlformats.org/markup-compatibility/2006">
              <mc:Choice xmlns:v="urn:schemas-microsoft-com:vml" Requires="v">
                <p:oleObj spid="_x0000_s620624" name="Equation" r:id="rId8" imgW="1104840" imgH="660240" progId="Equation.DSMT4">
                  <p:embed/>
                </p:oleObj>
              </mc:Choice>
              <mc:Fallback>
                <p:oleObj name="Equation" r:id="rId8" imgW="1104840" imgH="660240" progId="Equation.DSMT4">
                  <p:embed/>
                  <p:pic>
                    <p:nvPicPr>
                      <p:cNvPr id="0" name="Object 7"/>
                      <p:cNvPicPr>
                        <a:picLocks noChangeAspect="1" noChangeArrowheads="1"/>
                      </p:cNvPicPr>
                      <p:nvPr/>
                    </p:nvPicPr>
                    <p:blipFill>
                      <a:blip r:embed="rId9"/>
                      <a:srcRect/>
                      <a:stretch>
                        <a:fillRect/>
                      </a:stretch>
                    </p:blipFill>
                    <p:spPr bwMode="auto">
                      <a:xfrm>
                        <a:off x="5562600" y="4474547"/>
                        <a:ext cx="2651125" cy="15859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0552" name="Text Box 8"/>
          <p:cNvSpPr txBox="1">
            <a:spLocks noChangeArrowheads="1"/>
          </p:cNvSpPr>
          <p:nvPr/>
        </p:nvSpPr>
        <p:spPr bwMode="auto">
          <a:xfrm>
            <a:off x="5410200" y="6146800"/>
            <a:ext cx="3733800" cy="711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bg1"/>
                </a:solidFill>
                <a:latin typeface="Arial" panose="020B0604020202020204" pitchFamily="34" charset="0"/>
              </a:rPr>
              <a:t>Now, we have 5 equations and 5 unknowns.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2286000" y="0"/>
            <a:ext cx="6858000" cy="762000"/>
          </a:xfrm>
        </p:spPr>
        <p:txBody>
          <a:bodyPr/>
          <a:lstStyle/>
          <a:p>
            <a:r>
              <a:rPr lang="en-US" altLang="en-US" sz="3600"/>
              <a:t>NVM – 2</a:t>
            </a:r>
            <a:r>
              <a:rPr lang="en-US" altLang="en-US" sz="3600" baseline="30000"/>
              <a:t>nd</a:t>
            </a:r>
            <a:r>
              <a:rPr lang="en-US" altLang="en-US" sz="3600"/>
              <a:t>  Example – Solution</a:t>
            </a:r>
          </a:p>
        </p:txBody>
      </p:sp>
      <p:sp>
        <p:nvSpPr>
          <p:cNvPr id="622595" name="Text Box 3"/>
          <p:cNvSpPr txBox="1">
            <a:spLocks noChangeArrowheads="1"/>
          </p:cNvSpPr>
          <p:nvPr/>
        </p:nvSpPr>
        <p:spPr bwMode="auto">
          <a:xfrm>
            <a:off x="304800" y="762000"/>
            <a:ext cx="8229600" cy="40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solidFill>
                  <a:schemeClr val="bg1"/>
                </a:solidFill>
                <a:latin typeface="Arial" panose="020B0604020202020204" pitchFamily="34" charset="0"/>
              </a:rPr>
              <a:t>We have the following equations.  </a:t>
            </a:r>
          </a:p>
        </p:txBody>
      </p:sp>
      <p:graphicFrame>
        <p:nvGraphicFramePr>
          <p:cNvPr id="622596" name="Object 4"/>
          <p:cNvGraphicFramePr>
            <a:graphicFrameLocks noChangeAspect="1"/>
          </p:cNvGraphicFramePr>
          <p:nvPr>
            <p:extLst>
              <p:ext uri="{D42A27DB-BD31-4B8C-83A1-F6EECF244321}">
                <p14:modId xmlns:p14="http://schemas.microsoft.com/office/powerpoint/2010/main" val="1717980958"/>
              </p:ext>
            </p:extLst>
          </p:nvPr>
        </p:nvGraphicFramePr>
        <p:xfrm>
          <a:off x="0" y="3713163"/>
          <a:ext cx="5334000" cy="3144837"/>
        </p:xfrm>
        <a:graphic>
          <a:graphicData uri="http://schemas.openxmlformats.org/presentationml/2006/ole">
            <mc:AlternateContent xmlns:mc="http://schemas.openxmlformats.org/markup-compatibility/2006">
              <mc:Choice xmlns:v="urn:schemas-microsoft-com:vml" Requires="v">
                <p:oleObj spid="_x0000_s622693" name="Visio" r:id="rId4" imgW="7656918" imgH="4513590" progId="Visio.Drawing.11">
                  <p:embed/>
                </p:oleObj>
              </mc:Choice>
              <mc:Fallback>
                <p:oleObj name="Visio" r:id="rId4" imgW="7656918" imgH="4513590" progId="Visio.Drawing.11">
                  <p:embed/>
                  <p:pic>
                    <p:nvPicPr>
                      <p:cNvPr id="0" name="Object 4"/>
                      <p:cNvPicPr>
                        <a:picLocks noChangeAspect="1" noChangeArrowheads="1"/>
                      </p:cNvPicPr>
                      <p:nvPr/>
                    </p:nvPicPr>
                    <p:blipFill>
                      <a:blip r:embed="rId5"/>
                      <a:srcRect/>
                      <a:stretch>
                        <a:fillRect/>
                      </a:stretch>
                    </p:blipFill>
                    <p:spPr bwMode="auto">
                      <a:xfrm>
                        <a:off x="0" y="3713163"/>
                        <a:ext cx="5334000" cy="31448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597" name="Object 5"/>
          <p:cNvGraphicFramePr>
            <a:graphicFrameLocks noChangeAspect="1"/>
          </p:cNvGraphicFramePr>
          <p:nvPr/>
        </p:nvGraphicFramePr>
        <p:xfrm>
          <a:off x="241300" y="1447800"/>
          <a:ext cx="4852988" cy="2211388"/>
        </p:xfrm>
        <a:graphic>
          <a:graphicData uri="http://schemas.openxmlformats.org/presentationml/2006/ole">
            <mc:AlternateContent xmlns:mc="http://schemas.openxmlformats.org/markup-compatibility/2006">
              <mc:Choice xmlns:v="urn:schemas-microsoft-com:vml" Requires="v">
                <p:oleObj spid="_x0000_s622694" name="Equation" r:id="rId6" imgW="2869920" imgH="1307880" progId="Equation.DSMT4">
                  <p:embed/>
                </p:oleObj>
              </mc:Choice>
              <mc:Fallback>
                <p:oleObj name="Equation" r:id="rId6" imgW="2869920" imgH="130788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300" y="1447800"/>
                        <a:ext cx="4852988" cy="2211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598" name="Object 6"/>
          <p:cNvGraphicFramePr>
            <a:graphicFrameLocks noChangeAspect="1"/>
          </p:cNvGraphicFramePr>
          <p:nvPr/>
        </p:nvGraphicFramePr>
        <p:xfrm>
          <a:off x="5105400" y="1447800"/>
          <a:ext cx="1371600" cy="1189038"/>
        </p:xfrm>
        <a:graphic>
          <a:graphicData uri="http://schemas.openxmlformats.org/presentationml/2006/ole">
            <mc:AlternateContent xmlns:mc="http://schemas.openxmlformats.org/markup-compatibility/2006">
              <mc:Choice xmlns:v="urn:schemas-microsoft-com:vml" Requires="v">
                <p:oleObj spid="_x0000_s622695" name="Equation" r:id="rId8" imgW="761760" imgH="660240" progId="Equation.DSMT4">
                  <p:embed/>
                </p:oleObj>
              </mc:Choice>
              <mc:Fallback>
                <p:oleObj name="Equation" r:id="rId8" imgW="761760" imgH="66024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1447800"/>
                        <a:ext cx="1371600" cy="11890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599" name="Object 7"/>
          <p:cNvGraphicFramePr>
            <a:graphicFrameLocks noChangeAspect="1"/>
          </p:cNvGraphicFramePr>
          <p:nvPr>
            <p:extLst>
              <p:ext uri="{D42A27DB-BD31-4B8C-83A1-F6EECF244321}">
                <p14:modId xmlns:p14="http://schemas.microsoft.com/office/powerpoint/2010/main" val="4168585301"/>
              </p:ext>
            </p:extLst>
          </p:nvPr>
        </p:nvGraphicFramePr>
        <p:xfrm>
          <a:off x="5708650" y="3540125"/>
          <a:ext cx="2319338" cy="2706688"/>
        </p:xfrm>
        <a:graphic>
          <a:graphicData uri="http://schemas.openxmlformats.org/presentationml/2006/ole">
            <mc:AlternateContent xmlns:mc="http://schemas.openxmlformats.org/markup-compatibility/2006">
              <mc:Choice xmlns:v="urn:schemas-microsoft-com:vml" Requires="v">
                <p:oleObj spid="_x0000_s622696" name="Equation" r:id="rId10" imgW="1371600" imgH="1600200" progId="Equation.DSMT4">
                  <p:embed/>
                </p:oleObj>
              </mc:Choice>
              <mc:Fallback>
                <p:oleObj name="Equation" r:id="rId10" imgW="1371600" imgH="1600200" progId="Equation.DSMT4">
                  <p:embed/>
                  <p:pic>
                    <p:nvPicPr>
                      <p:cNvPr id="0" name="Object 7"/>
                      <p:cNvPicPr>
                        <a:picLocks noChangeAspect="1" noChangeArrowheads="1"/>
                      </p:cNvPicPr>
                      <p:nvPr/>
                    </p:nvPicPr>
                    <p:blipFill>
                      <a:blip r:embed="rId11"/>
                      <a:srcRect/>
                      <a:stretch>
                        <a:fillRect/>
                      </a:stretch>
                    </p:blipFill>
                    <p:spPr bwMode="auto">
                      <a:xfrm>
                        <a:off x="5708650" y="3540125"/>
                        <a:ext cx="2319338" cy="27066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600" name="Rectangle 8"/>
          <p:cNvSpPr>
            <a:spLocks noChangeArrowheads="1"/>
          </p:cNvSpPr>
          <p:nvPr/>
        </p:nvSpPr>
        <p:spPr bwMode="auto">
          <a:xfrm>
            <a:off x="5638800" y="5867400"/>
            <a:ext cx="2057400" cy="381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6" name="Rectangle 6"/>
          <p:cNvSpPr>
            <a:spLocks noChangeArrowheads="1"/>
          </p:cNvSpPr>
          <p:nvPr/>
        </p:nvSpPr>
        <p:spPr bwMode="auto">
          <a:xfrm>
            <a:off x="6781800" y="5334000"/>
            <a:ext cx="1371600" cy="1524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42" name="Rectangle 2"/>
          <p:cNvSpPr>
            <a:spLocks noGrp="1" noChangeArrowheads="1"/>
          </p:cNvSpPr>
          <p:nvPr>
            <p:ph type="title"/>
          </p:nvPr>
        </p:nvSpPr>
        <p:spPr>
          <a:xfrm>
            <a:off x="609600" y="457200"/>
            <a:ext cx="7772400" cy="1066800"/>
          </a:xfrm>
        </p:spPr>
        <p:txBody>
          <a:bodyPr/>
          <a:lstStyle/>
          <a:p>
            <a:r>
              <a:rPr lang="en-US" altLang="en-US" sz="3600" dirty="0"/>
              <a:t>How many node-voltage </a:t>
            </a:r>
            <a:br>
              <a:rPr lang="en-US" altLang="en-US" sz="3600" dirty="0"/>
            </a:br>
            <a:r>
              <a:rPr lang="en-US" altLang="en-US" sz="3600" dirty="0"/>
              <a:t>equations do I need to write?</a:t>
            </a:r>
          </a:p>
        </p:txBody>
      </p:sp>
      <p:sp>
        <p:nvSpPr>
          <p:cNvPr id="624643" name="Rectangle 3"/>
          <p:cNvSpPr>
            <a:spLocks noGrp="1" noChangeArrowheads="1"/>
          </p:cNvSpPr>
          <p:nvPr>
            <p:ph type="body" idx="1"/>
          </p:nvPr>
        </p:nvSpPr>
        <p:spPr>
          <a:xfrm>
            <a:off x="457200" y="1981200"/>
            <a:ext cx="8153400" cy="3581400"/>
          </a:xfrm>
        </p:spPr>
        <p:txBody>
          <a:bodyPr/>
          <a:lstStyle/>
          <a:p>
            <a:pPr>
              <a:lnSpc>
                <a:spcPct val="90000"/>
              </a:lnSpc>
            </a:pPr>
            <a:r>
              <a:rPr lang="en-US" altLang="en-US" sz="2000" dirty="0"/>
              <a:t>This is a very important question.  It is a good idea to figure this out before beginning a problem.  Then, you will know how many equations to write before you are done.  </a:t>
            </a:r>
          </a:p>
          <a:p>
            <a:pPr>
              <a:lnSpc>
                <a:spcPct val="90000"/>
              </a:lnSpc>
            </a:pPr>
            <a:r>
              <a:rPr lang="en-US" altLang="en-US" sz="2000" dirty="0"/>
              <a:t>The fundamental rule is this:  If there are </a:t>
            </a:r>
            <a:r>
              <a:rPr lang="en-US" altLang="en-US" sz="2000" i="1" dirty="0"/>
              <a:t>n</a:t>
            </a:r>
            <a:r>
              <a:rPr lang="en-US" altLang="en-US" sz="2000" i="1" baseline="-25000" dirty="0"/>
              <a:t>e</a:t>
            </a:r>
            <a:r>
              <a:rPr lang="en-US" altLang="en-US" sz="2000" dirty="0"/>
              <a:t> essential nodes, you need to write </a:t>
            </a:r>
            <a:r>
              <a:rPr lang="en-US" altLang="en-US" sz="2000" i="1" dirty="0"/>
              <a:t>n</a:t>
            </a:r>
            <a:r>
              <a:rPr lang="en-US" altLang="en-US" sz="2000" i="1" baseline="-25000" dirty="0"/>
              <a:t>e</a:t>
            </a:r>
            <a:r>
              <a:rPr lang="en-US" altLang="en-US" sz="2000" dirty="0"/>
              <a:t>-1 equations.   Remember that one essential node is the reference node, and we do not write a KCL equation for the reference node.</a:t>
            </a:r>
          </a:p>
          <a:p>
            <a:pPr>
              <a:lnSpc>
                <a:spcPct val="90000"/>
              </a:lnSpc>
            </a:pPr>
            <a:r>
              <a:rPr lang="en-US" altLang="en-US" sz="2000" dirty="0"/>
              <a:t>If there are dependent sources present, then the number of equations has to increase.  In general, each dependent source introduces a variable which is unknown.  If </a:t>
            </a:r>
            <a:r>
              <a:rPr lang="en-US" altLang="en-US" sz="2000" i="1" dirty="0"/>
              <a:t>v</a:t>
            </a:r>
            <a:r>
              <a:rPr lang="en-US" altLang="en-US" sz="2000" dirty="0"/>
              <a:t> is the number of variables that dependent sources depend on, then you need to write </a:t>
            </a:r>
            <a:r>
              <a:rPr lang="en-US" altLang="en-US" sz="2000" i="1" dirty="0"/>
              <a:t>n</a:t>
            </a:r>
            <a:r>
              <a:rPr lang="en-US" altLang="en-US" sz="2000" i="1" baseline="-25000" dirty="0"/>
              <a:t>e</a:t>
            </a:r>
            <a:r>
              <a:rPr lang="en-US" altLang="en-US" sz="2000" i="1" dirty="0"/>
              <a:t> -</a:t>
            </a:r>
            <a:r>
              <a:rPr lang="en-US" altLang="en-US" sz="2000" dirty="0"/>
              <a:t>1</a:t>
            </a:r>
            <a:r>
              <a:rPr lang="en-US" altLang="en-US" sz="2000" i="1" dirty="0"/>
              <a:t>+v</a:t>
            </a:r>
            <a:r>
              <a:rPr lang="en-US" altLang="en-US" sz="2000" dirty="0"/>
              <a:t> equations.</a:t>
            </a:r>
          </a:p>
        </p:txBody>
      </p:sp>
      <p:pic>
        <p:nvPicPr>
          <p:cNvPr id="624644"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429250"/>
            <a:ext cx="1235075" cy="1428750"/>
          </a:xfrm>
          <a:prstGeom prst="rect">
            <a:avLst/>
          </a:prstGeom>
          <a:noFill/>
          <a:extLst>
            <a:ext uri="{909E8E84-426E-40DD-AFC4-6F175D3DCCD1}">
              <a14:hiddenFill xmlns:a14="http://schemas.microsoft.com/office/drawing/2010/main">
                <a:solidFill>
                  <a:srgbClr val="FFFFFF"/>
                </a:solidFill>
              </a14:hiddenFill>
            </a:ext>
          </a:extLst>
        </p:spPr>
      </p:pic>
      <p:sp>
        <p:nvSpPr>
          <p:cNvPr id="624645" name="Text Box 5"/>
          <p:cNvSpPr txBox="1">
            <a:spLocks noChangeArrowheads="1"/>
          </p:cNvSpPr>
          <p:nvPr/>
        </p:nvSpPr>
        <p:spPr bwMode="auto">
          <a:xfrm>
            <a:off x="8077200" y="612775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4" name="Rectangle 6"/>
          <p:cNvSpPr>
            <a:spLocks noChangeArrowheads="1"/>
          </p:cNvSpPr>
          <p:nvPr/>
        </p:nvSpPr>
        <p:spPr bwMode="auto">
          <a:xfrm>
            <a:off x="6781800" y="5334000"/>
            <a:ext cx="1371600" cy="15240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6690" name="Rectangle 2"/>
          <p:cNvSpPr>
            <a:spLocks noGrp="1" noChangeArrowheads="1"/>
          </p:cNvSpPr>
          <p:nvPr>
            <p:ph type="title"/>
          </p:nvPr>
        </p:nvSpPr>
        <p:spPr>
          <a:xfrm>
            <a:off x="2362200" y="457200"/>
            <a:ext cx="6019800" cy="1066800"/>
          </a:xfrm>
        </p:spPr>
        <p:txBody>
          <a:bodyPr/>
          <a:lstStyle/>
          <a:p>
            <a:r>
              <a:rPr lang="en-US" altLang="en-US" sz="3600"/>
              <a:t>What do we do when we have voltage sources?</a:t>
            </a:r>
          </a:p>
        </p:txBody>
      </p:sp>
      <p:sp>
        <p:nvSpPr>
          <p:cNvPr id="626691" name="Rectangle 3"/>
          <p:cNvSpPr>
            <a:spLocks noGrp="1" noChangeArrowheads="1"/>
          </p:cNvSpPr>
          <p:nvPr>
            <p:ph type="body" idx="1"/>
          </p:nvPr>
        </p:nvSpPr>
        <p:spPr>
          <a:xfrm>
            <a:off x="533400" y="2286000"/>
            <a:ext cx="7924800" cy="2895600"/>
          </a:xfrm>
        </p:spPr>
        <p:txBody>
          <a:bodyPr/>
          <a:lstStyle/>
          <a:p>
            <a:r>
              <a:rPr lang="en-US" altLang="en-US" sz="2400" dirty="0"/>
              <a:t>This is another important question.  In general, a voltage source requires some special attention, since the current through it depends entirely on what it is connected to.</a:t>
            </a:r>
          </a:p>
          <a:p>
            <a:r>
              <a:rPr lang="en-US" altLang="en-US" sz="2400" dirty="0"/>
              <a:t>We will develop a set of plans for dealing with this situation.  We will lay out these plans in the next set of lecture notes.</a:t>
            </a:r>
          </a:p>
        </p:txBody>
      </p:sp>
      <p:pic>
        <p:nvPicPr>
          <p:cNvPr id="626692" name="Picture 4" descr="ag00007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429250"/>
            <a:ext cx="1235075" cy="1428750"/>
          </a:xfrm>
          <a:prstGeom prst="rect">
            <a:avLst/>
          </a:prstGeom>
          <a:noFill/>
          <a:extLst>
            <a:ext uri="{909E8E84-426E-40DD-AFC4-6F175D3DCCD1}">
              <a14:hiddenFill xmlns:a14="http://schemas.microsoft.com/office/drawing/2010/main">
                <a:solidFill>
                  <a:srgbClr val="FFFFFF"/>
                </a:solidFill>
              </a14:hiddenFill>
            </a:ext>
          </a:extLst>
        </p:spPr>
      </p:pic>
      <p:sp>
        <p:nvSpPr>
          <p:cNvPr id="626693" name="Text Box 5"/>
          <p:cNvSpPr txBox="1">
            <a:spLocks noChangeArrowheads="1"/>
          </p:cNvSpPr>
          <p:nvPr/>
        </p:nvSpPr>
        <p:spPr bwMode="auto">
          <a:xfrm>
            <a:off x="8077200" y="6127750"/>
            <a:ext cx="1066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1400"/>
              <a:t>Go back to </a:t>
            </a:r>
            <a:r>
              <a:rPr lang="en-US" altLang="en-US" sz="1400">
                <a:hlinkClick r:id="rId4" action="ppaction://hlinksldjump" tooltip="This takes you back to slide 2"/>
              </a:rPr>
              <a:t>Overview </a:t>
            </a:r>
            <a:r>
              <a:rPr lang="en-US" altLang="en-US" sz="1400"/>
              <a:t>slide.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p:txBody>
          <a:bodyPr/>
          <a:lstStyle/>
          <a:p>
            <a:r>
              <a:rPr lang="en-US" altLang="en-US"/>
              <a:t>Textbook Coverage</a:t>
            </a:r>
          </a:p>
        </p:txBody>
      </p:sp>
      <p:sp>
        <p:nvSpPr>
          <p:cNvPr id="563203" name="Rectangle 3"/>
          <p:cNvSpPr>
            <a:spLocks noGrp="1" noChangeArrowheads="1"/>
          </p:cNvSpPr>
          <p:nvPr>
            <p:ph type="body" idx="1"/>
          </p:nvPr>
        </p:nvSpPr>
        <p:spPr/>
        <p:txBody>
          <a:bodyPr/>
          <a:lstStyle/>
          <a:p>
            <a:pPr>
              <a:buFontTx/>
              <a:buNone/>
            </a:pPr>
            <a:r>
              <a:rPr lang="en-US" altLang="en-US" sz="2800" dirty="0"/>
              <a:t>This material is covered in your textbook in the following sections:</a:t>
            </a:r>
          </a:p>
          <a:p>
            <a:r>
              <a:rPr lang="en-US" altLang="en-US" sz="2800" u="sng" dirty="0"/>
              <a:t>Electric Circuits </a:t>
            </a:r>
            <a:r>
              <a:rPr lang="en-US" altLang="en-US" sz="2800" u="sng" dirty="0" smtClean="0"/>
              <a:t>10</a:t>
            </a:r>
            <a:r>
              <a:rPr lang="en-US" altLang="en-US" sz="2800" u="sng" baseline="30000" dirty="0" smtClean="0"/>
              <a:t>th</a:t>
            </a:r>
            <a:r>
              <a:rPr lang="en-US" altLang="en-US" sz="2800" u="sng" dirty="0" smtClean="0"/>
              <a:t> </a:t>
            </a:r>
            <a:r>
              <a:rPr lang="en-US" altLang="en-US" sz="2800" u="sng" dirty="0"/>
              <a:t>Ed.</a:t>
            </a:r>
            <a:r>
              <a:rPr lang="en-US" altLang="en-US" sz="2800" dirty="0"/>
              <a:t> by Nilsson and Riedel:  Sections 4.1 through </a:t>
            </a:r>
            <a:r>
              <a:rPr lang="en-US" altLang="en-US" sz="2800" dirty="0" smtClean="0"/>
              <a:t>4.3</a:t>
            </a:r>
            <a:endParaRPr lang="en-US" alt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p:txBody>
          <a:bodyPr/>
          <a:lstStyle/>
          <a:p>
            <a:r>
              <a:rPr lang="en-US" altLang="en-US"/>
              <a:t>Some Basic Definitions</a:t>
            </a:r>
          </a:p>
        </p:txBody>
      </p:sp>
      <p:sp>
        <p:nvSpPr>
          <p:cNvPr id="565251" name="Rectangle 3"/>
          <p:cNvSpPr>
            <a:spLocks noGrp="1" noChangeArrowheads="1"/>
          </p:cNvSpPr>
          <p:nvPr>
            <p:ph type="body" idx="1"/>
          </p:nvPr>
        </p:nvSpPr>
        <p:spPr>
          <a:xfrm>
            <a:off x="457200" y="1752600"/>
            <a:ext cx="5257800" cy="4114800"/>
          </a:xfrm>
        </p:spPr>
        <p:txBody>
          <a:bodyPr/>
          <a:lstStyle/>
          <a:p>
            <a:r>
              <a:rPr lang="en-US" altLang="en-US" sz="2800" b="1" dirty="0"/>
              <a:t>Node</a:t>
            </a:r>
            <a:r>
              <a:rPr lang="en-US" altLang="en-US" sz="2800" dirty="0"/>
              <a:t> – a place where two or more components meet</a:t>
            </a:r>
          </a:p>
          <a:p>
            <a:r>
              <a:rPr lang="en-US" altLang="en-US" sz="2800" b="1" dirty="0"/>
              <a:t>Essential Node</a:t>
            </a:r>
            <a:r>
              <a:rPr lang="en-US" altLang="en-US" sz="2800" dirty="0"/>
              <a:t> – a place where three or more components meet</a:t>
            </a:r>
          </a:p>
          <a:p>
            <a:r>
              <a:rPr lang="en-US" altLang="en-US" sz="2800" b="1" dirty="0"/>
              <a:t>Reference Node </a:t>
            </a:r>
            <a:r>
              <a:rPr lang="en-US" altLang="en-US" sz="2800" dirty="0"/>
              <a:t>– a special essential node that we choose as a reference point for voltages</a:t>
            </a:r>
          </a:p>
        </p:txBody>
      </p:sp>
      <p:sp>
        <p:nvSpPr>
          <p:cNvPr id="565252" name="Text Box 4"/>
          <p:cNvSpPr txBox="1">
            <a:spLocks noChangeArrowheads="1"/>
          </p:cNvSpPr>
          <p:nvPr/>
        </p:nvSpPr>
        <p:spPr bwMode="auto">
          <a:xfrm>
            <a:off x="5918200" y="4632325"/>
            <a:ext cx="3200400" cy="22256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latin typeface="Arial" panose="020B0604020202020204" pitchFamily="34" charset="0"/>
              </a:rPr>
              <a:t>You may be familiar with the word </a:t>
            </a:r>
            <a:r>
              <a:rPr lang="en-US" altLang="en-US" sz="2000" u="sng">
                <a:latin typeface="Arial" panose="020B0604020202020204" pitchFamily="34" charset="0"/>
              </a:rPr>
              <a:t>node</a:t>
            </a:r>
            <a:r>
              <a:rPr lang="en-US" altLang="en-US" sz="2000">
                <a:latin typeface="Arial" panose="020B0604020202020204" pitchFamily="34" charset="0"/>
              </a:rPr>
              <a:t> from its use as a location in computer networks.  It has a similar meaning there, a place where computers are connected.</a:t>
            </a:r>
          </a:p>
        </p:txBody>
      </p:sp>
      <p:pic>
        <p:nvPicPr>
          <p:cNvPr id="565253" name="Picture 5" descr="bs0163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200" y="1847850"/>
            <a:ext cx="3225800" cy="2813050"/>
          </a:xfrm>
          <a:prstGeom prst="rect">
            <a:avLst/>
          </a:prstGeom>
          <a:solidFill>
            <a:srgbClr val="C0C0C0"/>
          </a:solidFill>
        </p:spPr>
      </p:pic>
      <p:sp>
        <p:nvSpPr>
          <p:cNvPr id="565254" name="Text Box 6"/>
          <p:cNvSpPr txBox="1">
            <a:spLocks noChangeArrowheads="1"/>
          </p:cNvSpPr>
          <p:nvPr/>
        </p:nvSpPr>
        <p:spPr bwMode="auto">
          <a:xfrm>
            <a:off x="228600" y="6172200"/>
            <a:ext cx="1970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hlinkClick r:id="rId4" action="ppaction://hlinksldjump" tooltip="Review Nodes"/>
              </a:rPr>
              <a:t>Review Nodes</a:t>
            </a:r>
            <a:endParaRPr lang="en-US" altLang="en-US"/>
          </a:p>
        </p:txBody>
      </p:sp>
      <p:sp>
        <p:nvSpPr>
          <p:cNvPr id="565255" name="Text Box 7"/>
          <p:cNvSpPr txBox="1">
            <a:spLocks noChangeArrowheads="1"/>
          </p:cNvSpPr>
          <p:nvPr/>
        </p:nvSpPr>
        <p:spPr bwMode="auto">
          <a:xfrm>
            <a:off x="2667000" y="6172200"/>
            <a:ext cx="2935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hlinkClick r:id="rId5" action="ppaction://hlinksldjump"/>
              </a:rPr>
              <a:t>Skip Review of Nodes</a:t>
            </a:r>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a:lstStyle/>
          <a:p>
            <a:r>
              <a:rPr lang="en-US" altLang="en-US"/>
              <a:t>Some Review – Nodes </a:t>
            </a:r>
          </a:p>
        </p:txBody>
      </p:sp>
      <p:sp>
        <p:nvSpPr>
          <p:cNvPr id="567299" name="Rectangle 3"/>
          <p:cNvSpPr>
            <a:spLocks noGrp="1" noChangeArrowheads="1"/>
          </p:cNvSpPr>
          <p:nvPr>
            <p:ph type="body" idx="1"/>
          </p:nvPr>
        </p:nvSpPr>
        <p:spPr>
          <a:xfrm>
            <a:off x="228600" y="1905000"/>
            <a:ext cx="4953000" cy="4495800"/>
          </a:xfrm>
        </p:spPr>
        <p:txBody>
          <a:bodyPr/>
          <a:lstStyle/>
          <a:p>
            <a:pPr>
              <a:lnSpc>
                <a:spcPct val="90000"/>
              </a:lnSpc>
            </a:pPr>
            <a:r>
              <a:rPr lang="en-US" altLang="en-US" sz="2400" dirty="0"/>
              <a:t>A node is defined as a place where two or more components are connected.  </a:t>
            </a:r>
          </a:p>
          <a:p>
            <a:pPr>
              <a:lnSpc>
                <a:spcPct val="90000"/>
              </a:lnSpc>
            </a:pPr>
            <a:r>
              <a:rPr lang="en-US" altLang="en-US" sz="2400" dirty="0"/>
              <a:t>The key thing to remember is that we connect components with wires.  It doesn’t matter how many wires are being used; it only matters how many components are connected together.</a:t>
            </a:r>
          </a:p>
          <a:p>
            <a:pPr>
              <a:lnSpc>
                <a:spcPct val="90000"/>
              </a:lnSpc>
            </a:pPr>
            <a:r>
              <a:rPr lang="en-US" altLang="en-US" sz="2400" dirty="0"/>
              <a:t>How many nodes are there in this circuit here?</a:t>
            </a:r>
          </a:p>
        </p:txBody>
      </p:sp>
      <p:graphicFrame>
        <p:nvGraphicFramePr>
          <p:cNvPr id="567300" name="Object 4"/>
          <p:cNvGraphicFramePr>
            <a:graphicFrameLocks noChangeAspect="1"/>
          </p:cNvGraphicFramePr>
          <p:nvPr/>
        </p:nvGraphicFramePr>
        <p:xfrm>
          <a:off x="5257800" y="2133600"/>
          <a:ext cx="3733800" cy="3886200"/>
        </p:xfrm>
        <a:graphic>
          <a:graphicData uri="http://schemas.openxmlformats.org/presentationml/2006/ole">
            <mc:AlternateContent xmlns:mc="http://schemas.openxmlformats.org/markup-compatibility/2006">
              <mc:Choice xmlns:v="urn:schemas-microsoft-com:vml" Requires="v">
                <p:oleObj spid="_x0000_s567323" name="VISIO" r:id="rId4" imgW="5629320" imgH="5398200" progId="Visio.Drawing.6">
                  <p:embed/>
                </p:oleObj>
              </mc:Choice>
              <mc:Fallback>
                <p:oleObj name="VISIO" r:id="rId4" imgW="5629320" imgH="53982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0"/>
                        <a:ext cx="3733800" cy="3886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2362200" y="228600"/>
            <a:ext cx="6096000" cy="1295400"/>
          </a:xfrm>
        </p:spPr>
        <p:txBody>
          <a:bodyPr/>
          <a:lstStyle/>
          <a:p>
            <a:r>
              <a:rPr lang="en-US" altLang="en-US" sz="4000"/>
              <a:t>How Many Nodes – Correct Answer</a:t>
            </a:r>
          </a:p>
        </p:txBody>
      </p:sp>
      <p:sp>
        <p:nvSpPr>
          <p:cNvPr id="569347" name="Rectangle 3"/>
          <p:cNvSpPr>
            <a:spLocks noGrp="1" noChangeArrowheads="1"/>
          </p:cNvSpPr>
          <p:nvPr>
            <p:ph type="body" idx="1"/>
          </p:nvPr>
        </p:nvSpPr>
        <p:spPr>
          <a:xfrm>
            <a:off x="457200" y="1676400"/>
            <a:ext cx="3429000" cy="5029200"/>
          </a:xfrm>
        </p:spPr>
        <p:txBody>
          <a:bodyPr/>
          <a:lstStyle/>
          <a:p>
            <a:pPr>
              <a:lnSpc>
                <a:spcPct val="90000"/>
              </a:lnSpc>
            </a:pPr>
            <a:r>
              <a:rPr lang="en-US" altLang="en-US" sz="2000" dirty="0"/>
              <a:t>In the example circuit schematic given here, there are three nodes. These nodes are shown in dark blue here.</a:t>
            </a:r>
          </a:p>
          <a:p>
            <a:pPr>
              <a:lnSpc>
                <a:spcPct val="90000"/>
              </a:lnSpc>
            </a:pPr>
            <a:r>
              <a:rPr lang="en-US" altLang="en-US" sz="2000" dirty="0"/>
              <a:t>Some students count more than three nodes in a circuit like this.  When they do, it is usually because they have considered two points connected by a wire to be two nodes. </a:t>
            </a:r>
          </a:p>
          <a:p>
            <a:pPr>
              <a:lnSpc>
                <a:spcPct val="90000"/>
              </a:lnSpc>
            </a:pPr>
            <a:r>
              <a:rPr lang="en-US" altLang="en-US" sz="2000" dirty="0"/>
              <a:t>There are also three essential nodes.  Each of these three nodes has at least 3 components connected to it.  </a:t>
            </a:r>
          </a:p>
        </p:txBody>
      </p:sp>
      <p:graphicFrame>
        <p:nvGraphicFramePr>
          <p:cNvPr id="569348" name="Object 4"/>
          <p:cNvGraphicFramePr>
            <a:graphicFrameLocks noChangeAspect="1"/>
          </p:cNvGraphicFramePr>
          <p:nvPr/>
        </p:nvGraphicFramePr>
        <p:xfrm>
          <a:off x="4114800" y="1685925"/>
          <a:ext cx="4414838" cy="4322763"/>
        </p:xfrm>
        <a:graphic>
          <a:graphicData uri="http://schemas.openxmlformats.org/presentationml/2006/ole">
            <mc:AlternateContent xmlns:mc="http://schemas.openxmlformats.org/markup-compatibility/2006">
              <mc:Choice xmlns:v="urn:schemas-microsoft-com:vml" Requires="v">
                <p:oleObj spid="_x0000_s569373" name="VISIO" r:id="rId4" imgW="5629320" imgH="5511600" progId="Visio.Drawing.6">
                  <p:embed/>
                </p:oleObj>
              </mc:Choice>
              <mc:Fallback>
                <p:oleObj name="VISIO" r:id="rId4" imgW="5629320" imgH="55116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685925"/>
                        <a:ext cx="4414838" cy="43227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1066800" y="228600"/>
            <a:ext cx="7772400" cy="1143000"/>
          </a:xfrm>
        </p:spPr>
        <p:txBody>
          <a:bodyPr/>
          <a:lstStyle/>
          <a:p>
            <a:r>
              <a:rPr lang="en-US" altLang="en-US" sz="4000"/>
              <a:t>How Many Nodes – Wrong Answer</a:t>
            </a:r>
          </a:p>
        </p:txBody>
      </p:sp>
      <p:sp>
        <p:nvSpPr>
          <p:cNvPr id="571395" name="Rectangle 3"/>
          <p:cNvSpPr>
            <a:spLocks noGrp="1" noChangeArrowheads="1"/>
          </p:cNvSpPr>
          <p:nvPr>
            <p:ph type="body" idx="1"/>
          </p:nvPr>
        </p:nvSpPr>
        <p:spPr>
          <a:xfrm>
            <a:off x="304800" y="3505200"/>
            <a:ext cx="3429000" cy="2895600"/>
          </a:xfrm>
        </p:spPr>
        <p:txBody>
          <a:bodyPr/>
          <a:lstStyle/>
          <a:p>
            <a:pPr>
              <a:lnSpc>
                <a:spcPct val="90000"/>
              </a:lnSpc>
            </a:pPr>
            <a:r>
              <a:rPr lang="en-US" altLang="en-US" sz="2000"/>
              <a:t>In the example circuit schematic given here, the two red nodes are really the same node.  There are not four nodes.</a:t>
            </a:r>
          </a:p>
          <a:p>
            <a:pPr>
              <a:lnSpc>
                <a:spcPct val="90000"/>
              </a:lnSpc>
            </a:pPr>
            <a:r>
              <a:rPr lang="en-US" altLang="en-US" sz="2400"/>
              <a:t>Remember, two nodes connected by a wire were really only one node in the first place.   </a:t>
            </a:r>
          </a:p>
        </p:txBody>
      </p:sp>
      <p:graphicFrame>
        <p:nvGraphicFramePr>
          <p:cNvPr id="571396" name="Object 4"/>
          <p:cNvGraphicFramePr>
            <a:graphicFrameLocks noChangeAspect="1"/>
          </p:cNvGraphicFramePr>
          <p:nvPr/>
        </p:nvGraphicFramePr>
        <p:xfrm>
          <a:off x="3886200" y="1822450"/>
          <a:ext cx="4953000" cy="4849813"/>
        </p:xfrm>
        <a:graphic>
          <a:graphicData uri="http://schemas.openxmlformats.org/presentationml/2006/ole">
            <mc:AlternateContent xmlns:mc="http://schemas.openxmlformats.org/markup-compatibility/2006">
              <mc:Choice xmlns:v="urn:schemas-microsoft-com:vml" Requires="v">
                <p:oleObj spid="_x0000_s571422" name="VISIO" r:id="rId4" imgW="5629320" imgH="5511600" progId="Visio.Drawing.6">
                  <p:embed/>
                </p:oleObj>
              </mc:Choice>
              <mc:Fallback>
                <p:oleObj name="VISIO" r:id="rId4" imgW="5629320" imgH="55116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822450"/>
                        <a:ext cx="4953000" cy="484981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1397" name="Text Box 5"/>
          <p:cNvSpPr txBox="1">
            <a:spLocks noChangeArrowheads="1"/>
          </p:cNvSpPr>
          <p:nvPr/>
        </p:nvSpPr>
        <p:spPr bwMode="auto">
          <a:xfrm>
            <a:off x="609600" y="1752600"/>
            <a:ext cx="3276600" cy="1562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a:latin typeface="Arial" panose="020B0604020202020204" pitchFamily="34" charset="0"/>
              </a:rPr>
              <a:t>Wire connecting two nodes means that these are really a single node.</a:t>
            </a:r>
          </a:p>
        </p:txBody>
      </p:sp>
      <p:sp>
        <p:nvSpPr>
          <p:cNvPr id="571398" name="Line 6"/>
          <p:cNvSpPr>
            <a:spLocks noChangeShapeType="1"/>
          </p:cNvSpPr>
          <p:nvPr/>
        </p:nvSpPr>
        <p:spPr bwMode="auto">
          <a:xfrm>
            <a:off x="3886200" y="2514600"/>
            <a:ext cx="2438400" cy="1524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ltLang="en-US" sz="4000"/>
              <a:t>The Node-Voltage Method (NVM)</a:t>
            </a:r>
          </a:p>
        </p:txBody>
      </p:sp>
      <p:sp>
        <p:nvSpPr>
          <p:cNvPr id="573443" name="Rectangle 3"/>
          <p:cNvSpPr>
            <a:spLocks noGrp="1" noChangeArrowheads="1"/>
          </p:cNvSpPr>
          <p:nvPr>
            <p:ph type="body" idx="1"/>
          </p:nvPr>
        </p:nvSpPr>
        <p:spPr>
          <a:xfrm>
            <a:off x="0" y="1752600"/>
            <a:ext cx="5257800" cy="4800600"/>
          </a:xfrm>
        </p:spPr>
        <p:txBody>
          <a:bodyPr/>
          <a:lstStyle/>
          <a:p>
            <a:pPr>
              <a:lnSpc>
                <a:spcPct val="90000"/>
              </a:lnSpc>
              <a:buFontTx/>
              <a:buNone/>
            </a:pPr>
            <a:r>
              <a:rPr lang="en-US" altLang="en-US" sz="2000" dirty="0"/>
              <a:t>The Node-Voltage Method (NVM) is a systematic way to write all the equations needed to solve a circuit, and to write just the number of equations needed.  The idea is that any other current or voltage can be found from these node voltages.</a:t>
            </a:r>
          </a:p>
          <a:p>
            <a:pPr>
              <a:lnSpc>
                <a:spcPct val="90000"/>
              </a:lnSpc>
              <a:buFontTx/>
              <a:buNone/>
            </a:pPr>
            <a:r>
              <a:rPr lang="en-US" altLang="en-US" sz="2000" dirty="0"/>
              <a:t>This method is not that important in very simple circuits, but in complicated circuits it gives us an approach that will get us all the equations that we need, and no extras. </a:t>
            </a:r>
          </a:p>
          <a:p>
            <a:pPr>
              <a:lnSpc>
                <a:spcPct val="90000"/>
              </a:lnSpc>
              <a:buFontTx/>
              <a:buNone/>
            </a:pPr>
            <a:r>
              <a:rPr lang="en-US" altLang="en-US" sz="2000" dirty="0"/>
              <a:t>It is also good practice for the writing of KCL and KVL equations.  Many students believe that they know how to do this, but make errors in more complicated situations.  Our work on the NVM will help correct some of those errors.</a:t>
            </a:r>
          </a:p>
        </p:txBody>
      </p:sp>
      <p:pic>
        <p:nvPicPr>
          <p:cNvPr id="573444" name="Picture 4" descr="in0032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828800"/>
            <a:ext cx="3581400" cy="2322513"/>
          </a:xfrm>
          <a:prstGeom prst="rect">
            <a:avLst/>
          </a:prstGeom>
          <a:solidFill>
            <a:srgbClr val="996633"/>
          </a:solidFill>
        </p:spPr>
      </p:pic>
      <p:sp>
        <p:nvSpPr>
          <p:cNvPr id="573445" name="Text Box 5"/>
          <p:cNvSpPr txBox="1">
            <a:spLocks noChangeArrowheads="1"/>
          </p:cNvSpPr>
          <p:nvPr/>
        </p:nvSpPr>
        <p:spPr bwMode="auto">
          <a:xfrm>
            <a:off x="5410200" y="4079875"/>
            <a:ext cx="3581400" cy="2563813"/>
          </a:xfrm>
          <a:prstGeom prst="rect">
            <a:avLst/>
          </a:prstGeom>
          <a:solidFill>
            <a:srgbClr val="9966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800" dirty="0">
                <a:solidFill>
                  <a:schemeClr val="accent1"/>
                </a:solidFill>
                <a:latin typeface="Arial" panose="020B0604020202020204" pitchFamily="34" charset="0"/>
              </a:rPr>
              <a:t>The Node-Voltage Method is a system.  And like the sprinkler system here, the goal is be sure that nothing gets missed, and everything is done correctly.  We want to write all the equations, the minimum number of equations, and nothing but </a:t>
            </a:r>
            <a:r>
              <a:rPr lang="en-US" altLang="en-US" sz="1800" b="1" dirty="0">
                <a:solidFill>
                  <a:schemeClr val="accent1"/>
                </a:solidFill>
                <a:latin typeface="Arial" panose="020B0604020202020204" pitchFamily="34" charset="0"/>
              </a:rPr>
              <a:t>correct</a:t>
            </a:r>
            <a:r>
              <a:rPr lang="en-US" altLang="en-US" sz="1800" dirty="0">
                <a:solidFill>
                  <a:schemeClr val="accent1"/>
                </a:solidFill>
                <a:latin typeface="Arial" panose="020B0604020202020204" pitchFamily="34" charset="0"/>
              </a:rPr>
              <a:t> equations.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3213</TotalTime>
  <Words>3243</Words>
  <Application>Microsoft Office PowerPoint</Application>
  <PresentationFormat>On-screen Show (4:3)</PresentationFormat>
  <Paragraphs>244</Paragraphs>
  <Slides>35</Slides>
  <Notes>33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35</vt:i4>
      </vt:variant>
    </vt:vector>
  </HeadingPairs>
  <TitlesOfParts>
    <vt:vector size="40" baseType="lpstr">
      <vt:lpstr>Fireball</vt:lpstr>
      <vt:lpstr>VISIO</vt:lpstr>
      <vt:lpstr>Equation</vt:lpstr>
      <vt:lpstr>Visio</vt:lpstr>
      <vt:lpstr>Microsoft Visio Drawing</vt:lpstr>
      <vt:lpstr>ECE 2201  Circuit Analysis I</vt:lpstr>
      <vt:lpstr>The Node Voltage Method</vt:lpstr>
      <vt:lpstr>Overview of this Part</vt:lpstr>
      <vt:lpstr>Textbook Coverage</vt:lpstr>
      <vt:lpstr>Some Basic Definitions</vt:lpstr>
      <vt:lpstr>Some Review – Nodes </vt:lpstr>
      <vt:lpstr>How Many Nodes – Correct Answer</vt:lpstr>
      <vt:lpstr>How Many Nodes – Wrong Answer</vt:lpstr>
      <vt:lpstr>The Node-Voltage Method (NVM)</vt:lpstr>
      <vt:lpstr>The Node-Voltage Method (NVM)</vt:lpstr>
      <vt:lpstr>Kirchhoff’s Current  Law (KCL) – a Review</vt:lpstr>
      <vt:lpstr>Kirchhoff’s Current  Law (KCL) – a Review Example</vt:lpstr>
      <vt:lpstr>NVM – 1st  Example</vt:lpstr>
      <vt:lpstr>NVM – 1st  Example – Step 1</vt:lpstr>
      <vt:lpstr>NVM – 1st  Example – Step 1(Done)</vt:lpstr>
      <vt:lpstr>NVM – 1st  Example – Step 2</vt:lpstr>
      <vt:lpstr>NVM – 1st  Example – Step 2 Note</vt:lpstr>
      <vt:lpstr>NVM – 1st  Example – Step 3</vt:lpstr>
      <vt:lpstr>NVM – 1st  Example – Step 4, Part 1</vt:lpstr>
      <vt:lpstr>NVM – 1st  Example – Step 4, Part 2</vt:lpstr>
      <vt:lpstr>NVM – Currents Explained 1</vt:lpstr>
      <vt:lpstr>NVM – Currents Explained 2</vt:lpstr>
      <vt:lpstr>NVM – Currents Explained 3</vt:lpstr>
      <vt:lpstr>NVM – 1st  Example – Step 4, Part 3</vt:lpstr>
      <vt:lpstr>NVM – 1st  Example – Step 4 – Notes</vt:lpstr>
      <vt:lpstr>NVM – 1st  Example – Step 5</vt:lpstr>
      <vt:lpstr>NVM – 2nd  Example</vt:lpstr>
      <vt:lpstr>NVM – 2nd  Example – Step 1</vt:lpstr>
      <vt:lpstr>NVM – 2nd  Example – Step 2</vt:lpstr>
      <vt:lpstr>NVM – 2nd  Example – Step 3</vt:lpstr>
      <vt:lpstr>NVM – 2nd  Example – Step 4</vt:lpstr>
      <vt:lpstr>NVM – 2nd  Example – Step 5</vt:lpstr>
      <vt:lpstr>NVM – 2nd  Example – Solution</vt:lpstr>
      <vt:lpstr>How many node-voltage  equations do I need to write?</vt:lpstr>
      <vt:lpstr>What do we do when we have voltage sources?</vt:lpstr>
    </vt:vector>
  </TitlesOfParts>
  <Company>UH ECE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Node Voltage Method, Lecture Set 4</dc:title>
  <dc:subject>Node Voltage Method, No Voltage Sources</dc:subject>
  <dc:creator>Dave Shattuck</dc:creator>
  <cp:lastModifiedBy>Shattuck, David P</cp:lastModifiedBy>
  <cp:revision>214</cp:revision>
  <cp:lastPrinted>1999-08-25T18:07:04Z</cp:lastPrinted>
  <dcterms:created xsi:type="dcterms:W3CDTF">1999-08-24T13:57:19Z</dcterms:created>
  <dcterms:modified xsi:type="dcterms:W3CDTF">2019-11-21T23:40:39Z</dcterms:modified>
</cp:coreProperties>
</file>