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71"/>
  </p:notesMasterIdLst>
  <p:sldIdLst>
    <p:sldId id="353" r:id="rId2"/>
    <p:sldId id="602" r:id="rId3"/>
    <p:sldId id="603" r:id="rId4"/>
    <p:sldId id="604" r:id="rId5"/>
    <p:sldId id="605" r:id="rId6"/>
    <p:sldId id="606" r:id="rId7"/>
    <p:sldId id="607" r:id="rId8"/>
    <p:sldId id="608" r:id="rId9"/>
    <p:sldId id="609" r:id="rId10"/>
    <p:sldId id="610" r:id="rId11"/>
    <p:sldId id="611" r:id="rId12"/>
    <p:sldId id="612" r:id="rId13"/>
    <p:sldId id="613" r:id="rId14"/>
    <p:sldId id="614" r:id="rId15"/>
    <p:sldId id="615" r:id="rId16"/>
    <p:sldId id="616" r:id="rId17"/>
    <p:sldId id="617" r:id="rId18"/>
    <p:sldId id="618" r:id="rId19"/>
    <p:sldId id="619" r:id="rId20"/>
    <p:sldId id="620" r:id="rId21"/>
    <p:sldId id="621" r:id="rId22"/>
    <p:sldId id="622" r:id="rId23"/>
    <p:sldId id="623" r:id="rId24"/>
    <p:sldId id="624" r:id="rId25"/>
    <p:sldId id="625" r:id="rId26"/>
    <p:sldId id="626" r:id="rId27"/>
    <p:sldId id="627" r:id="rId28"/>
    <p:sldId id="628" r:id="rId29"/>
    <p:sldId id="629" r:id="rId30"/>
    <p:sldId id="630" r:id="rId31"/>
    <p:sldId id="631" r:id="rId32"/>
    <p:sldId id="632" r:id="rId33"/>
    <p:sldId id="633" r:id="rId34"/>
    <p:sldId id="634" r:id="rId35"/>
    <p:sldId id="635" r:id="rId36"/>
    <p:sldId id="636" r:id="rId37"/>
    <p:sldId id="637" r:id="rId38"/>
    <p:sldId id="638" r:id="rId39"/>
    <p:sldId id="639" r:id="rId40"/>
    <p:sldId id="640" r:id="rId41"/>
    <p:sldId id="641" r:id="rId42"/>
    <p:sldId id="642" r:id="rId43"/>
    <p:sldId id="644" r:id="rId44"/>
    <p:sldId id="645" r:id="rId45"/>
    <p:sldId id="646" r:id="rId46"/>
    <p:sldId id="647" r:id="rId47"/>
    <p:sldId id="648" r:id="rId48"/>
    <p:sldId id="649" r:id="rId49"/>
    <p:sldId id="650" r:id="rId50"/>
    <p:sldId id="651" r:id="rId51"/>
    <p:sldId id="652" r:id="rId52"/>
    <p:sldId id="653" r:id="rId53"/>
    <p:sldId id="654" r:id="rId54"/>
    <p:sldId id="655" r:id="rId55"/>
    <p:sldId id="656" r:id="rId56"/>
    <p:sldId id="657" r:id="rId57"/>
    <p:sldId id="658" r:id="rId58"/>
    <p:sldId id="659" r:id="rId59"/>
    <p:sldId id="660" r:id="rId60"/>
    <p:sldId id="661" r:id="rId61"/>
    <p:sldId id="662" r:id="rId62"/>
    <p:sldId id="663" r:id="rId63"/>
    <p:sldId id="664" r:id="rId64"/>
    <p:sldId id="665" r:id="rId65"/>
    <p:sldId id="666" r:id="rId66"/>
    <p:sldId id="667" r:id="rId67"/>
    <p:sldId id="668" r:id="rId68"/>
    <p:sldId id="669" r:id="rId69"/>
    <p:sldId id="670" r:id="rId7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3366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90929"/>
  </p:normalViewPr>
  <p:slideViewPr>
    <p:cSldViewPr>
      <p:cViewPr varScale="1">
        <p:scale>
          <a:sx n="93" d="100"/>
          <a:sy n="93" d="100"/>
        </p:scale>
        <p:origin x="7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7577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7578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D025AE4-7E1A-4AB6-8509-1B2FCCE41269}" type="slidenum">
              <a:rPr lang="en-US" altLang="en-US"/>
              <a:pPr/>
              <a:t>‹#›</a:t>
            </a:fld>
            <a:endParaRPr lang="en-US" altLang="en-US"/>
          </a:p>
        </p:txBody>
      </p:sp>
    </p:spTree>
    <p:extLst>
      <p:ext uri="{BB962C8B-B14F-4D97-AF65-F5344CB8AC3E}">
        <p14:creationId xmlns:p14="http://schemas.microsoft.com/office/powerpoint/2010/main" val="2635695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902D43-A6C5-4304-937B-F4527BE0F1F8}" type="slidenum">
              <a:rPr lang="en-US" altLang="en-US" sz="1200"/>
              <a:pPr eaLnBrk="1" hangingPunct="1"/>
              <a:t>3</a:t>
            </a:fld>
            <a:endParaRPr lang="en-US" alt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r>
              <a:rPr lang="en-US" altLang="en-US"/>
              <a:t>You can click on the blue text to jump to the subject that you want to learn about now.</a:t>
            </a:r>
          </a:p>
        </p:txBody>
      </p:sp>
    </p:spTree>
    <p:extLst>
      <p:ext uri="{BB962C8B-B14F-4D97-AF65-F5344CB8AC3E}">
        <p14:creationId xmlns:p14="http://schemas.microsoft.com/office/powerpoint/2010/main" val="246686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E3235C1-C4AC-409A-89FE-9A1D533BC9FE}" type="slidenum">
              <a:rPr lang="en-US" altLang="en-US" sz="1200"/>
              <a:pPr eaLnBrk="1" hangingPunct="1"/>
              <a:t>12</a:t>
            </a:fld>
            <a:endParaRPr lang="en-US" alt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0062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F12290-3149-4C6E-A10F-BFA9DC570772}" type="slidenum">
              <a:rPr lang="en-US" altLang="en-US" sz="1200"/>
              <a:pPr eaLnBrk="1" hangingPunct="1"/>
              <a:t>13</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76372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DB1E04-F380-4DF7-B8A8-7C02F29A78E1}" type="slidenum">
              <a:rPr lang="en-US" altLang="en-US" sz="1200"/>
              <a:pPr eaLnBrk="1" hangingPunct="1"/>
              <a:t>14</a:t>
            </a:fld>
            <a:endParaRPr lang="en-US" alt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10938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D44C8A-5CB3-4505-ABAF-6D772B7EFCC0}" type="slidenum">
              <a:rPr lang="en-US" altLang="en-US" sz="1200"/>
              <a:pPr eaLnBrk="1" hangingPunct="1"/>
              <a:t>15</a:t>
            </a:fld>
            <a:endParaRPr lang="en-US" alt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4864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DE6DF1-538E-4995-8DC3-C28B22B3F427}" type="slidenum">
              <a:rPr lang="en-US" altLang="en-US" sz="1200"/>
              <a:pPr eaLnBrk="1" hangingPunct="1"/>
              <a:t>16</a:t>
            </a:fld>
            <a:endParaRPr lang="en-US" alt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64682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B34B35-8735-4559-B48A-1F10D8AF049B}" type="slidenum">
              <a:rPr lang="en-US" altLang="en-US" sz="1200"/>
              <a:pPr eaLnBrk="1" hangingPunct="1"/>
              <a:t>17</a:t>
            </a:fld>
            <a:endParaRPr lang="en-US" alt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31484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4152F34-16B0-4D3F-91D7-026970AC0149}" type="slidenum">
              <a:rPr lang="en-US" altLang="en-US" sz="1200"/>
              <a:pPr eaLnBrk="1" hangingPunct="1"/>
              <a:t>18</a:t>
            </a:fld>
            <a:endParaRPr lang="en-US" alt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55206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B031E7E-C7F4-431F-BC2A-967C131FD023}" type="slidenum">
              <a:rPr lang="en-US" altLang="en-US" sz="1200"/>
              <a:pPr eaLnBrk="1" hangingPunct="1"/>
              <a:t>19</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313276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60C202-A4F9-455C-BA7D-A858DC30B3BF}" type="slidenum">
              <a:rPr lang="en-US" altLang="en-US" sz="1200"/>
              <a:pPr eaLnBrk="1" hangingPunct="1"/>
              <a:t>20</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01344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AC6427-31E0-4939-AE10-A4F9CB37B347}" type="slidenum">
              <a:rPr lang="en-US" altLang="en-US" sz="1200"/>
              <a:pPr eaLnBrk="1" hangingPunct="1"/>
              <a:t>21</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11576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C74347-4F1F-489F-B93D-322688180CD9}" type="slidenum">
              <a:rPr lang="en-US" altLang="en-US" sz="1200"/>
              <a:pPr eaLnBrk="1" hangingPunct="1"/>
              <a:t>4</a:t>
            </a:fld>
            <a:endParaRPr lang="en-US" altLang="en-US" sz="12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r>
              <a:rPr lang="en-US" altLang="en-US"/>
              <a:t>You should also read these sections in your text.  This material is intended to complement your textbook coverage, not replace it.</a:t>
            </a:r>
          </a:p>
        </p:txBody>
      </p:sp>
    </p:spTree>
    <p:extLst>
      <p:ext uri="{BB962C8B-B14F-4D97-AF65-F5344CB8AC3E}">
        <p14:creationId xmlns:p14="http://schemas.microsoft.com/office/powerpoint/2010/main" val="265976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4CB58E-09F0-470A-A4F1-3A2AEF9B8954}" type="slidenum">
              <a:rPr lang="en-US" altLang="en-US" sz="1200"/>
              <a:pPr eaLnBrk="1" hangingPunct="1"/>
              <a:t>22</a:t>
            </a:fld>
            <a:endParaRPr lang="en-US" altLang="en-US" sz="120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90411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B4EB344-5CE0-4739-8604-7CCC9484814E}" type="slidenum">
              <a:rPr lang="en-US" altLang="en-US" sz="1200"/>
              <a:pPr eaLnBrk="1" hangingPunct="1"/>
              <a:t>23</a:t>
            </a:fld>
            <a:endParaRPr lang="en-US" altLang="en-US" sz="120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r>
              <a:rPr lang="en-US" altLang="en-US"/>
              <a:t>{Note:  it would be good if the mesh current arrows (the three red circular arrows) were animated in this slide.}</a:t>
            </a:r>
          </a:p>
        </p:txBody>
      </p:sp>
    </p:spTree>
    <p:extLst>
      <p:ext uri="{BB962C8B-B14F-4D97-AF65-F5344CB8AC3E}">
        <p14:creationId xmlns:p14="http://schemas.microsoft.com/office/powerpoint/2010/main" val="4120281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3AFFB0F-8607-4E24-AFF6-6C6E839D755C}" type="slidenum">
              <a:rPr lang="en-US" altLang="en-US" sz="1200"/>
              <a:pPr eaLnBrk="1" hangingPunct="1"/>
              <a:t>24</a:t>
            </a:fld>
            <a:endParaRPr lang="en-US" altLang="en-US"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025053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84F030-FD9E-4509-9729-73DC948E2006}" type="slidenum">
              <a:rPr lang="en-US" altLang="en-US" sz="1200"/>
              <a:pPr eaLnBrk="1" hangingPunct="1"/>
              <a:t>25</a:t>
            </a:fld>
            <a:endParaRPr lang="en-US" alt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540536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2F22185-54AE-4ABF-BE53-7F646D32971E}" type="slidenum">
              <a:rPr lang="en-US" altLang="en-US" sz="1200"/>
              <a:pPr eaLnBrk="1" hangingPunct="1"/>
              <a:t>26</a:t>
            </a:fld>
            <a:endParaRPr lang="en-US" alt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r>
              <a:rPr lang="en-US" altLang="en-US"/>
              <a:t>{Note:  it would be good if the mesh current arrows (the three red circular arrows) were animated in this slide.}</a:t>
            </a:r>
          </a:p>
          <a:p>
            <a:endParaRPr lang="en-US" altLang="en-US"/>
          </a:p>
        </p:txBody>
      </p:sp>
    </p:spTree>
    <p:extLst>
      <p:ext uri="{BB962C8B-B14F-4D97-AF65-F5344CB8AC3E}">
        <p14:creationId xmlns:p14="http://schemas.microsoft.com/office/powerpoint/2010/main" val="816946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D2B02C6-618E-40F5-B375-1F8B2FE66D27}" type="slidenum">
              <a:rPr lang="en-US" altLang="en-US" sz="1200"/>
              <a:pPr eaLnBrk="1" hangingPunct="1"/>
              <a:t>27</a:t>
            </a:fld>
            <a:endParaRPr lang="en-US" alt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r>
              <a:rPr lang="en-US" altLang="en-US"/>
              <a:t>{Note:  it would be good if the mesh current arrows (the three red circular arrows) were animated in this slide.}</a:t>
            </a:r>
          </a:p>
        </p:txBody>
      </p:sp>
    </p:spTree>
    <p:extLst>
      <p:ext uri="{BB962C8B-B14F-4D97-AF65-F5344CB8AC3E}">
        <p14:creationId xmlns:p14="http://schemas.microsoft.com/office/powerpoint/2010/main" val="7413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215FDF-B400-49D5-98C3-713C669AA894}" type="slidenum">
              <a:rPr lang="en-US" altLang="en-US" sz="1200"/>
              <a:pPr eaLnBrk="1" hangingPunct="1"/>
              <a:t>28</a:t>
            </a:fld>
            <a:endParaRPr lang="en-US" alt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461424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5B0834-45BE-4AF3-9F06-CCB06D260232}" type="slidenum">
              <a:rPr lang="en-US" altLang="en-US" sz="1200"/>
              <a:pPr eaLnBrk="1" hangingPunct="1"/>
              <a:t>29</a:t>
            </a:fld>
            <a:endParaRPr lang="en-US" alt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665950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4217F10-FE6C-4286-8F0A-6E540DE40300}" type="slidenum">
              <a:rPr lang="en-US" altLang="en-US" sz="1200"/>
              <a:pPr eaLnBrk="1" hangingPunct="1"/>
              <a:t>30</a:t>
            </a:fld>
            <a:endParaRPr lang="en-US" alt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211373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03F0D5-35AC-4D52-A60E-573E7AF86E01}" type="slidenum">
              <a:rPr lang="en-US" altLang="en-US" sz="1200"/>
              <a:pPr eaLnBrk="1" hangingPunct="1"/>
              <a:t>31</a:t>
            </a:fld>
            <a:endParaRPr lang="en-US" altLang="en-US" sz="120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02813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F1569AD-A3D1-4518-A515-A50A80BCD4CC}" type="slidenum">
              <a:rPr lang="en-US" altLang="en-US" sz="1200"/>
              <a:pPr eaLnBrk="1" hangingPunct="1"/>
              <a:t>5</a:t>
            </a:fld>
            <a:endParaRPr lang="en-US" alt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13245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233C84-80B1-4A34-AE02-70848C36AC2E}" type="slidenum">
              <a:rPr lang="en-US" altLang="en-US" sz="1200"/>
              <a:pPr eaLnBrk="1" hangingPunct="1"/>
              <a:t>32</a:t>
            </a:fld>
            <a:endParaRPr lang="en-US" altLang="en-US"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1168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F75B7F9-3D6F-4796-8A3A-5D5B94411827}" type="slidenum">
              <a:rPr lang="en-US" altLang="en-US" sz="1200"/>
              <a:pPr eaLnBrk="1" hangingPunct="1"/>
              <a:t>33</a:t>
            </a:fld>
            <a:endParaRPr lang="en-US" altLang="en-US"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625220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FA78BD-9DC1-4DB6-959B-42EF5667329E}" type="slidenum">
              <a:rPr lang="en-US" altLang="en-US" sz="1200"/>
              <a:pPr eaLnBrk="1" hangingPunct="1"/>
              <a:t>34</a:t>
            </a:fld>
            <a:endParaRPr lang="en-US" altLang="en-US" sz="12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353838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A16BD2E-7C60-4D78-92B0-8CFB24D1C228}" type="slidenum">
              <a:rPr lang="en-US" altLang="en-US" sz="1200"/>
              <a:pPr eaLnBrk="1" hangingPunct="1"/>
              <a:t>35</a:t>
            </a:fld>
            <a:endParaRPr lang="en-US" altLang="en-US" sz="12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814088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B891D6-1F9F-4BE6-890A-54EDC6248C04}" type="slidenum">
              <a:rPr lang="en-US" altLang="en-US" sz="1200"/>
              <a:pPr eaLnBrk="1" hangingPunct="1"/>
              <a:t>36</a:t>
            </a:fld>
            <a:endParaRPr lang="en-US" altLang="en-US" sz="120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677090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DE901B-CF3A-42B2-A896-FFDA62027D8E}" type="slidenum">
              <a:rPr lang="en-US" altLang="en-US" sz="1200"/>
              <a:pPr eaLnBrk="1" hangingPunct="1"/>
              <a:t>37</a:t>
            </a:fld>
            <a:endParaRPr lang="en-US" alt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615515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EDFEAC3-946B-404A-8FD5-99D874CD03C0}" type="slidenum">
              <a:rPr lang="en-US" altLang="en-US" sz="1200"/>
              <a:pPr eaLnBrk="1" hangingPunct="1"/>
              <a:t>38</a:t>
            </a:fld>
            <a:endParaRPr lang="en-US" alt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223693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A3992C-6D3B-45C8-8823-19E569B392F0}" type="slidenum">
              <a:rPr lang="en-US" altLang="en-US" sz="1200"/>
              <a:pPr eaLnBrk="1" hangingPunct="1"/>
              <a:t>39</a:t>
            </a:fld>
            <a:endParaRPr lang="en-US" alt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052387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B239F5-9475-4631-BDDD-638279001778}" type="slidenum">
              <a:rPr lang="en-US" altLang="en-US" sz="1200"/>
              <a:pPr eaLnBrk="1" hangingPunct="1"/>
              <a:t>41</a:t>
            </a:fld>
            <a:endParaRPr lang="en-US" altLang="en-US" sz="12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r>
              <a:rPr lang="en-US" altLang="en-US"/>
              <a:t>You can click on the blue text to jump to the subject that you want to learn about now.</a:t>
            </a:r>
          </a:p>
        </p:txBody>
      </p:sp>
    </p:spTree>
    <p:extLst>
      <p:ext uri="{BB962C8B-B14F-4D97-AF65-F5344CB8AC3E}">
        <p14:creationId xmlns:p14="http://schemas.microsoft.com/office/powerpoint/2010/main" val="2960007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E0078E-659F-4EB9-B7CF-70C74312BB3C}" type="slidenum">
              <a:rPr lang="en-US" altLang="en-US" sz="1200"/>
              <a:pPr eaLnBrk="1" hangingPunct="1"/>
              <a:t>42</a:t>
            </a:fld>
            <a:endParaRPr lang="en-US" altLang="en-US" sz="12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r>
              <a:rPr lang="en-US" altLang="en-US"/>
              <a:t>You should also read these sections in your text.  This material is intended to complement your textbook coverage, not replace it.</a:t>
            </a:r>
          </a:p>
        </p:txBody>
      </p:sp>
    </p:spTree>
    <p:extLst>
      <p:ext uri="{BB962C8B-B14F-4D97-AF65-F5344CB8AC3E}">
        <p14:creationId xmlns:p14="http://schemas.microsoft.com/office/powerpoint/2010/main" val="281467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78FEBAA-E74A-4AFA-86FB-28E2D7C1B96B}" type="slidenum">
              <a:rPr lang="en-US" altLang="en-US" sz="1200"/>
              <a:pPr eaLnBrk="1" hangingPunct="1"/>
              <a:t>6</a:t>
            </a:fld>
            <a:endParaRPr lang="en-US" altLang="en-US"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512260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FC110D9-4E3C-4EF9-B3BA-08C3534E87D3}" type="slidenum">
              <a:rPr lang="en-US" altLang="en-US" sz="1200"/>
              <a:pPr eaLnBrk="1" hangingPunct="1"/>
              <a:t>43</a:t>
            </a:fld>
            <a:endParaRPr lang="en-US" altLang="en-US"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022644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5A992FE-473E-4CD5-B129-29A30A0F0069}" type="slidenum">
              <a:rPr lang="en-US" altLang="en-US" sz="1200"/>
              <a:pPr eaLnBrk="1" hangingPunct="1"/>
              <a:t>44</a:t>
            </a:fld>
            <a:endParaRPr lang="en-US" alt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996521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683C60-7222-4B6D-9BB9-80F688C1A3E6}" type="slidenum">
              <a:rPr lang="en-US" altLang="en-US" sz="1200"/>
              <a:pPr eaLnBrk="1" hangingPunct="1"/>
              <a:t>45</a:t>
            </a:fld>
            <a:endParaRPr lang="en-US" alt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835703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4C9784-8156-497B-B25B-9287ED7C1C6E}" type="slidenum">
              <a:rPr lang="en-US" altLang="en-US" sz="1200"/>
              <a:pPr eaLnBrk="1" hangingPunct="1"/>
              <a:t>46</a:t>
            </a:fld>
            <a:endParaRPr lang="en-US" altLang="en-US" sz="12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724824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A7D38B-D8BE-4335-9494-A07FD2257EC5}" type="slidenum">
              <a:rPr lang="en-US" altLang="en-US" sz="1200"/>
              <a:pPr eaLnBrk="1" hangingPunct="1"/>
              <a:t>47</a:t>
            </a:fld>
            <a:endParaRPr lang="en-US" alt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976646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013CC2-E586-4539-8338-345B1EBC8632}" type="slidenum">
              <a:rPr lang="en-US" altLang="en-US" sz="1200"/>
              <a:pPr eaLnBrk="1" hangingPunct="1"/>
              <a:t>48</a:t>
            </a:fld>
            <a:endParaRPr lang="en-US" alt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637362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9B2F996-09E6-4E80-A750-425BF0C49655}" type="slidenum">
              <a:rPr lang="en-US" altLang="en-US" sz="1200"/>
              <a:pPr eaLnBrk="1" hangingPunct="1"/>
              <a:t>49</a:t>
            </a:fld>
            <a:endParaRPr lang="en-US" altLang="en-US" sz="12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027482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EE8F7E-A6A7-47B2-8A82-5C5962F03378}" type="slidenum">
              <a:rPr lang="en-US" altLang="en-US" sz="1200"/>
              <a:pPr eaLnBrk="1" hangingPunct="1"/>
              <a:t>50</a:t>
            </a:fld>
            <a:endParaRPr lang="en-US" altLang="en-US" sz="12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516380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8EB9A0-953D-4D4C-9415-81F928208D3D}" type="slidenum">
              <a:rPr lang="en-US" altLang="en-US" sz="1200"/>
              <a:pPr eaLnBrk="1" hangingPunct="1"/>
              <a:t>51</a:t>
            </a:fld>
            <a:endParaRPr lang="en-US" alt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147999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B29B35-E9A8-4288-BCBE-6E15882B9625}" type="slidenum">
              <a:rPr lang="en-US" altLang="en-US" sz="1200"/>
              <a:pPr eaLnBrk="1" hangingPunct="1"/>
              <a:t>52</a:t>
            </a:fld>
            <a:endParaRPr lang="en-US" altLang="en-US" sz="12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83589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67FBCB-456B-4F34-B854-0C184BE5C7AC}" type="slidenum">
              <a:rPr lang="en-US" altLang="en-US" sz="1200"/>
              <a:pPr eaLnBrk="1" hangingPunct="1"/>
              <a:t>7</a:t>
            </a:fld>
            <a:endParaRPr lang="en-US" alt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r>
              <a:rPr lang="en-US" altLang="en-US"/>
              <a:t>Think about your answer before going on to the next slide.</a:t>
            </a:r>
          </a:p>
        </p:txBody>
      </p:sp>
    </p:spTree>
    <p:extLst>
      <p:ext uri="{BB962C8B-B14F-4D97-AF65-F5344CB8AC3E}">
        <p14:creationId xmlns:p14="http://schemas.microsoft.com/office/powerpoint/2010/main" val="2048552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C7B06D-D572-4700-B280-FC649CA8527A}" type="slidenum">
              <a:rPr lang="en-US" altLang="en-US" sz="1200"/>
              <a:pPr eaLnBrk="1" hangingPunct="1"/>
              <a:t>53</a:t>
            </a:fld>
            <a:endParaRPr lang="en-US" altLang="en-US" sz="12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838631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7C4114C-0802-40A3-B1F6-328A2288EF12}" type="slidenum">
              <a:rPr lang="en-US" altLang="en-US" sz="1200"/>
              <a:pPr eaLnBrk="1" hangingPunct="1"/>
              <a:t>54</a:t>
            </a:fld>
            <a:endParaRPr lang="en-US" altLang="en-US" sz="12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3803662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21E270-C96F-4432-9ECF-C5B82251AE8B}" type="slidenum">
              <a:rPr lang="en-US" altLang="en-US" sz="1200"/>
              <a:pPr eaLnBrk="1" hangingPunct="1"/>
              <a:t>55</a:t>
            </a:fld>
            <a:endParaRPr lang="en-US" altLang="en-US" sz="12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571040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0EA4B4-D6DC-48A3-A54C-6061135B1745}" type="slidenum">
              <a:rPr lang="en-US" altLang="en-US" sz="1200"/>
              <a:pPr eaLnBrk="1" hangingPunct="1"/>
              <a:t>56</a:t>
            </a:fld>
            <a:endParaRPr lang="en-US" altLang="en-US" sz="12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1527902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E7879D-9716-4C06-BAC5-621D38B093C5}" type="slidenum">
              <a:rPr lang="en-US" altLang="en-US" sz="1200"/>
              <a:pPr eaLnBrk="1" hangingPunct="1"/>
              <a:t>57</a:t>
            </a:fld>
            <a:endParaRPr lang="en-US" altLang="en-US" sz="12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491860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7DB90C5-33C7-43CB-A758-5761860D11F8}" type="slidenum">
              <a:rPr lang="en-US" altLang="en-US" sz="1200"/>
              <a:pPr eaLnBrk="1" hangingPunct="1"/>
              <a:t>58</a:t>
            </a:fld>
            <a:endParaRPr lang="en-US" altLang="en-US" sz="12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747247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24B928-D9DE-4EB2-ABC4-CA8435F9D5AC}" type="slidenum">
              <a:rPr lang="en-US" altLang="en-US" sz="1200"/>
              <a:pPr eaLnBrk="1" hangingPunct="1"/>
              <a:t>59</a:t>
            </a:fld>
            <a:endParaRPr lang="en-US" altLang="en-US" sz="120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277222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697B27-673D-4EF1-9CB9-4D8D7F0B4663}" type="slidenum">
              <a:rPr lang="en-US" altLang="en-US" sz="1200"/>
              <a:pPr eaLnBrk="1" hangingPunct="1"/>
              <a:t>60</a:t>
            </a:fld>
            <a:endParaRPr lang="en-US" altLang="en-US" sz="12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6383856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81D806-83D0-4C95-936E-CB9856C3F9E0}" type="slidenum">
              <a:rPr lang="en-US" altLang="en-US" sz="1200"/>
              <a:pPr eaLnBrk="1" hangingPunct="1"/>
              <a:t>61</a:t>
            </a:fld>
            <a:endParaRPr lang="en-US" altLang="en-US" sz="12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979242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3B05F9-191C-49A3-9B9A-D2AF98900817}" type="slidenum">
              <a:rPr lang="en-US" altLang="en-US" sz="1200"/>
              <a:pPr eaLnBrk="1" hangingPunct="1"/>
              <a:t>62</a:t>
            </a:fld>
            <a:endParaRPr lang="en-US" altLang="en-US" sz="12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59092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C225C7C-0C68-438B-85E0-3EFAAF81AAF3}" type="slidenum">
              <a:rPr lang="en-US" altLang="en-US" sz="1200"/>
              <a:pPr eaLnBrk="1" hangingPunct="1"/>
              <a:t>8</a:t>
            </a:fld>
            <a:endParaRPr lang="en-US" altLang="en-US"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4830122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6975995-A3F5-4BF9-979C-C6CC89A1A948}" type="slidenum">
              <a:rPr lang="en-US" altLang="en-US" sz="1200"/>
              <a:pPr eaLnBrk="1" hangingPunct="1"/>
              <a:t>63</a:t>
            </a:fld>
            <a:endParaRPr lang="en-US" altLang="en-US" sz="12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851531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C4EC2C5-F5FD-4A13-976B-BAF757FC0198}" type="slidenum">
              <a:rPr lang="en-US" altLang="en-US" sz="1200"/>
              <a:pPr eaLnBrk="1" hangingPunct="1"/>
              <a:t>64</a:t>
            </a:fld>
            <a:endParaRPr lang="en-US" altLang="en-US" sz="12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1691191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D64F243-7CAF-42E4-BFCE-2BAA54A561F3}" type="slidenum">
              <a:rPr lang="en-US" altLang="en-US" sz="1200"/>
              <a:pPr eaLnBrk="1" hangingPunct="1"/>
              <a:t>65</a:t>
            </a:fld>
            <a:endParaRPr lang="en-US" altLang="en-US" sz="12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1241178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26FA74B-5883-45E5-BF1D-D312428EE25F}" type="slidenum">
              <a:rPr lang="en-US" altLang="en-US" sz="1200"/>
              <a:pPr eaLnBrk="1" hangingPunct="1"/>
              <a:t>66</a:t>
            </a:fld>
            <a:endParaRPr lang="en-US" altLang="en-US" sz="12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8891224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9A08579-E38E-436C-8875-B2BAEACD710B}" type="slidenum">
              <a:rPr lang="en-US" altLang="en-US" sz="1200"/>
              <a:pPr eaLnBrk="1" hangingPunct="1"/>
              <a:t>67</a:t>
            </a:fld>
            <a:endParaRPr lang="en-US" altLang="en-US" sz="120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97633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DBF96D-6F9E-4A87-A6D3-E388098E6572}" type="slidenum">
              <a:rPr lang="en-US" altLang="en-US" sz="1200"/>
              <a:pPr eaLnBrk="1" hangingPunct="1"/>
              <a:t>68</a:t>
            </a:fld>
            <a:endParaRPr lang="en-US" altLang="en-US" sz="12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220569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2F5A4D-96D5-4678-A901-6324F9F7A759}" type="slidenum">
              <a:rPr lang="en-US" altLang="en-US" sz="1200"/>
              <a:pPr eaLnBrk="1" hangingPunct="1"/>
              <a:t>9</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09225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113868-A1BE-4A03-9F24-361F33F221B9}" type="slidenum">
              <a:rPr lang="en-US" altLang="en-US" sz="1200"/>
              <a:pPr eaLnBrk="1" hangingPunct="1"/>
              <a:t>10</a:t>
            </a:fld>
            <a:endParaRPr lang="en-US" alt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416566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5AA045-1A7D-4385-9504-E4B79E14790C}" type="slidenum">
              <a:rPr lang="en-US" altLang="en-US" sz="1200"/>
              <a:pPr eaLnBrk="1" hangingPunct="1"/>
              <a:t>11</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69316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829F9E62-F4A5-40A9-99CF-4C5FB330D423}" type="slidenum">
              <a:rPr lang="en-US" altLang="en-US"/>
              <a:pPr/>
              <a:t>‹#›</a:t>
            </a:fld>
            <a:endParaRPr lang="en-US" altLang="en-US"/>
          </a:p>
        </p:txBody>
      </p:sp>
    </p:spTree>
    <p:extLst>
      <p:ext uri="{BB962C8B-B14F-4D97-AF65-F5344CB8AC3E}">
        <p14:creationId xmlns:p14="http://schemas.microsoft.com/office/powerpoint/2010/main" val="42826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B5531E02-BFED-4B49-9321-8EC5FB49BCB8}" type="slidenum">
              <a:rPr lang="en-US" altLang="en-US"/>
              <a:pPr/>
              <a:t>‹#›</a:t>
            </a:fld>
            <a:endParaRPr lang="en-US" altLang="en-US"/>
          </a:p>
        </p:txBody>
      </p:sp>
    </p:spTree>
    <p:extLst>
      <p:ext uri="{BB962C8B-B14F-4D97-AF65-F5344CB8AC3E}">
        <p14:creationId xmlns:p14="http://schemas.microsoft.com/office/powerpoint/2010/main" val="153382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DA31B1F-DD5F-49D7-B2A4-9999EDE58141}" type="slidenum">
              <a:rPr lang="en-US" altLang="en-US"/>
              <a:pPr/>
              <a:t>‹#›</a:t>
            </a:fld>
            <a:endParaRPr lang="en-US" altLang="en-US"/>
          </a:p>
        </p:txBody>
      </p:sp>
    </p:spTree>
    <p:extLst>
      <p:ext uri="{BB962C8B-B14F-4D97-AF65-F5344CB8AC3E}">
        <p14:creationId xmlns:p14="http://schemas.microsoft.com/office/powerpoint/2010/main" val="268484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2C404D9B-9FF0-469B-893B-FE40B69BC076}" type="slidenum">
              <a:rPr lang="en-US" altLang="en-US"/>
              <a:pPr/>
              <a:t>‹#›</a:t>
            </a:fld>
            <a:endParaRPr lang="en-US" altLang="en-US"/>
          </a:p>
        </p:txBody>
      </p:sp>
    </p:spTree>
    <p:extLst>
      <p:ext uri="{BB962C8B-B14F-4D97-AF65-F5344CB8AC3E}">
        <p14:creationId xmlns:p14="http://schemas.microsoft.com/office/powerpoint/2010/main" val="271025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C50781F-6D96-4A42-AF00-51D6DD4A60F5}" type="slidenum">
              <a:rPr lang="en-US" altLang="en-US"/>
              <a:pPr/>
              <a:t>‹#›</a:t>
            </a:fld>
            <a:endParaRPr lang="en-US" altLang="en-US"/>
          </a:p>
        </p:txBody>
      </p:sp>
    </p:spTree>
    <p:extLst>
      <p:ext uri="{BB962C8B-B14F-4D97-AF65-F5344CB8AC3E}">
        <p14:creationId xmlns:p14="http://schemas.microsoft.com/office/powerpoint/2010/main" val="101391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73F1B01-A17B-4A3D-95B3-7533702858C9}" type="slidenum">
              <a:rPr lang="en-US" altLang="en-US"/>
              <a:pPr/>
              <a:t>‹#›</a:t>
            </a:fld>
            <a:endParaRPr lang="en-US" altLang="en-US"/>
          </a:p>
        </p:txBody>
      </p:sp>
    </p:spTree>
    <p:extLst>
      <p:ext uri="{BB962C8B-B14F-4D97-AF65-F5344CB8AC3E}">
        <p14:creationId xmlns:p14="http://schemas.microsoft.com/office/powerpoint/2010/main" val="423403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536EE1CF-5F9D-4CE6-A13C-5A89ADE9516D}" type="slidenum">
              <a:rPr lang="en-US" altLang="en-US"/>
              <a:pPr/>
              <a:t>‹#›</a:t>
            </a:fld>
            <a:endParaRPr lang="en-US" altLang="en-US"/>
          </a:p>
        </p:txBody>
      </p:sp>
    </p:spTree>
    <p:extLst>
      <p:ext uri="{BB962C8B-B14F-4D97-AF65-F5344CB8AC3E}">
        <p14:creationId xmlns:p14="http://schemas.microsoft.com/office/powerpoint/2010/main" val="223113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008A1507-F473-45B8-967A-F0C1CEA84B22}" type="slidenum">
              <a:rPr lang="en-US" altLang="en-US"/>
              <a:pPr/>
              <a:t>‹#›</a:t>
            </a:fld>
            <a:endParaRPr lang="en-US" altLang="en-US"/>
          </a:p>
        </p:txBody>
      </p:sp>
    </p:spTree>
    <p:extLst>
      <p:ext uri="{BB962C8B-B14F-4D97-AF65-F5344CB8AC3E}">
        <p14:creationId xmlns:p14="http://schemas.microsoft.com/office/powerpoint/2010/main" val="285620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DE00F359-ABEC-4419-9A2F-832D7FC9A761}" type="slidenum">
              <a:rPr lang="en-US" altLang="en-US"/>
              <a:pPr/>
              <a:t>‹#›</a:t>
            </a:fld>
            <a:endParaRPr lang="en-US" altLang="en-US"/>
          </a:p>
        </p:txBody>
      </p:sp>
    </p:spTree>
    <p:extLst>
      <p:ext uri="{BB962C8B-B14F-4D97-AF65-F5344CB8AC3E}">
        <p14:creationId xmlns:p14="http://schemas.microsoft.com/office/powerpoint/2010/main" val="232014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700A4B2C-9DEA-439E-AEC6-A09AC4A599B6}" type="slidenum">
              <a:rPr lang="en-US" altLang="en-US"/>
              <a:pPr/>
              <a:t>‹#›</a:t>
            </a:fld>
            <a:endParaRPr lang="en-US" altLang="en-US"/>
          </a:p>
        </p:txBody>
      </p:sp>
    </p:spTree>
    <p:extLst>
      <p:ext uri="{BB962C8B-B14F-4D97-AF65-F5344CB8AC3E}">
        <p14:creationId xmlns:p14="http://schemas.microsoft.com/office/powerpoint/2010/main" val="283337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2049C93-078C-4482-ACF8-6FC8E9C77031}" type="slidenum">
              <a:rPr lang="en-US" altLang="en-US"/>
              <a:pPr/>
              <a:t>‹#›</a:t>
            </a:fld>
            <a:endParaRPr lang="en-US" altLang="en-US"/>
          </a:p>
        </p:txBody>
      </p:sp>
    </p:spTree>
    <p:extLst>
      <p:ext uri="{BB962C8B-B14F-4D97-AF65-F5344CB8AC3E}">
        <p14:creationId xmlns:p14="http://schemas.microsoft.com/office/powerpoint/2010/main" val="171618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grpSp>
        <p:nvGrpSpPr>
          <p:cNvPr id="1029"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1030"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panose="020B0604020202020204" pitchFamily="34" charset="0"/>
              </a:defRPr>
            </a:lvl1pPr>
          </a:lstStyle>
          <a:p>
            <a:fld id="{3182797E-23C5-4316-A25B-C147B7819882}" type="slidenum">
              <a:rPr lang="en-US" altLang="en-US"/>
              <a:pPr/>
              <a:t>‹#›</a:t>
            </a:fld>
            <a:endParaRPr lang="en-US" altLang="en-US"/>
          </a:p>
        </p:txBody>
      </p:sp>
      <p:graphicFrame>
        <p:nvGraphicFramePr>
          <p:cNvPr id="1026"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name="VISIO" r:id="rId13" imgW="2662920" imgH="721080" progId="Visio.Drawing.6">
                  <p:embed/>
                </p:oleObj>
              </mc:Choice>
              <mc:Fallback>
                <p:oleObj name="VISIO" r:id="rId13" imgW="2662920" imgH="721080" progId="Visio.Drawing.6">
                  <p:embed/>
                  <p:pic>
                    <p:nvPicPr>
                      <p:cNvPr id="1026"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Arial" pitchFamily="34" charset="0"/>
        </a:defRPr>
      </a:lvl2pPr>
      <a:lvl3pPr algn="r" rtl="0" eaLnBrk="0" fontAlgn="base" hangingPunct="0">
        <a:spcBef>
          <a:spcPct val="0"/>
        </a:spcBef>
        <a:spcAft>
          <a:spcPct val="0"/>
        </a:spcAft>
        <a:defRPr sz="4400" i="1">
          <a:solidFill>
            <a:schemeClr val="tx2"/>
          </a:solidFill>
          <a:latin typeface="Arial" pitchFamily="34" charset="0"/>
        </a:defRPr>
      </a:lvl3pPr>
      <a:lvl4pPr algn="r" rtl="0" eaLnBrk="0" fontAlgn="base" hangingPunct="0">
        <a:spcBef>
          <a:spcPct val="0"/>
        </a:spcBef>
        <a:spcAft>
          <a:spcPct val="0"/>
        </a:spcAft>
        <a:defRPr sz="4400" i="1">
          <a:solidFill>
            <a:schemeClr val="tx2"/>
          </a:solidFill>
          <a:latin typeface="Arial" pitchFamily="34" charset="0"/>
        </a:defRPr>
      </a:lvl4pPr>
      <a:lvl5pPr algn="r" rtl="0" eaLnBrk="0" fontAlgn="base" hangingPunct="0">
        <a:spcBef>
          <a:spcPct val="0"/>
        </a:spcBef>
        <a:spcAft>
          <a:spcPct val="0"/>
        </a:spcAft>
        <a:defRPr sz="4400" i="1">
          <a:solidFill>
            <a:schemeClr val="tx2"/>
          </a:solidFill>
          <a:latin typeface="Arial" pitchFamily="34" charset="0"/>
        </a:defRPr>
      </a:lvl5pPr>
      <a:lvl6pPr marL="457200" algn="r" rtl="0" fontAlgn="base">
        <a:spcBef>
          <a:spcPct val="0"/>
        </a:spcBef>
        <a:spcAft>
          <a:spcPct val="0"/>
        </a:spcAft>
        <a:defRPr sz="4400" i="1">
          <a:solidFill>
            <a:schemeClr val="tx2"/>
          </a:solidFill>
          <a:latin typeface="Arial" pitchFamily="34" charset="0"/>
        </a:defRPr>
      </a:lvl6pPr>
      <a:lvl7pPr marL="914400" algn="r" rtl="0" fontAlgn="base">
        <a:spcBef>
          <a:spcPct val="0"/>
        </a:spcBef>
        <a:spcAft>
          <a:spcPct val="0"/>
        </a:spcAft>
        <a:defRPr sz="4400" i="1">
          <a:solidFill>
            <a:schemeClr val="tx2"/>
          </a:solidFill>
          <a:latin typeface="Arial" pitchFamily="34" charset="0"/>
        </a:defRPr>
      </a:lvl7pPr>
      <a:lvl8pPr marL="1371600" algn="r" rtl="0" fontAlgn="base">
        <a:spcBef>
          <a:spcPct val="0"/>
        </a:spcBef>
        <a:spcAft>
          <a:spcPct val="0"/>
        </a:spcAft>
        <a:defRPr sz="4400" i="1">
          <a:solidFill>
            <a:schemeClr val="tx2"/>
          </a:solidFill>
          <a:latin typeface="Arial" pitchFamily="34" charset="0"/>
        </a:defRPr>
      </a:lvl8pPr>
      <a:lvl9pPr marL="1828800" algn="r" rtl="0" fontAlgn="base">
        <a:spcBef>
          <a:spcPct val="0"/>
        </a:spcBef>
        <a:spcAft>
          <a:spcPct val="0"/>
        </a:spcAft>
        <a:defRPr sz="4400" i="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oleObject" Target="../embeddings/oleObject20.bin"/><Relationship Id="rId7"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21.bin"/><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23.bin"/><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25.bin"/><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27.bin"/><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29.bin"/><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31.bin"/><Relationship Id="rId10" Type="http://schemas.openxmlformats.org/officeDocument/2006/relationships/image" Target="../media/image29.wmf"/><Relationship Id="rId4" Type="http://schemas.openxmlformats.org/officeDocument/2006/relationships/image" Target="../media/image17.wmf"/><Relationship Id="rId9" Type="http://schemas.openxmlformats.org/officeDocument/2006/relationships/oleObject" Target="../embeddings/oleObject33.bin"/></Relationships>
</file>

<file path=ppt/slides/_rels/slide3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35.bin"/><Relationship Id="rId10" Type="http://schemas.openxmlformats.org/officeDocument/2006/relationships/image" Target="../media/image29.wmf"/><Relationship Id="rId4" Type="http://schemas.openxmlformats.org/officeDocument/2006/relationships/image" Target="../media/image17.wmf"/><Relationship Id="rId9"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42.bin"/><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44.bin"/><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47.bin"/><Relationship Id="rId10" Type="http://schemas.openxmlformats.org/officeDocument/2006/relationships/image" Target="../media/image31.emf"/><Relationship Id="rId4" Type="http://schemas.openxmlformats.org/officeDocument/2006/relationships/image" Target="../media/image35.wmf"/><Relationship Id="rId9" Type="http://schemas.openxmlformats.org/officeDocument/2006/relationships/oleObject" Target="../embeddings/oleObject49.bin"/></Relationships>
</file>

<file path=ppt/slides/_rels/slide3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slide" Target="slide1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56.bin"/><Relationship Id="rId4" Type="http://schemas.openxmlformats.org/officeDocument/2006/relationships/image" Target="../media/image4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58.bin"/><Relationship Id="rId4" Type="http://schemas.openxmlformats.org/officeDocument/2006/relationships/image" Target="../media/image4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oleObject" Target="../embeddings/oleObject64.bin"/><Relationship Id="rId4" Type="http://schemas.openxmlformats.org/officeDocument/2006/relationships/image" Target="../media/image4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oleObject" Target="../embeddings/oleObject66.bin"/><Relationship Id="rId4" Type="http://schemas.openxmlformats.org/officeDocument/2006/relationships/image" Target="../media/image48.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oleObject" Target="../embeddings/oleObject68.bin"/><Relationship Id="rId4" Type="http://schemas.openxmlformats.org/officeDocument/2006/relationships/image" Target="../media/image5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oleObject" Target="../embeddings/oleObject70.bin"/><Relationship Id="rId4" Type="http://schemas.openxmlformats.org/officeDocument/2006/relationships/image" Target="../media/image53.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oleObject" Target="../embeddings/oleObject72.bin"/><Relationship Id="rId4" Type="http://schemas.openxmlformats.org/officeDocument/2006/relationships/image" Target="../media/image5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oleObject" Target="../embeddings/oleObject74.bin"/><Relationship Id="rId4" Type="http://schemas.openxmlformats.org/officeDocument/2006/relationships/image" Target="../media/image5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oleObject" Target="../embeddings/oleObject76.bin"/><Relationship Id="rId4" Type="http://schemas.openxmlformats.org/officeDocument/2006/relationships/image" Target="../media/image55.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6.wmf"/><Relationship Id="rId5" Type="http://schemas.openxmlformats.org/officeDocument/2006/relationships/oleObject" Target="../embeddings/oleObject78.bin"/><Relationship Id="rId4" Type="http://schemas.openxmlformats.org/officeDocument/2006/relationships/image" Target="../media/image53.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oleObject" Target="../embeddings/oleObject80.bin"/><Relationship Id="rId4" Type="http://schemas.openxmlformats.org/officeDocument/2006/relationships/image" Target="../media/image57.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8.wmf"/><Relationship Id="rId5" Type="http://schemas.openxmlformats.org/officeDocument/2006/relationships/oleObject" Target="../embeddings/oleObject82.bin"/><Relationship Id="rId4" Type="http://schemas.openxmlformats.org/officeDocument/2006/relationships/image" Target="../media/image53.wmf"/></Relationships>
</file>

<file path=ppt/slides/_rels/slide6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609600"/>
            <a:ext cx="7772400" cy="762000"/>
          </a:xfrm>
        </p:spPr>
        <p:txBody>
          <a:bodyPr/>
          <a:lstStyle/>
          <a:p>
            <a:pPr algn="ctr" eaLnBrk="1" hangingPunct="1"/>
            <a:r>
              <a:rPr lang="en-US" altLang="en-US" sz="3600" dirty="0"/>
              <a:t>ECE 2201</a:t>
            </a:r>
            <a:br>
              <a:rPr lang="en-US" altLang="en-US" sz="3600" dirty="0"/>
            </a:br>
            <a:r>
              <a:rPr lang="en-US" altLang="en-US" sz="3600" dirty="0"/>
              <a:t> Circuit Analysis</a:t>
            </a:r>
          </a:p>
        </p:txBody>
      </p:sp>
      <p:sp>
        <p:nvSpPr>
          <p:cNvPr id="54275" name="Text Box 6"/>
          <p:cNvSpPr txBox="1">
            <a:spLocks noChangeArrowheads="1"/>
          </p:cNvSpPr>
          <p:nvPr/>
        </p:nvSpPr>
        <p:spPr bwMode="auto">
          <a:xfrm>
            <a:off x="838200" y="2286000"/>
            <a:ext cx="769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600" b="1" dirty="0">
                <a:latin typeface="Arial" panose="020B0604020202020204" pitchFamily="34" charset="0"/>
              </a:rPr>
              <a:t>Lecture Set #6</a:t>
            </a:r>
          </a:p>
          <a:p>
            <a:pPr algn="ctr"/>
            <a:r>
              <a:rPr lang="en-US" altLang="en-US" sz="4400" i="1" dirty="0">
                <a:solidFill>
                  <a:schemeClr val="tx2"/>
                </a:solidFill>
                <a:latin typeface="Arial" panose="020B0604020202020204" pitchFamily="34" charset="0"/>
              </a:rPr>
              <a:t>The Mesh-Current Method</a:t>
            </a:r>
          </a:p>
          <a:p>
            <a:pPr algn="ctr"/>
            <a:r>
              <a:rPr lang="en-US" altLang="en-US" sz="1000" i="1">
                <a:solidFill>
                  <a:schemeClr val="tx2"/>
                </a:solidFill>
                <a:latin typeface="Arial" panose="020B0604020202020204" pitchFamily="34" charset="0"/>
              </a:rPr>
              <a:t>Version 21</a:t>
            </a:r>
            <a:endParaRPr lang="en-US" altLang="en-US" sz="1000" i="1" dirty="0">
              <a:solidFill>
                <a:schemeClr val="tx2"/>
              </a:solidFill>
              <a:latin typeface="Arial" panose="020B0604020202020204" pitchFamily="34" charset="0"/>
            </a:endParaRPr>
          </a:p>
        </p:txBody>
      </p:sp>
      <p:sp>
        <p:nvSpPr>
          <p:cNvPr id="4" name="Text Box 3"/>
          <p:cNvSpPr txBox="1">
            <a:spLocks noChangeArrowheads="1"/>
          </p:cNvSpPr>
          <p:nvPr/>
        </p:nvSpPr>
        <p:spPr bwMode="auto">
          <a:xfrm>
            <a:off x="2514599" y="4876800"/>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t>Dr. Dave Shattuck</a:t>
            </a:r>
          </a:p>
          <a:p>
            <a:pPr algn="ctr"/>
            <a:r>
              <a:rPr lang="en-US" altLang="en-US" dirty="0"/>
              <a:t>Associate Professor, ECE Dept.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457200"/>
            <a:ext cx="7772400" cy="1295400"/>
          </a:xfrm>
        </p:spPr>
        <p:txBody>
          <a:bodyPr/>
          <a:lstStyle/>
          <a:p>
            <a:pPr eaLnBrk="1" hangingPunct="1"/>
            <a:r>
              <a:rPr lang="en-US" altLang="en-US"/>
              <a:t>Closed Path #2 </a:t>
            </a:r>
          </a:p>
        </p:txBody>
      </p:sp>
      <p:sp>
        <p:nvSpPr>
          <p:cNvPr id="6148" name="Rectangle 3"/>
          <p:cNvSpPr>
            <a:spLocks noGrp="1" noChangeArrowheads="1"/>
          </p:cNvSpPr>
          <p:nvPr>
            <p:ph type="body" idx="1"/>
          </p:nvPr>
        </p:nvSpPr>
        <p:spPr>
          <a:xfrm>
            <a:off x="304800" y="1905000"/>
            <a:ext cx="3429000" cy="4114800"/>
          </a:xfrm>
        </p:spPr>
        <p:txBody>
          <a:bodyPr/>
          <a:lstStyle/>
          <a:p>
            <a:pPr eaLnBrk="1" hangingPunct="1"/>
            <a:r>
              <a:rPr lang="en-US" altLang="en-US" sz="2400" dirty="0">
                <a:cs typeface="Times New Roman" panose="02020603050405020304" pitchFamily="18" charset="0"/>
              </a:rPr>
              <a:t>Here is closed path #2.  It is shown in </a:t>
            </a:r>
            <a:r>
              <a:rPr lang="en-US" altLang="en-US" sz="2400" dirty="0">
                <a:solidFill>
                  <a:srgbClr val="FF0000"/>
                </a:solidFill>
                <a:cs typeface="Times New Roman" panose="02020603050405020304" pitchFamily="18" charset="0"/>
              </a:rPr>
              <a:t>red</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It does enclose another closed path.  (In fact, it encloses three meshes.)  </a:t>
            </a:r>
            <a:r>
              <a:rPr lang="en-US" altLang="en-US" sz="2400" dirty="0">
                <a:solidFill>
                  <a:srgbClr val="FF0000"/>
                </a:solidFill>
                <a:cs typeface="Times New Roman" panose="02020603050405020304" pitchFamily="18" charset="0"/>
              </a:rPr>
              <a:t>This is not a mesh.</a:t>
            </a:r>
          </a:p>
        </p:txBody>
      </p:sp>
      <p:graphicFrame>
        <p:nvGraphicFramePr>
          <p:cNvPr id="6146"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61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457200"/>
            <a:ext cx="7772400" cy="1295400"/>
          </a:xfrm>
        </p:spPr>
        <p:txBody>
          <a:bodyPr/>
          <a:lstStyle/>
          <a:p>
            <a:pPr eaLnBrk="1" hangingPunct="1"/>
            <a:r>
              <a:rPr lang="en-US" altLang="en-US"/>
              <a:t>Closed Path #3 </a:t>
            </a:r>
          </a:p>
        </p:txBody>
      </p:sp>
      <p:sp>
        <p:nvSpPr>
          <p:cNvPr id="7172" name="Rectangle 3"/>
          <p:cNvSpPr>
            <a:spLocks noGrp="1" noChangeArrowheads="1"/>
          </p:cNvSpPr>
          <p:nvPr>
            <p:ph type="body" idx="1"/>
          </p:nvPr>
        </p:nvSpPr>
        <p:spPr>
          <a:xfrm>
            <a:off x="304800" y="1905000"/>
            <a:ext cx="3429000" cy="4114800"/>
          </a:xfrm>
        </p:spPr>
        <p:txBody>
          <a:bodyPr/>
          <a:lstStyle/>
          <a:p>
            <a:pPr eaLnBrk="1" hangingPunct="1"/>
            <a:r>
              <a:rPr lang="en-US" altLang="en-US" sz="2400" dirty="0">
                <a:cs typeface="Times New Roman" panose="02020603050405020304" pitchFamily="18" charset="0"/>
              </a:rPr>
              <a:t>Here is closed path #3.  It is shown in </a:t>
            </a:r>
            <a:r>
              <a:rPr lang="en-US" altLang="en-US" sz="2400" dirty="0">
                <a:solidFill>
                  <a:srgbClr val="FF0000"/>
                </a:solidFill>
                <a:cs typeface="Times New Roman" panose="02020603050405020304" pitchFamily="18" charset="0"/>
              </a:rPr>
              <a:t>red</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It does not enclose any other closed paths.  </a:t>
            </a:r>
            <a:r>
              <a:rPr lang="en-US" altLang="en-US" sz="2400" dirty="0">
                <a:solidFill>
                  <a:srgbClr val="FF0000"/>
                </a:solidFill>
                <a:cs typeface="Times New Roman" panose="02020603050405020304" pitchFamily="18" charset="0"/>
              </a:rPr>
              <a:t>This is a mesh.</a:t>
            </a:r>
          </a:p>
        </p:txBody>
      </p:sp>
      <p:graphicFrame>
        <p:nvGraphicFramePr>
          <p:cNvPr id="7170"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71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457200"/>
            <a:ext cx="7772400" cy="1295400"/>
          </a:xfrm>
        </p:spPr>
        <p:txBody>
          <a:bodyPr/>
          <a:lstStyle/>
          <a:p>
            <a:pPr eaLnBrk="1" hangingPunct="1"/>
            <a:r>
              <a:rPr lang="en-US" altLang="en-US"/>
              <a:t>Closed Path #4 </a:t>
            </a:r>
          </a:p>
        </p:txBody>
      </p:sp>
      <p:sp>
        <p:nvSpPr>
          <p:cNvPr id="8196" name="Rectangle 3"/>
          <p:cNvSpPr>
            <a:spLocks noGrp="1" noChangeArrowheads="1"/>
          </p:cNvSpPr>
          <p:nvPr>
            <p:ph type="body" idx="1"/>
          </p:nvPr>
        </p:nvSpPr>
        <p:spPr>
          <a:xfrm>
            <a:off x="304800" y="1905000"/>
            <a:ext cx="3429000" cy="4114800"/>
          </a:xfrm>
        </p:spPr>
        <p:txBody>
          <a:bodyPr/>
          <a:lstStyle/>
          <a:p>
            <a:pPr eaLnBrk="1" hangingPunct="1"/>
            <a:r>
              <a:rPr lang="en-US" altLang="en-US" sz="2400" dirty="0">
                <a:cs typeface="Times New Roman" panose="02020603050405020304" pitchFamily="18" charset="0"/>
              </a:rPr>
              <a:t>Here is closed path #4.  It is shown in </a:t>
            </a:r>
            <a:r>
              <a:rPr lang="en-US" altLang="en-US" sz="2400" dirty="0">
                <a:solidFill>
                  <a:srgbClr val="FF0000"/>
                </a:solidFill>
                <a:cs typeface="Times New Roman" panose="02020603050405020304" pitchFamily="18" charset="0"/>
              </a:rPr>
              <a:t>red</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It does not enclose any other closed paths.  </a:t>
            </a:r>
            <a:r>
              <a:rPr lang="en-US" altLang="en-US" sz="2400" dirty="0">
                <a:solidFill>
                  <a:srgbClr val="FF0000"/>
                </a:solidFill>
                <a:cs typeface="Times New Roman" panose="02020603050405020304" pitchFamily="18" charset="0"/>
              </a:rPr>
              <a:t>This is a mesh.</a:t>
            </a:r>
          </a:p>
        </p:txBody>
      </p:sp>
      <p:graphicFrame>
        <p:nvGraphicFramePr>
          <p:cNvPr id="8194" name="Object 4"/>
          <p:cNvGraphicFramePr>
            <a:graphicFrameLocks noChangeAspect="1"/>
          </p:cNvGraphicFramePr>
          <p:nvPr>
            <p:extLst>
              <p:ext uri="{D42A27DB-BD31-4B8C-83A1-F6EECF244321}">
                <p14:modId xmlns:p14="http://schemas.microsoft.com/office/powerpoint/2010/main" val="480442375"/>
              </p:ext>
            </p:extLst>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00" imgH="5398110" progId="Visio.Drawing.11">
                  <p:embed/>
                </p:oleObj>
              </mc:Choice>
              <mc:Fallback>
                <p:oleObj name="Visio" r:id="rId3" imgW="5629300" imgH="5398110" progId="Visio.Drawing.11">
                  <p:embed/>
                  <p:pic>
                    <p:nvPicPr>
                      <p:cNvPr id="8194" name="Object 4"/>
                      <p:cNvPicPr>
                        <a:picLocks noChangeAspect="1" noChangeArrowheads="1"/>
                      </p:cNvPicPr>
                      <p:nvPr/>
                    </p:nvPicPr>
                    <p:blipFill>
                      <a:blip r:embed="rId4"/>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457200"/>
            <a:ext cx="7772400" cy="1295400"/>
          </a:xfrm>
        </p:spPr>
        <p:txBody>
          <a:bodyPr/>
          <a:lstStyle/>
          <a:p>
            <a:pPr eaLnBrk="1" hangingPunct="1"/>
            <a:r>
              <a:rPr lang="en-US" altLang="en-US"/>
              <a:t>Closed Path #5 </a:t>
            </a:r>
          </a:p>
        </p:txBody>
      </p:sp>
      <p:sp>
        <p:nvSpPr>
          <p:cNvPr id="9220" name="Rectangle 3"/>
          <p:cNvSpPr>
            <a:spLocks noGrp="1" noChangeArrowheads="1"/>
          </p:cNvSpPr>
          <p:nvPr>
            <p:ph type="body" idx="1"/>
          </p:nvPr>
        </p:nvSpPr>
        <p:spPr>
          <a:xfrm>
            <a:off x="304800" y="1905000"/>
            <a:ext cx="3429000" cy="4114800"/>
          </a:xfrm>
        </p:spPr>
        <p:txBody>
          <a:bodyPr/>
          <a:lstStyle/>
          <a:p>
            <a:pPr eaLnBrk="1" hangingPunct="1"/>
            <a:r>
              <a:rPr lang="en-US" altLang="en-US" sz="2400" dirty="0">
                <a:cs typeface="Times New Roman" panose="02020603050405020304" pitchFamily="18" charset="0"/>
              </a:rPr>
              <a:t>Here is closed path #5.  It is shown in </a:t>
            </a:r>
            <a:r>
              <a:rPr lang="en-US" altLang="en-US" sz="2400" dirty="0">
                <a:solidFill>
                  <a:srgbClr val="FF0000"/>
                </a:solidFill>
                <a:cs typeface="Times New Roman" panose="02020603050405020304" pitchFamily="18" charset="0"/>
              </a:rPr>
              <a:t>red</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It does enclose another closed path (in fact, two).  </a:t>
            </a:r>
            <a:r>
              <a:rPr lang="en-US" altLang="en-US" sz="2400" dirty="0">
                <a:solidFill>
                  <a:srgbClr val="FF0000"/>
                </a:solidFill>
                <a:cs typeface="Times New Roman" panose="02020603050405020304" pitchFamily="18" charset="0"/>
              </a:rPr>
              <a:t>This is not a mesh.</a:t>
            </a:r>
          </a:p>
        </p:txBody>
      </p:sp>
      <p:graphicFrame>
        <p:nvGraphicFramePr>
          <p:cNvPr id="9218"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92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5800" y="457200"/>
            <a:ext cx="7772400" cy="1295400"/>
          </a:xfrm>
        </p:spPr>
        <p:txBody>
          <a:bodyPr/>
          <a:lstStyle/>
          <a:p>
            <a:pPr eaLnBrk="1" hangingPunct="1"/>
            <a:r>
              <a:rPr lang="en-US" altLang="en-US" dirty="0"/>
              <a:t>Closed Path #6 </a:t>
            </a:r>
          </a:p>
        </p:txBody>
      </p:sp>
      <p:sp>
        <p:nvSpPr>
          <p:cNvPr id="10244" name="Rectangle 3"/>
          <p:cNvSpPr>
            <a:spLocks noGrp="1" noChangeArrowheads="1"/>
          </p:cNvSpPr>
          <p:nvPr>
            <p:ph type="body" idx="1"/>
          </p:nvPr>
        </p:nvSpPr>
        <p:spPr>
          <a:xfrm>
            <a:off x="304800" y="1905000"/>
            <a:ext cx="3429000" cy="4114800"/>
          </a:xfrm>
        </p:spPr>
        <p:txBody>
          <a:bodyPr/>
          <a:lstStyle/>
          <a:p>
            <a:pPr eaLnBrk="1" hangingPunct="1">
              <a:lnSpc>
                <a:spcPct val="90000"/>
              </a:lnSpc>
            </a:pPr>
            <a:r>
              <a:rPr lang="en-US" altLang="en-US" sz="2400" dirty="0">
                <a:cs typeface="Times New Roman" panose="02020603050405020304" pitchFamily="18" charset="0"/>
              </a:rPr>
              <a:t>Here is closed path #6.  It is shown in </a:t>
            </a:r>
            <a:r>
              <a:rPr lang="en-US" altLang="en-US" sz="2400" dirty="0">
                <a:solidFill>
                  <a:srgbClr val="FF0000"/>
                </a:solidFill>
                <a:cs typeface="Times New Roman" panose="02020603050405020304" pitchFamily="18" charset="0"/>
              </a:rPr>
              <a:t>red</a:t>
            </a:r>
            <a:r>
              <a:rPr lang="en-US" altLang="en-US" sz="2400" dirty="0">
                <a:cs typeface="Times New Roman" panose="02020603050405020304" pitchFamily="18" charset="0"/>
              </a:rPr>
              <a:t>.</a:t>
            </a:r>
          </a:p>
          <a:p>
            <a:pPr eaLnBrk="1" hangingPunct="1">
              <a:lnSpc>
                <a:spcPct val="90000"/>
              </a:lnSpc>
            </a:pPr>
            <a:r>
              <a:rPr lang="en-US" altLang="en-US" sz="2400" dirty="0">
                <a:cs typeface="Times New Roman" panose="02020603050405020304" pitchFamily="18" charset="0"/>
              </a:rPr>
              <a:t>It does enclose another closed path (in fact, it encloses two).  </a:t>
            </a:r>
            <a:r>
              <a:rPr lang="en-US" altLang="en-US" sz="2400" dirty="0">
                <a:solidFill>
                  <a:srgbClr val="FF0000"/>
                </a:solidFill>
                <a:cs typeface="Times New Roman" panose="02020603050405020304" pitchFamily="18" charset="0"/>
              </a:rPr>
              <a:t>This is not a mesh.</a:t>
            </a:r>
          </a:p>
          <a:p>
            <a:pPr eaLnBrk="1" hangingPunct="1">
              <a:lnSpc>
                <a:spcPct val="90000"/>
              </a:lnSpc>
            </a:pPr>
            <a:r>
              <a:rPr lang="en-US" altLang="en-US" sz="2400" dirty="0">
                <a:cs typeface="Times New Roman" panose="02020603050405020304" pitchFamily="18" charset="0"/>
              </a:rPr>
              <a:t>In summary, we have three meshes in this circuit.</a:t>
            </a:r>
          </a:p>
        </p:txBody>
      </p:sp>
      <p:graphicFrame>
        <p:nvGraphicFramePr>
          <p:cNvPr id="10242"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1024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4000" dirty="0"/>
              <a:t>The Mesh-Current Method (MCM)</a:t>
            </a:r>
          </a:p>
        </p:txBody>
      </p:sp>
      <p:sp>
        <p:nvSpPr>
          <p:cNvPr id="59395" name="Rectangle 3"/>
          <p:cNvSpPr>
            <a:spLocks noGrp="1" noChangeArrowheads="1"/>
          </p:cNvSpPr>
          <p:nvPr>
            <p:ph type="body" idx="1"/>
          </p:nvPr>
        </p:nvSpPr>
        <p:spPr>
          <a:xfrm>
            <a:off x="228600" y="1143000"/>
            <a:ext cx="4953000" cy="5715000"/>
          </a:xfrm>
        </p:spPr>
        <p:txBody>
          <a:bodyPr/>
          <a:lstStyle/>
          <a:p>
            <a:pPr eaLnBrk="1" hangingPunct="1">
              <a:lnSpc>
                <a:spcPct val="90000"/>
              </a:lnSpc>
              <a:buFontTx/>
              <a:buNone/>
            </a:pPr>
            <a:r>
              <a:rPr lang="en-US" altLang="en-US" sz="2000" dirty="0"/>
              <a:t>The Mesh-Current Method (MCM) is a systematic way to write all the equations needed to solve a circuit, and to write just the number of equations needed.  It only works with planar circuits.  The idea is that any other current or voltage can be found from these mesh-currents.</a:t>
            </a:r>
          </a:p>
          <a:p>
            <a:pPr eaLnBrk="1" hangingPunct="1">
              <a:lnSpc>
                <a:spcPct val="90000"/>
              </a:lnSpc>
              <a:buFontTx/>
              <a:buNone/>
            </a:pPr>
            <a:r>
              <a:rPr lang="en-US" altLang="en-US" sz="2000" dirty="0"/>
              <a:t>This method is not that important in very simple circuits, but in complicated circuits it gives us an approach that will get us all the equations that we need, and no extras. </a:t>
            </a:r>
          </a:p>
          <a:p>
            <a:pPr eaLnBrk="1" hangingPunct="1">
              <a:lnSpc>
                <a:spcPct val="90000"/>
              </a:lnSpc>
              <a:buFontTx/>
              <a:buNone/>
            </a:pPr>
            <a:r>
              <a:rPr lang="en-US" altLang="en-US" sz="2000" dirty="0"/>
              <a:t>It is also good practice for the writing of KCL and KVL equations.  Many students believe that they know how to do this, but make errors in more complicated situations.  Our work on the MCM will help correct some of those errors.</a:t>
            </a:r>
          </a:p>
        </p:txBody>
      </p:sp>
      <p:sp>
        <p:nvSpPr>
          <p:cNvPr id="59396" name="Text Box 4"/>
          <p:cNvSpPr txBox="1">
            <a:spLocks noChangeArrowheads="1"/>
          </p:cNvSpPr>
          <p:nvPr/>
        </p:nvSpPr>
        <p:spPr bwMode="auto">
          <a:xfrm>
            <a:off x="5410200" y="4343400"/>
            <a:ext cx="3581400" cy="25638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The Mesh-Current Method is a system.  Like the sewer system here, the goal is be sure that everything is collected correctly.  We want to write all the equations, the minimum number of equations, and nothing but </a:t>
            </a:r>
            <a:r>
              <a:rPr lang="en-US" altLang="en-US" sz="1800" b="1" dirty="0">
                <a:latin typeface="Arial" panose="020B0604020202020204" pitchFamily="34" charset="0"/>
              </a:rPr>
              <a:t>correct</a:t>
            </a:r>
            <a:r>
              <a:rPr lang="en-US" altLang="en-US" sz="1800" dirty="0">
                <a:latin typeface="Arial" panose="020B0604020202020204" pitchFamily="34" charset="0"/>
              </a:rPr>
              <a:t> equations.  (However, we don’t want to smell as bad!)</a:t>
            </a:r>
          </a:p>
        </p:txBody>
      </p:sp>
      <p:pic>
        <p:nvPicPr>
          <p:cNvPr id="59397" name="Picture 5" descr="in0039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24000"/>
            <a:ext cx="3581400" cy="283686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066800"/>
          </a:xfrm>
        </p:spPr>
        <p:txBody>
          <a:bodyPr/>
          <a:lstStyle/>
          <a:p>
            <a:pPr eaLnBrk="1" hangingPunct="1"/>
            <a:r>
              <a:rPr lang="en-US" altLang="en-US" sz="4000" dirty="0"/>
              <a:t>The Steps in the </a:t>
            </a:r>
            <a:br>
              <a:rPr lang="en-US" altLang="en-US" sz="4000" dirty="0"/>
            </a:br>
            <a:r>
              <a:rPr lang="en-US" altLang="en-US" sz="4000" dirty="0"/>
              <a:t>Mesh-Current Method (MCM)</a:t>
            </a:r>
          </a:p>
        </p:txBody>
      </p:sp>
      <p:sp>
        <p:nvSpPr>
          <p:cNvPr id="60419" name="Rectangle 3"/>
          <p:cNvSpPr>
            <a:spLocks noGrp="1" noChangeArrowheads="1"/>
          </p:cNvSpPr>
          <p:nvPr>
            <p:ph type="body" idx="1"/>
          </p:nvPr>
        </p:nvSpPr>
        <p:spPr>
          <a:xfrm>
            <a:off x="609600" y="1676400"/>
            <a:ext cx="5410200" cy="4267200"/>
          </a:xfrm>
        </p:spPr>
        <p:txBody>
          <a:bodyPr/>
          <a:lstStyle/>
          <a:p>
            <a:pPr marL="474663" indent="-474663" eaLnBrk="1" hangingPunct="1">
              <a:lnSpc>
                <a:spcPct val="90000"/>
              </a:lnSpc>
              <a:buFontTx/>
              <a:buNone/>
            </a:pPr>
            <a:r>
              <a:rPr lang="en-US" altLang="en-US" sz="2400" dirty="0"/>
              <a:t>The Mesh-Current Method steps are:</a:t>
            </a:r>
          </a:p>
          <a:p>
            <a:pPr marL="474663" indent="-474663" eaLnBrk="1" hangingPunct="1">
              <a:lnSpc>
                <a:spcPct val="90000"/>
              </a:lnSpc>
              <a:buFontTx/>
              <a:buAutoNum type="arabicPeriod"/>
            </a:pPr>
            <a:r>
              <a:rPr lang="en-US" altLang="en-US" sz="2400" dirty="0"/>
              <a:t>Redraw the circuit in planar form, if necessary</a:t>
            </a:r>
            <a:r>
              <a:rPr lang="en-US" altLang="en-US" sz="2400" dirty="0">
                <a:cs typeface="Times New Roman" panose="02020603050405020304" pitchFamily="18" charset="0"/>
              </a:rPr>
              <a:t>.  (If we cannot do this, we cannot use the MCM.)</a:t>
            </a:r>
          </a:p>
          <a:p>
            <a:pPr marL="474663" indent="-474663" eaLnBrk="1" hangingPunct="1">
              <a:lnSpc>
                <a:spcPct val="90000"/>
              </a:lnSpc>
              <a:buFontTx/>
              <a:buAutoNum type="arabicPeriod"/>
            </a:pPr>
            <a:r>
              <a:rPr lang="en-US" altLang="en-US" sz="2400" dirty="0">
                <a:cs typeface="Times New Roman" panose="02020603050405020304" pitchFamily="18" charset="0"/>
              </a:rPr>
              <a:t>Define the mesh currents, by labeling them.  This includes showing the polarity of each mesh current.</a:t>
            </a:r>
          </a:p>
          <a:p>
            <a:pPr marL="474663" indent="-474663" eaLnBrk="1" hangingPunct="1">
              <a:lnSpc>
                <a:spcPct val="90000"/>
              </a:lnSpc>
              <a:buFontTx/>
              <a:buAutoNum type="arabicPeriod"/>
            </a:pPr>
            <a:r>
              <a:rPr lang="en-US" altLang="en-US" sz="2400" dirty="0">
                <a:cs typeface="Times New Roman" panose="02020603050405020304" pitchFamily="18" charset="0"/>
              </a:rPr>
              <a:t>Apply KVL for each mesh.</a:t>
            </a:r>
          </a:p>
          <a:p>
            <a:pPr marL="474663" indent="-474663" eaLnBrk="1" hangingPunct="1">
              <a:lnSpc>
                <a:spcPct val="90000"/>
              </a:lnSpc>
              <a:buFontTx/>
              <a:buAutoNum type="arabicPeriod"/>
            </a:pPr>
            <a:r>
              <a:rPr lang="en-US" altLang="en-US" sz="2400" dirty="0">
                <a:cs typeface="Times New Roman" panose="02020603050405020304" pitchFamily="18" charset="0"/>
              </a:rPr>
              <a:t>Write an equation for each current or voltage upon which dependent sources depend, as needed.</a:t>
            </a:r>
            <a:endParaRPr lang="en-US" altLang="en-US" sz="2400" dirty="0"/>
          </a:p>
        </p:txBody>
      </p:sp>
      <p:sp>
        <p:nvSpPr>
          <p:cNvPr id="60420" name="Text Box 4"/>
          <p:cNvSpPr txBox="1">
            <a:spLocks noChangeArrowheads="1"/>
          </p:cNvSpPr>
          <p:nvPr/>
        </p:nvSpPr>
        <p:spPr bwMode="auto">
          <a:xfrm>
            <a:off x="6003925" y="4460875"/>
            <a:ext cx="2454275" cy="15525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We will explain these steps by going through several examples. </a:t>
            </a:r>
            <a:r>
              <a:rPr lang="en-US" altLang="en-US"/>
              <a:t> </a:t>
            </a:r>
          </a:p>
        </p:txBody>
      </p:sp>
      <p:sp>
        <p:nvSpPr>
          <p:cNvPr id="60421" name="Text Box 5"/>
          <p:cNvSpPr txBox="1">
            <a:spLocks noChangeArrowheads="1"/>
          </p:cNvSpPr>
          <p:nvPr/>
        </p:nvSpPr>
        <p:spPr bwMode="auto">
          <a:xfrm>
            <a:off x="3429000" y="640080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hlinkClick r:id="rId3" action="ppaction://hlinksldjump" tooltip="Review KVL Equations"/>
              </a:rPr>
              <a:t>Review KVL Equations</a:t>
            </a:r>
            <a:endParaRPr lang="en-US" altLang="en-US"/>
          </a:p>
        </p:txBody>
      </p:sp>
      <p:sp>
        <p:nvSpPr>
          <p:cNvPr id="60422" name="Text Box 6"/>
          <p:cNvSpPr txBox="1">
            <a:spLocks noChangeArrowheads="1"/>
          </p:cNvSpPr>
          <p:nvPr/>
        </p:nvSpPr>
        <p:spPr bwMode="auto">
          <a:xfrm>
            <a:off x="6708775" y="6400800"/>
            <a:ext cx="245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hlinkClick r:id="rId4" action="ppaction://hlinksldjump" tooltip="Skip KVL Review"/>
              </a:rPr>
              <a:t>Skip KVL Review</a:t>
            </a:r>
            <a:endParaRPr lang="en-US" altLang="en-US"/>
          </a:p>
        </p:txBody>
      </p:sp>
      <p:pic>
        <p:nvPicPr>
          <p:cNvPr id="60423" name="Picture 7" descr="bd0781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828800"/>
            <a:ext cx="2408238" cy="2673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Kirchhoff’s Voltage Law </a:t>
            </a:r>
            <a:br>
              <a:rPr lang="en-US" altLang="en-US"/>
            </a:br>
            <a:r>
              <a:rPr lang="en-US" altLang="en-US"/>
              <a:t>(KVL) – a Review</a:t>
            </a:r>
          </a:p>
        </p:txBody>
      </p:sp>
      <p:sp>
        <p:nvSpPr>
          <p:cNvPr id="61443" name="Rectangle 3"/>
          <p:cNvSpPr>
            <a:spLocks noGrp="1" noChangeArrowheads="1"/>
          </p:cNvSpPr>
          <p:nvPr>
            <p:ph type="body" idx="1"/>
          </p:nvPr>
        </p:nvSpPr>
        <p:spPr>
          <a:xfrm>
            <a:off x="609600" y="1905000"/>
            <a:ext cx="7924800" cy="1219200"/>
          </a:xfrm>
        </p:spPr>
        <p:txBody>
          <a:bodyPr/>
          <a:lstStyle/>
          <a:p>
            <a:pPr marL="4763" indent="6350" eaLnBrk="1" hangingPunct="1">
              <a:lnSpc>
                <a:spcPct val="90000"/>
              </a:lnSpc>
              <a:buFontTx/>
              <a:buNone/>
            </a:pPr>
            <a:r>
              <a:rPr lang="en-US" altLang="en-US" sz="2800" b="1" u="sng"/>
              <a:t>The algebraic (or signed) summation of voltages around a closed loop must equal zero.  Since a mesh is a closed loop, KVL will hold for meshes.</a:t>
            </a:r>
            <a:r>
              <a:rPr lang="en-US" altLang="en-US" sz="2800"/>
              <a:t> </a:t>
            </a:r>
          </a:p>
        </p:txBody>
      </p:sp>
      <p:sp>
        <p:nvSpPr>
          <p:cNvPr id="61444" name="Text Box 4"/>
          <p:cNvSpPr txBox="1">
            <a:spLocks noChangeArrowheads="1"/>
          </p:cNvSpPr>
          <p:nvPr/>
        </p:nvSpPr>
        <p:spPr bwMode="auto">
          <a:xfrm>
            <a:off x="533400" y="3733800"/>
            <a:ext cx="8077200" cy="1562100"/>
          </a:xfrm>
          <a:prstGeom prst="rect">
            <a:avLst/>
          </a:prstGeom>
          <a:solidFill>
            <a:srgbClr val="CCFFFF"/>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a:solidFill>
                  <a:schemeClr val="bg1"/>
                </a:solidFill>
                <a:latin typeface="Arial" panose="020B0604020202020204" pitchFamily="34" charset="0"/>
              </a:rPr>
              <a:t>For this set of material, we will always go around loops clockwise. We will assign a positive sign to a term that refers to a reference voltage drop, and a negative sign to a term that refers to a reference voltage rise.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112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3"/>
          <p:cNvSpPr>
            <a:spLocks noGrp="1" noChangeArrowheads="1"/>
          </p:cNvSpPr>
          <p:nvPr>
            <p:ph type="title"/>
          </p:nvPr>
        </p:nvSpPr>
        <p:spPr>
          <a:xfrm>
            <a:off x="685800" y="457200"/>
            <a:ext cx="7772400" cy="1295400"/>
          </a:xfrm>
        </p:spPr>
        <p:txBody>
          <a:bodyPr/>
          <a:lstStyle/>
          <a:p>
            <a:pPr eaLnBrk="1" hangingPunct="1"/>
            <a:r>
              <a:rPr lang="en-US" altLang="en-US"/>
              <a:t>Kirchhoff’s Voltage Law </a:t>
            </a:r>
            <a:br>
              <a:rPr lang="en-US" altLang="en-US"/>
            </a:br>
            <a:r>
              <a:rPr lang="en-US" altLang="en-US"/>
              <a:t>(KVL) – an Example</a:t>
            </a:r>
          </a:p>
        </p:txBody>
      </p:sp>
      <p:sp>
        <p:nvSpPr>
          <p:cNvPr id="11269" name="Rectangle 4"/>
          <p:cNvSpPr>
            <a:spLocks noGrp="1" noChangeArrowheads="1"/>
          </p:cNvSpPr>
          <p:nvPr>
            <p:ph type="body" idx="1"/>
          </p:nvPr>
        </p:nvSpPr>
        <p:spPr>
          <a:xfrm>
            <a:off x="228600" y="1295400"/>
            <a:ext cx="3810000" cy="4648200"/>
          </a:xfrm>
        </p:spPr>
        <p:txBody>
          <a:bodyPr/>
          <a:lstStyle/>
          <a:p>
            <a:pPr eaLnBrk="1" hangingPunct="1">
              <a:lnSpc>
                <a:spcPct val="90000"/>
              </a:lnSpc>
            </a:pPr>
            <a:r>
              <a:rPr lang="en-US" altLang="en-US" sz="2000"/>
              <a:t>For this set of material, we will always go around loops clockwise. We will assign a positive sign to a term that refers to a voltage drop, and a negative sign to a term that refers to a voltage rise.</a:t>
            </a:r>
          </a:p>
          <a:p>
            <a:pPr eaLnBrk="1" hangingPunct="1">
              <a:lnSpc>
                <a:spcPct val="90000"/>
              </a:lnSpc>
            </a:pPr>
            <a:r>
              <a:rPr lang="en-US" altLang="en-US" sz="2000"/>
              <a:t>In this example, we have already assigned reference polarities for all of the voltages for the loop indicated in </a:t>
            </a:r>
            <a:r>
              <a:rPr lang="en-US" altLang="en-US" sz="2000">
                <a:solidFill>
                  <a:srgbClr val="FF0000"/>
                </a:solidFill>
              </a:rPr>
              <a:t>red</a:t>
            </a:r>
            <a:r>
              <a:rPr lang="en-US" altLang="en-US" sz="2000"/>
              <a:t>.</a:t>
            </a:r>
          </a:p>
          <a:p>
            <a:pPr eaLnBrk="1" hangingPunct="1">
              <a:lnSpc>
                <a:spcPct val="90000"/>
              </a:lnSpc>
            </a:pPr>
            <a:r>
              <a:rPr lang="en-US" altLang="en-US" sz="2000"/>
              <a:t>For this circuit, and using our rule, starting at the bottom, we have the following equation:</a:t>
            </a:r>
          </a:p>
        </p:txBody>
      </p:sp>
      <p:graphicFrame>
        <p:nvGraphicFramePr>
          <p:cNvPr id="11267" name="Object 5"/>
          <p:cNvGraphicFramePr>
            <a:graphicFrameLocks noChangeAspect="1"/>
          </p:cNvGraphicFramePr>
          <p:nvPr/>
        </p:nvGraphicFramePr>
        <p:xfrm>
          <a:off x="525463" y="6110288"/>
          <a:ext cx="3063875" cy="490537"/>
        </p:xfrm>
        <a:graphic>
          <a:graphicData uri="http://schemas.openxmlformats.org/presentationml/2006/ole">
            <mc:AlternateContent xmlns:mc="http://schemas.openxmlformats.org/markup-compatibility/2006">
              <mc:Choice xmlns:v="urn:schemas-microsoft-com:vml" Requires="v">
                <p:oleObj name="Equation" r:id="rId5" imgW="1346040" imgH="215640" progId="Equation.DSMT4">
                  <p:embed/>
                </p:oleObj>
              </mc:Choice>
              <mc:Fallback>
                <p:oleObj name="Equation" r:id="rId5" imgW="1346040" imgH="215640" progId="Equation.DSMT4">
                  <p:embed/>
                  <p:pic>
                    <p:nvPicPr>
                      <p:cNvPr id="1126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6110288"/>
                        <a:ext cx="3063875" cy="49053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4038600" y="1905000"/>
          <a:ext cx="4943475" cy="4740275"/>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122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4943475" cy="4740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tangle 3"/>
          <p:cNvSpPr>
            <a:spLocks noGrp="1" noChangeArrowheads="1"/>
          </p:cNvSpPr>
          <p:nvPr>
            <p:ph type="title"/>
          </p:nvPr>
        </p:nvSpPr>
        <p:spPr>
          <a:xfrm>
            <a:off x="685800" y="457200"/>
            <a:ext cx="4800600" cy="1295400"/>
          </a:xfrm>
        </p:spPr>
        <p:txBody>
          <a:bodyPr/>
          <a:lstStyle/>
          <a:p>
            <a:pPr eaLnBrk="1" hangingPunct="1"/>
            <a:r>
              <a:rPr lang="en-US" altLang="en-US" sz="3600"/>
              <a:t>Kirchhoff’s Voltage Law (KVL) – Notes</a:t>
            </a:r>
          </a:p>
        </p:txBody>
      </p:sp>
      <p:sp>
        <p:nvSpPr>
          <p:cNvPr id="12293" name="Rectangle 4"/>
          <p:cNvSpPr>
            <a:spLocks noGrp="1" noChangeArrowheads="1"/>
          </p:cNvSpPr>
          <p:nvPr>
            <p:ph type="body" idx="1"/>
          </p:nvPr>
        </p:nvSpPr>
        <p:spPr>
          <a:xfrm>
            <a:off x="304800" y="1981200"/>
            <a:ext cx="3810000" cy="4038600"/>
          </a:xfrm>
        </p:spPr>
        <p:txBody>
          <a:bodyPr/>
          <a:lstStyle/>
          <a:p>
            <a:pPr eaLnBrk="1" hangingPunct="1">
              <a:lnSpc>
                <a:spcPct val="90000"/>
              </a:lnSpc>
            </a:pPr>
            <a:r>
              <a:rPr lang="en-US" altLang="en-US" sz="2000"/>
              <a:t>For this set of material, we will always go around loops clockwise. We will assign a positive sign to a term that refers to a voltage drop, and a negative sign to a term that refers to a voltage rise.</a:t>
            </a:r>
          </a:p>
          <a:p>
            <a:pPr eaLnBrk="1" hangingPunct="1">
              <a:lnSpc>
                <a:spcPct val="90000"/>
              </a:lnSpc>
            </a:pPr>
            <a:r>
              <a:rPr lang="en-US" altLang="en-US" sz="2000"/>
              <a:t>Some students like to use the following handy mnemonic device:  Use the sign of the voltage that is on the side of the voltage that you enter.  This amounts to the same thing.</a:t>
            </a:r>
          </a:p>
        </p:txBody>
      </p:sp>
      <p:graphicFrame>
        <p:nvGraphicFramePr>
          <p:cNvPr id="12291" name="Object 5"/>
          <p:cNvGraphicFramePr>
            <a:graphicFrameLocks noChangeAspect="1"/>
          </p:cNvGraphicFramePr>
          <p:nvPr/>
        </p:nvGraphicFramePr>
        <p:xfrm>
          <a:off x="525463" y="6110288"/>
          <a:ext cx="3063875" cy="490537"/>
        </p:xfrm>
        <a:graphic>
          <a:graphicData uri="http://schemas.openxmlformats.org/presentationml/2006/ole">
            <mc:AlternateContent xmlns:mc="http://schemas.openxmlformats.org/markup-compatibility/2006">
              <mc:Choice xmlns:v="urn:schemas-microsoft-com:vml" Requires="v">
                <p:oleObj name="Equation" r:id="rId5" imgW="1346040" imgH="215640" progId="Equation.DSMT4">
                  <p:embed/>
                </p:oleObj>
              </mc:Choice>
              <mc:Fallback>
                <p:oleObj name="Equation" r:id="rId5" imgW="1346040" imgH="215640" progId="Equation.DSMT4">
                  <p:embed/>
                  <p:pic>
                    <p:nvPicPr>
                      <p:cNvPr id="1229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6110288"/>
                        <a:ext cx="3063875" cy="490537"/>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Text Box 6"/>
          <p:cNvSpPr txBox="1">
            <a:spLocks noChangeArrowheads="1"/>
          </p:cNvSpPr>
          <p:nvPr/>
        </p:nvSpPr>
        <p:spPr bwMode="auto">
          <a:xfrm>
            <a:off x="5638800" y="457200"/>
            <a:ext cx="3216275" cy="1474788"/>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As we go up through the voltage source, we enter the negative sign first.  Thus, v</a:t>
            </a:r>
            <a:r>
              <a:rPr lang="en-US" altLang="en-US" sz="1800" baseline="-25000">
                <a:latin typeface="Arial" panose="020B0604020202020204" pitchFamily="34" charset="0"/>
              </a:rPr>
              <a:t>A</a:t>
            </a:r>
            <a:r>
              <a:rPr lang="en-US" altLang="en-US" sz="1800">
                <a:latin typeface="Arial" panose="020B0604020202020204" pitchFamily="34" charset="0"/>
              </a:rPr>
              <a:t> has a negative sign in the equation.</a:t>
            </a:r>
          </a:p>
        </p:txBody>
      </p:sp>
      <p:sp>
        <p:nvSpPr>
          <p:cNvPr id="12295" name="Line 7"/>
          <p:cNvSpPr>
            <a:spLocks noChangeShapeType="1"/>
          </p:cNvSpPr>
          <p:nvPr/>
        </p:nvSpPr>
        <p:spPr bwMode="auto">
          <a:xfrm flipH="1">
            <a:off x="4953000" y="1676400"/>
            <a:ext cx="1219200" cy="18288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09600" y="304800"/>
            <a:ext cx="7772400" cy="1981200"/>
          </a:xfrm>
        </p:spPr>
        <p:txBody>
          <a:bodyPr/>
          <a:lstStyle/>
          <a:p>
            <a:pPr eaLnBrk="1" hangingPunct="1"/>
            <a:r>
              <a:rPr lang="en-US" altLang="en-US" dirty="0"/>
              <a:t>Mesh-Current Method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0"/>
            <a:ext cx="7772400" cy="762000"/>
          </a:xfrm>
        </p:spPr>
        <p:txBody>
          <a:bodyPr/>
          <a:lstStyle/>
          <a:p>
            <a:pPr eaLnBrk="1" hangingPunct="1"/>
            <a:r>
              <a:rPr lang="en-US" altLang="en-US" sz="4000"/>
              <a:t>MCM – 1</a:t>
            </a:r>
            <a:r>
              <a:rPr lang="en-US" altLang="en-US" sz="4000" baseline="30000"/>
              <a:t>st</a:t>
            </a:r>
            <a:r>
              <a:rPr lang="en-US" altLang="en-US" sz="4000"/>
              <a:t>  Example</a:t>
            </a:r>
          </a:p>
        </p:txBody>
      </p:sp>
      <p:sp>
        <p:nvSpPr>
          <p:cNvPr id="13316" name="Rectangle 3"/>
          <p:cNvSpPr>
            <a:spLocks noGrp="1" noChangeArrowheads="1"/>
          </p:cNvSpPr>
          <p:nvPr>
            <p:ph type="body" idx="1"/>
          </p:nvPr>
        </p:nvSpPr>
        <p:spPr>
          <a:xfrm>
            <a:off x="304800" y="762000"/>
            <a:ext cx="4038600" cy="2743200"/>
          </a:xfrm>
          <a:solidFill>
            <a:srgbClr val="CCFFFF"/>
          </a:solidFill>
          <a:ln>
            <a:solidFill>
              <a:schemeClr val="tx1"/>
            </a:solidFill>
            <a:miter lim="800000"/>
            <a:headEnd/>
            <a:tailEnd/>
          </a:ln>
        </p:spPr>
        <p:txBody>
          <a:bodyPr/>
          <a:lstStyle/>
          <a:p>
            <a:pPr marL="533400" indent="-533400" eaLnBrk="1" hangingPunct="1">
              <a:buFontTx/>
              <a:buNone/>
            </a:pPr>
            <a:r>
              <a:rPr lang="en-US" altLang="en-US" sz="1600">
                <a:solidFill>
                  <a:schemeClr val="bg1"/>
                </a:solidFill>
              </a:rPr>
              <a:t>The Mesh-Current Method steps are:</a:t>
            </a:r>
          </a:p>
          <a:p>
            <a:pPr marL="533400" indent="-533400" eaLnBrk="1" hangingPunct="1">
              <a:buFontTx/>
              <a:buAutoNum type="arabicPeriod"/>
            </a:pPr>
            <a:r>
              <a:rPr lang="en-US" altLang="en-US" sz="1600">
                <a:solidFill>
                  <a:schemeClr val="bg1"/>
                </a:solidFill>
              </a:rPr>
              <a:t>Redraw the circuit in planar form, if necessary</a:t>
            </a:r>
            <a:r>
              <a:rPr lang="en-US" altLang="en-US" sz="1600">
                <a:solidFill>
                  <a:schemeClr val="bg1"/>
                </a:solidFill>
                <a:latin typeface="Helvetica" panose="020B0604020202020204" pitchFamily="34" charset="0"/>
                <a:cs typeface="Times New Roman" panose="02020603050405020304" pitchFamily="18" charset="0"/>
              </a:rPr>
              <a:t>. </a:t>
            </a:r>
          </a:p>
          <a:p>
            <a:pPr marL="533400" indent="-533400" eaLnBrk="1" hangingPunct="1">
              <a:buFontTx/>
              <a:buAutoNum type="arabicPeriod"/>
            </a:pPr>
            <a:r>
              <a:rPr lang="en-US" altLang="en-US" sz="1600">
                <a:solidFill>
                  <a:schemeClr val="bg1"/>
                </a:solidFill>
                <a:latin typeface="Helvetica" panose="020B0604020202020204" pitchFamily="34" charset="0"/>
                <a:cs typeface="Times New Roman" panose="02020603050405020304" pitchFamily="18" charset="0"/>
              </a:rPr>
              <a:t>Define the mesh currents, by labeling them.  This includes showing the polarity of each mesh current.</a:t>
            </a:r>
          </a:p>
          <a:p>
            <a:pPr marL="533400" indent="-533400" eaLnBrk="1" hangingPunct="1">
              <a:buFontTx/>
              <a:buAutoNum type="arabicPeriod"/>
            </a:pPr>
            <a:r>
              <a:rPr lang="en-US" altLang="en-US" sz="1600">
                <a:solidFill>
                  <a:schemeClr val="bg1"/>
                </a:solidFill>
                <a:latin typeface="Helvetica" panose="020B0604020202020204" pitchFamily="34" charset="0"/>
                <a:cs typeface="Times New Roman" panose="02020603050405020304" pitchFamily="18" charset="0"/>
              </a:rPr>
              <a:t>Apply KVL for each mesh.</a:t>
            </a:r>
          </a:p>
          <a:p>
            <a:pPr marL="533400" indent="-533400" eaLnBrk="1" hangingPunct="1">
              <a:buFontTx/>
              <a:buAutoNum type="arabicPeriod"/>
            </a:pPr>
            <a:r>
              <a:rPr lang="en-US" altLang="en-US" sz="1600">
                <a:solidFill>
                  <a:schemeClr val="bg1"/>
                </a:solidFill>
                <a:latin typeface="Helvetica" panose="020B0604020202020204" pitchFamily="34" charset="0"/>
                <a:cs typeface="Times New Roman" panose="02020603050405020304" pitchFamily="18" charset="0"/>
              </a:rPr>
              <a:t>Write an equation for each current or voltage upon which dependent sources depend, as needed.</a:t>
            </a:r>
          </a:p>
        </p:txBody>
      </p:sp>
      <p:sp>
        <p:nvSpPr>
          <p:cNvPr id="13317" name="Text Box 4"/>
          <p:cNvSpPr txBox="1">
            <a:spLocks noChangeArrowheads="1"/>
          </p:cNvSpPr>
          <p:nvPr/>
        </p:nvSpPr>
        <p:spPr bwMode="auto">
          <a:xfrm>
            <a:off x="4343400" y="762000"/>
            <a:ext cx="4572000" cy="19304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For most students, it seems to be best to introduce the MCM by doing examples.  We will start with simple examples, and work our way up to complicated examples.  Our first example circuit is given here.</a:t>
            </a:r>
          </a:p>
        </p:txBody>
      </p:sp>
      <p:graphicFrame>
        <p:nvGraphicFramePr>
          <p:cNvPr id="13314" name="Object 5"/>
          <p:cNvGraphicFramePr>
            <a:graphicFrameLocks noChangeAspect="1"/>
          </p:cNvGraphicFramePr>
          <p:nvPr/>
        </p:nvGraphicFramePr>
        <p:xfrm>
          <a:off x="0" y="3536950"/>
          <a:ext cx="6705600" cy="3321050"/>
        </p:xfrm>
        <a:graphic>
          <a:graphicData uri="http://schemas.openxmlformats.org/presentationml/2006/ole">
            <mc:AlternateContent xmlns:mc="http://schemas.openxmlformats.org/markup-compatibility/2006">
              <mc:Choice xmlns:v="urn:schemas-microsoft-com:vml" Requires="v">
                <p:oleObj name="VISIO" r:id="rId3" imgW="7130520" imgH="3532320" progId="Visio.Drawing.6">
                  <p:embed/>
                </p:oleObj>
              </mc:Choice>
              <mc:Fallback>
                <p:oleObj name="VISIO" r:id="rId3" imgW="7130520" imgH="3532320" progId="Visio.Drawing.6">
                  <p:embed/>
                  <p:pic>
                    <p:nvPicPr>
                      <p:cNvPr id="1331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6950"/>
                        <a:ext cx="6705600" cy="3321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0" y="0"/>
            <a:ext cx="6629400" cy="762000"/>
          </a:xfrm>
        </p:spPr>
        <p:txBody>
          <a:bodyPr/>
          <a:lstStyle/>
          <a:p>
            <a:pPr eaLnBrk="1" hangingPunct="1"/>
            <a:r>
              <a:rPr lang="en-US" altLang="en-US" sz="3600"/>
              <a:t>MCM – 1</a:t>
            </a:r>
            <a:r>
              <a:rPr lang="en-US" altLang="en-US" sz="3600" baseline="30000"/>
              <a:t>st</a:t>
            </a:r>
            <a:r>
              <a:rPr lang="en-US" altLang="en-US" sz="3600"/>
              <a:t>  Example – Step 1</a:t>
            </a:r>
          </a:p>
        </p:txBody>
      </p:sp>
      <p:sp>
        <p:nvSpPr>
          <p:cNvPr id="14340" name="Text Box 3"/>
          <p:cNvSpPr txBox="1">
            <a:spLocks noChangeArrowheads="1"/>
          </p:cNvSpPr>
          <p:nvPr/>
        </p:nvSpPr>
        <p:spPr bwMode="auto">
          <a:xfrm>
            <a:off x="4343400" y="762000"/>
            <a:ext cx="4572000" cy="2844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We need to redraw the circuit in planar form.  This means that if we have any wires which are crossing without being connected, we need to move components around.  This moving must not change any connections.  We do this until all crossings are gone.  If we cannot do this, we cannot use the MCM.  </a:t>
            </a:r>
          </a:p>
        </p:txBody>
      </p:sp>
      <p:sp>
        <p:nvSpPr>
          <p:cNvPr id="14341" name="Rectangle 4"/>
          <p:cNvSpPr>
            <a:spLocks noChangeArrowheads="1"/>
          </p:cNvSpPr>
          <p:nvPr/>
        </p:nvSpPr>
        <p:spPr bwMode="auto">
          <a:xfrm>
            <a:off x="304800" y="762000"/>
            <a:ext cx="4038600" cy="2743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a:solidFill>
                  <a:srgbClr val="FF0000"/>
                </a:solidFill>
                <a:latin typeface="Arial" panose="020B0604020202020204" pitchFamily="34" charset="0"/>
              </a:rPr>
              <a:t>Redraw the circuit in planar form, if necessary</a:t>
            </a:r>
            <a:r>
              <a:rPr lang="en-US" altLang="en-US" sz="1600">
                <a:solidFill>
                  <a:srgbClr val="FF0000"/>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graphicFrame>
        <p:nvGraphicFramePr>
          <p:cNvPr id="14338" name="Object 5"/>
          <p:cNvGraphicFramePr>
            <a:graphicFrameLocks noChangeAspect="1"/>
          </p:cNvGraphicFramePr>
          <p:nvPr/>
        </p:nvGraphicFramePr>
        <p:xfrm>
          <a:off x="0" y="3530600"/>
          <a:ext cx="6705600" cy="3321050"/>
        </p:xfrm>
        <a:graphic>
          <a:graphicData uri="http://schemas.openxmlformats.org/presentationml/2006/ole">
            <mc:AlternateContent xmlns:mc="http://schemas.openxmlformats.org/markup-compatibility/2006">
              <mc:Choice xmlns:v="urn:schemas-microsoft-com:vml" Requires="v">
                <p:oleObj name="VISIO" r:id="rId3" imgW="7130520" imgH="3532320" progId="Visio.Drawing.6">
                  <p:embed/>
                </p:oleObj>
              </mc:Choice>
              <mc:Fallback>
                <p:oleObj name="VISIO" r:id="rId3" imgW="7130520" imgH="3532320" progId="Visio.Drawing.6">
                  <p:embed/>
                  <p:pic>
                    <p:nvPicPr>
                      <p:cNvPr id="1433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0600"/>
                        <a:ext cx="6705600" cy="3321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 Box 6"/>
          <p:cNvSpPr txBox="1">
            <a:spLocks noChangeArrowheads="1"/>
          </p:cNvSpPr>
          <p:nvPr/>
        </p:nvSpPr>
        <p:spPr bwMode="auto">
          <a:xfrm>
            <a:off x="6858000" y="3733800"/>
            <a:ext cx="2286000" cy="16256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This circuit is already drawn in planar form.  We can skip step 1 with this circuit.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0" y="3527425"/>
          <a:ext cx="7086600" cy="3330575"/>
        </p:xfrm>
        <a:graphic>
          <a:graphicData uri="http://schemas.openxmlformats.org/presentationml/2006/ole">
            <mc:AlternateContent xmlns:mc="http://schemas.openxmlformats.org/markup-compatibility/2006">
              <mc:Choice xmlns:v="urn:schemas-microsoft-com:vml" Requires="v">
                <p:oleObj name="VISIO" r:id="rId3" imgW="7515360" imgH="3532320" progId="Visio.Drawing.6">
                  <p:embed/>
                </p:oleObj>
              </mc:Choice>
              <mc:Fallback>
                <p:oleObj name="VISIO" r:id="rId3" imgW="7515360" imgH="3532320" progId="Visio.Drawing.6">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27425"/>
                        <a:ext cx="7086600" cy="33305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3"/>
          <p:cNvSpPr>
            <a:spLocks noGrp="1" noChangeArrowheads="1"/>
          </p:cNvSpPr>
          <p:nvPr>
            <p:ph type="title"/>
          </p:nvPr>
        </p:nvSpPr>
        <p:spPr>
          <a:xfrm>
            <a:off x="2286000" y="0"/>
            <a:ext cx="6629400" cy="762000"/>
          </a:xfrm>
        </p:spPr>
        <p:txBody>
          <a:bodyPr/>
          <a:lstStyle/>
          <a:p>
            <a:pPr eaLnBrk="1" hangingPunct="1"/>
            <a:r>
              <a:rPr lang="en-US" altLang="en-US" sz="3200"/>
              <a:t>MCM – 1</a:t>
            </a:r>
            <a:r>
              <a:rPr lang="en-US" altLang="en-US" sz="3200" baseline="30000"/>
              <a:t>st</a:t>
            </a:r>
            <a:r>
              <a:rPr lang="en-US" altLang="en-US" sz="3200"/>
              <a:t>  Example – Step 2</a:t>
            </a:r>
          </a:p>
        </p:txBody>
      </p:sp>
      <p:sp>
        <p:nvSpPr>
          <p:cNvPr id="15364" name="Text Box 4"/>
          <p:cNvSpPr txBox="1">
            <a:spLocks noChangeArrowheads="1"/>
          </p:cNvSpPr>
          <p:nvPr/>
        </p:nvSpPr>
        <p:spPr bwMode="auto">
          <a:xfrm>
            <a:off x="4343400" y="762000"/>
            <a:ext cx="4572000" cy="22987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We have assumed that it will be easy for you to identify the meshes in a circuit.  Most students find this to be easy.  They look for what some call “window panes” in the circuit.  In this circuit, there are three meshes.  We define the mesh currents by labeling them, showing the polarity using an arrow.</a:t>
            </a:r>
          </a:p>
        </p:txBody>
      </p:sp>
      <p:sp>
        <p:nvSpPr>
          <p:cNvPr id="15365" name="Text Box 5"/>
          <p:cNvSpPr txBox="1">
            <a:spLocks noChangeArrowheads="1"/>
          </p:cNvSpPr>
          <p:nvPr/>
        </p:nvSpPr>
        <p:spPr bwMode="auto">
          <a:xfrm>
            <a:off x="7086600" y="3735388"/>
            <a:ext cx="2057400" cy="258532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This symbol is used to designate the mesh current.  We will choose a reference polarity which is clockwise in this material, but the choice is arbitrary.</a:t>
            </a:r>
          </a:p>
        </p:txBody>
      </p:sp>
      <p:sp>
        <p:nvSpPr>
          <p:cNvPr id="15366" name="Rectangle 6"/>
          <p:cNvSpPr>
            <a:spLocks noChangeArrowheads="1"/>
          </p:cNvSpPr>
          <p:nvPr/>
        </p:nvSpPr>
        <p:spPr bwMode="auto">
          <a:xfrm>
            <a:off x="0" y="762000"/>
            <a:ext cx="4343400" cy="2743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a:solidFill>
                  <a:schemeClr val="bg1"/>
                </a:solidFill>
                <a:latin typeface="Arial" panose="020B0604020202020204" pitchFamily="34" charset="0"/>
              </a:rPr>
              <a:t>Redraw the circuit in planar form, if necessary</a:t>
            </a:r>
            <a:r>
              <a:rPr lang="en-US" altLang="en-US" sz="1600">
                <a:solidFill>
                  <a:schemeClr val="bg1"/>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a:solidFill>
                  <a:srgbClr val="FF0000"/>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sp>
        <p:nvSpPr>
          <p:cNvPr id="15367" name="Line 7"/>
          <p:cNvSpPr>
            <a:spLocks noChangeShapeType="1"/>
          </p:cNvSpPr>
          <p:nvPr/>
        </p:nvSpPr>
        <p:spPr bwMode="auto">
          <a:xfrm flipH="1">
            <a:off x="5715000" y="4038600"/>
            <a:ext cx="1447800" cy="8382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0" y="0"/>
            <a:ext cx="6629400" cy="762000"/>
          </a:xfrm>
        </p:spPr>
        <p:txBody>
          <a:bodyPr/>
          <a:lstStyle/>
          <a:p>
            <a:pPr eaLnBrk="1" hangingPunct="1"/>
            <a:r>
              <a:rPr lang="en-US" altLang="en-US" sz="3200"/>
              <a:t>MCM – 1</a:t>
            </a:r>
            <a:r>
              <a:rPr lang="en-US" altLang="en-US" sz="3200" baseline="30000"/>
              <a:t>st</a:t>
            </a:r>
            <a:r>
              <a:rPr lang="en-US" altLang="en-US" sz="3200"/>
              <a:t>  Example – Step 2 Note</a:t>
            </a:r>
          </a:p>
        </p:txBody>
      </p:sp>
      <p:sp>
        <p:nvSpPr>
          <p:cNvPr id="16388" name="Text Box 3"/>
          <p:cNvSpPr txBox="1">
            <a:spLocks noChangeArrowheads="1"/>
          </p:cNvSpPr>
          <p:nvPr/>
        </p:nvSpPr>
        <p:spPr bwMode="auto">
          <a:xfrm>
            <a:off x="4343400" y="762000"/>
            <a:ext cx="4572000" cy="202406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A mesh current is thought of as a current that flows only around that mesh.  The idea is that of charges which flow only in that </a:t>
            </a:r>
            <a:r>
              <a:rPr lang="en-US" altLang="en-US" sz="1800" dirty="0" err="1">
                <a:latin typeface="Arial" panose="020B0604020202020204" pitchFamily="34" charset="0"/>
              </a:rPr>
              <a:t>subcircuit</a:t>
            </a:r>
            <a:r>
              <a:rPr lang="en-US" altLang="en-US" sz="1800" dirty="0">
                <a:latin typeface="Arial" panose="020B0604020202020204" pitchFamily="34" charset="0"/>
              </a:rPr>
              <a:t>.  In places where the meshes come together, both mesh currents flow simultaneously.  In resistor R</a:t>
            </a:r>
            <a:r>
              <a:rPr lang="en-US" altLang="en-US" sz="1800" baseline="-25000" dirty="0">
                <a:latin typeface="Arial" panose="020B0604020202020204" pitchFamily="34" charset="0"/>
              </a:rPr>
              <a:t>1</a:t>
            </a:r>
            <a:r>
              <a:rPr lang="en-US" altLang="en-US" sz="1800" dirty="0">
                <a:latin typeface="Arial" panose="020B0604020202020204" pitchFamily="34" charset="0"/>
              </a:rPr>
              <a:t>, two mesh currents, </a:t>
            </a:r>
            <a:r>
              <a:rPr lang="en-US" altLang="en-US" sz="1800" i="1" dirty="0" err="1">
                <a:latin typeface="Arial" panose="020B0604020202020204" pitchFamily="34" charset="0"/>
              </a:rPr>
              <a:t>i</a:t>
            </a:r>
            <a:r>
              <a:rPr lang="en-US" altLang="en-US" sz="1800" i="1" baseline="-25000" dirty="0" err="1">
                <a:latin typeface="Arial" panose="020B0604020202020204" pitchFamily="34" charset="0"/>
              </a:rPr>
              <a:t>A</a:t>
            </a:r>
            <a:r>
              <a:rPr lang="en-US" altLang="en-US" sz="1800" dirty="0">
                <a:latin typeface="Arial" panose="020B0604020202020204" pitchFamily="34" charset="0"/>
              </a:rPr>
              <a:t> and </a:t>
            </a:r>
            <a:r>
              <a:rPr lang="en-US" altLang="en-US" sz="1800" i="1" dirty="0" err="1">
                <a:latin typeface="Arial" panose="020B0604020202020204" pitchFamily="34" charset="0"/>
              </a:rPr>
              <a:t>i</a:t>
            </a:r>
            <a:r>
              <a:rPr lang="en-US" altLang="en-US" sz="1800" i="1" baseline="-25000" dirty="0" err="1">
                <a:latin typeface="Arial" panose="020B0604020202020204" pitchFamily="34" charset="0"/>
              </a:rPr>
              <a:t>B</a:t>
            </a:r>
            <a:r>
              <a:rPr lang="en-US" altLang="en-US" sz="1800" dirty="0">
                <a:latin typeface="Arial" panose="020B0604020202020204" pitchFamily="34" charset="0"/>
              </a:rPr>
              <a:t>, are flowing.</a:t>
            </a:r>
          </a:p>
        </p:txBody>
      </p:sp>
      <p:sp>
        <p:nvSpPr>
          <p:cNvPr id="16389" name="Text Box 4"/>
          <p:cNvSpPr txBox="1">
            <a:spLocks noChangeArrowheads="1"/>
          </p:cNvSpPr>
          <p:nvPr/>
        </p:nvSpPr>
        <p:spPr bwMode="auto">
          <a:xfrm>
            <a:off x="7086600" y="3089275"/>
            <a:ext cx="2057400" cy="3768725"/>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Arial" panose="020B0604020202020204" pitchFamily="34" charset="0"/>
              </a:rPr>
              <a:t>Some students ask whether mesh currents are real, or whether they exist.  This depends upon your definition.  If you define something as being real if you can measure it, then mesh currents are not real.  The mesh current </a:t>
            </a:r>
            <a:r>
              <a:rPr lang="en-US" altLang="en-US" sz="1600" i="1" dirty="0" err="1">
                <a:latin typeface="Arial" panose="020B0604020202020204" pitchFamily="34" charset="0"/>
              </a:rPr>
              <a:t>i</a:t>
            </a:r>
            <a:r>
              <a:rPr lang="en-US" altLang="en-US" sz="1600" i="1" baseline="-25000" dirty="0" err="1">
                <a:latin typeface="Arial" panose="020B0604020202020204" pitchFamily="34" charset="0"/>
              </a:rPr>
              <a:t>B</a:t>
            </a:r>
            <a:r>
              <a:rPr lang="en-US" altLang="en-US" sz="1600" dirty="0">
                <a:latin typeface="Arial" panose="020B0604020202020204" pitchFamily="34" charset="0"/>
              </a:rPr>
              <a:t> in this circuit can not be measured directly.</a:t>
            </a:r>
          </a:p>
        </p:txBody>
      </p:sp>
      <p:graphicFrame>
        <p:nvGraphicFramePr>
          <p:cNvPr id="16386" name="Object 5"/>
          <p:cNvGraphicFramePr>
            <a:graphicFrameLocks noChangeAspect="1"/>
          </p:cNvGraphicFramePr>
          <p:nvPr/>
        </p:nvGraphicFramePr>
        <p:xfrm>
          <a:off x="0" y="3521075"/>
          <a:ext cx="7086600" cy="3330575"/>
        </p:xfrm>
        <a:graphic>
          <a:graphicData uri="http://schemas.openxmlformats.org/presentationml/2006/ole">
            <mc:AlternateContent xmlns:mc="http://schemas.openxmlformats.org/markup-compatibility/2006">
              <mc:Choice xmlns:v="urn:schemas-microsoft-com:vml" Requires="v">
                <p:oleObj name="VISIO" r:id="rId3" imgW="7515360" imgH="3532320" progId="Visio.Drawing.6">
                  <p:embed/>
                </p:oleObj>
              </mc:Choice>
              <mc:Fallback>
                <p:oleObj name="VISIO" r:id="rId3" imgW="7515360" imgH="3532320" progId="Visio.Drawing.6">
                  <p:embed/>
                  <p:pic>
                    <p:nvPicPr>
                      <p:cNvPr id="1638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21075"/>
                        <a:ext cx="7086600" cy="33305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Rectangle 6"/>
          <p:cNvSpPr>
            <a:spLocks noChangeArrowheads="1"/>
          </p:cNvSpPr>
          <p:nvPr/>
        </p:nvSpPr>
        <p:spPr bwMode="auto">
          <a:xfrm>
            <a:off x="0" y="755650"/>
            <a:ext cx="4343400" cy="2743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a:solidFill>
                  <a:schemeClr val="bg1"/>
                </a:solidFill>
                <a:latin typeface="Arial" panose="020B0604020202020204" pitchFamily="34" charset="0"/>
              </a:rPr>
              <a:t>Redraw the circuit in planar form, if necessary</a:t>
            </a:r>
            <a:r>
              <a:rPr lang="en-US" altLang="en-US" sz="1600">
                <a:solidFill>
                  <a:schemeClr val="bg1"/>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a:solidFill>
                  <a:srgbClr val="FF0000"/>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sp>
        <p:nvSpPr>
          <p:cNvPr id="16391" name="Line 7"/>
          <p:cNvSpPr>
            <a:spLocks noChangeShapeType="1"/>
          </p:cNvSpPr>
          <p:nvPr/>
        </p:nvSpPr>
        <p:spPr bwMode="auto">
          <a:xfrm flipH="1">
            <a:off x="2971800" y="2743200"/>
            <a:ext cx="2743200" cy="23622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286000" y="0"/>
            <a:ext cx="6629400" cy="762000"/>
          </a:xfrm>
        </p:spPr>
        <p:txBody>
          <a:bodyPr/>
          <a:lstStyle/>
          <a:p>
            <a:pPr eaLnBrk="1" hangingPunct="1"/>
            <a:r>
              <a:rPr lang="en-US" altLang="en-US" sz="3200"/>
              <a:t>Mesh Currents Aren’t </a:t>
            </a:r>
            <a:r>
              <a:rPr lang="en-US" altLang="en-US" sz="3200" u="sng"/>
              <a:t>Real</a:t>
            </a:r>
            <a:r>
              <a:rPr lang="en-US" altLang="en-US" sz="3200"/>
              <a:t>???</a:t>
            </a:r>
          </a:p>
        </p:txBody>
      </p:sp>
      <p:sp>
        <p:nvSpPr>
          <p:cNvPr id="17412" name="Text Box 3"/>
          <p:cNvSpPr txBox="1">
            <a:spLocks noChangeArrowheads="1"/>
          </p:cNvSpPr>
          <p:nvPr/>
        </p:nvSpPr>
        <p:spPr bwMode="auto">
          <a:xfrm>
            <a:off x="381000" y="762000"/>
            <a:ext cx="8305800" cy="1927225"/>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Arial" panose="020B0604020202020204" pitchFamily="34" charset="0"/>
              </a:rPr>
              <a:t>Please don’t let the issue of the reality of mesh currents bother you.  One can debate whether they exist or not, but it is a moot point.  It doesn’t matter whether they exist or not.  </a:t>
            </a:r>
          </a:p>
          <a:p>
            <a:r>
              <a:rPr lang="en-US" altLang="en-US" b="1" dirty="0">
                <a:latin typeface="Arial" panose="020B0604020202020204" pitchFamily="34" charset="0"/>
              </a:rPr>
              <a:t>We can use them to find real answers.  </a:t>
            </a:r>
            <a:r>
              <a:rPr lang="en-US" altLang="en-US" dirty="0">
                <a:latin typeface="Arial" panose="020B0604020202020204" pitchFamily="34" charset="0"/>
              </a:rPr>
              <a:t>That is all that matters.  </a:t>
            </a:r>
          </a:p>
        </p:txBody>
      </p:sp>
      <p:sp>
        <p:nvSpPr>
          <p:cNvPr id="17413" name="Text Box 4"/>
          <p:cNvSpPr txBox="1">
            <a:spLocks noChangeArrowheads="1"/>
          </p:cNvSpPr>
          <p:nvPr/>
        </p:nvSpPr>
        <p:spPr bwMode="auto">
          <a:xfrm>
            <a:off x="533400" y="3186113"/>
            <a:ext cx="3048000" cy="3671887"/>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Think for a moment about the square root of minus one, or </a:t>
            </a:r>
            <a:r>
              <a:rPr lang="en-US" altLang="en-US" sz="1800" i="1" dirty="0">
                <a:latin typeface="Arial" panose="020B0604020202020204" pitchFamily="34" charset="0"/>
              </a:rPr>
              <a:t>j</a:t>
            </a:r>
            <a:r>
              <a:rPr lang="en-US" altLang="en-US" sz="1800" dirty="0">
                <a:latin typeface="Arial" panose="020B0604020202020204" pitchFamily="34" charset="0"/>
              </a:rPr>
              <a:t>, where</a:t>
            </a:r>
          </a:p>
          <a:p>
            <a:r>
              <a:rPr lang="en-US" altLang="en-US" sz="1800" dirty="0">
                <a:latin typeface="Arial" panose="020B0604020202020204" pitchFamily="34" charset="0"/>
              </a:rPr>
              <a:t> </a:t>
            </a:r>
          </a:p>
          <a:p>
            <a:endParaRPr lang="en-US" altLang="en-US" sz="1800" dirty="0">
              <a:latin typeface="Arial" panose="020B0604020202020204" pitchFamily="34" charset="0"/>
            </a:endParaRPr>
          </a:p>
          <a:p>
            <a:r>
              <a:rPr lang="en-US" altLang="en-US" sz="1800" dirty="0">
                <a:latin typeface="Arial" panose="020B0604020202020204" pitchFamily="34" charset="0"/>
              </a:rPr>
              <a:t>There is no square root of negative numbers.  There is no doubt that </a:t>
            </a:r>
            <a:r>
              <a:rPr lang="en-US" altLang="en-US" sz="1800" i="1" dirty="0">
                <a:latin typeface="Arial" panose="020B0604020202020204" pitchFamily="34" charset="0"/>
              </a:rPr>
              <a:t>j</a:t>
            </a:r>
            <a:r>
              <a:rPr lang="en-US" altLang="en-US" sz="1800" dirty="0">
                <a:latin typeface="Arial" panose="020B0604020202020204" pitchFamily="34" charset="0"/>
              </a:rPr>
              <a:t> does not exist, no doubt that it is imaginary.  Still, we use it to solve for real answers.  It is a tool.  It does not matter whether it exists or not.</a:t>
            </a:r>
          </a:p>
        </p:txBody>
      </p:sp>
      <p:graphicFrame>
        <p:nvGraphicFramePr>
          <p:cNvPr id="17410" name="Object 5"/>
          <p:cNvGraphicFramePr>
            <a:graphicFrameLocks noChangeAspect="1"/>
          </p:cNvGraphicFramePr>
          <p:nvPr>
            <p:extLst>
              <p:ext uri="{D42A27DB-BD31-4B8C-83A1-F6EECF244321}">
                <p14:modId xmlns:p14="http://schemas.microsoft.com/office/powerpoint/2010/main" val="4267379415"/>
              </p:ext>
            </p:extLst>
          </p:nvPr>
        </p:nvGraphicFramePr>
        <p:xfrm>
          <a:off x="979488" y="4114800"/>
          <a:ext cx="1090612" cy="471488"/>
        </p:xfrm>
        <a:graphic>
          <a:graphicData uri="http://schemas.openxmlformats.org/presentationml/2006/ole">
            <mc:AlternateContent xmlns:mc="http://schemas.openxmlformats.org/markup-compatibility/2006">
              <mc:Choice xmlns:v="urn:schemas-microsoft-com:vml" Requires="v">
                <p:oleObj name="Equation" r:id="rId3" imgW="558720" imgH="241200" progId="Equation.DSMT4">
                  <p:embed/>
                </p:oleObj>
              </mc:Choice>
              <mc:Fallback>
                <p:oleObj name="Equation" r:id="rId3" imgW="558720" imgH="241200" progId="Equation.DSMT4">
                  <p:embed/>
                  <p:pic>
                    <p:nvPicPr>
                      <p:cNvPr id="17410" name="Object 5"/>
                      <p:cNvPicPr>
                        <a:picLocks noChangeAspect="1" noChangeArrowheads="1"/>
                      </p:cNvPicPr>
                      <p:nvPr/>
                    </p:nvPicPr>
                    <p:blipFill>
                      <a:blip r:embed="rId4"/>
                      <a:srcRect/>
                      <a:stretch>
                        <a:fillRect/>
                      </a:stretch>
                    </p:blipFill>
                    <p:spPr bwMode="auto">
                      <a:xfrm>
                        <a:off x="979488" y="4114800"/>
                        <a:ext cx="1090612"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4" name="Picture 6" descr="bd0666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768600"/>
            <a:ext cx="5105400" cy="4089400"/>
          </a:xfrm>
          <a:prstGeom prst="rect">
            <a:avLst/>
          </a:prstGeom>
          <a:solidFill>
            <a:srgbClr val="CCFFFF"/>
          </a:solidFill>
          <a:ln w="9525">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057400" y="0"/>
            <a:ext cx="7086600" cy="762000"/>
          </a:xfrm>
        </p:spPr>
        <p:txBody>
          <a:bodyPr/>
          <a:lstStyle/>
          <a:p>
            <a:pPr eaLnBrk="1" hangingPunct="1"/>
            <a:r>
              <a:rPr lang="en-US" altLang="en-US" sz="3200"/>
              <a:t>MCM – 1</a:t>
            </a:r>
            <a:r>
              <a:rPr lang="en-US" altLang="en-US" sz="3200" baseline="30000"/>
              <a:t>st</a:t>
            </a:r>
            <a:r>
              <a:rPr lang="en-US" altLang="en-US" sz="3200"/>
              <a:t>  Example – Step 3 – Part 1</a:t>
            </a:r>
          </a:p>
        </p:txBody>
      </p:sp>
      <p:sp>
        <p:nvSpPr>
          <p:cNvPr id="18437" name="Text Box 3"/>
          <p:cNvSpPr txBox="1">
            <a:spLocks noChangeArrowheads="1"/>
          </p:cNvSpPr>
          <p:nvPr/>
        </p:nvSpPr>
        <p:spPr bwMode="auto">
          <a:xfrm>
            <a:off x="4343400" y="762000"/>
            <a:ext cx="45720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Now, we need to write a KVL equation for each mesh.  That means three equations.  Let’s start with mesh A.  The equation is:</a:t>
            </a:r>
          </a:p>
        </p:txBody>
      </p:sp>
      <p:graphicFrame>
        <p:nvGraphicFramePr>
          <p:cNvPr id="18434" name="Object 4"/>
          <p:cNvGraphicFramePr>
            <a:graphicFrameLocks noChangeAspect="1"/>
          </p:cNvGraphicFramePr>
          <p:nvPr>
            <p:extLst>
              <p:ext uri="{D42A27DB-BD31-4B8C-83A1-F6EECF244321}">
                <p14:modId xmlns:p14="http://schemas.microsoft.com/office/powerpoint/2010/main" val="4105611216"/>
              </p:ext>
            </p:extLst>
          </p:nvPr>
        </p:nvGraphicFramePr>
        <p:xfrm>
          <a:off x="4394200" y="2133600"/>
          <a:ext cx="4652963" cy="452438"/>
        </p:xfrm>
        <a:graphic>
          <a:graphicData uri="http://schemas.openxmlformats.org/presentationml/2006/ole">
            <mc:AlternateContent xmlns:mc="http://schemas.openxmlformats.org/markup-compatibility/2006">
              <mc:Choice xmlns:v="urn:schemas-microsoft-com:vml" Requires="v">
                <p:oleObj name="Equation" r:id="rId3" imgW="2349360" imgH="228600" progId="Equation.DSMT4">
                  <p:embed/>
                </p:oleObj>
              </mc:Choice>
              <mc:Fallback>
                <p:oleObj name="Equation" r:id="rId3" imgW="2349360" imgH="228600" progId="Equation.DSMT4">
                  <p:embed/>
                  <p:pic>
                    <p:nvPicPr>
                      <p:cNvPr id="18434" name="Object 4"/>
                      <p:cNvPicPr>
                        <a:picLocks noChangeAspect="1" noChangeArrowheads="1"/>
                      </p:cNvPicPr>
                      <p:nvPr/>
                    </p:nvPicPr>
                    <p:blipFill>
                      <a:blip r:embed="rId4"/>
                      <a:srcRect/>
                      <a:stretch>
                        <a:fillRect/>
                      </a:stretch>
                    </p:blipFill>
                    <p:spPr bwMode="auto">
                      <a:xfrm>
                        <a:off x="4394200" y="2133600"/>
                        <a:ext cx="4652963"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5"/>
          <p:cNvGraphicFramePr>
            <a:graphicFrameLocks noChangeAspect="1"/>
          </p:cNvGraphicFramePr>
          <p:nvPr/>
        </p:nvGraphicFramePr>
        <p:xfrm>
          <a:off x="0" y="3521075"/>
          <a:ext cx="7086600" cy="3330575"/>
        </p:xfrm>
        <a:graphic>
          <a:graphicData uri="http://schemas.openxmlformats.org/presentationml/2006/ole">
            <mc:AlternateContent xmlns:mc="http://schemas.openxmlformats.org/markup-compatibility/2006">
              <mc:Choice xmlns:v="urn:schemas-microsoft-com:vml" Requires="v">
                <p:oleObj name="VISIO" r:id="rId5" imgW="7515360" imgH="3532320" progId="Visio.Drawing.6">
                  <p:embed/>
                </p:oleObj>
              </mc:Choice>
              <mc:Fallback>
                <p:oleObj name="VISIO" r:id="rId5" imgW="7515360" imgH="3532320" progId="Visio.Drawing.6">
                  <p:embed/>
                  <p:pic>
                    <p:nvPicPr>
                      <p:cNvPr id="1843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21075"/>
                        <a:ext cx="7086600" cy="33305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Rectangle 6"/>
          <p:cNvSpPr>
            <a:spLocks noChangeArrowheads="1"/>
          </p:cNvSpPr>
          <p:nvPr/>
        </p:nvSpPr>
        <p:spPr bwMode="auto">
          <a:xfrm>
            <a:off x="0" y="755650"/>
            <a:ext cx="4343400" cy="2743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a:solidFill>
                  <a:schemeClr val="bg1"/>
                </a:solidFill>
                <a:latin typeface="Arial" panose="020B0604020202020204" pitchFamily="34" charset="0"/>
              </a:rPr>
              <a:t>Redraw the circuit in planar form, if necessary</a:t>
            </a:r>
            <a:r>
              <a:rPr lang="en-US" altLang="en-US" sz="1600">
                <a:solidFill>
                  <a:schemeClr val="bg1"/>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a:solidFill>
                  <a:srgbClr val="FF0000"/>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sp>
        <p:nvSpPr>
          <p:cNvPr id="18439" name="Text Box 7"/>
          <p:cNvSpPr txBox="1">
            <a:spLocks noChangeArrowheads="1"/>
          </p:cNvSpPr>
          <p:nvPr/>
        </p:nvSpPr>
        <p:spPr bwMode="auto">
          <a:xfrm>
            <a:off x="7010400" y="4013200"/>
            <a:ext cx="2133600" cy="2844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Do each of these voltage terms make sense?  If not, </a:t>
            </a:r>
            <a:r>
              <a:rPr lang="en-US" altLang="en-US" sz="2000" dirty="0">
                <a:latin typeface="Arial" panose="020B0604020202020204" pitchFamily="34" charset="0"/>
                <a:hlinkClick r:id="rId7" action="ppaction://hlinksldjump" tooltip="Go here to have them explained"/>
              </a:rPr>
              <a:t>go here to have them explained</a:t>
            </a:r>
            <a:r>
              <a:rPr lang="en-US" altLang="en-US" sz="2000" dirty="0">
                <a:latin typeface="Arial" panose="020B0604020202020204" pitchFamily="34" charset="0"/>
              </a:rPr>
              <a:t>.  If all four terms are clear to you, </a:t>
            </a:r>
            <a:r>
              <a:rPr lang="en-US" altLang="en-US" sz="2000" dirty="0">
                <a:latin typeface="Arial" panose="020B0604020202020204" pitchFamily="34" charset="0"/>
                <a:hlinkClick r:id="rId8" action="ppaction://hlinksldjump" tooltip="Skip this explanation"/>
              </a:rPr>
              <a:t>skip this explanation</a:t>
            </a:r>
            <a:r>
              <a:rPr lang="en-US" altLang="en-US" sz="2000" dirty="0">
                <a:latin typeface="Arial" panose="020B0604020202020204" pitchFamily="34"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286000" y="0"/>
            <a:ext cx="6629400" cy="762000"/>
          </a:xfrm>
        </p:spPr>
        <p:txBody>
          <a:bodyPr/>
          <a:lstStyle/>
          <a:p>
            <a:pPr eaLnBrk="1" hangingPunct="1"/>
            <a:r>
              <a:rPr lang="en-US" altLang="en-US" sz="3200"/>
              <a:t>Step 3 – Part 1 – Explanation</a:t>
            </a:r>
          </a:p>
        </p:txBody>
      </p:sp>
      <p:sp>
        <p:nvSpPr>
          <p:cNvPr id="19461" name="Text Box 3"/>
          <p:cNvSpPr txBox="1">
            <a:spLocks noChangeArrowheads="1"/>
          </p:cNvSpPr>
          <p:nvPr/>
        </p:nvSpPr>
        <p:spPr bwMode="auto">
          <a:xfrm>
            <a:off x="304800" y="762000"/>
            <a:ext cx="86106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Let’s make sure that we understand where this equation comes from.  As we go around the closed path that is the mesh, we have four voltages.  Using Ohm’s Law, we can show that the voltages across the resistors are functions of the currents through them.</a:t>
            </a:r>
          </a:p>
        </p:txBody>
      </p:sp>
      <p:graphicFrame>
        <p:nvGraphicFramePr>
          <p:cNvPr id="19458" name="Object 4"/>
          <p:cNvGraphicFramePr>
            <a:graphicFrameLocks noChangeAspect="1"/>
          </p:cNvGraphicFramePr>
          <p:nvPr/>
        </p:nvGraphicFramePr>
        <p:xfrm>
          <a:off x="304800" y="2209800"/>
          <a:ext cx="4602163" cy="452438"/>
        </p:xfrm>
        <a:graphic>
          <a:graphicData uri="http://schemas.openxmlformats.org/presentationml/2006/ole">
            <mc:AlternateContent xmlns:mc="http://schemas.openxmlformats.org/markup-compatibility/2006">
              <mc:Choice xmlns:v="urn:schemas-microsoft-com:vml" Requires="v">
                <p:oleObj name="Equation" r:id="rId3" imgW="2323800" imgH="228600" progId="Equation.DSMT4">
                  <p:embed/>
                </p:oleObj>
              </mc:Choice>
              <mc:Fallback>
                <p:oleObj name="Equation" r:id="rId3" imgW="2323800" imgH="228600" progId="Equation.DSMT4">
                  <p:embed/>
                  <p:pic>
                    <p:nvPicPr>
                      <p:cNvPr id="194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09800"/>
                        <a:ext cx="4602163"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5"/>
          <p:cNvGraphicFramePr>
            <a:graphicFrameLocks noChangeAspect="1"/>
          </p:cNvGraphicFramePr>
          <p:nvPr/>
        </p:nvGraphicFramePr>
        <p:xfrm>
          <a:off x="0" y="2805113"/>
          <a:ext cx="8610600" cy="4046537"/>
        </p:xfrm>
        <a:graphic>
          <a:graphicData uri="http://schemas.openxmlformats.org/presentationml/2006/ole">
            <mc:AlternateContent xmlns:mc="http://schemas.openxmlformats.org/markup-compatibility/2006">
              <mc:Choice xmlns:v="urn:schemas-microsoft-com:vml" Requires="v">
                <p:oleObj name="VISIO" r:id="rId5" imgW="7515360" imgH="3532320" progId="Visio.Drawing.6">
                  <p:embed/>
                </p:oleObj>
              </mc:Choice>
              <mc:Fallback>
                <p:oleObj name="VISIO" r:id="rId5" imgW="7515360" imgH="3532320" progId="Visio.Drawing.6">
                  <p:embed/>
                  <p:pic>
                    <p:nvPicPr>
                      <p:cNvPr id="1945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05113"/>
                        <a:ext cx="8610600" cy="40465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Line 6"/>
          <p:cNvSpPr>
            <a:spLocks noChangeShapeType="1"/>
          </p:cNvSpPr>
          <p:nvPr/>
        </p:nvSpPr>
        <p:spPr bwMode="auto">
          <a:xfrm flipH="1">
            <a:off x="1143000" y="2590800"/>
            <a:ext cx="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1905000" y="2590800"/>
            <a:ext cx="228600" cy="685800"/>
          </a:xfrm>
          <a:prstGeom prst="line">
            <a:avLst/>
          </a:prstGeom>
          <a:noFill/>
          <a:ln w="3810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4" name="Line 8"/>
          <p:cNvSpPr>
            <a:spLocks noChangeShapeType="1"/>
          </p:cNvSpPr>
          <p:nvPr/>
        </p:nvSpPr>
        <p:spPr bwMode="auto">
          <a:xfrm>
            <a:off x="3048000" y="2590800"/>
            <a:ext cx="381000" cy="1828800"/>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flipH="1">
            <a:off x="2438400" y="2667000"/>
            <a:ext cx="1676400" cy="3886200"/>
          </a:xfrm>
          <a:prstGeom prst="line">
            <a:avLst/>
          </a:prstGeom>
          <a:noFill/>
          <a:ln w="38100">
            <a:solidFill>
              <a:srgbClr val="66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2286000" y="0"/>
            <a:ext cx="6629400" cy="762000"/>
          </a:xfrm>
        </p:spPr>
        <p:txBody>
          <a:bodyPr/>
          <a:lstStyle/>
          <a:p>
            <a:pPr eaLnBrk="1" hangingPunct="1"/>
            <a:r>
              <a:rPr lang="en-US" altLang="en-US" sz="3200"/>
              <a:t>Step 3 – Part 1 – Explanation 2</a:t>
            </a:r>
          </a:p>
        </p:txBody>
      </p:sp>
      <p:sp>
        <p:nvSpPr>
          <p:cNvPr id="20485" name="Text Box 3"/>
          <p:cNvSpPr txBox="1">
            <a:spLocks noChangeArrowheads="1"/>
          </p:cNvSpPr>
          <p:nvPr/>
        </p:nvSpPr>
        <p:spPr bwMode="auto">
          <a:xfrm>
            <a:off x="228600" y="762000"/>
            <a:ext cx="8686800" cy="16256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Here, we have labeled the branch currents and voltages for each term of the equation.  A </a:t>
            </a:r>
            <a:r>
              <a:rPr lang="en-US" altLang="en-US" sz="2000" b="1" dirty="0">
                <a:latin typeface="Arial" panose="020B0604020202020204" pitchFamily="34" charset="0"/>
              </a:rPr>
              <a:t>branch current</a:t>
            </a:r>
            <a:r>
              <a:rPr lang="en-US" altLang="en-US" sz="2000" dirty="0">
                <a:latin typeface="Arial" panose="020B0604020202020204" pitchFamily="34" charset="0"/>
              </a:rPr>
              <a:t> is the current in the component, which is the summation of the mesh currents that go through that branch, being careful about the signs.  Note that in this circuit,  </a:t>
            </a:r>
            <a:r>
              <a:rPr lang="en-US" altLang="en-US" sz="2000" i="1" dirty="0">
                <a:latin typeface="Arial" panose="020B0604020202020204" pitchFamily="34" charset="0"/>
              </a:rPr>
              <a:t>i</a:t>
            </a:r>
            <a:r>
              <a:rPr lang="en-US" altLang="en-US" sz="2000" i="1" baseline="-25000" dirty="0">
                <a:latin typeface="Arial" panose="020B0604020202020204" pitchFamily="34" charset="0"/>
              </a:rPr>
              <a:t>2</a:t>
            </a:r>
            <a:r>
              <a:rPr lang="en-US" altLang="en-US" sz="2000" dirty="0">
                <a:latin typeface="Arial" panose="020B0604020202020204" pitchFamily="34" charset="0"/>
              </a:rPr>
              <a:t> = </a:t>
            </a:r>
            <a:r>
              <a:rPr lang="en-US" altLang="en-US" sz="2000" i="1" dirty="0" err="1">
                <a:solidFill>
                  <a:srgbClr val="FF0000"/>
                </a:solidFill>
                <a:latin typeface="Arial" panose="020B0604020202020204" pitchFamily="34" charset="0"/>
              </a:rPr>
              <a:t>i</a:t>
            </a:r>
            <a:r>
              <a:rPr lang="en-US" altLang="en-US" sz="2000" i="1" baseline="-25000" dirty="0" err="1">
                <a:solidFill>
                  <a:srgbClr val="FF0000"/>
                </a:solidFill>
                <a:latin typeface="Arial" panose="020B0604020202020204" pitchFamily="34" charset="0"/>
              </a:rPr>
              <a:t>A</a:t>
            </a:r>
            <a:r>
              <a:rPr lang="en-US" altLang="en-US" sz="2000" dirty="0">
                <a:latin typeface="Arial" panose="020B0604020202020204" pitchFamily="34" charset="0"/>
              </a:rPr>
              <a:t>, </a:t>
            </a:r>
            <a:r>
              <a:rPr lang="en-US" altLang="en-US" sz="2000" i="1" dirty="0">
                <a:latin typeface="Arial" panose="020B0604020202020204" pitchFamily="34" charset="0"/>
              </a:rPr>
              <a:t>i</a:t>
            </a:r>
            <a:r>
              <a:rPr lang="en-US" altLang="en-US" sz="2000" i="1" baseline="-25000" dirty="0">
                <a:latin typeface="Arial" panose="020B0604020202020204" pitchFamily="34" charset="0"/>
              </a:rPr>
              <a:t>1</a:t>
            </a:r>
            <a:r>
              <a:rPr lang="en-US" altLang="en-US" sz="2000" dirty="0">
                <a:latin typeface="Arial" panose="020B0604020202020204" pitchFamily="34" charset="0"/>
              </a:rPr>
              <a:t> = (</a:t>
            </a:r>
            <a:r>
              <a:rPr lang="en-US" altLang="en-US" sz="2000" i="1" dirty="0" err="1">
                <a:solidFill>
                  <a:srgbClr val="FF0000"/>
                </a:solidFill>
                <a:latin typeface="Arial" panose="020B0604020202020204" pitchFamily="34" charset="0"/>
              </a:rPr>
              <a:t>i</a:t>
            </a:r>
            <a:r>
              <a:rPr lang="en-US" altLang="en-US" sz="2000" i="1" baseline="-25000" dirty="0" err="1">
                <a:solidFill>
                  <a:srgbClr val="FF0000"/>
                </a:solidFill>
                <a:latin typeface="Arial" panose="020B0604020202020204" pitchFamily="34" charset="0"/>
              </a:rPr>
              <a:t>A</a:t>
            </a:r>
            <a:r>
              <a:rPr lang="en-US" altLang="en-US" sz="2000" dirty="0">
                <a:latin typeface="Arial" panose="020B0604020202020204" pitchFamily="34" charset="0"/>
              </a:rPr>
              <a:t> - </a:t>
            </a:r>
            <a:r>
              <a:rPr lang="en-US" altLang="en-US" sz="2000" i="1" dirty="0" err="1">
                <a:solidFill>
                  <a:srgbClr val="FF0000"/>
                </a:solidFill>
                <a:latin typeface="Arial" panose="020B0604020202020204" pitchFamily="34" charset="0"/>
              </a:rPr>
              <a:t>i</a:t>
            </a:r>
            <a:r>
              <a:rPr lang="en-US" altLang="en-US" sz="2000" i="1" baseline="-25000" dirty="0" err="1">
                <a:solidFill>
                  <a:srgbClr val="FF0000"/>
                </a:solidFill>
                <a:latin typeface="Arial" panose="020B0604020202020204" pitchFamily="34" charset="0"/>
              </a:rPr>
              <a:t>B</a:t>
            </a:r>
            <a:r>
              <a:rPr lang="en-US" altLang="en-US" sz="2000" dirty="0">
                <a:latin typeface="Arial" panose="020B0604020202020204" pitchFamily="34" charset="0"/>
              </a:rPr>
              <a:t>), and </a:t>
            </a:r>
            <a:br>
              <a:rPr lang="en-US" altLang="en-US" sz="2000" dirty="0">
                <a:latin typeface="Arial" panose="020B0604020202020204" pitchFamily="34" charset="0"/>
              </a:rPr>
            </a:br>
            <a:r>
              <a:rPr lang="en-US" altLang="en-US" sz="2000" i="1" dirty="0">
                <a:latin typeface="Arial" panose="020B0604020202020204" pitchFamily="34" charset="0"/>
              </a:rPr>
              <a:t>i</a:t>
            </a:r>
            <a:r>
              <a:rPr lang="en-US" altLang="en-US" sz="2000" i="1" baseline="-25000" dirty="0">
                <a:latin typeface="Arial" panose="020B0604020202020204" pitchFamily="34" charset="0"/>
              </a:rPr>
              <a:t>5</a:t>
            </a:r>
            <a:r>
              <a:rPr lang="en-US" altLang="en-US" sz="2000" dirty="0">
                <a:latin typeface="Arial" panose="020B0604020202020204" pitchFamily="34" charset="0"/>
              </a:rPr>
              <a:t> = </a:t>
            </a:r>
            <a:r>
              <a:rPr lang="en-US" altLang="en-US" sz="2000" i="1" dirty="0" err="1">
                <a:solidFill>
                  <a:srgbClr val="FF0000"/>
                </a:solidFill>
                <a:latin typeface="Arial" panose="020B0604020202020204" pitchFamily="34" charset="0"/>
              </a:rPr>
              <a:t>i</a:t>
            </a:r>
            <a:r>
              <a:rPr lang="en-US" altLang="en-US" sz="2000" i="1" baseline="-25000" dirty="0" err="1">
                <a:solidFill>
                  <a:srgbClr val="FF0000"/>
                </a:solidFill>
                <a:latin typeface="Arial" panose="020B0604020202020204" pitchFamily="34" charset="0"/>
              </a:rPr>
              <a:t>A</a:t>
            </a:r>
            <a:r>
              <a:rPr lang="en-US" altLang="en-US" sz="2000" dirty="0" err="1">
                <a:latin typeface="Arial" panose="020B0604020202020204" pitchFamily="34" charset="0"/>
              </a:rPr>
              <a:t>.</a:t>
            </a:r>
            <a:endParaRPr lang="en-US" altLang="en-US" sz="2000" dirty="0">
              <a:latin typeface="Arial" panose="020B0604020202020204" pitchFamily="34" charset="0"/>
            </a:endParaRPr>
          </a:p>
        </p:txBody>
      </p:sp>
      <p:graphicFrame>
        <p:nvGraphicFramePr>
          <p:cNvPr id="20482" name="Object 4"/>
          <p:cNvGraphicFramePr>
            <a:graphicFrameLocks noChangeAspect="1"/>
          </p:cNvGraphicFramePr>
          <p:nvPr/>
        </p:nvGraphicFramePr>
        <p:xfrm>
          <a:off x="3733800" y="2209800"/>
          <a:ext cx="4602163" cy="904875"/>
        </p:xfrm>
        <a:graphic>
          <a:graphicData uri="http://schemas.openxmlformats.org/presentationml/2006/ole">
            <mc:AlternateContent xmlns:mc="http://schemas.openxmlformats.org/markup-compatibility/2006">
              <mc:Choice xmlns:v="urn:schemas-microsoft-com:vml" Requires="v">
                <p:oleObj name="Equation" r:id="rId3" imgW="2323800" imgH="457200" progId="Equation.DSMT4">
                  <p:embed/>
                </p:oleObj>
              </mc:Choice>
              <mc:Fallback>
                <p:oleObj name="Equation" r:id="rId3" imgW="2323800" imgH="457200" progId="Equation.DSMT4">
                  <p:embed/>
                  <p:pic>
                    <p:nvPicPr>
                      <p:cNvPr id="204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4602163" cy="904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5"/>
          <p:cNvGraphicFramePr>
            <a:graphicFrameLocks noChangeAspect="1"/>
          </p:cNvGraphicFramePr>
          <p:nvPr/>
        </p:nvGraphicFramePr>
        <p:xfrm>
          <a:off x="0" y="3109913"/>
          <a:ext cx="6705600" cy="3748087"/>
        </p:xfrm>
        <a:graphic>
          <a:graphicData uri="http://schemas.openxmlformats.org/presentationml/2006/ole">
            <mc:AlternateContent xmlns:mc="http://schemas.openxmlformats.org/markup-compatibility/2006">
              <mc:Choice xmlns:v="urn:schemas-microsoft-com:vml" Requires="v">
                <p:oleObj name="VISIO" r:id="rId5" imgW="7515360" imgH="4200480" progId="Visio.Drawing.6">
                  <p:embed/>
                </p:oleObj>
              </mc:Choice>
              <mc:Fallback>
                <p:oleObj name="VISIO" r:id="rId5" imgW="7515360" imgH="4200480" progId="Visio.Drawing.6">
                  <p:embed/>
                  <p:pic>
                    <p:nvPicPr>
                      <p:cNvPr id="2048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09913"/>
                        <a:ext cx="6705600" cy="37480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286000" y="0"/>
            <a:ext cx="6781800" cy="762000"/>
          </a:xfrm>
        </p:spPr>
        <p:txBody>
          <a:bodyPr/>
          <a:lstStyle/>
          <a:p>
            <a:pPr eaLnBrk="1" hangingPunct="1"/>
            <a:r>
              <a:rPr lang="en-US" altLang="en-US" sz="2800" dirty="0"/>
              <a:t>MCM – 1</a:t>
            </a:r>
            <a:r>
              <a:rPr lang="en-US" altLang="en-US" sz="2800" baseline="30000" dirty="0"/>
              <a:t>st</a:t>
            </a:r>
            <a:r>
              <a:rPr lang="en-US" altLang="en-US" sz="2800" dirty="0"/>
              <a:t>  Example – Step 3 – Part 2</a:t>
            </a:r>
          </a:p>
        </p:txBody>
      </p:sp>
      <p:sp>
        <p:nvSpPr>
          <p:cNvPr id="21509" name="Text Box 3"/>
          <p:cNvSpPr txBox="1">
            <a:spLocks noChangeArrowheads="1"/>
          </p:cNvSpPr>
          <p:nvPr/>
        </p:nvSpPr>
        <p:spPr bwMode="auto">
          <a:xfrm>
            <a:off x="4343400" y="762000"/>
            <a:ext cx="45720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Next, let’s write a KVL for mesh B.  The equation is:</a:t>
            </a:r>
          </a:p>
        </p:txBody>
      </p:sp>
      <p:graphicFrame>
        <p:nvGraphicFramePr>
          <p:cNvPr id="21506" name="Object 4"/>
          <p:cNvGraphicFramePr>
            <a:graphicFrameLocks noChangeAspect="1"/>
          </p:cNvGraphicFramePr>
          <p:nvPr>
            <p:extLst>
              <p:ext uri="{D42A27DB-BD31-4B8C-83A1-F6EECF244321}">
                <p14:modId xmlns:p14="http://schemas.microsoft.com/office/powerpoint/2010/main" val="1631420148"/>
              </p:ext>
            </p:extLst>
          </p:nvPr>
        </p:nvGraphicFramePr>
        <p:xfrm>
          <a:off x="4860925" y="2133600"/>
          <a:ext cx="3721100" cy="452438"/>
        </p:xfrm>
        <a:graphic>
          <a:graphicData uri="http://schemas.openxmlformats.org/presentationml/2006/ole">
            <mc:AlternateContent xmlns:mc="http://schemas.openxmlformats.org/markup-compatibility/2006">
              <mc:Choice xmlns:v="urn:schemas-microsoft-com:vml" Requires="v">
                <p:oleObj name="Equation" r:id="rId3" imgW="1879560" imgH="228600" progId="Equation.DSMT4">
                  <p:embed/>
                </p:oleObj>
              </mc:Choice>
              <mc:Fallback>
                <p:oleObj name="Equation" r:id="rId3" imgW="1879560" imgH="228600" progId="Equation.DSMT4">
                  <p:embed/>
                  <p:pic>
                    <p:nvPicPr>
                      <p:cNvPr id="21506" name="Object 4"/>
                      <p:cNvPicPr>
                        <a:picLocks noChangeAspect="1" noChangeArrowheads="1"/>
                      </p:cNvPicPr>
                      <p:nvPr/>
                    </p:nvPicPr>
                    <p:blipFill>
                      <a:blip r:embed="rId4"/>
                      <a:srcRect/>
                      <a:stretch>
                        <a:fillRect/>
                      </a:stretch>
                    </p:blipFill>
                    <p:spPr bwMode="auto">
                      <a:xfrm>
                        <a:off x="4860925" y="2133600"/>
                        <a:ext cx="3721100"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5"/>
          <p:cNvGraphicFramePr>
            <a:graphicFrameLocks noChangeAspect="1"/>
          </p:cNvGraphicFramePr>
          <p:nvPr/>
        </p:nvGraphicFramePr>
        <p:xfrm>
          <a:off x="0" y="3521075"/>
          <a:ext cx="7086600" cy="3330575"/>
        </p:xfrm>
        <a:graphic>
          <a:graphicData uri="http://schemas.openxmlformats.org/presentationml/2006/ole">
            <mc:AlternateContent xmlns:mc="http://schemas.openxmlformats.org/markup-compatibility/2006">
              <mc:Choice xmlns:v="urn:schemas-microsoft-com:vml" Requires="v">
                <p:oleObj name="VISIO" r:id="rId5" imgW="7515360" imgH="3532320" progId="Visio.Drawing.6">
                  <p:embed/>
                </p:oleObj>
              </mc:Choice>
              <mc:Fallback>
                <p:oleObj name="VISIO" r:id="rId5" imgW="7515360" imgH="3532320" progId="Visio.Drawing.6">
                  <p:embed/>
                  <p:pic>
                    <p:nvPicPr>
                      <p:cNvPr id="2150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21075"/>
                        <a:ext cx="7086600" cy="33305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Rectangle 6"/>
          <p:cNvSpPr>
            <a:spLocks noChangeArrowheads="1"/>
          </p:cNvSpPr>
          <p:nvPr/>
        </p:nvSpPr>
        <p:spPr bwMode="auto">
          <a:xfrm>
            <a:off x="0" y="755650"/>
            <a:ext cx="4343400" cy="2743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a:solidFill>
                  <a:schemeClr val="bg1"/>
                </a:solidFill>
                <a:latin typeface="Arial" panose="020B0604020202020204" pitchFamily="34" charset="0"/>
              </a:rPr>
              <a:t>Redraw the circuit in planar form, if necessary</a:t>
            </a:r>
            <a:r>
              <a:rPr lang="en-US" altLang="en-US" sz="1600">
                <a:solidFill>
                  <a:schemeClr val="bg1"/>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a:solidFill>
                  <a:srgbClr val="FF0000"/>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2286000" y="0"/>
            <a:ext cx="6858000" cy="762000"/>
          </a:xfrm>
        </p:spPr>
        <p:txBody>
          <a:bodyPr/>
          <a:lstStyle/>
          <a:p>
            <a:pPr eaLnBrk="1" hangingPunct="1"/>
            <a:r>
              <a:rPr lang="en-US" altLang="en-US" sz="2800" dirty="0"/>
              <a:t>MCM – 1</a:t>
            </a:r>
            <a:r>
              <a:rPr lang="en-US" altLang="en-US" sz="2800" baseline="30000" dirty="0"/>
              <a:t>st</a:t>
            </a:r>
            <a:r>
              <a:rPr lang="en-US" altLang="en-US" sz="2800" dirty="0"/>
              <a:t>  Example – Step 3 – Part 3</a:t>
            </a:r>
          </a:p>
        </p:txBody>
      </p:sp>
      <p:sp>
        <p:nvSpPr>
          <p:cNvPr id="22533" name="Text Box 3"/>
          <p:cNvSpPr txBox="1">
            <a:spLocks noChangeArrowheads="1"/>
          </p:cNvSpPr>
          <p:nvPr/>
        </p:nvSpPr>
        <p:spPr bwMode="auto">
          <a:xfrm>
            <a:off x="4343400" y="762000"/>
            <a:ext cx="45720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Finally, we write a KVL equation for mesh C.  The equation is:</a:t>
            </a:r>
          </a:p>
        </p:txBody>
      </p:sp>
      <p:graphicFrame>
        <p:nvGraphicFramePr>
          <p:cNvPr id="22530" name="Object 4"/>
          <p:cNvGraphicFramePr>
            <a:graphicFrameLocks noChangeAspect="1"/>
          </p:cNvGraphicFramePr>
          <p:nvPr>
            <p:extLst>
              <p:ext uri="{D42A27DB-BD31-4B8C-83A1-F6EECF244321}">
                <p14:modId xmlns:p14="http://schemas.microsoft.com/office/powerpoint/2010/main" val="3716081346"/>
              </p:ext>
            </p:extLst>
          </p:nvPr>
        </p:nvGraphicFramePr>
        <p:xfrm>
          <a:off x="4495800" y="2133600"/>
          <a:ext cx="4451350" cy="452438"/>
        </p:xfrm>
        <a:graphic>
          <a:graphicData uri="http://schemas.openxmlformats.org/presentationml/2006/ole">
            <mc:AlternateContent xmlns:mc="http://schemas.openxmlformats.org/markup-compatibility/2006">
              <mc:Choice xmlns:v="urn:schemas-microsoft-com:vml" Requires="v">
                <p:oleObj name="Equation" r:id="rId3" imgW="2247840" imgH="228600" progId="Equation.DSMT4">
                  <p:embed/>
                </p:oleObj>
              </mc:Choice>
              <mc:Fallback>
                <p:oleObj name="Equation" r:id="rId3" imgW="2247840" imgH="228600" progId="Equation.DSMT4">
                  <p:embed/>
                  <p:pic>
                    <p:nvPicPr>
                      <p:cNvPr id="22530" name="Object 4"/>
                      <p:cNvPicPr>
                        <a:picLocks noChangeAspect="1" noChangeArrowheads="1"/>
                      </p:cNvPicPr>
                      <p:nvPr/>
                    </p:nvPicPr>
                    <p:blipFill>
                      <a:blip r:embed="rId4"/>
                      <a:srcRect/>
                      <a:stretch>
                        <a:fillRect/>
                      </a:stretch>
                    </p:blipFill>
                    <p:spPr bwMode="auto">
                      <a:xfrm>
                        <a:off x="4495800" y="2133600"/>
                        <a:ext cx="4451350"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5"/>
          <p:cNvGraphicFramePr>
            <a:graphicFrameLocks noChangeAspect="1"/>
          </p:cNvGraphicFramePr>
          <p:nvPr/>
        </p:nvGraphicFramePr>
        <p:xfrm>
          <a:off x="0" y="3521075"/>
          <a:ext cx="7086600" cy="3330575"/>
        </p:xfrm>
        <a:graphic>
          <a:graphicData uri="http://schemas.openxmlformats.org/presentationml/2006/ole">
            <mc:AlternateContent xmlns:mc="http://schemas.openxmlformats.org/markup-compatibility/2006">
              <mc:Choice xmlns:v="urn:schemas-microsoft-com:vml" Requires="v">
                <p:oleObj name="VISIO" r:id="rId5" imgW="7515360" imgH="3532320" progId="Visio.Drawing.6">
                  <p:embed/>
                </p:oleObj>
              </mc:Choice>
              <mc:Fallback>
                <p:oleObj name="VISIO" r:id="rId5" imgW="7515360" imgH="3532320" progId="Visio.Drawing.6">
                  <p:embed/>
                  <p:pic>
                    <p:nvPicPr>
                      <p:cNvPr id="2253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21075"/>
                        <a:ext cx="7086600" cy="33305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4" name="Rectangle 6"/>
          <p:cNvSpPr>
            <a:spLocks noChangeArrowheads="1"/>
          </p:cNvSpPr>
          <p:nvPr/>
        </p:nvSpPr>
        <p:spPr bwMode="auto">
          <a:xfrm>
            <a:off x="0" y="755650"/>
            <a:ext cx="4343400" cy="2743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dirty="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dirty="0">
                <a:solidFill>
                  <a:schemeClr val="bg1"/>
                </a:solidFill>
                <a:latin typeface="Arial" panose="020B0604020202020204" pitchFamily="34" charset="0"/>
              </a:rPr>
              <a:t>Redraw the circuit in planar form, if necessary</a:t>
            </a:r>
            <a:r>
              <a:rPr lang="en-US" altLang="en-US" sz="1600" dirty="0">
                <a:solidFill>
                  <a:schemeClr val="bg1"/>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dirty="0">
                <a:solidFill>
                  <a:schemeClr val="bg1"/>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dirty="0">
                <a:solidFill>
                  <a:srgbClr val="FF0000"/>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dirty="0">
                <a:solidFill>
                  <a:schemeClr val="bg1"/>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Overview</a:t>
            </a:r>
          </a:p>
        </p:txBody>
      </p:sp>
      <p:sp>
        <p:nvSpPr>
          <p:cNvPr id="56323" name="Rectangle 3"/>
          <p:cNvSpPr>
            <a:spLocks noGrp="1" noChangeArrowheads="1"/>
          </p:cNvSpPr>
          <p:nvPr>
            <p:ph type="body" idx="1"/>
          </p:nvPr>
        </p:nvSpPr>
        <p:spPr>
          <a:xfrm>
            <a:off x="685800" y="1981200"/>
            <a:ext cx="7772400" cy="4343400"/>
          </a:xfrm>
        </p:spPr>
        <p:txBody>
          <a:bodyPr/>
          <a:lstStyle/>
          <a:p>
            <a:pPr eaLnBrk="1" hangingPunct="1">
              <a:buFontTx/>
              <a:buNone/>
            </a:pPr>
            <a:r>
              <a:rPr lang="en-US" altLang="en-US" dirty="0"/>
              <a:t>In this lecture set, we will cover the following topics:</a:t>
            </a:r>
          </a:p>
          <a:p>
            <a:pPr eaLnBrk="1" hangingPunct="1"/>
            <a:r>
              <a:rPr lang="en-US" altLang="en-US" dirty="0">
                <a:hlinkClick r:id="rId3" action="ppaction://hlinksldjump" tooltip="Some basic definitions"/>
              </a:rPr>
              <a:t>Some basic definitions</a:t>
            </a:r>
            <a:endParaRPr lang="en-US" altLang="en-US" dirty="0"/>
          </a:p>
          <a:p>
            <a:pPr eaLnBrk="1" hangingPunct="1"/>
            <a:r>
              <a:rPr lang="en-US" altLang="en-US" dirty="0">
                <a:hlinkClick r:id="rId4" action="ppaction://hlinksldjump" tooltip="The steps for writing the Node-Voltage Equations"/>
              </a:rPr>
              <a:t>The steps for writing the Mesh-Current Equations</a:t>
            </a:r>
            <a:endParaRPr lang="en-US" altLang="en-US" dirty="0"/>
          </a:p>
          <a:p>
            <a:pPr eaLnBrk="1" hangingPunct="1"/>
            <a:r>
              <a:rPr lang="en-US" altLang="en-US" dirty="0">
                <a:hlinkClick r:id="rId5" action="ppaction://hlinksldjump"/>
              </a:rPr>
              <a:t>How to handle dependent sources</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2"/>
          <p:cNvSpPr>
            <a:spLocks noGrp="1" noChangeArrowheads="1"/>
          </p:cNvSpPr>
          <p:nvPr>
            <p:ph type="title"/>
          </p:nvPr>
        </p:nvSpPr>
        <p:spPr>
          <a:xfrm>
            <a:off x="2057400" y="0"/>
            <a:ext cx="7086600" cy="762000"/>
          </a:xfrm>
        </p:spPr>
        <p:txBody>
          <a:bodyPr/>
          <a:lstStyle/>
          <a:p>
            <a:pPr eaLnBrk="1" hangingPunct="1"/>
            <a:r>
              <a:rPr lang="en-US" altLang="en-US" sz="3200"/>
              <a:t>MCM – 1</a:t>
            </a:r>
            <a:r>
              <a:rPr lang="en-US" altLang="en-US" sz="3200" baseline="30000"/>
              <a:t>st</a:t>
            </a:r>
            <a:r>
              <a:rPr lang="en-US" altLang="en-US" sz="3200"/>
              <a:t>  Example – Step 3 – Notes</a:t>
            </a:r>
          </a:p>
        </p:txBody>
      </p:sp>
      <p:sp>
        <p:nvSpPr>
          <p:cNvPr id="23559" name="Text Box 3"/>
          <p:cNvSpPr txBox="1">
            <a:spLocks noChangeArrowheads="1"/>
          </p:cNvSpPr>
          <p:nvPr/>
        </p:nvSpPr>
        <p:spPr bwMode="auto">
          <a:xfrm>
            <a:off x="4038600" y="762000"/>
            <a:ext cx="4876800" cy="2301875"/>
          </a:xfrm>
          <a:prstGeom prst="rect">
            <a:avLst/>
          </a:prstGeom>
          <a:solidFill>
            <a:schemeClr val="accent1"/>
          </a:solidFill>
          <a:ln w="9525">
            <a:solidFill>
              <a:schemeClr val="tx1"/>
            </a:solidFill>
            <a:miter lim="800000"/>
            <a:headEnd/>
            <a:tailEnd/>
          </a:ln>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Arial" panose="020B0604020202020204" pitchFamily="34" charset="0"/>
              </a:rPr>
              <a:t>Some notes that may be helpful:</a:t>
            </a:r>
          </a:p>
          <a:p>
            <a:pPr>
              <a:buFontTx/>
              <a:buAutoNum type="alphaLcParenR"/>
            </a:pPr>
            <a:r>
              <a:rPr lang="en-US" altLang="en-US" sz="1600" dirty="0">
                <a:latin typeface="Arial" panose="020B0604020202020204" pitchFamily="34" charset="0"/>
              </a:rPr>
              <a:t>We have named the meshes for the mesh currents that are in them.</a:t>
            </a:r>
          </a:p>
          <a:p>
            <a:pPr>
              <a:buFontTx/>
              <a:buAutoNum type="alphaLcParenR"/>
            </a:pPr>
            <a:r>
              <a:rPr lang="en-US" altLang="en-US" sz="1600" dirty="0">
                <a:latin typeface="Arial" panose="020B0604020202020204" pitchFamily="34" charset="0"/>
              </a:rPr>
              <a:t>When we write these equations using the conventions we picked, the A mesh equation has a positive sign associated with all the terms with </a:t>
            </a:r>
            <a:r>
              <a:rPr lang="en-US" altLang="en-US" sz="1600" i="1" dirty="0" err="1">
                <a:latin typeface="Arial" panose="020B0604020202020204" pitchFamily="34" charset="0"/>
              </a:rPr>
              <a:t>i</a:t>
            </a:r>
            <a:r>
              <a:rPr lang="en-US" altLang="en-US" sz="1600" i="1" baseline="-25000" dirty="0" err="1">
                <a:latin typeface="Arial" panose="020B0604020202020204" pitchFamily="34" charset="0"/>
              </a:rPr>
              <a:t>A</a:t>
            </a:r>
            <a:r>
              <a:rPr lang="en-US" altLang="en-US" sz="1600" dirty="0">
                <a:latin typeface="Arial" panose="020B0604020202020204" pitchFamily="34" charset="0"/>
              </a:rPr>
              <a:t>, and a negative sign with all other mesh-current terms.  This is a good way to check your equations. </a:t>
            </a:r>
          </a:p>
        </p:txBody>
      </p:sp>
      <p:graphicFrame>
        <p:nvGraphicFramePr>
          <p:cNvPr id="23554" name="Object 4"/>
          <p:cNvGraphicFramePr>
            <a:graphicFrameLocks noChangeAspect="1"/>
          </p:cNvGraphicFramePr>
          <p:nvPr/>
        </p:nvGraphicFramePr>
        <p:xfrm>
          <a:off x="0" y="4022725"/>
          <a:ext cx="6019800" cy="2828925"/>
        </p:xfrm>
        <a:graphic>
          <a:graphicData uri="http://schemas.openxmlformats.org/presentationml/2006/ole">
            <mc:AlternateContent xmlns:mc="http://schemas.openxmlformats.org/markup-compatibility/2006">
              <mc:Choice xmlns:v="urn:schemas-microsoft-com:vml" Requires="v">
                <p:oleObj name="VISIO" r:id="rId3" imgW="7515360" imgH="3532320" progId="Visio.Drawing.6">
                  <p:embed/>
                </p:oleObj>
              </mc:Choice>
              <mc:Fallback>
                <p:oleObj name="VISIO" r:id="rId3" imgW="7515360" imgH="3532320" progId="Visio.Drawing.6">
                  <p:embed/>
                  <p:pic>
                    <p:nvPicPr>
                      <p:cNvPr id="235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22725"/>
                        <a:ext cx="6019800" cy="28289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0" name="Rectangle 5"/>
          <p:cNvSpPr>
            <a:spLocks noChangeArrowheads="1"/>
          </p:cNvSpPr>
          <p:nvPr/>
        </p:nvSpPr>
        <p:spPr bwMode="auto">
          <a:xfrm>
            <a:off x="0" y="762000"/>
            <a:ext cx="4038600" cy="3124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dirty="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dirty="0">
                <a:solidFill>
                  <a:schemeClr val="bg1"/>
                </a:solidFill>
                <a:latin typeface="Arial" panose="020B0604020202020204" pitchFamily="34" charset="0"/>
              </a:rPr>
              <a:t>Redraw the circuit in planar form, if necessary</a:t>
            </a:r>
            <a:r>
              <a:rPr lang="en-US" altLang="en-US" sz="1600" dirty="0">
                <a:solidFill>
                  <a:schemeClr val="bg1"/>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dirty="0">
                <a:solidFill>
                  <a:schemeClr val="bg1"/>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dirty="0">
                <a:solidFill>
                  <a:srgbClr val="FF0000"/>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dirty="0">
                <a:solidFill>
                  <a:schemeClr val="bg1"/>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grpSp>
        <p:nvGrpSpPr>
          <p:cNvPr id="23561" name="Group 11"/>
          <p:cNvGrpSpPr>
            <a:grpSpLocks/>
          </p:cNvGrpSpPr>
          <p:nvPr/>
        </p:nvGrpSpPr>
        <p:grpSpPr bwMode="auto">
          <a:xfrm>
            <a:off x="4724400" y="3276600"/>
            <a:ext cx="4419600" cy="1290638"/>
            <a:chOff x="2976" y="2064"/>
            <a:chExt cx="2784" cy="813"/>
          </a:xfrm>
        </p:grpSpPr>
        <p:graphicFrame>
          <p:nvGraphicFramePr>
            <p:cNvPr id="23555" name="Object 7"/>
            <p:cNvGraphicFramePr>
              <a:graphicFrameLocks noChangeAspect="1"/>
            </p:cNvGraphicFramePr>
            <p:nvPr/>
          </p:nvGraphicFramePr>
          <p:xfrm>
            <a:off x="2976" y="2064"/>
            <a:ext cx="2784" cy="254"/>
          </p:xfrm>
          <a:graphic>
            <a:graphicData uri="http://schemas.openxmlformats.org/presentationml/2006/ole">
              <mc:AlternateContent xmlns:mc="http://schemas.openxmlformats.org/markup-compatibility/2006">
                <mc:Choice xmlns:v="urn:schemas-microsoft-com:vml" Requires="v">
                  <p:oleObj name="Equation" r:id="rId5" imgW="2323800" imgH="228600" progId="Equation.DSMT4">
                    <p:embed/>
                  </p:oleObj>
                </mc:Choice>
                <mc:Fallback>
                  <p:oleObj name="Equation" r:id="rId5" imgW="2323800" imgH="228600" progId="Equation.DSMT4">
                    <p:embed/>
                    <p:pic>
                      <p:nvPicPr>
                        <p:cNvPr id="235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2064"/>
                          <a:ext cx="2784" cy="2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8"/>
            <p:cNvGraphicFramePr>
              <a:graphicFrameLocks noChangeAspect="1"/>
            </p:cNvGraphicFramePr>
            <p:nvPr/>
          </p:nvGraphicFramePr>
          <p:xfrm>
            <a:off x="2976" y="2321"/>
            <a:ext cx="2206" cy="254"/>
          </p:xfrm>
          <a:graphic>
            <a:graphicData uri="http://schemas.openxmlformats.org/presentationml/2006/ole">
              <mc:AlternateContent xmlns:mc="http://schemas.openxmlformats.org/markup-compatibility/2006">
                <mc:Choice xmlns:v="urn:schemas-microsoft-com:vml" Requires="v">
                  <p:oleObj name="Equation" r:id="rId7" imgW="1841400" imgH="228600" progId="Equation.DSMT4">
                    <p:embed/>
                  </p:oleObj>
                </mc:Choice>
                <mc:Fallback>
                  <p:oleObj name="Equation" r:id="rId7" imgW="1841400" imgH="228600" progId="Equation.DSMT4">
                    <p:embed/>
                    <p:pic>
                      <p:nvPicPr>
                        <p:cNvPr id="2355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 y="2321"/>
                          <a:ext cx="2206" cy="2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10"/>
            <p:cNvGraphicFramePr>
              <a:graphicFrameLocks noChangeAspect="1"/>
            </p:cNvGraphicFramePr>
            <p:nvPr/>
          </p:nvGraphicFramePr>
          <p:xfrm>
            <a:off x="2987" y="2592"/>
            <a:ext cx="2773" cy="285"/>
          </p:xfrm>
          <a:graphic>
            <a:graphicData uri="http://schemas.openxmlformats.org/presentationml/2006/ole">
              <mc:AlternateContent xmlns:mc="http://schemas.openxmlformats.org/markup-compatibility/2006">
                <mc:Choice xmlns:v="urn:schemas-microsoft-com:vml" Requires="v">
                  <p:oleObj name="Equation" r:id="rId9" imgW="2222280" imgH="228600" progId="Equation.DSMT4">
                    <p:embed/>
                  </p:oleObj>
                </mc:Choice>
                <mc:Fallback>
                  <p:oleObj name="Equation" r:id="rId9" imgW="2222280" imgH="228600" progId="Equation.DSMT4">
                    <p:embed/>
                    <p:pic>
                      <p:nvPicPr>
                        <p:cNvPr id="23557"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 y="2592"/>
                          <a:ext cx="2773" cy="28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2"/>
          <p:cNvSpPr>
            <a:spLocks noGrp="1" noChangeArrowheads="1"/>
          </p:cNvSpPr>
          <p:nvPr>
            <p:ph type="title"/>
          </p:nvPr>
        </p:nvSpPr>
        <p:spPr>
          <a:xfrm>
            <a:off x="2286000" y="0"/>
            <a:ext cx="6629400" cy="762000"/>
          </a:xfrm>
        </p:spPr>
        <p:txBody>
          <a:bodyPr/>
          <a:lstStyle/>
          <a:p>
            <a:pPr eaLnBrk="1" hangingPunct="1"/>
            <a:r>
              <a:rPr lang="en-US" altLang="en-US" sz="3200"/>
              <a:t>MCM – 1</a:t>
            </a:r>
            <a:r>
              <a:rPr lang="en-US" altLang="en-US" sz="3200" baseline="30000"/>
              <a:t>st</a:t>
            </a:r>
            <a:r>
              <a:rPr lang="en-US" altLang="en-US" sz="3200"/>
              <a:t>  Example – Step 4</a:t>
            </a:r>
          </a:p>
        </p:txBody>
      </p:sp>
      <p:sp>
        <p:nvSpPr>
          <p:cNvPr id="24583" name="Text Box 3"/>
          <p:cNvSpPr txBox="1">
            <a:spLocks noChangeArrowheads="1"/>
          </p:cNvSpPr>
          <p:nvPr/>
        </p:nvSpPr>
        <p:spPr bwMode="auto">
          <a:xfrm>
            <a:off x="4343400" y="762000"/>
            <a:ext cx="4572000" cy="12001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There are no dependent sources in this circuit, so we can skip step 4.  We should now have the same number of equations (3) as unknowns (3), and we can solve.</a:t>
            </a:r>
          </a:p>
        </p:txBody>
      </p:sp>
      <p:graphicFrame>
        <p:nvGraphicFramePr>
          <p:cNvPr id="24578" name="Object 5"/>
          <p:cNvGraphicFramePr>
            <a:graphicFrameLocks noChangeAspect="1"/>
          </p:cNvGraphicFramePr>
          <p:nvPr/>
        </p:nvGraphicFramePr>
        <p:xfrm>
          <a:off x="0" y="3521075"/>
          <a:ext cx="7086600" cy="3330575"/>
        </p:xfrm>
        <a:graphic>
          <a:graphicData uri="http://schemas.openxmlformats.org/presentationml/2006/ole">
            <mc:AlternateContent xmlns:mc="http://schemas.openxmlformats.org/markup-compatibility/2006">
              <mc:Choice xmlns:v="urn:schemas-microsoft-com:vml" Requires="v">
                <p:oleObj name="VISIO" r:id="rId3" imgW="7515360" imgH="3532320" progId="Visio.Drawing.6">
                  <p:embed/>
                </p:oleObj>
              </mc:Choice>
              <mc:Fallback>
                <p:oleObj name="VISIO" r:id="rId3" imgW="7515360" imgH="3532320" progId="Visio.Drawing.6">
                  <p:embed/>
                  <p:pic>
                    <p:nvPicPr>
                      <p:cNvPr id="2457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21075"/>
                        <a:ext cx="7086600" cy="33305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5" name="Rectangle 6"/>
          <p:cNvSpPr>
            <a:spLocks noChangeArrowheads="1"/>
          </p:cNvSpPr>
          <p:nvPr/>
        </p:nvSpPr>
        <p:spPr bwMode="auto">
          <a:xfrm>
            <a:off x="0" y="755650"/>
            <a:ext cx="4343400" cy="2743200"/>
          </a:xfrm>
          <a:prstGeom prst="rect">
            <a:avLst/>
          </a:prstGeom>
          <a:solidFill>
            <a:srgbClr val="CCFFFF"/>
          </a:solidFill>
          <a:ln w="9525">
            <a:solidFill>
              <a:schemeClr val="tx1"/>
            </a:solidFill>
            <a:miter lim="800000"/>
            <a:headEnd/>
            <a:tailEnd/>
          </a:ln>
        </p:spPr>
        <p:txBody>
          <a:bodyPr/>
          <a:lstStyle>
            <a:lvl1pPr marL="533400" indent="-5334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a:solidFill>
                  <a:schemeClr val="bg1"/>
                </a:solidFill>
                <a:latin typeface="Arial" panose="020B0604020202020204" pitchFamily="34" charset="0"/>
              </a:rPr>
              <a:t>The Mesh-Current Method steps are:</a:t>
            </a:r>
          </a:p>
          <a:p>
            <a:pPr>
              <a:spcBef>
                <a:spcPct val="20000"/>
              </a:spcBef>
              <a:buFontTx/>
              <a:buAutoNum type="arabicPeriod"/>
            </a:pPr>
            <a:r>
              <a:rPr lang="en-US" altLang="en-US" sz="1600">
                <a:solidFill>
                  <a:schemeClr val="bg1"/>
                </a:solidFill>
                <a:latin typeface="Arial" panose="020B0604020202020204" pitchFamily="34" charset="0"/>
              </a:rPr>
              <a:t>Redraw the circuit in planar form, if necessary</a:t>
            </a:r>
            <a:r>
              <a:rPr lang="en-US" altLang="en-US" sz="1600">
                <a:solidFill>
                  <a:schemeClr val="bg1"/>
                </a:solidFill>
                <a:latin typeface="Arial" panose="020B0604020202020204" pitchFamily="34" charset="0"/>
                <a:cs typeface="Times New Roman" panose="02020603050405020304" pitchFamily="18" charset="0"/>
              </a:rPr>
              <a:t>. </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Define the mesh currents, by labeling them.  This includes showing the polarity of each mesh current.</a:t>
            </a:r>
          </a:p>
          <a:p>
            <a:pPr>
              <a:spcBef>
                <a:spcPct val="20000"/>
              </a:spcBef>
              <a:buFontTx/>
              <a:buAutoNum type="arabicPeriod"/>
            </a:pPr>
            <a:r>
              <a:rPr lang="en-US" altLang="en-US" sz="1600">
                <a:solidFill>
                  <a:schemeClr val="bg1"/>
                </a:solidFill>
                <a:latin typeface="Arial" panose="020B0604020202020204" pitchFamily="34" charset="0"/>
                <a:cs typeface="Times New Roman" panose="02020603050405020304" pitchFamily="18" charset="0"/>
              </a:rPr>
              <a:t>Apply KVL for each mesh.</a:t>
            </a:r>
          </a:p>
          <a:p>
            <a:pPr>
              <a:spcBef>
                <a:spcPct val="20000"/>
              </a:spcBef>
              <a:buFontTx/>
              <a:buAutoNum type="arabicPeriod"/>
            </a:pPr>
            <a:r>
              <a:rPr lang="en-US" altLang="en-US" sz="1600">
                <a:solidFill>
                  <a:srgbClr val="FF0000"/>
                </a:solidFill>
                <a:latin typeface="Arial" panose="020B0604020202020204" pitchFamily="34" charset="0"/>
                <a:cs typeface="Times New Roman" panose="02020603050405020304" pitchFamily="18" charset="0"/>
              </a:rPr>
              <a:t>Write an equation for each current or voltage upon which dependent sources depend, as needed.</a:t>
            </a:r>
          </a:p>
        </p:txBody>
      </p:sp>
      <p:grpSp>
        <p:nvGrpSpPr>
          <p:cNvPr id="24586" name="Group 11"/>
          <p:cNvGrpSpPr>
            <a:grpSpLocks/>
          </p:cNvGrpSpPr>
          <p:nvPr/>
        </p:nvGrpSpPr>
        <p:grpSpPr bwMode="auto">
          <a:xfrm>
            <a:off x="4419600" y="1981200"/>
            <a:ext cx="4419600" cy="1290638"/>
            <a:chOff x="2976" y="2064"/>
            <a:chExt cx="2784" cy="813"/>
          </a:xfrm>
        </p:grpSpPr>
        <p:graphicFrame>
          <p:nvGraphicFramePr>
            <p:cNvPr id="24579" name="Object 12"/>
            <p:cNvGraphicFramePr>
              <a:graphicFrameLocks noChangeAspect="1"/>
            </p:cNvGraphicFramePr>
            <p:nvPr/>
          </p:nvGraphicFramePr>
          <p:xfrm>
            <a:off x="2976" y="2064"/>
            <a:ext cx="2784" cy="254"/>
          </p:xfrm>
          <a:graphic>
            <a:graphicData uri="http://schemas.openxmlformats.org/presentationml/2006/ole">
              <mc:AlternateContent xmlns:mc="http://schemas.openxmlformats.org/markup-compatibility/2006">
                <mc:Choice xmlns:v="urn:schemas-microsoft-com:vml" Requires="v">
                  <p:oleObj name="Equation" r:id="rId5" imgW="2323800" imgH="228600" progId="Equation.DSMT4">
                    <p:embed/>
                  </p:oleObj>
                </mc:Choice>
                <mc:Fallback>
                  <p:oleObj name="Equation" r:id="rId5" imgW="2323800" imgH="228600" progId="Equation.DSMT4">
                    <p:embed/>
                    <p:pic>
                      <p:nvPicPr>
                        <p:cNvPr id="24579"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2064"/>
                          <a:ext cx="2784" cy="2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13"/>
            <p:cNvGraphicFramePr>
              <a:graphicFrameLocks noChangeAspect="1"/>
            </p:cNvGraphicFramePr>
            <p:nvPr/>
          </p:nvGraphicFramePr>
          <p:xfrm>
            <a:off x="2976" y="2321"/>
            <a:ext cx="2206" cy="254"/>
          </p:xfrm>
          <a:graphic>
            <a:graphicData uri="http://schemas.openxmlformats.org/presentationml/2006/ole">
              <mc:AlternateContent xmlns:mc="http://schemas.openxmlformats.org/markup-compatibility/2006">
                <mc:Choice xmlns:v="urn:schemas-microsoft-com:vml" Requires="v">
                  <p:oleObj name="Equation" r:id="rId7" imgW="1841400" imgH="228600" progId="Equation.DSMT4">
                    <p:embed/>
                  </p:oleObj>
                </mc:Choice>
                <mc:Fallback>
                  <p:oleObj name="Equation" r:id="rId7" imgW="1841400" imgH="228600" progId="Equation.DSMT4">
                    <p:embed/>
                    <p:pic>
                      <p:nvPicPr>
                        <p:cNvPr id="2458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 y="2321"/>
                          <a:ext cx="2206" cy="2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14"/>
            <p:cNvGraphicFramePr>
              <a:graphicFrameLocks noChangeAspect="1"/>
            </p:cNvGraphicFramePr>
            <p:nvPr/>
          </p:nvGraphicFramePr>
          <p:xfrm>
            <a:off x="2987" y="2592"/>
            <a:ext cx="2773" cy="285"/>
          </p:xfrm>
          <a:graphic>
            <a:graphicData uri="http://schemas.openxmlformats.org/presentationml/2006/ole">
              <mc:AlternateContent xmlns:mc="http://schemas.openxmlformats.org/markup-compatibility/2006">
                <mc:Choice xmlns:v="urn:schemas-microsoft-com:vml" Requires="v">
                  <p:oleObj name="Equation" r:id="rId9" imgW="2222280" imgH="228600" progId="Equation.DSMT4">
                    <p:embed/>
                  </p:oleObj>
                </mc:Choice>
                <mc:Fallback>
                  <p:oleObj name="Equation" r:id="rId9" imgW="2222280" imgH="228600" progId="Equation.DSMT4">
                    <p:embed/>
                    <p:pic>
                      <p:nvPicPr>
                        <p:cNvPr id="24581"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 y="2592"/>
                          <a:ext cx="2773" cy="28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4584" name="Text Box 4"/>
          <p:cNvSpPr txBox="1">
            <a:spLocks noChangeArrowheads="1"/>
          </p:cNvSpPr>
          <p:nvPr/>
        </p:nvSpPr>
        <p:spPr bwMode="auto">
          <a:xfrm>
            <a:off x="7010400" y="3403600"/>
            <a:ext cx="2133600" cy="34544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Note that we have assumed that all the values of the resistors and sources have been given.  If not, we need more information before we can solve.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85800" y="0"/>
            <a:ext cx="7772400" cy="762000"/>
          </a:xfrm>
        </p:spPr>
        <p:txBody>
          <a:bodyPr/>
          <a:lstStyle/>
          <a:p>
            <a:pPr eaLnBrk="1" hangingPunct="1"/>
            <a:r>
              <a:rPr lang="en-US" altLang="en-US" sz="4000"/>
              <a:t>MCM – 2</a:t>
            </a:r>
            <a:r>
              <a:rPr lang="en-US" altLang="en-US" sz="4000" baseline="30000"/>
              <a:t>nd</a:t>
            </a:r>
            <a:r>
              <a:rPr lang="en-US" altLang="en-US" sz="4000"/>
              <a:t>  Example</a:t>
            </a:r>
          </a:p>
        </p:txBody>
      </p:sp>
      <p:sp>
        <p:nvSpPr>
          <p:cNvPr id="25604" name="Text Box 3"/>
          <p:cNvSpPr txBox="1">
            <a:spLocks noChangeArrowheads="1"/>
          </p:cNvSpPr>
          <p:nvPr/>
        </p:nvSpPr>
        <p:spPr bwMode="auto">
          <a:xfrm>
            <a:off x="304800" y="762000"/>
            <a:ext cx="82296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Our second example circuit is given here. Numerical values are given in this example.  Let’s find the current </a:t>
            </a:r>
            <a:r>
              <a:rPr lang="en-US" altLang="en-US" sz="2000" i="1" dirty="0" err="1">
                <a:latin typeface="Arial" panose="020B0604020202020204" pitchFamily="34" charset="0"/>
              </a:rPr>
              <a:t>i</a:t>
            </a:r>
            <a:r>
              <a:rPr lang="en-US" altLang="en-US" sz="2000" i="1" baseline="-25000" dirty="0" err="1">
                <a:latin typeface="Arial" panose="020B0604020202020204" pitchFamily="34" charset="0"/>
              </a:rPr>
              <a:t>X</a:t>
            </a:r>
            <a:r>
              <a:rPr lang="en-US" altLang="en-US" sz="2000" dirty="0">
                <a:latin typeface="Arial" panose="020B0604020202020204" pitchFamily="34" charset="0"/>
              </a:rPr>
              <a:t> shown, using the Mesh-Current Method.</a:t>
            </a:r>
          </a:p>
        </p:txBody>
      </p:sp>
      <p:graphicFrame>
        <p:nvGraphicFramePr>
          <p:cNvPr id="25602" name="Object 4"/>
          <p:cNvGraphicFramePr>
            <a:graphicFrameLocks noChangeAspect="1"/>
          </p:cNvGraphicFramePr>
          <p:nvPr/>
        </p:nvGraphicFramePr>
        <p:xfrm>
          <a:off x="0" y="1844675"/>
          <a:ext cx="6781800" cy="5013325"/>
        </p:xfrm>
        <a:graphic>
          <a:graphicData uri="http://schemas.openxmlformats.org/presentationml/2006/ole">
            <mc:AlternateContent xmlns:mc="http://schemas.openxmlformats.org/markup-compatibility/2006">
              <mc:Choice xmlns:v="urn:schemas-microsoft-com:vml" Requires="v">
                <p:oleObj name="Visio" r:id="rId3" imgW="7055639" imgH="5215030" progId="Visio.Drawing.11">
                  <p:embed/>
                </p:oleObj>
              </mc:Choice>
              <mc:Fallback>
                <p:oleObj name="Visio" r:id="rId3" imgW="7055639" imgH="5215030" progId="Visio.Drawing.11">
                  <p:embed/>
                  <p:pic>
                    <p:nvPicPr>
                      <p:cNvPr id="256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675"/>
                        <a:ext cx="6781800" cy="5013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286000" y="0"/>
            <a:ext cx="6858000" cy="762000"/>
          </a:xfrm>
        </p:spPr>
        <p:txBody>
          <a:bodyPr/>
          <a:lstStyle/>
          <a:p>
            <a:pPr eaLnBrk="1" hangingPunct="1"/>
            <a:r>
              <a:rPr lang="en-US" altLang="en-US" sz="3600"/>
              <a:t>MCM – 2</a:t>
            </a:r>
            <a:r>
              <a:rPr lang="en-US" altLang="en-US" sz="3600" baseline="30000"/>
              <a:t>nd</a:t>
            </a:r>
            <a:r>
              <a:rPr lang="en-US" altLang="en-US" sz="3600"/>
              <a:t>  Example – Step 1</a:t>
            </a:r>
          </a:p>
        </p:txBody>
      </p:sp>
      <p:sp>
        <p:nvSpPr>
          <p:cNvPr id="26628" name="Text Box 3"/>
          <p:cNvSpPr txBox="1">
            <a:spLocks noChangeArrowheads="1"/>
          </p:cNvSpPr>
          <p:nvPr/>
        </p:nvSpPr>
        <p:spPr bwMode="auto">
          <a:xfrm>
            <a:off x="304800" y="762000"/>
            <a:ext cx="8229600" cy="4064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This circuit is already drawn in planar form, so we may skip step 1.</a:t>
            </a:r>
          </a:p>
        </p:txBody>
      </p:sp>
      <p:graphicFrame>
        <p:nvGraphicFramePr>
          <p:cNvPr id="26626" name="Object 5"/>
          <p:cNvGraphicFramePr>
            <a:graphicFrameLocks noChangeAspect="1"/>
          </p:cNvGraphicFramePr>
          <p:nvPr/>
        </p:nvGraphicFramePr>
        <p:xfrm>
          <a:off x="0" y="1844675"/>
          <a:ext cx="6781800" cy="5013325"/>
        </p:xfrm>
        <a:graphic>
          <a:graphicData uri="http://schemas.openxmlformats.org/presentationml/2006/ole">
            <mc:AlternateContent xmlns:mc="http://schemas.openxmlformats.org/markup-compatibility/2006">
              <mc:Choice xmlns:v="urn:schemas-microsoft-com:vml" Requires="v">
                <p:oleObj name="Visio" r:id="rId3" imgW="7055639" imgH="5215030" progId="Visio.Drawing.11">
                  <p:embed/>
                </p:oleObj>
              </mc:Choice>
              <mc:Fallback>
                <p:oleObj name="Visio" r:id="rId3" imgW="7055639" imgH="5215030" progId="Visio.Drawing.11">
                  <p:embed/>
                  <p:pic>
                    <p:nvPicPr>
                      <p:cNvPr id="266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675"/>
                        <a:ext cx="6781800" cy="5013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362200" y="0"/>
            <a:ext cx="6781800" cy="762000"/>
          </a:xfrm>
        </p:spPr>
        <p:txBody>
          <a:bodyPr/>
          <a:lstStyle/>
          <a:p>
            <a:pPr eaLnBrk="1" hangingPunct="1"/>
            <a:r>
              <a:rPr lang="en-US" altLang="en-US" sz="3600"/>
              <a:t>MCM – 2</a:t>
            </a:r>
            <a:r>
              <a:rPr lang="en-US" altLang="en-US" sz="3600" baseline="30000"/>
              <a:t>nd</a:t>
            </a:r>
            <a:r>
              <a:rPr lang="en-US" altLang="en-US" sz="3600"/>
              <a:t>  Example – Step 2</a:t>
            </a:r>
          </a:p>
        </p:txBody>
      </p:sp>
      <p:sp>
        <p:nvSpPr>
          <p:cNvPr id="27652" name="Text Box 3"/>
          <p:cNvSpPr txBox="1">
            <a:spLocks noChangeArrowheads="1"/>
          </p:cNvSpPr>
          <p:nvPr/>
        </p:nvSpPr>
        <p:spPr bwMode="auto">
          <a:xfrm>
            <a:off x="304800" y="762000"/>
            <a:ext cx="82296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We have defined the mesh currents for the three meshes in this circuit.  As is our practice, we have defined them to be clockwise.</a:t>
            </a:r>
          </a:p>
        </p:txBody>
      </p:sp>
      <p:graphicFrame>
        <p:nvGraphicFramePr>
          <p:cNvPr id="27650" name="Object 4"/>
          <p:cNvGraphicFramePr>
            <a:graphicFrameLocks noChangeAspect="1"/>
          </p:cNvGraphicFramePr>
          <p:nvPr/>
        </p:nvGraphicFramePr>
        <p:xfrm>
          <a:off x="0" y="1643063"/>
          <a:ext cx="7999413" cy="5214937"/>
        </p:xfrm>
        <a:graphic>
          <a:graphicData uri="http://schemas.openxmlformats.org/presentationml/2006/ole">
            <mc:AlternateContent xmlns:mc="http://schemas.openxmlformats.org/markup-compatibility/2006">
              <mc:Choice xmlns:v="urn:schemas-microsoft-com:vml" Requires="v">
                <p:oleObj name="Visio" r:id="rId3" imgW="7999877" imgH="5215030" progId="Visio.Drawing.11">
                  <p:embed/>
                </p:oleObj>
              </mc:Choice>
              <mc:Fallback>
                <p:oleObj name="Visio" r:id="rId3" imgW="7999877" imgH="5215030" progId="Visio.Drawing.11">
                  <p:embed/>
                  <p:pic>
                    <p:nvPicPr>
                      <p:cNvPr id="276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43063"/>
                        <a:ext cx="7999413" cy="5214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6"/>
          <p:cNvGraphicFramePr>
            <a:graphicFrameLocks noChangeAspect="1"/>
          </p:cNvGraphicFramePr>
          <p:nvPr/>
        </p:nvGraphicFramePr>
        <p:xfrm>
          <a:off x="152400" y="2733675"/>
          <a:ext cx="6324600" cy="4124325"/>
        </p:xfrm>
        <a:graphic>
          <a:graphicData uri="http://schemas.openxmlformats.org/presentationml/2006/ole">
            <mc:AlternateContent xmlns:mc="http://schemas.openxmlformats.org/markup-compatibility/2006">
              <mc:Choice xmlns:v="urn:schemas-microsoft-com:vml" Requires="v">
                <p:oleObj name="Visio" r:id="rId3" imgW="7999877" imgH="5215030" progId="Visio.Drawing.11">
                  <p:embed/>
                </p:oleObj>
              </mc:Choice>
              <mc:Fallback>
                <p:oleObj name="Visio" r:id="rId3" imgW="7999877" imgH="5215030" progId="Visio.Drawing.11">
                  <p:embed/>
                  <p:pic>
                    <p:nvPicPr>
                      <p:cNvPr id="286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33675"/>
                        <a:ext cx="6324600" cy="412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Rectangle 2"/>
          <p:cNvSpPr>
            <a:spLocks noGrp="1" noChangeArrowheads="1"/>
          </p:cNvSpPr>
          <p:nvPr>
            <p:ph type="title"/>
          </p:nvPr>
        </p:nvSpPr>
        <p:spPr>
          <a:xfrm>
            <a:off x="2286000" y="0"/>
            <a:ext cx="6858000" cy="762000"/>
          </a:xfrm>
        </p:spPr>
        <p:txBody>
          <a:bodyPr/>
          <a:lstStyle/>
          <a:p>
            <a:pPr eaLnBrk="1" hangingPunct="1"/>
            <a:r>
              <a:rPr lang="en-US" altLang="en-US" sz="3600"/>
              <a:t>MCM – 2</a:t>
            </a:r>
            <a:r>
              <a:rPr lang="en-US" altLang="en-US" sz="3600" baseline="30000"/>
              <a:t>nd</a:t>
            </a:r>
            <a:r>
              <a:rPr lang="en-US" altLang="en-US" sz="3600"/>
              <a:t>  Example – Step 3</a:t>
            </a:r>
          </a:p>
        </p:txBody>
      </p:sp>
      <p:sp>
        <p:nvSpPr>
          <p:cNvPr id="28677" name="Text Box 3"/>
          <p:cNvSpPr txBox="1">
            <a:spLocks noChangeArrowheads="1"/>
          </p:cNvSpPr>
          <p:nvPr/>
        </p:nvSpPr>
        <p:spPr bwMode="auto">
          <a:xfrm>
            <a:off x="6400800" y="2743200"/>
            <a:ext cx="2743200" cy="2540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Now, we write KVL equations for nodes A, B, and C.  These are given here.  We have labeled each equation with the name of the mesh for which it was written.</a:t>
            </a:r>
          </a:p>
        </p:txBody>
      </p:sp>
      <p:graphicFrame>
        <p:nvGraphicFramePr>
          <p:cNvPr id="28675" name="Object 4"/>
          <p:cNvGraphicFramePr>
            <a:graphicFrameLocks noChangeAspect="1"/>
          </p:cNvGraphicFramePr>
          <p:nvPr>
            <p:extLst>
              <p:ext uri="{D42A27DB-BD31-4B8C-83A1-F6EECF244321}">
                <p14:modId xmlns:p14="http://schemas.microsoft.com/office/powerpoint/2010/main" val="297963073"/>
              </p:ext>
            </p:extLst>
          </p:nvPr>
        </p:nvGraphicFramePr>
        <p:xfrm>
          <a:off x="284163" y="1524000"/>
          <a:ext cx="6956425" cy="1158875"/>
        </p:xfrm>
        <a:graphic>
          <a:graphicData uri="http://schemas.openxmlformats.org/presentationml/2006/ole">
            <mc:AlternateContent xmlns:mc="http://schemas.openxmlformats.org/markup-compatibility/2006">
              <mc:Choice xmlns:v="urn:schemas-microsoft-com:vml" Requires="v">
                <p:oleObj name="Equation" r:id="rId5" imgW="4114800" imgH="685800" progId="Equation.DSMT4">
                  <p:embed/>
                </p:oleObj>
              </mc:Choice>
              <mc:Fallback>
                <p:oleObj name="Equation" r:id="rId5" imgW="4114800" imgH="685800" progId="Equation.DSMT4">
                  <p:embed/>
                  <p:pic>
                    <p:nvPicPr>
                      <p:cNvPr id="28675" name="Object 4"/>
                      <p:cNvPicPr>
                        <a:picLocks noChangeAspect="1" noChangeArrowheads="1"/>
                      </p:cNvPicPr>
                      <p:nvPr/>
                    </p:nvPicPr>
                    <p:blipFill>
                      <a:blip r:embed="rId6"/>
                      <a:srcRect/>
                      <a:stretch>
                        <a:fillRect/>
                      </a:stretch>
                    </p:blipFill>
                    <p:spPr bwMode="auto">
                      <a:xfrm>
                        <a:off x="284163" y="1524000"/>
                        <a:ext cx="6956425" cy="1158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9"/>
          <p:cNvGraphicFramePr>
            <a:graphicFrameLocks noChangeAspect="1"/>
          </p:cNvGraphicFramePr>
          <p:nvPr/>
        </p:nvGraphicFramePr>
        <p:xfrm>
          <a:off x="152400" y="2733675"/>
          <a:ext cx="6324600" cy="4124325"/>
        </p:xfrm>
        <a:graphic>
          <a:graphicData uri="http://schemas.openxmlformats.org/presentationml/2006/ole">
            <mc:AlternateContent xmlns:mc="http://schemas.openxmlformats.org/markup-compatibility/2006">
              <mc:Choice xmlns:v="urn:schemas-microsoft-com:vml" Requires="v">
                <p:oleObj name="Visio" r:id="rId3" imgW="7999877" imgH="5215030" progId="Visio.Drawing.11">
                  <p:embed/>
                </p:oleObj>
              </mc:Choice>
              <mc:Fallback>
                <p:oleObj name="Visio" r:id="rId3" imgW="7999877" imgH="5215030" progId="Visio.Drawing.11">
                  <p:embed/>
                  <p:pic>
                    <p:nvPicPr>
                      <p:cNvPr id="2969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33675"/>
                        <a:ext cx="6324600" cy="412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Rectangle 2"/>
          <p:cNvSpPr>
            <a:spLocks noGrp="1" noChangeArrowheads="1"/>
          </p:cNvSpPr>
          <p:nvPr>
            <p:ph type="title"/>
          </p:nvPr>
        </p:nvSpPr>
        <p:spPr>
          <a:xfrm>
            <a:off x="2286000" y="0"/>
            <a:ext cx="6858000" cy="762000"/>
          </a:xfrm>
        </p:spPr>
        <p:txBody>
          <a:bodyPr/>
          <a:lstStyle/>
          <a:p>
            <a:pPr eaLnBrk="1" hangingPunct="1"/>
            <a:r>
              <a:rPr lang="en-US" altLang="en-US" sz="3600"/>
              <a:t>MCM – 2</a:t>
            </a:r>
            <a:r>
              <a:rPr lang="en-US" altLang="en-US" sz="3600" baseline="30000"/>
              <a:t>nd</a:t>
            </a:r>
            <a:r>
              <a:rPr lang="en-US" altLang="en-US" sz="3600"/>
              <a:t>  Example – Step 4</a:t>
            </a:r>
          </a:p>
        </p:txBody>
      </p:sp>
      <p:sp>
        <p:nvSpPr>
          <p:cNvPr id="29702" name="Text Box 3"/>
          <p:cNvSpPr txBox="1">
            <a:spLocks noChangeArrowheads="1"/>
          </p:cNvSpPr>
          <p:nvPr/>
        </p:nvSpPr>
        <p:spPr bwMode="auto">
          <a:xfrm>
            <a:off x="304800" y="762000"/>
            <a:ext cx="82296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Hopefully, it is now clear why we needed step 4.  Until this point, we have 3 equations and 5 unknowns.  We need two more equations.</a:t>
            </a:r>
          </a:p>
        </p:txBody>
      </p:sp>
      <p:graphicFrame>
        <p:nvGraphicFramePr>
          <p:cNvPr id="29699" name="Object 4"/>
          <p:cNvGraphicFramePr>
            <a:graphicFrameLocks noChangeAspect="1"/>
          </p:cNvGraphicFramePr>
          <p:nvPr>
            <p:extLst>
              <p:ext uri="{D42A27DB-BD31-4B8C-83A1-F6EECF244321}">
                <p14:modId xmlns:p14="http://schemas.microsoft.com/office/powerpoint/2010/main" val="133096489"/>
              </p:ext>
            </p:extLst>
          </p:nvPr>
        </p:nvGraphicFramePr>
        <p:xfrm>
          <a:off x="6629400" y="4876800"/>
          <a:ext cx="1804988" cy="822325"/>
        </p:xfrm>
        <a:graphic>
          <a:graphicData uri="http://schemas.openxmlformats.org/presentationml/2006/ole">
            <mc:AlternateContent xmlns:mc="http://schemas.openxmlformats.org/markup-compatibility/2006">
              <mc:Choice xmlns:v="urn:schemas-microsoft-com:vml" Requires="v">
                <p:oleObj name="Equation" r:id="rId5" imgW="1002960" imgH="457200" progId="Equation.DSMT4">
                  <p:embed/>
                </p:oleObj>
              </mc:Choice>
              <mc:Fallback>
                <p:oleObj name="Equation" r:id="rId5" imgW="1002960" imgH="457200" progId="Equation.DSMT4">
                  <p:embed/>
                  <p:pic>
                    <p:nvPicPr>
                      <p:cNvPr id="29699" name="Object 4"/>
                      <p:cNvPicPr>
                        <a:picLocks noChangeAspect="1" noChangeArrowheads="1"/>
                      </p:cNvPicPr>
                      <p:nvPr/>
                    </p:nvPicPr>
                    <p:blipFill>
                      <a:blip r:embed="rId6"/>
                      <a:srcRect/>
                      <a:stretch>
                        <a:fillRect/>
                      </a:stretch>
                    </p:blipFill>
                    <p:spPr bwMode="auto">
                      <a:xfrm>
                        <a:off x="6629400" y="4876800"/>
                        <a:ext cx="1804988" cy="822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3" name="Text Box 5"/>
          <p:cNvSpPr txBox="1">
            <a:spLocks noChangeArrowheads="1"/>
          </p:cNvSpPr>
          <p:nvPr/>
        </p:nvSpPr>
        <p:spPr bwMode="auto">
          <a:xfrm>
            <a:off x="6400800" y="5842000"/>
            <a:ext cx="27432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Now, we have 5 equations and 5 unknowns.</a:t>
            </a:r>
          </a:p>
        </p:txBody>
      </p:sp>
      <p:graphicFrame>
        <p:nvGraphicFramePr>
          <p:cNvPr id="29700" name="Object 6"/>
          <p:cNvGraphicFramePr>
            <a:graphicFrameLocks noChangeAspect="1"/>
          </p:cNvGraphicFramePr>
          <p:nvPr/>
        </p:nvGraphicFramePr>
        <p:xfrm>
          <a:off x="0" y="1524000"/>
          <a:ext cx="6913563" cy="1158875"/>
        </p:xfrm>
        <a:graphic>
          <a:graphicData uri="http://schemas.openxmlformats.org/presentationml/2006/ole">
            <mc:AlternateContent xmlns:mc="http://schemas.openxmlformats.org/markup-compatibility/2006">
              <mc:Choice xmlns:v="urn:schemas-microsoft-com:vml" Requires="v">
                <p:oleObj name="Equation" r:id="rId7" imgW="4089240" imgH="685800" progId="Equation.DSMT4">
                  <p:embed/>
                </p:oleObj>
              </mc:Choice>
              <mc:Fallback>
                <p:oleObj name="Equation" r:id="rId7" imgW="4089240" imgH="685800" progId="Equation.DSMT4">
                  <p:embed/>
                  <p:pic>
                    <p:nvPicPr>
                      <p:cNvPr id="2970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24000"/>
                        <a:ext cx="6913563" cy="1158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ext Box 8"/>
          <p:cNvSpPr txBox="1">
            <a:spLocks noChangeArrowheads="1"/>
          </p:cNvSpPr>
          <p:nvPr/>
        </p:nvSpPr>
        <p:spPr bwMode="auto">
          <a:xfrm>
            <a:off x="6324600" y="2514600"/>
            <a:ext cx="2819400" cy="22987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Arial" panose="020B0604020202020204" pitchFamily="34" charset="0"/>
              </a:rPr>
              <a:t>We get these equations by writing equations for </a:t>
            </a:r>
            <a:r>
              <a:rPr lang="en-US" altLang="en-US" sz="1800" i="1" dirty="0" err="1">
                <a:latin typeface="Arial" panose="020B0604020202020204" pitchFamily="34" charset="0"/>
              </a:rPr>
              <a:t>i</a:t>
            </a:r>
            <a:r>
              <a:rPr lang="en-US" altLang="en-US" sz="1800" i="1" baseline="-25000" dirty="0" err="1">
                <a:latin typeface="Arial" panose="020B0604020202020204" pitchFamily="34" charset="0"/>
              </a:rPr>
              <a:t>X</a:t>
            </a:r>
            <a:r>
              <a:rPr lang="en-US" altLang="en-US" sz="1800" dirty="0">
                <a:latin typeface="Arial" panose="020B0604020202020204" pitchFamily="34" charset="0"/>
              </a:rPr>
              <a:t> and </a:t>
            </a:r>
            <a:r>
              <a:rPr lang="en-US" altLang="en-US" sz="1800" i="1" dirty="0" err="1">
                <a:latin typeface="Arial" panose="020B0604020202020204" pitchFamily="34" charset="0"/>
              </a:rPr>
              <a:t>v</a:t>
            </a:r>
            <a:r>
              <a:rPr lang="en-US" altLang="en-US" sz="1800" i="1" baseline="-25000" dirty="0" err="1">
                <a:latin typeface="Arial" panose="020B0604020202020204" pitchFamily="34" charset="0"/>
              </a:rPr>
              <a:t>X</a:t>
            </a:r>
            <a:r>
              <a:rPr lang="en-US" altLang="en-US" sz="1800" dirty="0">
                <a:latin typeface="Arial" panose="020B0604020202020204" pitchFamily="34" charset="0"/>
              </a:rPr>
              <a:t>, using KCL, KVL and Ohm’s Law, and using the mesh currents already defined. Let’s write the two equations we need: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10"/>
          <p:cNvGraphicFramePr>
            <a:graphicFrameLocks noChangeAspect="1"/>
          </p:cNvGraphicFramePr>
          <p:nvPr/>
        </p:nvGraphicFramePr>
        <p:xfrm>
          <a:off x="7010400" y="3276600"/>
          <a:ext cx="1676400" cy="2319338"/>
        </p:xfrm>
        <a:graphic>
          <a:graphicData uri="http://schemas.openxmlformats.org/presentationml/2006/ole">
            <mc:AlternateContent xmlns:mc="http://schemas.openxmlformats.org/markup-compatibility/2006">
              <mc:Choice xmlns:v="urn:schemas-microsoft-com:vml" Requires="v">
                <p:oleObj name="Equation" r:id="rId3" imgW="990360" imgH="1371600" progId="Equation.DSMT4">
                  <p:embed/>
                </p:oleObj>
              </mc:Choice>
              <mc:Fallback>
                <p:oleObj name="Equation" r:id="rId3" imgW="990360" imgH="1371600" progId="Equation.DSMT4">
                  <p:embed/>
                  <p:pic>
                    <p:nvPicPr>
                      <p:cNvPr id="3072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276600"/>
                        <a:ext cx="1676400" cy="2319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Rectangle 2"/>
          <p:cNvSpPr>
            <a:spLocks noGrp="1" noChangeArrowheads="1"/>
          </p:cNvSpPr>
          <p:nvPr>
            <p:ph type="title"/>
          </p:nvPr>
        </p:nvSpPr>
        <p:spPr>
          <a:xfrm>
            <a:off x="2286000" y="0"/>
            <a:ext cx="6858000" cy="762000"/>
          </a:xfrm>
        </p:spPr>
        <p:txBody>
          <a:bodyPr/>
          <a:lstStyle/>
          <a:p>
            <a:pPr eaLnBrk="1" hangingPunct="1"/>
            <a:r>
              <a:rPr lang="en-US" altLang="en-US" sz="3600"/>
              <a:t>MCM – 2</a:t>
            </a:r>
            <a:r>
              <a:rPr lang="en-US" altLang="en-US" sz="3600" baseline="30000"/>
              <a:t>nd</a:t>
            </a:r>
            <a:r>
              <a:rPr lang="en-US" altLang="en-US" sz="3600"/>
              <a:t>  Example – Solution</a:t>
            </a:r>
          </a:p>
        </p:txBody>
      </p:sp>
      <p:sp>
        <p:nvSpPr>
          <p:cNvPr id="30727" name="Text Box 3"/>
          <p:cNvSpPr txBox="1">
            <a:spLocks noChangeArrowheads="1"/>
          </p:cNvSpPr>
          <p:nvPr/>
        </p:nvSpPr>
        <p:spPr bwMode="auto">
          <a:xfrm>
            <a:off x="304800" y="762000"/>
            <a:ext cx="3657600" cy="4064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We have the following equations.  </a:t>
            </a:r>
          </a:p>
        </p:txBody>
      </p:sp>
      <p:sp>
        <p:nvSpPr>
          <p:cNvPr id="30728" name="Rectangle 5"/>
          <p:cNvSpPr>
            <a:spLocks noChangeArrowheads="1"/>
          </p:cNvSpPr>
          <p:nvPr/>
        </p:nvSpPr>
        <p:spPr bwMode="auto">
          <a:xfrm>
            <a:off x="6934200" y="4800600"/>
            <a:ext cx="18288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30723" name="Object 6"/>
          <p:cNvGraphicFramePr>
            <a:graphicFrameLocks noChangeAspect="1"/>
          </p:cNvGraphicFramePr>
          <p:nvPr/>
        </p:nvGraphicFramePr>
        <p:xfrm>
          <a:off x="6934200" y="1524000"/>
          <a:ext cx="1462088" cy="822325"/>
        </p:xfrm>
        <a:graphic>
          <a:graphicData uri="http://schemas.openxmlformats.org/presentationml/2006/ole">
            <mc:AlternateContent xmlns:mc="http://schemas.openxmlformats.org/markup-compatibility/2006">
              <mc:Choice xmlns:v="urn:schemas-microsoft-com:vml" Requires="v">
                <p:oleObj name="Equation" r:id="rId5" imgW="812520" imgH="457200" progId="Equation.DSMT4">
                  <p:embed/>
                </p:oleObj>
              </mc:Choice>
              <mc:Fallback>
                <p:oleObj name="Equation" r:id="rId5" imgW="812520" imgH="457200" progId="Equation.DSMT4">
                  <p:embed/>
                  <p:pic>
                    <p:nvPicPr>
                      <p:cNvPr id="3072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524000"/>
                        <a:ext cx="1462088" cy="822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7"/>
          <p:cNvGraphicFramePr>
            <a:graphicFrameLocks noChangeAspect="1"/>
          </p:cNvGraphicFramePr>
          <p:nvPr/>
        </p:nvGraphicFramePr>
        <p:xfrm>
          <a:off x="0" y="1517650"/>
          <a:ext cx="6913563" cy="1158875"/>
        </p:xfrm>
        <a:graphic>
          <a:graphicData uri="http://schemas.openxmlformats.org/presentationml/2006/ole">
            <mc:AlternateContent xmlns:mc="http://schemas.openxmlformats.org/markup-compatibility/2006">
              <mc:Choice xmlns:v="urn:schemas-microsoft-com:vml" Requires="v">
                <p:oleObj name="Equation" r:id="rId7" imgW="4089240" imgH="685800" progId="Equation.DSMT4">
                  <p:embed/>
                </p:oleObj>
              </mc:Choice>
              <mc:Fallback>
                <p:oleObj name="Equation" r:id="rId7" imgW="4089240" imgH="685800" progId="Equation.DSMT4">
                  <p:embed/>
                  <p:pic>
                    <p:nvPicPr>
                      <p:cNvPr id="30724"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17650"/>
                        <a:ext cx="6913563" cy="1158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11"/>
          <p:cNvGraphicFramePr>
            <a:graphicFrameLocks noChangeAspect="1"/>
          </p:cNvGraphicFramePr>
          <p:nvPr/>
        </p:nvGraphicFramePr>
        <p:xfrm>
          <a:off x="152400" y="2733675"/>
          <a:ext cx="6324600" cy="4124325"/>
        </p:xfrm>
        <a:graphic>
          <a:graphicData uri="http://schemas.openxmlformats.org/presentationml/2006/ole">
            <mc:AlternateContent xmlns:mc="http://schemas.openxmlformats.org/markup-compatibility/2006">
              <mc:Choice xmlns:v="urn:schemas-microsoft-com:vml" Requires="v">
                <p:oleObj name="Visio" r:id="rId9" imgW="7999877" imgH="5215030" progId="Visio.Drawing.11">
                  <p:embed/>
                </p:oleObj>
              </mc:Choice>
              <mc:Fallback>
                <p:oleObj name="Visio" r:id="rId9" imgW="7999877" imgH="5215030" progId="Visio.Drawing.11">
                  <p:embed/>
                  <p:pic>
                    <p:nvPicPr>
                      <p:cNvPr id="3072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733675"/>
                        <a:ext cx="6324600" cy="4124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6553200" y="5334000"/>
            <a:ext cx="12954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2467" name="Rectangle 2"/>
          <p:cNvSpPr>
            <a:spLocks noGrp="1" noChangeArrowheads="1"/>
          </p:cNvSpPr>
          <p:nvPr>
            <p:ph type="title"/>
          </p:nvPr>
        </p:nvSpPr>
        <p:spPr>
          <a:xfrm>
            <a:off x="2286000" y="0"/>
            <a:ext cx="6858000" cy="1066800"/>
          </a:xfrm>
        </p:spPr>
        <p:txBody>
          <a:bodyPr/>
          <a:lstStyle/>
          <a:p>
            <a:pPr eaLnBrk="1" hangingPunct="1"/>
            <a:r>
              <a:rPr lang="en-US" altLang="en-US" sz="3600" dirty="0"/>
              <a:t>How many mesh-current equations do I need to write?</a:t>
            </a:r>
          </a:p>
        </p:txBody>
      </p:sp>
      <p:sp>
        <p:nvSpPr>
          <p:cNvPr id="62468" name="Rectangle 3"/>
          <p:cNvSpPr>
            <a:spLocks noGrp="1" noChangeArrowheads="1"/>
          </p:cNvSpPr>
          <p:nvPr>
            <p:ph type="body" idx="1"/>
          </p:nvPr>
        </p:nvSpPr>
        <p:spPr>
          <a:xfrm>
            <a:off x="533400" y="1905000"/>
            <a:ext cx="8153400" cy="3581400"/>
          </a:xfrm>
        </p:spPr>
        <p:txBody>
          <a:bodyPr/>
          <a:lstStyle/>
          <a:p>
            <a:pPr eaLnBrk="1" hangingPunct="1"/>
            <a:r>
              <a:rPr lang="en-US" altLang="en-US" sz="2000" dirty="0"/>
              <a:t>This is a very important question.  It is a good idea to figure this out before beginning a problem.  Then, you will know how many equations to write before you are done.  </a:t>
            </a:r>
          </a:p>
          <a:p>
            <a:pPr eaLnBrk="1" hangingPunct="1"/>
            <a:r>
              <a:rPr lang="en-US" altLang="en-US" sz="2000" dirty="0"/>
              <a:t>The fundamental rule is this:  If there are </a:t>
            </a:r>
            <a:r>
              <a:rPr lang="en-US" altLang="en-US" sz="2000" i="1" dirty="0"/>
              <a:t>n</a:t>
            </a:r>
            <a:r>
              <a:rPr lang="en-US" altLang="en-US" sz="2000" i="1" baseline="-25000" dirty="0"/>
              <a:t>m</a:t>
            </a:r>
            <a:r>
              <a:rPr lang="en-US" altLang="en-US" sz="2000" dirty="0"/>
              <a:t> meshes, you need to write </a:t>
            </a:r>
            <a:r>
              <a:rPr lang="en-US" altLang="en-US" sz="2000" i="1" dirty="0"/>
              <a:t>n</a:t>
            </a:r>
            <a:r>
              <a:rPr lang="en-US" altLang="en-US" sz="2000" i="1" baseline="-25000" dirty="0"/>
              <a:t>m</a:t>
            </a:r>
            <a:r>
              <a:rPr lang="en-US" altLang="en-US" sz="2000" dirty="0"/>
              <a:t> equations.   Remember that we write a KVL equation for each mesh.</a:t>
            </a:r>
          </a:p>
          <a:p>
            <a:pPr eaLnBrk="1" hangingPunct="1"/>
            <a:r>
              <a:rPr lang="en-US" altLang="en-US" sz="2000" dirty="0"/>
              <a:t>If there are dependent sources present, then the number of equations has to increase.  In general, each dependent source introduces a variable which is unknown.  If </a:t>
            </a:r>
            <a:r>
              <a:rPr lang="en-US" altLang="en-US" sz="2000" i="1" dirty="0"/>
              <a:t>v</a:t>
            </a:r>
            <a:r>
              <a:rPr lang="en-US" altLang="en-US" sz="2000" dirty="0"/>
              <a:t> is the number of variables that dependent sources depend on, then you need to write </a:t>
            </a:r>
            <a:r>
              <a:rPr lang="en-US" altLang="en-US" sz="2000" i="1" dirty="0" err="1"/>
              <a:t>n</a:t>
            </a:r>
            <a:r>
              <a:rPr lang="en-US" altLang="en-US" sz="2000" i="1" baseline="-25000" dirty="0" err="1"/>
              <a:t>m</a:t>
            </a:r>
            <a:r>
              <a:rPr lang="en-US" altLang="en-US" sz="2000" i="1" dirty="0" err="1"/>
              <a:t>+v</a:t>
            </a:r>
            <a:r>
              <a:rPr lang="en-US" altLang="en-US" sz="2000" dirty="0"/>
              <a:t> equations.</a:t>
            </a:r>
          </a:p>
        </p:txBody>
      </p:sp>
      <p:pic>
        <p:nvPicPr>
          <p:cNvPr id="62469"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ChangeArrowheads="1"/>
          </p:cNvSpPr>
          <p:nvPr/>
        </p:nvSpPr>
        <p:spPr bwMode="auto">
          <a:xfrm>
            <a:off x="6324600" y="5334000"/>
            <a:ext cx="13716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3491" name="Rectangle 2"/>
          <p:cNvSpPr>
            <a:spLocks noGrp="1" noChangeArrowheads="1"/>
          </p:cNvSpPr>
          <p:nvPr>
            <p:ph type="title"/>
          </p:nvPr>
        </p:nvSpPr>
        <p:spPr>
          <a:xfrm>
            <a:off x="1371600" y="0"/>
            <a:ext cx="7772400" cy="1295400"/>
          </a:xfrm>
        </p:spPr>
        <p:txBody>
          <a:bodyPr/>
          <a:lstStyle/>
          <a:p>
            <a:pPr eaLnBrk="1" hangingPunct="1"/>
            <a:r>
              <a:rPr lang="en-US" altLang="en-US" sz="3600" dirty="0"/>
              <a:t>What do we do when we have current sources?</a:t>
            </a:r>
          </a:p>
        </p:txBody>
      </p:sp>
      <p:sp>
        <p:nvSpPr>
          <p:cNvPr id="63492" name="Rectangle 3"/>
          <p:cNvSpPr>
            <a:spLocks noGrp="1" noChangeArrowheads="1"/>
          </p:cNvSpPr>
          <p:nvPr>
            <p:ph type="body" idx="1"/>
          </p:nvPr>
        </p:nvSpPr>
        <p:spPr>
          <a:xfrm>
            <a:off x="533400" y="2133600"/>
            <a:ext cx="7924800" cy="3048000"/>
          </a:xfrm>
        </p:spPr>
        <p:txBody>
          <a:bodyPr/>
          <a:lstStyle/>
          <a:p>
            <a:pPr eaLnBrk="1" hangingPunct="1"/>
            <a:r>
              <a:rPr lang="en-US" altLang="en-US" sz="2400" dirty="0"/>
              <a:t>This is another important question.  In general, a current source requires some special attention, since the voltage across it depends entirely on what it is connected to.</a:t>
            </a:r>
          </a:p>
          <a:p>
            <a:pPr eaLnBrk="1" hangingPunct="1"/>
            <a:r>
              <a:rPr lang="en-US" altLang="en-US" sz="2400" dirty="0"/>
              <a:t>We will develop a set of plans for dealing with this situation.  We will lay out these plans in the next part.</a:t>
            </a:r>
          </a:p>
        </p:txBody>
      </p:sp>
      <p:pic>
        <p:nvPicPr>
          <p:cNvPr id="63493"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a:t>Textbook Coverage</a:t>
            </a:r>
          </a:p>
        </p:txBody>
      </p:sp>
      <p:sp>
        <p:nvSpPr>
          <p:cNvPr id="57347" name="Rectangle 3"/>
          <p:cNvSpPr>
            <a:spLocks noGrp="1" noChangeArrowheads="1"/>
          </p:cNvSpPr>
          <p:nvPr>
            <p:ph type="body" idx="1"/>
          </p:nvPr>
        </p:nvSpPr>
        <p:spPr/>
        <p:txBody>
          <a:bodyPr/>
          <a:lstStyle/>
          <a:p>
            <a:pPr eaLnBrk="1" hangingPunct="1">
              <a:buFontTx/>
              <a:buNone/>
            </a:pPr>
            <a:r>
              <a:rPr lang="en-US" altLang="en-US" sz="2800"/>
              <a:t>This material is covered in your textbook in the following sections:</a:t>
            </a:r>
          </a:p>
          <a:p>
            <a:pPr eaLnBrk="1" hangingPunct="1"/>
            <a:r>
              <a:rPr lang="en-US" altLang="en-US" sz="2800" u="sng"/>
              <a:t>Electric Circuits 8</a:t>
            </a:r>
            <a:r>
              <a:rPr lang="en-US" altLang="en-US" sz="2800" u="sng" baseline="30000"/>
              <a:t>th</a:t>
            </a:r>
            <a:r>
              <a:rPr lang="en-US" altLang="en-US" sz="2800" u="sng"/>
              <a:t> Ed.</a:t>
            </a:r>
            <a:r>
              <a:rPr lang="en-US" altLang="en-US" sz="2800"/>
              <a:t> by Nilsson and Riedel:  Sections 4.1, &amp; 4.5 through 4.8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609600"/>
            <a:ext cx="7772400" cy="1981200"/>
          </a:xfrm>
        </p:spPr>
        <p:txBody>
          <a:bodyPr/>
          <a:lstStyle/>
          <a:p>
            <a:pPr eaLnBrk="1" hangingPunct="1"/>
            <a:r>
              <a:rPr lang="en-US" altLang="en-US" b="1" dirty="0"/>
              <a:t>Mesh-Current Method with Current Sources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a:t>Overview of this Part</a:t>
            </a:r>
          </a:p>
        </p:txBody>
      </p:sp>
      <p:sp>
        <p:nvSpPr>
          <p:cNvPr id="65539" name="Rectangle 3"/>
          <p:cNvSpPr>
            <a:spLocks noGrp="1" noChangeArrowheads="1"/>
          </p:cNvSpPr>
          <p:nvPr>
            <p:ph type="body" idx="1"/>
          </p:nvPr>
        </p:nvSpPr>
        <p:spPr>
          <a:xfrm>
            <a:off x="685800" y="1981200"/>
            <a:ext cx="7772400" cy="4343400"/>
          </a:xfrm>
        </p:spPr>
        <p:txBody>
          <a:bodyPr/>
          <a:lstStyle/>
          <a:p>
            <a:pPr eaLnBrk="1" hangingPunct="1">
              <a:buFontTx/>
              <a:buNone/>
            </a:pPr>
            <a:r>
              <a:rPr lang="en-US" altLang="en-US" dirty="0"/>
              <a:t>In this part, we will cover the following topics:</a:t>
            </a:r>
          </a:p>
          <a:p>
            <a:pPr eaLnBrk="1" hangingPunct="1"/>
            <a:r>
              <a:rPr lang="en-US" altLang="en-US" dirty="0">
                <a:hlinkClick r:id="rId3" action="ppaction://hlinksldjump" tooltip="Current sources in the Mesh-Current Method"/>
              </a:rPr>
              <a:t>Current sources in the Mesh-Current Method</a:t>
            </a:r>
            <a:endParaRPr lang="en-US" altLang="en-US" dirty="0"/>
          </a:p>
          <a:p>
            <a:pPr eaLnBrk="1" hangingPunct="1"/>
            <a:r>
              <a:rPr lang="en-US" altLang="en-US" dirty="0">
                <a:hlinkClick r:id="rId4" action="ppaction://hlinksldjump" tooltip="Current sources as a part of one mesh"/>
              </a:rPr>
              <a:t>Current sources as a part of one mesh</a:t>
            </a:r>
            <a:endParaRPr lang="en-US" altLang="en-US" dirty="0"/>
          </a:p>
          <a:p>
            <a:pPr eaLnBrk="1" hangingPunct="1"/>
            <a:r>
              <a:rPr lang="en-US" altLang="en-US" dirty="0">
                <a:hlinkClick r:id="rId5" action="ppaction://hlinksldjump" tooltip="Current sources as a part of two meshes"/>
              </a:rPr>
              <a:t>Current sources as a part of two meshes</a:t>
            </a: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a:t>Textbook Coverage</a:t>
            </a:r>
          </a:p>
        </p:txBody>
      </p:sp>
      <p:sp>
        <p:nvSpPr>
          <p:cNvPr id="66563" name="Rectangle 3"/>
          <p:cNvSpPr>
            <a:spLocks noGrp="1" noChangeArrowheads="1"/>
          </p:cNvSpPr>
          <p:nvPr>
            <p:ph type="body" idx="1"/>
          </p:nvPr>
        </p:nvSpPr>
        <p:spPr/>
        <p:txBody>
          <a:bodyPr/>
          <a:lstStyle/>
          <a:p>
            <a:pPr eaLnBrk="1" hangingPunct="1">
              <a:buFontTx/>
              <a:buNone/>
            </a:pPr>
            <a:r>
              <a:rPr lang="en-US" altLang="en-US" sz="2800"/>
              <a:t>This material is covered in your textbook in the following sections:</a:t>
            </a:r>
          </a:p>
          <a:p>
            <a:pPr eaLnBrk="1" hangingPunct="1"/>
            <a:r>
              <a:rPr lang="en-US" altLang="en-US" sz="2800" u="sng"/>
              <a:t>Electric Circuits 8</a:t>
            </a:r>
            <a:r>
              <a:rPr lang="en-US" altLang="en-US" sz="2800" u="sng" baseline="30000"/>
              <a:t>th</a:t>
            </a:r>
            <a:r>
              <a:rPr lang="en-US" altLang="en-US" sz="2800" u="sng"/>
              <a:t> Ed.</a:t>
            </a:r>
            <a:r>
              <a:rPr lang="en-US" altLang="en-US" sz="2800"/>
              <a:t> by Nilsson and Riedel:  Section 4.7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1066800"/>
          </a:xfrm>
        </p:spPr>
        <p:txBody>
          <a:bodyPr/>
          <a:lstStyle/>
          <a:p>
            <a:pPr eaLnBrk="1" hangingPunct="1"/>
            <a:r>
              <a:rPr lang="en-US" altLang="en-US" sz="4000"/>
              <a:t>The Steps in the </a:t>
            </a:r>
            <a:br>
              <a:rPr lang="en-US" altLang="en-US" sz="4000"/>
            </a:br>
            <a:r>
              <a:rPr lang="en-US" altLang="en-US" sz="4000"/>
              <a:t>Mesh-Current Method (MCM)</a:t>
            </a:r>
          </a:p>
        </p:txBody>
      </p:sp>
      <p:sp>
        <p:nvSpPr>
          <p:cNvPr id="67587" name="Rectangle 3"/>
          <p:cNvSpPr>
            <a:spLocks noGrp="1" noChangeArrowheads="1"/>
          </p:cNvSpPr>
          <p:nvPr>
            <p:ph type="body" idx="1"/>
          </p:nvPr>
        </p:nvSpPr>
        <p:spPr>
          <a:xfrm>
            <a:off x="609600" y="1676400"/>
            <a:ext cx="5410200" cy="4267200"/>
          </a:xfrm>
        </p:spPr>
        <p:txBody>
          <a:bodyPr/>
          <a:lstStyle/>
          <a:p>
            <a:pPr marL="474663" indent="-474663" eaLnBrk="1" hangingPunct="1">
              <a:lnSpc>
                <a:spcPct val="90000"/>
              </a:lnSpc>
              <a:buFontTx/>
              <a:buNone/>
            </a:pPr>
            <a:r>
              <a:rPr lang="en-US" altLang="en-US" sz="2400"/>
              <a:t>The Mesh-Current Method steps are:</a:t>
            </a:r>
          </a:p>
          <a:p>
            <a:pPr marL="474663" indent="-474663" eaLnBrk="1" hangingPunct="1">
              <a:lnSpc>
                <a:spcPct val="90000"/>
              </a:lnSpc>
              <a:buFontTx/>
              <a:buAutoNum type="arabicPeriod"/>
            </a:pPr>
            <a:r>
              <a:rPr lang="en-US" altLang="en-US" sz="2400"/>
              <a:t>Redraw the circuit in planar form, if necessary</a:t>
            </a:r>
            <a:r>
              <a:rPr lang="en-US" altLang="en-US" sz="2400">
                <a:cs typeface="Times New Roman" panose="02020603050405020304" pitchFamily="18" charset="0"/>
              </a:rPr>
              <a:t>.  (If we cannot do this, we cannot use the MCM.)</a:t>
            </a:r>
          </a:p>
          <a:p>
            <a:pPr marL="474663" indent="-474663" eaLnBrk="1" hangingPunct="1">
              <a:lnSpc>
                <a:spcPct val="90000"/>
              </a:lnSpc>
              <a:buFontTx/>
              <a:buAutoNum type="arabicPeriod"/>
            </a:pPr>
            <a:r>
              <a:rPr lang="en-US" altLang="en-US" sz="2400">
                <a:cs typeface="Times New Roman" panose="02020603050405020304" pitchFamily="18" charset="0"/>
              </a:rPr>
              <a:t>Define the mesh currents, by labeling them.  This includes showing the polarity of each mesh current.</a:t>
            </a:r>
          </a:p>
          <a:p>
            <a:pPr marL="474663" indent="-474663" eaLnBrk="1" hangingPunct="1">
              <a:lnSpc>
                <a:spcPct val="90000"/>
              </a:lnSpc>
              <a:buFontTx/>
              <a:buAutoNum type="arabicPeriod"/>
            </a:pPr>
            <a:r>
              <a:rPr lang="en-US" altLang="en-US" sz="2400">
                <a:cs typeface="Times New Roman" panose="02020603050405020304" pitchFamily="18" charset="0"/>
              </a:rPr>
              <a:t>Apply KVL for each mesh.</a:t>
            </a:r>
          </a:p>
          <a:p>
            <a:pPr marL="474663" indent="-474663" eaLnBrk="1" hangingPunct="1">
              <a:lnSpc>
                <a:spcPct val="90000"/>
              </a:lnSpc>
              <a:buFontTx/>
              <a:buAutoNum type="arabicPeriod"/>
            </a:pPr>
            <a:r>
              <a:rPr lang="en-US" altLang="en-US" sz="2400">
                <a:cs typeface="Times New Roman" panose="02020603050405020304" pitchFamily="18" charset="0"/>
              </a:rPr>
              <a:t>Write an equation for each current or voltage upon which dependent sources depend, as needed.</a:t>
            </a:r>
            <a:endParaRPr lang="en-US" altLang="en-US" sz="2400"/>
          </a:p>
        </p:txBody>
      </p:sp>
      <p:sp>
        <p:nvSpPr>
          <p:cNvPr id="67588" name="Text Box 4"/>
          <p:cNvSpPr txBox="1">
            <a:spLocks noChangeArrowheads="1"/>
          </p:cNvSpPr>
          <p:nvPr/>
        </p:nvSpPr>
        <p:spPr bwMode="auto">
          <a:xfrm>
            <a:off x="6019800" y="4343400"/>
            <a:ext cx="2667000" cy="15525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We will explain these steps by going through several examples.  </a:t>
            </a:r>
          </a:p>
        </p:txBody>
      </p:sp>
      <p:pic>
        <p:nvPicPr>
          <p:cNvPr id="67589" name="Picture 5" descr="bd0877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185988"/>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57200"/>
            <a:ext cx="7772400" cy="762000"/>
          </a:xfrm>
        </p:spPr>
        <p:txBody>
          <a:bodyPr/>
          <a:lstStyle/>
          <a:p>
            <a:pPr eaLnBrk="1" hangingPunct="1"/>
            <a:r>
              <a:rPr lang="en-US" altLang="en-US" sz="4000"/>
              <a:t>Current Sources and the MCM</a:t>
            </a:r>
          </a:p>
        </p:txBody>
      </p:sp>
      <p:sp>
        <p:nvSpPr>
          <p:cNvPr id="68611" name="Rectangle 3"/>
          <p:cNvSpPr>
            <a:spLocks noGrp="1" noChangeArrowheads="1"/>
          </p:cNvSpPr>
          <p:nvPr>
            <p:ph type="body" idx="1"/>
          </p:nvPr>
        </p:nvSpPr>
        <p:spPr>
          <a:xfrm>
            <a:off x="0" y="1371600"/>
            <a:ext cx="6553200" cy="2667000"/>
          </a:xfrm>
          <a:solidFill>
            <a:srgbClr val="CCFFFF"/>
          </a:solidFill>
          <a:ln>
            <a:solidFill>
              <a:schemeClr val="tx1"/>
            </a:solidFill>
            <a:miter lim="800000"/>
            <a:headEnd/>
            <a:tailEnd/>
          </a:ln>
        </p:spPr>
        <p:txBody>
          <a:bodyPr/>
          <a:lstStyle/>
          <a:p>
            <a:pPr marL="533400" indent="-533400" eaLnBrk="1" hangingPunct="1">
              <a:buFontTx/>
              <a:buNone/>
            </a:pPr>
            <a:r>
              <a:rPr lang="en-US" altLang="en-US" sz="1600">
                <a:solidFill>
                  <a:schemeClr val="bg1"/>
                </a:solidFill>
              </a:rPr>
              <a:t>The Mesh-Current Method steps are:</a:t>
            </a:r>
          </a:p>
          <a:p>
            <a:pPr marL="533400" indent="-533400" eaLnBrk="1" hangingPunct="1">
              <a:buFontTx/>
              <a:buAutoNum type="arabicPeriod"/>
            </a:pPr>
            <a:r>
              <a:rPr lang="en-US" altLang="en-US" sz="1600">
                <a:solidFill>
                  <a:schemeClr val="bg1"/>
                </a:solidFill>
              </a:rPr>
              <a:t>Redraw the circuit in planar form, if necessary</a:t>
            </a:r>
            <a:r>
              <a:rPr lang="en-US" altLang="en-US" sz="1600">
                <a:solidFill>
                  <a:schemeClr val="bg1"/>
                </a:solidFill>
                <a:cs typeface="Times New Roman" panose="02020603050405020304" pitchFamily="18" charset="0"/>
              </a:rPr>
              <a:t>.  (If we cannot do this, we cannot use the MCM.)</a:t>
            </a:r>
          </a:p>
          <a:p>
            <a:pPr marL="533400" indent="-533400" eaLnBrk="1" hangingPunct="1">
              <a:buFontTx/>
              <a:buAutoNum type="arabicPeriod"/>
            </a:pPr>
            <a:r>
              <a:rPr lang="en-US" altLang="en-US" sz="1600">
                <a:solidFill>
                  <a:schemeClr val="bg1"/>
                </a:solidFill>
                <a:cs typeface="Times New Roman" panose="02020603050405020304" pitchFamily="18" charset="0"/>
              </a:rPr>
              <a:t>Define the mesh currents, by labeling them.  This includes showing the polarity of each mesh current.</a:t>
            </a:r>
          </a:p>
          <a:p>
            <a:pPr marL="533400" indent="-533400" eaLnBrk="1" hangingPunct="1">
              <a:buFontTx/>
              <a:buAutoNum type="arabicPeriod"/>
            </a:pPr>
            <a:r>
              <a:rPr lang="en-US" altLang="en-US" sz="1600">
                <a:solidFill>
                  <a:srgbClr val="FF0000"/>
                </a:solidFill>
                <a:cs typeface="Times New Roman" panose="02020603050405020304" pitchFamily="18" charset="0"/>
              </a:rPr>
              <a:t>Apply KVL for each mesh.</a:t>
            </a:r>
          </a:p>
          <a:p>
            <a:pPr marL="533400" indent="-533400" eaLnBrk="1" hangingPunct="1">
              <a:buFontTx/>
              <a:buAutoNum type="arabicPeriod"/>
            </a:pPr>
            <a:r>
              <a:rPr lang="en-US" altLang="en-US" sz="1600">
                <a:solidFill>
                  <a:schemeClr val="bg1"/>
                </a:solidFill>
                <a:cs typeface="Times New Roman" panose="02020603050405020304" pitchFamily="18" charset="0"/>
              </a:rPr>
              <a:t>Write an equation for each current or voltage upon which dependent sources depend, as needed.</a:t>
            </a:r>
          </a:p>
        </p:txBody>
      </p:sp>
      <p:sp>
        <p:nvSpPr>
          <p:cNvPr id="68612" name="Text Box 4"/>
          <p:cNvSpPr txBox="1">
            <a:spLocks noChangeArrowheads="1"/>
          </p:cNvSpPr>
          <p:nvPr/>
        </p:nvSpPr>
        <p:spPr bwMode="auto">
          <a:xfrm>
            <a:off x="0" y="3708400"/>
            <a:ext cx="6019800" cy="31496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A problem arises when using the MCM when there are current sources present.  The problem is in </a:t>
            </a:r>
            <a:r>
              <a:rPr lang="en-US" altLang="en-US" sz="2000" dirty="0">
                <a:solidFill>
                  <a:srgbClr val="FF0000"/>
                </a:solidFill>
                <a:latin typeface="+mn-lt"/>
              </a:rPr>
              <a:t>Step 3</a:t>
            </a:r>
            <a:r>
              <a:rPr lang="en-US" altLang="en-US" sz="2000" dirty="0">
                <a:latin typeface="+mn-lt"/>
              </a:rPr>
              <a:t>.  The voltage across a current source can be anything; the voltage depends on what the current source is </a:t>
            </a:r>
            <a:r>
              <a:rPr lang="en-US" altLang="en-US" sz="2000" b="1" dirty="0">
                <a:latin typeface="+mn-lt"/>
              </a:rPr>
              <a:t>connected</a:t>
            </a:r>
            <a:r>
              <a:rPr lang="en-US" altLang="en-US" sz="2000" dirty="0">
                <a:latin typeface="+mn-lt"/>
              </a:rPr>
              <a:t> to. Therefore, it is not clear what to write for the KVL expression. We could introduce a new voltage variable, but we would rather not introduce another variable. In addition, if all we do is directly write KVL equations, we cannot include the value of the current source. </a:t>
            </a:r>
          </a:p>
        </p:txBody>
      </p:sp>
      <p:pic>
        <p:nvPicPr>
          <p:cNvPr id="68613" name="Picture 5" descr="bd0504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3975100"/>
            <a:ext cx="27717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in0058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371600"/>
            <a:ext cx="23891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28600" y="457200"/>
            <a:ext cx="8610600" cy="914400"/>
          </a:xfrm>
        </p:spPr>
        <p:txBody>
          <a:bodyPr/>
          <a:lstStyle/>
          <a:p>
            <a:pPr eaLnBrk="1" hangingPunct="1"/>
            <a:r>
              <a:rPr lang="en-US" altLang="en-US" sz="3600"/>
              <a:t>Current Sources and the MCM – Solution</a:t>
            </a:r>
            <a:r>
              <a:rPr lang="en-US" altLang="en-US" sz="4000"/>
              <a:t> </a:t>
            </a:r>
          </a:p>
        </p:txBody>
      </p:sp>
      <p:sp>
        <p:nvSpPr>
          <p:cNvPr id="69635" name="Text Box 3"/>
          <p:cNvSpPr txBox="1">
            <a:spLocks noChangeArrowheads="1"/>
          </p:cNvSpPr>
          <p:nvPr/>
        </p:nvSpPr>
        <p:spPr bwMode="auto">
          <a:xfrm>
            <a:off x="228600" y="4572000"/>
            <a:ext cx="8458200" cy="1625600"/>
          </a:xfrm>
          <a:prstGeom prst="rect">
            <a:avLst/>
          </a:prstGeom>
          <a:solidFill>
            <a:schemeClr val="accent1"/>
          </a:solidFill>
          <a:ln w="9525">
            <a:solidFill>
              <a:schemeClr val="tx1"/>
            </a:solidFill>
            <a:miter lim="800000"/>
            <a:headEnd/>
            <a:tailEnd/>
          </a:ln>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Arial" panose="020B0604020202020204" pitchFamily="34" charset="0"/>
              </a:rPr>
              <a:t>The solution for what to do when there is a current source present depends on how it appears.  There are two possibilities.  We will handle each of them in turn.  The two possibilities are:</a:t>
            </a:r>
          </a:p>
          <a:p>
            <a:pPr>
              <a:buFontTx/>
              <a:buAutoNum type="arabicPeriod"/>
            </a:pPr>
            <a:r>
              <a:rPr lang="en-US" altLang="en-US" sz="2000">
                <a:latin typeface="Arial" panose="020B0604020202020204" pitchFamily="34" charset="0"/>
                <a:hlinkClick r:id="rId3" action="ppaction://hlinksldjump" tooltip="A current source as a part of only one mesh"/>
              </a:rPr>
              <a:t>A current source as a part of only one mesh</a:t>
            </a:r>
            <a:endParaRPr lang="en-US" altLang="en-US" sz="2000">
              <a:latin typeface="Arial" panose="020B0604020202020204" pitchFamily="34" charset="0"/>
            </a:endParaRPr>
          </a:p>
          <a:p>
            <a:pPr>
              <a:buFontTx/>
              <a:buAutoNum type="arabicPeriod"/>
            </a:pPr>
            <a:r>
              <a:rPr lang="en-US" altLang="en-US" sz="2000">
                <a:latin typeface="Arial" panose="020B0604020202020204" pitchFamily="34" charset="0"/>
                <a:hlinkClick r:id="rId4" action="ppaction://hlinksldjump" tooltip="A current source as a part of two meshes"/>
              </a:rPr>
              <a:t>A current source as a part of two meshes</a:t>
            </a:r>
            <a:endParaRPr lang="en-US" altLang="en-US" sz="2000">
              <a:latin typeface="Arial" panose="020B0604020202020204" pitchFamily="34" charset="0"/>
            </a:endParaRPr>
          </a:p>
        </p:txBody>
      </p:sp>
      <p:pic>
        <p:nvPicPr>
          <p:cNvPr id="69636" name="Picture 4" descr="bd0505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1676400"/>
            <a:ext cx="30829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p:cNvSpPr>
            <a:spLocks noGrp="1" noChangeArrowheads="1"/>
          </p:cNvSpPr>
          <p:nvPr>
            <p:ph type="body" idx="1"/>
          </p:nvPr>
        </p:nvSpPr>
        <p:spPr>
          <a:xfrm>
            <a:off x="228600" y="1371600"/>
            <a:ext cx="5410200" cy="3124200"/>
          </a:xfrm>
          <a:solidFill>
            <a:srgbClr val="CCFFFF"/>
          </a:solidFill>
          <a:ln>
            <a:solidFill>
              <a:schemeClr val="tx1"/>
            </a:solidFill>
            <a:miter lim="800000"/>
            <a:headEnd/>
            <a:tailEnd/>
          </a:ln>
        </p:spPr>
        <p:txBody>
          <a:bodyPr/>
          <a:lstStyle/>
          <a:p>
            <a:pPr marL="533400" indent="-533400" eaLnBrk="1" hangingPunct="1">
              <a:lnSpc>
                <a:spcPct val="90000"/>
              </a:lnSpc>
              <a:buFontTx/>
              <a:buNone/>
            </a:pPr>
            <a:r>
              <a:rPr lang="en-US" altLang="en-US" sz="1800">
                <a:solidFill>
                  <a:schemeClr val="bg1"/>
                </a:solidFill>
              </a:rPr>
              <a:t>The Mesh-Current Method steps are:</a:t>
            </a:r>
          </a:p>
          <a:p>
            <a:pPr marL="533400" indent="-533400" eaLnBrk="1" hangingPunct="1">
              <a:lnSpc>
                <a:spcPct val="90000"/>
              </a:lnSpc>
              <a:buFontTx/>
              <a:buAutoNum type="arabicPeriod"/>
            </a:pPr>
            <a:r>
              <a:rPr lang="en-US" altLang="en-US" sz="1800">
                <a:solidFill>
                  <a:schemeClr val="bg1"/>
                </a:solidFill>
              </a:rPr>
              <a:t>Redraw the circuit in planar form, if necessary</a:t>
            </a:r>
            <a:r>
              <a:rPr lang="en-US" altLang="en-US" sz="1800">
                <a:solidFill>
                  <a:schemeClr val="bg1"/>
                </a:solidFill>
                <a:cs typeface="Times New Roman" panose="02020603050405020304" pitchFamily="18" charset="0"/>
              </a:rPr>
              <a:t>.  (If we cannot do this, we cannot use the MCM.)</a:t>
            </a:r>
          </a:p>
          <a:p>
            <a:pPr marL="533400" indent="-533400" eaLnBrk="1" hangingPunct="1">
              <a:lnSpc>
                <a:spcPct val="90000"/>
              </a:lnSpc>
              <a:buFontTx/>
              <a:buAutoNum type="arabicPeriod"/>
            </a:pPr>
            <a:r>
              <a:rPr lang="en-US" altLang="en-US" sz="1800">
                <a:solidFill>
                  <a:schemeClr val="bg1"/>
                </a:solidFill>
                <a:cs typeface="Times New Roman" panose="02020603050405020304" pitchFamily="18" charset="0"/>
              </a:rPr>
              <a:t>Define the mesh currents, by labeling them.  This includes showing the polarity of each mesh current.</a:t>
            </a:r>
          </a:p>
          <a:p>
            <a:pPr marL="533400" indent="-533400" eaLnBrk="1" hangingPunct="1">
              <a:lnSpc>
                <a:spcPct val="90000"/>
              </a:lnSpc>
              <a:buFontTx/>
              <a:buAutoNum type="arabicPeriod"/>
            </a:pPr>
            <a:r>
              <a:rPr lang="en-US" altLang="en-US" sz="1800">
                <a:solidFill>
                  <a:srgbClr val="FF0000"/>
                </a:solidFill>
                <a:cs typeface="Times New Roman" panose="02020603050405020304" pitchFamily="18" charset="0"/>
              </a:rPr>
              <a:t>Apply KVL for each mesh.</a:t>
            </a:r>
          </a:p>
          <a:p>
            <a:pPr marL="533400" indent="-533400" eaLnBrk="1" hangingPunct="1">
              <a:lnSpc>
                <a:spcPct val="90000"/>
              </a:lnSpc>
              <a:buFontTx/>
              <a:buAutoNum type="arabicPeriod"/>
            </a:pPr>
            <a:r>
              <a:rPr lang="en-US" altLang="en-US" sz="1800">
                <a:solidFill>
                  <a:schemeClr val="bg1"/>
                </a:solidFill>
                <a:cs typeface="Times New Roman" panose="02020603050405020304" pitchFamily="18" charset="0"/>
              </a:rPr>
              <a:t>Write an equation for each current or voltage upon which dependent sources depend, as needed.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5800" y="228600"/>
            <a:ext cx="7772400" cy="1371600"/>
          </a:xfrm>
        </p:spPr>
        <p:txBody>
          <a:bodyPr/>
          <a:lstStyle/>
          <a:p>
            <a:pPr eaLnBrk="1" hangingPunct="1"/>
            <a:r>
              <a:rPr lang="en-US" altLang="en-US" sz="3200" dirty="0"/>
              <a:t>MCM – Current Source </a:t>
            </a:r>
            <a:br>
              <a:rPr lang="en-US" altLang="en-US" sz="3200" dirty="0"/>
            </a:br>
            <a:r>
              <a:rPr lang="en-US" altLang="en-US" sz="3200" dirty="0"/>
              <a:t>as a Part of Only One Mesh</a:t>
            </a:r>
          </a:p>
        </p:txBody>
      </p:sp>
      <p:sp>
        <p:nvSpPr>
          <p:cNvPr id="31748" name="Text Box 3"/>
          <p:cNvSpPr txBox="1">
            <a:spLocks noChangeArrowheads="1"/>
          </p:cNvSpPr>
          <p:nvPr/>
        </p:nvSpPr>
        <p:spPr bwMode="auto">
          <a:xfrm>
            <a:off x="381000" y="1752600"/>
            <a:ext cx="82296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Arial" panose="020B0604020202020204" pitchFamily="34" charset="0"/>
              </a:rPr>
              <a:t>Again, it seems to be best to study the MCM by doing examples. Our next example circuit is given here.  We will go through the entire solution, but our emphasis will be on step 3.  Note that here the current sources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S1</a:t>
            </a:r>
            <a:r>
              <a:rPr lang="en-US" altLang="en-US" sz="2000" dirty="0">
                <a:latin typeface="Arial" panose="020B0604020202020204" pitchFamily="34" charset="0"/>
              </a:rPr>
              <a:t> and </a:t>
            </a:r>
            <a:r>
              <a:rPr lang="en-US" altLang="en-US" sz="2000" i="1" dirty="0">
                <a:cs typeface="Times New Roman" panose="02020603050405020304" pitchFamily="18" charset="0"/>
              </a:rPr>
              <a:t>i</a:t>
            </a:r>
            <a:r>
              <a:rPr lang="en-US" altLang="en-US" sz="2000" i="1" baseline="-25000" dirty="0">
                <a:cs typeface="Times New Roman" panose="02020603050405020304" pitchFamily="18" charset="0"/>
              </a:rPr>
              <a:t>S2</a:t>
            </a:r>
            <a:r>
              <a:rPr lang="en-US" altLang="en-US" sz="2000" dirty="0">
                <a:latin typeface="Arial" panose="020B0604020202020204" pitchFamily="34" charset="0"/>
              </a:rPr>
              <a:t> are each a part of only one mesh.</a:t>
            </a:r>
          </a:p>
        </p:txBody>
      </p:sp>
      <p:graphicFrame>
        <p:nvGraphicFramePr>
          <p:cNvPr id="31746" name="Object 4"/>
          <p:cNvGraphicFramePr>
            <a:graphicFrameLocks noChangeAspect="1"/>
          </p:cNvGraphicFramePr>
          <p:nvPr/>
        </p:nvGraphicFramePr>
        <p:xfrm>
          <a:off x="0" y="3155950"/>
          <a:ext cx="9144000" cy="3702050"/>
        </p:xfrm>
        <a:graphic>
          <a:graphicData uri="http://schemas.openxmlformats.org/presentationml/2006/ole">
            <mc:AlternateContent xmlns:mc="http://schemas.openxmlformats.org/markup-compatibility/2006">
              <mc:Choice xmlns:v="urn:schemas-microsoft-com:vml" Requires="v">
                <p:oleObj name="VISIO" r:id="rId3" imgW="9047880" imgH="3662640" progId="Visio.Drawing.6">
                  <p:embed/>
                </p:oleObj>
              </mc:Choice>
              <mc:Fallback>
                <p:oleObj name="VISIO" r:id="rId3" imgW="9047880" imgH="3662640" progId="Visio.Drawing.6">
                  <p:embed/>
                  <p:pic>
                    <p:nvPicPr>
                      <p:cNvPr id="317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5950"/>
                        <a:ext cx="9144000" cy="3702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86000" y="0"/>
            <a:ext cx="6400800" cy="1524000"/>
          </a:xfrm>
        </p:spPr>
        <p:txBody>
          <a:bodyPr/>
          <a:lstStyle/>
          <a:p>
            <a:pPr eaLnBrk="1" hangingPunct="1"/>
            <a:r>
              <a:rPr lang="en-US" altLang="en-US" sz="3200"/>
              <a:t>MCM – Current Source </a:t>
            </a:r>
            <a:br>
              <a:rPr lang="en-US" altLang="en-US" sz="3200"/>
            </a:br>
            <a:r>
              <a:rPr lang="en-US" altLang="en-US" sz="3200"/>
              <a:t>as a Part of Only One Mesh – Step 1</a:t>
            </a:r>
          </a:p>
        </p:txBody>
      </p:sp>
      <p:sp>
        <p:nvSpPr>
          <p:cNvPr id="32772" name="Text Box 3"/>
          <p:cNvSpPr txBox="1">
            <a:spLocks noChangeArrowheads="1"/>
          </p:cNvSpPr>
          <p:nvPr/>
        </p:nvSpPr>
        <p:spPr bwMode="auto">
          <a:xfrm>
            <a:off x="381000" y="1752600"/>
            <a:ext cx="82296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The first step is to redraw the circuit in planar form.  This circuit is already in planar form, and this step can be skipped for this circuit.</a:t>
            </a:r>
          </a:p>
        </p:txBody>
      </p:sp>
      <p:graphicFrame>
        <p:nvGraphicFramePr>
          <p:cNvPr id="32770" name="Object 4"/>
          <p:cNvGraphicFramePr>
            <a:graphicFrameLocks noChangeAspect="1"/>
          </p:cNvGraphicFramePr>
          <p:nvPr/>
        </p:nvGraphicFramePr>
        <p:xfrm>
          <a:off x="0" y="3149600"/>
          <a:ext cx="9144000" cy="3702050"/>
        </p:xfrm>
        <a:graphic>
          <a:graphicData uri="http://schemas.openxmlformats.org/presentationml/2006/ole">
            <mc:AlternateContent xmlns:mc="http://schemas.openxmlformats.org/markup-compatibility/2006">
              <mc:Choice xmlns:v="urn:schemas-microsoft-com:vml" Requires="v">
                <p:oleObj name="VISIO" r:id="rId3" imgW="9047880" imgH="3662640" progId="Visio.Drawing.6">
                  <p:embed/>
                </p:oleObj>
              </mc:Choice>
              <mc:Fallback>
                <p:oleObj name="VISIO" r:id="rId3" imgW="9047880" imgH="3662640" progId="Visio.Drawing.6">
                  <p:embed/>
                  <p:pic>
                    <p:nvPicPr>
                      <p:cNvPr id="327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9600"/>
                        <a:ext cx="9144000" cy="3702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286000" y="0"/>
            <a:ext cx="6400800" cy="1524000"/>
          </a:xfrm>
        </p:spPr>
        <p:txBody>
          <a:bodyPr/>
          <a:lstStyle/>
          <a:p>
            <a:pPr eaLnBrk="1" hangingPunct="1"/>
            <a:r>
              <a:rPr lang="en-US" altLang="en-US" sz="3200"/>
              <a:t>MCM – Current Source </a:t>
            </a:r>
            <a:br>
              <a:rPr lang="en-US" altLang="en-US" sz="3200"/>
            </a:br>
            <a:r>
              <a:rPr lang="en-US" altLang="en-US" sz="3200"/>
              <a:t>as a Part of Only One Mesh – Step 2</a:t>
            </a:r>
          </a:p>
        </p:txBody>
      </p:sp>
      <p:sp>
        <p:nvSpPr>
          <p:cNvPr id="33796" name="Text Box 3"/>
          <p:cNvSpPr txBox="1">
            <a:spLocks noChangeArrowheads="1"/>
          </p:cNvSpPr>
          <p:nvPr/>
        </p:nvSpPr>
        <p:spPr bwMode="auto">
          <a:xfrm>
            <a:off x="381000" y="1752600"/>
            <a:ext cx="82296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The second step is to define the mesh currents.  This has been done in the circuit below.</a:t>
            </a:r>
          </a:p>
        </p:txBody>
      </p:sp>
      <p:graphicFrame>
        <p:nvGraphicFramePr>
          <p:cNvPr id="33794" name="Object 4"/>
          <p:cNvGraphicFramePr>
            <a:graphicFrameLocks noChangeAspect="1"/>
          </p:cNvGraphicFramePr>
          <p:nvPr/>
        </p:nvGraphicFramePr>
        <p:xfrm>
          <a:off x="0" y="3155950"/>
          <a:ext cx="9144000" cy="3702050"/>
        </p:xfrm>
        <a:graphic>
          <a:graphicData uri="http://schemas.openxmlformats.org/presentationml/2006/ole">
            <mc:AlternateContent xmlns:mc="http://schemas.openxmlformats.org/markup-compatibility/2006">
              <mc:Choice xmlns:v="urn:schemas-microsoft-com:vml" Requires="v">
                <p:oleObj name="VISIO" r:id="rId3" imgW="9047880" imgH="3662640" progId="Visio.Drawing.6">
                  <p:embed/>
                </p:oleObj>
              </mc:Choice>
              <mc:Fallback>
                <p:oleObj name="VISIO" r:id="rId3" imgW="9047880" imgH="3662640" progId="Visio.Drawing.6">
                  <p:embed/>
                  <p:pic>
                    <p:nvPicPr>
                      <p:cNvPr id="337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5950"/>
                        <a:ext cx="9144000" cy="3702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0" y="0"/>
            <a:ext cx="6400800" cy="1524000"/>
          </a:xfrm>
        </p:spPr>
        <p:txBody>
          <a:bodyPr/>
          <a:lstStyle/>
          <a:p>
            <a:pPr eaLnBrk="1" hangingPunct="1"/>
            <a:r>
              <a:rPr lang="en-US" altLang="en-US" sz="3200"/>
              <a:t>MCM – Current Source </a:t>
            </a:r>
            <a:br>
              <a:rPr lang="en-US" altLang="en-US" sz="3200"/>
            </a:br>
            <a:r>
              <a:rPr lang="en-US" altLang="en-US" sz="3200"/>
              <a:t>as a Part of Only One Mesh – </a:t>
            </a:r>
            <a:br>
              <a:rPr lang="en-US" altLang="en-US" sz="3200"/>
            </a:br>
            <a:r>
              <a:rPr lang="en-US" altLang="en-US" sz="3200"/>
              <a:t>Step 3 – Part 1</a:t>
            </a:r>
          </a:p>
        </p:txBody>
      </p:sp>
      <p:graphicFrame>
        <p:nvGraphicFramePr>
          <p:cNvPr id="34818" name="Object 4"/>
          <p:cNvGraphicFramePr>
            <a:graphicFrameLocks noChangeAspect="1"/>
          </p:cNvGraphicFramePr>
          <p:nvPr/>
        </p:nvGraphicFramePr>
        <p:xfrm>
          <a:off x="0" y="3149600"/>
          <a:ext cx="9144000" cy="3702050"/>
        </p:xfrm>
        <a:graphic>
          <a:graphicData uri="http://schemas.openxmlformats.org/presentationml/2006/ole">
            <mc:AlternateContent xmlns:mc="http://schemas.openxmlformats.org/markup-compatibility/2006">
              <mc:Choice xmlns:v="urn:schemas-microsoft-com:vml" Requires="v">
                <p:oleObj name="VISIO" r:id="rId3" imgW="9047880" imgH="3662640" progId="Visio.Drawing.6">
                  <p:embed/>
                </p:oleObj>
              </mc:Choice>
              <mc:Fallback>
                <p:oleObj name="VISIO" r:id="rId3" imgW="9047880" imgH="3662640" progId="Visio.Drawing.6">
                  <p:embed/>
                  <p:pic>
                    <p:nvPicPr>
                      <p:cNvPr id="348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9600"/>
                        <a:ext cx="9144000" cy="3702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3"/>
          <p:cNvSpPr txBox="1">
            <a:spLocks noChangeArrowheads="1"/>
          </p:cNvSpPr>
          <p:nvPr/>
        </p:nvSpPr>
        <p:spPr bwMode="auto">
          <a:xfrm>
            <a:off x="381000" y="1600200"/>
            <a:ext cx="8229600" cy="1631216"/>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The third step is to write KVL for meshes A, B, C, and D.  We can write KVL equations for meshes B and C using the techniques we have already, but for A and D we will get into trouble since the voltages across the current sources are not known, and cannot be easily given in terms of the mesh currents.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dirty="0"/>
              <a:t>Some Basic Definitions</a:t>
            </a:r>
          </a:p>
        </p:txBody>
      </p:sp>
      <p:sp>
        <p:nvSpPr>
          <p:cNvPr id="58371" name="Rectangle 3"/>
          <p:cNvSpPr>
            <a:spLocks noGrp="1" noChangeArrowheads="1"/>
          </p:cNvSpPr>
          <p:nvPr>
            <p:ph type="body" idx="1"/>
          </p:nvPr>
        </p:nvSpPr>
        <p:spPr>
          <a:xfrm>
            <a:off x="304800" y="1905000"/>
            <a:ext cx="4953000" cy="4191000"/>
          </a:xfrm>
        </p:spPr>
        <p:txBody>
          <a:bodyPr/>
          <a:lstStyle/>
          <a:p>
            <a:pPr eaLnBrk="1" hangingPunct="1">
              <a:lnSpc>
                <a:spcPct val="90000"/>
              </a:lnSpc>
            </a:pPr>
            <a:r>
              <a:rPr lang="en-US" altLang="en-US" sz="2400" b="1" dirty="0"/>
              <a:t>Closed Path</a:t>
            </a:r>
            <a:r>
              <a:rPr lang="en-US" altLang="en-US" sz="2400" dirty="0"/>
              <a:t> – a closed loop which follows components and wires.  This definition effectively defines paths as following components and wires.</a:t>
            </a:r>
          </a:p>
          <a:p>
            <a:pPr eaLnBrk="1" hangingPunct="1">
              <a:lnSpc>
                <a:spcPct val="90000"/>
              </a:lnSpc>
            </a:pPr>
            <a:r>
              <a:rPr lang="en-US" altLang="en-US" sz="2400" b="1" dirty="0"/>
              <a:t>Mesh</a:t>
            </a:r>
            <a:r>
              <a:rPr lang="en-US" altLang="en-US" sz="2400" dirty="0"/>
              <a:t> – a closed path that does not enclose any other closed paths</a:t>
            </a:r>
          </a:p>
          <a:p>
            <a:pPr eaLnBrk="1" hangingPunct="1">
              <a:lnSpc>
                <a:spcPct val="90000"/>
              </a:lnSpc>
            </a:pPr>
            <a:r>
              <a:rPr lang="en-US" altLang="en-US" sz="2400" b="1" dirty="0"/>
              <a:t>Planar Circuit</a:t>
            </a:r>
            <a:r>
              <a:rPr lang="en-US" altLang="en-US" sz="2400" dirty="0"/>
              <a:t> – a circuit that can be drawn in a plane, that is, without wires that cross without touching</a:t>
            </a:r>
          </a:p>
        </p:txBody>
      </p:sp>
      <p:pic>
        <p:nvPicPr>
          <p:cNvPr id="58374" name="Picture 6" descr="bd067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489075"/>
            <a:ext cx="3810000" cy="247332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375" name="Text Box 7"/>
          <p:cNvSpPr txBox="1">
            <a:spLocks noChangeArrowheads="1"/>
          </p:cNvSpPr>
          <p:nvPr/>
        </p:nvSpPr>
        <p:spPr bwMode="auto">
          <a:xfrm>
            <a:off x="5334000" y="3962400"/>
            <a:ext cx="3810000" cy="17399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t>Different textbooks use slightly different definitions for these terms.  If the difference is confusing, stick with your book.  The key is to be able to find </a:t>
            </a:r>
            <a:r>
              <a:rPr lang="en-US" altLang="en-US" sz="1800" u="sng" dirty="0"/>
              <a:t>meshes</a:t>
            </a:r>
            <a:r>
              <a:rPr lang="en-US" altLang="en-US" sz="1800" dirty="0"/>
              <a:t>, and most students find this to be fairly easy with practice.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2286000" y="0"/>
            <a:ext cx="6400800" cy="1524000"/>
          </a:xfrm>
        </p:spPr>
        <p:txBody>
          <a:bodyPr/>
          <a:lstStyle/>
          <a:p>
            <a:pPr eaLnBrk="1" hangingPunct="1"/>
            <a:r>
              <a:rPr lang="en-US" altLang="en-US" sz="3200"/>
              <a:t>MCM – Current Source </a:t>
            </a:r>
            <a:br>
              <a:rPr lang="en-US" altLang="en-US" sz="3200"/>
            </a:br>
            <a:r>
              <a:rPr lang="en-US" altLang="en-US" sz="3200"/>
              <a:t>as a Part of Only One Mesh – </a:t>
            </a:r>
            <a:br>
              <a:rPr lang="en-US" altLang="en-US" sz="3200"/>
            </a:br>
            <a:r>
              <a:rPr lang="en-US" altLang="en-US" sz="3200"/>
              <a:t>Step 3 – Part 2</a:t>
            </a:r>
          </a:p>
        </p:txBody>
      </p:sp>
      <p:graphicFrame>
        <p:nvGraphicFramePr>
          <p:cNvPr id="35842" name="Object 4"/>
          <p:cNvGraphicFramePr>
            <a:graphicFrameLocks noChangeAspect="1"/>
          </p:cNvGraphicFramePr>
          <p:nvPr/>
        </p:nvGraphicFramePr>
        <p:xfrm>
          <a:off x="0" y="3149600"/>
          <a:ext cx="9144000" cy="3702050"/>
        </p:xfrm>
        <a:graphic>
          <a:graphicData uri="http://schemas.openxmlformats.org/presentationml/2006/ole">
            <mc:AlternateContent xmlns:mc="http://schemas.openxmlformats.org/markup-compatibility/2006">
              <mc:Choice xmlns:v="urn:schemas-microsoft-com:vml" Requires="v">
                <p:oleObj name="VISIO" r:id="rId3" imgW="9047880" imgH="3662640" progId="Visio.Drawing.6">
                  <p:embed/>
                </p:oleObj>
              </mc:Choice>
              <mc:Fallback>
                <p:oleObj name="VISIO" r:id="rId3" imgW="9047880" imgH="3662640" progId="Visio.Drawing.6">
                  <p:embed/>
                  <p:pic>
                    <p:nvPicPr>
                      <p:cNvPr id="3584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9600"/>
                        <a:ext cx="9144000" cy="3702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Text Box 3"/>
          <p:cNvSpPr txBox="1">
            <a:spLocks noChangeArrowheads="1"/>
          </p:cNvSpPr>
          <p:nvPr/>
        </p:nvSpPr>
        <p:spPr bwMode="auto">
          <a:xfrm>
            <a:off x="381000" y="1752600"/>
            <a:ext cx="8229600" cy="1631216"/>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We can write KVL equations for meshes B and C using the techniques we had already, but for meshes A and D we will get into trouble.  However, we do know something useful; the current sources determine each of the mesh currents in meshes A and D.  This can be used to get the equations we need.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2286000" y="0"/>
            <a:ext cx="6400800" cy="1524000"/>
          </a:xfrm>
        </p:spPr>
        <p:txBody>
          <a:bodyPr/>
          <a:lstStyle/>
          <a:p>
            <a:pPr eaLnBrk="1" hangingPunct="1"/>
            <a:r>
              <a:rPr lang="en-US" altLang="en-US" sz="3200"/>
              <a:t>MCM – Current Source </a:t>
            </a:r>
            <a:br>
              <a:rPr lang="en-US" altLang="en-US" sz="3200"/>
            </a:br>
            <a:r>
              <a:rPr lang="en-US" altLang="en-US" sz="3200"/>
              <a:t>as a Part of Only One Mesh – </a:t>
            </a:r>
            <a:br>
              <a:rPr lang="en-US" altLang="en-US" sz="3200"/>
            </a:br>
            <a:r>
              <a:rPr lang="en-US" altLang="en-US" sz="3200"/>
              <a:t>Step 3 – Part 3</a:t>
            </a:r>
          </a:p>
        </p:txBody>
      </p:sp>
      <p:sp>
        <p:nvSpPr>
          <p:cNvPr id="36869" name="Text Box 3"/>
          <p:cNvSpPr txBox="1">
            <a:spLocks noChangeArrowheads="1"/>
          </p:cNvSpPr>
          <p:nvPr/>
        </p:nvSpPr>
        <p:spPr bwMode="auto">
          <a:xfrm>
            <a:off x="381000" y="1752600"/>
            <a:ext cx="17526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We can write the following equations:</a:t>
            </a:r>
          </a:p>
        </p:txBody>
      </p:sp>
      <p:graphicFrame>
        <p:nvGraphicFramePr>
          <p:cNvPr id="36866" name="Object 4"/>
          <p:cNvGraphicFramePr>
            <a:graphicFrameLocks noChangeAspect="1"/>
          </p:cNvGraphicFramePr>
          <p:nvPr>
            <p:extLst>
              <p:ext uri="{D42A27DB-BD31-4B8C-83A1-F6EECF244321}">
                <p14:modId xmlns:p14="http://schemas.microsoft.com/office/powerpoint/2010/main" val="3769019306"/>
              </p:ext>
            </p:extLst>
          </p:nvPr>
        </p:nvGraphicFramePr>
        <p:xfrm>
          <a:off x="2193925" y="1693863"/>
          <a:ext cx="3232150" cy="1543050"/>
        </p:xfrm>
        <a:graphic>
          <a:graphicData uri="http://schemas.openxmlformats.org/presentationml/2006/ole">
            <mc:AlternateContent xmlns:mc="http://schemas.openxmlformats.org/markup-compatibility/2006">
              <mc:Choice xmlns:v="urn:schemas-microsoft-com:vml" Requires="v">
                <p:oleObj name="Equation" r:id="rId3" imgW="1917360" imgH="914400" progId="Equation.DSMT4">
                  <p:embed/>
                </p:oleObj>
              </mc:Choice>
              <mc:Fallback>
                <p:oleObj name="Equation" r:id="rId3" imgW="1917360" imgH="914400" progId="Equation.DSMT4">
                  <p:embed/>
                  <p:pic>
                    <p:nvPicPr>
                      <p:cNvPr id="36866" name="Object 4"/>
                      <p:cNvPicPr>
                        <a:picLocks noChangeAspect="1" noChangeArrowheads="1"/>
                      </p:cNvPicPr>
                      <p:nvPr/>
                    </p:nvPicPr>
                    <p:blipFill>
                      <a:blip r:embed="rId4"/>
                      <a:srcRect/>
                      <a:stretch>
                        <a:fillRect/>
                      </a:stretch>
                    </p:blipFill>
                    <p:spPr bwMode="auto">
                      <a:xfrm>
                        <a:off x="2193925" y="1693863"/>
                        <a:ext cx="3232150" cy="1543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1" name="Line 6"/>
          <p:cNvSpPr>
            <a:spLocks noChangeShapeType="1"/>
          </p:cNvSpPr>
          <p:nvPr/>
        </p:nvSpPr>
        <p:spPr bwMode="auto">
          <a:xfrm flipH="1">
            <a:off x="3352800" y="1905000"/>
            <a:ext cx="2286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6867" name="Object 7"/>
          <p:cNvGraphicFramePr>
            <a:graphicFrameLocks noChangeAspect="1"/>
          </p:cNvGraphicFramePr>
          <p:nvPr/>
        </p:nvGraphicFramePr>
        <p:xfrm>
          <a:off x="0" y="3767138"/>
          <a:ext cx="7620000" cy="3084512"/>
        </p:xfrm>
        <a:graphic>
          <a:graphicData uri="http://schemas.openxmlformats.org/presentationml/2006/ole">
            <mc:AlternateContent xmlns:mc="http://schemas.openxmlformats.org/markup-compatibility/2006">
              <mc:Choice xmlns:v="urn:schemas-microsoft-com:vml" Requires="v">
                <p:oleObj name="VISIO" r:id="rId5" imgW="9047880" imgH="3662640" progId="Visio.Drawing.6">
                  <p:embed/>
                </p:oleObj>
              </mc:Choice>
              <mc:Fallback>
                <p:oleObj name="VISIO" r:id="rId5" imgW="9047880" imgH="3662640" progId="Visio.Drawing.6">
                  <p:embed/>
                  <p:pic>
                    <p:nvPicPr>
                      <p:cNvPr id="368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67138"/>
                        <a:ext cx="7620000" cy="30845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2" name="Line 8"/>
          <p:cNvSpPr>
            <a:spLocks noChangeShapeType="1"/>
          </p:cNvSpPr>
          <p:nvPr/>
        </p:nvSpPr>
        <p:spPr bwMode="auto">
          <a:xfrm flipH="1">
            <a:off x="3581400" y="3048000"/>
            <a:ext cx="1981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0" name="Text Box 5"/>
          <p:cNvSpPr txBox="1">
            <a:spLocks noChangeArrowheads="1"/>
          </p:cNvSpPr>
          <p:nvPr/>
        </p:nvSpPr>
        <p:spPr bwMode="auto">
          <a:xfrm>
            <a:off x="5562600" y="1524000"/>
            <a:ext cx="3352800" cy="2308324"/>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solidFill>
                  <a:srgbClr val="FF0000"/>
                </a:solidFill>
                <a:latin typeface="+mn-lt"/>
              </a:rPr>
              <a:t>These equations indicate that the mesh current </a:t>
            </a:r>
            <a:r>
              <a:rPr lang="en-US" altLang="en-US" sz="1800" i="1" dirty="0" err="1">
                <a:solidFill>
                  <a:srgbClr val="FF0000"/>
                </a:solidFill>
                <a:cs typeface="Times New Roman" panose="02020603050405020304" pitchFamily="18" charset="0"/>
              </a:rPr>
              <a:t>i</a:t>
            </a:r>
            <a:r>
              <a:rPr lang="en-US" altLang="en-US" sz="1800" i="1" baseline="-25000" dirty="0" err="1">
                <a:solidFill>
                  <a:srgbClr val="FF0000"/>
                </a:solidFill>
                <a:cs typeface="Times New Roman" panose="02020603050405020304" pitchFamily="18" charset="0"/>
              </a:rPr>
              <a:t>A</a:t>
            </a:r>
            <a:r>
              <a:rPr lang="en-US" altLang="en-US" sz="1800" dirty="0">
                <a:solidFill>
                  <a:srgbClr val="FF0000"/>
                </a:solidFill>
                <a:latin typeface="+mn-lt"/>
              </a:rPr>
              <a:t> is equal to the current source </a:t>
            </a:r>
            <a:r>
              <a:rPr lang="en-US" altLang="en-US" sz="1800" i="1" dirty="0">
                <a:solidFill>
                  <a:srgbClr val="FF0000"/>
                </a:solidFill>
                <a:cs typeface="Times New Roman" panose="02020603050405020304" pitchFamily="18" charset="0"/>
              </a:rPr>
              <a:t>i</a:t>
            </a:r>
            <a:r>
              <a:rPr lang="en-US" altLang="en-US" sz="1800" i="1" baseline="-25000" dirty="0">
                <a:solidFill>
                  <a:srgbClr val="FF0000"/>
                </a:solidFill>
                <a:cs typeface="Times New Roman" panose="02020603050405020304" pitchFamily="18" charset="0"/>
              </a:rPr>
              <a:t>S1</a:t>
            </a:r>
            <a:r>
              <a:rPr lang="en-US" altLang="en-US" sz="1800" dirty="0">
                <a:solidFill>
                  <a:srgbClr val="FF0000"/>
                </a:solidFill>
                <a:latin typeface="+mn-lt"/>
              </a:rPr>
              <a:t>, and that the mesh current </a:t>
            </a:r>
            <a:r>
              <a:rPr lang="en-US" altLang="en-US" sz="1800" i="1" dirty="0" err="1">
                <a:solidFill>
                  <a:srgbClr val="FF0000"/>
                </a:solidFill>
                <a:cs typeface="Times New Roman" panose="02020603050405020304" pitchFamily="18" charset="0"/>
              </a:rPr>
              <a:t>i</a:t>
            </a:r>
            <a:r>
              <a:rPr lang="en-US" altLang="en-US" sz="1800" i="1" baseline="-25000" dirty="0" err="1">
                <a:solidFill>
                  <a:srgbClr val="FF0000"/>
                </a:solidFill>
                <a:cs typeface="Times New Roman" panose="02020603050405020304" pitchFamily="18" charset="0"/>
              </a:rPr>
              <a:t>D</a:t>
            </a:r>
            <a:r>
              <a:rPr lang="en-US" altLang="en-US" sz="1800" dirty="0">
                <a:solidFill>
                  <a:srgbClr val="FF0000"/>
                </a:solidFill>
                <a:latin typeface="+mn-lt"/>
              </a:rPr>
              <a:t> is equal to but opposite in sign of the current source </a:t>
            </a:r>
            <a:r>
              <a:rPr lang="en-US" altLang="en-US" sz="1800" i="1" dirty="0">
                <a:solidFill>
                  <a:srgbClr val="FF0000"/>
                </a:solidFill>
                <a:cs typeface="Times New Roman" panose="02020603050405020304" pitchFamily="18" charset="0"/>
              </a:rPr>
              <a:t>i</a:t>
            </a:r>
            <a:r>
              <a:rPr lang="en-US" altLang="en-US" sz="1800" i="1" baseline="-25000" dirty="0">
                <a:solidFill>
                  <a:srgbClr val="FF0000"/>
                </a:solidFill>
                <a:cs typeface="Times New Roman" panose="02020603050405020304" pitchFamily="18" charset="0"/>
              </a:rPr>
              <a:t>S2</a:t>
            </a:r>
            <a:r>
              <a:rPr lang="en-US" altLang="en-US" sz="1800" dirty="0">
                <a:solidFill>
                  <a:srgbClr val="FF0000"/>
                </a:solidFill>
                <a:latin typeface="+mn-lt"/>
              </a:rPr>
              <a:t>.  Take care about the signs in these equations.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2286000" y="0"/>
            <a:ext cx="6400800" cy="1524000"/>
          </a:xfrm>
        </p:spPr>
        <p:txBody>
          <a:bodyPr/>
          <a:lstStyle/>
          <a:p>
            <a:pPr eaLnBrk="1" hangingPunct="1"/>
            <a:r>
              <a:rPr lang="en-US" altLang="en-US" sz="3200"/>
              <a:t>MCM – Current Source </a:t>
            </a:r>
            <a:br>
              <a:rPr lang="en-US" altLang="en-US" sz="3200"/>
            </a:br>
            <a:r>
              <a:rPr lang="en-US" altLang="en-US" sz="3200"/>
              <a:t>as a Part of Only One Mesh – Step 4</a:t>
            </a:r>
          </a:p>
        </p:txBody>
      </p:sp>
      <p:sp>
        <p:nvSpPr>
          <p:cNvPr id="37893" name="Text Box 3"/>
          <p:cNvSpPr txBox="1">
            <a:spLocks noChangeArrowheads="1"/>
          </p:cNvSpPr>
          <p:nvPr/>
        </p:nvSpPr>
        <p:spPr bwMode="auto">
          <a:xfrm>
            <a:off x="5715000" y="1524000"/>
            <a:ext cx="1752600" cy="16256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There are no dependent sources here, so we are done.</a:t>
            </a:r>
          </a:p>
        </p:txBody>
      </p:sp>
      <p:graphicFrame>
        <p:nvGraphicFramePr>
          <p:cNvPr id="37890" name="Object 4"/>
          <p:cNvGraphicFramePr>
            <a:graphicFrameLocks noChangeAspect="1"/>
          </p:cNvGraphicFramePr>
          <p:nvPr/>
        </p:nvGraphicFramePr>
        <p:xfrm>
          <a:off x="914400" y="1600200"/>
          <a:ext cx="3232150" cy="1543050"/>
        </p:xfrm>
        <a:graphic>
          <a:graphicData uri="http://schemas.openxmlformats.org/presentationml/2006/ole">
            <mc:AlternateContent xmlns:mc="http://schemas.openxmlformats.org/markup-compatibility/2006">
              <mc:Choice xmlns:v="urn:schemas-microsoft-com:vml" Requires="v">
                <p:oleObj name="Equation" r:id="rId3" imgW="1917360" imgH="914400" progId="Equation.DSMT4">
                  <p:embed/>
                </p:oleObj>
              </mc:Choice>
              <mc:Fallback>
                <p:oleObj name="Equation" r:id="rId3" imgW="1917360" imgH="914400" progId="Equation.DSMT4">
                  <p:embed/>
                  <p:pic>
                    <p:nvPicPr>
                      <p:cNvPr id="3789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3232150" cy="1543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5"/>
          <p:cNvGraphicFramePr>
            <a:graphicFrameLocks noChangeAspect="1"/>
          </p:cNvGraphicFramePr>
          <p:nvPr/>
        </p:nvGraphicFramePr>
        <p:xfrm>
          <a:off x="0" y="3149600"/>
          <a:ext cx="9144000" cy="3702050"/>
        </p:xfrm>
        <a:graphic>
          <a:graphicData uri="http://schemas.openxmlformats.org/presentationml/2006/ole">
            <mc:AlternateContent xmlns:mc="http://schemas.openxmlformats.org/markup-compatibility/2006">
              <mc:Choice xmlns:v="urn:schemas-microsoft-com:vml" Requires="v">
                <p:oleObj name="VISIO" r:id="rId5" imgW="9047880" imgH="3662640" progId="Visio.Drawing.6">
                  <p:embed/>
                </p:oleObj>
              </mc:Choice>
              <mc:Fallback>
                <p:oleObj name="VISIO" r:id="rId5" imgW="9047880" imgH="3662640" progId="Visio.Drawing.6">
                  <p:embed/>
                  <p:pic>
                    <p:nvPicPr>
                      <p:cNvPr id="3789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49600"/>
                        <a:ext cx="9144000" cy="37020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066800" y="304800"/>
            <a:ext cx="7772400" cy="1143000"/>
          </a:xfrm>
        </p:spPr>
        <p:txBody>
          <a:bodyPr/>
          <a:lstStyle/>
          <a:p>
            <a:pPr eaLnBrk="1" hangingPunct="1"/>
            <a:r>
              <a:rPr lang="en-US" altLang="en-US" sz="3200" dirty="0"/>
              <a:t>MCM – Current Source as a Part of </a:t>
            </a:r>
            <a:br>
              <a:rPr lang="en-US" altLang="en-US" sz="3200" dirty="0"/>
            </a:br>
            <a:r>
              <a:rPr lang="en-US" altLang="en-US" sz="3200" dirty="0"/>
              <a:t>Two Meshes</a:t>
            </a:r>
          </a:p>
        </p:txBody>
      </p:sp>
      <p:sp>
        <p:nvSpPr>
          <p:cNvPr id="38916" name="Text Box 3"/>
          <p:cNvSpPr txBox="1">
            <a:spLocks noChangeArrowheads="1"/>
          </p:cNvSpPr>
          <p:nvPr/>
        </p:nvSpPr>
        <p:spPr bwMode="auto">
          <a:xfrm>
            <a:off x="381000" y="1447800"/>
            <a:ext cx="82296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Again, it seems to be best to study the MCM by doing examples. Our next example circuit is given here.  We will go through the entire solution, but our emphasis will be on step 3.  Note that here the current source </a:t>
            </a:r>
            <a:r>
              <a:rPr lang="en-US" altLang="en-US" sz="2000" i="1" dirty="0" err="1">
                <a:latin typeface="+mn-lt"/>
              </a:rPr>
              <a:t>i</a:t>
            </a:r>
            <a:r>
              <a:rPr lang="en-US" altLang="en-US" sz="2000" i="1" baseline="-25000" dirty="0" err="1">
                <a:latin typeface="+mn-lt"/>
              </a:rPr>
              <a:t>S</a:t>
            </a:r>
            <a:r>
              <a:rPr lang="en-US" altLang="en-US" sz="2000" dirty="0">
                <a:latin typeface="+mn-lt"/>
              </a:rPr>
              <a:t> is a part of two meshes.</a:t>
            </a:r>
          </a:p>
        </p:txBody>
      </p:sp>
      <p:graphicFrame>
        <p:nvGraphicFramePr>
          <p:cNvPr id="38914" name="Object 4"/>
          <p:cNvGraphicFramePr>
            <a:graphicFrameLocks noChangeAspect="1"/>
          </p:cNvGraphicFramePr>
          <p:nvPr/>
        </p:nvGraphicFramePr>
        <p:xfrm>
          <a:off x="0" y="2913063"/>
          <a:ext cx="9144000" cy="3944937"/>
        </p:xfrm>
        <a:graphic>
          <a:graphicData uri="http://schemas.openxmlformats.org/presentationml/2006/ole">
            <mc:AlternateContent xmlns:mc="http://schemas.openxmlformats.org/markup-compatibility/2006">
              <mc:Choice xmlns:v="urn:schemas-microsoft-com:vml" Requires="v">
                <p:oleObj name="VISIO" r:id="rId3" imgW="8543880" imgH="3686040" progId="Visio.Drawing.6">
                  <p:embed/>
                </p:oleObj>
              </mc:Choice>
              <mc:Fallback>
                <p:oleObj name="VISIO" r:id="rId3" imgW="8543880" imgH="3686040" progId="Visio.Drawing.6">
                  <p:embed/>
                  <p:pic>
                    <p:nvPicPr>
                      <p:cNvPr id="389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13063"/>
                        <a:ext cx="9144000" cy="3944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0" y="381000"/>
            <a:ext cx="8839200" cy="1219200"/>
          </a:xfrm>
        </p:spPr>
        <p:txBody>
          <a:bodyPr/>
          <a:lstStyle/>
          <a:p>
            <a:pPr eaLnBrk="1" hangingPunct="1"/>
            <a:r>
              <a:rPr lang="en-US" altLang="en-US" sz="3200"/>
              <a:t>MCM – Current Source as a Part of </a:t>
            </a:r>
            <a:br>
              <a:rPr lang="en-US" altLang="en-US" sz="3200"/>
            </a:br>
            <a:r>
              <a:rPr lang="en-US" altLang="en-US" sz="3200"/>
              <a:t>Two Meshes – Steps 1 and 2</a:t>
            </a:r>
          </a:p>
        </p:txBody>
      </p:sp>
      <p:graphicFrame>
        <p:nvGraphicFramePr>
          <p:cNvPr id="39938" name="Object 3"/>
          <p:cNvGraphicFramePr>
            <a:graphicFrameLocks noChangeAspect="1"/>
          </p:cNvGraphicFramePr>
          <p:nvPr/>
        </p:nvGraphicFramePr>
        <p:xfrm>
          <a:off x="0" y="2913063"/>
          <a:ext cx="9144000" cy="3944937"/>
        </p:xfrm>
        <a:graphic>
          <a:graphicData uri="http://schemas.openxmlformats.org/presentationml/2006/ole">
            <mc:AlternateContent xmlns:mc="http://schemas.openxmlformats.org/markup-compatibility/2006">
              <mc:Choice xmlns:v="urn:schemas-microsoft-com:vml" Requires="v">
                <p:oleObj name="VISIO" r:id="rId3" imgW="8543880" imgH="3686040" progId="Visio.Drawing.6">
                  <p:embed/>
                </p:oleObj>
              </mc:Choice>
              <mc:Fallback>
                <p:oleObj name="VISIO" r:id="rId3" imgW="8543880" imgH="3686040" progId="Visio.Drawing.6">
                  <p:embed/>
                  <p:pic>
                    <p:nvPicPr>
                      <p:cNvPr id="3993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13063"/>
                        <a:ext cx="9144000" cy="3944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Text Box 4"/>
          <p:cNvSpPr txBox="1">
            <a:spLocks noChangeArrowheads="1"/>
          </p:cNvSpPr>
          <p:nvPr/>
        </p:nvSpPr>
        <p:spPr bwMode="auto">
          <a:xfrm>
            <a:off x="381000" y="1600200"/>
            <a:ext cx="83820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Since we have done similar circuits already, we have completed steps 1 and 2 in this single slide.  It was already drawn in planar form.  We defined three mesh currents.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85800" y="228600"/>
            <a:ext cx="8305800" cy="1295400"/>
          </a:xfrm>
        </p:spPr>
        <p:txBody>
          <a:bodyPr/>
          <a:lstStyle/>
          <a:p>
            <a:pPr eaLnBrk="1" hangingPunct="1"/>
            <a:r>
              <a:rPr lang="en-US" altLang="en-US" sz="3200"/>
              <a:t>MCM – Current Source as a Part of </a:t>
            </a:r>
            <a:br>
              <a:rPr lang="en-US" altLang="en-US" sz="3200"/>
            </a:br>
            <a:r>
              <a:rPr lang="en-US" altLang="en-US" sz="3200"/>
              <a:t>Two Meshes – Step 3 – Part 1</a:t>
            </a:r>
          </a:p>
        </p:txBody>
      </p:sp>
      <p:graphicFrame>
        <p:nvGraphicFramePr>
          <p:cNvPr id="40962" name="Object 4"/>
          <p:cNvGraphicFramePr>
            <a:graphicFrameLocks noChangeAspect="1"/>
          </p:cNvGraphicFramePr>
          <p:nvPr/>
        </p:nvGraphicFramePr>
        <p:xfrm>
          <a:off x="0" y="2906713"/>
          <a:ext cx="9144000" cy="3944937"/>
        </p:xfrm>
        <a:graphic>
          <a:graphicData uri="http://schemas.openxmlformats.org/presentationml/2006/ole">
            <mc:AlternateContent xmlns:mc="http://schemas.openxmlformats.org/markup-compatibility/2006">
              <mc:Choice xmlns:v="urn:schemas-microsoft-com:vml" Requires="v">
                <p:oleObj name="VISIO" r:id="rId3" imgW="8543880" imgH="3686040" progId="Visio.Drawing.6">
                  <p:embed/>
                </p:oleObj>
              </mc:Choice>
              <mc:Fallback>
                <p:oleObj name="VISIO" r:id="rId3" imgW="8543880" imgH="3686040" progId="Visio.Drawing.6">
                  <p:embed/>
                  <p:pic>
                    <p:nvPicPr>
                      <p:cNvPr id="409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06713"/>
                        <a:ext cx="9144000" cy="3944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4" name="Text Box 3"/>
          <p:cNvSpPr txBox="1">
            <a:spLocks noChangeArrowheads="1"/>
          </p:cNvSpPr>
          <p:nvPr/>
        </p:nvSpPr>
        <p:spPr bwMode="auto">
          <a:xfrm>
            <a:off x="381000" y="1600200"/>
            <a:ext cx="8229600" cy="13208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Now we want to write KVL equations for the three meshes, A, B, and C.  However, we will have difficulties writing the equations for meshes B and C, because the current source can have any voltage across it.  In addition, we note that </a:t>
            </a:r>
            <a:r>
              <a:rPr lang="en-US" altLang="en-US" sz="2000" i="1" dirty="0" err="1">
                <a:latin typeface="+mn-lt"/>
              </a:rPr>
              <a:t>i</a:t>
            </a:r>
            <a:r>
              <a:rPr lang="en-US" altLang="en-US" sz="2000" i="1" baseline="-25000" dirty="0" err="1">
                <a:latin typeface="+mn-lt"/>
              </a:rPr>
              <a:t>S</a:t>
            </a:r>
            <a:r>
              <a:rPr lang="en-US" altLang="en-US" sz="2000" dirty="0">
                <a:latin typeface="+mn-lt"/>
              </a:rPr>
              <a:t> is not equal to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B</a:t>
            </a:r>
            <a:r>
              <a:rPr lang="en-US" altLang="en-US" sz="2000" dirty="0">
                <a:latin typeface="+mn-lt"/>
              </a:rPr>
              <a:t>, nor to  </a:t>
            </a:r>
            <a:r>
              <a:rPr lang="en-US" altLang="en-US" sz="2000" dirty="0">
                <a:cs typeface="Times New Roman" panose="02020603050405020304" pitchFamily="18" charset="0"/>
              </a:rPr>
              <a:t>-</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B</a:t>
            </a:r>
            <a:r>
              <a:rPr lang="en-US" altLang="en-US" sz="2000" dirty="0">
                <a:latin typeface="+mn-lt"/>
              </a:rPr>
              <a:t>, nor is it equal to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C</a:t>
            </a:r>
            <a:r>
              <a:rPr lang="en-US" altLang="en-US" sz="2000" dirty="0">
                <a:latin typeface="+mn-lt"/>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685800" y="228600"/>
            <a:ext cx="8305800" cy="1295400"/>
          </a:xfrm>
        </p:spPr>
        <p:txBody>
          <a:bodyPr/>
          <a:lstStyle/>
          <a:p>
            <a:pPr eaLnBrk="1" hangingPunct="1"/>
            <a:r>
              <a:rPr lang="en-US" altLang="en-US" sz="3200"/>
              <a:t>MCM – Current Source as a Part of </a:t>
            </a:r>
            <a:br>
              <a:rPr lang="en-US" altLang="en-US" sz="3200"/>
            </a:br>
            <a:r>
              <a:rPr lang="en-US" altLang="en-US" sz="3200"/>
              <a:t>Two Meshes – Step 3 – Part 2</a:t>
            </a:r>
          </a:p>
        </p:txBody>
      </p:sp>
      <p:graphicFrame>
        <p:nvGraphicFramePr>
          <p:cNvPr id="41986" name="Object 4"/>
          <p:cNvGraphicFramePr>
            <a:graphicFrameLocks noChangeAspect="1"/>
          </p:cNvGraphicFramePr>
          <p:nvPr>
            <p:extLst>
              <p:ext uri="{D42A27DB-BD31-4B8C-83A1-F6EECF244321}">
                <p14:modId xmlns:p14="http://schemas.microsoft.com/office/powerpoint/2010/main" val="4176160883"/>
              </p:ext>
            </p:extLst>
          </p:nvPr>
        </p:nvGraphicFramePr>
        <p:xfrm>
          <a:off x="0" y="3079016"/>
          <a:ext cx="8759336" cy="3778984"/>
        </p:xfrm>
        <a:graphic>
          <a:graphicData uri="http://schemas.openxmlformats.org/presentationml/2006/ole">
            <mc:AlternateContent xmlns:mc="http://schemas.openxmlformats.org/markup-compatibility/2006">
              <mc:Choice xmlns:v="urn:schemas-microsoft-com:vml" Requires="v">
                <p:oleObj name="VISIO" r:id="rId3" imgW="8543880" imgH="3686040" progId="Visio.Drawing.6">
                  <p:embed/>
                </p:oleObj>
              </mc:Choice>
              <mc:Fallback>
                <p:oleObj name="VISIO" r:id="rId3" imgW="8543880" imgH="3686040" progId="Visio.Drawing.6">
                  <p:embed/>
                  <p:pic>
                    <p:nvPicPr>
                      <p:cNvPr id="419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79016"/>
                        <a:ext cx="8759336" cy="3778984"/>
                      </a:xfrm>
                      <a:prstGeom prst="rect">
                        <a:avLst/>
                      </a:prstGeom>
                      <a:solidFill>
                        <a:srgbClr val="CCFFFF"/>
                      </a:solidFill>
                      <a:ln w="9525">
                        <a:solidFill>
                          <a:schemeClr val="tx1"/>
                        </a:solidFill>
                        <a:miter lim="800000"/>
                        <a:headEnd/>
                        <a:tailEnd/>
                      </a:ln>
                      <a:effectLst/>
                    </p:spPr>
                  </p:pic>
                </p:oleObj>
              </mc:Fallback>
            </mc:AlternateContent>
          </a:graphicData>
        </a:graphic>
      </p:graphicFrame>
      <p:sp>
        <p:nvSpPr>
          <p:cNvPr id="41988" name="Text Box 3"/>
          <p:cNvSpPr txBox="1">
            <a:spLocks noChangeArrowheads="1"/>
          </p:cNvSpPr>
          <p:nvPr/>
        </p:nvSpPr>
        <p:spPr bwMode="auto">
          <a:xfrm>
            <a:off x="152400" y="1447800"/>
            <a:ext cx="8839200" cy="1631216"/>
          </a:xfrm>
          <a:prstGeom prst="rect">
            <a:avLst/>
          </a:prstGeom>
          <a:solidFill>
            <a:schemeClr val="accent1"/>
          </a:solidFill>
          <a:ln w="9525">
            <a:solidFill>
              <a:schemeClr val="tx1"/>
            </a:solidFill>
            <a:miter lim="800000"/>
            <a:headEnd/>
            <a:tailEnd/>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We are going to take a very deliberate approach to this case, since many students find it difficult.  To start, we will assume that we were willing to introduce an additional variable.  (We will later show that we do not have to, but this is just to explain the technique.)  We define the voltage across the current source to be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X</a:t>
            </a:r>
            <a:r>
              <a:rPr lang="en-US" altLang="en-US" sz="2000" dirty="0">
                <a:latin typeface="+mn-lt"/>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685800" y="228600"/>
            <a:ext cx="8305800" cy="1295400"/>
          </a:xfrm>
        </p:spPr>
        <p:txBody>
          <a:bodyPr/>
          <a:lstStyle/>
          <a:p>
            <a:pPr eaLnBrk="1" hangingPunct="1"/>
            <a:r>
              <a:rPr lang="en-US" altLang="en-US" sz="3200"/>
              <a:t>MCM – Current Source as a Part of </a:t>
            </a:r>
            <a:br>
              <a:rPr lang="en-US" altLang="en-US" sz="3200"/>
            </a:br>
            <a:r>
              <a:rPr lang="en-US" altLang="en-US" sz="3200"/>
              <a:t>Two Meshes – Step 3 – Part 3</a:t>
            </a:r>
          </a:p>
        </p:txBody>
      </p:sp>
      <p:sp>
        <p:nvSpPr>
          <p:cNvPr id="43013" name="Text Box 3"/>
          <p:cNvSpPr txBox="1">
            <a:spLocks noChangeArrowheads="1"/>
          </p:cNvSpPr>
          <p:nvPr/>
        </p:nvSpPr>
        <p:spPr bwMode="auto">
          <a:xfrm>
            <a:off x="381000" y="1447800"/>
            <a:ext cx="4114800" cy="7112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Now, we can write KVL equations for meshes B and C, using </a:t>
            </a:r>
            <a:r>
              <a:rPr lang="en-US" altLang="en-US" sz="2000" i="1" dirty="0" err="1"/>
              <a:t>v</a:t>
            </a:r>
            <a:r>
              <a:rPr lang="en-US" altLang="en-US" sz="2000" i="1" baseline="-25000" dirty="0" err="1"/>
              <a:t>X</a:t>
            </a:r>
            <a:r>
              <a:rPr lang="en-US" altLang="en-US" sz="2000" dirty="0"/>
              <a:t>.</a:t>
            </a:r>
          </a:p>
        </p:txBody>
      </p:sp>
      <p:graphicFrame>
        <p:nvGraphicFramePr>
          <p:cNvPr id="43010" name="Object 4"/>
          <p:cNvGraphicFramePr>
            <a:graphicFrameLocks noChangeAspect="1"/>
          </p:cNvGraphicFramePr>
          <p:nvPr>
            <p:extLst>
              <p:ext uri="{D42A27DB-BD31-4B8C-83A1-F6EECF244321}">
                <p14:modId xmlns:p14="http://schemas.microsoft.com/office/powerpoint/2010/main" val="2363060933"/>
              </p:ext>
            </p:extLst>
          </p:nvPr>
        </p:nvGraphicFramePr>
        <p:xfrm>
          <a:off x="4556125" y="1447800"/>
          <a:ext cx="4005263" cy="868363"/>
        </p:xfrm>
        <a:graphic>
          <a:graphicData uri="http://schemas.openxmlformats.org/presentationml/2006/ole">
            <mc:AlternateContent xmlns:mc="http://schemas.openxmlformats.org/markup-compatibility/2006">
              <mc:Choice xmlns:v="urn:schemas-microsoft-com:vml" Requires="v">
                <p:oleObj name="Equation" r:id="rId3" imgW="2108160" imgH="457200" progId="Equation.DSMT4">
                  <p:embed/>
                </p:oleObj>
              </mc:Choice>
              <mc:Fallback>
                <p:oleObj name="Equation" r:id="rId3" imgW="2108160" imgH="457200" progId="Equation.DSMT4">
                  <p:embed/>
                  <p:pic>
                    <p:nvPicPr>
                      <p:cNvPr id="43010" name="Object 4"/>
                      <p:cNvPicPr>
                        <a:picLocks noChangeAspect="1" noChangeArrowheads="1"/>
                      </p:cNvPicPr>
                      <p:nvPr/>
                    </p:nvPicPr>
                    <p:blipFill>
                      <a:blip r:embed="rId4"/>
                      <a:srcRect/>
                      <a:stretch>
                        <a:fillRect/>
                      </a:stretch>
                    </p:blipFill>
                    <p:spPr bwMode="auto">
                      <a:xfrm>
                        <a:off x="4556125" y="1447800"/>
                        <a:ext cx="4005263" cy="868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5"/>
          <p:cNvGraphicFramePr>
            <a:graphicFrameLocks noChangeAspect="1"/>
          </p:cNvGraphicFramePr>
          <p:nvPr/>
        </p:nvGraphicFramePr>
        <p:xfrm>
          <a:off x="0" y="2906713"/>
          <a:ext cx="9144000" cy="3944937"/>
        </p:xfrm>
        <a:graphic>
          <a:graphicData uri="http://schemas.openxmlformats.org/presentationml/2006/ole">
            <mc:AlternateContent xmlns:mc="http://schemas.openxmlformats.org/markup-compatibility/2006">
              <mc:Choice xmlns:v="urn:schemas-microsoft-com:vml" Requires="v">
                <p:oleObj name="VISIO" r:id="rId5" imgW="8543880" imgH="3686040" progId="Visio.Drawing.6">
                  <p:embed/>
                </p:oleObj>
              </mc:Choice>
              <mc:Fallback>
                <p:oleObj name="VISIO" r:id="rId5" imgW="8543880" imgH="3686040" progId="Visio.Drawing.6">
                  <p:embed/>
                  <p:pic>
                    <p:nvPicPr>
                      <p:cNvPr id="4301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06713"/>
                        <a:ext cx="9144000" cy="39449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685800" y="0"/>
            <a:ext cx="8305800" cy="990600"/>
          </a:xfrm>
        </p:spPr>
        <p:txBody>
          <a:bodyPr/>
          <a:lstStyle/>
          <a:p>
            <a:pPr eaLnBrk="1" hangingPunct="1"/>
            <a:r>
              <a:rPr lang="en-US" altLang="en-US" sz="3200" dirty="0"/>
              <a:t>MCM – Current Source as a Part of </a:t>
            </a:r>
            <a:br>
              <a:rPr lang="en-US" altLang="en-US" sz="3200" dirty="0"/>
            </a:br>
            <a:r>
              <a:rPr lang="en-US" altLang="en-US" sz="3200" dirty="0"/>
              <a:t>Two Meshes – Step 3 – Part 4</a:t>
            </a:r>
          </a:p>
        </p:txBody>
      </p:sp>
      <p:sp>
        <p:nvSpPr>
          <p:cNvPr id="44037" name="Text Box 3"/>
          <p:cNvSpPr txBox="1">
            <a:spLocks noChangeArrowheads="1"/>
          </p:cNvSpPr>
          <p:nvPr/>
        </p:nvSpPr>
        <p:spPr bwMode="auto">
          <a:xfrm>
            <a:off x="152400" y="1066800"/>
            <a:ext cx="8534400" cy="1323439"/>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Now, remember that we did not want to use the variable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X</a:t>
            </a:r>
            <a:r>
              <a:rPr lang="en-US" altLang="en-US" sz="2000" dirty="0">
                <a:latin typeface="+mn-lt"/>
              </a:rPr>
              <a:t>.  If we examine the equations that we have just written, we note that we can eliminate </a:t>
            </a:r>
            <a:r>
              <a:rPr lang="en-US" altLang="en-US" sz="2000" i="1" dirty="0" err="1">
                <a:cs typeface="Times New Roman" panose="02020603050405020304" pitchFamily="18" charset="0"/>
              </a:rPr>
              <a:t>v</a:t>
            </a:r>
            <a:r>
              <a:rPr lang="en-US" altLang="en-US" sz="2000" i="1" baseline="-25000" dirty="0" err="1">
                <a:cs typeface="Times New Roman" panose="02020603050405020304" pitchFamily="18" charset="0"/>
              </a:rPr>
              <a:t>X</a:t>
            </a:r>
            <a:r>
              <a:rPr lang="en-US" altLang="en-US" sz="2000" dirty="0">
                <a:latin typeface="+mn-lt"/>
              </a:rPr>
              <a:t>  by adding the two equations together.  We add the B equation to the C equation, and get:</a:t>
            </a:r>
          </a:p>
        </p:txBody>
      </p:sp>
      <p:graphicFrame>
        <p:nvGraphicFramePr>
          <p:cNvPr id="44034" name="Object 4"/>
          <p:cNvGraphicFramePr>
            <a:graphicFrameLocks noChangeAspect="1"/>
          </p:cNvGraphicFramePr>
          <p:nvPr/>
        </p:nvGraphicFramePr>
        <p:xfrm>
          <a:off x="0" y="3760788"/>
          <a:ext cx="7162800" cy="3090862"/>
        </p:xfrm>
        <a:graphic>
          <a:graphicData uri="http://schemas.openxmlformats.org/presentationml/2006/ole">
            <mc:AlternateContent xmlns:mc="http://schemas.openxmlformats.org/markup-compatibility/2006">
              <mc:Choice xmlns:v="urn:schemas-microsoft-com:vml" Requires="v">
                <p:oleObj name="VISIO" r:id="rId3" imgW="8543880" imgH="3686040" progId="Visio.Drawing.6">
                  <p:embed/>
                </p:oleObj>
              </mc:Choice>
              <mc:Fallback>
                <p:oleObj name="VISIO" r:id="rId3" imgW="8543880" imgH="3686040" progId="Visio.Drawing.6">
                  <p:embed/>
                  <p:pic>
                    <p:nvPicPr>
                      <p:cNvPr id="4403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60788"/>
                        <a:ext cx="7162800" cy="30908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5"/>
          <p:cNvGraphicFramePr>
            <a:graphicFrameLocks noChangeAspect="1"/>
          </p:cNvGraphicFramePr>
          <p:nvPr>
            <p:extLst>
              <p:ext uri="{D42A27DB-BD31-4B8C-83A1-F6EECF244321}">
                <p14:modId xmlns:p14="http://schemas.microsoft.com/office/powerpoint/2010/main" val="3557140611"/>
              </p:ext>
            </p:extLst>
          </p:nvPr>
        </p:nvGraphicFramePr>
        <p:xfrm>
          <a:off x="1428750" y="2361664"/>
          <a:ext cx="7286625" cy="1303338"/>
        </p:xfrm>
        <a:graphic>
          <a:graphicData uri="http://schemas.openxmlformats.org/presentationml/2006/ole">
            <mc:AlternateContent xmlns:mc="http://schemas.openxmlformats.org/markup-compatibility/2006">
              <mc:Choice xmlns:v="urn:schemas-microsoft-com:vml" Requires="v">
                <p:oleObj name="Equation" r:id="rId5" imgW="3835080" imgH="685800" progId="Equation.DSMT4">
                  <p:embed/>
                </p:oleObj>
              </mc:Choice>
              <mc:Fallback>
                <p:oleObj name="Equation" r:id="rId5" imgW="3835080" imgH="685800" progId="Equation.DSMT4">
                  <p:embed/>
                  <p:pic>
                    <p:nvPicPr>
                      <p:cNvPr id="44035" name="Object 5"/>
                      <p:cNvPicPr>
                        <a:picLocks noChangeAspect="1" noChangeArrowheads="1"/>
                      </p:cNvPicPr>
                      <p:nvPr/>
                    </p:nvPicPr>
                    <p:blipFill>
                      <a:blip r:embed="rId6"/>
                      <a:srcRect/>
                      <a:stretch>
                        <a:fillRect/>
                      </a:stretch>
                    </p:blipFill>
                    <p:spPr bwMode="auto">
                      <a:xfrm>
                        <a:off x="1428750" y="2361664"/>
                        <a:ext cx="7286625" cy="1303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9" name="Object 3"/>
          <p:cNvGraphicFramePr>
            <a:graphicFrameLocks noChangeAspect="1"/>
          </p:cNvGraphicFramePr>
          <p:nvPr/>
        </p:nvGraphicFramePr>
        <p:xfrm>
          <a:off x="0" y="2971800"/>
          <a:ext cx="8991600" cy="3879850"/>
        </p:xfrm>
        <a:graphic>
          <a:graphicData uri="http://schemas.openxmlformats.org/presentationml/2006/ole">
            <mc:AlternateContent xmlns:mc="http://schemas.openxmlformats.org/markup-compatibility/2006">
              <mc:Choice xmlns:v="urn:schemas-microsoft-com:vml" Requires="v">
                <p:oleObj name="VISIO" r:id="rId3" imgW="8543880" imgH="3686040" progId="Visio.Drawing.6">
                  <p:embed/>
                </p:oleObj>
              </mc:Choice>
              <mc:Fallback>
                <p:oleObj name="VISIO" r:id="rId3" imgW="8543880" imgH="3686040" progId="Visio.Drawing.6">
                  <p:embed/>
                  <p:pic>
                    <p:nvPicPr>
                      <p:cNvPr id="450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8991600" cy="38798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Rectangle 4"/>
          <p:cNvSpPr>
            <a:spLocks noGrp="1" noChangeArrowheads="1"/>
          </p:cNvSpPr>
          <p:nvPr>
            <p:ph type="title"/>
          </p:nvPr>
        </p:nvSpPr>
        <p:spPr>
          <a:xfrm>
            <a:off x="685800" y="228600"/>
            <a:ext cx="8305800" cy="1295400"/>
          </a:xfrm>
        </p:spPr>
        <p:txBody>
          <a:bodyPr/>
          <a:lstStyle/>
          <a:p>
            <a:pPr eaLnBrk="1" hangingPunct="1"/>
            <a:r>
              <a:rPr lang="en-US" altLang="en-US" sz="3200"/>
              <a:t>MCM – Current Source as a Part of </a:t>
            </a:r>
            <a:br>
              <a:rPr lang="en-US" altLang="en-US" sz="3200"/>
            </a:br>
            <a:r>
              <a:rPr lang="en-US" altLang="en-US" sz="3200"/>
              <a:t>Two Meshes – Step 3 – Part 5</a:t>
            </a:r>
          </a:p>
        </p:txBody>
      </p:sp>
      <p:sp>
        <p:nvSpPr>
          <p:cNvPr id="45061" name="Text Box 5"/>
          <p:cNvSpPr txBox="1">
            <a:spLocks noChangeArrowheads="1"/>
          </p:cNvSpPr>
          <p:nvPr/>
        </p:nvSpPr>
        <p:spPr bwMode="auto">
          <a:xfrm>
            <a:off x="381000" y="1447800"/>
            <a:ext cx="8305800" cy="1200329"/>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mn-lt"/>
              </a:rPr>
              <a:t>Next, we examine this new equation that we have titled B+C.  If we look at the circuit, this is just KVL applied to a closed path that surrounds the current source. The correspondence between voltages and KVL terms is shown with colors. </a:t>
            </a:r>
          </a:p>
        </p:txBody>
      </p:sp>
      <p:sp>
        <p:nvSpPr>
          <p:cNvPr id="45062" name="Line 6"/>
          <p:cNvSpPr>
            <a:spLocks noChangeShapeType="1"/>
          </p:cNvSpPr>
          <p:nvPr/>
        </p:nvSpPr>
        <p:spPr bwMode="auto">
          <a:xfrm flipH="1">
            <a:off x="3048000" y="2743200"/>
            <a:ext cx="228600" cy="1219200"/>
          </a:xfrm>
          <a:prstGeom prst="line">
            <a:avLst/>
          </a:prstGeom>
          <a:noFill/>
          <a:ln w="38100">
            <a:solidFill>
              <a:srgbClr val="66FF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Line 7"/>
          <p:cNvSpPr>
            <a:spLocks noChangeShapeType="1"/>
          </p:cNvSpPr>
          <p:nvPr/>
        </p:nvSpPr>
        <p:spPr bwMode="auto">
          <a:xfrm flipH="1">
            <a:off x="4114800" y="2819400"/>
            <a:ext cx="381000" cy="5334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Line 8"/>
          <p:cNvSpPr>
            <a:spLocks noChangeShapeType="1"/>
          </p:cNvSpPr>
          <p:nvPr/>
        </p:nvSpPr>
        <p:spPr bwMode="auto">
          <a:xfrm>
            <a:off x="5257800" y="2819400"/>
            <a:ext cx="3810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5" name="Line 9"/>
          <p:cNvSpPr>
            <a:spLocks noChangeShapeType="1"/>
          </p:cNvSpPr>
          <p:nvPr/>
        </p:nvSpPr>
        <p:spPr bwMode="auto">
          <a:xfrm flipH="1">
            <a:off x="6096000" y="2819400"/>
            <a:ext cx="533400" cy="31242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6" name="Line 10"/>
          <p:cNvSpPr>
            <a:spLocks noChangeShapeType="1"/>
          </p:cNvSpPr>
          <p:nvPr/>
        </p:nvSpPr>
        <p:spPr bwMode="auto">
          <a:xfrm>
            <a:off x="5867400" y="2819400"/>
            <a:ext cx="16764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5058" name="Object 2"/>
          <p:cNvGraphicFramePr>
            <a:graphicFrameLocks noChangeAspect="1"/>
          </p:cNvGraphicFramePr>
          <p:nvPr>
            <p:extLst>
              <p:ext uri="{D42A27DB-BD31-4B8C-83A1-F6EECF244321}">
                <p14:modId xmlns:p14="http://schemas.microsoft.com/office/powerpoint/2010/main" val="412657985"/>
              </p:ext>
            </p:extLst>
          </p:nvPr>
        </p:nvGraphicFramePr>
        <p:xfrm>
          <a:off x="1981200" y="2438400"/>
          <a:ext cx="5381625" cy="434975"/>
        </p:xfrm>
        <a:graphic>
          <a:graphicData uri="http://schemas.openxmlformats.org/presentationml/2006/ole">
            <mc:AlternateContent xmlns:mc="http://schemas.openxmlformats.org/markup-compatibility/2006">
              <mc:Choice xmlns:v="urn:schemas-microsoft-com:vml" Requires="v">
                <p:oleObj name="Equation" r:id="rId5" imgW="2831760" imgH="228600" progId="Equation.DSMT4">
                  <p:embed/>
                </p:oleObj>
              </mc:Choice>
              <mc:Fallback>
                <p:oleObj name="Equation" r:id="rId5" imgW="2831760" imgH="228600" progId="Equation.DSMT4">
                  <p:embed/>
                  <p:pic>
                    <p:nvPicPr>
                      <p:cNvPr id="4505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438400"/>
                        <a:ext cx="5381625"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457200"/>
            <a:ext cx="7772400" cy="1295400"/>
          </a:xfrm>
        </p:spPr>
        <p:txBody>
          <a:bodyPr/>
          <a:lstStyle/>
          <a:p>
            <a:pPr eaLnBrk="1" hangingPunct="1"/>
            <a:r>
              <a:rPr lang="en-US" altLang="en-US"/>
              <a:t>Some Review – Closed Loops </a:t>
            </a:r>
          </a:p>
        </p:txBody>
      </p:sp>
      <p:sp>
        <p:nvSpPr>
          <p:cNvPr id="2052" name="Rectangle 3"/>
          <p:cNvSpPr>
            <a:spLocks noGrp="1" noChangeArrowheads="1"/>
          </p:cNvSpPr>
          <p:nvPr>
            <p:ph type="body" idx="1"/>
          </p:nvPr>
        </p:nvSpPr>
        <p:spPr>
          <a:xfrm>
            <a:off x="304800" y="1905000"/>
            <a:ext cx="3429000" cy="4648200"/>
          </a:xfrm>
        </p:spPr>
        <p:txBody>
          <a:bodyPr/>
          <a:lstStyle/>
          <a:p>
            <a:pPr eaLnBrk="1" hangingPunct="1">
              <a:lnSpc>
                <a:spcPct val="90000"/>
              </a:lnSpc>
            </a:pPr>
            <a:r>
              <a:rPr lang="en-US" altLang="en-US" sz="2000" dirty="0">
                <a:cs typeface="Times New Roman" panose="02020603050405020304" pitchFamily="18" charset="0"/>
              </a:rPr>
              <a:t>A </a:t>
            </a:r>
            <a:r>
              <a:rPr lang="en-US" altLang="en-US" sz="2000" b="1" dirty="0">
                <a:cs typeface="Times New Roman" panose="02020603050405020304" pitchFamily="18" charset="0"/>
              </a:rPr>
              <a:t>closed loop</a:t>
            </a:r>
            <a:r>
              <a:rPr lang="en-US" altLang="en-US" sz="2000" dirty="0">
                <a:cs typeface="Times New Roman" panose="02020603050405020304" pitchFamily="18" charset="0"/>
              </a:rPr>
              <a:t> can be defined in this way:  Start at any node and go in any direction and end up where you start.  This is a closed loop. </a:t>
            </a:r>
          </a:p>
          <a:p>
            <a:pPr eaLnBrk="1" hangingPunct="1">
              <a:lnSpc>
                <a:spcPct val="90000"/>
              </a:lnSpc>
            </a:pPr>
            <a:r>
              <a:rPr lang="en-US" altLang="en-US" sz="2000" dirty="0">
                <a:cs typeface="Times New Roman" panose="02020603050405020304" pitchFamily="18" charset="0"/>
              </a:rPr>
              <a:t>Note that this loop does not have to follow components and wires.  It can jump across open space.</a:t>
            </a:r>
            <a:r>
              <a:rPr lang="en-US" altLang="en-US" sz="2000" dirty="0"/>
              <a:t>  Often we will follow components, but we will also have situations where we need to jump between nodes that have no connections. </a:t>
            </a:r>
          </a:p>
        </p:txBody>
      </p:sp>
      <p:graphicFrame>
        <p:nvGraphicFramePr>
          <p:cNvPr id="2050"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0" y="3125788"/>
          <a:ext cx="8589963" cy="3732212"/>
        </p:xfrm>
        <a:graphic>
          <a:graphicData uri="http://schemas.openxmlformats.org/presentationml/2006/ole">
            <mc:AlternateContent xmlns:mc="http://schemas.openxmlformats.org/markup-compatibility/2006">
              <mc:Choice xmlns:v="urn:schemas-microsoft-com:vml" Requires="v">
                <p:oleObj name="VISIO" r:id="rId3" imgW="8590680" imgH="3732840" progId="Visio.Drawing.6">
                  <p:embed/>
                </p:oleObj>
              </mc:Choice>
              <mc:Fallback>
                <p:oleObj name="VISIO" r:id="rId3" imgW="8590680" imgH="3732840" progId="Visio.Drawing.6">
                  <p:embed/>
                  <p:pic>
                    <p:nvPicPr>
                      <p:cNvPr id="460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25788"/>
                        <a:ext cx="8589963" cy="37322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Rectangle 3"/>
          <p:cNvSpPr>
            <a:spLocks noGrp="1" noChangeArrowheads="1"/>
          </p:cNvSpPr>
          <p:nvPr>
            <p:ph type="title"/>
          </p:nvPr>
        </p:nvSpPr>
        <p:spPr>
          <a:xfrm>
            <a:off x="609600" y="0"/>
            <a:ext cx="8305800" cy="990600"/>
          </a:xfrm>
        </p:spPr>
        <p:txBody>
          <a:bodyPr/>
          <a:lstStyle/>
          <a:p>
            <a:pPr eaLnBrk="1" hangingPunct="1"/>
            <a:r>
              <a:rPr lang="en-US" altLang="en-US" sz="3200" dirty="0"/>
              <a:t>MCM – Current Source as a Part of </a:t>
            </a:r>
            <a:br>
              <a:rPr lang="en-US" altLang="en-US" sz="3200" dirty="0"/>
            </a:br>
            <a:r>
              <a:rPr lang="en-US" altLang="en-US" sz="3200" dirty="0"/>
              <a:t>Two Meshes – Step 3 – Part 6</a:t>
            </a:r>
          </a:p>
        </p:txBody>
      </p:sp>
      <p:sp>
        <p:nvSpPr>
          <p:cNvPr id="46085" name="Text Box 4"/>
          <p:cNvSpPr txBox="1">
            <a:spLocks noChangeArrowheads="1"/>
          </p:cNvSpPr>
          <p:nvPr/>
        </p:nvSpPr>
        <p:spPr bwMode="auto">
          <a:xfrm>
            <a:off x="388776" y="1143000"/>
            <a:ext cx="85344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The large closed path that includes the current source is called a </a:t>
            </a:r>
            <a:r>
              <a:rPr lang="en-US" altLang="en-US" sz="2000" b="1" dirty="0" err="1">
                <a:latin typeface="+mn-lt"/>
              </a:rPr>
              <a:t>Supermesh</a:t>
            </a:r>
            <a:r>
              <a:rPr lang="en-US" altLang="en-US" sz="2000" dirty="0">
                <a:latin typeface="+mn-lt"/>
              </a:rPr>
              <a:t>.  We will call the KVL equation that we write for this closed path a </a:t>
            </a:r>
            <a:r>
              <a:rPr lang="en-US" altLang="en-US" sz="2000" b="1" dirty="0" err="1">
                <a:latin typeface="+mn-lt"/>
              </a:rPr>
              <a:t>Supermesh</a:t>
            </a:r>
            <a:r>
              <a:rPr lang="en-US" altLang="en-US" sz="2000" b="1" dirty="0">
                <a:latin typeface="+mn-lt"/>
              </a:rPr>
              <a:t> Equation</a:t>
            </a:r>
            <a:r>
              <a:rPr lang="en-US" altLang="en-US" sz="2000" dirty="0">
                <a:latin typeface="+mn-lt"/>
              </a:rPr>
              <a:t>.</a:t>
            </a:r>
          </a:p>
        </p:txBody>
      </p:sp>
      <p:sp>
        <p:nvSpPr>
          <p:cNvPr id="46086" name="Line 5"/>
          <p:cNvSpPr>
            <a:spLocks noChangeShapeType="1"/>
          </p:cNvSpPr>
          <p:nvPr/>
        </p:nvSpPr>
        <p:spPr bwMode="auto">
          <a:xfrm flipH="1">
            <a:off x="5257800" y="3048000"/>
            <a:ext cx="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Text Box 6"/>
          <p:cNvSpPr txBox="1">
            <a:spLocks noChangeArrowheads="1"/>
          </p:cNvSpPr>
          <p:nvPr/>
        </p:nvSpPr>
        <p:spPr bwMode="auto">
          <a:xfrm>
            <a:off x="4191000" y="2667000"/>
            <a:ext cx="1828800" cy="46672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Supermesh</a:t>
            </a:r>
          </a:p>
        </p:txBody>
      </p:sp>
      <p:sp>
        <p:nvSpPr>
          <p:cNvPr id="46088" name="Text Box 7"/>
          <p:cNvSpPr txBox="1">
            <a:spLocks noChangeArrowheads="1"/>
          </p:cNvSpPr>
          <p:nvPr/>
        </p:nvSpPr>
        <p:spPr bwMode="auto">
          <a:xfrm>
            <a:off x="6324600" y="2667000"/>
            <a:ext cx="2819400" cy="46672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Supermesh Equation</a:t>
            </a:r>
          </a:p>
        </p:txBody>
      </p:sp>
      <p:graphicFrame>
        <p:nvGraphicFramePr>
          <p:cNvPr id="46083" name="Object 8"/>
          <p:cNvGraphicFramePr>
            <a:graphicFrameLocks noChangeAspect="1"/>
          </p:cNvGraphicFramePr>
          <p:nvPr>
            <p:extLst>
              <p:ext uri="{D42A27DB-BD31-4B8C-83A1-F6EECF244321}">
                <p14:modId xmlns:p14="http://schemas.microsoft.com/office/powerpoint/2010/main" val="2368510816"/>
              </p:ext>
            </p:extLst>
          </p:nvPr>
        </p:nvGraphicFramePr>
        <p:xfrm>
          <a:off x="3048000" y="2085845"/>
          <a:ext cx="5381625" cy="434975"/>
        </p:xfrm>
        <a:graphic>
          <a:graphicData uri="http://schemas.openxmlformats.org/presentationml/2006/ole">
            <mc:AlternateContent xmlns:mc="http://schemas.openxmlformats.org/markup-compatibility/2006">
              <mc:Choice xmlns:v="urn:schemas-microsoft-com:vml" Requires="v">
                <p:oleObj name="Equation" r:id="rId5" imgW="2831760" imgH="228600" progId="Equation.DSMT4">
                  <p:embed/>
                </p:oleObj>
              </mc:Choice>
              <mc:Fallback>
                <p:oleObj name="Equation" r:id="rId5" imgW="2831760" imgH="228600" progId="Equation.DSMT4">
                  <p:embed/>
                  <p:pic>
                    <p:nvPicPr>
                      <p:cNvPr id="4608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085845"/>
                        <a:ext cx="5381625"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9" name="Line 9"/>
          <p:cNvSpPr>
            <a:spLocks noChangeShapeType="1"/>
          </p:cNvSpPr>
          <p:nvPr/>
        </p:nvSpPr>
        <p:spPr bwMode="auto">
          <a:xfrm flipH="1" flipV="1">
            <a:off x="6324600" y="2514600"/>
            <a:ext cx="91440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647700" y="-13996"/>
            <a:ext cx="8305800" cy="1004596"/>
          </a:xfrm>
        </p:spPr>
        <p:txBody>
          <a:bodyPr/>
          <a:lstStyle/>
          <a:p>
            <a:pPr eaLnBrk="1" hangingPunct="1"/>
            <a:r>
              <a:rPr lang="en-US" altLang="en-US" sz="3200" dirty="0"/>
              <a:t>MCM – Current Source as a Part of </a:t>
            </a:r>
            <a:br>
              <a:rPr lang="en-US" altLang="en-US" sz="3200" dirty="0"/>
            </a:br>
            <a:r>
              <a:rPr lang="en-US" altLang="en-US" sz="3200" dirty="0"/>
              <a:t>Two Meshes – Step 3 – Part 7</a:t>
            </a:r>
          </a:p>
        </p:txBody>
      </p:sp>
      <p:sp>
        <p:nvSpPr>
          <p:cNvPr id="47109" name="Text Box 3"/>
          <p:cNvSpPr txBox="1">
            <a:spLocks noChangeArrowheads="1"/>
          </p:cNvSpPr>
          <p:nvPr/>
        </p:nvSpPr>
        <p:spPr bwMode="auto">
          <a:xfrm>
            <a:off x="381000" y="1447800"/>
            <a:ext cx="8382000" cy="101600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The </a:t>
            </a:r>
            <a:r>
              <a:rPr lang="en-US" altLang="en-US" sz="2000" dirty="0" err="1">
                <a:latin typeface="+mn-lt"/>
              </a:rPr>
              <a:t>Supermesh</a:t>
            </a:r>
            <a:r>
              <a:rPr lang="en-US" altLang="en-US" sz="2000" dirty="0">
                <a:latin typeface="+mn-lt"/>
              </a:rPr>
              <a:t> Equation is fine, but it is not enough.  With the equation for mesh A, and for variable </a:t>
            </a:r>
            <a:r>
              <a:rPr lang="en-US" altLang="en-US" sz="2000" i="1" dirty="0" err="1">
                <a:cs typeface="Times New Roman" panose="02020603050405020304" pitchFamily="18" charset="0"/>
              </a:rPr>
              <a:t>i</a:t>
            </a:r>
            <a:r>
              <a:rPr lang="en-US" altLang="en-US" sz="2000" i="1" baseline="-25000" dirty="0" err="1">
                <a:cs typeface="Times New Roman" panose="02020603050405020304" pitchFamily="18" charset="0"/>
              </a:rPr>
              <a:t>X</a:t>
            </a:r>
            <a:r>
              <a:rPr lang="en-US" altLang="en-US" sz="2000" dirty="0">
                <a:latin typeface="+mn-lt"/>
              </a:rPr>
              <a:t>,  we still only have three equations, and four unknowns.  We need one more equation.</a:t>
            </a:r>
          </a:p>
        </p:txBody>
      </p:sp>
      <p:graphicFrame>
        <p:nvGraphicFramePr>
          <p:cNvPr id="47106" name="Object 4"/>
          <p:cNvGraphicFramePr>
            <a:graphicFrameLocks noChangeAspect="1"/>
          </p:cNvGraphicFramePr>
          <p:nvPr/>
        </p:nvGraphicFramePr>
        <p:xfrm>
          <a:off x="0" y="3508375"/>
          <a:ext cx="7696200" cy="3343275"/>
        </p:xfrm>
        <a:graphic>
          <a:graphicData uri="http://schemas.openxmlformats.org/presentationml/2006/ole">
            <mc:AlternateContent xmlns:mc="http://schemas.openxmlformats.org/markup-compatibility/2006">
              <mc:Choice xmlns:v="urn:schemas-microsoft-com:vml" Requires="v">
                <p:oleObj name="VISIO" r:id="rId3" imgW="8590680" imgH="3732840" progId="Visio.Drawing.6">
                  <p:embed/>
                </p:oleObj>
              </mc:Choice>
              <mc:Fallback>
                <p:oleObj name="VISIO" r:id="rId3" imgW="8590680" imgH="3732840" progId="Visio.Drawing.6">
                  <p:embed/>
                  <p:pic>
                    <p:nvPicPr>
                      <p:cNvPr id="471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8375"/>
                        <a:ext cx="7696200" cy="3343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0" name="Line 5"/>
          <p:cNvSpPr>
            <a:spLocks noChangeShapeType="1"/>
          </p:cNvSpPr>
          <p:nvPr/>
        </p:nvSpPr>
        <p:spPr bwMode="auto">
          <a:xfrm flipH="1">
            <a:off x="4114800" y="3352800"/>
            <a:ext cx="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1" name="Text Box 6"/>
          <p:cNvSpPr txBox="1">
            <a:spLocks noChangeArrowheads="1"/>
          </p:cNvSpPr>
          <p:nvPr/>
        </p:nvSpPr>
        <p:spPr bwMode="auto">
          <a:xfrm>
            <a:off x="2971800" y="2971800"/>
            <a:ext cx="1828800" cy="46672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Supermesh</a:t>
            </a:r>
          </a:p>
        </p:txBody>
      </p:sp>
      <p:sp>
        <p:nvSpPr>
          <p:cNvPr id="47112" name="Text Box 7"/>
          <p:cNvSpPr txBox="1">
            <a:spLocks noChangeArrowheads="1"/>
          </p:cNvSpPr>
          <p:nvPr/>
        </p:nvSpPr>
        <p:spPr bwMode="auto">
          <a:xfrm>
            <a:off x="5943600" y="2971800"/>
            <a:ext cx="2819400" cy="466725"/>
          </a:xfrm>
          <a:prstGeom prst="rect">
            <a:avLst/>
          </a:prstGeom>
          <a:solidFill>
            <a:srgbClr val="FF0000"/>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Supermesh Equation</a:t>
            </a:r>
          </a:p>
        </p:txBody>
      </p:sp>
      <p:graphicFrame>
        <p:nvGraphicFramePr>
          <p:cNvPr id="47107" name="Object 8"/>
          <p:cNvGraphicFramePr>
            <a:graphicFrameLocks noChangeAspect="1"/>
          </p:cNvGraphicFramePr>
          <p:nvPr/>
        </p:nvGraphicFramePr>
        <p:xfrm>
          <a:off x="2133600" y="2514600"/>
          <a:ext cx="5381625" cy="434975"/>
        </p:xfrm>
        <a:graphic>
          <a:graphicData uri="http://schemas.openxmlformats.org/presentationml/2006/ole">
            <mc:AlternateContent xmlns:mc="http://schemas.openxmlformats.org/markup-compatibility/2006">
              <mc:Choice xmlns:v="urn:schemas-microsoft-com:vml" Requires="v">
                <p:oleObj name="Equation" r:id="rId5" imgW="2831760" imgH="228600" progId="Equation.DSMT4">
                  <p:embed/>
                </p:oleObj>
              </mc:Choice>
              <mc:Fallback>
                <p:oleObj name="Equation" r:id="rId5" imgW="2831760" imgH="228600" progId="Equation.DSMT4">
                  <p:embed/>
                  <p:pic>
                    <p:nvPicPr>
                      <p:cNvPr id="4710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14600"/>
                        <a:ext cx="5381625"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3" name="Line 9"/>
          <p:cNvSpPr>
            <a:spLocks noChangeShapeType="1"/>
          </p:cNvSpPr>
          <p:nvPr/>
        </p:nvSpPr>
        <p:spPr bwMode="auto">
          <a:xfrm flipH="1" flipV="1">
            <a:off x="5334000" y="2895600"/>
            <a:ext cx="6096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685800" y="228600"/>
            <a:ext cx="8305800" cy="1295400"/>
          </a:xfrm>
        </p:spPr>
        <p:txBody>
          <a:bodyPr/>
          <a:lstStyle/>
          <a:p>
            <a:pPr eaLnBrk="1" hangingPunct="1"/>
            <a:r>
              <a:rPr lang="en-US" altLang="en-US" sz="3200"/>
              <a:t>MCM – Current Source as a Part of </a:t>
            </a:r>
            <a:br>
              <a:rPr lang="en-US" altLang="en-US" sz="3200"/>
            </a:br>
            <a:r>
              <a:rPr lang="en-US" altLang="en-US" sz="3200"/>
              <a:t>Two Meshes – Step 3 – Part 8</a:t>
            </a:r>
          </a:p>
        </p:txBody>
      </p:sp>
      <p:sp>
        <p:nvSpPr>
          <p:cNvPr id="48133" name="Text Box 3"/>
          <p:cNvSpPr txBox="1">
            <a:spLocks noChangeArrowheads="1"/>
          </p:cNvSpPr>
          <p:nvPr/>
        </p:nvSpPr>
        <p:spPr bwMode="auto">
          <a:xfrm>
            <a:off x="381000" y="1447800"/>
            <a:ext cx="8305800" cy="92551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mn-lt"/>
              </a:rPr>
              <a:t>We need one more equation.  We now note that we have not used the value of the current source, which we expect to influence the solution somehow.  Note that the current source determines the difference between </a:t>
            </a:r>
            <a:r>
              <a:rPr lang="en-US" altLang="en-US" sz="1800" i="1" dirty="0" err="1">
                <a:cs typeface="Times New Roman" panose="02020603050405020304" pitchFamily="18" charset="0"/>
              </a:rPr>
              <a:t>i</a:t>
            </a:r>
            <a:r>
              <a:rPr lang="en-US" altLang="en-US" sz="1800" i="1" baseline="-25000" dirty="0" err="1">
                <a:cs typeface="Times New Roman" panose="02020603050405020304" pitchFamily="18" charset="0"/>
              </a:rPr>
              <a:t>B</a:t>
            </a:r>
            <a:r>
              <a:rPr lang="en-US" altLang="en-US" sz="1800" dirty="0">
                <a:latin typeface="+mn-lt"/>
              </a:rPr>
              <a:t> and </a:t>
            </a:r>
            <a:r>
              <a:rPr lang="en-US" altLang="en-US" sz="1800" i="1" dirty="0" err="1">
                <a:cs typeface="Times New Roman" panose="02020603050405020304" pitchFamily="18" charset="0"/>
              </a:rPr>
              <a:t>i</a:t>
            </a:r>
            <a:r>
              <a:rPr lang="en-US" altLang="en-US" sz="1800" i="1" baseline="-25000" dirty="0" err="1">
                <a:cs typeface="Times New Roman" panose="02020603050405020304" pitchFamily="18" charset="0"/>
              </a:rPr>
              <a:t>C</a:t>
            </a:r>
            <a:r>
              <a:rPr lang="en-US" altLang="en-US" sz="1800" dirty="0">
                <a:latin typeface="+mn-lt"/>
              </a:rPr>
              <a:t>.  </a:t>
            </a:r>
          </a:p>
        </p:txBody>
      </p:sp>
      <p:graphicFrame>
        <p:nvGraphicFramePr>
          <p:cNvPr id="48130" name="Object 4"/>
          <p:cNvGraphicFramePr>
            <a:graphicFrameLocks noChangeAspect="1"/>
          </p:cNvGraphicFramePr>
          <p:nvPr/>
        </p:nvGraphicFramePr>
        <p:xfrm>
          <a:off x="0" y="3017838"/>
          <a:ext cx="8839200" cy="3840162"/>
        </p:xfrm>
        <a:graphic>
          <a:graphicData uri="http://schemas.openxmlformats.org/presentationml/2006/ole">
            <mc:AlternateContent xmlns:mc="http://schemas.openxmlformats.org/markup-compatibility/2006">
              <mc:Choice xmlns:v="urn:schemas-microsoft-com:vml" Requires="v">
                <p:oleObj name="VISIO" r:id="rId3" imgW="8590680" imgH="3732840" progId="Visio.Drawing.6">
                  <p:embed/>
                </p:oleObj>
              </mc:Choice>
              <mc:Fallback>
                <p:oleObj name="VISIO" r:id="rId3" imgW="8590680" imgH="3732840" progId="Visio.Drawing.6">
                  <p:embed/>
                  <p:pic>
                    <p:nvPicPr>
                      <p:cNvPr id="4813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7838"/>
                        <a:ext cx="8839200" cy="38401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5"/>
          <p:cNvGraphicFramePr>
            <a:graphicFrameLocks noChangeAspect="1"/>
          </p:cNvGraphicFramePr>
          <p:nvPr/>
        </p:nvGraphicFramePr>
        <p:xfrm>
          <a:off x="2133600" y="2520950"/>
          <a:ext cx="5381625" cy="434975"/>
        </p:xfrm>
        <a:graphic>
          <a:graphicData uri="http://schemas.openxmlformats.org/presentationml/2006/ole">
            <mc:AlternateContent xmlns:mc="http://schemas.openxmlformats.org/markup-compatibility/2006">
              <mc:Choice xmlns:v="urn:schemas-microsoft-com:vml" Requires="v">
                <p:oleObj name="Equation" r:id="rId5" imgW="2831760" imgH="228600" progId="Equation.DSMT4">
                  <p:embed/>
                </p:oleObj>
              </mc:Choice>
              <mc:Fallback>
                <p:oleObj name="Equation" r:id="rId5" imgW="2831760" imgH="228600" progId="Equation.DSMT4">
                  <p:embed/>
                  <p:pic>
                    <p:nvPicPr>
                      <p:cNvPr id="4813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20950"/>
                        <a:ext cx="5381625"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685800" y="228600"/>
            <a:ext cx="8305800" cy="1295400"/>
          </a:xfrm>
        </p:spPr>
        <p:txBody>
          <a:bodyPr/>
          <a:lstStyle/>
          <a:p>
            <a:pPr eaLnBrk="1" hangingPunct="1"/>
            <a:r>
              <a:rPr lang="en-US" altLang="en-US" sz="3200"/>
              <a:t>MCM – Current Source as a Part of </a:t>
            </a:r>
            <a:br>
              <a:rPr lang="en-US" altLang="en-US" sz="3200"/>
            </a:br>
            <a:r>
              <a:rPr lang="en-US" altLang="en-US" sz="3200"/>
              <a:t>Two Meshes – Step 3 – Part 9</a:t>
            </a:r>
          </a:p>
        </p:txBody>
      </p:sp>
      <p:sp>
        <p:nvSpPr>
          <p:cNvPr id="49157" name="Text Box 3"/>
          <p:cNvSpPr txBox="1">
            <a:spLocks noChangeArrowheads="1"/>
          </p:cNvSpPr>
          <p:nvPr/>
        </p:nvSpPr>
        <p:spPr bwMode="auto">
          <a:xfrm>
            <a:off x="381000" y="1447800"/>
            <a:ext cx="4114800" cy="1200150"/>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mn-lt"/>
              </a:rPr>
              <a:t>The current source determines the difference between </a:t>
            </a:r>
            <a:r>
              <a:rPr lang="en-US" altLang="en-US" sz="1800" i="1" dirty="0" err="1">
                <a:cs typeface="Times New Roman" panose="02020603050405020304" pitchFamily="18" charset="0"/>
              </a:rPr>
              <a:t>i</a:t>
            </a:r>
            <a:r>
              <a:rPr lang="en-US" altLang="en-US" sz="1800" i="1" baseline="-25000" dirty="0" err="1">
                <a:cs typeface="Times New Roman" panose="02020603050405020304" pitchFamily="18" charset="0"/>
              </a:rPr>
              <a:t>B</a:t>
            </a:r>
            <a:r>
              <a:rPr lang="en-US" altLang="en-US" sz="1800" dirty="0">
                <a:latin typeface="+mn-lt"/>
              </a:rPr>
              <a:t> and </a:t>
            </a:r>
            <a:r>
              <a:rPr lang="en-US" altLang="en-US" sz="1800" i="1" dirty="0" err="1">
                <a:cs typeface="Times New Roman" panose="02020603050405020304" pitchFamily="18" charset="0"/>
              </a:rPr>
              <a:t>i</a:t>
            </a:r>
            <a:r>
              <a:rPr lang="en-US" altLang="en-US" sz="1800" i="1" baseline="-25000" dirty="0" err="1">
                <a:cs typeface="Times New Roman" panose="02020603050405020304" pitchFamily="18" charset="0"/>
              </a:rPr>
              <a:t>C</a:t>
            </a:r>
            <a:r>
              <a:rPr lang="en-US" altLang="en-US" sz="1800" dirty="0">
                <a:latin typeface="+mn-lt"/>
              </a:rPr>
              <a:t>.  We can use this to write the fourth equation we need.  We write the following equation.</a:t>
            </a:r>
          </a:p>
        </p:txBody>
      </p:sp>
      <p:graphicFrame>
        <p:nvGraphicFramePr>
          <p:cNvPr id="49154" name="Object 4"/>
          <p:cNvGraphicFramePr>
            <a:graphicFrameLocks noChangeAspect="1"/>
          </p:cNvGraphicFramePr>
          <p:nvPr>
            <p:extLst>
              <p:ext uri="{D42A27DB-BD31-4B8C-83A1-F6EECF244321}">
                <p14:modId xmlns:p14="http://schemas.microsoft.com/office/powerpoint/2010/main" val="1599014138"/>
              </p:ext>
            </p:extLst>
          </p:nvPr>
        </p:nvGraphicFramePr>
        <p:xfrm>
          <a:off x="5565775" y="1857375"/>
          <a:ext cx="2071688" cy="434975"/>
        </p:xfrm>
        <a:graphic>
          <a:graphicData uri="http://schemas.openxmlformats.org/presentationml/2006/ole">
            <mc:AlternateContent xmlns:mc="http://schemas.openxmlformats.org/markup-compatibility/2006">
              <mc:Choice xmlns:v="urn:schemas-microsoft-com:vml" Requires="v">
                <p:oleObj name="Equation" r:id="rId3" imgW="1091880" imgH="228600" progId="Equation.DSMT4">
                  <p:embed/>
                </p:oleObj>
              </mc:Choice>
              <mc:Fallback>
                <p:oleObj name="Equation" r:id="rId3" imgW="1091880" imgH="228600" progId="Equation.DSMT4">
                  <p:embed/>
                  <p:pic>
                    <p:nvPicPr>
                      <p:cNvPr id="49154" name="Object 4"/>
                      <p:cNvPicPr>
                        <a:picLocks noChangeAspect="1" noChangeArrowheads="1"/>
                      </p:cNvPicPr>
                      <p:nvPr/>
                    </p:nvPicPr>
                    <p:blipFill>
                      <a:blip r:embed="rId4"/>
                      <a:srcRect/>
                      <a:stretch>
                        <a:fillRect/>
                      </a:stretch>
                    </p:blipFill>
                    <p:spPr bwMode="auto">
                      <a:xfrm>
                        <a:off x="5565775" y="1857375"/>
                        <a:ext cx="2071688"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5"/>
          <p:cNvGraphicFramePr>
            <a:graphicFrameLocks noChangeAspect="1"/>
          </p:cNvGraphicFramePr>
          <p:nvPr/>
        </p:nvGraphicFramePr>
        <p:xfrm>
          <a:off x="0" y="2879725"/>
          <a:ext cx="9144000" cy="3971925"/>
        </p:xfrm>
        <a:graphic>
          <a:graphicData uri="http://schemas.openxmlformats.org/presentationml/2006/ole">
            <mc:AlternateContent xmlns:mc="http://schemas.openxmlformats.org/markup-compatibility/2006">
              <mc:Choice xmlns:v="urn:schemas-microsoft-com:vml" Requires="v">
                <p:oleObj name="VISIO" r:id="rId5" imgW="8590680" imgH="3732840" progId="Visio.Drawing.6">
                  <p:embed/>
                </p:oleObj>
              </mc:Choice>
              <mc:Fallback>
                <p:oleObj name="VISIO" r:id="rId5" imgW="8590680" imgH="3732840" progId="Visio.Drawing.6">
                  <p:embed/>
                  <p:pic>
                    <p:nvPicPr>
                      <p:cNvPr id="4915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79725"/>
                        <a:ext cx="9144000" cy="39719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457200" y="228600"/>
            <a:ext cx="8534400" cy="1295400"/>
          </a:xfrm>
        </p:spPr>
        <p:txBody>
          <a:bodyPr/>
          <a:lstStyle/>
          <a:p>
            <a:pPr eaLnBrk="1" hangingPunct="1"/>
            <a:r>
              <a:rPr lang="en-US" altLang="en-US" sz="3200" dirty="0"/>
              <a:t>MCM – Current Source as a Part of </a:t>
            </a:r>
            <a:br>
              <a:rPr lang="en-US" altLang="en-US" sz="3200" dirty="0"/>
            </a:br>
            <a:r>
              <a:rPr lang="en-US" altLang="en-US" sz="3200" dirty="0"/>
              <a:t>Two Meshes – Steps 3&amp;4 – Part 10</a:t>
            </a:r>
          </a:p>
        </p:txBody>
      </p:sp>
      <p:sp>
        <p:nvSpPr>
          <p:cNvPr id="50181" name="Text Box 3"/>
          <p:cNvSpPr txBox="1">
            <a:spLocks noChangeArrowheads="1"/>
          </p:cNvSpPr>
          <p:nvPr/>
        </p:nvSpPr>
        <p:spPr bwMode="auto">
          <a:xfrm>
            <a:off x="381000" y="1447800"/>
            <a:ext cx="3352800" cy="1754326"/>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mn-lt"/>
              </a:rPr>
              <a:t>To complete the set of equations, we write the KVL equation for mesh A, and an equation for variable </a:t>
            </a:r>
            <a:r>
              <a:rPr lang="en-US" altLang="en-US" sz="1800" i="1" dirty="0" err="1">
                <a:cs typeface="Times New Roman" panose="02020603050405020304" pitchFamily="18" charset="0"/>
              </a:rPr>
              <a:t>i</a:t>
            </a:r>
            <a:r>
              <a:rPr lang="en-US" altLang="en-US" sz="1800" i="1" baseline="-25000" dirty="0" err="1">
                <a:cs typeface="Times New Roman" panose="02020603050405020304" pitchFamily="18" charset="0"/>
              </a:rPr>
              <a:t>X</a:t>
            </a:r>
            <a:r>
              <a:rPr lang="en-US" altLang="en-US" sz="1800" dirty="0">
                <a:latin typeface="+mn-lt"/>
              </a:rPr>
              <a:t>.  That gives us four equations in four unknowns, or</a:t>
            </a:r>
          </a:p>
        </p:txBody>
      </p:sp>
      <p:graphicFrame>
        <p:nvGraphicFramePr>
          <p:cNvPr id="50178" name="Object 4"/>
          <p:cNvGraphicFramePr>
            <a:graphicFrameLocks noChangeAspect="1"/>
          </p:cNvGraphicFramePr>
          <p:nvPr/>
        </p:nvGraphicFramePr>
        <p:xfrm>
          <a:off x="0" y="3209925"/>
          <a:ext cx="8382000" cy="3641725"/>
        </p:xfrm>
        <a:graphic>
          <a:graphicData uri="http://schemas.openxmlformats.org/presentationml/2006/ole">
            <mc:AlternateContent xmlns:mc="http://schemas.openxmlformats.org/markup-compatibility/2006">
              <mc:Choice xmlns:v="urn:schemas-microsoft-com:vml" Requires="v">
                <p:oleObj name="VISIO" r:id="rId3" imgW="8590680" imgH="3732840" progId="Visio.Drawing.6">
                  <p:embed/>
                </p:oleObj>
              </mc:Choice>
              <mc:Fallback>
                <p:oleObj name="VISIO" r:id="rId3" imgW="8590680" imgH="3732840" progId="Visio.Drawing.6">
                  <p:embed/>
                  <p:pic>
                    <p:nvPicPr>
                      <p:cNvPr id="501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9925"/>
                        <a:ext cx="8382000" cy="3641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9" name="Object 5"/>
          <p:cNvGraphicFramePr>
            <a:graphicFrameLocks noChangeAspect="1"/>
          </p:cNvGraphicFramePr>
          <p:nvPr>
            <p:extLst>
              <p:ext uri="{D42A27DB-BD31-4B8C-83A1-F6EECF244321}">
                <p14:modId xmlns:p14="http://schemas.microsoft.com/office/powerpoint/2010/main" val="1563318690"/>
              </p:ext>
            </p:extLst>
          </p:nvPr>
        </p:nvGraphicFramePr>
        <p:xfrm>
          <a:off x="3727450" y="1447800"/>
          <a:ext cx="5453063" cy="1739900"/>
        </p:xfrm>
        <a:graphic>
          <a:graphicData uri="http://schemas.openxmlformats.org/presentationml/2006/ole">
            <mc:AlternateContent xmlns:mc="http://schemas.openxmlformats.org/markup-compatibility/2006">
              <mc:Choice xmlns:v="urn:schemas-microsoft-com:vml" Requires="v">
                <p:oleObj name="Equation" r:id="rId5" imgW="2869920" imgH="914400" progId="Equation.DSMT4">
                  <p:embed/>
                </p:oleObj>
              </mc:Choice>
              <mc:Fallback>
                <p:oleObj name="Equation" r:id="rId5" imgW="2869920" imgH="914400" progId="Equation.DSMT4">
                  <p:embed/>
                  <p:pic>
                    <p:nvPicPr>
                      <p:cNvPr id="50179" name="Object 5"/>
                      <p:cNvPicPr>
                        <a:picLocks noChangeAspect="1" noChangeArrowheads="1"/>
                      </p:cNvPicPr>
                      <p:nvPr/>
                    </p:nvPicPr>
                    <p:blipFill>
                      <a:blip r:embed="rId6"/>
                      <a:srcRect/>
                      <a:stretch>
                        <a:fillRect/>
                      </a:stretch>
                    </p:blipFill>
                    <p:spPr bwMode="auto">
                      <a:xfrm>
                        <a:off x="3727450" y="1447800"/>
                        <a:ext cx="5453063" cy="1739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4114800" y="2286000"/>
          <a:ext cx="5029200" cy="1625600"/>
        </p:xfrm>
        <a:graphic>
          <a:graphicData uri="http://schemas.openxmlformats.org/presentationml/2006/ole">
            <mc:AlternateContent xmlns:mc="http://schemas.openxmlformats.org/markup-compatibility/2006">
              <mc:Choice xmlns:v="urn:schemas-microsoft-com:vml" Requires="v">
                <p:oleObj name="Equation" r:id="rId3" imgW="2831760" imgH="914400" progId="Equation.DSMT4">
                  <p:embed/>
                </p:oleObj>
              </mc:Choice>
              <mc:Fallback>
                <p:oleObj name="Equation" r:id="rId3" imgW="2831760" imgH="914400" progId="Equation.DSMT4">
                  <p:embed/>
                  <p:pic>
                    <p:nvPicPr>
                      <p:cNvPr id="512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86000"/>
                        <a:ext cx="5029200" cy="1625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Rectangle 3"/>
          <p:cNvSpPr>
            <a:spLocks noGrp="1" noChangeArrowheads="1"/>
          </p:cNvSpPr>
          <p:nvPr>
            <p:ph type="title"/>
          </p:nvPr>
        </p:nvSpPr>
        <p:spPr>
          <a:xfrm>
            <a:off x="457200" y="-4665"/>
            <a:ext cx="8534400" cy="995265"/>
          </a:xfrm>
        </p:spPr>
        <p:txBody>
          <a:bodyPr/>
          <a:lstStyle/>
          <a:p>
            <a:pPr eaLnBrk="1" hangingPunct="1"/>
            <a:r>
              <a:rPr lang="en-US" altLang="en-US" sz="3200" dirty="0"/>
              <a:t>MCM – Current Source as a Part of </a:t>
            </a:r>
            <a:br>
              <a:rPr lang="en-US" altLang="en-US" sz="3200" dirty="0"/>
            </a:br>
            <a:r>
              <a:rPr lang="en-US" altLang="en-US" sz="3200" dirty="0"/>
              <a:t>Two Meshes – Steps 3&amp;4 – Part 11</a:t>
            </a:r>
          </a:p>
        </p:txBody>
      </p:sp>
      <p:sp>
        <p:nvSpPr>
          <p:cNvPr id="51205" name="Text Box 4"/>
          <p:cNvSpPr txBox="1">
            <a:spLocks noChangeArrowheads="1"/>
          </p:cNvSpPr>
          <p:nvPr/>
        </p:nvSpPr>
        <p:spPr bwMode="auto">
          <a:xfrm>
            <a:off x="-10886" y="1066800"/>
            <a:ext cx="4114800" cy="286232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To summarize our approach then, when we have a current source as a part of two meshes, we will</a:t>
            </a:r>
          </a:p>
          <a:p>
            <a:pPr>
              <a:buFontTx/>
              <a:buChar char="•"/>
            </a:pPr>
            <a:r>
              <a:rPr lang="en-US" altLang="en-US" sz="2000" dirty="0">
                <a:latin typeface="+mn-lt"/>
              </a:rPr>
              <a:t> write one equation applying KVL to a </a:t>
            </a:r>
            <a:r>
              <a:rPr lang="en-US" altLang="en-US" sz="2000" dirty="0" err="1">
                <a:latin typeface="+mn-lt"/>
              </a:rPr>
              <a:t>supermesh</a:t>
            </a:r>
            <a:r>
              <a:rPr lang="en-US" altLang="en-US" sz="2000" dirty="0">
                <a:latin typeface="+mn-lt"/>
              </a:rPr>
              <a:t> around the current source, and </a:t>
            </a:r>
          </a:p>
          <a:p>
            <a:pPr>
              <a:buFontTx/>
              <a:buChar char="•"/>
            </a:pPr>
            <a:r>
              <a:rPr lang="en-US" altLang="en-US" sz="2000" dirty="0">
                <a:latin typeface="+mn-lt"/>
              </a:rPr>
              <a:t> write an equation using the current source to relate the two mesh currents.</a:t>
            </a:r>
          </a:p>
        </p:txBody>
      </p:sp>
      <p:sp>
        <p:nvSpPr>
          <p:cNvPr id="51206" name="Line 5"/>
          <p:cNvSpPr>
            <a:spLocks noChangeShapeType="1"/>
          </p:cNvSpPr>
          <p:nvPr/>
        </p:nvSpPr>
        <p:spPr bwMode="auto">
          <a:xfrm flipV="1">
            <a:off x="3352800" y="2819400"/>
            <a:ext cx="7620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7" name="Line 6"/>
          <p:cNvSpPr>
            <a:spLocks noChangeShapeType="1"/>
          </p:cNvSpPr>
          <p:nvPr/>
        </p:nvSpPr>
        <p:spPr bwMode="auto">
          <a:xfrm flipV="1">
            <a:off x="3810000" y="3276600"/>
            <a:ext cx="381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1203" name="Object 7"/>
          <p:cNvGraphicFramePr>
            <a:graphicFrameLocks noChangeAspect="1"/>
          </p:cNvGraphicFramePr>
          <p:nvPr/>
        </p:nvGraphicFramePr>
        <p:xfrm>
          <a:off x="2590800" y="4010025"/>
          <a:ext cx="6553200" cy="2847975"/>
        </p:xfrm>
        <a:graphic>
          <a:graphicData uri="http://schemas.openxmlformats.org/presentationml/2006/ole">
            <mc:AlternateContent xmlns:mc="http://schemas.openxmlformats.org/markup-compatibility/2006">
              <mc:Choice xmlns:v="urn:schemas-microsoft-com:vml" Requires="v">
                <p:oleObj name="VISIO" r:id="rId5" imgW="8590680" imgH="3732840" progId="Visio.Drawing.6">
                  <p:embed/>
                </p:oleObj>
              </mc:Choice>
              <mc:Fallback>
                <p:oleObj name="VISIO" r:id="rId5" imgW="8590680" imgH="3732840" progId="Visio.Drawing.6">
                  <p:embed/>
                  <p:pic>
                    <p:nvPicPr>
                      <p:cNvPr id="5120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010025"/>
                        <a:ext cx="6553200" cy="2847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1447800" y="3506788"/>
          <a:ext cx="7696200" cy="3344862"/>
        </p:xfrm>
        <a:graphic>
          <a:graphicData uri="http://schemas.openxmlformats.org/presentationml/2006/ole">
            <mc:AlternateContent xmlns:mc="http://schemas.openxmlformats.org/markup-compatibility/2006">
              <mc:Choice xmlns:v="urn:schemas-microsoft-com:vml" Requires="v">
                <p:oleObj name="VISIO" r:id="rId3" imgW="8590680" imgH="3732840" progId="Visio.Drawing.6">
                  <p:embed/>
                </p:oleObj>
              </mc:Choice>
              <mc:Fallback>
                <p:oleObj name="VISIO" r:id="rId3" imgW="8590680" imgH="3732840" progId="Visio.Drawing.6">
                  <p:embed/>
                  <p:pic>
                    <p:nvPicPr>
                      <p:cNvPr id="522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506788"/>
                        <a:ext cx="7696200" cy="33448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4953000" y="1676400"/>
          <a:ext cx="4191000" cy="1355725"/>
        </p:xfrm>
        <a:graphic>
          <a:graphicData uri="http://schemas.openxmlformats.org/presentationml/2006/ole">
            <mc:AlternateContent xmlns:mc="http://schemas.openxmlformats.org/markup-compatibility/2006">
              <mc:Choice xmlns:v="urn:schemas-microsoft-com:vml" Requires="v">
                <p:oleObj name="Equation" r:id="rId5" imgW="2831760" imgH="914400" progId="Equation.DSMT4">
                  <p:embed/>
                </p:oleObj>
              </mc:Choice>
              <mc:Fallback>
                <p:oleObj name="Equation" r:id="rId5" imgW="2831760" imgH="914400" progId="Equation.DSMT4">
                  <p:embed/>
                  <p:pic>
                    <p:nvPicPr>
                      <p:cNvPr id="522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4191000" cy="1355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Text Box 4"/>
          <p:cNvSpPr txBox="1">
            <a:spLocks noChangeArrowheads="1"/>
          </p:cNvSpPr>
          <p:nvPr/>
        </p:nvSpPr>
        <p:spPr bwMode="auto">
          <a:xfrm>
            <a:off x="3200400" y="2667000"/>
            <a:ext cx="1539875" cy="822325"/>
          </a:xfrm>
          <a:prstGeom prst="rect">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3366FF"/>
                </a:solidFill>
              </a:rPr>
              <a:t>Constraint Equation</a:t>
            </a:r>
          </a:p>
        </p:txBody>
      </p:sp>
      <p:sp>
        <p:nvSpPr>
          <p:cNvPr id="52229" name="Text Box 5"/>
          <p:cNvSpPr txBox="1">
            <a:spLocks noChangeArrowheads="1"/>
          </p:cNvSpPr>
          <p:nvPr/>
        </p:nvSpPr>
        <p:spPr bwMode="auto">
          <a:xfrm>
            <a:off x="3200400" y="1752600"/>
            <a:ext cx="1676400" cy="822325"/>
          </a:xfrm>
          <a:prstGeom prst="rect">
            <a:avLst/>
          </a:prstGeom>
          <a:solidFill>
            <a:srgbClr val="CCFFFF"/>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rPr>
              <a:t>Supermesh Equation</a:t>
            </a:r>
          </a:p>
        </p:txBody>
      </p:sp>
      <p:sp>
        <p:nvSpPr>
          <p:cNvPr id="52230" name="Rectangle 6"/>
          <p:cNvSpPr>
            <a:spLocks noGrp="1" noChangeArrowheads="1"/>
          </p:cNvSpPr>
          <p:nvPr>
            <p:ph type="title"/>
          </p:nvPr>
        </p:nvSpPr>
        <p:spPr>
          <a:xfrm>
            <a:off x="457200" y="228600"/>
            <a:ext cx="8534400" cy="1295400"/>
          </a:xfrm>
        </p:spPr>
        <p:txBody>
          <a:bodyPr/>
          <a:lstStyle/>
          <a:p>
            <a:pPr eaLnBrk="1" hangingPunct="1"/>
            <a:r>
              <a:rPr lang="en-US" altLang="en-US" sz="3200"/>
              <a:t>MCM – Current Source as a Part of </a:t>
            </a:r>
            <a:br>
              <a:rPr lang="en-US" altLang="en-US" sz="3200"/>
            </a:br>
            <a:r>
              <a:rPr lang="en-US" altLang="en-US" sz="3200"/>
              <a:t>Two Meshes – Steps 3&amp;4 – Part 12</a:t>
            </a:r>
          </a:p>
        </p:txBody>
      </p:sp>
      <p:sp>
        <p:nvSpPr>
          <p:cNvPr id="52231" name="Text Box 7"/>
          <p:cNvSpPr txBox="1">
            <a:spLocks noChangeArrowheads="1"/>
          </p:cNvSpPr>
          <p:nvPr/>
        </p:nvSpPr>
        <p:spPr bwMode="auto">
          <a:xfrm>
            <a:off x="152400" y="1447800"/>
            <a:ext cx="2895600" cy="2024063"/>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t>We write: </a:t>
            </a:r>
          </a:p>
          <a:p>
            <a:pPr>
              <a:buFontTx/>
              <a:buChar char="•"/>
            </a:pPr>
            <a:r>
              <a:rPr lang="en-US" altLang="en-US" sz="1800">
                <a:solidFill>
                  <a:srgbClr val="FF0000"/>
                </a:solidFill>
              </a:rPr>
              <a:t> one equation applying KVL to a supermesh around the current source</a:t>
            </a:r>
            <a:r>
              <a:rPr lang="en-US" altLang="en-US" sz="1800"/>
              <a:t>, and </a:t>
            </a:r>
          </a:p>
          <a:p>
            <a:pPr>
              <a:buFontTx/>
              <a:buChar char="•"/>
            </a:pPr>
            <a:r>
              <a:rPr lang="en-US" altLang="en-US" sz="1800">
                <a:solidFill>
                  <a:srgbClr val="3366FF"/>
                </a:solidFill>
              </a:rPr>
              <a:t> one equation using the current source to relate the two mesh currents</a:t>
            </a:r>
            <a:r>
              <a:rPr lang="en-US" altLang="en-US" sz="1800"/>
              <a:t>.</a:t>
            </a:r>
          </a:p>
        </p:txBody>
      </p:sp>
      <p:sp>
        <p:nvSpPr>
          <p:cNvPr id="52232" name="Line 8"/>
          <p:cNvSpPr>
            <a:spLocks noChangeShapeType="1"/>
          </p:cNvSpPr>
          <p:nvPr/>
        </p:nvSpPr>
        <p:spPr bwMode="auto">
          <a:xfrm flipV="1">
            <a:off x="4495800" y="2133600"/>
            <a:ext cx="4572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3" name="Line 9"/>
          <p:cNvSpPr>
            <a:spLocks noChangeShapeType="1"/>
          </p:cNvSpPr>
          <p:nvPr/>
        </p:nvSpPr>
        <p:spPr bwMode="auto">
          <a:xfrm flipV="1">
            <a:off x="4648200" y="2590800"/>
            <a:ext cx="304800" cy="3048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4" name="Line 10"/>
          <p:cNvSpPr>
            <a:spLocks noChangeShapeType="1"/>
          </p:cNvSpPr>
          <p:nvPr/>
        </p:nvSpPr>
        <p:spPr bwMode="auto">
          <a:xfrm flipH="1" flipV="1">
            <a:off x="2667000" y="2133600"/>
            <a:ext cx="6096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5" name="Line 11"/>
          <p:cNvSpPr>
            <a:spLocks noChangeShapeType="1"/>
          </p:cNvSpPr>
          <p:nvPr/>
        </p:nvSpPr>
        <p:spPr bwMode="auto">
          <a:xfrm flipH="1" flipV="1">
            <a:off x="2667000" y="2819400"/>
            <a:ext cx="609600" cy="762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ChangeArrowheads="1"/>
          </p:cNvSpPr>
          <p:nvPr/>
        </p:nvSpPr>
        <p:spPr bwMode="auto">
          <a:xfrm>
            <a:off x="6781800" y="5334000"/>
            <a:ext cx="13716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0659" name="Rectangle 2"/>
          <p:cNvSpPr>
            <a:spLocks noGrp="1" noChangeArrowheads="1"/>
          </p:cNvSpPr>
          <p:nvPr>
            <p:ph type="title"/>
          </p:nvPr>
        </p:nvSpPr>
        <p:spPr>
          <a:xfrm>
            <a:off x="1371600" y="0"/>
            <a:ext cx="7772400" cy="1066800"/>
          </a:xfrm>
        </p:spPr>
        <p:txBody>
          <a:bodyPr/>
          <a:lstStyle/>
          <a:p>
            <a:pPr eaLnBrk="1" hangingPunct="1"/>
            <a:r>
              <a:rPr lang="en-US" altLang="en-US" sz="3600" dirty="0"/>
              <a:t>How many mesh-current </a:t>
            </a:r>
            <a:br>
              <a:rPr lang="en-US" altLang="en-US" sz="3600" dirty="0"/>
            </a:br>
            <a:r>
              <a:rPr lang="en-US" altLang="en-US" sz="3600" dirty="0"/>
              <a:t>equations do we need to write?</a:t>
            </a:r>
          </a:p>
        </p:txBody>
      </p:sp>
      <p:sp>
        <p:nvSpPr>
          <p:cNvPr id="70660" name="Rectangle 3"/>
          <p:cNvSpPr>
            <a:spLocks noGrp="1" noChangeArrowheads="1"/>
          </p:cNvSpPr>
          <p:nvPr>
            <p:ph type="body" idx="1"/>
          </p:nvPr>
        </p:nvSpPr>
        <p:spPr>
          <a:xfrm>
            <a:off x="228600" y="1676400"/>
            <a:ext cx="8763000" cy="3886200"/>
          </a:xfrm>
        </p:spPr>
        <p:txBody>
          <a:bodyPr/>
          <a:lstStyle/>
          <a:p>
            <a:pPr eaLnBrk="1" hangingPunct="1">
              <a:lnSpc>
                <a:spcPct val="90000"/>
              </a:lnSpc>
            </a:pPr>
            <a:r>
              <a:rPr lang="en-US" altLang="en-US" sz="2400" dirty="0"/>
              <a:t>This has not changed.  The presence or absence of current sources does not change the rules about the number or equations.  In addition, it does not matter whether the current sources are dependent or independent.</a:t>
            </a:r>
          </a:p>
          <a:p>
            <a:pPr eaLnBrk="1" hangingPunct="1">
              <a:lnSpc>
                <a:spcPct val="90000"/>
              </a:lnSpc>
            </a:pPr>
            <a:r>
              <a:rPr lang="en-US" altLang="en-US" sz="2400" dirty="0"/>
              <a:t>The fundamental rule is this:  If there are </a:t>
            </a:r>
            <a:r>
              <a:rPr lang="en-US" altLang="en-US" sz="2400" i="1" dirty="0"/>
              <a:t>n</a:t>
            </a:r>
            <a:r>
              <a:rPr lang="en-US" altLang="en-US" sz="2400" i="1" baseline="-25000" dirty="0"/>
              <a:t>m</a:t>
            </a:r>
            <a:r>
              <a:rPr lang="en-US" altLang="en-US" sz="2400" dirty="0"/>
              <a:t> meshes, you need to write </a:t>
            </a:r>
            <a:r>
              <a:rPr lang="en-US" altLang="en-US" sz="2400" i="1" dirty="0"/>
              <a:t>n</a:t>
            </a:r>
            <a:r>
              <a:rPr lang="en-US" altLang="en-US" sz="2400" i="1" baseline="-25000" dirty="0"/>
              <a:t>m</a:t>
            </a:r>
            <a:r>
              <a:rPr lang="en-US" altLang="en-US" sz="2400" dirty="0"/>
              <a:t> equations. </a:t>
            </a:r>
          </a:p>
          <a:p>
            <a:pPr eaLnBrk="1" hangingPunct="1">
              <a:lnSpc>
                <a:spcPct val="90000"/>
              </a:lnSpc>
            </a:pPr>
            <a:r>
              <a:rPr lang="en-US" altLang="en-US" sz="2400" dirty="0"/>
              <a:t>If there are dependent sources present, then the number of equations has to increase.  In general, each dependent source introduces a variable which is unknown.  If </a:t>
            </a:r>
            <a:r>
              <a:rPr lang="en-US" altLang="en-US" sz="2400" i="1" dirty="0"/>
              <a:t>v</a:t>
            </a:r>
            <a:r>
              <a:rPr lang="en-US" altLang="en-US" sz="2400" dirty="0"/>
              <a:t> is the number of variables that dependent sources depend on, then you need to write </a:t>
            </a:r>
            <a:r>
              <a:rPr lang="en-US" altLang="en-US" sz="2400" i="1" dirty="0" err="1"/>
              <a:t>n</a:t>
            </a:r>
            <a:r>
              <a:rPr lang="en-US" altLang="en-US" sz="2400" i="1" baseline="-25000" dirty="0" err="1"/>
              <a:t>m</a:t>
            </a:r>
            <a:r>
              <a:rPr lang="en-US" altLang="en-US" sz="2400" i="1" dirty="0" err="1"/>
              <a:t>+v</a:t>
            </a:r>
            <a:r>
              <a:rPr lang="en-US" altLang="en-US" sz="2400" dirty="0"/>
              <a:t> equations.</a:t>
            </a:r>
          </a:p>
        </p:txBody>
      </p:sp>
      <p:pic>
        <p:nvPicPr>
          <p:cNvPr id="70661"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
        <p:nvSpPr>
          <p:cNvPr id="70663" name="Text Box 6"/>
          <p:cNvSpPr txBox="1">
            <a:spLocks noChangeArrowheads="1"/>
          </p:cNvSpPr>
          <p:nvPr/>
        </p:nvSpPr>
        <p:spPr bwMode="auto">
          <a:xfrm>
            <a:off x="5715000" y="5915025"/>
            <a:ext cx="838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to </a:t>
            </a:r>
            <a:r>
              <a:rPr lang="en-US" altLang="en-US" sz="1400">
                <a:hlinkClick r:id="rId5" action="ppaction://hlinksldjump" tooltip="next notes"/>
              </a:rPr>
              <a:t>next notes</a:t>
            </a:r>
            <a:r>
              <a:rPr lang="en-US" altLang="en-US" sz="1400">
                <a:hlinkClick r:id="rId4" action="ppaction://hlinksldjump" tooltip="This takes you back to slide 2"/>
              </a:rPr>
              <a:t> </a:t>
            </a:r>
            <a:r>
              <a:rPr lang="en-US" altLang="en-US" sz="1400"/>
              <a:t>slide.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a:off x="6324600" y="5334000"/>
            <a:ext cx="1447800" cy="1524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683" name="Rectangle 2"/>
          <p:cNvSpPr>
            <a:spLocks noGrp="1" noChangeArrowheads="1"/>
          </p:cNvSpPr>
          <p:nvPr>
            <p:ph type="title"/>
          </p:nvPr>
        </p:nvSpPr>
        <p:spPr>
          <a:xfrm>
            <a:off x="304800" y="228600"/>
            <a:ext cx="8839200" cy="914400"/>
          </a:xfrm>
        </p:spPr>
        <p:txBody>
          <a:bodyPr/>
          <a:lstStyle/>
          <a:p>
            <a:pPr eaLnBrk="1" hangingPunct="1"/>
            <a:r>
              <a:rPr lang="en-US" altLang="en-US" sz="3200" dirty="0"/>
              <a:t>What do we do when we have current sources?</a:t>
            </a:r>
          </a:p>
        </p:txBody>
      </p:sp>
      <p:sp>
        <p:nvSpPr>
          <p:cNvPr id="71684" name="Rectangle 3"/>
          <p:cNvSpPr>
            <a:spLocks noGrp="1" noChangeArrowheads="1"/>
          </p:cNvSpPr>
          <p:nvPr>
            <p:ph type="body" idx="1"/>
          </p:nvPr>
        </p:nvSpPr>
        <p:spPr>
          <a:xfrm>
            <a:off x="533400" y="1219200"/>
            <a:ext cx="7924800" cy="3810000"/>
          </a:xfrm>
        </p:spPr>
        <p:txBody>
          <a:bodyPr/>
          <a:lstStyle/>
          <a:p>
            <a:pPr eaLnBrk="1" hangingPunct="1">
              <a:buFontTx/>
              <a:buNone/>
            </a:pPr>
            <a:r>
              <a:rPr lang="en-US" altLang="en-US" sz="2400" dirty="0"/>
              <a:t>Our steps when we have current sources depend on how the current sources appear.</a:t>
            </a:r>
          </a:p>
          <a:p>
            <a:pPr eaLnBrk="1" hangingPunct="1"/>
            <a:r>
              <a:rPr lang="en-US" altLang="en-US" sz="2400" dirty="0"/>
              <a:t>If the current source is a part of only one mesh, we set that mesh current equal to the current source, being careful about the polarity.</a:t>
            </a:r>
          </a:p>
          <a:p>
            <a:pPr eaLnBrk="1" hangingPunct="1"/>
            <a:r>
              <a:rPr lang="en-US" altLang="en-US" sz="2400" dirty="0"/>
              <a:t>If the current source is a part of two meshes, we </a:t>
            </a:r>
          </a:p>
          <a:p>
            <a:pPr lvl="1" eaLnBrk="1" hangingPunct="1"/>
            <a:r>
              <a:rPr lang="en-US" altLang="en-US" sz="2000" dirty="0"/>
              <a:t>write a </a:t>
            </a:r>
            <a:r>
              <a:rPr lang="en-US" altLang="en-US" sz="2000" dirty="0" err="1"/>
              <a:t>supermesh</a:t>
            </a:r>
            <a:r>
              <a:rPr lang="en-US" altLang="en-US" sz="2000" dirty="0"/>
              <a:t> equation using a closed path around the source (</a:t>
            </a:r>
            <a:r>
              <a:rPr lang="en-US" altLang="en-US" sz="2000" dirty="0" err="1"/>
              <a:t>supermesh</a:t>
            </a:r>
            <a:r>
              <a:rPr lang="en-US" altLang="en-US" sz="2000" dirty="0"/>
              <a:t> equation), and </a:t>
            </a:r>
          </a:p>
          <a:p>
            <a:pPr lvl="1" eaLnBrk="1" hangingPunct="1"/>
            <a:r>
              <a:rPr lang="en-US" altLang="en-US" sz="2000" dirty="0"/>
              <a:t>write an equation using the current source and the two mesh currents (constraint equation).</a:t>
            </a:r>
          </a:p>
        </p:txBody>
      </p:sp>
      <p:pic>
        <p:nvPicPr>
          <p:cNvPr id="71685"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429250"/>
            <a:ext cx="12350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5"/>
          <p:cNvSpPr txBox="1">
            <a:spLocks noChangeArrowheads="1"/>
          </p:cNvSpPr>
          <p:nvPr/>
        </p:nvSpPr>
        <p:spPr bwMode="auto">
          <a:xfrm>
            <a:off x="8077200" y="612775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C3B905-359E-4C49-B381-982221A1F275}"/>
              </a:ext>
            </a:extLst>
          </p:cNvPr>
          <p:cNvSpPr/>
          <p:nvPr/>
        </p:nvSpPr>
        <p:spPr bwMode="auto">
          <a:xfrm>
            <a:off x="-34636" y="877162"/>
            <a:ext cx="9178636" cy="5980837"/>
          </a:xfrm>
          <a:prstGeom prst="rect">
            <a:avLst/>
          </a:prstGeom>
          <a:solidFill>
            <a:srgbClr val="EEEEEE"/>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 name="Picture 2">
            <a:extLst>
              <a:ext uri="{FF2B5EF4-FFF2-40B4-BE49-F238E27FC236}">
                <a16:creationId xmlns:a16="http://schemas.microsoft.com/office/drawing/2014/main" id="{F634ABED-EDDA-4D61-91E4-CB95647CF3A3}"/>
              </a:ext>
            </a:extLst>
          </p:cNvPr>
          <p:cNvPicPr>
            <a:picLocks noChangeAspect="1"/>
          </p:cNvPicPr>
          <p:nvPr/>
        </p:nvPicPr>
        <p:blipFill>
          <a:blip r:embed="rId2"/>
          <a:stretch>
            <a:fillRect/>
          </a:stretch>
        </p:blipFill>
        <p:spPr>
          <a:xfrm>
            <a:off x="-34636" y="1111477"/>
            <a:ext cx="8569036" cy="5767305"/>
          </a:xfrm>
          <a:prstGeom prst="rect">
            <a:avLst/>
          </a:prstGeom>
        </p:spPr>
      </p:pic>
      <p:sp>
        <p:nvSpPr>
          <p:cNvPr id="5" name="TextBox 4">
            <a:extLst>
              <a:ext uri="{FF2B5EF4-FFF2-40B4-BE49-F238E27FC236}">
                <a16:creationId xmlns:a16="http://schemas.microsoft.com/office/drawing/2014/main" id="{C9BDD9D5-8255-4708-8CE7-80DFDF185F28}"/>
              </a:ext>
            </a:extLst>
          </p:cNvPr>
          <p:cNvSpPr txBox="1"/>
          <p:nvPr/>
        </p:nvSpPr>
        <p:spPr>
          <a:xfrm>
            <a:off x="2286000" y="0"/>
            <a:ext cx="6858000" cy="877163"/>
          </a:xfrm>
          <a:prstGeom prst="rect">
            <a:avLst/>
          </a:prstGeom>
          <a:noFill/>
        </p:spPr>
        <p:txBody>
          <a:bodyPr wrap="square" rtlCol="0">
            <a:spAutoFit/>
          </a:bodyPr>
          <a:lstStyle/>
          <a:p>
            <a:r>
              <a:rPr lang="en-US" sz="1700" dirty="0">
                <a:latin typeface="+mn-lt"/>
              </a:rPr>
              <a:t>Example Problem: Use the mesh-current method to write a set of equations that could be used to solve the circuit below.  Do not attempt to simplify the circuit.  Do not attempt to solve the equations. </a:t>
            </a:r>
          </a:p>
        </p:txBody>
      </p:sp>
    </p:spTree>
    <p:extLst>
      <p:ext uri="{BB962C8B-B14F-4D97-AF65-F5344CB8AC3E}">
        <p14:creationId xmlns:p14="http://schemas.microsoft.com/office/powerpoint/2010/main" val="106274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457200"/>
            <a:ext cx="7772400" cy="1295400"/>
          </a:xfrm>
        </p:spPr>
        <p:txBody>
          <a:bodyPr/>
          <a:lstStyle/>
          <a:p>
            <a:pPr eaLnBrk="1" hangingPunct="1"/>
            <a:r>
              <a:rPr lang="en-US" altLang="en-US"/>
              <a:t>How Many Closed </a:t>
            </a:r>
            <a:br>
              <a:rPr lang="en-US" altLang="en-US"/>
            </a:br>
            <a:r>
              <a:rPr lang="en-US" altLang="en-US"/>
              <a:t>Loops – Infinity? </a:t>
            </a:r>
          </a:p>
        </p:txBody>
      </p:sp>
      <p:sp>
        <p:nvSpPr>
          <p:cNvPr id="3076" name="Rectangle 3"/>
          <p:cNvSpPr>
            <a:spLocks noGrp="1" noChangeArrowheads="1"/>
          </p:cNvSpPr>
          <p:nvPr>
            <p:ph type="body" idx="1"/>
          </p:nvPr>
        </p:nvSpPr>
        <p:spPr>
          <a:xfrm>
            <a:off x="304800" y="1905000"/>
            <a:ext cx="3429000" cy="4648200"/>
          </a:xfrm>
        </p:spPr>
        <p:txBody>
          <a:bodyPr/>
          <a:lstStyle/>
          <a:p>
            <a:pPr eaLnBrk="1" hangingPunct="1"/>
            <a:r>
              <a:rPr lang="en-US" altLang="en-US" sz="2000">
                <a:cs typeface="Times New Roman" panose="02020603050405020304" pitchFamily="18" charset="0"/>
              </a:rPr>
              <a:t>How many closed loops are there in this circuit?  This is actually a kind of trick question.  The way we have defined closed loops here, the answer is that there are an infinite number of ways to draw closed loops.  </a:t>
            </a:r>
          </a:p>
          <a:p>
            <a:pPr eaLnBrk="1" hangingPunct="1"/>
            <a:r>
              <a:rPr lang="en-US" altLang="en-US" sz="2000">
                <a:cs typeface="Times New Roman" panose="02020603050405020304" pitchFamily="18" charset="0"/>
              </a:rPr>
              <a:t>Rather, we should ask how many closed paths are there following the elements shown? </a:t>
            </a:r>
          </a:p>
        </p:txBody>
      </p:sp>
      <p:graphicFrame>
        <p:nvGraphicFramePr>
          <p:cNvPr id="3074"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30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457200"/>
            <a:ext cx="7772400" cy="1295400"/>
          </a:xfrm>
        </p:spPr>
        <p:txBody>
          <a:bodyPr/>
          <a:lstStyle/>
          <a:p>
            <a:pPr eaLnBrk="1" hangingPunct="1"/>
            <a:r>
              <a:rPr lang="en-US" altLang="en-US"/>
              <a:t>How Many Closed Paths? – 6 </a:t>
            </a:r>
          </a:p>
        </p:txBody>
      </p:sp>
      <p:sp>
        <p:nvSpPr>
          <p:cNvPr id="4100" name="Rectangle 3"/>
          <p:cNvSpPr>
            <a:spLocks noGrp="1" noChangeArrowheads="1"/>
          </p:cNvSpPr>
          <p:nvPr>
            <p:ph type="body" idx="1"/>
          </p:nvPr>
        </p:nvSpPr>
        <p:spPr>
          <a:xfrm>
            <a:off x="304800" y="1981200"/>
            <a:ext cx="3429000" cy="4114800"/>
          </a:xfrm>
        </p:spPr>
        <p:txBody>
          <a:bodyPr/>
          <a:lstStyle/>
          <a:p>
            <a:pPr eaLnBrk="1" hangingPunct="1">
              <a:lnSpc>
                <a:spcPct val="90000"/>
              </a:lnSpc>
            </a:pPr>
            <a:r>
              <a:rPr lang="en-US" altLang="en-US" sz="2400" dirty="0">
                <a:cs typeface="Times New Roman" panose="02020603050405020304" pitchFamily="18" charset="0"/>
              </a:rPr>
              <a:t>How many closed paths are there following the elements shown? </a:t>
            </a:r>
          </a:p>
          <a:p>
            <a:pPr eaLnBrk="1" hangingPunct="1">
              <a:lnSpc>
                <a:spcPct val="90000"/>
              </a:lnSpc>
            </a:pPr>
            <a:r>
              <a:rPr lang="en-US" altLang="en-US" sz="2400" dirty="0">
                <a:cs typeface="Times New Roman" panose="02020603050405020304" pitchFamily="18" charset="0"/>
              </a:rPr>
              <a:t>The answer is 6.</a:t>
            </a:r>
          </a:p>
          <a:p>
            <a:pPr eaLnBrk="1" hangingPunct="1">
              <a:lnSpc>
                <a:spcPct val="90000"/>
              </a:lnSpc>
            </a:pPr>
            <a:r>
              <a:rPr lang="en-US" altLang="en-US" sz="2400" dirty="0">
                <a:cs typeface="Times New Roman" panose="02020603050405020304" pitchFamily="18" charset="0"/>
              </a:rPr>
              <a:t>We will show the closed paths on the following slides.  Note which are meshes and which are not meshes.</a:t>
            </a:r>
          </a:p>
        </p:txBody>
      </p:sp>
      <p:graphicFrame>
        <p:nvGraphicFramePr>
          <p:cNvPr id="4098"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457200"/>
            <a:ext cx="7772400" cy="1295400"/>
          </a:xfrm>
        </p:spPr>
        <p:txBody>
          <a:bodyPr/>
          <a:lstStyle/>
          <a:p>
            <a:pPr eaLnBrk="1" hangingPunct="1"/>
            <a:r>
              <a:rPr lang="en-US" altLang="en-US"/>
              <a:t>Closed Path #1 </a:t>
            </a:r>
          </a:p>
        </p:txBody>
      </p:sp>
      <p:sp>
        <p:nvSpPr>
          <p:cNvPr id="5124" name="Rectangle 3"/>
          <p:cNvSpPr>
            <a:spLocks noGrp="1" noChangeArrowheads="1"/>
          </p:cNvSpPr>
          <p:nvPr>
            <p:ph type="body" idx="1"/>
          </p:nvPr>
        </p:nvSpPr>
        <p:spPr>
          <a:xfrm>
            <a:off x="304800" y="1905000"/>
            <a:ext cx="3429000" cy="4114800"/>
          </a:xfrm>
        </p:spPr>
        <p:txBody>
          <a:bodyPr/>
          <a:lstStyle/>
          <a:p>
            <a:pPr eaLnBrk="1" hangingPunct="1"/>
            <a:r>
              <a:rPr lang="en-US" altLang="en-US" sz="2400" dirty="0">
                <a:cs typeface="Times New Roman" panose="02020603050405020304" pitchFamily="18" charset="0"/>
              </a:rPr>
              <a:t>Here is closed path #1.  It is shown in </a:t>
            </a:r>
            <a:r>
              <a:rPr lang="en-US" altLang="en-US" sz="2400" dirty="0">
                <a:solidFill>
                  <a:srgbClr val="FF0000"/>
                </a:solidFill>
                <a:cs typeface="Times New Roman" panose="02020603050405020304" pitchFamily="18" charset="0"/>
              </a:rPr>
              <a:t>red</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It does not enclose any other closed paths.  </a:t>
            </a:r>
            <a:r>
              <a:rPr lang="en-US" altLang="en-US" sz="2400" dirty="0">
                <a:solidFill>
                  <a:srgbClr val="FF0000"/>
                </a:solidFill>
                <a:cs typeface="Times New Roman" panose="02020603050405020304" pitchFamily="18" charset="0"/>
              </a:rPr>
              <a:t>This is a mesh.</a:t>
            </a:r>
          </a:p>
        </p:txBody>
      </p:sp>
      <p:graphicFrame>
        <p:nvGraphicFramePr>
          <p:cNvPr id="5122" name="Object 4"/>
          <p:cNvGraphicFramePr>
            <a:graphicFrameLocks noChangeAspect="1"/>
          </p:cNvGraphicFramePr>
          <p:nvPr/>
        </p:nvGraphicFramePr>
        <p:xfrm>
          <a:off x="3886200" y="1905000"/>
          <a:ext cx="5019675" cy="4813300"/>
        </p:xfrm>
        <a:graphic>
          <a:graphicData uri="http://schemas.openxmlformats.org/presentationml/2006/ole">
            <mc:AlternateContent xmlns:mc="http://schemas.openxmlformats.org/markup-compatibility/2006">
              <mc:Choice xmlns:v="urn:schemas-microsoft-com:vml" Requires="v">
                <p:oleObj name="VISIO" r:id="rId3" imgW="5629320" imgH="5398200" progId="Visio.Drawing.6">
                  <p:embed/>
                </p:oleObj>
              </mc:Choice>
              <mc:Fallback>
                <p:oleObj name="VISIO" r:id="rId3" imgW="5629320" imgH="5398200" progId="Visio.Drawing.6">
                  <p:embed/>
                  <p:pic>
                    <p:nvPicPr>
                      <p:cNvPr id="512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0"/>
                        <a:ext cx="5019675" cy="48133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8660</TotalTime>
  <Words>5273</Words>
  <Application>Microsoft Office PowerPoint</Application>
  <PresentationFormat>On-screen Show (4:3)</PresentationFormat>
  <Paragraphs>350</Paragraphs>
  <Slides>69</Slides>
  <Notes>65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76" baseType="lpstr">
      <vt:lpstr>Arial</vt:lpstr>
      <vt:lpstr>Helvetica</vt:lpstr>
      <vt:lpstr>Times New Roman</vt:lpstr>
      <vt:lpstr>Fireball</vt:lpstr>
      <vt:lpstr>VISIO</vt:lpstr>
      <vt:lpstr>Visio</vt:lpstr>
      <vt:lpstr>Equation</vt:lpstr>
      <vt:lpstr>ECE 2201  Circuit Analysis</vt:lpstr>
      <vt:lpstr>Mesh-Current Method</vt:lpstr>
      <vt:lpstr>Overview</vt:lpstr>
      <vt:lpstr>Textbook Coverage</vt:lpstr>
      <vt:lpstr>Some Basic Definitions</vt:lpstr>
      <vt:lpstr>Some Review – Closed Loops </vt:lpstr>
      <vt:lpstr>How Many Closed  Loops – Infinity? </vt:lpstr>
      <vt:lpstr>How Many Closed Paths? – 6 </vt:lpstr>
      <vt:lpstr>Closed Path #1 </vt:lpstr>
      <vt:lpstr>Closed Path #2 </vt:lpstr>
      <vt:lpstr>Closed Path #3 </vt:lpstr>
      <vt:lpstr>Closed Path #4 </vt:lpstr>
      <vt:lpstr>Closed Path #5 </vt:lpstr>
      <vt:lpstr>Closed Path #6 </vt:lpstr>
      <vt:lpstr>The Mesh-Current Method (MCM)</vt:lpstr>
      <vt:lpstr>The Steps in the  Mesh-Current Method (MCM)</vt:lpstr>
      <vt:lpstr>Kirchhoff’s Voltage Law  (KVL) – a Review</vt:lpstr>
      <vt:lpstr>Kirchhoff’s Voltage Law  (KVL) – an Example</vt:lpstr>
      <vt:lpstr>Kirchhoff’s Voltage Law (KVL) – Notes</vt:lpstr>
      <vt:lpstr>MCM – 1st  Example</vt:lpstr>
      <vt:lpstr>MCM – 1st  Example – Step 1</vt:lpstr>
      <vt:lpstr>MCM – 1st  Example – Step 2</vt:lpstr>
      <vt:lpstr>MCM – 1st  Example – Step 2 Note</vt:lpstr>
      <vt:lpstr>Mesh Currents Aren’t Real???</vt:lpstr>
      <vt:lpstr>MCM – 1st  Example – Step 3 – Part 1</vt:lpstr>
      <vt:lpstr>Step 3 – Part 1 – Explanation</vt:lpstr>
      <vt:lpstr>Step 3 – Part 1 – Explanation 2</vt:lpstr>
      <vt:lpstr>MCM – 1st  Example – Step 3 – Part 2</vt:lpstr>
      <vt:lpstr>MCM – 1st  Example – Step 3 – Part 3</vt:lpstr>
      <vt:lpstr>MCM – 1st  Example – Step 3 – Notes</vt:lpstr>
      <vt:lpstr>MCM – 1st  Example – Step 4</vt:lpstr>
      <vt:lpstr>MCM – 2nd  Example</vt:lpstr>
      <vt:lpstr>MCM – 2nd  Example – Step 1</vt:lpstr>
      <vt:lpstr>MCM – 2nd  Example – Step 2</vt:lpstr>
      <vt:lpstr>MCM – 2nd  Example – Step 3</vt:lpstr>
      <vt:lpstr>MCM – 2nd  Example – Step 4</vt:lpstr>
      <vt:lpstr>MCM – 2nd  Example – Solution</vt:lpstr>
      <vt:lpstr>How many mesh-current equations do I need to write?</vt:lpstr>
      <vt:lpstr>What do we do when we have current sources?</vt:lpstr>
      <vt:lpstr>Mesh-Current Method with Current Sources</vt:lpstr>
      <vt:lpstr>Overview of this Part</vt:lpstr>
      <vt:lpstr>Textbook Coverage</vt:lpstr>
      <vt:lpstr>The Steps in the  Mesh-Current Method (MCM)</vt:lpstr>
      <vt:lpstr>Current Sources and the MCM</vt:lpstr>
      <vt:lpstr>Current Sources and the MCM – Solution </vt:lpstr>
      <vt:lpstr>MCM – Current Source  as a Part of Only One Mesh</vt:lpstr>
      <vt:lpstr>MCM – Current Source  as a Part of Only One Mesh – Step 1</vt:lpstr>
      <vt:lpstr>MCM – Current Source  as a Part of Only One Mesh – Step 2</vt:lpstr>
      <vt:lpstr>MCM – Current Source  as a Part of Only One Mesh –  Step 3 – Part 1</vt:lpstr>
      <vt:lpstr>MCM – Current Source  as a Part of Only One Mesh –  Step 3 – Part 2</vt:lpstr>
      <vt:lpstr>MCM – Current Source  as a Part of Only One Mesh –  Step 3 – Part 3</vt:lpstr>
      <vt:lpstr>MCM – Current Source  as a Part of Only One Mesh – Step 4</vt:lpstr>
      <vt:lpstr>MCM – Current Source as a Part of  Two Meshes</vt:lpstr>
      <vt:lpstr>MCM – Current Source as a Part of  Two Meshes – Steps 1 and 2</vt:lpstr>
      <vt:lpstr>MCM – Current Source as a Part of  Two Meshes – Step 3 – Part 1</vt:lpstr>
      <vt:lpstr>MCM – Current Source as a Part of  Two Meshes – Step 3 – Part 2</vt:lpstr>
      <vt:lpstr>MCM – Current Source as a Part of  Two Meshes – Step 3 – Part 3</vt:lpstr>
      <vt:lpstr>MCM – Current Source as a Part of  Two Meshes – Step 3 – Part 4</vt:lpstr>
      <vt:lpstr>MCM – Current Source as a Part of  Two Meshes – Step 3 – Part 5</vt:lpstr>
      <vt:lpstr>MCM – Current Source as a Part of  Two Meshes – Step 3 – Part 6</vt:lpstr>
      <vt:lpstr>MCM – Current Source as a Part of  Two Meshes – Step 3 – Part 7</vt:lpstr>
      <vt:lpstr>MCM – Current Source as a Part of  Two Meshes – Step 3 – Part 8</vt:lpstr>
      <vt:lpstr>MCM – Current Source as a Part of  Two Meshes – Step 3 – Part 9</vt:lpstr>
      <vt:lpstr>MCM – Current Source as a Part of  Two Meshes – Steps 3&amp;4 – Part 10</vt:lpstr>
      <vt:lpstr>MCM – Current Source as a Part of  Two Meshes – Steps 3&amp;4 – Part 11</vt:lpstr>
      <vt:lpstr>MCM – Current Source as a Part of  Two Meshes – Steps 3&amp;4 – Part 12</vt:lpstr>
      <vt:lpstr>How many mesh-current  equations do we need to write?</vt:lpstr>
      <vt:lpstr>What do we do when we have current sources?</vt:lpstr>
      <vt:lpstr>PowerPoint Presentation</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Mesh  Currents, Lecture Set 6</dc:title>
  <dc:subject>Mesh Current Method, Chapter 4</dc:subject>
  <dc:creator>Dave Shattuck</dc:creator>
  <cp:lastModifiedBy>Shattuck, David P</cp:lastModifiedBy>
  <cp:revision>241</cp:revision>
  <cp:lastPrinted>2023-10-26T18:50:44Z</cp:lastPrinted>
  <dcterms:created xsi:type="dcterms:W3CDTF">1999-08-24T13:57:19Z</dcterms:created>
  <dcterms:modified xsi:type="dcterms:W3CDTF">2023-10-26T19:55:48Z</dcterms:modified>
</cp:coreProperties>
</file>