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9"/>
  </p:notesMasterIdLst>
  <p:handoutMasterIdLst>
    <p:handoutMasterId r:id="rId30"/>
  </p:handoutMasterIdLst>
  <p:sldIdLst>
    <p:sldId id="353" r:id="rId2"/>
    <p:sldId id="671" r:id="rId3"/>
    <p:sldId id="672" r:id="rId4"/>
    <p:sldId id="673" r:id="rId5"/>
    <p:sldId id="674" r:id="rId6"/>
    <p:sldId id="675" r:id="rId7"/>
    <p:sldId id="676" r:id="rId8"/>
    <p:sldId id="677" r:id="rId9"/>
    <p:sldId id="678" r:id="rId10"/>
    <p:sldId id="679" r:id="rId11"/>
    <p:sldId id="680" r:id="rId12"/>
    <p:sldId id="681" r:id="rId13"/>
    <p:sldId id="682" r:id="rId14"/>
    <p:sldId id="683" r:id="rId15"/>
    <p:sldId id="684" r:id="rId16"/>
    <p:sldId id="685" r:id="rId17"/>
    <p:sldId id="686" r:id="rId18"/>
    <p:sldId id="687" r:id="rId19"/>
    <p:sldId id="688" r:id="rId20"/>
    <p:sldId id="689" r:id="rId21"/>
    <p:sldId id="690" r:id="rId22"/>
    <p:sldId id="691" r:id="rId23"/>
    <p:sldId id="692" r:id="rId24"/>
    <p:sldId id="693" r:id="rId25"/>
    <p:sldId id="696" r:id="rId26"/>
    <p:sldId id="694" r:id="rId27"/>
    <p:sldId id="695"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63" autoAdjust="0"/>
    <p:restoredTop sz="90929"/>
  </p:normalViewPr>
  <p:slideViewPr>
    <p:cSldViewPr>
      <p:cViewPr>
        <p:scale>
          <a:sx n="100" d="100"/>
          <a:sy n="100" d="100"/>
        </p:scale>
        <p:origin x="-64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2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3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03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903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03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C7BC2C7-E42E-48A4-9BCB-B26D925FDE28}" type="slidenum">
              <a:rPr lang="en-US" altLang="en-US"/>
              <a:pPr/>
              <a:t>‹#›</a:t>
            </a:fld>
            <a:endParaRPr lang="en-US" altLang="en-US"/>
          </a:p>
        </p:txBody>
      </p:sp>
    </p:spTree>
    <p:extLst>
      <p:ext uri="{BB962C8B-B14F-4D97-AF65-F5344CB8AC3E}">
        <p14:creationId xmlns:p14="http://schemas.microsoft.com/office/powerpoint/2010/main" val="3882424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577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458D7AE-0286-4569-90F5-AA304C34BBDD}" type="slidenum">
              <a:rPr lang="en-US" altLang="en-US"/>
              <a:pPr/>
              <a:t>‹#›</a:t>
            </a:fld>
            <a:endParaRPr lang="en-US" altLang="en-US"/>
          </a:p>
        </p:txBody>
      </p:sp>
    </p:spTree>
    <p:extLst>
      <p:ext uri="{BB962C8B-B14F-4D97-AF65-F5344CB8AC3E}">
        <p14:creationId xmlns:p14="http://schemas.microsoft.com/office/powerpoint/2010/main" val="988884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7DF6C5-2FE2-4379-84FD-0D0125E17E66}" type="slidenum">
              <a:rPr lang="en-US" altLang="en-US"/>
              <a:pPr/>
              <a:t>2</a:t>
            </a:fld>
            <a:endParaRPr lang="en-US" altLang="en-US"/>
          </a:p>
        </p:txBody>
      </p:sp>
      <p:sp>
        <p:nvSpPr>
          <p:cNvPr id="852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52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can click on the links to jump to the subject that you want to learn about now.</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F6236D-AD61-444B-9124-ABAE6D26D807}" type="slidenum">
              <a:rPr lang="en-US" altLang="en-US"/>
              <a:pPr/>
              <a:t>11</a:t>
            </a:fld>
            <a:endParaRPr lang="en-US" altLang="en-US"/>
          </a:p>
        </p:txBody>
      </p:sp>
      <p:sp>
        <p:nvSpPr>
          <p:cNvPr id="8714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71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1C75D4-DB35-489B-BD48-84D149242D74}" type="slidenum">
              <a:rPr lang="en-US" altLang="en-US"/>
              <a:pPr/>
              <a:t>12</a:t>
            </a:fld>
            <a:endParaRPr lang="en-US" altLang="en-US"/>
          </a:p>
        </p:txBody>
      </p:sp>
      <p:sp>
        <p:nvSpPr>
          <p:cNvPr id="8734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73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D0FC47-AB5D-4143-B00D-6D633DBCED95}" type="slidenum">
              <a:rPr lang="en-US" altLang="en-US"/>
              <a:pPr/>
              <a:t>13</a:t>
            </a:fld>
            <a:endParaRPr lang="en-US" altLang="en-US"/>
          </a:p>
        </p:txBody>
      </p:sp>
      <p:sp>
        <p:nvSpPr>
          <p:cNvPr id="8755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75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46D8A-4258-4AD3-BB69-A4C0AF288F78}" type="slidenum">
              <a:rPr lang="en-US" altLang="en-US"/>
              <a:pPr/>
              <a:t>14</a:t>
            </a:fld>
            <a:endParaRPr lang="en-US" altLang="en-US"/>
          </a:p>
        </p:txBody>
      </p:sp>
      <p:sp>
        <p:nvSpPr>
          <p:cNvPr id="8775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77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150202-E028-430A-AC6A-745F6B891060}" type="slidenum">
              <a:rPr lang="en-US" altLang="en-US"/>
              <a:pPr/>
              <a:t>15</a:t>
            </a:fld>
            <a:endParaRPr lang="en-US" altLang="en-US"/>
          </a:p>
        </p:txBody>
      </p:sp>
      <p:sp>
        <p:nvSpPr>
          <p:cNvPr id="8796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79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4C280-01C4-4315-AB86-F1E363AA5F82}" type="slidenum">
              <a:rPr lang="en-US" altLang="en-US"/>
              <a:pPr/>
              <a:t>16</a:t>
            </a:fld>
            <a:endParaRPr lang="en-US" altLang="en-US"/>
          </a:p>
        </p:txBody>
      </p:sp>
      <p:sp>
        <p:nvSpPr>
          <p:cNvPr id="8816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1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08E8B-94E4-4763-B7F8-1E33395561D9}" type="slidenum">
              <a:rPr lang="en-US" altLang="en-US"/>
              <a:pPr/>
              <a:t>17</a:t>
            </a:fld>
            <a:endParaRPr lang="en-US" altLang="en-US"/>
          </a:p>
        </p:txBody>
      </p:sp>
      <p:sp>
        <p:nvSpPr>
          <p:cNvPr id="8837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37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6461AE-7770-44CF-9846-AA2305BBB597}" type="slidenum">
              <a:rPr lang="en-US" altLang="en-US"/>
              <a:pPr/>
              <a:t>18</a:t>
            </a:fld>
            <a:endParaRPr lang="en-US" altLang="en-US"/>
          </a:p>
        </p:txBody>
      </p:sp>
      <p:sp>
        <p:nvSpPr>
          <p:cNvPr id="8857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5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FB5C8-6DE5-488D-98FF-4F755032D5C2}" type="slidenum">
              <a:rPr lang="en-US" altLang="en-US"/>
              <a:pPr/>
              <a:t>19</a:t>
            </a:fld>
            <a:endParaRPr lang="en-US" altLang="en-US"/>
          </a:p>
        </p:txBody>
      </p:sp>
      <p:sp>
        <p:nvSpPr>
          <p:cNvPr id="8878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7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4E4D6-8C36-42A3-9913-26F785D009C9}" type="slidenum">
              <a:rPr lang="en-US" altLang="en-US"/>
              <a:pPr/>
              <a:t>20</a:t>
            </a:fld>
            <a:endParaRPr lang="en-US" altLang="en-US"/>
          </a:p>
        </p:txBody>
      </p:sp>
      <p:sp>
        <p:nvSpPr>
          <p:cNvPr id="8898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9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244D5-4217-4FED-A50C-E975DCE17FA0}" type="slidenum">
              <a:rPr lang="en-US" altLang="en-US"/>
              <a:pPr/>
              <a:t>3</a:t>
            </a:fld>
            <a:endParaRPr lang="en-US" altLang="en-US"/>
          </a:p>
        </p:txBody>
      </p:sp>
      <p:sp>
        <p:nvSpPr>
          <p:cNvPr id="8550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en-US"/>
              <a:t>You should also read these sections in your text.  This material is intended to complement your textbook coverage, not replace 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96124-AB8A-4CED-8E6A-1D88A2BB737F}" type="slidenum">
              <a:rPr lang="en-US" altLang="en-US"/>
              <a:pPr/>
              <a:t>21</a:t>
            </a:fld>
            <a:endParaRPr lang="en-US" altLang="en-US"/>
          </a:p>
        </p:txBody>
      </p:sp>
      <p:sp>
        <p:nvSpPr>
          <p:cNvPr id="8919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91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6EA20-B450-40FF-B229-CA132ED0E838}" type="slidenum">
              <a:rPr lang="en-US" altLang="en-US"/>
              <a:pPr/>
              <a:t>22</a:t>
            </a:fld>
            <a:endParaRPr lang="en-US" altLang="en-US"/>
          </a:p>
        </p:txBody>
      </p:sp>
      <p:sp>
        <p:nvSpPr>
          <p:cNvPr id="8939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93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F44F5-1FE8-4A71-A162-77116E4A4C79}" type="slidenum">
              <a:rPr lang="en-US" altLang="en-US"/>
              <a:pPr/>
              <a:t>23</a:t>
            </a:fld>
            <a:endParaRPr lang="en-US" altLang="en-US"/>
          </a:p>
        </p:txBody>
      </p:sp>
      <p:sp>
        <p:nvSpPr>
          <p:cNvPr id="8960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960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91266-8887-4813-BDE8-3BE4EEC97902}" type="slidenum">
              <a:rPr lang="en-US" altLang="en-US"/>
              <a:pPr/>
              <a:t>24</a:t>
            </a:fld>
            <a:endParaRPr lang="en-US" altLang="en-US"/>
          </a:p>
        </p:txBody>
      </p:sp>
      <p:sp>
        <p:nvSpPr>
          <p:cNvPr id="8980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98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91266-8887-4813-BDE8-3BE4EEC97902}" type="slidenum">
              <a:rPr lang="en-US" altLang="en-US"/>
              <a:pPr/>
              <a:t>25</a:t>
            </a:fld>
            <a:endParaRPr lang="en-US" altLang="en-US"/>
          </a:p>
        </p:txBody>
      </p:sp>
      <p:sp>
        <p:nvSpPr>
          <p:cNvPr id="8980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98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5F965F-729A-4329-837F-2110339B3CAF}" type="slidenum">
              <a:rPr lang="en-US" altLang="en-US"/>
              <a:pPr/>
              <a:t>26</a:t>
            </a:fld>
            <a:endParaRPr lang="en-US" altLang="en-US"/>
          </a:p>
        </p:txBody>
      </p:sp>
      <p:sp>
        <p:nvSpPr>
          <p:cNvPr id="9000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A4DFD-09DC-4753-A3E2-E815AD9C8C59}" type="slidenum">
              <a:rPr lang="en-US" altLang="en-US"/>
              <a:pPr/>
              <a:t>4</a:t>
            </a:fld>
            <a:endParaRPr lang="en-US" altLang="en-US"/>
          </a:p>
        </p:txBody>
      </p:sp>
      <p:sp>
        <p:nvSpPr>
          <p:cNvPr id="8570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57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50F72-37AB-401F-A98F-A3CC897EEE72}" type="slidenum">
              <a:rPr lang="en-US" altLang="en-US"/>
              <a:pPr/>
              <a:t>5</a:t>
            </a:fld>
            <a:endParaRPr lang="en-US" altLang="en-US"/>
          </a:p>
        </p:txBody>
      </p:sp>
      <p:sp>
        <p:nvSpPr>
          <p:cNvPr id="8591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29FA9C-022B-443F-BE4F-C8511E11C452}" type="slidenum">
              <a:rPr lang="en-US" altLang="en-US"/>
              <a:pPr/>
              <a:t>6</a:t>
            </a:fld>
            <a:endParaRPr lang="en-US" altLang="en-US"/>
          </a:p>
        </p:txBody>
      </p:sp>
      <p:sp>
        <p:nvSpPr>
          <p:cNvPr id="861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D07D30-2676-42D5-8FBC-BAE0FA4292C9}" type="slidenum">
              <a:rPr lang="en-US" altLang="en-US"/>
              <a:pPr/>
              <a:t>7</a:t>
            </a:fld>
            <a:endParaRPr lang="en-US" altLang="en-US"/>
          </a:p>
        </p:txBody>
      </p:sp>
      <p:sp>
        <p:nvSpPr>
          <p:cNvPr id="863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32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6937B-A6A7-43A8-A1C0-5A16F2D371CE}" type="slidenum">
              <a:rPr lang="en-US" altLang="en-US"/>
              <a:pPr/>
              <a:t>8</a:t>
            </a:fld>
            <a:endParaRPr lang="en-US" altLang="en-US"/>
          </a:p>
        </p:txBody>
      </p:sp>
      <p:sp>
        <p:nvSpPr>
          <p:cNvPr id="865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5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E34EF-E731-4E27-AB16-5399B9156728}" type="slidenum">
              <a:rPr lang="en-US" altLang="en-US"/>
              <a:pPr/>
              <a:t>9</a:t>
            </a:fld>
            <a:endParaRPr lang="en-US" altLang="en-US"/>
          </a:p>
        </p:txBody>
      </p:sp>
      <p:sp>
        <p:nvSpPr>
          <p:cNvPr id="8673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7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F3979-DAAC-4C31-B5BB-49A876A3C960}" type="slidenum">
              <a:rPr lang="en-US" altLang="en-US"/>
              <a:pPr/>
              <a:t>10</a:t>
            </a:fld>
            <a:endParaRPr lang="en-US" altLang="en-US"/>
          </a:p>
        </p:txBody>
      </p:sp>
      <p:sp>
        <p:nvSpPr>
          <p:cNvPr id="8693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9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746" name="Group 2"/>
          <p:cNvGrpSpPr>
            <a:grpSpLocks/>
          </p:cNvGrpSpPr>
          <p:nvPr/>
        </p:nvGrpSpPr>
        <p:grpSpPr bwMode="auto">
          <a:xfrm>
            <a:off x="457200" y="2363788"/>
            <a:ext cx="8153400" cy="1600200"/>
            <a:chOff x="288" y="1489"/>
            <a:chExt cx="5136" cy="1008"/>
          </a:xfrm>
        </p:grpSpPr>
        <p:sp>
          <p:nvSpPr>
            <p:cNvPr id="31747"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pPr lvl="0"/>
            <a:r>
              <a:rPr lang="en-US" altLang="en-US" noProof="0" smtClean="0"/>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31753" name="Rectangle 9"/>
          <p:cNvSpPr>
            <a:spLocks noGrp="1" noChangeArrowheads="1"/>
          </p:cNvSpPr>
          <p:nvPr>
            <p:ph type="dt" sz="quarter" idx="2"/>
          </p:nvPr>
        </p:nvSpPr>
        <p:spPr/>
        <p:txBody>
          <a:bodyPr/>
          <a:lstStyle>
            <a:lvl1pPr>
              <a:defRPr/>
            </a:lvl1pPr>
          </a:lstStyle>
          <a:p>
            <a:endParaRPr lang="en-US" altLang="en-US"/>
          </a:p>
        </p:txBody>
      </p:sp>
      <p:sp>
        <p:nvSpPr>
          <p:cNvPr id="31754" name="Rectangle 10"/>
          <p:cNvSpPr>
            <a:spLocks noGrp="1" noChangeArrowheads="1"/>
          </p:cNvSpPr>
          <p:nvPr>
            <p:ph type="ftr" sz="quarter" idx="3"/>
          </p:nvPr>
        </p:nvSpPr>
        <p:spPr/>
        <p:txBody>
          <a:bodyPr/>
          <a:lstStyle>
            <a:lvl1pPr>
              <a:defRPr/>
            </a:lvl1pPr>
          </a:lstStyle>
          <a:p>
            <a:endParaRPr lang="en-US" altLang="en-US"/>
          </a:p>
        </p:txBody>
      </p:sp>
      <p:sp>
        <p:nvSpPr>
          <p:cNvPr id="31755" name="Rectangle 11"/>
          <p:cNvSpPr>
            <a:spLocks noGrp="1" noChangeArrowheads="1"/>
          </p:cNvSpPr>
          <p:nvPr>
            <p:ph type="sldNum" sz="quarter" idx="4"/>
          </p:nvPr>
        </p:nvSpPr>
        <p:spPr/>
        <p:txBody>
          <a:bodyPr/>
          <a:lstStyle>
            <a:lvl1pPr>
              <a:defRPr/>
            </a:lvl1pPr>
          </a:lstStyle>
          <a:p>
            <a:fld id="{74605EA6-EC55-419A-B554-2DD90F71EDB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CFDB680-2AF1-4754-88CD-A6CA1C6788A1}" type="slidenum">
              <a:rPr lang="en-US" altLang="en-US"/>
              <a:pPr/>
              <a:t>‹#›</a:t>
            </a:fld>
            <a:endParaRPr lang="en-US" altLang="en-US"/>
          </a:p>
        </p:txBody>
      </p:sp>
    </p:spTree>
    <p:extLst>
      <p:ext uri="{BB962C8B-B14F-4D97-AF65-F5344CB8AC3E}">
        <p14:creationId xmlns:p14="http://schemas.microsoft.com/office/powerpoint/2010/main" val="223686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0"/>
            <a:ext cx="20002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58483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43C6E0-D899-499A-8FDF-F5FA056025D0}" type="slidenum">
              <a:rPr lang="en-US" altLang="en-US"/>
              <a:pPr/>
              <a:t>‹#›</a:t>
            </a:fld>
            <a:endParaRPr lang="en-US" altLang="en-US"/>
          </a:p>
        </p:txBody>
      </p:sp>
    </p:spTree>
    <p:extLst>
      <p:ext uri="{BB962C8B-B14F-4D97-AF65-F5344CB8AC3E}">
        <p14:creationId xmlns:p14="http://schemas.microsoft.com/office/powerpoint/2010/main" val="401490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FED52C-8F8A-4564-BD77-7C153A8CA985}" type="slidenum">
              <a:rPr lang="en-US" altLang="en-US"/>
              <a:pPr/>
              <a:t>‹#›</a:t>
            </a:fld>
            <a:endParaRPr lang="en-US" altLang="en-US"/>
          </a:p>
        </p:txBody>
      </p:sp>
    </p:spTree>
    <p:extLst>
      <p:ext uri="{BB962C8B-B14F-4D97-AF65-F5344CB8AC3E}">
        <p14:creationId xmlns:p14="http://schemas.microsoft.com/office/powerpoint/2010/main" val="29030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C7A4EAB-63CC-4087-9F8D-C4A503752EC5}" type="slidenum">
              <a:rPr lang="en-US" altLang="en-US"/>
              <a:pPr/>
              <a:t>‹#›</a:t>
            </a:fld>
            <a:endParaRPr lang="en-US" altLang="en-US"/>
          </a:p>
        </p:txBody>
      </p:sp>
    </p:spTree>
    <p:extLst>
      <p:ext uri="{BB962C8B-B14F-4D97-AF65-F5344CB8AC3E}">
        <p14:creationId xmlns:p14="http://schemas.microsoft.com/office/powerpoint/2010/main" val="274452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CCEB09E-0CEA-49D0-8858-BEDCFD0C5A4D}" type="slidenum">
              <a:rPr lang="en-US" altLang="en-US"/>
              <a:pPr/>
              <a:t>‹#›</a:t>
            </a:fld>
            <a:endParaRPr lang="en-US" altLang="en-US"/>
          </a:p>
        </p:txBody>
      </p:sp>
    </p:spTree>
    <p:extLst>
      <p:ext uri="{BB962C8B-B14F-4D97-AF65-F5344CB8AC3E}">
        <p14:creationId xmlns:p14="http://schemas.microsoft.com/office/powerpoint/2010/main" val="262808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C1E1482-1D82-496B-9548-92F1E7E69E33}" type="slidenum">
              <a:rPr lang="en-US" altLang="en-US"/>
              <a:pPr/>
              <a:t>‹#›</a:t>
            </a:fld>
            <a:endParaRPr lang="en-US" altLang="en-US"/>
          </a:p>
        </p:txBody>
      </p:sp>
    </p:spTree>
    <p:extLst>
      <p:ext uri="{BB962C8B-B14F-4D97-AF65-F5344CB8AC3E}">
        <p14:creationId xmlns:p14="http://schemas.microsoft.com/office/powerpoint/2010/main" val="217958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07DF8EC-1860-4551-8757-107F759BF783}" type="slidenum">
              <a:rPr lang="en-US" altLang="en-US"/>
              <a:pPr/>
              <a:t>‹#›</a:t>
            </a:fld>
            <a:endParaRPr lang="en-US" altLang="en-US"/>
          </a:p>
        </p:txBody>
      </p:sp>
    </p:spTree>
    <p:extLst>
      <p:ext uri="{BB962C8B-B14F-4D97-AF65-F5344CB8AC3E}">
        <p14:creationId xmlns:p14="http://schemas.microsoft.com/office/powerpoint/2010/main" val="253416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4FF49BA-46F9-4E87-B2D2-869956C247BC}" type="slidenum">
              <a:rPr lang="en-US" altLang="en-US"/>
              <a:pPr/>
              <a:t>‹#›</a:t>
            </a:fld>
            <a:endParaRPr lang="en-US" altLang="en-US"/>
          </a:p>
        </p:txBody>
      </p:sp>
    </p:spTree>
    <p:extLst>
      <p:ext uri="{BB962C8B-B14F-4D97-AF65-F5344CB8AC3E}">
        <p14:creationId xmlns:p14="http://schemas.microsoft.com/office/powerpoint/2010/main" val="217939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36DCEEC-5620-4E18-A821-1C5E3B282250}" type="slidenum">
              <a:rPr lang="en-US" altLang="en-US"/>
              <a:pPr/>
              <a:t>‹#›</a:t>
            </a:fld>
            <a:endParaRPr lang="en-US" altLang="en-US"/>
          </a:p>
        </p:txBody>
      </p:sp>
    </p:spTree>
    <p:extLst>
      <p:ext uri="{BB962C8B-B14F-4D97-AF65-F5344CB8AC3E}">
        <p14:creationId xmlns:p14="http://schemas.microsoft.com/office/powerpoint/2010/main" val="351002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C329727-D25E-4D30-951B-E11476565AB1}" type="slidenum">
              <a:rPr lang="en-US" altLang="en-US"/>
              <a:pPr/>
              <a:t>‹#›</a:t>
            </a:fld>
            <a:endParaRPr lang="en-US" altLang="en-US"/>
          </a:p>
        </p:txBody>
      </p:sp>
    </p:spTree>
    <p:extLst>
      <p:ext uri="{BB962C8B-B14F-4D97-AF65-F5344CB8AC3E}">
        <p14:creationId xmlns:p14="http://schemas.microsoft.com/office/powerpoint/2010/main" val="4745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722"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27" name="Rectangle 7"/>
          <p:cNvSpPr>
            <a:spLocks noGrp="1" noChangeArrowheads="1"/>
          </p:cNvSpPr>
          <p:nvPr>
            <p:ph type="title"/>
          </p:nvPr>
        </p:nvSpPr>
        <p:spPr bwMode="auto">
          <a:xfrm>
            <a:off x="4572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30728" name="Rectangle 8"/>
          <p:cNvSpPr>
            <a:spLocks noGrp="1" noChangeArrowheads="1"/>
          </p:cNvSpPr>
          <p:nvPr>
            <p:ph type="body" idx="1"/>
          </p:nvPr>
        </p:nvSpPr>
        <p:spPr bwMode="auto">
          <a:xfrm>
            <a:off x="685800" y="2057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atin typeface="+mn-lt"/>
              </a:defRPr>
            </a:lvl1pPr>
          </a:lstStyle>
          <a:p>
            <a:endParaRPr lang="en-US" alt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atin typeface="+mn-lt"/>
              </a:defRPr>
            </a:lvl1pPr>
          </a:lstStyle>
          <a:p>
            <a:endParaRPr lang="en-US" alt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atin typeface="+mn-lt"/>
              </a:defRPr>
            </a:lvl1pPr>
          </a:lstStyle>
          <a:p>
            <a:fld id="{366EB991-BEF5-4343-A270-D11CA5D526FB}" type="slidenum">
              <a:rPr lang="en-US" altLang="en-US"/>
              <a:pPr/>
              <a:t>‹#›</a:t>
            </a:fld>
            <a:endParaRPr lang="en-US" altLang="en-US"/>
          </a:p>
        </p:txBody>
      </p:sp>
      <p:graphicFrame>
        <p:nvGraphicFramePr>
          <p:cNvPr id="30732"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30750"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rtl="0" fontAlgn="base">
        <a:spcBef>
          <a:spcPct val="0"/>
        </a:spcBef>
        <a:spcAft>
          <a:spcPct val="0"/>
        </a:spcAft>
        <a:defRPr sz="4400" i="1">
          <a:solidFill>
            <a:schemeClr val="tx2"/>
          </a:solidFill>
          <a:latin typeface="+mj-lt"/>
          <a:ea typeface="+mj-ea"/>
          <a:cs typeface="+mj-cs"/>
        </a:defRPr>
      </a:lvl1pPr>
      <a:lvl2pPr algn="r" rtl="0" fontAlgn="base">
        <a:spcBef>
          <a:spcPct val="0"/>
        </a:spcBef>
        <a:spcAft>
          <a:spcPct val="0"/>
        </a:spcAft>
        <a:defRPr sz="4400" i="1">
          <a:solidFill>
            <a:schemeClr val="tx2"/>
          </a:solidFill>
          <a:latin typeface="Arial" charset="0"/>
        </a:defRPr>
      </a:lvl2pPr>
      <a:lvl3pPr algn="r" rtl="0" fontAlgn="base">
        <a:spcBef>
          <a:spcPct val="0"/>
        </a:spcBef>
        <a:spcAft>
          <a:spcPct val="0"/>
        </a:spcAft>
        <a:defRPr sz="4400" i="1">
          <a:solidFill>
            <a:schemeClr val="tx2"/>
          </a:solidFill>
          <a:latin typeface="Arial" charset="0"/>
        </a:defRPr>
      </a:lvl3pPr>
      <a:lvl4pPr algn="r" rtl="0" fontAlgn="base">
        <a:spcBef>
          <a:spcPct val="0"/>
        </a:spcBef>
        <a:spcAft>
          <a:spcPct val="0"/>
        </a:spcAft>
        <a:defRPr sz="4400" i="1">
          <a:solidFill>
            <a:schemeClr val="tx2"/>
          </a:solidFill>
          <a:latin typeface="Arial" charset="0"/>
        </a:defRPr>
      </a:lvl4pPr>
      <a:lvl5pPr algn="r" rtl="0" fontAlgn="base">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tx2"/>
        </a:buClr>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5.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5.w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5.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1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7.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0.wmf"/><Relationship Id="rId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1.wmf"/><Relationship Id="rId4"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2.wmf"/><Relationship Id="rId4" Type="http://schemas.openxmlformats.org/officeDocument/2006/relationships/oleObject" Target="../embeddings/oleObject1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3.wmf"/><Relationship Id="rId4" Type="http://schemas.openxmlformats.org/officeDocument/2006/relationships/oleObject" Target="../embeddings/oleObject19.bin"/></Relationships>
</file>

<file path=ppt/slides/_rels/slide1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5.gif"/></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4.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6.wmf"/><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7.wmf"/><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8.emf"/><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9.emf"/><Relationship Id="rId4" Type="http://schemas.openxmlformats.org/officeDocument/2006/relationships/oleObject" Target="../embeddings/oleObject23.bin"/></Relationships>
</file>

<file path=ppt/slides/_rels/slide2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notesSlide" Target="../notesSlides/notesSlide23.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25.bin"/><Relationship Id="rId5" Type="http://schemas.openxmlformats.org/officeDocument/2006/relationships/image" Target="../media/image20.emf"/><Relationship Id="rId4" Type="http://schemas.openxmlformats.org/officeDocument/2006/relationships/oleObject" Target="../embeddings/oleObject24.bin"/><Relationship Id="rId9" Type="http://schemas.openxmlformats.org/officeDocument/2006/relationships/slide" Target="slide26.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24.xml"/><Relationship Id="rId7" Type="http://schemas.openxmlformats.org/officeDocument/2006/relationships/slide" Target="slide26.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slide" Target="slide2.xml"/><Relationship Id="rId5" Type="http://schemas.openxmlformats.org/officeDocument/2006/relationships/image" Target="../media/image22.wmf"/><Relationship Id="rId4" Type="http://schemas.openxmlformats.org/officeDocument/2006/relationships/oleObject" Target="../embeddings/oleObject26.bin"/><Relationship Id="rId9" Type="http://schemas.openxmlformats.org/officeDocument/2006/relationships/image" Target="../media/image16.wmf"/></Relationships>
</file>

<file path=ppt/slides/_rels/slide26.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6.xml"/><Relationship Id="rId1" Type="http://schemas.openxmlformats.org/officeDocument/2006/relationships/vmlDrawing" Target="../drawings/vmlDrawing19.vml"/><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5.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990600" y="609600"/>
            <a:ext cx="7772400" cy="762000"/>
          </a:xfrm>
        </p:spPr>
        <p:txBody>
          <a:bodyPr/>
          <a:lstStyle/>
          <a:p>
            <a:pPr algn="ctr"/>
            <a:r>
              <a:rPr lang="en-US" altLang="en-US" sz="3600" dirty="0"/>
              <a:t>ECE </a:t>
            </a:r>
            <a:r>
              <a:rPr lang="en-US" altLang="en-US" sz="3600" dirty="0" smtClean="0"/>
              <a:t>2201</a:t>
            </a:r>
            <a:r>
              <a:rPr lang="en-US" altLang="en-US" sz="3600" dirty="0"/>
              <a:t/>
            </a:r>
            <a:br>
              <a:rPr lang="en-US" altLang="en-US" sz="3600" dirty="0"/>
            </a:br>
            <a:r>
              <a:rPr lang="en-US" altLang="en-US" sz="3600" dirty="0"/>
              <a:t> Circuit Analysis</a:t>
            </a:r>
          </a:p>
        </p:txBody>
      </p:sp>
      <p:sp>
        <p:nvSpPr>
          <p:cNvPr id="217092" name="Text Box 4"/>
          <p:cNvSpPr txBox="1">
            <a:spLocks noChangeArrowheads="1"/>
          </p:cNvSpPr>
          <p:nvPr/>
        </p:nvSpPr>
        <p:spPr bwMode="auto">
          <a:xfrm>
            <a:off x="2819400" y="2133600"/>
            <a:ext cx="3308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3600" b="1" dirty="0">
                <a:latin typeface="Arial" charset="0"/>
              </a:rPr>
              <a:t>Lecture Set </a:t>
            </a:r>
            <a:r>
              <a:rPr lang="en-US" altLang="en-US" sz="3600" b="1" dirty="0" smtClean="0">
                <a:latin typeface="Arial" charset="0"/>
              </a:rPr>
              <a:t>#7</a:t>
            </a:r>
            <a:endParaRPr lang="en-US" altLang="en-US" sz="3600" dirty="0">
              <a:latin typeface="Arial" charset="0"/>
            </a:endParaRPr>
          </a:p>
        </p:txBody>
      </p:sp>
      <p:sp>
        <p:nvSpPr>
          <p:cNvPr id="217098" name="Rectangle 10"/>
          <p:cNvSpPr>
            <a:spLocks noChangeArrowheads="1"/>
          </p:cNvSpPr>
          <p:nvPr/>
        </p:nvSpPr>
        <p:spPr bwMode="auto">
          <a:xfrm>
            <a:off x="838200" y="28956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eaLnBrk="0" hangingPunct="0">
              <a:defRPr sz="2400">
                <a:solidFill>
                  <a:schemeClr val="tx1"/>
                </a:solidFill>
                <a:latin typeface="Times New Roman" pitchFamily="18" charset="0"/>
              </a:defRPr>
            </a:lvl3pPr>
            <a:lvl4pPr eaLnBrk="0" hangingPunct="0">
              <a:defRPr sz="2400">
                <a:solidFill>
                  <a:schemeClr val="tx1"/>
                </a:solidFill>
                <a:latin typeface="Times New Roman" pitchFamily="18" charset="0"/>
              </a:defRPr>
            </a:lvl4pPr>
            <a:lvl5pPr eaLnBrk="0" hangingPunct="0">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4400" i="1" dirty="0">
                <a:solidFill>
                  <a:schemeClr val="tx2"/>
                </a:solidFill>
                <a:latin typeface="Arial" charset="0"/>
              </a:rPr>
              <a:t>Source </a:t>
            </a:r>
            <a:r>
              <a:rPr lang="en-US" altLang="en-US" sz="4400" i="1" dirty="0" smtClean="0">
                <a:solidFill>
                  <a:schemeClr val="tx2"/>
                </a:solidFill>
                <a:latin typeface="Arial" charset="0"/>
              </a:rPr>
              <a:t>Transformations</a:t>
            </a:r>
          </a:p>
          <a:p>
            <a:pPr algn="ctr" eaLnBrk="1" hangingPunct="1"/>
            <a:r>
              <a:rPr lang="en-US" altLang="en-US" sz="1000" i="1" smtClean="0">
                <a:solidFill>
                  <a:schemeClr val="tx2"/>
                </a:solidFill>
                <a:latin typeface="Arial" charset="0"/>
              </a:rPr>
              <a:t>Version </a:t>
            </a:r>
            <a:r>
              <a:rPr lang="en-US" altLang="en-US" sz="1000" i="1" smtClean="0">
                <a:solidFill>
                  <a:schemeClr val="tx2"/>
                </a:solidFill>
                <a:latin typeface="Arial" charset="0"/>
              </a:rPr>
              <a:t>18</a:t>
            </a:r>
            <a:endParaRPr lang="en-US" altLang="en-US" sz="1000" i="1" dirty="0">
              <a:solidFill>
                <a:schemeClr val="tx2"/>
              </a:solidFill>
              <a:latin typeface="Arial" charset="0"/>
            </a:endParaRPr>
          </a:p>
        </p:txBody>
      </p:sp>
      <p:sp>
        <p:nvSpPr>
          <p:cNvPr id="5" name="Text Box 3"/>
          <p:cNvSpPr txBox="1">
            <a:spLocks noChangeArrowheads="1"/>
          </p:cNvSpPr>
          <p:nvPr/>
        </p:nvSpPr>
        <p:spPr bwMode="auto">
          <a:xfrm>
            <a:off x="2514599" y="4876800"/>
            <a:ext cx="4068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dirty="0"/>
              <a:t>Dr. Dave Shattuck</a:t>
            </a:r>
          </a:p>
          <a:p>
            <a:pPr algn="ctr"/>
            <a:r>
              <a:rPr lang="en-US" altLang="en-US" dirty="0"/>
              <a:t>Associate Professor, ECE Dept.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a:xfrm>
            <a:off x="1371600" y="0"/>
            <a:ext cx="7772400" cy="914400"/>
          </a:xfrm>
        </p:spPr>
        <p:txBody>
          <a:bodyPr/>
          <a:lstStyle/>
          <a:p>
            <a:r>
              <a:rPr lang="en-US" altLang="en-US" sz="4000"/>
              <a:t>Note 2</a:t>
            </a:r>
          </a:p>
        </p:txBody>
      </p:sp>
      <p:graphicFrame>
        <p:nvGraphicFramePr>
          <p:cNvPr id="868355" name="Object 3"/>
          <p:cNvGraphicFramePr>
            <a:graphicFrameLocks noChangeAspect="1"/>
          </p:cNvGraphicFramePr>
          <p:nvPr/>
        </p:nvGraphicFramePr>
        <p:xfrm>
          <a:off x="4267200" y="2819400"/>
          <a:ext cx="2514600" cy="762000"/>
        </p:xfrm>
        <a:graphic>
          <a:graphicData uri="http://schemas.openxmlformats.org/presentationml/2006/ole">
            <mc:AlternateContent xmlns:mc="http://schemas.openxmlformats.org/markup-compatibility/2006">
              <mc:Choice xmlns:v="urn:schemas-microsoft-com:vml" Requires="v">
                <p:oleObj spid="_x0000_s868394" name="Equation" r:id="rId4" imgW="1384200" imgH="419040" progId="Equation.DSMT4">
                  <p:embed/>
                </p:oleObj>
              </mc:Choice>
              <mc:Fallback>
                <p:oleObj name="Equation" r:id="rId4" imgW="1384200" imgH="41904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819400"/>
                        <a:ext cx="2514600" cy="762000"/>
                      </a:xfrm>
                      <a:prstGeom prst="rect">
                        <a:avLst/>
                      </a:prstGeom>
                      <a:solidFill>
                        <a:schemeClr val="accent1"/>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8356" name="Object 4"/>
          <p:cNvGraphicFramePr>
            <a:graphicFrameLocks noChangeAspect="1"/>
          </p:cNvGraphicFramePr>
          <p:nvPr/>
        </p:nvGraphicFramePr>
        <p:xfrm>
          <a:off x="2895600" y="3733800"/>
          <a:ext cx="5972175" cy="2843213"/>
        </p:xfrm>
        <a:graphic>
          <a:graphicData uri="http://schemas.openxmlformats.org/presentationml/2006/ole">
            <mc:AlternateContent xmlns:mc="http://schemas.openxmlformats.org/markup-compatibility/2006">
              <mc:Choice xmlns:v="urn:schemas-microsoft-com:vml" Requires="v">
                <p:oleObj spid="_x0000_s868395" name="VISIO" r:id="rId6" imgW="5972040" imgH="2844000" progId="Visio.Drawing.6">
                  <p:embed/>
                </p:oleObj>
              </mc:Choice>
              <mc:Fallback>
                <p:oleObj name="VISIO" r:id="rId6" imgW="5972040" imgH="2844000" progId="Visio.Drawing.6">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733800"/>
                        <a:ext cx="5972175" cy="28432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8357" name="Text Box 5"/>
          <p:cNvSpPr txBox="1">
            <a:spLocks noChangeArrowheads="1"/>
          </p:cNvSpPr>
          <p:nvPr/>
        </p:nvSpPr>
        <p:spPr bwMode="auto">
          <a:xfrm>
            <a:off x="0" y="2608263"/>
            <a:ext cx="2819400" cy="4247317"/>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dirty="0">
                <a:solidFill>
                  <a:schemeClr val="bg1"/>
                </a:solidFill>
                <a:latin typeface="Arial" charset="0"/>
              </a:rPr>
              <a:t>This equation is not really Ohm’s Law.  It looks like Ohm’s Law, and has the same form.  However, it should be noted that Ohm’s Law relates voltage and current for a resistor.  This relates the values of sources and resistances in two different equivalent circuits.  However, if you wish to </a:t>
            </a:r>
            <a:r>
              <a:rPr lang="en-US" altLang="en-US" sz="1800" dirty="0" smtClean="0">
                <a:solidFill>
                  <a:schemeClr val="bg1"/>
                </a:solidFill>
                <a:latin typeface="Arial" charset="0"/>
              </a:rPr>
              <a:t>remember </a:t>
            </a:r>
            <a:r>
              <a:rPr lang="en-US" altLang="en-US" sz="1800" dirty="0">
                <a:solidFill>
                  <a:schemeClr val="bg1"/>
                </a:solidFill>
                <a:latin typeface="Arial" charset="0"/>
              </a:rPr>
              <a:t>this by relating it to Ohm’s Law, that is fine.</a:t>
            </a:r>
          </a:p>
        </p:txBody>
      </p:sp>
      <p:sp>
        <p:nvSpPr>
          <p:cNvPr id="868358" name="Line 6"/>
          <p:cNvSpPr>
            <a:spLocks noChangeShapeType="1"/>
          </p:cNvSpPr>
          <p:nvPr/>
        </p:nvSpPr>
        <p:spPr bwMode="auto">
          <a:xfrm flipV="1">
            <a:off x="2819400" y="3200400"/>
            <a:ext cx="14478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59" name="Rectangle 7"/>
          <p:cNvSpPr>
            <a:spLocks noGrp="1" noChangeArrowheads="1"/>
          </p:cNvSpPr>
          <p:nvPr>
            <p:ph type="body" idx="1"/>
          </p:nvPr>
        </p:nvSpPr>
        <p:spPr>
          <a:xfrm>
            <a:off x="762000" y="990600"/>
            <a:ext cx="7772400" cy="1905000"/>
          </a:xfrm>
          <a:noFill/>
          <a:ln/>
        </p:spPr>
        <p:txBody>
          <a:bodyPr lIns="91440" tIns="45720" rIns="91440" bIns="45720"/>
          <a:lstStyle/>
          <a:p>
            <a:pPr marL="0" indent="458788">
              <a:buFontTx/>
              <a:buNone/>
            </a:pPr>
            <a:r>
              <a:rPr lang="en-US" altLang="en-US" sz="200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1371600" y="0"/>
            <a:ext cx="7772400" cy="914400"/>
          </a:xfrm>
        </p:spPr>
        <p:txBody>
          <a:bodyPr/>
          <a:lstStyle/>
          <a:p>
            <a:r>
              <a:rPr lang="en-US" altLang="en-US" sz="4000"/>
              <a:t>Note 3</a:t>
            </a:r>
          </a:p>
        </p:txBody>
      </p:sp>
      <p:graphicFrame>
        <p:nvGraphicFramePr>
          <p:cNvPr id="870403" name="Object 3"/>
          <p:cNvGraphicFramePr>
            <a:graphicFrameLocks noChangeAspect="1"/>
          </p:cNvGraphicFramePr>
          <p:nvPr/>
        </p:nvGraphicFramePr>
        <p:xfrm>
          <a:off x="4267200" y="2819400"/>
          <a:ext cx="2514600" cy="762000"/>
        </p:xfrm>
        <a:graphic>
          <a:graphicData uri="http://schemas.openxmlformats.org/presentationml/2006/ole">
            <mc:AlternateContent xmlns:mc="http://schemas.openxmlformats.org/markup-compatibility/2006">
              <mc:Choice xmlns:v="urn:schemas-microsoft-com:vml" Requires="v">
                <p:oleObj spid="_x0000_s870443" name="Equation" r:id="rId4" imgW="1384200" imgH="419040" progId="Equation.DSMT4">
                  <p:embed/>
                </p:oleObj>
              </mc:Choice>
              <mc:Fallback>
                <p:oleObj name="Equation" r:id="rId4" imgW="1384200" imgH="41904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819400"/>
                        <a:ext cx="2514600" cy="762000"/>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0404" name="Object 4"/>
          <p:cNvGraphicFramePr>
            <a:graphicFrameLocks noChangeAspect="1"/>
          </p:cNvGraphicFramePr>
          <p:nvPr/>
        </p:nvGraphicFramePr>
        <p:xfrm>
          <a:off x="2895600" y="3733800"/>
          <a:ext cx="5972175" cy="2843213"/>
        </p:xfrm>
        <a:graphic>
          <a:graphicData uri="http://schemas.openxmlformats.org/presentationml/2006/ole">
            <mc:AlternateContent xmlns:mc="http://schemas.openxmlformats.org/markup-compatibility/2006">
              <mc:Choice xmlns:v="urn:schemas-microsoft-com:vml" Requires="v">
                <p:oleObj spid="_x0000_s870444" name="VISIO" r:id="rId6" imgW="5972040" imgH="2844000" progId="Visio.Drawing.6">
                  <p:embed/>
                </p:oleObj>
              </mc:Choice>
              <mc:Fallback>
                <p:oleObj name="VISIO" r:id="rId6" imgW="5972040" imgH="2844000" progId="Visio.Drawing.6">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733800"/>
                        <a:ext cx="5972175" cy="28432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0405" name="Text Box 5"/>
          <p:cNvSpPr txBox="1">
            <a:spLocks noChangeArrowheads="1"/>
          </p:cNvSpPr>
          <p:nvPr/>
        </p:nvSpPr>
        <p:spPr bwMode="auto">
          <a:xfrm>
            <a:off x="0" y="2608263"/>
            <a:ext cx="2819400" cy="4249737"/>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dirty="0">
                <a:solidFill>
                  <a:schemeClr val="bg1"/>
                </a:solidFill>
                <a:latin typeface="Arial" charset="0"/>
              </a:rPr>
              <a:t>The polarities of the sources with respect to the terminals is important.  If the reference polarity for the voltage source is as given here (voltage drop from A to B), then the reference polarity for the current source must be as given here (current flow from B to A).  This is one good reason for naming the terminals of these equivalents.</a:t>
            </a:r>
          </a:p>
        </p:txBody>
      </p:sp>
      <p:sp>
        <p:nvSpPr>
          <p:cNvPr id="870406" name="Line 6"/>
          <p:cNvSpPr>
            <a:spLocks noChangeShapeType="1"/>
          </p:cNvSpPr>
          <p:nvPr/>
        </p:nvSpPr>
        <p:spPr bwMode="auto">
          <a:xfrm>
            <a:off x="2590800" y="4038600"/>
            <a:ext cx="838200" cy="914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07" name="Line 7"/>
          <p:cNvSpPr>
            <a:spLocks noChangeShapeType="1"/>
          </p:cNvSpPr>
          <p:nvPr/>
        </p:nvSpPr>
        <p:spPr bwMode="auto">
          <a:xfrm flipV="1">
            <a:off x="2590800" y="5562600"/>
            <a:ext cx="3886200" cy="457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0408" name="Rectangle 8"/>
          <p:cNvSpPr>
            <a:spLocks noGrp="1" noChangeArrowheads="1"/>
          </p:cNvSpPr>
          <p:nvPr>
            <p:ph type="body" idx="1"/>
          </p:nvPr>
        </p:nvSpPr>
        <p:spPr>
          <a:xfrm>
            <a:off x="838200" y="914400"/>
            <a:ext cx="7772400" cy="1981200"/>
          </a:xfrm>
          <a:noFill/>
          <a:ln/>
        </p:spPr>
        <p:txBody>
          <a:bodyPr lIns="91440" tIns="45720" rIns="91440" bIns="45720"/>
          <a:lstStyle/>
          <a:p>
            <a:pPr marL="0" indent="458788">
              <a:buFontTx/>
              <a:buNone/>
            </a:pPr>
            <a:r>
              <a:rPr lang="en-US" altLang="en-US" sz="200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a:xfrm>
            <a:off x="1371600" y="0"/>
            <a:ext cx="7772400" cy="685800"/>
          </a:xfrm>
        </p:spPr>
        <p:txBody>
          <a:bodyPr/>
          <a:lstStyle/>
          <a:p>
            <a:r>
              <a:rPr lang="en-US" altLang="en-US" sz="4000"/>
              <a:t>Note 4</a:t>
            </a:r>
          </a:p>
        </p:txBody>
      </p:sp>
      <p:graphicFrame>
        <p:nvGraphicFramePr>
          <p:cNvPr id="872451" name="Object 3"/>
          <p:cNvGraphicFramePr>
            <a:graphicFrameLocks noChangeAspect="1"/>
          </p:cNvGraphicFramePr>
          <p:nvPr/>
        </p:nvGraphicFramePr>
        <p:xfrm>
          <a:off x="4267200" y="2819400"/>
          <a:ext cx="2514600" cy="762000"/>
        </p:xfrm>
        <a:graphic>
          <a:graphicData uri="http://schemas.openxmlformats.org/presentationml/2006/ole">
            <mc:AlternateContent xmlns:mc="http://schemas.openxmlformats.org/markup-compatibility/2006">
              <mc:Choice xmlns:v="urn:schemas-microsoft-com:vml" Requires="v">
                <p:oleObj spid="_x0000_s872489" name="Equation" r:id="rId4" imgW="1384200" imgH="419040" progId="Equation.DSMT4">
                  <p:embed/>
                </p:oleObj>
              </mc:Choice>
              <mc:Fallback>
                <p:oleObj name="Equation" r:id="rId4" imgW="1384200" imgH="41904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819400"/>
                        <a:ext cx="2514600" cy="762000"/>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72452" name="Object 4"/>
          <p:cNvGraphicFramePr>
            <a:graphicFrameLocks noChangeAspect="1"/>
          </p:cNvGraphicFramePr>
          <p:nvPr/>
        </p:nvGraphicFramePr>
        <p:xfrm>
          <a:off x="2895600" y="3733800"/>
          <a:ext cx="5972175" cy="2843213"/>
        </p:xfrm>
        <a:graphic>
          <a:graphicData uri="http://schemas.openxmlformats.org/presentationml/2006/ole">
            <mc:AlternateContent xmlns:mc="http://schemas.openxmlformats.org/markup-compatibility/2006">
              <mc:Choice xmlns:v="urn:schemas-microsoft-com:vml" Requires="v">
                <p:oleObj spid="_x0000_s872490" name="VISIO" r:id="rId6" imgW="5972040" imgH="2844000" progId="Visio.Drawing.6">
                  <p:embed/>
                </p:oleObj>
              </mc:Choice>
              <mc:Fallback>
                <p:oleObj name="VISIO" r:id="rId6" imgW="5972040" imgH="2844000" progId="Visio.Drawing.6">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733800"/>
                        <a:ext cx="5972175" cy="28432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2453" name="Text Box 5"/>
          <p:cNvSpPr txBox="1">
            <a:spLocks noChangeArrowheads="1"/>
          </p:cNvSpPr>
          <p:nvPr/>
        </p:nvSpPr>
        <p:spPr bwMode="auto">
          <a:xfrm>
            <a:off x="0" y="2765425"/>
            <a:ext cx="2819400" cy="40925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solidFill>
                  <a:schemeClr val="bg1"/>
                </a:solidFill>
                <a:latin typeface="Arial" charset="0"/>
                <a:cs typeface="Times New Roman" pitchFamily="18" charset="0"/>
              </a:rPr>
              <a:t>As with all equivalent circuits, these two are equivalent only with respect to the things connected to the equivalent circuits.  For example, when these two equivalent circuits are connected to an open circuit, in one the resistor dissipates power, and in the other it does not.</a:t>
            </a:r>
          </a:p>
        </p:txBody>
      </p:sp>
      <p:sp>
        <p:nvSpPr>
          <p:cNvPr id="872454" name="Rectangle 6"/>
          <p:cNvSpPr>
            <a:spLocks noGrp="1" noChangeArrowheads="1"/>
          </p:cNvSpPr>
          <p:nvPr>
            <p:ph type="body" idx="1"/>
          </p:nvPr>
        </p:nvSpPr>
        <p:spPr>
          <a:xfrm>
            <a:off x="609600" y="1143000"/>
            <a:ext cx="7772400" cy="1981200"/>
          </a:xfrm>
          <a:noFill/>
          <a:ln/>
        </p:spPr>
        <p:txBody>
          <a:bodyPr lIns="91440" tIns="45720" rIns="91440" bIns="45720"/>
          <a:lstStyle/>
          <a:p>
            <a:pPr marL="0" indent="458788">
              <a:buFontTx/>
              <a:buNone/>
            </a:pPr>
            <a:r>
              <a:rPr lang="en-US" altLang="en-US" sz="200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4498" name="Object 2"/>
          <p:cNvGraphicFramePr>
            <a:graphicFrameLocks noChangeAspect="1"/>
          </p:cNvGraphicFramePr>
          <p:nvPr/>
        </p:nvGraphicFramePr>
        <p:xfrm>
          <a:off x="2895600" y="3319463"/>
          <a:ext cx="6248400" cy="3538537"/>
        </p:xfrm>
        <a:graphic>
          <a:graphicData uri="http://schemas.openxmlformats.org/presentationml/2006/ole">
            <mc:AlternateContent xmlns:mc="http://schemas.openxmlformats.org/markup-compatibility/2006">
              <mc:Choice xmlns:v="urn:schemas-microsoft-com:vml" Requires="v">
                <p:oleObj spid="_x0000_s874538" name="VISIO" r:id="rId4" imgW="6715080" imgH="3803040" progId="Visio.Drawing.6">
                  <p:embed/>
                </p:oleObj>
              </mc:Choice>
              <mc:Fallback>
                <p:oleObj name="VISIO" r:id="rId4" imgW="6715080" imgH="3803040" progId="Visio.Drawing.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319463"/>
                        <a:ext cx="6248400" cy="353853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4499" name="Rectangle 3"/>
          <p:cNvSpPr>
            <a:spLocks noGrp="1" noChangeArrowheads="1"/>
          </p:cNvSpPr>
          <p:nvPr>
            <p:ph type="title"/>
          </p:nvPr>
        </p:nvSpPr>
        <p:spPr>
          <a:xfrm>
            <a:off x="609600" y="0"/>
            <a:ext cx="7543800" cy="762000"/>
          </a:xfrm>
        </p:spPr>
        <p:txBody>
          <a:bodyPr/>
          <a:lstStyle/>
          <a:p>
            <a:r>
              <a:rPr lang="en-US" altLang="en-US" sz="4000"/>
              <a:t>Note 5</a:t>
            </a:r>
          </a:p>
        </p:txBody>
      </p:sp>
      <p:graphicFrame>
        <p:nvGraphicFramePr>
          <p:cNvPr id="874500" name="Object 4"/>
          <p:cNvGraphicFramePr>
            <a:graphicFrameLocks noChangeAspect="1"/>
          </p:cNvGraphicFramePr>
          <p:nvPr/>
        </p:nvGraphicFramePr>
        <p:xfrm>
          <a:off x="4419600" y="2209800"/>
          <a:ext cx="2514600" cy="762000"/>
        </p:xfrm>
        <a:graphic>
          <a:graphicData uri="http://schemas.openxmlformats.org/presentationml/2006/ole">
            <mc:AlternateContent xmlns:mc="http://schemas.openxmlformats.org/markup-compatibility/2006">
              <mc:Choice xmlns:v="urn:schemas-microsoft-com:vml" Requires="v">
                <p:oleObj spid="_x0000_s874539" name="Equation" r:id="rId6" imgW="1384200" imgH="419040" progId="Equation.DSMT4">
                  <p:embed/>
                </p:oleObj>
              </mc:Choice>
              <mc:Fallback>
                <p:oleObj name="Equation" r:id="rId6" imgW="1384200" imgH="419040" progId="Equation.DSMT4">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2209800"/>
                        <a:ext cx="2514600" cy="762000"/>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74501" name="Text Box 5"/>
          <p:cNvSpPr txBox="1">
            <a:spLocks noChangeArrowheads="1"/>
          </p:cNvSpPr>
          <p:nvPr/>
        </p:nvSpPr>
        <p:spPr bwMode="auto">
          <a:xfrm>
            <a:off x="0" y="2460625"/>
            <a:ext cx="2819400" cy="43973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dirty="0">
                <a:solidFill>
                  <a:schemeClr val="bg1"/>
                </a:solidFill>
                <a:latin typeface="Arial" charset="0"/>
                <a:cs typeface="Times New Roman" pitchFamily="18" charset="0"/>
              </a:rPr>
              <a:t>These equivalent circuits hold for dependent sources as well as independent sources.  The key is that the variable, which the dependent sources depend on, must remain intact.  That is, the voltage or current that the dependent sources use must be outside of the circuit being replaced.</a:t>
            </a:r>
          </a:p>
        </p:txBody>
      </p:sp>
      <p:sp>
        <p:nvSpPr>
          <p:cNvPr id="874502" name="Rectangle 6"/>
          <p:cNvSpPr>
            <a:spLocks noGrp="1" noChangeArrowheads="1"/>
          </p:cNvSpPr>
          <p:nvPr>
            <p:ph type="body" idx="1"/>
          </p:nvPr>
        </p:nvSpPr>
        <p:spPr>
          <a:xfrm>
            <a:off x="228600" y="914400"/>
            <a:ext cx="8686800" cy="1447800"/>
          </a:xfrm>
          <a:noFill/>
          <a:ln/>
        </p:spPr>
        <p:txBody>
          <a:bodyPr lIns="91440" tIns="45720" rIns="91440" bIns="45720"/>
          <a:lstStyle/>
          <a:p>
            <a:pPr marL="0" indent="458788">
              <a:lnSpc>
                <a:spcPct val="90000"/>
              </a:lnSpc>
              <a:buFontTx/>
              <a:buNone/>
            </a:pPr>
            <a:r>
              <a:rPr lang="en-US" altLang="en-US" sz="200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p>
        </p:txBody>
      </p:sp>
      <p:sp>
        <p:nvSpPr>
          <p:cNvPr id="874503" name="Text Box 7"/>
          <p:cNvSpPr txBox="1">
            <a:spLocks noChangeArrowheads="1"/>
          </p:cNvSpPr>
          <p:nvPr/>
        </p:nvSpPr>
        <p:spPr bwMode="auto">
          <a:xfrm>
            <a:off x="8077200" y="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8"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50" name="Rectangle 6"/>
          <p:cNvSpPr>
            <a:spLocks noChangeArrowheads="1"/>
          </p:cNvSpPr>
          <p:nvPr/>
        </p:nvSpPr>
        <p:spPr bwMode="auto">
          <a:xfrm>
            <a:off x="838200" y="4114800"/>
            <a:ext cx="4038600" cy="2743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6546" name="Rectangle 2"/>
          <p:cNvSpPr>
            <a:spLocks noGrp="1" noChangeArrowheads="1"/>
          </p:cNvSpPr>
          <p:nvPr>
            <p:ph type="title"/>
          </p:nvPr>
        </p:nvSpPr>
        <p:spPr>
          <a:xfrm>
            <a:off x="609600" y="304800"/>
            <a:ext cx="7772400" cy="1143000"/>
          </a:xfrm>
        </p:spPr>
        <p:txBody>
          <a:bodyPr/>
          <a:lstStyle/>
          <a:p>
            <a:r>
              <a:rPr lang="en-US" altLang="en-US" sz="4000" dirty="0"/>
              <a:t>Other Useful Transformations</a:t>
            </a:r>
          </a:p>
        </p:txBody>
      </p:sp>
      <p:sp>
        <p:nvSpPr>
          <p:cNvPr id="876547" name="Rectangle 3"/>
          <p:cNvSpPr>
            <a:spLocks noGrp="1" noChangeArrowheads="1"/>
          </p:cNvSpPr>
          <p:nvPr>
            <p:ph type="body" idx="1"/>
          </p:nvPr>
        </p:nvSpPr>
        <p:spPr>
          <a:xfrm>
            <a:off x="228600" y="1524000"/>
            <a:ext cx="8686800" cy="2057400"/>
          </a:xfrm>
        </p:spPr>
        <p:txBody>
          <a:bodyPr/>
          <a:lstStyle/>
          <a:p>
            <a:pPr marL="0" indent="458788">
              <a:buFontTx/>
              <a:buNone/>
            </a:pPr>
            <a:r>
              <a:rPr lang="en-US" altLang="en-US" sz="2000" dirty="0">
                <a:cs typeface="Times New Roman" pitchFamily="18" charset="0"/>
              </a:rPr>
              <a:t>There are some other useful transformations, relating to sources,  that can be defined at this point.  These transformations do not have a common name, and in a sense they derive from the definitions of ideal voltage sources and ideal current sources.  Still, since they are equivalent circuits relating sources, that have much the same form as source transformations, they are listed in the slides that follow.</a:t>
            </a:r>
            <a:endParaRPr lang="en-US" altLang="en-US" sz="2000" dirty="0"/>
          </a:p>
        </p:txBody>
      </p:sp>
      <p:pic>
        <p:nvPicPr>
          <p:cNvPr id="876548" name="Picture 4" descr="j02565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267200"/>
            <a:ext cx="3810000" cy="2392363"/>
          </a:xfrm>
          <a:prstGeom prst="rect">
            <a:avLst/>
          </a:prstGeom>
          <a:noFill/>
          <a:extLst>
            <a:ext uri="{909E8E84-426E-40DD-AFC4-6F175D3DCCD1}">
              <a14:hiddenFill xmlns:a14="http://schemas.microsoft.com/office/drawing/2010/main">
                <a:solidFill>
                  <a:srgbClr val="FFFFFF"/>
                </a:solidFill>
              </a14:hiddenFill>
            </a:ext>
          </a:extLst>
        </p:spPr>
      </p:pic>
      <p:pic>
        <p:nvPicPr>
          <p:cNvPr id="876549" name="Picture 5" descr="arrows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3698875"/>
            <a:ext cx="5181600" cy="3159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a:xfrm>
            <a:off x="1371600" y="0"/>
            <a:ext cx="7772400" cy="685800"/>
          </a:xfrm>
        </p:spPr>
        <p:txBody>
          <a:bodyPr/>
          <a:lstStyle/>
          <a:p>
            <a:r>
              <a:rPr lang="en-US" altLang="en-US" sz="3600"/>
              <a:t>Other Useful Transformations – 1</a:t>
            </a:r>
          </a:p>
        </p:txBody>
      </p:sp>
      <p:sp>
        <p:nvSpPr>
          <p:cNvPr id="878595" name="Rectangle 3"/>
          <p:cNvSpPr>
            <a:spLocks noGrp="1" noChangeArrowheads="1"/>
          </p:cNvSpPr>
          <p:nvPr>
            <p:ph type="body" idx="1"/>
          </p:nvPr>
        </p:nvSpPr>
        <p:spPr>
          <a:xfrm>
            <a:off x="228600" y="2514600"/>
            <a:ext cx="2819400" cy="4114800"/>
          </a:xfrm>
        </p:spPr>
        <p:txBody>
          <a:bodyPr/>
          <a:lstStyle/>
          <a:p>
            <a:pPr marL="0" indent="458788">
              <a:buFontTx/>
              <a:buNone/>
            </a:pPr>
            <a:r>
              <a:rPr lang="en-US" altLang="en-US" sz="2000" dirty="0">
                <a:cs typeface="Times New Roman" pitchFamily="18" charset="0"/>
              </a:rPr>
              <a:t>Voltage sources in series can be replaced by a single voltage source, where the value of the equivalent source is equal to the algebraic sum of the voltage sources it is replacing.  An example is shown here with two sources with random polarities.</a:t>
            </a:r>
            <a:endParaRPr lang="en-US" altLang="en-US" sz="2000" dirty="0"/>
          </a:p>
        </p:txBody>
      </p:sp>
      <p:graphicFrame>
        <p:nvGraphicFramePr>
          <p:cNvPr id="878596" name="Object 4"/>
          <p:cNvGraphicFramePr>
            <a:graphicFrameLocks noChangeAspect="1"/>
          </p:cNvGraphicFramePr>
          <p:nvPr/>
        </p:nvGraphicFramePr>
        <p:xfrm>
          <a:off x="3048000" y="2601913"/>
          <a:ext cx="5972175" cy="4127500"/>
        </p:xfrm>
        <a:graphic>
          <a:graphicData uri="http://schemas.openxmlformats.org/presentationml/2006/ole">
            <mc:AlternateContent xmlns:mc="http://schemas.openxmlformats.org/markup-compatibility/2006">
              <mc:Choice xmlns:v="urn:schemas-microsoft-com:vml" Requires="v">
                <p:oleObj spid="_x0000_s878615" name="VISIO" r:id="rId4" imgW="6429240" imgH="4444200" progId="Visio.Drawing.6">
                  <p:embed/>
                </p:oleObj>
              </mc:Choice>
              <mc:Fallback>
                <p:oleObj name="VISIO" r:id="rId4" imgW="6429240" imgH="444420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601913"/>
                        <a:ext cx="5972175" cy="41275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8597" name="Text Box 5"/>
          <p:cNvSpPr txBox="1">
            <a:spLocks noChangeArrowheads="1"/>
          </p:cNvSpPr>
          <p:nvPr/>
        </p:nvSpPr>
        <p:spPr bwMode="auto">
          <a:xfrm>
            <a:off x="3276600" y="1524000"/>
            <a:ext cx="5426075" cy="922338"/>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spcBef>
                <a:spcPct val="20000"/>
              </a:spcBef>
            </a:pPr>
            <a:r>
              <a:rPr lang="en-US" altLang="en-US" sz="2000" dirty="0">
                <a:latin typeface="Arial" charset="0"/>
                <a:cs typeface="Times New Roman" pitchFamily="18" charset="0"/>
              </a:rPr>
              <a:t>As with all equivalent circuits, these two are equivalent only with respect to the things connected to the equivalents.</a:t>
            </a:r>
            <a:endParaRPr lang="en-US" altLang="en-US" sz="2000" dirty="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a:xfrm>
            <a:off x="1371600" y="0"/>
            <a:ext cx="7772400" cy="685800"/>
          </a:xfrm>
        </p:spPr>
        <p:txBody>
          <a:bodyPr/>
          <a:lstStyle/>
          <a:p>
            <a:r>
              <a:rPr lang="en-US" altLang="en-US" sz="3600"/>
              <a:t>Other Useful Transformations – 2</a:t>
            </a:r>
          </a:p>
        </p:txBody>
      </p:sp>
      <p:sp>
        <p:nvSpPr>
          <p:cNvPr id="880643" name="Rectangle 3"/>
          <p:cNvSpPr>
            <a:spLocks noGrp="1" noChangeArrowheads="1"/>
          </p:cNvSpPr>
          <p:nvPr>
            <p:ph type="body" idx="1"/>
          </p:nvPr>
        </p:nvSpPr>
        <p:spPr>
          <a:xfrm>
            <a:off x="152400" y="1676400"/>
            <a:ext cx="2667000" cy="4876800"/>
          </a:xfrm>
        </p:spPr>
        <p:txBody>
          <a:bodyPr/>
          <a:lstStyle/>
          <a:p>
            <a:pPr marL="0" indent="458788">
              <a:buFontTx/>
              <a:buNone/>
            </a:pPr>
            <a:r>
              <a:rPr lang="en-US" altLang="en-US" sz="2000" dirty="0">
                <a:cs typeface="Times New Roman" pitchFamily="18" charset="0"/>
              </a:rPr>
              <a:t>Current sources in parallel can be replaced by a single current source, where the value of the equivalent source is equal to the algebraic sum of the current sources it is replacing.  An example is shown here with two sources with random polarities.</a:t>
            </a:r>
            <a:endParaRPr lang="en-US" altLang="en-US" sz="2000" dirty="0"/>
          </a:p>
        </p:txBody>
      </p:sp>
      <p:graphicFrame>
        <p:nvGraphicFramePr>
          <p:cNvPr id="880644" name="Object 4"/>
          <p:cNvGraphicFramePr>
            <a:graphicFrameLocks noChangeAspect="1"/>
          </p:cNvGraphicFramePr>
          <p:nvPr/>
        </p:nvGraphicFramePr>
        <p:xfrm>
          <a:off x="2895600" y="3200400"/>
          <a:ext cx="6086475" cy="2730500"/>
        </p:xfrm>
        <a:graphic>
          <a:graphicData uri="http://schemas.openxmlformats.org/presentationml/2006/ole">
            <mc:AlternateContent xmlns:mc="http://schemas.openxmlformats.org/markup-compatibility/2006">
              <mc:Choice xmlns:v="urn:schemas-microsoft-com:vml" Requires="v">
                <p:oleObj spid="_x0000_s880663" name="VISIO" r:id="rId4" imgW="6086520" imgH="2729880" progId="Visio.Drawing.6">
                  <p:embed/>
                </p:oleObj>
              </mc:Choice>
              <mc:Fallback>
                <p:oleObj name="VISIO" r:id="rId4" imgW="6086520" imgH="27298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200400"/>
                        <a:ext cx="6086475" cy="27305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80645" name="Text Box 5"/>
          <p:cNvSpPr txBox="1">
            <a:spLocks noChangeArrowheads="1"/>
          </p:cNvSpPr>
          <p:nvPr/>
        </p:nvSpPr>
        <p:spPr bwMode="auto">
          <a:xfrm>
            <a:off x="3276600" y="1524000"/>
            <a:ext cx="5426075" cy="1412875"/>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spcBef>
                <a:spcPct val="20000"/>
              </a:spcBef>
            </a:pPr>
            <a:r>
              <a:rPr lang="en-US" altLang="en-US">
                <a:latin typeface="Arial" charset="0"/>
                <a:cs typeface="Times New Roman" pitchFamily="18" charset="0"/>
              </a:rPr>
              <a:t>As with all equivalent circuits, these two are equivalent only with respect to the things connected to the equivalents.</a:t>
            </a:r>
            <a:endParaRPr lang="en-US" altLang="en-US">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a:xfrm>
            <a:off x="1371600" y="0"/>
            <a:ext cx="7772400" cy="685800"/>
          </a:xfrm>
        </p:spPr>
        <p:txBody>
          <a:bodyPr/>
          <a:lstStyle/>
          <a:p>
            <a:r>
              <a:rPr lang="en-US" altLang="en-US" sz="3600"/>
              <a:t>Other Useful Transformations – 3</a:t>
            </a:r>
          </a:p>
        </p:txBody>
      </p:sp>
      <p:sp>
        <p:nvSpPr>
          <p:cNvPr id="882691" name="Rectangle 3"/>
          <p:cNvSpPr>
            <a:spLocks noGrp="1" noChangeArrowheads="1"/>
          </p:cNvSpPr>
          <p:nvPr>
            <p:ph type="body" idx="1"/>
          </p:nvPr>
        </p:nvSpPr>
        <p:spPr>
          <a:xfrm>
            <a:off x="228600" y="1066800"/>
            <a:ext cx="3048000" cy="5029200"/>
          </a:xfrm>
        </p:spPr>
        <p:txBody>
          <a:bodyPr/>
          <a:lstStyle/>
          <a:p>
            <a:pPr marL="0" indent="458788">
              <a:lnSpc>
                <a:spcPct val="90000"/>
              </a:lnSpc>
              <a:buFontTx/>
              <a:buNone/>
            </a:pPr>
            <a:r>
              <a:rPr lang="en-US" altLang="en-US" sz="2400" dirty="0">
                <a:cs typeface="Times New Roman" pitchFamily="18" charset="0"/>
              </a:rPr>
              <a:t>A voltage source in parallel with anything can be replaced by that voltage source.  The </a:t>
            </a:r>
            <a:r>
              <a:rPr lang="en-US" altLang="en-US" sz="2400" dirty="0">
                <a:latin typeface="Times New Roman"/>
                <a:cs typeface="Times New Roman" pitchFamily="18" charset="0"/>
              </a:rPr>
              <a:t>“</a:t>
            </a:r>
            <a:r>
              <a:rPr lang="en-US" altLang="en-US" sz="2400" dirty="0">
                <a:cs typeface="Times New Roman" pitchFamily="18" charset="0"/>
              </a:rPr>
              <a:t>anything</a:t>
            </a:r>
            <a:r>
              <a:rPr lang="en-US" altLang="en-US" sz="2400" dirty="0">
                <a:latin typeface="Times New Roman"/>
                <a:cs typeface="Times New Roman" pitchFamily="18" charset="0"/>
              </a:rPr>
              <a:t>”</a:t>
            </a:r>
            <a:r>
              <a:rPr lang="en-US" altLang="en-US" sz="2400" dirty="0">
                <a:cs typeface="Times New Roman" pitchFamily="18" charset="0"/>
              </a:rPr>
              <a:t> can be a resistor, a current source, or any other combination of elements.  If the </a:t>
            </a:r>
            <a:r>
              <a:rPr lang="en-US" altLang="en-US" sz="2400" dirty="0">
                <a:latin typeface="Times New Roman"/>
                <a:cs typeface="Times New Roman" pitchFamily="18" charset="0"/>
              </a:rPr>
              <a:t>“</a:t>
            </a:r>
            <a:r>
              <a:rPr lang="en-US" altLang="en-US" sz="2400" dirty="0">
                <a:cs typeface="Times New Roman" pitchFamily="18" charset="0"/>
              </a:rPr>
              <a:t>anything</a:t>
            </a:r>
            <a:r>
              <a:rPr lang="en-US" altLang="en-US" sz="2400" dirty="0">
                <a:latin typeface="Times New Roman"/>
                <a:cs typeface="Times New Roman" pitchFamily="18" charset="0"/>
              </a:rPr>
              <a:t>”</a:t>
            </a:r>
            <a:r>
              <a:rPr lang="en-US" altLang="en-US" sz="2400" dirty="0">
                <a:cs typeface="Times New Roman" pitchFamily="18" charset="0"/>
              </a:rPr>
              <a:t> is a voltage source, the two voltage sources must be equal for KVL to hold.  </a:t>
            </a:r>
            <a:endParaRPr lang="en-US" altLang="en-US" sz="2400" dirty="0"/>
          </a:p>
        </p:txBody>
      </p:sp>
      <p:sp>
        <p:nvSpPr>
          <p:cNvPr id="882692" name="Text Box 4"/>
          <p:cNvSpPr txBox="1">
            <a:spLocks noChangeArrowheads="1"/>
          </p:cNvSpPr>
          <p:nvPr/>
        </p:nvSpPr>
        <p:spPr bwMode="auto">
          <a:xfrm>
            <a:off x="3276600" y="1524000"/>
            <a:ext cx="5426075" cy="1412875"/>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spcBef>
                <a:spcPct val="20000"/>
              </a:spcBef>
            </a:pPr>
            <a:r>
              <a:rPr lang="en-US" altLang="en-US">
                <a:latin typeface="Arial" charset="0"/>
                <a:cs typeface="Times New Roman" pitchFamily="18" charset="0"/>
              </a:rPr>
              <a:t>As with all equivalent circuits, these two are equivalent only with respect to the things connected to the equivalents.</a:t>
            </a:r>
            <a:endParaRPr lang="en-US" altLang="en-US">
              <a:latin typeface="Arial" charset="0"/>
            </a:endParaRPr>
          </a:p>
        </p:txBody>
      </p:sp>
      <p:graphicFrame>
        <p:nvGraphicFramePr>
          <p:cNvPr id="882693" name="Object 5"/>
          <p:cNvGraphicFramePr>
            <a:graphicFrameLocks noChangeAspect="1"/>
          </p:cNvGraphicFramePr>
          <p:nvPr/>
        </p:nvGraphicFramePr>
        <p:xfrm>
          <a:off x="3429000" y="3048000"/>
          <a:ext cx="5514975" cy="2730500"/>
        </p:xfrm>
        <a:graphic>
          <a:graphicData uri="http://schemas.openxmlformats.org/presentationml/2006/ole">
            <mc:AlternateContent xmlns:mc="http://schemas.openxmlformats.org/markup-compatibility/2006">
              <mc:Choice xmlns:v="urn:schemas-microsoft-com:vml" Requires="v">
                <p:oleObj spid="_x0000_s882711" name="VISIO" r:id="rId4" imgW="5514840" imgH="2729880" progId="Visio.Drawing.6">
                  <p:embed/>
                </p:oleObj>
              </mc:Choice>
              <mc:Fallback>
                <p:oleObj name="VISIO" r:id="rId4" imgW="5514840" imgH="2729880"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048000"/>
                        <a:ext cx="5514975" cy="27305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a:xfrm>
            <a:off x="1371600" y="0"/>
            <a:ext cx="7772400" cy="685800"/>
          </a:xfrm>
        </p:spPr>
        <p:txBody>
          <a:bodyPr/>
          <a:lstStyle/>
          <a:p>
            <a:r>
              <a:rPr lang="en-US" altLang="en-US" sz="3600"/>
              <a:t>Other Useful Transformations – 4</a:t>
            </a:r>
          </a:p>
        </p:txBody>
      </p:sp>
      <p:sp>
        <p:nvSpPr>
          <p:cNvPr id="884739" name="Rectangle 3"/>
          <p:cNvSpPr>
            <a:spLocks noGrp="1" noChangeArrowheads="1"/>
          </p:cNvSpPr>
          <p:nvPr>
            <p:ph type="body" idx="1"/>
          </p:nvPr>
        </p:nvSpPr>
        <p:spPr>
          <a:xfrm>
            <a:off x="228600" y="914400"/>
            <a:ext cx="2819400" cy="5791200"/>
          </a:xfrm>
        </p:spPr>
        <p:txBody>
          <a:bodyPr/>
          <a:lstStyle/>
          <a:p>
            <a:pPr marL="0" indent="458788">
              <a:lnSpc>
                <a:spcPct val="90000"/>
              </a:lnSpc>
              <a:buFontTx/>
              <a:buNone/>
            </a:pPr>
            <a:r>
              <a:rPr lang="en-US" altLang="en-US" sz="2400" dirty="0">
                <a:cs typeface="Times New Roman" pitchFamily="18" charset="0"/>
              </a:rPr>
              <a:t>A current source in series with anything can be replaced by that current source.  The </a:t>
            </a:r>
            <a:r>
              <a:rPr lang="en-US" altLang="en-US" sz="2400" dirty="0">
                <a:latin typeface="Times New Roman"/>
                <a:cs typeface="Times New Roman" pitchFamily="18" charset="0"/>
              </a:rPr>
              <a:t>“</a:t>
            </a:r>
            <a:r>
              <a:rPr lang="en-US" altLang="en-US" sz="2400" dirty="0">
                <a:cs typeface="Times New Roman" pitchFamily="18" charset="0"/>
              </a:rPr>
              <a:t>anything</a:t>
            </a:r>
            <a:r>
              <a:rPr lang="en-US" altLang="en-US" sz="2400" dirty="0">
                <a:latin typeface="Times New Roman"/>
                <a:cs typeface="Times New Roman" pitchFamily="18" charset="0"/>
              </a:rPr>
              <a:t>”</a:t>
            </a:r>
            <a:r>
              <a:rPr lang="en-US" altLang="en-US" sz="2400" dirty="0">
                <a:cs typeface="Times New Roman" pitchFamily="18" charset="0"/>
              </a:rPr>
              <a:t> can be a resistor, a voltage source, or any other combination of elements.  If the </a:t>
            </a:r>
            <a:r>
              <a:rPr lang="en-US" altLang="en-US" sz="2400" dirty="0">
                <a:latin typeface="Times New Roman"/>
                <a:cs typeface="Times New Roman" pitchFamily="18" charset="0"/>
              </a:rPr>
              <a:t>“</a:t>
            </a:r>
            <a:r>
              <a:rPr lang="en-US" altLang="en-US" sz="2400" dirty="0">
                <a:cs typeface="Times New Roman" pitchFamily="18" charset="0"/>
              </a:rPr>
              <a:t>anything</a:t>
            </a:r>
            <a:r>
              <a:rPr lang="en-US" altLang="en-US" sz="2400" dirty="0">
                <a:latin typeface="Times New Roman"/>
                <a:cs typeface="Times New Roman" pitchFamily="18" charset="0"/>
              </a:rPr>
              <a:t>”</a:t>
            </a:r>
            <a:r>
              <a:rPr lang="en-US" altLang="en-US" sz="2400" dirty="0">
                <a:cs typeface="Times New Roman" pitchFamily="18" charset="0"/>
              </a:rPr>
              <a:t> is a current source, the two current sources must be equal for KCL to hold.  </a:t>
            </a:r>
            <a:endParaRPr lang="en-US" altLang="en-US" sz="2400" dirty="0"/>
          </a:p>
        </p:txBody>
      </p:sp>
      <p:sp>
        <p:nvSpPr>
          <p:cNvPr id="884740" name="Text Box 4"/>
          <p:cNvSpPr txBox="1">
            <a:spLocks noChangeArrowheads="1"/>
          </p:cNvSpPr>
          <p:nvPr/>
        </p:nvSpPr>
        <p:spPr bwMode="auto">
          <a:xfrm>
            <a:off x="3276600" y="1524000"/>
            <a:ext cx="5426075" cy="1412875"/>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spcBef>
                <a:spcPct val="20000"/>
              </a:spcBef>
            </a:pPr>
            <a:r>
              <a:rPr lang="en-US" altLang="en-US">
                <a:latin typeface="Arial" charset="0"/>
                <a:cs typeface="Times New Roman" pitchFamily="18" charset="0"/>
              </a:rPr>
              <a:t>As with all equivalent circuits, these two are equivalent only with respect to the things connected to the equivalents.</a:t>
            </a:r>
            <a:endParaRPr lang="en-US" altLang="en-US">
              <a:latin typeface="Arial" charset="0"/>
            </a:endParaRPr>
          </a:p>
        </p:txBody>
      </p:sp>
      <p:graphicFrame>
        <p:nvGraphicFramePr>
          <p:cNvPr id="884741" name="Object 5"/>
          <p:cNvGraphicFramePr>
            <a:graphicFrameLocks noChangeAspect="1"/>
          </p:cNvGraphicFramePr>
          <p:nvPr/>
        </p:nvGraphicFramePr>
        <p:xfrm>
          <a:off x="3276600" y="3505200"/>
          <a:ext cx="5629275" cy="2730500"/>
        </p:xfrm>
        <a:graphic>
          <a:graphicData uri="http://schemas.openxmlformats.org/presentationml/2006/ole">
            <mc:AlternateContent xmlns:mc="http://schemas.openxmlformats.org/markup-compatibility/2006">
              <mc:Choice xmlns:v="urn:schemas-microsoft-com:vml" Requires="v">
                <p:oleObj spid="_x0000_s884759" name="VISIO" r:id="rId4" imgW="5629320" imgH="2729880" progId="Visio.Drawing.6">
                  <p:embed/>
                </p:oleObj>
              </mc:Choice>
              <mc:Fallback>
                <p:oleObj name="VISIO" r:id="rId4" imgW="5629320" imgH="2729880"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505200"/>
                        <a:ext cx="5629275" cy="27305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a:xfrm>
            <a:off x="609600" y="304800"/>
            <a:ext cx="7772400" cy="762000"/>
          </a:xfrm>
        </p:spPr>
        <p:txBody>
          <a:bodyPr/>
          <a:lstStyle/>
          <a:p>
            <a:r>
              <a:rPr lang="en-US" altLang="en-US" sz="4000"/>
              <a:t>Notes</a:t>
            </a:r>
          </a:p>
        </p:txBody>
      </p:sp>
      <p:sp>
        <p:nvSpPr>
          <p:cNvPr id="886787" name="Rectangle 3"/>
          <p:cNvSpPr>
            <a:spLocks noGrp="1" noChangeArrowheads="1"/>
          </p:cNvSpPr>
          <p:nvPr>
            <p:ph type="body" idx="1"/>
          </p:nvPr>
        </p:nvSpPr>
        <p:spPr>
          <a:xfrm>
            <a:off x="152400" y="1143000"/>
            <a:ext cx="8686800" cy="3429000"/>
          </a:xfrm>
          <a:noFill/>
          <a:ln/>
        </p:spPr>
        <p:txBody>
          <a:bodyPr lIns="91440" tIns="45720" rIns="91440" bIns="45720"/>
          <a:lstStyle/>
          <a:p>
            <a:pPr marL="0" indent="458788">
              <a:lnSpc>
                <a:spcPct val="90000"/>
              </a:lnSpc>
              <a:spcBef>
                <a:spcPct val="0"/>
              </a:spcBef>
              <a:buFontTx/>
              <a:buAutoNum type="arabicPeriod"/>
            </a:pPr>
            <a:r>
              <a:rPr lang="en-US" altLang="en-US" sz="2000" dirty="0"/>
              <a:t>These equivalent circuits can go in either direction.  That is, we can replace the circuit on the right with the one on the left, or the other way around.  </a:t>
            </a:r>
          </a:p>
          <a:p>
            <a:pPr marL="0" indent="458788">
              <a:lnSpc>
                <a:spcPct val="90000"/>
              </a:lnSpc>
              <a:spcBef>
                <a:spcPct val="0"/>
              </a:spcBef>
              <a:buFontTx/>
              <a:buAutoNum type="arabicPeriod"/>
            </a:pPr>
            <a:r>
              <a:rPr lang="en-US" altLang="en-US" sz="2000" dirty="0"/>
              <a:t>The polarities of the sources with respect to the terminals are important. This is one good reason for naming the terminals of these equivalents.</a:t>
            </a:r>
          </a:p>
          <a:p>
            <a:pPr marL="0" indent="458788">
              <a:lnSpc>
                <a:spcPct val="90000"/>
              </a:lnSpc>
              <a:spcBef>
                <a:spcPct val="0"/>
              </a:spcBef>
              <a:buFontTx/>
              <a:buAutoNum type="arabicPeriod"/>
            </a:pPr>
            <a:r>
              <a:rPr lang="en-US" altLang="en-US" sz="2000" dirty="0">
                <a:cs typeface="Times New Roman" pitchFamily="18" charset="0"/>
              </a:rPr>
              <a:t>As with all equivalent circuits, these are equivalent only with respect to the things connected to the equivalent circuits.</a:t>
            </a:r>
            <a:endParaRPr lang="en-US" altLang="en-US" sz="2000" dirty="0"/>
          </a:p>
          <a:p>
            <a:pPr marL="0" indent="458788">
              <a:lnSpc>
                <a:spcPct val="90000"/>
              </a:lnSpc>
              <a:spcBef>
                <a:spcPct val="0"/>
              </a:spcBef>
              <a:buFontTx/>
              <a:buAutoNum type="arabicPeriod"/>
            </a:pPr>
            <a:r>
              <a:rPr lang="en-US" altLang="en-US" sz="2000" dirty="0">
                <a:cs typeface="Times New Roman" pitchFamily="18" charset="0"/>
              </a:rPr>
              <a:t>These equivalent circuits hold for dependent sources as well as independent sources.  The key is that the variable, which the dependent sources depend on, must remain intact.  That is, the voltage or current that the dependent sources use must be outside of the circuit being replaced.</a:t>
            </a:r>
          </a:p>
        </p:txBody>
      </p:sp>
      <p:pic>
        <p:nvPicPr>
          <p:cNvPr id="886788" name="Picture 4" descr="bd19559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494213"/>
            <a:ext cx="3527425" cy="2363787"/>
          </a:xfrm>
          <a:prstGeom prst="rect">
            <a:avLst/>
          </a:prstGeom>
          <a:noFill/>
          <a:extLst>
            <a:ext uri="{909E8E84-426E-40DD-AFC4-6F175D3DCCD1}">
              <a14:hiddenFill xmlns:a14="http://schemas.microsoft.com/office/drawing/2010/main">
                <a:solidFill>
                  <a:srgbClr val="FFFFFF"/>
                </a:solidFill>
              </a14:hiddenFill>
            </a:ext>
          </a:extLst>
        </p:spPr>
      </p:pic>
      <p:pic>
        <p:nvPicPr>
          <p:cNvPr id="886789" name="Picture 5" descr="bd19572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508500"/>
            <a:ext cx="3505200" cy="2349500"/>
          </a:xfrm>
          <a:prstGeom prst="rect">
            <a:avLst/>
          </a:prstGeom>
          <a:noFill/>
          <a:extLst>
            <a:ext uri="{909E8E84-426E-40DD-AFC4-6F175D3DCCD1}">
              <a14:hiddenFill xmlns:a14="http://schemas.microsoft.com/office/drawing/2010/main">
                <a:solidFill>
                  <a:srgbClr val="FFFFFF"/>
                </a:solidFill>
              </a14:hiddenFill>
            </a:ext>
          </a:extLst>
        </p:spPr>
      </p:pic>
      <p:sp>
        <p:nvSpPr>
          <p:cNvPr id="886790" name="Text Box 6"/>
          <p:cNvSpPr txBox="1">
            <a:spLocks noChangeArrowheads="1"/>
          </p:cNvSpPr>
          <p:nvPr/>
        </p:nvSpPr>
        <p:spPr bwMode="auto">
          <a:xfrm>
            <a:off x="8077200" y="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5"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a:xfrm>
            <a:off x="304800" y="0"/>
            <a:ext cx="8610600" cy="1371600"/>
          </a:xfrm>
        </p:spPr>
        <p:txBody>
          <a:bodyPr/>
          <a:lstStyle/>
          <a:p>
            <a:r>
              <a:rPr lang="en-US" altLang="en-US" sz="4000" dirty="0"/>
              <a:t>Overview </a:t>
            </a:r>
            <a:br>
              <a:rPr lang="en-US" altLang="en-US" sz="4000" dirty="0"/>
            </a:br>
            <a:r>
              <a:rPr lang="en-US" altLang="en-US" sz="4000" dirty="0"/>
              <a:t> Source Transformations</a:t>
            </a:r>
          </a:p>
        </p:txBody>
      </p:sp>
      <p:sp>
        <p:nvSpPr>
          <p:cNvPr id="851971" name="Rectangle 3"/>
          <p:cNvSpPr>
            <a:spLocks noGrp="1" noChangeArrowheads="1"/>
          </p:cNvSpPr>
          <p:nvPr>
            <p:ph type="body" idx="1"/>
          </p:nvPr>
        </p:nvSpPr>
        <p:spPr>
          <a:xfrm>
            <a:off x="762000" y="2362200"/>
            <a:ext cx="7772400" cy="4343400"/>
          </a:xfrm>
        </p:spPr>
        <p:txBody>
          <a:bodyPr/>
          <a:lstStyle/>
          <a:p>
            <a:pPr>
              <a:buFontTx/>
              <a:buNone/>
            </a:pPr>
            <a:r>
              <a:rPr lang="en-US" altLang="en-US" dirty="0"/>
              <a:t>In this </a:t>
            </a:r>
            <a:r>
              <a:rPr lang="en-US" altLang="en-US" dirty="0" smtClean="0"/>
              <a:t>lecture set, </a:t>
            </a:r>
            <a:r>
              <a:rPr lang="en-US" altLang="en-US" dirty="0"/>
              <a:t>we will cover the following topics:</a:t>
            </a:r>
          </a:p>
          <a:p>
            <a:r>
              <a:rPr lang="en-US" altLang="en-US" dirty="0">
                <a:hlinkClick r:id="rId3" action="ppaction://hlinksldjump" tooltip="Equivalent circuits review"/>
              </a:rPr>
              <a:t>Equivalent circuits review</a:t>
            </a:r>
            <a:endParaRPr lang="en-US" altLang="en-US" dirty="0"/>
          </a:p>
          <a:p>
            <a:r>
              <a:rPr lang="en-US" altLang="en-US" dirty="0">
                <a:hlinkClick r:id="rId4" action="ppaction://hlinksldjump" tooltip="Source transformations"/>
              </a:rPr>
              <a:t>Source transformations</a:t>
            </a:r>
            <a:endParaRPr lang="en-US" altLang="en-US" dirty="0"/>
          </a:p>
          <a:p>
            <a:r>
              <a:rPr lang="en-US" altLang="en-US" dirty="0">
                <a:hlinkClick r:id="rId5" action="ppaction://hlinksldjump" tooltip="Some additional transformations"/>
              </a:rPr>
              <a:t>Some additional transformations</a:t>
            </a:r>
            <a:endParaRPr lang="en-US" altLang="en-US" dirty="0"/>
          </a:p>
          <a:p>
            <a:r>
              <a:rPr lang="en-US" altLang="en-US" dirty="0">
                <a:hlinkClick r:id="rId6" action="ppaction://hlinksldjump" tooltip="Example of source transformations"/>
              </a:rPr>
              <a:t>Example of source transformations</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a:xfrm>
            <a:off x="609600" y="34212"/>
            <a:ext cx="7772400" cy="914400"/>
          </a:xfrm>
        </p:spPr>
        <p:txBody>
          <a:bodyPr/>
          <a:lstStyle/>
          <a:p>
            <a:r>
              <a:rPr lang="en-US" altLang="en-US" sz="4000" dirty="0"/>
              <a:t>Example Problem</a:t>
            </a:r>
          </a:p>
        </p:txBody>
      </p:sp>
      <p:sp>
        <p:nvSpPr>
          <p:cNvPr id="888835" name="Rectangle 3"/>
          <p:cNvSpPr>
            <a:spLocks noGrp="1" noChangeArrowheads="1"/>
          </p:cNvSpPr>
          <p:nvPr>
            <p:ph type="body" idx="1"/>
          </p:nvPr>
        </p:nvSpPr>
        <p:spPr>
          <a:xfrm>
            <a:off x="381000" y="990600"/>
            <a:ext cx="7772400" cy="1981200"/>
          </a:xfrm>
          <a:noFill/>
          <a:ln/>
        </p:spPr>
        <p:txBody>
          <a:bodyPr lIns="91440" tIns="45720" rIns="91440" bIns="45720"/>
          <a:lstStyle/>
          <a:p>
            <a:pPr marL="0" indent="458788">
              <a:buFontTx/>
              <a:buNone/>
            </a:pPr>
            <a:r>
              <a:rPr lang="en-US" altLang="en-US" sz="2400" dirty="0">
                <a:cs typeface="Times New Roman" pitchFamily="18" charset="0"/>
              </a:rPr>
              <a:t>We wish to solve for the voltage </a:t>
            </a:r>
            <a:r>
              <a:rPr lang="en-US" altLang="en-US" sz="2400" i="1" dirty="0" err="1">
                <a:solidFill>
                  <a:srgbClr val="FF0000"/>
                </a:solidFill>
                <a:latin typeface="Times New Roman" panose="02020603050405020304" pitchFamily="18" charset="0"/>
                <a:cs typeface="Times New Roman" panose="02020603050405020304" pitchFamily="18" charset="0"/>
              </a:rPr>
              <a:t>v</a:t>
            </a:r>
            <a:r>
              <a:rPr lang="en-US" altLang="en-US" sz="2400" i="1" baseline="-25000" dirty="0" err="1">
                <a:solidFill>
                  <a:srgbClr val="FF0000"/>
                </a:solidFill>
                <a:latin typeface="Times New Roman" panose="02020603050405020304" pitchFamily="18" charset="0"/>
                <a:cs typeface="Times New Roman" panose="02020603050405020304" pitchFamily="18" charset="0"/>
              </a:rPr>
              <a:t>X</a:t>
            </a:r>
            <a:r>
              <a:rPr lang="en-US" altLang="en-US" sz="2400" dirty="0">
                <a:cs typeface="Times New Roman" pitchFamily="18" charset="0"/>
              </a:rPr>
              <a:t> in the circuit given below.  While we could certainly solve this by writing a series of KVL and KCL equations, we are going to solve it instead by using a series of equivalent circuits and simplify the circuit down step by step.</a:t>
            </a:r>
          </a:p>
        </p:txBody>
      </p:sp>
      <p:graphicFrame>
        <p:nvGraphicFramePr>
          <p:cNvPr id="888836" name="Object 4"/>
          <p:cNvGraphicFramePr>
            <a:graphicFrameLocks noChangeAspect="1"/>
          </p:cNvGraphicFramePr>
          <p:nvPr/>
        </p:nvGraphicFramePr>
        <p:xfrm>
          <a:off x="1600200" y="3581400"/>
          <a:ext cx="7343775" cy="3060700"/>
        </p:xfrm>
        <a:graphic>
          <a:graphicData uri="http://schemas.openxmlformats.org/presentationml/2006/ole">
            <mc:AlternateContent xmlns:mc="http://schemas.openxmlformats.org/markup-compatibility/2006">
              <mc:Choice xmlns:v="urn:schemas-microsoft-com:vml" Requires="v">
                <p:oleObj spid="_x0000_s888855" name="VISIO" r:id="rId4" imgW="7343640" imgH="3060720" progId="Visio.Drawing.11">
                  <p:embed/>
                </p:oleObj>
              </mc:Choice>
              <mc:Fallback>
                <p:oleObj name="VISIO" r:id="rId4" imgW="7343640" imgH="3060720"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581400"/>
                        <a:ext cx="7343775" cy="30607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2" name="Rectangle 2"/>
          <p:cNvSpPr>
            <a:spLocks noGrp="1" noChangeArrowheads="1"/>
          </p:cNvSpPr>
          <p:nvPr>
            <p:ph type="title"/>
          </p:nvPr>
        </p:nvSpPr>
        <p:spPr>
          <a:xfrm>
            <a:off x="1371600" y="304800"/>
            <a:ext cx="7772400" cy="685800"/>
          </a:xfrm>
        </p:spPr>
        <p:txBody>
          <a:bodyPr/>
          <a:lstStyle/>
          <a:p>
            <a:r>
              <a:rPr lang="en-US" altLang="en-US" sz="4000"/>
              <a:t>Example Problem – Step 1</a:t>
            </a:r>
          </a:p>
        </p:txBody>
      </p:sp>
      <p:sp>
        <p:nvSpPr>
          <p:cNvPr id="890883" name="Rectangle 3"/>
          <p:cNvSpPr>
            <a:spLocks noGrp="1" noChangeArrowheads="1"/>
          </p:cNvSpPr>
          <p:nvPr>
            <p:ph type="body" idx="1"/>
          </p:nvPr>
        </p:nvSpPr>
        <p:spPr>
          <a:xfrm>
            <a:off x="228600" y="1143000"/>
            <a:ext cx="8686800" cy="2362200"/>
          </a:xfrm>
          <a:noFill/>
          <a:ln/>
        </p:spPr>
        <p:txBody>
          <a:bodyPr lIns="91440" tIns="45720" rIns="91440" bIns="45720"/>
          <a:lstStyle/>
          <a:p>
            <a:pPr marL="0" indent="458788">
              <a:buFontTx/>
              <a:buNone/>
            </a:pPr>
            <a:r>
              <a:rPr lang="en-US" altLang="en-US" sz="2400" dirty="0">
                <a:cs typeface="Times New Roman" pitchFamily="18" charset="0"/>
              </a:rPr>
              <a:t>We wish to solve for the voltage </a:t>
            </a:r>
            <a:r>
              <a:rPr lang="en-US" altLang="en-US" sz="2400" i="1" dirty="0" err="1">
                <a:solidFill>
                  <a:srgbClr val="FF0000"/>
                </a:solidFill>
                <a:latin typeface="Times New Roman" panose="02020603050405020304" pitchFamily="18" charset="0"/>
                <a:cs typeface="Times New Roman" panose="02020603050405020304" pitchFamily="18" charset="0"/>
              </a:rPr>
              <a:t>v</a:t>
            </a:r>
            <a:r>
              <a:rPr lang="en-US" altLang="en-US" sz="2400" i="1" baseline="-25000" dirty="0" err="1">
                <a:solidFill>
                  <a:srgbClr val="FF0000"/>
                </a:solidFill>
                <a:latin typeface="Times New Roman" panose="02020603050405020304" pitchFamily="18" charset="0"/>
                <a:cs typeface="Times New Roman" panose="02020603050405020304" pitchFamily="18" charset="0"/>
              </a:rPr>
              <a:t>X</a:t>
            </a:r>
            <a:r>
              <a:rPr lang="en-US" altLang="en-US" sz="2400" dirty="0">
                <a:cs typeface="Times New Roman" pitchFamily="18" charset="0"/>
              </a:rPr>
              <a:t> in the circuit given below.  We note that we have a voltage source, </a:t>
            </a:r>
            <a:r>
              <a:rPr lang="en-US" altLang="en-US" sz="2400" i="1" dirty="0" err="1">
                <a:latin typeface="Times New Roman" panose="02020603050405020304" pitchFamily="18" charset="0"/>
                <a:cs typeface="Times New Roman" panose="02020603050405020304" pitchFamily="18" charset="0"/>
              </a:rPr>
              <a:t>v</a:t>
            </a:r>
            <a:r>
              <a:rPr lang="en-US" altLang="en-US" sz="2400" i="1" baseline="-25000" dirty="0" err="1">
                <a:latin typeface="Times New Roman" panose="02020603050405020304" pitchFamily="18" charset="0"/>
                <a:cs typeface="Times New Roman" panose="02020603050405020304" pitchFamily="18" charset="0"/>
              </a:rPr>
              <a:t>S</a:t>
            </a:r>
            <a:r>
              <a:rPr lang="en-US" altLang="en-US" sz="2400" dirty="0">
                <a:cs typeface="Times New Roman" pitchFamily="18" charset="0"/>
              </a:rPr>
              <a:t>, in series with a resistor, </a:t>
            </a:r>
            <a:r>
              <a:rPr lang="en-US" altLang="en-US" sz="2400" i="1" dirty="0">
                <a:cs typeface="Times New Roman" pitchFamily="18" charset="0"/>
              </a:rPr>
              <a:t>R</a:t>
            </a:r>
            <a:r>
              <a:rPr lang="en-US" altLang="en-US" sz="2400" i="1" baseline="-25000" dirty="0">
                <a:cs typeface="Times New Roman" pitchFamily="18" charset="0"/>
              </a:rPr>
              <a:t>1</a:t>
            </a:r>
            <a:r>
              <a:rPr lang="en-US" altLang="en-US" sz="2400" dirty="0">
                <a:cs typeface="Times New Roman" pitchFamily="18" charset="0"/>
              </a:rPr>
              <a:t>.  We can replace them with a current source in parallel with a resistor.  When we do, we will have current sources in parallel and resistors in parallel, which we can simplify further.  So, let</a:t>
            </a:r>
            <a:r>
              <a:rPr lang="en-US" altLang="en-US" sz="2400" dirty="0">
                <a:latin typeface="Times New Roman"/>
                <a:cs typeface="Times New Roman" pitchFamily="18" charset="0"/>
              </a:rPr>
              <a:t>’</a:t>
            </a:r>
            <a:r>
              <a:rPr lang="en-US" altLang="en-US" sz="2400" dirty="0">
                <a:cs typeface="Times New Roman" pitchFamily="18" charset="0"/>
              </a:rPr>
              <a:t>s take the first step.</a:t>
            </a:r>
          </a:p>
        </p:txBody>
      </p:sp>
      <p:graphicFrame>
        <p:nvGraphicFramePr>
          <p:cNvPr id="890884" name="Object 4"/>
          <p:cNvGraphicFramePr>
            <a:graphicFrameLocks noChangeAspect="1"/>
          </p:cNvGraphicFramePr>
          <p:nvPr/>
        </p:nvGraphicFramePr>
        <p:xfrm>
          <a:off x="2133600" y="3427413"/>
          <a:ext cx="7010400" cy="3430587"/>
        </p:xfrm>
        <a:graphic>
          <a:graphicData uri="http://schemas.openxmlformats.org/presentationml/2006/ole">
            <mc:AlternateContent xmlns:mc="http://schemas.openxmlformats.org/markup-compatibility/2006">
              <mc:Choice xmlns:v="urn:schemas-microsoft-com:vml" Requires="v">
                <p:oleObj spid="_x0000_s890902" name="VISIO" r:id="rId4" imgW="7343640" imgH="3594600" progId="Visio.Drawing.6">
                  <p:embed/>
                </p:oleObj>
              </mc:Choice>
              <mc:Fallback>
                <p:oleObj name="VISIO" r:id="rId4" imgW="7343640" imgH="359460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427413"/>
                        <a:ext cx="7010400" cy="3430587"/>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a:xfrm>
            <a:off x="1371600" y="228600"/>
            <a:ext cx="7772400" cy="762000"/>
          </a:xfrm>
        </p:spPr>
        <p:txBody>
          <a:bodyPr/>
          <a:lstStyle/>
          <a:p>
            <a:r>
              <a:rPr lang="en-US" altLang="en-US" sz="4000"/>
              <a:t>Example Problem – Step 2</a:t>
            </a:r>
          </a:p>
        </p:txBody>
      </p:sp>
      <p:sp>
        <p:nvSpPr>
          <p:cNvPr id="892931" name="Rectangle 3"/>
          <p:cNvSpPr>
            <a:spLocks noGrp="1" noChangeArrowheads="1"/>
          </p:cNvSpPr>
          <p:nvPr>
            <p:ph type="body" idx="1"/>
          </p:nvPr>
        </p:nvSpPr>
        <p:spPr>
          <a:xfrm>
            <a:off x="0" y="1143000"/>
            <a:ext cx="9144000" cy="2362200"/>
          </a:xfrm>
          <a:noFill/>
          <a:ln/>
        </p:spPr>
        <p:txBody>
          <a:bodyPr lIns="91440" tIns="45720" rIns="91440" bIns="45720"/>
          <a:lstStyle/>
          <a:p>
            <a:pPr marL="0" indent="458788">
              <a:buFontTx/>
              <a:buNone/>
            </a:pPr>
            <a:r>
              <a:rPr lang="en-US" altLang="en-US" sz="2400" dirty="0">
                <a:cs typeface="Times New Roman" pitchFamily="18" charset="0"/>
              </a:rPr>
              <a:t>We want to replace the voltage source in series with a resistor, with a current source in parallel with a resistor.  Here, we have made this replacement.  Note that we now have two current sources in parallel, and two resistors in parallel.  Since the voltage we are looking for is outside these combinations, we can replace them with their equivalents.  That is our next step. </a:t>
            </a:r>
          </a:p>
        </p:txBody>
      </p:sp>
      <p:graphicFrame>
        <p:nvGraphicFramePr>
          <p:cNvPr id="892932" name="Object 4"/>
          <p:cNvGraphicFramePr>
            <a:graphicFrameLocks noChangeAspect="1"/>
          </p:cNvGraphicFramePr>
          <p:nvPr>
            <p:extLst>
              <p:ext uri="{D42A27DB-BD31-4B8C-83A1-F6EECF244321}">
                <p14:modId xmlns:p14="http://schemas.microsoft.com/office/powerpoint/2010/main" val="2297015492"/>
              </p:ext>
            </p:extLst>
          </p:nvPr>
        </p:nvGraphicFramePr>
        <p:xfrm>
          <a:off x="762000" y="3581400"/>
          <a:ext cx="7588250" cy="3071813"/>
        </p:xfrm>
        <a:graphic>
          <a:graphicData uri="http://schemas.openxmlformats.org/presentationml/2006/ole">
            <mc:AlternateContent xmlns:mc="http://schemas.openxmlformats.org/markup-compatibility/2006">
              <mc:Choice xmlns:v="urn:schemas-microsoft-com:vml" Requires="v">
                <p:oleObj spid="_x0000_s892950" name="Visio" r:id="rId4" imgW="7587494" imgH="3072870" progId="Visio.Drawing.11">
                  <p:embed/>
                </p:oleObj>
              </mc:Choice>
              <mc:Fallback>
                <p:oleObj name="Visio" r:id="rId4" imgW="7587494" imgH="3072870" progId="Visio.Drawing.11">
                  <p:embed/>
                  <p:pic>
                    <p:nvPicPr>
                      <p:cNvPr id="0" name="Object 4"/>
                      <p:cNvPicPr>
                        <a:picLocks noChangeAspect="1" noChangeArrowheads="1"/>
                      </p:cNvPicPr>
                      <p:nvPr/>
                    </p:nvPicPr>
                    <p:blipFill>
                      <a:blip r:embed="rId5"/>
                      <a:srcRect/>
                      <a:stretch>
                        <a:fillRect/>
                      </a:stretch>
                    </p:blipFill>
                    <p:spPr bwMode="auto">
                      <a:xfrm>
                        <a:off x="762000" y="3581400"/>
                        <a:ext cx="7588250" cy="30718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a:xfrm>
            <a:off x="1371600" y="228600"/>
            <a:ext cx="7772400" cy="685800"/>
          </a:xfrm>
        </p:spPr>
        <p:txBody>
          <a:bodyPr/>
          <a:lstStyle/>
          <a:p>
            <a:r>
              <a:rPr lang="en-US" altLang="en-US" sz="4000"/>
              <a:t>Example Problem – Step 3</a:t>
            </a:r>
          </a:p>
        </p:txBody>
      </p:sp>
      <p:sp>
        <p:nvSpPr>
          <p:cNvPr id="894979" name="Rectangle 3"/>
          <p:cNvSpPr>
            <a:spLocks noGrp="1" noChangeArrowheads="1"/>
          </p:cNvSpPr>
          <p:nvPr>
            <p:ph type="body" idx="1"/>
          </p:nvPr>
        </p:nvSpPr>
        <p:spPr>
          <a:xfrm>
            <a:off x="609600" y="1143000"/>
            <a:ext cx="7772400" cy="2362200"/>
          </a:xfrm>
          <a:noFill/>
          <a:ln/>
        </p:spPr>
        <p:txBody>
          <a:bodyPr lIns="91440" tIns="45720" rIns="91440" bIns="45720"/>
          <a:lstStyle/>
          <a:p>
            <a:pPr marL="0" indent="458788">
              <a:buFontTx/>
              <a:buNone/>
            </a:pPr>
            <a:r>
              <a:rPr lang="en-US" altLang="en-US" sz="2400" dirty="0">
                <a:cs typeface="Times New Roman" pitchFamily="18" charset="0"/>
              </a:rPr>
              <a:t>We have replaced the parallel current sources and parallel resistors with their equivalents.  Now, we can note that we have a current source in parallel with a resistor.  We could replace this with a voltage source in series with a resistor, and then we could simplify the circuit further.  Let</a:t>
            </a:r>
            <a:r>
              <a:rPr lang="en-US" altLang="en-US" sz="2400" dirty="0">
                <a:latin typeface="Times New Roman"/>
                <a:cs typeface="Times New Roman" pitchFamily="18" charset="0"/>
              </a:rPr>
              <a:t>’</a:t>
            </a:r>
            <a:r>
              <a:rPr lang="en-US" altLang="en-US" sz="2400" dirty="0">
                <a:cs typeface="Times New Roman" pitchFamily="18" charset="0"/>
              </a:rPr>
              <a:t>s do this.</a:t>
            </a:r>
          </a:p>
        </p:txBody>
      </p:sp>
      <p:graphicFrame>
        <p:nvGraphicFramePr>
          <p:cNvPr id="894980" name="Object 4"/>
          <p:cNvGraphicFramePr>
            <a:graphicFrameLocks noChangeAspect="1"/>
          </p:cNvGraphicFramePr>
          <p:nvPr>
            <p:extLst>
              <p:ext uri="{D42A27DB-BD31-4B8C-83A1-F6EECF244321}">
                <p14:modId xmlns:p14="http://schemas.microsoft.com/office/powerpoint/2010/main" val="1819654566"/>
              </p:ext>
            </p:extLst>
          </p:nvPr>
        </p:nvGraphicFramePr>
        <p:xfrm>
          <a:off x="1981200" y="3733800"/>
          <a:ext cx="4845050" cy="2843213"/>
        </p:xfrm>
        <a:graphic>
          <a:graphicData uri="http://schemas.openxmlformats.org/presentationml/2006/ole">
            <mc:AlternateContent xmlns:mc="http://schemas.openxmlformats.org/markup-compatibility/2006">
              <mc:Choice xmlns:v="urn:schemas-microsoft-com:vml" Requires="v">
                <p:oleObj spid="_x0000_s894998" name="Visio" r:id="rId4" imgW="4844294" imgH="2844180" progId="Visio.Drawing.11">
                  <p:embed/>
                </p:oleObj>
              </mc:Choice>
              <mc:Fallback>
                <p:oleObj name="Visio" r:id="rId4" imgW="4844294" imgH="2844180" progId="Visio.Drawing.11">
                  <p:embed/>
                  <p:pic>
                    <p:nvPicPr>
                      <p:cNvPr id="0" name="Object 4"/>
                      <p:cNvPicPr>
                        <a:picLocks noChangeAspect="1" noChangeArrowheads="1"/>
                      </p:cNvPicPr>
                      <p:nvPr/>
                    </p:nvPicPr>
                    <p:blipFill>
                      <a:blip r:embed="rId5"/>
                      <a:srcRect/>
                      <a:stretch>
                        <a:fillRect/>
                      </a:stretch>
                    </p:blipFill>
                    <p:spPr bwMode="auto">
                      <a:xfrm>
                        <a:off x="1981200" y="3733800"/>
                        <a:ext cx="4845050" cy="28432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a:xfrm>
            <a:off x="1371600" y="0"/>
            <a:ext cx="7772400" cy="685800"/>
          </a:xfrm>
        </p:spPr>
        <p:txBody>
          <a:bodyPr/>
          <a:lstStyle/>
          <a:p>
            <a:r>
              <a:rPr lang="en-US" altLang="en-US" sz="4000"/>
              <a:t>Example Problem – Step 4</a:t>
            </a:r>
          </a:p>
        </p:txBody>
      </p:sp>
      <p:sp>
        <p:nvSpPr>
          <p:cNvPr id="897027" name="Rectangle 3"/>
          <p:cNvSpPr>
            <a:spLocks noGrp="1" noChangeArrowheads="1"/>
          </p:cNvSpPr>
          <p:nvPr>
            <p:ph type="body" idx="1"/>
          </p:nvPr>
        </p:nvSpPr>
        <p:spPr>
          <a:xfrm>
            <a:off x="152400" y="838200"/>
            <a:ext cx="8991600" cy="1219200"/>
          </a:xfrm>
          <a:noFill/>
          <a:ln/>
        </p:spPr>
        <p:txBody>
          <a:bodyPr lIns="91440" tIns="45720" rIns="91440" bIns="45720"/>
          <a:lstStyle/>
          <a:p>
            <a:pPr marL="0" indent="458788">
              <a:lnSpc>
                <a:spcPct val="90000"/>
              </a:lnSpc>
              <a:buFontTx/>
              <a:buNone/>
            </a:pPr>
            <a:r>
              <a:rPr lang="en-US" altLang="en-US" sz="2400" dirty="0">
                <a:cs typeface="Times New Roman" pitchFamily="18" charset="0"/>
              </a:rPr>
              <a:t>We have replaced the current source in parallel with a resistor with a voltage source in series with a resistor.  At this point, we have three resistors in series, and we want the voltage across one of them.  This means that we use the voltage divider rule, and write,</a:t>
            </a:r>
          </a:p>
        </p:txBody>
      </p:sp>
      <p:graphicFrame>
        <p:nvGraphicFramePr>
          <p:cNvPr id="897028" name="Object 4"/>
          <p:cNvGraphicFramePr>
            <a:graphicFrameLocks noChangeAspect="1"/>
          </p:cNvGraphicFramePr>
          <p:nvPr>
            <p:extLst>
              <p:ext uri="{D42A27DB-BD31-4B8C-83A1-F6EECF244321}">
                <p14:modId xmlns:p14="http://schemas.microsoft.com/office/powerpoint/2010/main" val="2357973348"/>
              </p:ext>
            </p:extLst>
          </p:nvPr>
        </p:nvGraphicFramePr>
        <p:xfrm>
          <a:off x="0" y="4014788"/>
          <a:ext cx="5302250" cy="2843212"/>
        </p:xfrm>
        <a:graphic>
          <a:graphicData uri="http://schemas.openxmlformats.org/presentationml/2006/ole">
            <mc:AlternateContent xmlns:mc="http://schemas.openxmlformats.org/markup-compatibility/2006">
              <mc:Choice xmlns:v="urn:schemas-microsoft-com:vml" Requires="v">
                <p:oleObj spid="_x0000_s897064" name="Visio" r:id="rId4" imgW="5301629" imgH="2844180" progId="Visio.Drawing.11">
                  <p:embed/>
                </p:oleObj>
              </mc:Choice>
              <mc:Fallback>
                <p:oleObj name="Visio" r:id="rId4" imgW="5301629" imgH="2844180" progId="Visio.Drawing.11">
                  <p:embed/>
                  <p:pic>
                    <p:nvPicPr>
                      <p:cNvPr id="0" name="Object 4"/>
                      <p:cNvPicPr>
                        <a:picLocks noChangeAspect="1" noChangeArrowheads="1"/>
                      </p:cNvPicPr>
                      <p:nvPr/>
                    </p:nvPicPr>
                    <p:blipFill>
                      <a:blip r:embed="rId5"/>
                      <a:srcRect/>
                      <a:stretch>
                        <a:fillRect/>
                      </a:stretch>
                    </p:blipFill>
                    <p:spPr bwMode="auto">
                      <a:xfrm>
                        <a:off x="0" y="4014788"/>
                        <a:ext cx="5302250" cy="28432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97029" name="Object 5"/>
          <p:cNvGraphicFramePr>
            <a:graphicFrameLocks noChangeAspect="1"/>
          </p:cNvGraphicFramePr>
          <p:nvPr>
            <p:extLst>
              <p:ext uri="{D42A27DB-BD31-4B8C-83A1-F6EECF244321}">
                <p14:modId xmlns:p14="http://schemas.microsoft.com/office/powerpoint/2010/main" val="2151707273"/>
              </p:ext>
            </p:extLst>
          </p:nvPr>
        </p:nvGraphicFramePr>
        <p:xfrm>
          <a:off x="4191000" y="2209800"/>
          <a:ext cx="4806950" cy="2192337"/>
        </p:xfrm>
        <a:graphic>
          <a:graphicData uri="http://schemas.openxmlformats.org/presentationml/2006/ole">
            <mc:AlternateContent xmlns:mc="http://schemas.openxmlformats.org/markup-compatibility/2006">
              <mc:Choice xmlns:v="urn:schemas-microsoft-com:vml" Requires="v">
                <p:oleObj spid="_x0000_s897065" name="Equation" r:id="rId6" imgW="2450880" imgH="1117440" progId="Equation.DSMT4">
                  <p:embed/>
                </p:oleObj>
              </mc:Choice>
              <mc:Fallback>
                <p:oleObj name="Equation" r:id="rId6" imgW="2450880" imgH="1117440" progId="Equation.DSMT4">
                  <p:embed/>
                  <p:pic>
                    <p:nvPicPr>
                      <p:cNvPr id="0" name="Object 5"/>
                      <p:cNvPicPr>
                        <a:picLocks noChangeAspect="1" noChangeArrowheads="1"/>
                      </p:cNvPicPr>
                      <p:nvPr/>
                    </p:nvPicPr>
                    <p:blipFill>
                      <a:blip r:embed="rId7"/>
                      <a:srcRect/>
                      <a:stretch>
                        <a:fillRect/>
                      </a:stretch>
                    </p:blipFill>
                    <p:spPr bwMode="auto">
                      <a:xfrm>
                        <a:off x="4191000" y="2209800"/>
                        <a:ext cx="4806950" cy="2192337"/>
                      </a:xfrm>
                      <a:prstGeom prst="rect">
                        <a:avLst/>
                      </a:prstGeom>
                      <a:solidFill>
                        <a:schemeClr val="accent1"/>
                      </a:solidFill>
                      <a:ln w="63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7030" name="Text Box 6"/>
          <p:cNvSpPr txBox="1">
            <a:spLocks noChangeArrowheads="1"/>
          </p:cNvSpPr>
          <p:nvPr/>
        </p:nvSpPr>
        <p:spPr bwMode="auto">
          <a:xfrm>
            <a:off x="80772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8" action="ppaction://hlinksldjump" tooltip="This takes you back to slide 2"/>
              </a:rPr>
              <a:t>Overview </a:t>
            </a:r>
            <a:r>
              <a:rPr lang="en-US" altLang="en-US" sz="1400"/>
              <a:t>slide.</a:t>
            </a:r>
          </a:p>
        </p:txBody>
      </p:sp>
      <p:sp>
        <p:nvSpPr>
          <p:cNvPr id="897031" name="Text Box 7"/>
          <p:cNvSpPr txBox="1">
            <a:spLocks noChangeArrowheads="1"/>
          </p:cNvSpPr>
          <p:nvPr/>
        </p:nvSpPr>
        <p:spPr bwMode="auto">
          <a:xfrm>
            <a:off x="70104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to </a:t>
            </a:r>
            <a:r>
              <a:rPr lang="en-US" altLang="en-US" sz="1400">
                <a:hlinkClick r:id="rId9" action="ppaction://hlinksldjump" tooltip="Comments "/>
              </a:rPr>
              <a:t>Comments </a:t>
            </a:r>
            <a:r>
              <a:rPr lang="en-US" altLang="en-US" sz="1400"/>
              <a:t>slide.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a:xfrm>
            <a:off x="1371600" y="0"/>
            <a:ext cx="7772400" cy="685800"/>
          </a:xfrm>
        </p:spPr>
        <p:txBody>
          <a:bodyPr/>
          <a:lstStyle/>
          <a:p>
            <a:r>
              <a:rPr lang="en-US" altLang="en-US" sz="4000" dirty="0"/>
              <a:t>Example Problem – </a:t>
            </a:r>
            <a:r>
              <a:rPr lang="en-US" altLang="en-US" sz="4000" dirty="0" smtClean="0"/>
              <a:t>Solution</a:t>
            </a:r>
            <a:endParaRPr lang="en-US" altLang="en-US" sz="4000" dirty="0"/>
          </a:p>
        </p:txBody>
      </p:sp>
      <p:sp>
        <p:nvSpPr>
          <p:cNvPr id="897027" name="Rectangle 3"/>
          <p:cNvSpPr>
            <a:spLocks noGrp="1" noChangeArrowheads="1"/>
          </p:cNvSpPr>
          <p:nvPr>
            <p:ph type="body" idx="1"/>
          </p:nvPr>
        </p:nvSpPr>
        <p:spPr>
          <a:xfrm>
            <a:off x="152400" y="1143000"/>
            <a:ext cx="8991600" cy="1219200"/>
          </a:xfrm>
          <a:noFill/>
          <a:ln/>
        </p:spPr>
        <p:txBody>
          <a:bodyPr lIns="91440" tIns="45720" rIns="91440" bIns="45720"/>
          <a:lstStyle/>
          <a:p>
            <a:pPr marL="0" indent="458788">
              <a:lnSpc>
                <a:spcPct val="90000"/>
              </a:lnSpc>
              <a:buFontTx/>
              <a:buNone/>
            </a:pPr>
            <a:r>
              <a:rPr lang="en-US" altLang="en-US" sz="2400" dirty="0" smtClean="0">
                <a:cs typeface="Times New Roman" pitchFamily="18" charset="0"/>
              </a:rPr>
              <a:t>The solution for this problem then is</a:t>
            </a:r>
            <a:endParaRPr lang="en-US" altLang="en-US" sz="2400" dirty="0">
              <a:cs typeface="Times New Roman" pitchFamily="18" charset="0"/>
            </a:endParaRPr>
          </a:p>
        </p:txBody>
      </p:sp>
      <p:graphicFrame>
        <p:nvGraphicFramePr>
          <p:cNvPr id="897029" name="Object 5"/>
          <p:cNvGraphicFramePr>
            <a:graphicFrameLocks noChangeAspect="1"/>
          </p:cNvGraphicFramePr>
          <p:nvPr>
            <p:extLst>
              <p:ext uri="{D42A27DB-BD31-4B8C-83A1-F6EECF244321}">
                <p14:modId xmlns:p14="http://schemas.microsoft.com/office/powerpoint/2010/main" val="1440733838"/>
              </p:ext>
            </p:extLst>
          </p:nvPr>
        </p:nvGraphicFramePr>
        <p:xfrm>
          <a:off x="3090863" y="2057400"/>
          <a:ext cx="1817687" cy="447675"/>
        </p:xfrm>
        <a:graphic>
          <a:graphicData uri="http://schemas.openxmlformats.org/presentationml/2006/ole">
            <mc:AlternateContent xmlns:mc="http://schemas.openxmlformats.org/markup-compatibility/2006">
              <mc:Choice xmlns:v="urn:schemas-microsoft-com:vml" Requires="v">
                <p:oleObj spid="_x0000_s902161" name="Equation" r:id="rId4" imgW="927000" imgH="228600" progId="Equation.DSMT4">
                  <p:embed/>
                </p:oleObj>
              </mc:Choice>
              <mc:Fallback>
                <p:oleObj name="Equation" r:id="rId4" imgW="927000" imgH="228600" progId="Equation.DSMT4">
                  <p:embed/>
                  <p:pic>
                    <p:nvPicPr>
                      <p:cNvPr id="0" name=""/>
                      <p:cNvPicPr>
                        <a:picLocks noChangeAspect="1" noChangeArrowheads="1"/>
                      </p:cNvPicPr>
                      <p:nvPr/>
                    </p:nvPicPr>
                    <p:blipFill>
                      <a:blip r:embed="rId5"/>
                      <a:srcRect/>
                      <a:stretch>
                        <a:fillRect/>
                      </a:stretch>
                    </p:blipFill>
                    <p:spPr bwMode="auto">
                      <a:xfrm>
                        <a:off x="3090863" y="2057400"/>
                        <a:ext cx="1817687" cy="447675"/>
                      </a:xfrm>
                      <a:prstGeom prst="rect">
                        <a:avLst/>
                      </a:prstGeom>
                      <a:solidFill>
                        <a:schemeClr val="accent1"/>
                      </a:solidFill>
                      <a:ln w="63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7030" name="Text Box 6"/>
          <p:cNvSpPr txBox="1">
            <a:spLocks noChangeArrowheads="1"/>
          </p:cNvSpPr>
          <p:nvPr/>
        </p:nvSpPr>
        <p:spPr bwMode="auto">
          <a:xfrm>
            <a:off x="80772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6" action="ppaction://hlinksldjump" tooltip="This takes you back to slide 2"/>
              </a:rPr>
              <a:t>Overview </a:t>
            </a:r>
            <a:r>
              <a:rPr lang="en-US" altLang="en-US" sz="1400"/>
              <a:t>slide.</a:t>
            </a:r>
          </a:p>
        </p:txBody>
      </p:sp>
      <p:sp>
        <p:nvSpPr>
          <p:cNvPr id="897031" name="Text Box 7"/>
          <p:cNvSpPr txBox="1">
            <a:spLocks noChangeArrowheads="1"/>
          </p:cNvSpPr>
          <p:nvPr/>
        </p:nvSpPr>
        <p:spPr bwMode="auto">
          <a:xfrm>
            <a:off x="70104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to </a:t>
            </a:r>
            <a:r>
              <a:rPr lang="en-US" altLang="en-US" sz="1400">
                <a:hlinkClick r:id="rId7" action="ppaction://hlinksldjump" tooltip="Comments "/>
              </a:rPr>
              <a:t>Comments </a:t>
            </a:r>
            <a:r>
              <a:rPr lang="en-US" altLang="en-US" sz="1400"/>
              <a:t>slide.</a:t>
            </a:r>
          </a:p>
        </p:txBody>
      </p:sp>
      <p:graphicFrame>
        <p:nvGraphicFramePr>
          <p:cNvPr id="2" name="Object 1"/>
          <p:cNvGraphicFramePr>
            <a:graphicFrameLocks noChangeAspect="1"/>
          </p:cNvGraphicFramePr>
          <p:nvPr>
            <p:extLst>
              <p:ext uri="{D42A27DB-BD31-4B8C-83A1-F6EECF244321}">
                <p14:modId xmlns:p14="http://schemas.microsoft.com/office/powerpoint/2010/main" val="1984164159"/>
              </p:ext>
            </p:extLst>
          </p:nvPr>
        </p:nvGraphicFramePr>
        <p:xfrm>
          <a:off x="1143000" y="2971800"/>
          <a:ext cx="7343775" cy="3060700"/>
        </p:xfrm>
        <a:graphic>
          <a:graphicData uri="http://schemas.openxmlformats.org/presentationml/2006/ole">
            <mc:AlternateContent xmlns:mc="http://schemas.openxmlformats.org/markup-compatibility/2006">
              <mc:Choice xmlns:v="urn:schemas-microsoft-com:vml" Requires="v">
                <p:oleObj spid="_x0000_s902162" name="VISIO" r:id="rId8" imgW="7351776" imgH="3069336" progId="Visio.Drawing.11">
                  <p:embed/>
                </p:oleObj>
              </mc:Choice>
              <mc:Fallback>
                <p:oleObj name="VISIO" r:id="rId8" imgW="7351776" imgH="3069336" progId="Visio.Drawing.11">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2971800"/>
                        <a:ext cx="7343775" cy="3060700"/>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09217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8" name="Rectangle 6"/>
          <p:cNvSpPr>
            <a:spLocks noChangeArrowheads="1"/>
          </p:cNvSpPr>
          <p:nvPr/>
        </p:nvSpPr>
        <p:spPr bwMode="auto">
          <a:xfrm>
            <a:off x="6629400" y="5334000"/>
            <a:ext cx="1371600" cy="15240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9074" name="Rectangle 2"/>
          <p:cNvSpPr>
            <a:spLocks noGrp="1" noChangeArrowheads="1"/>
          </p:cNvSpPr>
          <p:nvPr>
            <p:ph type="title"/>
          </p:nvPr>
        </p:nvSpPr>
        <p:spPr>
          <a:xfrm>
            <a:off x="609600" y="457200"/>
            <a:ext cx="7772400" cy="1066800"/>
          </a:xfrm>
        </p:spPr>
        <p:txBody>
          <a:bodyPr/>
          <a:lstStyle/>
          <a:p>
            <a:r>
              <a:rPr lang="en-US" altLang="en-US" sz="3600" dirty="0"/>
              <a:t>Why Are Source </a:t>
            </a:r>
            <a:br>
              <a:rPr lang="en-US" altLang="en-US" sz="3600" dirty="0"/>
            </a:br>
            <a:r>
              <a:rPr lang="en-US" altLang="en-US" sz="3600" dirty="0"/>
              <a:t>Transformations Needed?</a:t>
            </a:r>
          </a:p>
        </p:txBody>
      </p:sp>
      <p:sp>
        <p:nvSpPr>
          <p:cNvPr id="899075" name="Rectangle 3"/>
          <p:cNvSpPr>
            <a:spLocks noGrp="1" noChangeArrowheads="1"/>
          </p:cNvSpPr>
          <p:nvPr>
            <p:ph type="body" idx="1"/>
          </p:nvPr>
        </p:nvSpPr>
        <p:spPr>
          <a:xfrm>
            <a:off x="533400" y="1600200"/>
            <a:ext cx="7924800" cy="4572000"/>
          </a:xfrm>
        </p:spPr>
        <p:txBody>
          <a:bodyPr/>
          <a:lstStyle/>
          <a:p>
            <a:pPr>
              <a:lnSpc>
                <a:spcPct val="90000"/>
              </a:lnSpc>
            </a:pPr>
            <a:r>
              <a:rPr lang="en-US" altLang="en-US" sz="2400" dirty="0"/>
              <a:t>This is a good question.  In fact, it should be pointed out that these transformations are not necessary.  Rather, they are like many other aspects of circuit analysis in that they allow us to solve circuits more quickly and more easily.  They are used in cases where we want to be able to combine elements using other equivalent circuit simplifications.</a:t>
            </a:r>
          </a:p>
          <a:p>
            <a:pPr>
              <a:lnSpc>
                <a:spcPct val="90000"/>
              </a:lnSpc>
            </a:pPr>
            <a:r>
              <a:rPr lang="en-US" altLang="en-US" sz="2400" dirty="0"/>
              <a:t>One key in applying these equivalents is to get the proper sources in the proper polarities in the equivalents and equations.  We recommend that you name the terminals each time, on the circuit diagrams, to help you get these polarities right.  </a:t>
            </a:r>
          </a:p>
        </p:txBody>
      </p:sp>
      <p:pic>
        <p:nvPicPr>
          <p:cNvPr id="899076" name="Picture 4" descr="ag00007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extLst>
            <a:ext uri="{909E8E84-426E-40DD-AFC4-6F175D3DCCD1}">
              <a14:hiddenFill xmlns:a14="http://schemas.microsoft.com/office/drawing/2010/main">
                <a:solidFill>
                  <a:srgbClr val="FFFFFF"/>
                </a:solidFill>
              </a14:hiddenFill>
            </a:ext>
          </a:extLst>
        </p:spPr>
      </p:pic>
      <p:sp>
        <p:nvSpPr>
          <p:cNvPr id="899077" name="Text Box 5"/>
          <p:cNvSpPr txBox="1">
            <a:spLocks noChangeArrowheads="1"/>
          </p:cNvSpPr>
          <p:nvPr/>
        </p:nvSpPr>
        <p:spPr bwMode="auto">
          <a:xfrm>
            <a:off x="80772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4"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ChangeArrowheads="1"/>
          </p:cNvSpPr>
          <p:nvPr>
            <p:ph type="title"/>
          </p:nvPr>
        </p:nvSpPr>
        <p:spPr/>
        <p:txBody>
          <a:bodyPr/>
          <a:lstStyle/>
          <a:p>
            <a:r>
              <a:rPr lang="en-US" altLang="en-US"/>
              <a:t>Example Problem</a:t>
            </a:r>
          </a:p>
        </p:txBody>
      </p:sp>
      <p:sp>
        <p:nvSpPr>
          <p:cNvPr id="901123" name="Rectangle 3"/>
          <p:cNvSpPr>
            <a:spLocks noChangeArrowheads="1"/>
          </p:cNvSpPr>
          <p:nvPr/>
        </p:nvSpPr>
        <p:spPr bwMode="auto">
          <a:xfrm>
            <a:off x="228600" y="2133600"/>
            <a:ext cx="8763000" cy="3352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901124" name="Object 4"/>
          <p:cNvGraphicFramePr>
            <a:graphicFrameLocks noChangeAspect="1"/>
          </p:cNvGraphicFramePr>
          <p:nvPr/>
        </p:nvGraphicFramePr>
        <p:xfrm>
          <a:off x="533400" y="2362200"/>
          <a:ext cx="8285163" cy="3043238"/>
        </p:xfrm>
        <a:graphic>
          <a:graphicData uri="http://schemas.openxmlformats.org/presentationml/2006/ole">
            <mc:AlternateContent xmlns:mc="http://schemas.openxmlformats.org/markup-compatibility/2006">
              <mc:Choice xmlns:v="urn:schemas-microsoft-com:vml" Requires="v">
                <p:oleObj spid="_x0000_s901141" name="VISIO" r:id="rId3" imgW="8285760" imgH="3043080" progId="Visio.Drawing.6">
                  <p:embed/>
                </p:oleObj>
              </mc:Choice>
              <mc:Fallback>
                <p:oleObj name="VISIO" r:id="rId3" imgW="8285760" imgH="3043080" progId="Visio.Drawing.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362200"/>
                        <a:ext cx="8285163" cy="304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p:txBody>
          <a:bodyPr/>
          <a:lstStyle/>
          <a:p>
            <a:r>
              <a:rPr lang="en-US" altLang="en-US"/>
              <a:t>Textbook Coverage</a:t>
            </a:r>
          </a:p>
        </p:txBody>
      </p:sp>
      <p:sp>
        <p:nvSpPr>
          <p:cNvPr id="854019" name="Rectangle 3"/>
          <p:cNvSpPr>
            <a:spLocks noGrp="1" noChangeArrowheads="1"/>
          </p:cNvSpPr>
          <p:nvPr>
            <p:ph type="body" idx="1"/>
          </p:nvPr>
        </p:nvSpPr>
        <p:spPr>
          <a:xfrm>
            <a:off x="685800" y="1981200"/>
            <a:ext cx="7772400" cy="4495800"/>
          </a:xfrm>
        </p:spPr>
        <p:txBody>
          <a:bodyPr/>
          <a:lstStyle/>
          <a:p>
            <a:pPr>
              <a:buFontTx/>
              <a:buNone/>
            </a:pPr>
            <a:r>
              <a:rPr lang="en-US" altLang="en-US" sz="2800"/>
              <a:t>This material is covered in your textbook in the following sections:</a:t>
            </a:r>
          </a:p>
          <a:p>
            <a:r>
              <a:rPr lang="en-US" altLang="en-US" sz="2800" u="sng"/>
              <a:t>Electric Circuits 8</a:t>
            </a:r>
            <a:r>
              <a:rPr lang="en-US" altLang="en-US" sz="2800" u="sng" baseline="30000"/>
              <a:t>th</a:t>
            </a:r>
            <a:r>
              <a:rPr lang="en-US" altLang="en-US" sz="2800" u="sng"/>
              <a:t> Ed.</a:t>
            </a:r>
            <a:r>
              <a:rPr lang="en-US" altLang="en-US" sz="2800"/>
              <a:t> by Nilsson and Riedel:  Section 4.9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1066800" y="0"/>
            <a:ext cx="7772400" cy="1143000"/>
          </a:xfrm>
        </p:spPr>
        <p:txBody>
          <a:bodyPr/>
          <a:lstStyle/>
          <a:p>
            <a:r>
              <a:rPr lang="en-US" altLang="en-US" sz="4000" dirty="0"/>
              <a:t>Equivalent </a:t>
            </a:r>
            <a:r>
              <a:rPr lang="en-US" altLang="en-US" sz="4000" dirty="0" smtClean="0"/>
              <a:t>Circuits </a:t>
            </a:r>
            <a:r>
              <a:rPr lang="en-US" altLang="en-US" sz="4000" dirty="0"/>
              <a:t>Review</a:t>
            </a:r>
          </a:p>
        </p:txBody>
      </p:sp>
      <p:sp>
        <p:nvSpPr>
          <p:cNvPr id="856067" name="Rectangle 3"/>
          <p:cNvSpPr>
            <a:spLocks noGrp="1" noChangeArrowheads="1"/>
          </p:cNvSpPr>
          <p:nvPr>
            <p:ph type="body" idx="1"/>
          </p:nvPr>
        </p:nvSpPr>
        <p:spPr>
          <a:xfrm>
            <a:off x="304800" y="1752600"/>
            <a:ext cx="5181600" cy="3657600"/>
          </a:xfrm>
        </p:spPr>
        <p:txBody>
          <a:bodyPr/>
          <a:lstStyle/>
          <a:p>
            <a:pPr marL="0" indent="223838">
              <a:buFontTx/>
              <a:buNone/>
            </a:pPr>
            <a:r>
              <a:rPr lang="en-US" altLang="en-US" dirty="0"/>
              <a:t>Source Transformations are another example of equivalent circuits.  To use them well, it is important that we follow the rules for equivalent circuits.  This will help us avoid problems.</a:t>
            </a:r>
          </a:p>
        </p:txBody>
      </p:sp>
      <p:pic>
        <p:nvPicPr>
          <p:cNvPr id="856068" name="Picture 4" descr="in0039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905000"/>
            <a:ext cx="2673350" cy="434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609600" y="304800"/>
            <a:ext cx="7772400" cy="1143000"/>
          </a:xfrm>
        </p:spPr>
        <p:txBody>
          <a:bodyPr/>
          <a:lstStyle/>
          <a:p>
            <a:r>
              <a:rPr lang="en-US" altLang="en-US" sz="4000"/>
              <a:t>Equivalent Circuits: </a:t>
            </a:r>
            <a:br>
              <a:rPr lang="en-US" altLang="en-US" sz="4000"/>
            </a:br>
            <a:r>
              <a:rPr lang="en-US" altLang="en-US" sz="4000"/>
              <a:t>A Definition</a:t>
            </a:r>
          </a:p>
        </p:txBody>
      </p:sp>
      <p:sp>
        <p:nvSpPr>
          <p:cNvPr id="858115" name="Rectangle 3"/>
          <p:cNvSpPr>
            <a:spLocks noGrp="1" noChangeArrowheads="1"/>
          </p:cNvSpPr>
          <p:nvPr>
            <p:ph type="body" idx="1"/>
          </p:nvPr>
        </p:nvSpPr>
        <p:spPr>
          <a:xfrm>
            <a:off x="152400" y="1409700"/>
            <a:ext cx="8305800" cy="3962400"/>
          </a:xfrm>
        </p:spPr>
        <p:txBody>
          <a:bodyPr/>
          <a:lstStyle/>
          <a:p>
            <a:pPr marL="0" indent="458788">
              <a:buFontTx/>
              <a:buNone/>
            </a:pPr>
            <a:r>
              <a:rPr lang="en-US" altLang="en-US" sz="2000" dirty="0">
                <a:cs typeface="Times New Roman" pitchFamily="18" charset="0"/>
              </a:rPr>
              <a:t>Imagine that we have a circuit, and a portion of the circuit can be identified, made up of one or more parts.  That portion can be replaced with another set of components, if we do it properly.  We call these portions equivalent circuits.  </a:t>
            </a:r>
          </a:p>
          <a:p>
            <a:pPr marL="0" indent="458788">
              <a:buFontTx/>
              <a:buNone/>
            </a:pPr>
            <a:r>
              <a:rPr lang="en-US" altLang="en-US" sz="2000" dirty="0">
                <a:cs typeface="Times New Roman" pitchFamily="18" charset="0"/>
              </a:rPr>
              <a:t>Two circuits are considered </a:t>
            </a:r>
            <a:br>
              <a:rPr lang="en-US" altLang="en-US" sz="2000" dirty="0">
                <a:cs typeface="Times New Roman" pitchFamily="18" charset="0"/>
              </a:rPr>
            </a:br>
            <a:r>
              <a:rPr lang="en-US" altLang="en-US" sz="2000" dirty="0">
                <a:cs typeface="Times New Roman" pitchFamily="18" charset="0"/>
              </a:rPr>
              <a:t>to be equivalent if they behave </a:t>
            </a:r>
            <a:br>
              <a:rPr lang="en-US" altLang="en-US" sz="2000" dirty="0">
                <a:cs typeface="Times New Roman" pitchFamily="18" charset="0"/>
              </a:rPr>
            </a:br>
            <a:r>
              <a:rPr lang="en-US" altLang="en-US" sz="2000" dirty="0">
                <a:cs typeface="Times New Roman" pitchFamily="18" charset="0"/>
              </a:rPr>
              <a:t>the same with respect to the </a:t>
            </a:r>
            <a:br>
              <a:rPr lang="en-US" altLang="en-US" sz="2000" dirty="0">
                <a:cs typeface="Times New Roman" pitchFamily="18" charset="0"/>
              </a:rPr>
            </a:br>
            <a:r>
              <a:rPr lang="en-US" altLang="en-US" sz="2000" dirty="0">
                <a:cs typeface="Times New Roman" pitchFamily="18" charset="0"/>
              </a:rPr>
              <a:t>things to which they are </a:t>
            </a:r>
            <a:br>
              <a:rPr lang="en-US" altLang="en-US" sz="2000" dirty="0">
                <a:cs typeface="Times New Roman" pitchFamily="18" charset="0"/>
              </a:rPr>
            </a:br>
            <a:r>
              <a:rPr lang="en-US" altLang="en-US" sz="2000" dirty="0">
                <a:cs typeface="Times New Roman" pitchFamily="18" charset="0"/>
              </a:rPr>
              <a:t>connected.  One can replace </a:t>
            </a:r>
            <a:br>
              <a:rPr lang="en-US" altLang="en-US" sz="2000" dirty="0">
                <a:cs typeface="Times New Roman" pitchFamily="18" charset="0"/>
              </a:rPr>
            </a:br>
            <a:r>
              <a:rPr lang="en-US" altLang="en-US" sz="2000" dirty="0">
                <a:cs typeface="Times New Roman" pitchFamily="18" charset="0"/>
              </a:rPr>
              <a:t>one circuit with another circuit, </a:t>
            </a:r>
            <a:br>
              <a:rPr lang="en-US" altLang="en-US" sz="2000" dirty="0">
                <a:cs typeface="Times New Roman" pitchFamily="18" charset="0"/>
              </a:rPr>
            </a:br>
            <a:r>
              <a:rPr lang="en-US" altLang="en-US" sz="2000" dirty="0">
                <a:cs typeface="Times New Roman" pitchFamily="18" charset="0"/>
              </a:rPr>
              <a:t>and everything else cannot </a:t>
            </a:r>
            <a:br>
              <a:rPr lang="en-US" altLang="en-US" sz="2000" dirty="0">
                <a:cs typeface="Times New Roman" pitchFamily="18" charset="0"/>
              </a:rPr>
            </a:br>
            <a:r>
              <a:rPr lang="en-US" altLang="en-US" sz="2000" dirty="0">
                <a:cs typeface="Times New Roman" pitchFamily="18" charset="0"/>
              </a:rPr>
              <a:t>tell the difference. </a:t>
            </a:r>
            <a:r>
              <a:rPr lang="en-US" altLang="en-US" sz="2000" dirty="0"/>
              <a:t> </a:t>
            </a:r>
          </a:p>
        </p:txBody>
      </p:sp>
      <p:sp>
        <p:nvSpPr>
          <p:cNvPr id="858117" name="Text Box 5"/>
          <p:cNvSpPr txBox="1">
            <a:spLocks noChangeArrowheads="1"/>
          </p:cNvSpPr>
          <p:nvPr/>
        </p:nvSpPr>
        <p:spPr bwMode="auto">
          <a:xfrm>
            <a:off x="228600" y="5638800"/>
            <a:ext cx="8763000" cy="110807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600" dirty="0">
                <a:latin typeface="Arial" charset="0"/>
              </a:rPr>
              <a:t>We will use a metaphor for equivalent circuits here.  This metaphor is that of jigsaw puzzle pieces.  The idea is that two different jigsaw puzzle pieces with the same shape can be thought of as equivalent, even though they are different.  The rest of the puzzle does not “notice” a difference.  This is analogous to the case with equivalent circuits.</a:t>
            </a:r>
          </a:p>
        </p:txBody>
      </p:sp>
      <p:pic>
        <p:nvPicPr>
          <p:cNvPr id="903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2296" y="2590800"/>
            <a:ext cx="5232654"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609600" y="304800"/>
            <a:ext cx="7772400" cy="1143000"/>
          </a:xfrm>
        </p:spPr>
        <p:txBody>
          <a:bodyPr/>
          <a:lstStyle/>
          <a:p>
            <a:r>
              <a:rPr lang="en-US" altLang="en-US" sz="4000"/>
              <a:t>Equivalent Circuits: </a:t>
            </a:r>
            <a:br>
              <a:rPr lang="en-US" altLang="en-US" sz="4000"/>
            </a:br>
            <a:r>
              <a:rPr lang="en-US" altLang="en-US" sz="4000"/>
              <a:t>A Caution</a:t>
            </a:r>
          </a:p>
        </p:txBody>
      </p:sp>
      <p:sp>
        <p:nvSpPr>
          <p:cNvPr id="860163" name="Rectangle 3"/>
          <p:cNvSpPr>
            <a:spLocks noGrp="1" noChangeArrowheads="1"/>
          </p:cNvSpPr>
          <p:nvPr>
            <p:ph type="body" idx="1"/>
          </p:nvPr>
        </p:nvSpPr>
        <p:spPr>
          <a:xfrm>
            <a:off x="152400" y="1447800"/>
            <a:ext cx="4038600" cy="5257800"/>
          </a:xfrm>
        </p:spPr>
        <p:txBody>
          <a:bodyPr/>
          <a:lstStyle/>
          <a:p>
            <a:pPr marL="0" indent="458788">
              <a:lnSpc>
                <a:spcPct val="90000"/>
              </a:lnSpc>
              <a:buFontTx/>
              <a:buNone/>
            </a:pPr>
            <a:r>
              <a:rPr lang="en-US" altLang="en-US" sz="2000" dirty="0">
                <a:cs typeface="Times New Roman" pitchFamily="18" charset="0"/>
              </a:rPr>
              <a:t>Two circuits are considered </a:t>
            </a:r>
            <a:br>
              <a:rPr lang="en-US" altLang="en-US" sz="2000" dirty="0">
                <a:cs typeface="Times New Roman" pitchFamily="18" charset="0"/>
              </a:rPr>
            </a:br>
            <a:r>
              <a:rPr lang="en-US" altLang="en-US" sz="2000" dirty="0">
                <a:cs typeface="Times New Roman" pitchFamily="18" charset="0"/>
              </a:rPr>
              <a:t>to be equivalent if they behave </a:t>
            </a:r>
            <a:br>
              <a:rPr lang="en-US" altLang="en-US" sz="2000" dirty="0">
                <a:cs typeface="Times New Roman" pitchFamily="18" charset="0"/>
              </a:rPr>
            </a:br>
            <a:r>
              <a:rPr lang="en-US" altLang="en-US" sz="2000" dirty="0">
                <a:cs typeface="Times New Roman" pitchFamily="18" charset="0"/>
              </a:rPr>
              <a:t>the same with respect to the </a:t>
            </a:r>
            <a:br>
              <a:rPr lang="en-US" altLang="en-US" sz="2000" dirty="0">
                <a:cs typeface="Times New Roman" pitchFamily="18" charset="0"/>
              </a:rPr>
            </a:br>
            <a:r>
              <a:rPr lang="en-US" altLang="en-US" sz="2000" dirty="0">
                <a:cs typeface="Times New Roman" pitchFamily="18" charset="0"/>
              </a:rPr>
              <a:t>things to which they are </a:t>
            </a:r>
            <a:br>
              <a:rPr lang="en-US" altLang="en-US" sz="2000" dirty="0">
                <a:cs typeface="Times New Roman" pitchFamily="18" charset="0"/>
              </a:rPr>
            </a:br>
            <a:r>
              <a:rPr lang="en-US" altLang="en-US" sz="2000" dirty="0">
                <a:cs typeface="Times New Roman" pitchFamily="18" charset="0"/>
              </a:rPr>
              <a:t>connected. </a:t>
            </a:r>
            <a:r>
              <a:rPr lang="en-US" altLang="en-US" sz="2000" dirty="0"/>
              <a:t>The properties (voltage, current, power) within the circuit may be different.</a:t>
            </a:r>
          </a:p>
          <a:p>
            <a:pPr marL="0" indent="458788">
              <a:lnSpc>
                <a:spcPct val="90000"/>
              </a:lnSpc>
              <a:buFontTx/>
              <a:buNone/>
            </a:pPr>
            <a:r>
              <a:rPr lang="en-US" altLang="en-US" sz="2000" dirty="0"/>
              <a:t>It is important to keep this concept in mind.  A common error for beginners is to assume that voltages, currents, or powers </a:t>
            </a:r>
            <a:r>
              <a:rPr lang="en-US" altLang="en-US" sz="2000" b="1" i="1" dirty="0"/>
              <a:t>within</a:t>
            </a:r>
            <a:r>
              <a:rPr lang="en-US" altLang="en-US" sz="2000" dirty="0"/>
              <a:t> a pair of equivalent circuits are equal.  They may not be.  These voltages, currents, or powers are only required to be equal if they can be identified outside the equivalent circuit.  </a:t>
            </a:r>
          </a:p>
        </p:txBody>
      </p:sp>
      <p:pic>
        <p:nvPicPr>
          <p:cNvPr id="860164" name="Picture 4" descr="puzzle_picture"/>
          <p:cNvPicPr>
            <a:picLocks noChangeAspect="1" noChangeArrowheads="1"/>
          </p:cNvPicPr>
          <p:nvPr/>
        </p:nvPicPr>
        <p:blipFill>
          <a:blip r:embed="rId3">
            <a:extLst>
              <a:ext uri="{28A0092B-C50C-407E-A947-70E740481C1C}">
                <a14:useLocalDpi xmlns:a14="http://schemas.microsoft.com/office/drawing/2010/main" val="0"/>
              </a:ext>
            </a:extLst>
          </a:blip>
          <a:srcRect l="5426"/>
          <a:stretch>
            <a:fillRect/>
          </a:stretch>
        </p:blipFill>
        <p:spPr bwMode="auto">
          <a:xfrm>
            <a:off x="4267200" y="2895600"/>
            <a:ext cx="4648200" cy="32385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60165" name="Text Box 5"/>
          <p:cNvSpPr txBox="1">
            <a:spLocks noChangeArrowheads="1"/>
          </p:cNvSpPr>
          <p:nvPr/>
        </p:nvSpPr>
        <p:spPr bwMode="auto">
          <a:xfrm>
            <a:off x="8077200" y="6127750"/>
            <a:ext cx="10668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1400"/>
              <a:t>Go back to </a:t>
            </a:r>
            <a:r>
              <a:rPr lang="en-US" altLang="en-US" sz="1400">
                <a:hlinkClick r:id="rId4" action="ppaction://hlinksldjump" tooltip="This takes you back to slide 2"/>
              </a:rPr>
              <a:t>Overview </a:t>
            </a:r>
            <a:r>
              <a:rPr lang="en-US" altLang="en-US" sz="1400"/>
              <a:t>slide.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a:xfrm>
            <a:off x="2362200" y="0"/>
            <a:ext cx="6781800" cy="685800"/>
          </a:xfrm>
        </p:spPr>
        <p:txBody>
          <a:bodyPr/>
          <a:lstStyle/>
          <a:p>
            <a:r>
              <a:rPr lang="en-US" altLang="en-US" sz="3600" dirty="0"/>
              <a:t>Source Transformations Defined</a:t>
            </a:r>
          </a:p>
        </p:txBody>
      </p:sp>
      <p:sp>
        <p:nvSpPr>
          <p:cNvPr id="862211" name="Rectangle 3"/>
          <p:cNvSpPr>
            <a:spLocks noGrp="1" noChangeArrowheads="1"/>
          </p:cNvSpPr>
          <p:nvPr>
            <p:ph type="body" idx="1"/>
          </p:nvPr>
        </p:nvSpPr>
        <p:spPr>
          <a:xfrm>
            <a:off x="228600" y="1143000"/>
            <a:ext cx="8686800" cy="2514600"/>
          </a:xfrm>
        </p:spPr>
        <p:txBody>
          <a:bodyPr/>
          <a:lstStyle/>
          <a:p>
            <a:pPr marL="0" indent="458788">
              <a:lnSpc>
                <a:spcPct val="90000"/>
              </a:lnSpc>
              <a:buFontTx/>
              <a:buNone/>
            </a:pPr>
            <a:r>
              <a:rPr lang="en-US" altLang="en-US" sz="2400" dirty="0">
                <a:cs typeface="Times New Roman" pitchFamily="18" charset="0"/>
              </a:rPr>
              <a:t>The equivalent circuits called the source transformation can be defined as follows:</a:t>
            </a:r>
          </a:p>
          <a:p>
            <a:pPr marL="0" indent="458788">
              <a:lnSpc>
                <a:spcPct val="90000"/>
              </a:lnSpc>
              <a:buFontTx/>
              <a:buNone/>
            </a:pPr>
            <a:r>
              <a:rPr lang="en-US" altLang="en-US" sz="2400" dirty="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endParaRPr lang="en-US" altLang="en-US" sz="2400" dirty="0"/>
          </a:p>
        </p:txBody>
      </p:sp>
      <p:graphicFrame>
        <p:nvGraphicFramePr>
          <p:cNvPr id="862212" name="Object 4"/>
          <p:cNvGraphicFramePr>
            <a:graphicFrameLocks noChangeAspect="1"/>
          </p:cNvGraphicFramePr>
          <p:nvPr/>
        </p:nvGraphicFramePr>
        <p:xfrm>
          <a:off x="228600" y="3886200"/>
          <a:ext cx="2514600" cy="762000"/>
        </p:xfrm>
        <a:graphic>
          <a:graphicData uri="http://schemas.openxmlformats.org/presentationml/2006/ole">
            <mc:AlternateContent xmlns:mc="http://schemas.openxmlformats.org/markup-compatibility/2006">
              <mc:Choice xmlns:v="urn:schemas-microsoft-com:vml" Requires="v">
                <p:oleObj spid="_x0000_s862248" name="Equation" r:id="rId4" imgW="1384200" imgH="419040" progId="Equation.DSMT4">
                  <p:embed/>
                </p:oleObj>
              </mc:Choice>
              <mc:Fallback>
                <p:oleObj name="Equation" r:id="rId4" imgW="13842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886200"/>
                        <a:ext cx="2514600" cy="7620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2213" name="Object 5"/>
          <p:cNvGraphicFramePr>
            <a:graphicFrameLocks noChangeAspect="1"/>
          </p:cNvGraphicFramePr>
          <p:nvPr/>
        </p:nvGraphicFramePr>
        <p:xfrm>
          <a:off x="3171825" y="4014788"/>
          <a:ext cx="5972175" cy="2843212"/>
        </p:xfrm>
        <a:graphic>
          <a:graphicData uri="http://schemas.openxmlformats.org/presentationml/2006/ole">
            <mc:AlternateContent xmlns:mc="http://schemas.openxmlformats.org/markup-compatibility/2006">
              <mc:Choice xmlns:v="urn:schemas-microsoft-com:vml" Requires="v">
                <p:oleObj spid="_x0000_s862249" name="VISIO" r:id="rId6" imgW="5972040" imgH="2844000" progId="Visio.Drawing.6">
                  <p:embed/>
                </p:oleObj>
              </mc:Choice>
              <mc:Fallback>
                <p:oleObj name="VISIO" r:id="rId6" imgW="5972040" imgH="284400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1825" y="4014788"/>
                        <a:ext cx="5972175" cy="2843212"/>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1371600" y="0"/>
            <a:ext cx="7772400" cy="685800"/>
          </a:xfrm>
        </p:spPr>
        <p:txBody>
          <a:bodyPr/>
          <a:lstStyle/>
          <a:p>
            <a:r>
              <a:rPr lang="en-US" altLang="en-US" sz="4000"/>
              <a:t>Notation</a:t>
            </a:r>
          </a:p>
        </p:txBody>
      </p:sp>
      <p:sp>
        <p:nvSpPr>
          <p:cNvPr id="864259" name="Rectangle 3"/>
          <p:cNvSpPr>
            <a:spLocks noGrp="1" noChangeArrowheads="1"/>
          </p:cNvSpPr>
          <p:nvPr>
            <p:ph type="body" idx="1"/>
          </p:nvPr>
        </p:nvSpPr>
        <p:spPr>
          <a:xfrm>
            <a:off x="228600" y="1524000"/>
            <a:ext cx="8686800" cy="2209800"/>
          </a:xfrm>
        </p:spPr>
        <p:txBody>
          <a:bodyPr/>
          <a:lstStyle/>
          <a:p>
            <a:pPr marL="0" indent="458788">
              <a:lnSpc>
                <a:spcPct val="90000"/>
              </a:lnSpc>
              <a:buFontTx/>
              <a:buNone/>
            </a:pPr>
            <a:r>
              <a:rPr lang="en-US" altLang="en-US" sz="240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p>
        </p:txBody>
      </p:sp>
      <p:graphicFrame>
        <p:nvGraphicFramePr>
          <p:cNvPr id="864260" name="Object 4"/>
          <p:cNvGraphicFramePr>
            <a:graphicFrameLocks noChangeAspect="1"/>
          </p:cNvGraphicFramePr>
          <p:nvPr/>
        </p:nvGraphicFramePr>
        <p:xfrm>
          <a:off x="304800" y="3733800"/>
          <a:ext cx="2514600" cy="762000"/>
        </p:xfrm>
        <a:graphic>
          <a:graphicData uri="http://schemas.openxmlformats.org/presentationml/2006/ole">
            <mc:AlternateContent xmlns:mc="http://schemas.openxmlformats.org/markup-compatibility/2006">
              <mc:Choice xmlns:v="urn:schemas-microsoft-com:vml" Requires="v">
                <p:oleObj spid="_x0000_s864299" name="Equation" r:id="rId4" imgW="1384200" imgH="419040" progId="Equation.DSMT4">
                  <p:embed/>
                </p:oleObj>
              </mc:Choice>
              <mc:Fallback>
                <p:oleObj name="Equation" r:id="rId4" imgW="13842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733800"/>
                        <a:ext cx="2514600" cy="7620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4261" name="Object 5"/>
          <p:cNvGraphicFramePr>
            <a:graphicFrameLocks noChangeAspect="1"/>
          </p:cNvGraphicFramePr>
          <p:nvPr/>
        </p:nvGraphicFramePr>
        <p:xfrm>
          <a:off x="2895600" y="3733800"/>
          <a:ext cx="5972175" cy="2843213"/>
        </p:xfrm>
        <a:graphic>
          <a:graphicData uri="http://schemas.openxmlformats.org/presentationml/2006/ole">
            <mc:AlternateContent xmlns:mc="http://schemas.openxmlformats.org/markup-compatibility/2006">
              <mc:Choice xmlns:v="urn:schemas-microsoft-com:vml" Requires="v">
                <p:oleObj spid="_x0000_s864300" name="VISIO" r:id="rId6" imgW="5972040" imgH="2844000" progId="Visio.Drawing.6">
                  <p:embed/>
                </p:oleObj>
              </mc:Choice>
              <mc:Fallback>
                <p:oleObj name="VISIO" r:id="rId6" imgW="5972040" imgH="284400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733800"/>
                        <a:ext cx="5972175" cy="28432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4262" name="Text Box 6"/>
          <p:cNvSpPr txBox="1">
            <a:spLocks noChangeArrowheads="1"/>
          </p:cNvSpPr>
          <p:nvPr/>
        </p:nvSpPr>
        <p:spPr bwMode="auto">
          <a:xfrm>
            <a:off x="0" y="4530725"/>
            <a:ext cx="2819400" cy="2327275"/>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dirty="0">
                <a:solidFill>
                  <a:schemeClr val="bg1"/>
                </a:solidFill>
                <a:latin typeface="Arial" charset="0"/>
              </a:rPr>
              <a:t>We have used the symbol “~” to indicate equivalence here.  Some textbooks use a double-sided arrow (</a:t>
            </a:r>
            <a:r>
              <a:rPr lang="en-US" altLang="en-US" sz="1800" dirty="0">
                <a:solidFill>
                  <a:schemeClr val="bg1"/>
                </a:solidFill>
                <a:latin typeface="Symbol" pitchFamily="18" charset="2"/>
              </a:rPr>
              <a:t>Û</a:t>
            </a:r>
            <a:r>
              <a:rPr lang="en-US" altLang="en-US" sz="1800" dirty="0">
                <a:solidFill>
                  <a:schemeClr val="bg1"/>
                </a:solidFill>
                <a:latin typeface="Arial" charset="0"/>
              </a:rPr>
              <a:t> or </a:t>
            </a:r>
            <a:r>
              <a:rPr lang="en-US" altLang="en-US" sz="1800" dirty="0">
                <a:solidFill>
                  <a:schemeClr val="bg1"/>
                </a:solidFill>
                <a:latin typeface="Symbol" pitchFamily="18" charset="2"/>
              </a:rPr>
              <a:t>«</a:t>
            </a:r>
            <a:r>
              <a:rPr lang="en-US" altLang="en-US" sz="1800" dirty="0">
                <a:solidFill>
                  <a:schemeClr val="bg1"/>
                </a:solidFill>
                <a:latin typeface="Arial" charset="0"/>
              </a:rPr>
              <a:t>), or even a single-sided arrow (</a:t>
            </a:r>
            <a:r>
              <a:rPr lang="en-US" altLang="en-US" sz="1800" dirty="0">
                <a:solidFill>
                  <a:schemeClr val="bg1"/>
                </a:solidFill>
                <a:latin typeface="Symbol" pitchFamily="18" charset="2"/>
              </a:rPr>
              <a:t>Þ</a:t>
            </a:r>
            <a:r>
              <a:rPr lang="en-US" altLang="en-US" sz="1800" dirty="0">
                <a:solidFill>
                  <a:schemeClr val="bg1"/>
                </a:solidFill>
                <a:latin typeface="Arial" charset="0"/>
              </a:rPr>
              <a:t> or </a:t>
            </a:r>
            <a:r>
              <a:rPr lang="en-US" altLang="en-US" sz="1800" dirty="0">
                <a:solidFill>
                  <a:schemeClr val="bg1"/>
                </a:solidFill>
                <a:latin typeface="Symbol" pitchFamily="18" charset="2"/>
              </a:rPr>
              <a:t>®</a:t>
            </a:r>
            <a:r>
              <a:rPr lang="en-US" altLang="en-US" sz="1800" dirty="0">
                <a:solidFill>
                  <a:schemeClr val="bg1"/>
                </a:solidFill>
                <a:latin typeface="Arial" charset="0"/>
              </a:rPr>
              <a:t>), to indicate this same thing.</a:t>
            </a:r>
          </a:p>
        </p:txBody>
      </p:sp>
      <p:sp>
        <p:nvSpPr>
          <p:cNvPr id="864263" name="Rectangle 7"/>
          <p:cNvSpPr>
            <a:spLocks noChangeArrowheads="1"/>
          </p:cNvSpPr>
          <p:nvPr/>
        </p:nvSpPr>
        <p:spPr bwMode="auto">
          <a:xfrm>
            <a:off x="5638800" y="5029200"/>
            <a:ext cx="457200" cy="4572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4264" name="Line 8"/>
          <p:cNvSpPr>
            <a:spLocks noChangeShapeType="1"/>
          </p:cNvSpPr>
          <p:nvPr/>
        </p:nvSpPr>
        <p:spPr bwMode="auto">
          <a:xfrm>
            <a:off x="2819400" y="4724400"/>
            <a:ext cx="2819400" cy="381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a:xfrm>
            <a:off x="1371600" y="0"/>
            <a:ext cx="7772400" cy="1143000"/>
          </a:xfrm>
        </p:spPr>
        <p:txBody>
          <a:bodyPr/>
          <a:lstStyle/>
          <a:p>
            <a:r>
              <a:rPr lang="en-US" altLang="en-US" sz="4000"/>
              <a:t>Note 1</a:t>
            </a:r>
          </a:p>
        </p:txBody>
      </p:sp>
      <p:sp>
        <p:nvSpPr>
          <p:cNvPr id="866307" name="Rectangle 3"/>
          <p:cNvSpPr>
            <a:spLocks noGrp="1" noChangeArrowheads="1"/>
          </p:cNvSpPr>
          <p:nvPr>
            <p:ph type="body" idx="1"/>
          </p:nvPr>
        </p:nvSpPr>
        <p:spPr>
          <a:xfrm>
            <a:off x="228600" y="1524000"/>
            <a:ext cx="8686800" cy="1524000"/>
          </a:xfrm>
        </p:spPr>
        <p:txBody>
          <a:bodyPr/>
          <a:lstStyle/>
          <a:p>
            <a:pPr marL="0" indent="458788">
              <a:lnSpc>
                <a:spcPct val="90000"/>
              </a:lnSpc>
              <a:buFontTx/>
              <a:buNone/>
            </a:pPr>
            <a:r>
              <a:rPr lang="en-US" altLang="en-US" sz="2000">
                <a:cs typeface="Times New Roman" pitchFamily="18" charset="0"/>
              </a:rPr>
              <a:t>A portion of a circuit where we have a voltage source in series with a resistance is equivalent to current source in parallel with a resistance.  The resistances for these two equivalents are equal.  These two cases are equivalent as long as the resistances are equal and if the voltage source and current source are related by</a:t>
            </a:r>
          </a:p>
        </p:txBody>
      </p:sp>
      <p:graphicFrame>
        <p:nvGraphicFramePr>
          <p:cNvPr id="866308" name="Object 4"/>
          <p:cNvGraphicFramePr>
            <a:graphicFrameLocks noChangeAspect="1"/>
          </p:cNvGraphicFramePr>
          <p:nvPr/>
        </p:nvGraphicFramePr>
        <p:xfrm>
          <a:off x="4267200" y="2819400"/>
          <a:ext cx="2514600" cy="762000"/>
        </p:xfrm>
        <a:graphic>
          <a:graphicData uri="http://schemas.openxmlformats.org/presentationml/2006/ole">
            <mc:AlternateContent xmlns:mc="http://schemas.openxmlformats.org/markup-compatibility/2006">
              <mc:Choice xmlns:v="urn:schemas-microsoft-com:vml" Requires="v">
                <p:oleObj spid="_x0000_s866347" name="Equation" r:id="rId4" imgW="1384200" imgH="419040" progId="Equation.DSMT4">
                  <p:embed/>
                </p:oleObj>
              </mc:Choice>
              <mc:Fallback>
                <p:oleObj name="Equation" r:id="rId4" imgW="1384200" imgH="419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819400"/>
                        <a:ext cx="2514600" cy="762000"/>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66309" name="Object 5"/>
          <p:cNvGraphicFramePr>
            <a:graphicFrameLocks noChangeAspect="1"/>
          </p:cNvGraphicFramePr>
          <p:nvPr/>
        </p:nvGraphicFramePr>
        <p:xfrm>
          <a:off x="2895600" y="3733800"/>
          <a:ext cx="5972175" cy="2843213"/>
        </p:xfrm>
        <a:graphic>
          <a:graphicData uri="http://schemas.openxmlformats.org/presentationml/2006/ole">
            <mc:AlternateContent xmlns:mc="http://schemas.openxmlformats.org/markup-compatibility/2006">
              <mc:Choice xmlns:v="urn:schemas-microsoft-com:vml" Requires="v">
                <p:oleObj spid="_x0000_s866348" name="VISIO" r:id="rId6" imgW="5972040" imgH="2844000" progId="Visio.Drawing.6">
                  <p:embed/>
                </p:oleObj>
              </mc:Choice>
              <mc:Fallback>
                <p:oleObj name="VISIO" r:id="rId6" imgW="5972040" imgH="2844000" progId="Visio.Drawing.6">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733800"/>
                        <a:ext cx="5972175" cy="2843213"/>
                      </a:xfrm>
                      <a:prstGeom prst="rect">
                        <a:avLst/>
                      </a:prstGeom>
                      <a:solidFill>
                        <a:srgbClr val="66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6310" name="Text Box 6"/>
          <p:cNvSpPr txBox="1">
            <a:spLocks noChangeArrowheads="1"/>
          </p:cNvSpPr>
          <p:nvPr/>
        </p:nvSpPr>
        <p:spPr bwMode="auto">
          <a:xfrm>
            <a:off x="0" y="3581400"/>
            <a:ext cx="2819400" cy="2601913"/>
          </a:xfrm>
          <a:prstGeom prst="rect">
            <a:avLst/>
          </a:prstGeom>
          <a:solidFill>
            <a:srgbClr val="66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dirty="0">
                <a:solidFill>
                  <a:schemeClr val="bg1"/>
                </a:solidFill>
                <a:latin typeface="Arial" charset="0"/>
              </a:rPr>
              <a:t>This equivalence can go in either direction.  That is, we can replace the circuit on the right with the one on the left, or the other way around.  Neither one is simpler; we just prefer one or the other in some situations.</a:t>
            </a:r>
          </a:p>
        </p:txBody>
      </p:sp>
      <p:sp>
        <p:nvSpPr>
          <p:cNvPr id="866311" name="Rectangle 7"/>
          <p:cNvSpPr>
            <a:spLocks noChangeArrowheads="1"/>
          </p:cNvSpPr>
          <p:nvPr/>
        </p:nvSpPr>
        <p:spPr bwMode="auto">
          <a:xfrm>
            <a:off x="5638800" y="5029200"/>
            <a:ext cx="457200" cy="45720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6312" name="Line 8"/>
          <p:cNvSpPr>
            <a:spLocks noChangeShapeType="1"/>
          </p:cNvSpPr>
          <p:nvPr/>
        </p:nvSpPr>
        <p:spPr bwMode="auto">
          <a:xfrm>
            <a:off x="2819400" y="4724400"/>
            <a:ext cx="2819400" cy="381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3834</TotalTime>
  <Words>2104</Words>
  <Application>Microsoft Office PowerPoint</Application>
  <PresentationFormat>On-screen Show (4:3)</PresentationFormat>
  <Paragraphs>115</Paragraphs>
  <Slides>27</Slides>
  <Notes>25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1" baseType="lpstr">
      <vt:lpstr>Fireball</vt:lpstr>
      <vt:lpstr>VISIO</vt:lpstr>
      <vt:lpstr>Equation</vt:lpstr>
      <vt:lpstr>Visio</vt:lpstr>
      <vt:lpstr>ECE 2201  Circuit Analysis</vt:lpstr>
      <vt:lpstr>Overview   Source Transformations</vt:lpstr>
      <vt:lpstr>Textbook Coverage</vt:lpstr>
      <vt:lpstr>Equivalent Circuits Review</vt:lpstr>
      <vt:lpstr>Equivalent Circuits:  A Definition</vt:lpstr>
      <vt:lpstr>Equivalent Circuits:  A Caution</vt:lpstr>
      <vt:lpstr>Source Transformations Defined</vt:lpstr>
      <vt:lpstr>Notation</vt:lpstr>
      <vt:lpstr>Note 1</vt:lpstr>
      <vt:lpstr>Note 2</vt:lpstr>
      <vt:lpstr>Note 3</vt:lpstr>
      <vt:lpstr>Note 4</vt:lpstr>
      <vt:lpstr>Note 5</vt:lpstr>
      <vt:lpstr>Other Useful Transformations</vt:lpstr>
      <vt:lpstr>Other Useful Transformations – 1</vt:lpstr>
      <vt:lpstr>Other Useful Transformations – 2</vt:lpstr>
      <vt:lpstr>Other Useful Transformations – 3</vt:lpstr>
      <vt:lpstr>Other Useful Transformations – 4</vt:lpstr>
      <vt:lpstr>Notes</vt:lpstr>
      <vt:lpstr>Example Problem</vt:lpstr>
      <vt:lpstr>Example Problem – Step 1</vt:lpstr>
      <vt:lpstr>Example Problem – Step 2</vt:lpstr>
      <vt:lpstr>Example Problem – Step 3</vt:lpstr>
      <vt:lpstr>Example Problem – Step 4</vt:lpstr>
      <vt:lpstr>Example Problem – Solution</vt:lpstr>
      <vt:lpstr>Why Are Source  Transformations Needed?</vt:lpstr>
      <vt:lpstr>Example Problem</vt:lpstr>
    </vt:vector>
  </TitlesOfParts>
  <Company>UH 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 Transformations, Lecture Set 7</dc:title>
  <dc:subject>Source Transformations, Chapter 4</dc:subject>
  <dc:creator>Dave Shattuck</dc:creator>
  <cp:lastModifiedBy>Shattuck, David P</cp:lastModifiedBy>
  <cp:revision>227</cp:revision>
  <cp:lastPrinted>1999-08-25T18:07:04Z</cp:lastPrinted>
  <dcterms:created xsi:type="dcterms:W3CDTF">1999-08-24T13:57:19Z</dcterms:created>
  <dcterms:modified xsi:type="dcterms:W3CDTF">2019-12-26T18:51:16Z</dcterms:modified>
</cp:coreProperties>
</file>