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Lst>
  <p:notesMasterIdLst>
    <p:notesMasterId r:id="rId78"/>
  </p:notesMasterIdLst>
  <p:sldIdLst>
    <p:sldId id="256" r:id="rId5"/>
    <p:sldId id="275"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3" r:id="rId76"/>
    <p:sldId id="404"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6" autoAdjust="0"/>
    <p:restoredTop sz="90952"/>
  </p:normalViewPr>
  <p:slideViewPr>
    <p:cSldViewPr>
      <p:cViewPr varScale="1">
        <p:scale>
          <a:sx n="69" d="100"/>
          <a:sy n="69" d="100"/>
        </p:scale>
        <p:origin x="14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wmf"/><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3.wmf"/><Relationship Id="rId1" Type="http://schemas.openxmlformats.org/officeDocument/2006/relationships/image" Target="../media/image1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6.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1.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1.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7.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8.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9.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0.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1.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5.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F1B5A36-9C69-4B63-8BB4-1B42BBA2BABB}" type="slidenum">
              <a:rPr lang="en-US" altLang="en-US"/>
              <a:pPr/>
              <a:t>‹#›</a:t>
            </a:fld>
            <a:endParaRPr lang="en-US" altLang="en-US"/>
          </a:p>
        </p:txBody>
      </p:sp>
    </p:spTree>
    <p:extLst>
      <p:ext uri="{BB962C8B-B14F-4D97-AF65-F5344CB8AC3E}">
        <p14:creationId xmlns:p14="http://schemas.microsoft.com/office/powerpoint/2010/main" val="938804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72D2FB-DF9D-4A1F-B41E-B13849FF22B0}" type="slidenum">
              <a:rPr lang="en-US" altLang="en-US"/>
              <a:pPr/>
              <a:t>3</a:t>
            </a:fld>
            <a:endParaRPr lang="en-US" altLang="en-US"/>
          </a:p>
        </p:txBody>
      </p:sp>
      <p:sp>
        <p:nvSpPr>
          <p:cNvPr id="294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8305A73-CF49-4A89-871D-90A551D5228B}" type="slidenum">
              <a:rPr lang="en-US" altLang="en-US"/>
              <a:pPr/>
              <a:t>12</a:t>
            </a:fld>
            <a:endParaRPr lang="en-US" altLang="en-US"/>
          </a:p>
        </p:txBody>
      </p:sp>
      <p:sp>
        <p:nvSpPr>
          <p:cNvPr id="313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3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0141EE2-3F1C-47F0-8930-3CBA84A1A157}" type="slidenum">
              <a:rPr lang="en-US" altLang="en-US"/>
              <a:pPr/>
              <a:t>13</a:t>
            </a:fld>
            <a:endParaRPr lang="en-US" altLang="en-US"/>
          </a:p>
        </p:txBody>
      </p:sp>
      <p:sp>
        <p:nvSpPr>
          <p:cNvPr id="3153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5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90AF76D-E528-4DED-A932-D1F859E7F19C}" type="slidenum">
              <a:rPr lang="en-US" altLang="en-US"/>
              <a:pPr/>
              <a:t>14</a:t>
            </a:fld>
            <a:endParaRPr lang="en-US" altLang="en-US"/>
          </a:p>
        </p:txBody>
      </p:sp>
      <p:sp>
        <p:nvSpPr>
          <p:cNvPr id="317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747D5B-7D22-4DEE-BD35-165D564BE915}" type="slidenum">
              <a:rPr lang="en-US" altLang="en-US"/>
              <a:pPr/>
              <a:t>15</a:t>
            </a:fld>
            <a:endParaRPr lang="en-US" altLang="en-US"/>
          </a:p>
        </p:txBody>
      </p:sp>
      <p:sp>
        <p:nvSpPr>
          <p:cNvPr id="319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9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B86B09-B861-4BB6-8E0B-C10C06934A13}" type="slidenum">
              <a:rPr lang="en-US" altLang="en-US"/>
              <a:pPr/>
              <a:t>16</a:t>
            </a:fld>
            <a:endParaRPr lang="en-US" altLang="en-US"/>
          </a:p>
        </p:txBody>
      </p:sp>
      <p:sp>
        <p:nvSpPr>
          <p:cNvPr id="3215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1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935012-2B70-4A0B-9502-1CBFCFFB2235}" type="slidenum">
              <a:rPr lang="en-US" altLang="en-US"/>
              <a:pPr/>
              <a:t>17</a:t>
            </a:fld>
            <a:endParaRPr lang="en-US" altLang="en-US"/>
          </a:p>
        </p:txBody>
      </p:sp>
      <p:sp>
        <p:nvSpPr>
          <p:cNvPr id="323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3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7086266-1366-4949-BC56-96DBBFCA1304}" type="slidenum">
              <a:rPr lang="en-US" altLang="en-US"/>
              <a:pPr/>
              <a:t>18</a:t>
            </a:fld>
            <a:endParaRPr lang="en-US" altLang="en-US"/>
          </a:p>
        </p:txBody>
      </p:sp>
      <p:sp>
        <p:nvSpPr>
          <p:cNvPr id="3256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5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8B1209-8618-4D16-BB2C-9E765A90EFA3}" type="slidenum">
              <a:rPr lang="en-US" altLang="en-US"/>
              <a:pPr/>
              <a:t>19</a:t>
            </a:fld>
            <a:endParaRPr lang="en-US" altLang="en-US"/>
          </a:p>
        </p:txBody>
      </p:sp>
      <p:sp>
        <p:nvSpPr>
          <p:cNvPr id="327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C1EF10-5223-4776-9AAF-01C9A19EC13B}" type="slidenum">
              <a:rPr lang="en-US" altLang="en-US"/>
              <a:pPr/>
              <a:t>20</a:t>
            </a:fld>
            <a:endParaRPr lang="en-US" altLang="en-US"/>
          </a:p>
        </p:txBody>
      </p:sp>
      <p:sp>
        <p:nvSpPr>
          <p:cNvPr id="3297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9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05F3BC-90AC-4E97-8E55-4A5CAE0218DF}" type="slidenum">
              <a:rPr lang="en-US" altLang="en-US"/>
              <a:pPr/>
              <a:t>21</a:t>
            </a:fld>
            <a:endParaRPr lang="en-US" altLang="en-US"/>
          </a:p>
        </p:txBody>
      </p:sp>
      <p:sp>
        <p:nvSpPr>
          <p:cNvPr id="331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1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88A859-1B53-4271-A1B3-A5C507691F1C}" type="slidenum">
              <a:rPr lang="en-US" altLang="en-US"/>
              <a:pPr/>
              <a:t>4</a:t>
            </a:fld>
            <a:endParaRPr lang="en-US" altLang="en-US"/>
          </a:p>
        </p:txBody>
      </p:sp>
      <p:sp>
        <p:nvSpPr>
          <p:cNvPr id="296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should also read these sections in your text.  This material is intended to complement your textbook coverage, not replace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62CFA66-39D4-4559-9782-C74DD7C8B072}" type="slidenum">
              <a:rPr lang="en-US" altLang="en-US"/>
              <a:pPr/>
              <a:t>22</a:t>
            </a:fld>
            <a:endParaRPr lang="en-US" altLang="en-US"/>
          </a:p>
        </p:txBody>
      </p:sp>
      <p:sp>
        <p:nvSpPr>
          <p:cNvPr id="333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3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5A6CC4-7C4C-4506-80CB-A8EC0CEDEDC2}" type="slidenum">
              <a:rPr lang="en-US" altLang="en-US"/>
              <a:pPr/>
              <a:t>23</a:t>
            </a:fld>
            <a:endParaRPr lang="en-US" altLang="en-US"/>
          </a:p>
        </p:txBody>
      </p:sp>
      <p:sp>
        <p:nvSpPr>
          <p:cNvPr id="335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5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FD61091-38B7-49DB-AFFB-721C670D652F}" type="slidenum">
              <a:rPr lang="en-US" altLang="en-US"/>
              <a:pPr/>
              <a:t>24</a:t>
            </a:fld>
            <a:endParaRPr lang="en-US" altLang="en-US"/>
          </a:p>
        </p:txBody>
      </p:sp>
      <p:sp>
        <p:nvSpPr>
          <p:cNvPr id="337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DD68C1-A408-4257-92E8-6D79CB92A452}" type="slidenum">
              <a:rPr lang="en-US" altLang="en-US"/>
              <a:pPr/>
              <a:t>25</a:t>
            </a:fld>
            <a:endParaRPr lang="en-US" altLang="en-US"/>
          </a:p>
        </p:txBody>
      </p:sp>
      <p:sp>
        <p:nvSpPr>
          <p:cNvPr id="3399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9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DBAE61A-C550-44DF-A69F-A17A33C79741}" type="slidenum">
              <a:rPr lang="en-US" altLang="en-US"/>
              <a:pPr/>
              <a:t>26</a:t>
            </a:fld>
            <a:endParaRPr lang="en-US" altLang="en-US"/>
          </a:p>
        </p:txBody>
      </p:sp>
      <p:sp>
        <p:nvSpPr>
          <p:cNvPr id="3420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2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DB9A4A1-F209-4FA6-BD4A-05F88D6C95A3}" type="slidenum">
              <a:rPr lang="en-US" altLang="en-US"/>
              <a:pPr/>
              <a:t>27</a:t>
            </a:fld>
            <a:endParaRPr lang="en-US" altLang="en-US"/>
          </a:p>
        </p:txBody>
      </p:sp>
      <p:sp>
        <p:nvSpPr>
          <p:cNvPr id="344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3FC583-1DFC-4850-B5B6-5F383D622CE9}" type="slidenum">
              <a:rPr lang="en-US" altLang="en-US"/>
              <a:pPr/>
              <a:t>28</a:t>
            </a:fld>
            <a:endParaRPr lang="en-US" altLang="en-US"/>
          </a:p>
        </p:txBody>
      </p:sp>
      <p:sp>
        <p:nvSpPr>
          <p:cNvPr id="346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444F658-2670-4774-B490-3EB9256C6564}" type="slidenum">
              <a:rPr lang="en-US" altLang="en-US"/>
              <a:pPr/>
              <a:t>29</a:t>
            </a:fld>
            <a:endParaRPr lang="en-US" altLang="en-US"/>
          </a:p>
        </p:txBody>
      </p:sp>
      <p:sp>
        <p:nvSpPr>
          <p:cNvPr id="348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81F98E-E168-49E3-85A1-800D8EB2917B}" type="slidenum">
              <a:rPr lang="en-US" altLang="en-US"/>
              <a:pPr/>
              <a:t>30</a:t>
            </a:fld>
            <a:endParaRPr lang="en-US" altLang="en-US"/>
          </a:p>
        </p:txBody>
      </p:sp>
      <p:sp>
        <p:nvSpPr>
          <p:cNvPr id="350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0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44EBFE-17DA-4D72-AF5A-B001BE3F08F6}" type="slidenum">
              <a:rPr lang="en-US" altLang="en-US"/>
              <a:pPr/>
              <a:t>31</a:t>
            </a:fld>
            <a:endParaRPr lang="en-US" altLang="en-US"/>
          </a:p>
        </p:txBody>
      </p:sp>
      <p:sp>
        <p:nvSpPr>
          <p:cNvPr id="352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2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AC2A75F-46D6-4A4D-864D-75547B9A2FDD}" type="slidenum">
              <a:rPr lang="en-US" altLang="en-US"/>
              <a:pPr/>
              <a:t>5</a:t>
            </a:fld>
            <a:endParaRPr lang="en-US" altLang="en-US"/>
          </a:p>
        </p:txBody>
      </p:sp>
      <p:sp>
        <p:nvSpPr>
          <p:cNvPr id="299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7FBAA8C-D303-4DDE-9A15-C7FF45DBC7AD}" type="slidenum">
              <a:rPr lang="en-US" altLang="en-US"/>
              <a:pPr/>
              <a:t>33</a:t>
            </a:fld>
            <a:endParaRPr lang="en-US" altLang="en-US"/>
          </a:p>
        </p:txBody>
      </p:sp>
      <p:sp>
        <p:nvSpPr>
          <p:cNvPr id="355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5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E78736-4F65-4C40-AEFF-D25A0C8DDF3D}" type="slidenum">
              <a:rPr lang="en-US" altLang="en-US"/>
              <a:pPr/>
              <a:t>34</a:t>
            </a:fld>
            <a:endParaRPr lang="en-US" altLang="en-US"/>
          </a:p>
        </p:txBody>
      </p:sp>
      <p:sp>
        <p:nvSpPr>
          <p:cNvPr id="357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should also read these sections in your text.  This material is intended to complement your textbook coverage, not replace it.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1D91E9-8B67-4F6D-88F9-8941BB2DF3D0}" type="slidenum">
              <a:rPr lang="en-US" altLang="en-US"/>
              <a:pPr/>
              <a:t>35</a:t>
            </a:fld>
            <a:endParaRPr lang="en-US" altLang="en-US"/>
          </a:p>
        </p:txBody>
      </p:sp>
      <p:sp>
        <p:nvSpPr>
          <p:cNvPr id="359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9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E58958-BDCC-4F9F-990D-EB424E3C7E71}" type="slidenum">
              <a:rPr lang="en-US" altLang="en-US"/>
              <a:pPr/>
              <a:t>36</a:t>
            </a:fld>
            <a:endParaRPr lang="en-US" altLang="en-US"/>
          </a:p>
        </p:txBody>
      </p:sp>
      <p:sp>
        <p:nvSpPr>
          <p:cNvPr id="36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A7EE67C-72E6-4D00-8132-F8FAD4B23A70}" type="slidenum">
              <a:rPr lang="en-US" altLang="en-US"/>
              <a:pPr/>
              <a:t>37</a:t>
            </a:fld>
            <a:endParaRPr lang="en-US" altLang="en-US"/>
          </a:p>
        </p:txBody>
      </p:sp>
      <p:sp>
        <p:nvSpPr>
          <p:cNvPr id="363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B2B89D0-FCCA-44F2-A38B-E488A56D16F8}" type="slidenum">
              <a:rPr lang="en-US" altLang="en-US"/>
              <a:pPr/>
              <a:t>38</a:t>
            </a:fld>
            <a:endParaRPr lang="en-US" altLang="en-US"/>
          </a:p>
        </p:txBody>
      </p:sp>
      <p:sp>
        <p:nvSpPr>
          <p:cNvPr id="36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492EEF-E24C-4248-AE49-30157FD937AD}" type="slidenum">
              <a:rPr lang="en-US" altLang="en-US"/>
              <a:pPr/>
              <a:t>39</a:t>
            </a:fld>
            <a:endParaRPr lang="en-US" altLang="en-US"/>
          </a:p>
        </p:txBody>
      </p:sp>
      <p:sp>
        <p:nvSpPr>
          <p:cNvPr id="36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79AB3B-A344-4751-9C63-7173F2B073A2}" type="slidenum">
              <a:rPr lang="en-US" altLang="en-US"/>
              <a:pPr/>
              <a:t>40</a:t>
            </a:fld>
            <a:endParaRPr lang="en-US" altLang="en-US"/>
          </a:p>
        </p:txBody>
      </p:sp>
      <p:sp>
        <p:nvSpPr>
          <p:cNvPr id="36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05A27C-E188-4C61-95A8-F2398BD61FE1}" type="slidenum">
              <a:rPr lang="en-US" altLang="en-US"/>
              <a:pPr/>
              <a:t>41</a:t>
            </a:fld>
            <a:endParaRPr lang="en-US" altLang="en-US"/>
          </a:p>
        </p:txBody>
      </p:sp>
      <p:sp>
        <p:nvSpPr>
          <p:cNvPr id="371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1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41D77B-8ADB-4762-A1F2-8D5A73865BD5}" type="slidenum">
              <a:rPr lang="en-US" altLang="en-US"/>
              <a:pPr/>
              <a:t>42</a:t>
            </a:fld>
            <a:endParaRPr lang="en-US" altLang="en-US"/>
          </a:p>
        </p:txBody>
      </p:sp>
      <p:sp>
        <p:nvSpPr>
          <p:cNvPr id="373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C66297-8F16-4E10-8C9D-39900B69E71D}" type="slidenum">
              <a:rPr lang="en-US" altLang="en-US"/>
              <a:pPr/>
              <a:t>6</a:t>
            </a:fld>
            <a:endParaRPr lang="en-US" altLang="en-US"/>
          </a:p>
        </p:txBody>
      </p:sp>
      <p:sp>
        <p:nvSpPr>
          <p:cNvPr id="301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1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C97F27-6CE2-441F-A8BE-1BDDAACFB0F6}" type="slidenum">
              <a:rPr lang="en-US" altLang="en-US"/>
              <a:pPr/>
              <a:t>43</a:t>
            </a:fld>
            <a:endParaRPr lang="en-US" altLang="en-US"/>
          </a:p>
        </p:txBody>
      </p:sp>
      <p:sp>
        <p:nvSpPr>
          <p:cNvPr id="375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124B3E-0C3C-48D8-BDB0-19DC43F32152}" type="slidenum">
              <a:rPr lang="en-US" altLang="en-US"/>
              <a:pPr/>
              <a:t>44</a:t>
            </a:fld>
            <a:endParaRPr lang="en-US" altLang="en-US"/>
          </a:p>
        </p:txBody>
      </p:sp>
      <p:sp>
        <p:nvSpPr>
          <p:cNvPr id="377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7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44D4535-C40C-45BC-875C-A800A00307B5}" type="slidenum">
              <a:rPr lang="en-US" altLang="en-US"/>
              <a:pPr/>
              <a:t>45</a:t>
            </a:fld>
            <a:endParaRPr lang="en-US" altLang="en-US"/>
          </a:p>
        </p:txBody>
      </p:sp>
      <p:sp>
        <p:nvSpPr>
          <p:cNvPr id="379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9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64745D-D06A-49FF-8179-C846961DA089}" type="slidenum">
              <a:rPr lang="en-US" altLang="en-US"/>
              <a:pPr/>
              <a:t>46</a:t>
            </a:fld>
            <a:endParaRPr lang="en-US" altLang="en-US"/>
          </a:p>
        </p:txBody>
      </p:sp>
      <p:sp>
        <p:nvSpPr>
          <p:cNvPr id="3819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A70FC8B-3D51-4098-A9CA-08472BF55D0B}" type="slidenum">
              <a:rPr lang="en-US" altLang="en-US"/>
              <a:pPr/>
              <a:t>47</a:t>
            </a:fld>
            <a:endParaRPr lang="en-US" altLang="en-US"/>
          </a:p>
        </p:txBody>
      </p:sp>
      <p:sp>
        <p:nvSpPr>
          <p:cNvPr id="384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4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4B71E5-D834-4ACD-AE4E-18FF76E0E8D2}" type="slidenum">
              <a:rPr lang="en-US" altLang="en-US"/>
              <a:pPr/>
              <a:t>48</a:t>
            </a:fld>
            <a:endParaRPr lang="en-US" altLang="en-US"/>
          </a:p>
        </p:txBody>
      </p:sp>
      <p:sp>
        <p:nvSpPr>
          <p:cNvPr id="386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42D0C1-ACC2-4C87-892D-DBDAD6EDB09A}" type="slidenum">
              <a:rPr lang="en-US" altLang="en-US"/>
              <a:pPr/>
              <a:t>49</a:t>
            </a:fld>
            <a:endParaRPr lang="en-US" altLang="en-US"/>
          </a:p>
        </p:txBody>
      </p:sp>
      <p:sp>
        <p:nvSpPr>
          <p:cNvPr id="388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8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F3589BE-7117-4D50-9506-1B5659D286BD}" type="slidenum">
              <a:rPr lang="en-US" altLang="en-US"/>
              <a:pPr/>
              <a:t>50</a:t>
            </a:fld>
            <a:endParaRPr lang="en-US" altLang="en-US"/>
          </a:p>
        </p:txBody>
      </p:sp>
      <p:sp>
        <p:nvSpPr>
          <p:cNvPr id="390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0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C8A221-198C-44DB-8894-4E335A5562F9}" type="slidenum">
              <a:rPr lang="en-US" altLang="en-US"/>
              <a:pPr/>
              <a:t>51</a:t>
            </a:fld>
            <a:endParaRPr lang="en-US" altLang="en-US"/>
          </a:p>
        </p:txBody>
      </p:sp>
      <p:sp>
        <p:nvSpPr>
          <p:cNvPr id="392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2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D77722-57FA-4443-B13B-35113D9FF07F}" type="slidenum">
              <a:rPr lang="en-US" altLang="en-US"/>
              <a:pPr/>
              <a:t>52</a:t>
            </a:fld>
            <a:endParaRPr lang="en-US" altLang="en-US"/>
          </a:p>
        </p:txBody>
      </p:sp>
      <p:sp>
        <p:nvSpPr>
          <p:cNvPr id="394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8A91C42-B4F4-4894-BE36-187AAF89B3C0}" type="slidenum">
              <a:rPr lang="en-US" altLang="en-US"/>
              <a:pPr/>
              <a:t>7</a:t>
            </a:fld>
            <a:endParaRPr lang="en-US" altLang="en-US"/>
          </a:p>
        </p:txBody>
      </p:sp>
      <p:sp>
        <p:nvSpPr>
          <p:cNvPr id="303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3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A454127-0F3F-43C4-8B10-CC8DFD45A652}" type="slidenum">
              <a:rPr lang="en-US" altLang="en-US"/>
              <a:pPr/>
              <a:t>53</a:t>
            </a:fld>
            <a:endParaRPr lang="en-US" altLang="en-US"/>
          </a:p>
        </p:txBody>
      </p:sp>
      <p:sp>
        <p:nvSpPr>
          <p:cNvPr id="396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FDDEB5-514D-4A69-9E90-C8629BCC370B}" type="slidenum">
              <a:rPr lang="en-US" altLang="en-US"/>
              <a:pPr/>
              <a:t>54</a:t>
            </a:fld>
            <a:endParaRPr lang="en-US" altLang="en-US"/>
          </a:p>
        </p:txBody>
      </p:sp>
      <p:sp>
        <p:nvSpPr>
          <p:cNvPr id="398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05FDAEC-6A00-4FA1-A397-206D743CEB6E}" type="slidenum">
              <a:rPr lang="en-US" altLang="en-US"/>
              <a:pPr/>
              <a:t>55</a:t>
            </a:fld>
            <a:endParaRPr lang="en-US" altLang="en-US"/>
          </a:p>
        </p:txBody>
      </p:sp>
      <p:sp>
        <p:nvSpPr>
          <p:cNvPr id="4003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0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15355A-EFCC-4624-BA04-7AA30D15FF45}" type="slidenum">
              <a:rPr lang="en-US" altLang="en-US"/>
              <a:pPr/>
              <a:t>56</a:t>
            </a:fld>
            <a:endParaRPr lang="en-US" altLang="en-US"/>
          </a:p>
        </p:txBody>
      </p:sp>
      <p:sp>
        <p:nvSpPr>
          <p:cNvPr id="402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2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E48C2B-780A-4DA5-A96E-A1307B7CD12C}" type="slidenum">
              <a:rPr lang="en-US" altLang="en-US"/>
              <a:pPr/>
              <a:t>57</a:t>
            </a:fld>
            <a:endParaRPr lang="en-US" altLang="en-US"/>
          </a:p>
        </p:txBody>
      </p:sp>
      <p:sp>
        <p:nvSpPr>
          <p:cNvPr id="404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D697E31-C5A8-42E9-A87C-57DF2B181CE0}" type="slidenum">
              <a:rPr lang="en-US" altLang="en-US"/>
              <a:pPr/>
              <a:t>58</a:t>
            </a:fld>
            <a:endParaRPr lang="en-US" altLang="en-US"/>
          </a:p>
        </p:txBody>
      </p:sp>
      <p:sp>
        <p:nvSpPr>
          <p:cNvPr id="406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6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63FB69F-EE9C-401D-AF9B-3B1B89C45B13}" type="slidenum">
              <a:rPr lang="en-US" altLang="en-US"/>
              <a:pPr/>
              <a:t>59</a:t>
            </a:fld>
            <a:endParaRPr lang="en-US" altLang="en-US"/>
          </a:p>
        </p:txBody>
      </p:sp>
      <p:sp>
        <p:nvSpPr>
          <p:cNvPr id="408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2D32D0-ADC4-42CD-B6B3-A6E0286D2375}" type="slidenum">
              <a:rPr lang="en-US" altLang="en-US"/>
              <a:pPr/>
              <a:t>60</a:t>
            </a:fld>
            <a:endParaRPr lang="en-US" altLang="en-US"/>
          </a:p>
        </p:txBody>
      </p:sp>
      <p:sp>
        <p:nvSpPr>
          <p:cNvPr id="410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778859-2E2A-490F-ABB1-B841EA7AD328}" type="slidenum">
              <a:rPr lang="en-US" altLang="en-US"/>
              <a:pPr/>
              <a:t>61</a:t>
            </a:fld>
            <a:endParaRPr lang="en-US" altLang="en-US"/>
          </a:p>
        </p:txBody>
      </p:sp>
      <p:sp>
        <p:nvSpPr>
          <p:cNvPr id="412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923B33-A429-4740-AE7B-CAA797E53459}" type="slidenum">
              <a:rPr lang="en-US" altLang="en-US"/>
              <a:pPr/>
              <a:t>62</a:t>
            </a:fld>
            <a:endParaRPr lang="en-US" altLang="en-US"/>
          </a:p>
        </p:txBody>
      </p:sp>
      <p:sp>
        <p:nvSpPr>
          <p:cNvPr id="414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17AF16-74C6-4A43-AE98-07DD992710CC}" type="slidenum">
              <a:rPr lang="en-US" altLang="en-US"/>
              <a:pPr/>
              <a:t>8</a:t>
            </a:fld>
            <a:endParaRPr lang="en-US" altLang="en-US"/>
          </a:p>
        </p:txBody>
      </p:sp>
      <p:sp>
        <p:nvSpPr>
          <p:cNvPr id="305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09BF061-5A12-491D-A7E9-2153CB643178}" type="slidenum">
              <a:rPr lang="en-US" altLang="en-US"/>
              <a:pPr/>
              <a:t>63</a:t>
            </a:fld>
            <a:endParaRPr lang="en-US" altLang="en-US"/>
          </a:p>
        </p:txBody>
      </p:sp>
      <p:sp>
        <p:nvSpPr>
          <p:cNvPr id="416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1A3D09-6C73-4568-B582-C2D4D1C9BA2C}" type="slidenum">
              <a:rPr lang="en-US" altLang="en-US"/>
              <a:pPr/>
              <a:t>64</a:t>
            </a:fld>
            <a:endParaRPr lang="en-US" altLang="en-US"/>
          </a:p>
        </p:txBody>
      </p:sp>
      <p:sp>
        <p:nvSpPr>
          <p:cNvPr id="418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332E8D-4D72-4F23-9988-B7E755E9D617}" type="slidenum">
              <a:rPr lang="en-US" altLang="en-US"/>
              <a:pPr/>
              <a:t>65</a:t>
            </a:fld>
            <a:endParaRPr lang="en-US" altLang="en-US"/>
          </a:p>
        </p:txBody>
      </p:sp>
      <p:sp>
        <p:nvSpPr>
          <p:cNvPr id="420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0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5B6142-5167-4308-970C-CBAA1E844C53}" type="slidenum">
              <a:rPr lang="en-US" altLang="en-US"/>
              <a:pPr/>
              <a:t>66</a:t>
            </a:fld>
            <a:endParaRPr lang="en-US" altLang="en-US"/>
          </a:p>
        </p:txBody>
      </p:sp>
      <p:sp>
        <p:nvSpPr>
          <p:cNvPr id="422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AC6ACC-968E-4F84-877A-991E50062182}" type="slidenum">
              <a:rPr lang="en-US" altLang="en-US"/>
              <a:pPr/>
              <a:t>67</a:t>
            </a:fld>
            <a:endParaRPr lang="en-US" altLang="en-US"/>
          </a:p>
        </p:txBody>
      </p:sp>
      <p:sp>
        <p:nvSpPr>
          <p:cNvPr id="424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67EA04-0AA7-4E70-BF41-342CD68E494B}" type="slidenum">
              <a:rPr lang="en-US" altLang="en-US"/>
              <a:pPr/>
              <a:t>68</a:t>
            </a:fld>
            <a:endParaRPr lang="en-US" altLang="en-US"/>
          </a:p>
        </p:txBody>
      </p:sp>
      <p:sp>
        <p:nvSpPr>
          <p:cNvPr id="427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7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4E735D-4339-4216-AD5B-D5328D577601}" type="slidenum">
              <a:rPr lang="en-US" altLang="en-US"/>
              <a:pPr/>
              <a:t>69</a:t>
            </a:fld>
            <a:endParaRPr lang="en-US" altLang="en-US"/>
          </a:p>
        </p:txBody>
      </p:sp>
      <p:sp>
        <p:nvSpPr>
          <p:cNvPr id="429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9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07423F-8678-4991-9779-3A935FAD5B0B}" type="slidenum">
              <a:rPr lang="en-US" altLang="en-US"/>
              <a:pPr/>
              <a:t>70</a:t>
            </a:fld>
            <a:endParaRPr lang="en-US" altLang="en-US"/>
          </a:p>
        </p:txBody>
      </p:sp>
      <p:sp>
        <p:nvSpPr>
          <p:cNvPr id="431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6AD5CF1-E098-4AA1-9096-7305CDB9A2A7}" type="slidenum">
              <a:rPr lang="en-US" altLang="en-US"/>
              <a:pPr/>
              <a:t>9</a:t>
            </a:fld>
            <a:endParaRPr lang="en-US" altLang="en-US"/>
          </a:p>
        </p:txBody>
      </p:sp>
      <p:sp>
        <p:nvSpPr>
          <p:cNvPr id="307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EF6E04D-FF3F-4182-8FDD-63B5C1483EE2}" type="slidenum">
              <a:rPr lang="en-US" altLang="en-US"/>
              <a:pPr/>
              <a:t>10</a:t>
            </a:fld>
            <a:endParaRPr lang="en-US" altLang="en-US"/>
          </a:p>
        </p:txBody>
      </p:sp>
      <p:sp>
        <p:nvSpPr>
          <p:cNvPr id="309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1FFB04-176B-4A75-9809-18AB4C2A5CB0}" type="slidenum">
              <a:rPr lang="en-US" altLang="en-US"/>
              <a:pPr/>
              <a:t>11</a:t>
            </a:fld>
            <a:endParaRPr lang="en-US" altLang="en-US"/>
          </a:p>
        </p:txBody>
      </p:sp>
      <p:sp>
        <p:nvSpPr>
          <p:cNvPr id="311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F344A400-FB02-4465-8792-342BA737A6D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7E177D-4816-4119-B86E-05A21AA35F80}" type="slidenum">
              <a:rPr lang="en-US" altLang="en-US"/>
              <a:pPr/>
              <a:t>‹#›</a:t>
            </a:fld>
            <a:endParaRPr lang="en-US" altLang="en-US"/>
          </a:p>
        </p:txBody>
      </p:sp>
    </p:spTree>
    <p:extLst>
      <p:ext uri="{BB962C8B-B14F-4D97-AF65-F5344CB8AC3E}">
        <p14:creationId xmlns:p14="http://schemas.microsoft.com/office/powerpoint/2010/main" val="80770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4DD94-0AE6-4104-8111-DE54CF8217DA}" type="slidenum">
              <a:rPr lang="en-US" altLang="en-US"/>
              <a:pPr/>
              <a:t>‹#›</a:t>
            </a:fld>
            <a:endParaRPr lang="en-US" altLang="en-US"/>
          </a:p>
        </p:txBody>
      </p:sp>
    </p:spTree>
    <p:extLst>
      <p:ext uri="{BB962C8B-B14F-4D97-AF65-F5344CB8AC3E}">
        <p14:creationId xmlns:p14="http://schemas.microsoft.com/office/powerpoint/2010/main" val="49433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C2CF65A-E3EA-4C4D-98E7-D1EAF692D849}" type="slidenum">
              <a:rPr lang="en-US" altLang="en-US"/>
              <a:pPr/>
              <a:t>‹#›</a:t>
            </a:fld>
            <a:endParaRPr lang="en-US" altLang="en-US"/>
          </a:p>
        </p:txBody>
      </p:sp>
    </p:spTree>
    <p:extLst>
      <p:ext uri="{BB962C8B-B14F-4D97-AF65-F5344CB8AC3E}">
        <p14:creationId xmlns:p14="http://schemas.microsoft.com/office/powerpoint/2010/main" val="280510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47D5DA-B0B0-46AD-BB4A-4466BF896205}" type="slidenum">
              <a:rPr lang="en-US" altLang="en-US"/>
              <a:pPr/>
              <a:t>‹#›</a:t>
            </a:fld>
            <a:endParaRPr lang="en-US" altLang="en-US"/>
          </a:p>
        </p:txBody>
      </p:sp>
    </p:spTree>
    <p:extLst>
      <p:ext uri="{BB962C8B-B14F-4D97-AF65-F5344CB8AC3E}">
        <p14:creationId xmlns:p14="http://schemas.microsoft.com/office/powerpoint/2010/main" val="287720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CC860A-6AEE-4A8E-82B5-840194EBA2AE}" type="slidenum">
              <a:rPr lang="en-US" altLang="en-US"/>
              <a:pPr/>
              <a:t>‹#›</a:t>
            </a:fld>
            <a:endParaRPr lang="en-US" altLang="en-US"/>
          </a:p>
        </p:txBody>
      </p:sp>
    </p:spTree>
    <p:extLst>
      <p:ext uri="{BB962C8B-B14F-4D97-AF65-F5344CB8AC3E}">
        <p14:creationId xmlns:p14="http://schemas.microsoft.com/office/powerpoint/2010/main" val="45649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2538520-FD77-40AB-B524-50A9B87CB8D5}" type="slidenum">
              <a:rPr lang="en-US" altLang="en-US"/>
              <a:pPr/>
              <a:t>‹#›</a:t>
            </a:fld>
            <a:endParaRPr lang="en-US" altLang="en-US"/>
          </a:p>
        </p:txBody>
      </p:sp>
    </p:spTree>
    <p:extLst>
      <p:ext uri="{BB962C8B-B14F-4D97-AF65-F5344CB8AC3E}">
        <p14:creationId xmlns:p14="http://schemas.microsoft.com/office/powerpoint/2010/main" val="245047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52AD842-56CE-4448-A6DF-D0E5549BA3BE}" type="slidenum">
              <a:rPr lang="en-US" altLang="en-US"/>
              <a:pPr/>
              <a:t>‹#›</a:t>
            </a:fld>
            <a:endParaRPr lang="en-US" altLang="en-US"/>
          </a:p>
        </p:txBody>
      </p:sp>
    </p:spTree>
    <p:extLst>
      <p:ext uri="{BB962C8B-B14F-4D97-AF65-F5344CB8AC3E}">
        <p14:creationId xmlns:p14="http://schemas.microsoft.com/office/powerpoint/2010/main" val="339070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CC14F65-2C37-47FD-8BF4-4BFA1A5A8489}" type="slidenum">
              <a:rPr lang="en-US" altLang="en-US"/>
              <a:pPr/>
              <a:t>‹#›</a:t>
            </a:fld>
            <a:endParaRPr lang="en-US" altLang="en-US"/>
          </a:p>
        </p:txBody>
      </p:sp>
    </p:spTree>
    <p:extLst>
      <p:ext uri="{BB962C8B-B14F-4D97-AF65-F5344CB8AC3E}">
        <p14:creationId xmlns:p14="http://schemas.microsoft.com/office/powerpoint/2010/main" val="39032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E51D75-D522-4540-BB97-1CDBAA979C57}" type="slidenum">
              <a:rPr lang="en-US" altLang="en-US"/>
              <a:pPr/>
              <a:t>‹#›</a:t>
            </a:fld>
            <a:endParaRPr lang="en-US" altLang="en-US"/>
          </a:p>
        </p:txBody>
      </p:sp>
    </p:spTree>
    <p:extLst>
      <p:ext uri="{BB962C8B-B14F-4D97-AF65-F5344CB8AC3E}">
        <p14:creationId xmlns:p14="http://schemas.microsoft.com/office/powerpoint/2010/main" val="86169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830790-47B9-4D2D-ABE6-078D6FDC3356}" type="slidenum">
              <a:rPr lang="en-US" altLang="en-US"/>
              <a:pPr/>
              <a:t>‹#›</a:t>
            </a:fld>
            <a:endParaRPr lang="en-US" altLang="en-US"/>
          </a:p>
        </p:txBody>
      </p:sp>
    </p:spTree>
    <p:extLst>
      <p:ext uri="{BB962C8B-B14F-4D97-AF65-F5344CB8AC3E}">
        <p14:creationId xmlns:p14="http://schemas.microsoft.com/office/powerpoint/2010/main" val="15020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FFB81BB8-E57B-4E00-B5E5-D6C076F342DF}"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63"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7.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slide" Target="slide2.xml"/><Relationship Id="rId5" Type="http://schemas.openxmlformats.org/officeDocument/2006/relationships/image" Target="../media/image8.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8.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8.w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10.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12.wmf"/><Relationship Id="rId4" Type="http://schemas.openxmlformats.org/officeDocument/2006/relationships/oleObject" Target="../embeddings/oleObject21.bin"/><Relationship Id="rId9" Type="http://schemas.openxmlformats.org/officeDocument/2006/relationships/image" Target="../media/image1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4.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10.wmf"/><Relationship Id="rId4" Type="http://schemas.openxmlformats.org/officeDocument/2006/relationships/oleObject" Target="../embeddings/oleObject24.bin"/><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1.bin"/><Relationship Id="rId5" Type="http://schemas.openxmlformats.org/officeDocument/2006/relationships/image" Target="../media/image18.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image" Target="../media/image19.wmf"/><Relationship Id="rId4"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0.wmf"/><Relationship Id="rId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6.bin"/><Relationship Id="rId5" Type="http://schemas.openxmlformats.org/officeDocument/2006/relationships/image" Target="../media/image21.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8.bin"/><Relationship Id="rId5" Type="http://schemas.openxmlformats.org/officeDocument/2006/relationships/image" Target="../media/image21.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0.bin"/><Relationship Id="rId5" Type="http://schemas.openxmlformats.org/officeDocument/2006/relationships/image" Target="../media/image22.wmf"/><Relationship Id="rId4"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4.wmf"/><Relationship Id="rId4" Type="http://schemas.openxmlformats.org/officeDocument/2006/relationships/oleObject" Target="../embeddings/oleObject4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4.wmf"/><Relationship Id="rId4" Type="http://schemas.openxmlformats.org/officeDocument/2006/relationships/oleObject" Target="../embeddings/oleObject4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4.bin"/><Relationship Id="rId5" Type="http://schemas.openxmlformats.org/officeDocument/2006/relationships/image" Target="../media/image25.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7.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9.wmf"/><Relationship Id="rId4"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9.wmf"/><Relationship Id="rId4" Type="http://schemas.openxmlformats.org/officeDocument/2006/relationships/oleObject" Target="../embeddings/oleObject4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9.wmf"/><Relationship Id="rId4" Type="http://schemas.openxmlformats.org/officeDocument/2006/relationships/oleObject" Target="../embeddings/oleObject4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9.wmf"/><Relationship Id="rId4" Type="http://schemas.openxmlformats.org/officeDocument/2006/relationships/oleObject" Target="../embeddings/oleObject4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0.wmf"/><Relationship Id="rId4" Type="http://schemas.openxmlformats.org/officeDocument/2006/relationships/oleObject" Target="../embeddings/oleObject5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3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52.bin"/><Relationship Id="rId5" Type="http://schemas.openxmlformats.org/officeDocument/2006/relationships/image" Target="../media/image30.wmf"/><Relationship Id="rId4" Type="http://schemas.openxmlformats.org/officeDocument/2006/relationships/oleObject" Target="../embeddings/oleObject51.bin"/><Relationship Id="rId9" Type="http://schemas.openxmlformats.org/officeDocument/2006/relationships/image" Target="../media/image32.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55.bin"/><Relationship Id="rId5" Type="http://schemas.openxmlformats.org/officeDocument/2006/relationships/image" Target="../media/image30.wmf"/><Relationship Id="rId4" Type="http://schemas.openxmlformats.org/officeDocument/2006/relationships/oleObject" Target="../embeddings/oleObject5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57.bin"/><Relationship Id="rId5" Type="http://schemas.openxmlformats.org/officeDocument/2006/relationships/image" Target="../media/image30.wmf"/><Relationship Id="rId4" Type="http://schemas.openxmlformats.org/officeDocument/2006/relationships/oleObject" Target="../embeddings/oleObject56.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59.bin"/><Relationship Id="rId5" Type="http://schemas.openxmlformats.org/officeDocument/2006/relationships/image" Target="../media/image31.wmf"/><Relationship Id="rId4" Type="http://schemas.openxmlformats.org/officeDocument/2006/relationships/oleObject" Target="../embeddings/oleObject58.bin"/><Relationship Id="rId9" Type="http://schemas.openxmlformats.org/officeDocument/2006/relationships/image" Target="../media/image35.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62.bin"/><Relationship Id="rId5" Type="http://schemas.openxmlformats.org/officeDocument/2006/relationships/image" Target="../media/image36.wmf"/><Relationship Id="rId4" Type="http://schemas.openxmlformats.org/officeDocument/2006/relationships/oleObject" Target="../embeddings/oleObject6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64.bin"/><Relationship Id="rId5" Type="http://schemas.openxmlformats.org/officeDocument/2006/relationships/image" Target="../media/image35.wmf"/><Relationship Id="rId4" Type="http://schemas.openxmlformats.org/officeDocument/2006/relationships/oleObject" Target="../embeddings/oleObject6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29.wmf"/><Relationship Id="rId4" Type="http://schemas.openxmlformats.org/officeDocument/2006/relationships/oleObject" Target="../embeddings/oleObject6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29.wmf"/><Relationship Id="rId4" Type="http://schemas.openxmlformats.org/officeDocument/2006/relationships/oleObject" Target="../embeddings/oleObject6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37.wmf"/><Relationship Id="rId4" Type="http://schemas.openxmlformats.org/officeDocument/2006/relationships/oleObject" Target="../embeddings/oleObject6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37.wmf"/><Relationship Id="rId4" Type="http://schemas.openxmlformats.org/officeDocument/2006/relationships/oleObject" Target="../embeddings/oleObject6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37.wmf"/><Relationship Id="rId4" Type="http://schemas.openxmlformats.org/officeDocument/2006/relationships/oleObject" Target="../embeddings/oleObject6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37.wmf"/><Relationship Id="rId4" Type="http://schemas.openxmlformats.org/officeDocument/2006/relationships/oleObject" Target="../embeddings/oleObject7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37.wmf"/><Relationship Id="rId4" Type="http://schemas.openxmlformats.org/officeDocument/2006/relationships/oleObject" Target="../embeddings/oleObject7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37.wmf"/><Relationship Id="rId4" Type="http://schemas.openxmlformats.org/officeDocument/2006/relationships/oleObject" Target="../embeddings/oleObject72.bin"/></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40.wmf"/><Relationship Id="rId4" Type="http://schemas.openxmlformats.org/officeDocument/2006/relationships/oleObject" Target="../embeddings/oleObject7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41.wmf"/><Relationship Id="rId4" Type="http://schemas.openxmlformats.org/officeDocument/2006/relationships/oleObject" Target="../embeddings/oleObject7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76.bin"/><Relationship Id="rId5" Type="http://schemas.openxmlformats.org/officeDocument/2006/relationships/image" Target="../media/image41.wmf"/><Relationship Id="rId4" Type="http://schemas.openxmlformats.org/officeDocument/2006/relationships/oleObject" Target="../embeddings/oleObject7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78.bin"/><Relationship Id="rId5" Type="http://schemas.openxmlformats.org/officeDocument/2006/relationships/image" Target="../media/image41.wmf"/><Relationship Id="rId4" Type="http://schemas.openxmlformats.org/officeDocument/2006/relationships/oleObject" Target="../embeddings/oleObject7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80.bin"/><Relationship Id="rId5" Type="http://schemas.openxmlformats.org/officeDocument/2006/relationships/image" Target="../media/image41.wmf"/><Relationship Id="rId4" Type="http://schemas.openxmlformats.org/officeDocument/2006/relationships/oleObject" Target="../embeddings/oleObject7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82.bin"/><Relationship Id="rId5" Type="http://schemas.openxmlformats.org/officeDocument/2006/relationships/image" Target="../media/image41.wmf"/><Relationship Id="rId4" Type="http://schemas.openxmlformats.org/officeDocument/2006/relationships/oleObject" Target="../embeddings/oleObject8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84.bin"/><Relationship Id="rId5" Type="http://schemas.openxmlformats.org/officeDocument/2006/relationships/image" Target="../media/image46.wmf"/><Relationship Id="rId4" Type="http://schemas.openxmlformats.org/officeDocument/2006/relationships/oleObject" Target="../embeddings/oleObject8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86.bin"/><Relationship Id="rId5" Type="http://schemas.openxmlformats.org/officeDocument/2006/relationships/image" Target="../media/image46.wmf"/><Relationship Id="rId4" Type="http://schemas.openxmlformats.org/officeDocument/2006/relationships/oleObject" Target="../embeddings/oleObject8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88.bin"/><Relationship Id="rId5" Type="http://schemas.openxmlformats.org/officeDocument/2006/relationships/image" Target="../media/image47.wmf"/><Relationship Id="rId4" Type="http://schemas.openxmlformats.org/officeDocument/2006/relationships/oleObject" Target="../embeddings/oleObject87.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90.bin"/><Relationship Id="rId5" Type="http://schemas.openxmlformats.org/officeDocument/2006/relationships/image" Target="../media/image48.wmf"/><Relationship Id="rId4" Type="http://schemas.openxmlformats.org/officeDocument/2006/relationships/oleObject" Target="../embeddings/oleObject8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92.bin"/><Relationship Id="rId5" Type="http://schemas.openxmlformats.org/officeDocument/2006/relationships/image" Target="../media/image49.wmf"/><Relationship Id="rId4" Type="http://schemas.openxmlformats.org/officeDocument/2006/relationships/oleObject" Target="../embeddings/oleObject9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94.bin"/><Relationship Id="rId5" Type="http://schemas.openxmlformats.org/officeDocument/2006/relationships/image" Target="../media/image50.wmf"/><Relationship Id="rId4" Type="http://schemas.openxmlformats.org/officeDocument/2006/relationships/oleObject" Target="../embeddings/oleObject93.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96.bin"/><Relationship Id="rId5" Type="http://schemas.openxmlformats.org/officeDocument/2006/relationships/image" Target="../media/image51.wmf"/><Relationship Id="rId4" Type="http://schemas.openxmlformats.org/officeDocument/2006/relationships/oleObject" Target="../embeddings/oleObject9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98.bin"/><Relationship Id="rId5" Type="http://schemas.openxmlformats.org/officeDocument/2006/relationships/image" Target="../media/image52.wmf"/><Relationship Id="rId4" Type="http://schemas.openxmlformats.org/officeDocument/2006/relationships/oleObject" Target="../embeddings/oleObject9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60.vml"/><Relationship Id="rId5" Type="http://schemas.openxmlformats.org/officeDocument/2006/relationships/image" Target="../media/image53.wmf"/><Relationship Id="rId4" Type="http://schemas.openxmlformats.org/officeDocument/2006/relationships/oleObject" Target="../embeddings/oleObject9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6.xml"/><Relationship Id="rId1" Type="http://schemas.openxmlformats.org/officeDocument/2006/relationships/vmlDrawing" Target="../drawings/vmlDrawing61.vml"/><Relationship Id="rId4" Type="http://schemas.openxmlformats.org/officeDocument/2006/relationships/image" Target="../media/image54.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image" Target="../media/image55.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63.vml"/><Relationship Id="rId4" Type="http://schemas.openxmlformats.org/officeDocument/2006/relationships/image" Target="../media/image5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5.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5.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609600"/>
            <a:ext cx="7772400" cy="762000"/>
          </a:xfrm>
        </p:spPr>
        <p:txBody>
          <a:bodyPr/>
          <a:lstStyle/>
          <a:p>
            <a:pPr algn="ctr"/>
            <a:r>
              <a:rPr lang="en-US" altLang="en-US" sz="3600" dirty="0"/>
              <a:t>ECE 2201</a:t>
            </a:r>
            <a:br>
              <a:rPr lang="en-US" altLang="en-US" sz="3600" dirty="0"/>
            </a:br>
            <a:r>
              <a:rPr lang="en-US" altLang="en-US" sz="3600" dirty="0"/>
              <a:t> Circuit Analysis</a:t>
            </a:r>
          </a:p>
        </p:txBody>
      </p:sp>
      <p:sp>
        <p:nvSpPr>
          <p:cNvPr id="4099" name="Text Box 3"/>
          <p:cNvSpPr txBox="1">
            <a:spLocks noChangeArrowheads="1"/>
          </p:cNvSpPr>
          <p:nvPr/>
        </p:nvSpPr>
        <p:spPr bwMode="auto">
          <a:xfrm>
            <a:off x="2590800" y="3962400"/>
            <a:ext cx="406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t>Dr. Dave Shattuck</a:t>
            </a:r>
          </a:p>
          <a:p>
            <a:pPr algn="ctr" eaLnBrk="0" hangingPunct="0"/>
            <a:r>
              <a:rPr lang="en-US" altLang="en-US"/>
              <a:t>Associate Professor, ECE Dept.</a:t>
            </a:r>
          </a:p>
        </p:txBody>
      </p:sp>
      <p:sp>
        <p:nvSpPr>
          <p:cNvPr id="4100" name="Text Box 4"/>
          <p:cNvSpPr txBox="1">
            <a:spLocks noChangeArrowheads="1"/>
          </p:cNvSpPr>
          <p:nvPr/>
        </p:nvSpPr>
        <p:spPr bwMode="auto">
          <a:xfrm>
            <a:off x="609600" y="2133600"/>
            <a:ext cx="81534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dirty="0">
                <a:solidFill>
                  <a:schemeClr val="accent1"/>
                </a:solidFill>
                <a:latin typeface="Arial" charset="0"/>
              </a:rPr>
              <a:t>Lecture Set #9</a:t>
            </a:r>
          </a:p>
          <a:p>
            <a:pPr algn="ctr" eaLnBrk="0" hangingPunct="0"/>
            <a:r>
              <a:rPr lang="en-US" altLang="en-US" sz="3600" b="1" dirty="0">
                <a:solidFill>
                  <a:schemeClr val="accent1"/>
                </a:solidFill>
                <a:latin typeface="Arial" charset="0"/>
              </a:rPr>
              <a:t>Thévenin’s and Norton’s Theorems including Dependent Sources</a:t>
            </a:r>
          </a:p>
          <a:p>
            <a:pPr algn="ctr" eaLnBrk="0" hangingPunct="0"/>
            <a:r>
              <a:rPr lang="en-US" altLang="en-US" sz="1000" b="1" dirty="0">
                <a:solidFill>
                  <a:schemeClr val="accent1"/>
                </a:solidFill>
                <a:latin typeface="Arial" charset="0"/>
              </a:rPr>
              <a:t>Version 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title"/>
          </p:nvPr>
        </p:nvSpPr>
        <p:spPr>
          <a:xfrm>
            <a:off x="2362200" y="0"/>
            <a:ext cx="6781800" cy="1219200"/>
          </a:xfrm>
        </p:spPr>
        <p:txBody>
          <a:bodyPr/>
          <a:lstStyle/>
          <a:p>
            <a:r>
              <a:rPr lang="en-US" altLang="en-US" sz="3600"/>
              <a:t>Short-Circuit Current and</a:t>
            </a:r>
            <a:br>
              <a:rPr lang="en-US" altLang="en-US" sz="3600"/>
            </a:br>
            <a:r>
              <a:rPr lang="en-US" altLang="en-US" sz="3600"/>
              <a:t>Open-Circuit Voltage</a:t>
            </a:r>
          </a:p>
        </p:txBody>
      </p:sp>
      <p:grpSp>
        <p:nvGrpSpPr>
          <p:cNvPr id="2" name="Group 1"/>
          <p:cNvGrpSpPr/>
          <p:nvPr/>
        </p:nvGrpSpPr>
        <p:grpSpPr>
          <a:xfrm>
            <a:off x="0" y="2895600"/>
            <a:ext cx="9144000" cy="3962400"/>
            <a:chOff x="0" y="2895600"/>
            <a:chExt cx="9144000" cy="3962400"/>
          </a:xfrm>
        </p:grpSpPr>
        <p:graphicFrame>
          <p:nvGraphicFramePr>
            <p:cNvPr id="308226" name="Object 2"/>
            <p:cNvGraphicFramePr>
              <a:graphicFrameLocks noChangeAspect="1"/>
            </p:cNvGraphicFramePr>
            <p:nvPr>
              <p:extLst>
                <p:ext uri="{D42A27DB-BD31-4B8C-83A1-F6EECF244321}">
                  <p14:modId xmlns:p14="http://schemas.microsoft.com/office/powerpoint/2010/main" val="687241637"/>
                </p:ext>
              </p:extLst>
            </p:nvPr>
          </p:nvGraphicFramePr>
          <p:xfrm>
            <a:off x="2667000" y="3778250"/>
            <a:ext cx="6477000" cy="3079750"/>
          </p:xfrm>
          <a:graphic>
            <a:graphicData uri="http://schemas.openxmlformats.org/presentationml/2006/ole">
              <mc:AlternateContent xmlns:mc="http://schemas.openxmlformats.org/markup-compatibility/2006">
                <mc:Choice xmlns:v="urn:schemas-microsoft-com:vml" Requires="v">
                  <p:oleObj spid="_x0000_s308290" name="VISIO" r:id="rId4" imgW="6861960" imgH="3261960" progId="Visio.Drawing.6">
                    <p:embed/>
                  </p:oleObj>
                </mc:Choice>
                <mc:Fallback>
                  <p:oleObj name="VISIO" r:id="rId4" imgW="6861960" imgH="32619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778250"/>
                          <a:ext cx="6477000" cy="30797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28" name="Object 4"/>
            <p:cNvGraphicFramePr>
              <a:graphicFrameLocks noChangeAspect="1"/>
            </p:cNvGraphicFramePr>
            <p:nvPr>
              <p:extLst>
                <p:ext uri="{D42A27DB-BD31-4B8C-83A1-F6EECF244321}">
                  <p14:modId xmlns:p14="http://schemas.microsoft.com/office/powerpoint/2010/main" val="2978019109"/>
                </p:ext>
              </p:extLst>
            </p:nvPr>
          </p:nvGraphicFramePr>
          <p:xfrm>
            <a:off x="4876800" y="2895600"/>
            <a:ext cx="2341563" cy="587375"/>
          </p:xfrm>
          <a:graphic>
            <a:graphicData uri="http://schemas.openxmlformats.org/presentationml/2006/ole">
              <mc:AlternateContent xmlns:mc="http://schemas.openxmlformats.org/markup-compatibility/2006">
                <mc:Choice xmlns:v="urn:schemas-microsoft-com:vml" Requires="v">
                  <p:oleObj spid="_x0000_s308291" name="Equation" r:id="rId6" imgW="1676160" imgH="419040" progId="Equation.DSMT4">
                    <p:embed/>
                  </p:oleObj>
                </mc:Choice>
                <mc:Fallback>
                  <p:oleObj name="Equation" r:id="rId6" imgW="1676160" imgH="4190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895600"/>
                          <a:ext cx="2341563" cy="587375"/>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29" name="Text Box 5"/>
            <p:cNvSpPr txBox="1">
              <a:spLocks noChangeArrowheads="1"/>
            </p:cNvSpPr>
            <p:nvPr/>
          </p:nvSpPr>
          <p:spPr bwMode="auto">
            <a:xfrm>
              <a:off x="0" y="3429000"/>
              <a:ext cx="2590800" cy="2873375"/>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solidFill>
                    <a:schemeClr val="bg1"/>
                  </a:solidFill>
                  <a:latin typeface="Arial" charset="0"/>
                  <a:cs typeface="Times New Roman" pitchFamily="18" charset="0"/>
                </a:rPr>
                <a:t>When we look at the circuit on the right, we can see that the open-circuit voltage is equal to </a:t>
              </a:r>
              <a:r>
                <a:rPr lang="en-US" altLang="en-US" sz="2000" i="1">
                  <a:solidFill>
                    <a:schemeClr val="bg1"/>
                  </a:solidFill>
                  <a:latin typeface="Arial" charset="0"/>
                  <a:cs typeface="Times New Roman" pitchFamily="18" charset="0"/>
                </a:rPr>
                <a:t>i</a:t>
              </a:r>
              <a:r>
                <a:rPr lang="en-US" altLang="en-US" sz="2000" i="1" baseline="-25000">
                  <a:solidFill>
                    <a:schemeClr val="bg1"/>
                  </a:solidFill>
                  <a:cs typeface="Times New Roman" pitchFamily="18" charset="0"/>
                </a:rPr>
                <a:t>N</a:t>
              </a:r>
              <a:r>
                <a:rPr lang="en-US" altLang="en-US" sz="2000" i="1">
                  <a:solidFill>
                    <a:schemeClr val="bg1"/>
                  </a:solidFill>
                  <a:cs typeface="Times New Roman" pitchFamily="18" charset="0"/>
                </a:rPr>
                <a:t>R</a:t>
              </a:r>
              <a:r>
                <a:rPr lang="en-US" altLang="en-US" sz="2000" i="1" baseline="-25000">
                  <a:solidFill>
                    <a:schemeClr val="bg1"/>
                  </a:solidFill>
                  <a:cs typeface="Times New Roman" pitchFamily="18" charset="0"/>
                </a:rPr>
                <a:t>N</a:t>
              </a:r>
              <a:r>
                <a:rPr lang="en-US" altLang="en-US" sz="2000">
                  <a:solidFill>
                    <a:schemeClr val="bg1"/>
                  </a:solidFill>
                  <a:latin typeface="Arial" charset="0"/>
                  <a:cs typeface="Times New Roman" pitchFamily="18" charset="0"/>
                </a:rPr>
                <a:t>, which is also </a:t>
              </a:r>
              <a:r>
                <a:rPr lang="en-US" altLang="en-US" sz="2000" i="1">
                  <a:solidFill>
                    <a:schemeClr val="bg1"/>
                  </a:solidFill>
                  <a:cs typeface="Times New Roman" pitchFamily="18" charset="0"/>
                </a:rPr>
                <a:t>i</a:t>
              </a:r>
              <a:r>
                <a:rPr lang="en-US" altLang="en-US" sz="2000" i="1" baseline="-25000">
                  <a:solidFill>
                    <a:schemeClr val="bg1"/>
                  </a:solidFill>
                  <a:cs typeface="Times New Roman" pitchFamily="18" charset="0"/>
                </a:rPr>
                <a:t>SC</a:t>
              </a:r>
              <a:r>
                <a:rPr lang="en-US" altLang="en-US" sz="2000" i="1">
                  <a:solidFill>
                    <a:schemeClr val="bg1"/>
                  </a:solidFill>
                  <a:cs typeface="Times New Roman" pitchFamily="18" charset="0"/>
                </a:rPr>
                <a:t>R</a:t>
              </a:r>
              <a:r>
                <a:rPr lang="en-US" altLang="en-US" sz="2000" i="1" baseline="-25000">
                  <a:solidFill>
                    <a:schemeClr val="bg1"/>
                  </a:solidFill>
                  <a:cs typeface="Times New Roman" pitchFamily="18" charset="0"/>
                </a:rPr>
                <a:t>EQ</a:t>
              </a:r>
              <a:r>
                <a:rPr lang="en-US" altLang="en-US" sz="2000">
                  <a:solidFill>
                    <a:schemeClr val="bg1"/>
                  </a:solidFill>
                  <a:latin typeface="Arial" charset="0"/>
                  <a:cs typeface="Times New Roman" pitchFamily="18" charset="0"/>
                </a:rPr>
                <a:t>.  Thus, we obtain the important expression for </a:t>
              </a:r>
              <a:r>
                <a:rPr lang="en-US" altLang="en-US" sz="2000" i="1">
                  <a:solidFill>
                    <a:schemeClr val="bg1"/>
                  </a:solidFill>
                  <a:cs typeface="Times New Roman" pitchFamily="18" charset="0"/>
                </a:rPr>
                <a:t>v</a:t>
              </a:r>
              <a:r>
                <a:rPr lang="en-US" altLang="en-US" sz="2000" i="1" baseline="-25000">
                  <a:solidFill>
                    <a:schemeClr val="bg1"/>
                  </a:solidFill>
                  <a:cs typeface="Times New Roman" pitchFamily="18" charset="0"/>
                </a:rPr>
                <a:t>OC</a:t>
              </a:r>
              <a:r>
                <a:rPr lang="en-US" altLang="en-US" sz="2000">
                  <a:solidFill>
                    <a:schemeClr val="bg1"/>
                  </a:solidFill>
                  <a:latin typeface="Arial" charset="0"/>
                  <a:cs typeface="Times New Roman" pitchFamily="18" charset="0"/>
                </a:rPr>
                <a:t>, shown here.</a:t>
              </a:r>
            </a:p>
          </p:txBody>
        </p:sp>
        <p:sp>
          <p:nvSpPr>
            <p:cNvPr id="308230" name="Line 6"/>
            <p:cNvSpPr>
              <a:spLocks noChangeShapeType="1"/>
            </p:cNvSpPr>
            <p:nvPr/>
          </p:nvSpPr>
          <p:spPr bwMode="auto">
            <a:xfrm flipV="1">
              <a:off x="2057400" y="3352800"/>
              <a:ext cx="2743200" cy="2438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231" name="Rectangle 7"/>
          <p:cNvSpPr>
            <a:spLocks noGrp="1" noChangeArrowheads="1"/>
          </p:cNvSpPr>
          <p:nvPr>
            <p:ph type="body" idx="1"/>
          </p:nvPr>
        </p:nvSpPr>
        <p:spPr>
          <a:xfrm>
            <a:off x="304800" y="1524000"/>
            <a:ext cx="8534400" cy="1066800"/>
          </a:xfrm>
          <a:noFill/>
          <a:ln/>
        </p:spPr>
        <p:txBody>
          <a:bodyPr lIns="91440" tIns="45720" rIns="91440" bIns="45720"/>
          <a:lstStyle/>
          <a:p>
            <a:pPr marL="0" indent="458788">
              <a:lnSpc>
                <a:spcPct val="90000"/>
              </a:lnSpc>
              <a:buFontTx/>
              <a:buNone/>
            </a:pPr>
            <a:r>
              <a:rPr lang="en-US" altLang="en-US" sz="2000" dirty="0">
                <a:cs typeface="Times New Roman" pitchFamily="18" charset="0"/>
              </a:rPr>
              <a:t>The open-circuit voltage that results from the Norton equivalent is equal to the product of the Norton current source and the Norton resistance.  This leads to the same equation that we used previously, for the </a:t>
            </a:r>
            <a:r>
              <a:rPr lang="en-US" altLang="en-US" sz="2000" dirty="0" err="1"/>
              <a:t>Thévenin</a:t>
            </a:r>
            <a:r>
              <a:rPr lang="en-US" altLang="en-US" sz="2000" dirty="0">
                <a:cs typeface="Times New Roman" pitchFamily="18" charset="0"/>
              </a:rPr>
              <a:t> equivalent,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533400" y="0"/>
            <a:ext cx="7315200" cy="1143000"/>
          </a:xfrm>
        </p:spPr>
        <p:txBody>
          <a:bodyPr/>
          <a:lstStyle/>
          <a:p>
            <a:r>
              <a:rPr lang="en-US" altLang="en-US" sz="4000"/>
              <a:t>Extra note</a:t>
            </a:r>
          </a:p>
        </p:txBody>
      </p:sp>
      <p:sp>
        <p:nvSpPr>
          <p:cNvPr id="310275" name="Text Box 3"/>
          <p:cNvSpPr txBox="1">
            <a:spLocks noChangeArrowheads="1"/>
          </p:cNvSpPr>
          <p:nvPr/>
        </p:nvSpPr>
        <p:spPr bwMode="auto">
          <a:xfrm>
            <a:off x="0" y="3157538"/>
            <a:ext cx="3962400" cy="3151187"/>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solidFill>
                  <a:schemeClr val="bg1"/>
                </a:solidFill>
                <a:latin typeface="Arial" charset="0"/>
              </a:rPr>
              <a:t>This equation is not really Ohm’s Law.  It looks like Ohm’s Law, and has the same form.  However, it should be noted that Ohm’s Law relates voltage and current for a resistor.  This relates the values of voltages, currents and resistances in two different connections to an equivalent circuit.  However, if you wish to remember this by relating it to Ohm’s Law, that is fine.</a:t>
            </a:r>
          </a:p>
        </p:txBody>
      </p:sp>
      <p:sp>
        <p:nvSpPr>
          <p:cNvPr id="310276" name="Line 4"/>
          <p:cNvSpPr>
            <a:spLocks noChangeShapeType="1"/>
          </p:cNvSpPr>
          <p:nvPr/>
        </p:nvSpPr>
        <p:spPr bwMode="auto">
          <a:xfrm flipV="1">
            <a:off x="3962400" y="3505200"/>
            <a:ext cx="106680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77" name="Rectangle 5"/>
          <p:cNvSpPr>
            <a:spLocks noGrp="1" noChangeArrowheads="1"/>
          </p:cNvSpPr>
          <p:nvPr>
            <p:ph type="body" idx="1"/>
          </p:nvPr>
        </p:nvSpPr>
        <p:spPr>
          <a:xfrm>
            <a:off x="609600" y="1219200"/>
            <a:ext cx="7772400" cy="1905000"/>
          </a:xfrm>
          <a:noFill/>
          <a:ln/>
        </p:spPr>
        <p:txBody>
          <a:bodyPr lIns="91440" tIns="45720" rIns="91440" bIns="45720"/>
          <a:lstStyle/>
          <a:p>
            <a:pPr marL="0" indent="458788">
              <a:buFontTx/>
              <a:buNone/>
            </a:pPr>
            <a:r>
              <a:rPr lang="en-US" altLang="en-US" sz="2400" dirty="0">
                <a:cs typeface="Times New Roman" pitchFamily="18" charset="0"/>
              </a:rPr>
              <a:t>We have shown that for the </a:t>
            </a:r>
            <a:r>
              <a:rPr lang="en-US" altLang="en-US" sz="2400" dirty="0"/>
              <a:t>Norton</a:t>
            </a:r>
            <a:r>
              <a:rPr lang="en-US" altLang="en-US" sz="2400" dirty="0">
                <a:cs typeface="Times New Roman" pitchFamily="18" charset="0"/>
              </a:rPr>
              <a:t> equivalent, the open-circuit voltage is equal to the short-circuit current times the equivalent resistance.  This is fundamental and important.  However, it is not Ohm</a:t>
            </a:r>
            <a:r>
              <a:rPr lang="en-US" altLang="en-US" sz="2400" dirty="0">
                <a:latin typeface="Times New Roman"/>
                <a:cs typeface="Times New Roman" pitchFamily="18" charset="0"/>
              </a:rPr>
              <a:t>’</a:t>
            </a:r>
            <a:r>
              <a:rPr lang="en-US" altLang="en-US" sz="2400" dirty="0">
                <a:cs typeface="Times New Roman" pitchFamily="18" charset="0"/>
              </a:rPr>
              <a:t>s Law.</a:t>
            </a:r>
          </a:p>
        </p:txBody>
      </p:sp>
      <p:graphicFrame>
        <p:nvGraphicFramePr>
          <p:cNvPr id="310278" name="Object 6"/>
          <p:cNvGraphicFramePr>
            <a:graphicFrameLocks noChangeAspect="1"/>
          </p:cNvGraphicFramePr>
          <p:nvPr/>
        </p:nvGraphicFramePr>
        <p:xfrm>
          <a:off x="5029200" y="2971800"/>
          <a:ext cx="3048000" cy="765175"/>
        </p:xfrm>
        <a:graphic>
          <a:graphicData uri="http://schemas.openxmlformats.org/presentationml/2006/ole">
            <mc:AlternateContent xmlns:mc="http://schemas.openxmlformats.org/markup-compatibility/2006">
              <mc:Choice xmlns:v="urn:schemas-microsoft-com:vml" Requires="v">
                <p:oleObj spid="_x0000_s310310" name="Equation" r:id="rId4" imgW="1676160" imgH="419040" progId="Equation.DSMT4">
                  <p:embed/>
                </p:oleObj>
              </mc:Choice>
              <mc:Fallback>
                <p:oleObj name="Equation" r:id="rId4" imgW="1676160" imgH="4190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971800"/>
                        <a:ext cx="3048000" cy="7651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279" name="Text Box 7"/>
          <p:cNvSpPr txBox="1">
            <a:spLocks noChangeArrowheads="1"/>
          </p:cNvSpPr>
          <p:nvPr/>
        </p:nvSpPr>
        <p:spPr bwMode="auto">
          <a:xfrm>
            <a:off x="5181600" y="4267200"/>
            <a:ext cx="3124200" cy="2079625"/>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dirty="0">
                <a:solidFill>
                  <a:schemeClr val="bg1"/>
                </a:solidFill>
              </a:rPr>
              <a:t>Remember that </a:t>
            </a:r>
          </a:p>
          <a:p>
            <a:pPr eaLnBrk="0" hangingPunct="0"/>
            <a:r>
              <a:rPr lang="en-US" altLang="en-US" sz="3200" i="1" dirty="0" err="1">
                <a:solidFill>
                  <a:schemeClr val="bg1"/>
                </a:solidFill>
              </a:rPr>
              <a:t>i</a:t>
            </a:r>
            <a:r>
              <a:rPr lang="en-US" altLang="en-US" sz="3200" i="1" baseline="-25000" dirty="0" err="1">
                <a:solidFill>
                  <a:schemeClr val="bg1"/>
                </a:solidFill>
              </a:rPr>
              <a:t>SC</a:t>
            </a:r>
            <a:r>
              <a:rPr lang="en-US" altLang="en-US" sz="3200" dirty="0">
                <a:solidFill>
                  <a:schemeClr val="bg1"/>
                </a:solidFill>
              </a:rPr>
              <a:t> = </a:t>
            </a:r>
            <a:r>
              <a:rPr lang="en-US" altLang="en-US" sz="3200" i="1" dirty="0" err="1">
                <a:solidFill>
                  <a:schemeClr val="bg1"/>
                </a:solidFill>
              </a:rPr>
              <a:t>i</a:t>
            </a:r>
            <a:r>
              <a:rPr lang="en-US" altLang="en-US" sz="3200" i="1" baseline="-25000" dirty="0" err="1">
                <a:solidFill>
                  <a:schemeClr val="bg1"/>
                </a:solidFill>
              </a:rPr>
              <a:t>N</a:t>
            </a:r>
            <a:r>
              <a:rPr lang="en-US" altLang="en-US" sz="3200" dirty="0">
                <a:solidFill>
                  <a:schemeClr val="bg1"/>
                </a:solidFill>
              </a:rPr>
              <a:t>,</a:t>
            </a:r>
          </a:p>
          <a:p>
            <a:pPr eaLnBrk="0" hangingPunct="0"/>
            <a:r>
              <a:rPr lang="en-US" altLang="en-US" sz="3200" dirty="0">
                <a:solidFill>
                  <a:schemeClr val="bg1"/>
                </a:solidFill>
              </a:rPr>
              <a:t>and</a:t>
            </a:r>
          </a:p>
          <a:p>
            <a:pPr eaLnBrk="0" hangingPunct="0"/>
            <a:r>
              <a:rPr lang="en-US" altLang="en-US" sz="3200" i="1" dirty="0">
                <a:solidFill>
                  <a:schemeClr val="bg1"/>
                </a:solidFill>
              </a:rPr>
              <a:t>R</a:t>
            </a:r>
            <a:r>
              <a:rPr lang="en-US" altLang="en-US" sz="3200" i="1" baseline="-25000" dirty="0">
                <a:solidFill>
                  <a:schemeClr val="bg1"/>
                </a:solidFill>
              </a:rPr>
              <a:t>EQ</a:t>
            </a:r>
            <a:r>
              <a:rPr lang="en-US" altLang="en-US" sz="3200" dirty="0">
                <a:solidFill>
                  <a:schemeClr val="bg1"/>
                </a:solidFill>
              </a:rPr>
              <a:t> = </a:t>
            </a:r>
            <a:r>
              <a:rPr lang="en-US" altLang="en-US" sz="3200" i="1" dirty="0">
                <a:solidFill>
                  <a:schemeClr val="bg1"/>
                </a:solidFill>
              </a:rPr>
              <a:t>R</a:t>
            </a:r>
            <a:r>
              <a:rPr lang="en-US" altLang="en-US" sz="3200" i="1" baseline="-25000" dirty="0">
                <a:solidFill>
                  <a:schemeClr val="bg1"/>
                </a:solidFill>
              </a:rPr>
              <a:t>N</a:t>
            </a:r>
            <a:r>
              <a:rPr lang="en-US" altLang="en-US" sz="3200" dirty="0">
                <a:solidFill>
                  <a:schemeClr val="bg1"/>
                </a:solidFill>
              </a:rPr>
              <a:t>.</a:t>
            </a:r>
          </a:p>
        </p:txBody>
      </p:sp>
      <p:sp>
        <p:nvSpPr>
          <p:cNvPr id="310280" name="Text Box 8"/>
          <p:cNvSpPr txBox="1">
            <a:spLocks noChangeArrowheads="1"/>
          </p:cNvSpPr>
          <p:nvPr/>
        </p:nvSpPr>
        <p:spPr bwMode="auto">
          <a:xfrm>
            <a:off x="8077200" y="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6" action="ppaction://hlinksldjump" tooltip="This takes you back to slide 2"/>
              </a:rPr>
              <a:t>Overview </a:t>
            </a:r>
            <a:r>
              <a:rPr lang="en-US" altLang="en-US" sz="1400"/>
              <a:t>slide.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2362200" y="0"/>
            <a:ext cx="6553200" cy="762000"/>
          </a:xfrm>
        </p:spPr>
        <p:txBody>
          <a:bodyPr/>
          <a:lstStyle/>
          <a:p>
            <a:r>
              <a:rPr lang="en-US" altLang="en-US" sz="3600"/>
              <a:t>Finding the Norton Equivalent</a:t>
            </a:r>
          </a:p>
        </p:txBody>
      </p:sp>
      <p:sp>
        <p:nvSpPr>
          <p:cNvPr id="312323" name="Rectangle 3"/>
          <p:cNvSpPr>
            <a:spLocks noGrp="1" noChangeArrowheads="1"/>
          </p:cNvSpPr>
          <p:nvPr>
            <p:ph type="body" idx="1"/>
          </p:nvPr>
        </p:nvSpPr>
        <p:spPr>
          <a:xfrm>
            <a:off x="609600" y="1219200"/>
            <a:ext cx="7772400" cy="3505200"/>
          </a:xfrm>
          <a:noFill/>
          <a:ln/>
        </p:spPr>
        <p:txBody>
          <a:bodyPr lIns="91440" tIns="45720" rIns="91440" bIns="45720"/>
          <a:lstStyle/>
          <a:p>
            <a:pPr marL="0" indent="458788">
              <a:lnSpc>
                <a:spcPct val="90000"/>
              </a:lnSpc>
              <a:buFontTx/>
              <a:buNone/>
            </a:pPr>
            <a:r>
              <a:rPr lang="en-US" altLang="en-US" sz="2000" dirty="0">
                <a:cs typeface="Times New Roman" pitchFamily="18" charset="0"/>
              </a:rPr>
              <a:t>We have shown that for the </a:t>
            </a:r>
            <a:r>
              <a:rPr lang="en-US" altLang="en-US" sz="2000" dirty="0"/>
              <a:t>Norton</a:t>
            </a:r>
            <a:r>
              <a:rPr lang="en-US" altLang="en-US" sz="2000" dirty="0">
                <a:cs typeface="Times New Roman" pitchFamily="18" charset="0"/>
              </a:rPr>
              <a:t> equivalent, the open-circuit voltage is equal to the short-circuit current times the equivalent resistance.  In general we can find the </a:t>
            </a:r>
            <a:r>
              <a:rPr lang="en-US" altLang="en-US" sz="2000" dirty="0"/>
              <a:t>Norton</a:t>
            </a:r>
            <a:r>
              <a:rPr lang="en-US" altLang="en-US" sz="2000" dirty="0">
                <a:cs typeface="Times New Roman" pitchFamily="18" charset="0"/>
              </a:rPr>
              <a:t> equivalent of a circuit by finding </a:t>
            </a:r>
            <a:br>
              <a:rPr lang="en-US" altLang="en-US" sz="2000" dirty="0">
                <a:cs typeface="Times New Roman" pitchFamily="18" charset="0"/>
              </a:rPr>
            </a:br>
            <a:r>
              <a:rPr lang="en-US" altLang="en-US" sz="2000" b="1" i="1" dirty="0">
                <a:cs typeface="Times New Roman" pitchFamily="18" charset="0"/>
              </a:rPr>
              <a:t>any two</a:t>
            </a:r>
            <a:r>
              <a:rPr lang="en-US" altLang="en-US" sz="2000" dirty="0">
                <a:cs typeface="Times New Roman" pitchFamily="18" charset="0"/>
              </a:rPr>
              <a:t> of the following three things:</a:t>
            </a:r>
          </a:p>
          <a:p>
            <a:pPr marL="0" indent="458788">
              <a:lnSpc>
                <a:spcPct val="90000"/>
              </a:lnSpc>
              <a:buFontTx/>
              <a:buAutoNum type="arabicParenR"/>
            </a:pPr>
            <a:r>
              <a:rPr lang="en-US" altLang="en-US" sz="2000" dirty="0">
                <a:cs typeface="Times New Roman" pitchFamily="18" charset="0"/>
              </a:rPr>
              <a:t>the open circuit voltage, </a:t>
            </a:r>
            <a:r>
              <a:rPr lang="en-US" altLang="en-US" sz="2000" i="1" dirty="0" err="1">
                <a:cs typeface="Times New Roman" pitchFamily="18" charset="0"/>
              </a:rPr>
              <a:t>v</a:t>
            </a:r>
            <a:r>
              <a:rPr lang="en-US" altLang="en-US" sz="2000" i="1" baseline="-25000" dirty="0" err="1">
                <a:cs typeface="Times New Roman" pitchFamily="18" charset="0"/>
              </a:rPr>
              <a:t>OC</a:t>
            </a:r>
            <a:r>
              <a:rPr lang="en-US" altLang="en-US" sz="2000" dirty="0">
                <a:cs typeface="Times New Roman" pitchFamily="18" charset="0"/>
              </a:rPr>
              <a:t>,</a:t>
            </a:r>
          </a:p>
          <a:p>
            <a:pPr marL="0" indent="458788">
              <a:lnSpc>
                <a:spcPct val="90000"/>
              </a:lnSpc>
              <a:buFontTx/>
              <a:buAutoNum type="arabicParenR"/>
            </a:pPr>
            <a:r>
              <a:rPr lang="en-US" altLang="en-US" sz="2000" dirty="0">
                <a:cs typeface="Times New Roman" pitchFamily="18" charset="0"/>
              </a:rPr>
              <a:t>the short-circuit current, </a:t>
            </a:r>
            <a:r>
              <a:rPr lang="en-US" altLang="en-US" sz="2000" i="1" dirty="0" err="1">
                <a:cs typeface="Times New Roman" pitchFamily="18" charset="0"/>
              </a:rPr>
              <a:t>i</a:t>
            </a:r>
            <a:r>
              <a:rPr lang="en-US" altLang="en-US" sz="2000" i="1" baseline="-25000" dirty="0" err="1">
                <a:cs typeface="Times New Roman" pitchFamily="18" charset="0"/>
              </a:rPr>
              <a:t>SC</a:t>
            </a:r>
            <a:r>
              <a:rPr lang="en-US" altLang="en-US" sz="2000" dirty="0">
                <a:cs typeface="Times New Roman" pitchFamily="18" charset="0"/>
              </a:rPr>
              <a:t>, and</a:t>
            </a:r>
          </a:p>
          <a:p>
            <a:pPr marL="0" indent="458788">
              <a:lnSpc>
                <a:spcPct val="90000"/>
              </a:lnSpc>
              <a:buFontTx/>
              <a:buAutoNum type="arabicParenR"/>
            </a:pPr>
            <a:r>
              <a:rPr lang="en-US" altLang="en-US" sz="2000" dirty="0">
                <a:cs typeface="Times New Roman" pitchFamily="18" charset="0"/>
              </a:rPr>
              <a:t>the equivalent resistance, </a:t>
            </a:r>
            <a:r>
              <a:rPr lang="en-US" altLang="en-US" sz="2000" i="1" dirty="0">
                <a:cs typeface="Times New Roman" pitchFamily="18" charset="0"/>
              </a:rPr>
              <a:t>R</a:t>
            </a:r>
            <a:r>
              <a:rPr lang="en-US" altLang="en-US" sz="2000" i="1" baseline="-25000" dirty="0">
                <a:cs typeface="Times New Roman" pitchFamily="18" charset="0"/>
              </a:rPr>
              <a:t>EQ</a:t>
            </a:r>
            <a:r>
              <a:rPr lang="en-US" altLang="en-US" sz="2000" dirty="0">
                <a:cs typeface="Times New Roman" pitchFamily="18" charset="0"/>
              </a:rPr>
              <a:t>.</a:t>
            </a:r>
          </a:p>
          <a:p>
            <a:pPr marL="0" indent="458788">
              <a:lnSpc>
                <a:spcPct val="90000"/>
              </a:lnSpc>
              <a:buFontTx/>
              <a:buAutoNum type="arabicParenR"/>
            </a:pPr>
            <a:endParaRPr lang="en-US" altLang="en-US" sz="2000" dirty="0">
              <a:cs typeface="Times New Roman" pitchFamily="18" charset="0"/>
            </a:endParaRPr>
          </a:p>
          <a:p>
            <a:pPr marL="0" indent="458788">
              <a:lnSpc>
                <a:spcPct val="90000"/>
              </a:lnSpc>
              <a:buFontTx/>
              <a:buNone/>
            </a:pPr>
            <a:r>
              <a:rPr lang="en-US" altLang="en-US" sz="2000" dirty="0">
                <a:cs typeface="Times New Roman" pitchFamily="18" charset="0"/>
              </a:rPr>
              <a:t>Once we find any two, we can </a:t>
            </a:r>
            <a:br>
              <a:rPr lang="en-US" altLang="en-US" sz="2000" dirty="0">
                <a:cs typeface="Times New Roman" pitchFamily="18" charset="0"/>
              </a:rPr>
            </a:br>
            <a:r>
              <a:rPr lang="en-US" altLang="en-US" sz="2000" dirty="0">
                <a:cs typeface="Times New Roman" pitchFamily="18" charset="0"/>
              </a:rPr>
              <a:t>find the third by using this equation,</a:t>
            </a:r>
          </a:p>
          <a:p>
            <a:pPr marL="0" indent="458788">
              <a:lnSpc>
                <a:spcPct val="90000"/>
              </a:lnSpc>
              <a:buFontTx/>
              <a:buNone/>
            </a:pPr>
            <a:endParaRPr lang="en-US" altLang="en-US" sz="2000" dirty="0">
              <a:cs typeface="Times New Roman" pitchFamily="18" charset="0"/>
            </a:endParaRPr>
          </a:p>
          <a:p>
            <a:pPr marL="0" indent="458788">
              <a:lnSpc>
                <a:spcPct val="90000"/>
              </a:lnSpc>
              <a:buFontTx/>
              <a:buNone/>
            </a:pPr>
            <a:endParaRPr lang="en-US" altLang="en-US" sz="2000" dirty="0">
              <a:cs typeface="Times New Roman" pitchFamily="18" charset="0"/>
            </a:endParaRPr>
          </a:p>
        </p:txBody>
      </p:sp>
      <p:graphicFrame>
        <p:nvGraphicFramePr>
          <p:cNvPr id="312324" name="Object 4"/>
          <p:cNvGraphicFramePr>
            <a:graphicFrameLocks noChangeAspect="1"/>
          </p:cNvGraphicFramePr>
          <p:nvPr/>
        </p:nvGraphicFramePr>
        <p:xfrm>
          <a:off x="1219200" y="5105400"/>
          <a:ext cx="3048000" cy="765175"/>
        </p:xfrm>
        <a:graphic>
          <a:graphicData uri="http://schemas.openxmlformats.org/presentationml/2006/ole">
            <mc:AlternateContent xmlns:mc="http://schemas.openxmlformats.org/markup-compatibility/2006">
              <mc:Choice xmlns:v="urn:schemas-microsoft-com:vml" Requires="v">
                <p:oleObj spid="_x0000_s312357" name="Equation" r:id="rId4" imgW="1676160" imgH="419040" progId="Equation.DSMT4">
                  <p:embed/>
                </p:oleObj>
              </mc:Choice>
              <mc:Fallback>
                <p:oleObj name="Equation" r:id="rId4" imgW="1676160" imgH="419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105400"/>
                        <a:ext cx="3048000" cy="7651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325" name="Text Box 5"/>
          <p:cNvSpPr txBox="1">
            <a:spLocks noChangeArrowheads="1"/>
          </p:cNvSpPr>
          <p:nvPr/>
        </p:nvSpPr>
        <p:spPr bwMode="auto">
          <a:xfrm>
            <a:off x="5181600" y="4267200"/>
            <a:ext cx="3124200" cy="2079625"/>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solidFill>
                  <a:schemeClr val="bg1"/>
                </a:solidFill>
              </a:rPr>
              <a:t>Remember that </a:t>
            </a:r>
          </a:p>
          <a:p>
            <a:pPr eaLnBrk="0" hangingPunct="0"/>
            <a:r>
              <a:rPr lang="en-US" altLang="en-US" sz="3200" i="1">
                <a:solidFill>
                  <a:schemeClr val="bg1"/>
                </a:solidFill>
              </a:rPr>
              <a:t>i</a:t>
            </a:r>
            <a:r>
              <a:rPr lang="en-US" altLang="en-US" sz="3200" i="1" baseline="-25000">
                <a:solidFill>
                  <a:schemeClr val="bg1"/>
                </a:solidFill>
              </a:rPr>
              <a:t>SC</a:t>
            </a:r>
            <a:r>
              <a:rPr lang="en-US" altLang="en-US" sz="3200">
                <a:solidFill>
                  <a:schemeClr val="bg1"/>
                </a:solidFill>
              </a:rPr>
              <a:t> = </a:t>
            </a:r>
            <a:r>
              <a:rPr lang="en-US" altLang="en-US" sz="3200" i="1">
                <a:solidFill>
                  <a:schemeClr val="bg1"/>
                </a:solidFill>
              </a:rPr>
              <a:t>i</a:t>
            </a:r>
            <a:r>
              <a:rPr lang="en-US" altLang="en-US" sz="3200" i="1" baseline="-25000">
                <a:solidFill>
                  <a:schemeClr val="bg1"/>
                </a:solidFill>
              </a:rPr>
              <a:t>N</a:t>
            </a:r>
            <a:r>
              <a:rPr lang="en-US" altLang="en-US" sz="3200">
                <a:solidFill>
                  <a:schemeClr val="bg1"/>
                </a:solidFill>
              </a:rPr>
              <a:t>,</a:t>
            </a:r>
          </a:p>
          <a:p>
            <a:pPr eaLnBrk="0" hangingPunct="0"/>
            <a:r>
              <a:rPr lang="en-US" altLang="en-US" sz="3200">
                <a:solidFill>
                  <a:schemeClr val="bg1"/>
                </a:solidFill>
              </a:rPr>
              <a:t>and</a:t>
            </a:r>
          </a:p>
          <a:p>
            <a:pPr eaLnBrk="0" hangingPunct="0"/>
            <a:r>
              <a:rPr lang="en-US" altLang="en-US" sz="3200" i="1">
                <a:solidFill>
                  <a:schemeClr val="bg1"/>
                </a:solidFill>
              </a:rPr>
              <a:t>R</a:t>
            </a:r>
            <a:r>
              <a:rPr lang="en-US" altLang="en-US" sz="3200" i="1" baseline="-25000">
                <a:solidFill>
                  <a:schemeClr val="bg1"/>
                </a:solidFill>
              </a:rPr>
              <a:t>EQ</a:t>
            </a:r>
            <a:r>
              <a:rPr lang="en-US" altLang="en-US" sz="3200">
                <a:solidFill>
                  <a:schemeClr val="bg1"/>
                </a:solidFill>
              </a:rPr>
              <a:t> = </a:t>
            </a:r>
            <a:r>
              <a:rPr lang="en-US" altLang="en-US" sz="3200" i="1">
                <a:solidFill>
                  <a:schemeClr val="bg1"/>
                </a:solidFill>
              </a:rPr>
              <a:t>R</a:t>
            </a:r>
            <a:r>
              <a:rPr lang="en-US" altLang="en-US" sz="3200" i="1" baseline="-25000">
                <a:solidFill>
                  <a:schemeClr val="bg1"/>
                </a:solidFill>
              </a:rPr>
              <a:t>N</a:t>
            </a:r>
            <a:r>
              <a:rPr lang="en-US" altLang="en-US" sz="3200">
                <a:solidFill>
                  <a:schemeClr val="bg1"/>
                </a:solidFill>
              </a:rPr>
              <a:t>.</a:t>
            </a:r>
          </a:p>
        </p:txBody>
      </p:sp>
      <p:sp>
        <p:nvSpPr>
          <p:cNvPr id="312326" name="Line 6"/>
          <p:cNvSpPr>
            <a:spLocks noChangeShapeType="1"/>
          </p:cNvSpPr>
          <p:nvPr/>
        </p:nvSpPr>
        <p:spPr bwMode="auto">
          <a:xfrm flipH="1">
            <a:off x="2514600" y="4572000"/>
            <a:ext cx="9906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362200" y="0"/>
            <a:ext cx="6781800" cy="1143000"/>
          </a:xfrm>
        </p:spPr>
        <p:txBody>
          <a:bodyPr/>
          <a:lstStyle/>
          <a:p>
            <a:r>
              <a:rPr lang="en-US" altLang="en-US" sz="4000"/>
              <a:t>Finding the Norton Equivalent – Note 1</a:t>
            </a:r>
          </a:p>
        </p:txBody>
      </p:sp>
      <p:sp>
        <p:nvSpPr>
          <p:cNvPr id="314371" name="Rectangle 3"/>
          <p:cNvSpPr>
            <a:spLocks noGrp="1" noChangeArrowheads="1"/>
          </p:cNvSpPr>
          <p:nvPr>
            <p:ph type="body" idx="1"/>
          </p:nvPr>
        </p:nvSpPr>
        <p:spPr>
          <a:xfrm>
            <a:off x="228600" y="1219200"/>
            <a:ext cx="8153400" cy="2438400"/>
          </a:xfrm>
          <a:noFill/>
          <a:ln/>
        </p:spPr>
        <p:txBody>
          <a:bodyPr lIns="91440" tIns="45720" rIns="91440" bIns="45720"/>
          <a:lstStyle/>
          <a:p>
            <a:pPr marL="0" indent="458788">
              <a:buFontTx/>
              <a:buNone/>
            </a:pPr>
            <a:r>
              <a:rPr lang="en-US" altLang="en-US" sz="2400">
                <a:cs typeface="Times New Roman" pitchFamily="18" charset="0"/>
              </a:rPr>
              <a:t>We can find the </a:t>
            </a:r>
            <a:r>
              <a:rPr lang="en-US" altLang="en-US" sz="2400"/>
              <a:t>Norton</a:t>
            </a:r>
            <a:r>
              <a:rPr lang="en-US" altLang="en-US" sz="2400">
                <a:cs typeface="Times New Roman" pitchFamily="18" charset="0"/>
              </a:rPr>
              <a:t> equivalent of a circuit by finding </a:t>
            </a:r>
            <a:r>
              <a:rPr lang="en-US" altLang="en-US" sz="2400" b="1" i="1">
                <a:cs typeface="Times New Roman" pitchFamily="18" charset="0"/>
              </a:rPr>
              <a:t>any two</a:t>
            </a:r>
            <a:r>
              <a:rPr lang="en-US" altLang="en-US" sz="2400">
                <a:cs typeface="Times New Roman" pitchFamily="18" charset="0"/>
              </a:rPr>
              <a:t> of the following three things:</a:t>
            </a:r>
          </a:p>
          <a:p>
            <a:pPr marL="0" indent="458788">
              <a:buFontTx/>
              <a:buAutoNum type="arabicParenR"/>
            </a:pPr>
            <a:r>
              <a:rPr lang="en-US" altLang="en-US" sz="2400">
                <a:cs typeface="Times New Roman" pitchFamily="18" charset="0"/>
              </a:rPr>
              <a:t>the open circuit voltage, </a:t>
            </a:r>
            <a:r>
              <a:rPr lang="en-US" altLang="en-US" sz="2400" i="1">
                <a:cs typeface="Times New Roman" pitchFamily="18" charset="0"/>
              </a:rPr>
              <a:t>v</a:t>
            </a:r>
            <a:r>
              <a:rPr lang="en-US" altLang="en-US" sz="2400" i="1" baseline="-25000">
                <a:cs typeface="Times New Roman" pitchFamily="18" charset="0"/>
              </a:rPr>
              <a:t>OC</a:t>
            </a:r>
            <a:r>
              <a:rPr lang="en-US" altLang="en-US" sz="2400">
                <a:cs typeface="Times New Roman" pitchFamily="18" charset="0"/>
              </a:rPr>
              <a:t>,</a:t>
            </a:r>
          </a:p>
          <a:p>
            <a:pPr marL="0" indent="458788">
              <a:buFontTx/>
              <a:buAutoNum type="arabicParenR"/>
            </a:pPr>
            <a:r>
              <a:rPr lang="en-US" altLang="en-US" sz="2400">
                <a:cs typeface="Times New Roman" pitchFamily="18" charset="0"/>
              </a:rPr>
              <a:t>the short-circuit current, </a:t>
            </a:r>
            <a:r>
              <a:rPr lang="en-US" altLang="en-US" sz="2400" i="1">
                <a:cs typeface="Times New Roman" pitchFamily="18" charset="0"/>
              </a:rPr>
              <a:t>i</a:t>
            </a:r>
            <a:r>
              <a:rPr lang="en-US" altLang="en-US" sz="2400" i="1" baseline="-25000">
                <a:cs typeface="Times New Roman" pitchFamily="18" charset="0"/>
              </a:rPr>
              <a:t>SC </a:t>
            </a:r>
            <a:r>
              <a:rPr lang="en-US" altLang="en-US" sz="2400" i="1">
                <a:cs typeface="Times New Roman" pitchFamily="18" charset="0"/>
              </a:rPr>
              <a:t>= i</a:t>
            </a:r>
            <a:r>
              <a:rPr lang="en-US" altLang="en-US" sz="2400" i="1" baseline="-25000">
                <a:cs typeface="Times New Roman" pitchFamily="18" charset="0"/>
              </a:rPr>
              <a:t>N</a:t>
            </a:r>
            <a:r>
              <a:rPr lang="en-US" altLang="en-US" sz="2400">
                <a:cs typeface="Times New Roman" pitchFamily="18" charset="0"/>
              </a:rPr>
              <a:t>, and</a:t>
            </a:r>
          </a:p>
          <a:p>
            <a:pPr marL="0" indent="458788">
              <a:buFontTx/>
              <a:buAutoNum type="arabicParenR"/>
            </a:pPr>
            <a:r>
              <a:rPr lang="en-US" altLang="en-US" sz="2400">
                <a:cs typeface="Times New Roman" pitchFamily="18" charset="0"/>
              </a:rPr>
              <a:t>the equivalent resistance, </a:t>
            </a:r>
            <a:r>
              <a:rPr lang="en-US" altLang="en-US" sz="2400" i="1">
                <a:cs typeface="Times New Roman" pitchFamily="18" charset="0"/>
              </a:rPr>
              <a:t>R</a:t>
            </a:r>
            <a:r>
              <a:rPr lang="en-US" altLang="en-US" sz="2400" i="1" baseline="-25000">
                <a:cs typeface="Times New Roman" pitchFamily="18" charset="0"/>
              </a:rPr>
              <a:t>EQ </a:t>
            </a:r>
            <a:r>
              <a:rPr lang="en-US" altLang="en-US" sz="2400" i="1">
                <a:cs typeface="Times New Roman" pitchFamily="18" charset="0"/>
              </a:rPr>
              <a:t>= R</a:t>
            </a:r>
            <a:r>
              <a:rPr lang="en-US" altLang="en-US" sz="2400" i="1" baseline="-25000">
                <a:cs typeface="Times New Roman" pitchFamily="18" charset="0"/>
              </a:rPr>
              <a:t>N</a:t>
            </a:r>
            <a:r>
              <a:rPr lang="en-US" altLang="en-US" sz="2400">
                <a:cs typeface="Times New Roman" pitchFamily="18" charset="0"/>
              </a:rPr>
              <a:t>.</a:t>
            </a:r>
          </a:p>
        </p:txBody>
      </p:sp>
      <p:grpSp>
        <p:nvGrpSpPr>
          <p:cNvPr id="2" name="Group 1"/>
          <p:cNvGrpSpPr/>
          <p:nvPr/>
        </p:nvGrpSpPr>
        <p:grpSpPr>
          <a:xfrm>
            <a:off x="0" y="2819400"/>
            <a:ext cx="9144000" cy="4038600"/>
            <a:chOff x="0" y="2819400"/>
            <a:chExt cx="9144000" cy="4038600"/>
          </a:xfrm>
        </p:grpSpPr>
        <p:graphicFrame>
          <p:nvGraphicFramePr>
            <p:cNvPr id="314372" name="Object 4"/>
            <p:cNvGraphicFramePr>
              <a:graphicFrameLocks noChangeAspect="1"/>
            </p:cNvGraphicFramePr>
            <p:nvPr>
              <p:extLst>
                <p:ext uri="{D42A27DB-BD31-4B8C-83A1-F6EECF244321}">
                  <p14:modId xmlns:p14="http://schemas.microsoft.com/office/powerpoint/2010/main" val="4228106873"/>
                </p:ext>
              </p:extLst>
            </p:nvPr>
          </p:nvGraphicFramePr>
          <p:xfrm>
            <a:off x="6019800" y="2819400"/>
            <a:ext cx="3048000" cy="765175"/>
          </p:xfrm>
          <a:graphic>
            <a:graphicData uri="http://schemas.openxmlformats.org/presentationml/2006/ole">
              <mc:AlternateContent xmlns:mc="http://schemas.openxmlformats.org/markup-compatibility/2006">
                <mc:Choice xmlns:v="urn:schemas-microsoft-com:vml" Requires="v">
                  <p:oleObj spid="_x0000_s314436" name="Equation" r:id="rId4" imgW="1676160" imgH="419040" progId="Equation.DSMT4">
                    <p:embed/>
                  </p:oleObj>
                </mc:Choice>
                <mc:Fallback>
                  <p:oleObj name="Equation" r:id="rId4" imgW="1676160" imgH="419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819400"/>
                          <a:ext cx="3048000" cy="7651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3" name="Object 5"/>
            <p:cNvGraphicFramePr>
              <a:graphicFrameLocks noChangeAspect="1"/>
            </p:cNvGraphicFramePr>
            <p:nvPr>
              <p:extLst>
                <p:ext uri="{D42A27DB-BD31-4B8C-83A1-F6EECF244321}">
                  <p14:modId xmlns:p14="http://schemas.microsoft.com/office/powerpoint/2010/main" val="2558872172"/>
                </p:ext>
              </p:extLst>
            </p:nvPr>
          </p:nvGraphicFramePr>
          <p:xfrm>
            <a:off x="2676525" y="3652838"/>
            <a:ext cx="6467475" cy="3205162"/>
          </p:xfrm>
          <a:graphic>
            <a:graphicData uri="http://schemas.openxmlformats.org/presentationml/2006/ole">
              <mc:AlternateContent xmlns:mc="http://schemas.openxmlformats.org/markup-compatibility/2006">
                <mc:Choice xmlns:v="urn:schemas-microsoft-com:vml" Requires="v">
                  <p:oleObj spid="_x0000_s314437" name="VISIO" r:id="rId6" imgW="6467040" imgH="3204720" progId="Visio.Drawing.6">
                    <p:embed/>
                  </p:oleObj>
                </mc:Choice>
                <mc:Fallback>
                  <p:oleObj name="VISIO" r:id="rId6" imgW="6467040" imgH="320472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525" y="3652838"/>
                          <a:ext cx="6467475" cy="32051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374" name="Text Box 6"/>
            <p:cNvSpPr txBox="1">
              <a:spLocks noChangeArrowheads="1"/>
            </p:cNvSpPr>
            <p:nvPr/>
          </p:nvSpPr>
          <p:spPr bwMode="auto">
            <a:xfrm>
              <a:off x="0" y="3657600"/>
              <a:ext cx="2590800" cy="287655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solidFill>
                    <a:schemeClr val="bg1"/>
                  </a:solidFill>
                  <a:latin typeface="Arial" charset="0"/>
                </a:rPr>
                <a:t>One more time, the reference polarities of our voltages and currents matter.  If we pick </a:t>
              </a:r>
              <a:r>
                <a:rPr lang="en-US" altLang="en-US" sz="1800" i="1">
                  <a:solidFill>
                    <a:schemeClr val="bg1"/>
                  </a:solidFill>
                </a:rPr>
                <a:t>v</a:t>
              </a:r>
              <a:r>
                <a:rPr lang="en-US" altLang="en-US" sz="1800" i="1" baseline="-25000">
                  <a:solidFill>
                    <a:schemeClr val="bg1"/>
                  </a:solidFill>
                </a:rPr>
                <a:t>OC</a:t>
              </a:r>
              <a:r>
                <a:rPr lang="en-US" altLang="en-US" sz="1800">
                  <a:solidFill>
                    <a:schemeClr val="bg1"/>
                  </a:solidFill>
                  <a:latin typeface="Arial" charset="0"/>
                </a:rPr>
                <a:t> at A with respect to B, then we need to pick </a:t>
              </a:r>
              <a:r>
                <a:rPr lang="en-US" altLang="en-US" sz="1800" i="1">
                  <a:solidFill>
                    <a:schemeClr val="bg1"/>
                  </a:solidFill>
                </a:rPr>
                <a:t>i</a:t>
              </a:r>
              <a:r>
                <a:rPr lang="en-US" altLang="en-US" sz="1800" i="1" baseline="-25000">
                  <a:solidFill>
                    <a:schemeClr val="bg1"/>
                  </a:solidFill>
                </a:rPr>
                <a:t>SC</a:t>
              </a:r>
              <a:r>
                <a:rPr lang="en-US" altLang="en-US" sz="1800">
                  <a:solidFill>
                    <a:schemeClr val="bg1"/>
                  </a:solidFill>
                  <a:latin typeface="Arial" charset="0"/>
                </a:rPr>
                <a:t> going from </a:t>
              </a:r>
              <a:r>
                <a:rPr lang="en-US" altLang="en-US" sz="1800">
                  <a:solidFill>
                    <a:schemeClr val="bg1"/>
                  </a:solidFill>
                </a:rPr>
                <a:t>A</a:t>
              </a:r>
              <a:r>
                <a:rPr lang="en-US" altLang="en-US" sz="1800">
                  <a:solidFill>
                    <a:schemeClr val="bg1"/>
                  </a:solidFill>
                  <a:latin typeface="Arial" charset="0"/>
                </a:rPr>
                <a:t> to </a:t>
              </a:r>
              <a:r>
                <a:rPr lang="en-US" altLang="en-US" sz="1800">
                  <a:solidFill>
                    <a:schemeClr val="bg1"/>
                  </a:solidFill>
                </a:rPr>
                <a:t>B</a:t>
              </a:r>
              <a:r>
                <a:rPr lang="en-US" altLang="en-US" sz="1800">
                  <a:solidFill>
                    <a:schemeClr val="bg1"/>
                  </a:solidFill>
                  <a:latin typeface="Arial" charset="0"/>
                </a:rPr>
                <a:t>.  If not, we need to change the sign in this equation.</a:t>
              </a:r>
            </a:p>
          </p:txBody>
        </p:sp>
        <p:sp>
          <p:nvSpPr>
            <p:cNvPr id="314375" name="Line 7"/>
            <p:cNvSpPr>
              <a:spLocks noChangeShapeType="1"/>
            </p:cNvSpPr>
            <p:nvPr/>
          </p:nvSpPr>
          <p:spPr bwMode="auto">
            <a:xfrm>
              <a:off x="2514600" y="4724400"/>
              <a:ext cx="22860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76" name="Line 8"/>
            <p:cNvSpPr>
              <a:spLocks noChangeShapeType="1"/>
            </p:cNvSpPr>
            <p:nvPr/>
          </p:nvSpPr>
          <p:spPr bwMode="auto">
            <a:xfrm>
              <a:off x="2514600" y="5334000"/>
              <a:ext cx="63246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77" name="Line 9"/>
            <p:cNvSpPr>
              <a:spLocks noChangeShapeType="1"/>
            </p:cNvSpPr>
            <p:nvPr/>
          </p:nvSpPr>
          <p:spPr bwMode="auto">
            <a:xfrm flipV="1">
              <a:off x="2286000" y="3276600"/>
              <a:ext cx="3657600" cy="3048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2362200" y="0"/>
            <a:ext cx="6781800" cy="1143000"/>
          </a:xfrm>
        </p:spPr>
        <p:txBody>
          <a:bodyPr/>
          <a:lstStyle/>
          <a:p>
            <a:r>
              <a:rPr lang="en-US" altLang="en-US" sz="4000"/>
              <a:t>Finding the Norton Equivalent – Note 2</a:t>
            </a:r>
          </a:p>
        </p:txBody>
      </p:sp>
      <p:sp>
        <p:nvSpPr>
          <p:cNvPr id="316419" name="Rectangle 3"/>
          <p:cNvSpPr>
            <a:spLocks noGrp="1" noChangeArrowheads="1"/>
          </p:cNvSpPr>
          <p:nvPr>
            <p:ph type="body" idx="1"/>
          </p:nvPr>
        </p:nvSpPr>
        <p:spPr>
          <a:xfrm>
            <a:off x="228600" y="1219200"/>
            <a:ext cx="8153400" cy="2438400"/>
          </a:xfrm>
          <a:noFill/>
          <a:ln/>
        </p:spPr>
        <p:txBody>
          <a:bodyPr lIns="91440" tIns="45720" rIns="91440" bIns="45720"/>
          <a:lstStyle/>
          <a:p>
            <a:pPr marL="0" indent="458788">
              <a:buFontTx/>
              <a:buNone/>
            </a:pPr>
            <a:r>
              <a:rPr lang="en-US" altLang="en-US" sz="2400">
                <a:cs typeface="Times New Roman" pitchFamily="18" charset="0"/>
              </a:rPr>
              <a:t>We can find the </a:t>
            </a:r>
            <a:r>
              <a:rPr lang="en-US" altLang="en-US" sz="2400"/>
              <a:t>Norton</a:t>
            </a:r>
            <a:r>
              <a:rPr lang="en-US" altLang="en-US" sz="2400">
                <a:cs typeface="Times New Roman" pitchFamily="18" charset="0"/>
              </a:rPr>
              <a:t> equivalent of a circuit by finding </a:t>
            </a:r>
            <a:r>
              <a:rPr lang="en-US" altLang="en-US" sz="2400" b="1" i="1">
                <a:cs typeface="Times New Roman" pitchFamily="18" charset="0"/>
              </a:rPr>
              <a:t>any two</a:t>
            </a:r>
            <a:r>
              <a:rPr lang="en-US" altLang="en-US" sz="2400">
                <a:cs typeface="Times New Roman" pitchFamily="18" charset="0"/>
              </a:rPr>
              <a:t> of the following three things:</a:t>
            </a:r>
          </a:p>
          <a:p>
            <a:pPr marL="0" indent="458788">
              <a:buFontTx/>
              <a:buAutoNum type="arabicParenR"/>
            </a:pPr>
            <a:r>
              <a:rPr lang="en-US" altLang="en-US" sz="2400">
                <a:cs typeface="Times New Roman" pitchFamily="18" charset="0"/>
              </a:rPr>
              <a:t>the open circuit voltage, </a:t>
            </a:r>
            <a:r>
              <a:rPr lang="en-US" altLang="en-US" sz="2400" i="1">
                <a:cs typeface="Times New Roman" pitchFamily="18" charset="0"/>
              </a:rPr>
              <a:t>v</a:t>
            </a:r>
            <a:r>
              <a:rPr lang="en-US" altLang="en-US" sz="2400" i="1" baseline="-25000">
                <a:cs typeface="Times New Roman" pitchFamily="18" charset="0"/>
              </a:rPr>
              <a:t>OC</a:t>
            </a:r>
            <a:r>
              <a:rPr lang="en-US" altLang="en-US" sz="2400">
                <a:cs typeface="Times New Roman" pitchFamily="18" charset="0"/>
              </a:rPr>
              <a:t>,</a:t>
            </a:r>
          </a:p>
          <a:p>
            <a:pPr marL="0" indent="458788">
              <a:buFontTx/>
              <a:buAutoNum type="arabicParenR"/>
            </a:pPr>
            <a:r>
              <a:rPr lang="en-US" altLang="en-US" sz="2400">
                <a:cs typeface="Times New Roman" pitchFamily="18" charset="0"/>
              </a:rPr>
              <a:t>the short-circuit current, </a:t>
            </a:r>
            <a:r>
              <a:rPr lang="en-US" altLang="en-US" sz="2400" i="1">
                <a:cs typeface="Times New Roman" pitchFamily="18" charset="0"/>
              </a:rPr>
              <a:t>i</a:t>
            </a:r>
            <a:r>
              <a:rPr lang="en-US" altLang="en-US" sz="2400" i="1" baseline="-25000">
                <a:cs typeface="Times New Roman" pitchFamily="18" charset="0"/>
              </a:rPr>
              <a:t>SC </a:t>
            </a:r>
            <a:r>
              <a:rPr lang="en-US" altLang="en-US" sz="2400" i="1">
                <a:cs typeface="Times New Roman" pitchFamily="18" charset="0"/>
              </a:rPr>
              <a:t>= i</a:t>
            </a:r>
            <a:r>
              <a:rPr lang="en-US" altLang="en-US" sz="2400" i="1" baseline="-25000">
                <a:cs typeface="Times New Roman" pitchFamily="18" charset="0"/>
              </a:rPr>
              <a:t>N</a:t>
            </a:r>
            <a:r>
              <a:rPr lang="en-US" altLang="en-US" sz="2400">
                <a:cs typeface="Times New Roman" pitchFamily="18" charset="0"/>
              </a:rPr>
              <a:t>, and</a:t>
            </a:r>
          </a:p>
          <a:p>
            <a:pPr marL="0" indent="458788">
              <a:buFontTx/>
              <a:buAutoNum type="arabicParenR"/>
            </a:pPr>
            <a:r>
              <a:rPr lang="en-US" altLang="en-US" sz="2400">
                <a:cs typeface="Times New Roman" pitchFamily="18" charset="0"/>
              </a:rPr>
              <a:t>the equivalent resistance, </a:t>
            </a:r>
            <a:r>
              <a:rPr lang="en-US" altLang="en-US" sz="2400" i="1">
                <a:cs typeface="Times New Roman" pitchFamily="18" charset="0"/>
              </a:rPr>
              <a:t>R</a:t>
            </a:r>
            <a:r>
              <a:rPr lang="en-US" altLang="en-US" sz="2400" i="1" baseline="-25000">
                <a:cs typeface="Times New Roman" pitchFamily="18" charset="0"/>
              </a:rPr>
              <a:t>EQ </a:t>
            </a:r>
            <a:r>
              <a:rPr lang="en-US" altLang="en-US" sz="2400" i="1">
                <a:cs typeface="Times New Roman" pitchFamily="18" charset="0"/>
              </a:rPr>
              <a:t>= R</a:t>
            </a:r>
            <a:r>
              <a:rPr lang="en-US" altLang="en-US" sz="2400" i="1" baseline="-25000">
                <a:cs typeface="Times New Roman" pitchFamily="18" charset="0"/>
              </a:rPr>
              <a:t>N</a:t>
            </a:r>
            <a:r>
              <a:rPr lang="en-US" altLang="en-US" sz="2400">
                <a:cs typeface="Times New Roman" pitchFamily="18" charset="0"/>
              </a:rPr>
              <a:t>.</a:t>
            </a:r>
          </a:p>
        </p:txBody>
      </p:sp>
      <p:grpSp>
        <p:nvGrpSpPr>
          <p:cNvPr id="2" name="Group 1"/>
          <p:cNvGrpSpPr/>
          <p:nvPr/>
        </p:nvGrpSpPr>
        <p:grpSpPr>
          <a:xfrm>
            <a:off x="0" y="2754086"/>
            <a:ext cx="9144000" cy="4103914"/>
            <a:chOff x="0" y="2754086"/>
            <a:chExt cx="9144000" cy="4103914"/>
          </a:xfrm>
        </p:grpSpPr>
        <p:graphicFrame>
          <p:nvGraphicFramePr>
            <p:cNvPr id="316420" name="Object 4"/>
            <p:cNvGraphicFramePr>
              <a:graphicFrameLocks noChangeAspect="1"/>
            </p:cNvGraphicFramePr>
            <p:nvPr>
              <p:extLst>
                <p:ext uri="{D42A27DB-BD31-4B8C-83A1-F6EECF244321}">
                  <p14:modId xmlns:p14="http://schemas.microsoft.com/office/powerpoint/2010/main" val="1124583383"/>
                </p:ext>
              </p:extLst>
            </p:nvPr>
          </p:nvGraphicFramePr>
          <p:xfrm>
            <a:off x="5755077" y="2754086"/>
            <a:ext cx="3370262" cy="765175"/>
          </p:xfrm>
          <a:graphic>
            <a:graphicData uri="http://schemas.openxmlformats.org/presentationml/2006/ole">
              <mc:AlternateContent xmlns:mc="http://schemas.openxmlformats.org/markup-compatibility/2006">
                <mc:Choice xmlns:v="urn:schemas-microsoft-com:vml" Requires="v">
                  <p:oleObj spid="_x0000_s316482" name="Equation" r:id="rId4" imgW="1854000" imgH="419040" progId="Equation.DSMT4">
                    <p:embed/>
                  </p:oleObj>
                </mc:Choice>
                <mc:Fallback>
                  <p:oleObj name="Equation" r:id="rId4" imgW="1854000" imgH="419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077" y="2754086"/>
                          <a:ext cx="3370262" cy="7651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21" name="Object 5"/>
            <p:cNvGraphicFramePr>
              <a:graphicFrameLocks noChangeAspect="1"/>
            </p:cNvGraphicFramePr>
            <p:nvPr>
              <p:extLst>
                <p:ext uri="{D42A27DB-BD31-4B8C-83A1-F6EECF244321}">
                  <p14:modId xmlns:p14="http://schemas.microsoft.com/office/powerpoint/2010/main" val="2145181004"/>
                </p:ext>
              </p:extLst>
            </p:nvPr>
          </p:nvGraphicFramePr>
          <p:xfrm>
            <a:off x="2676525" y="3652838"/>
            <a:ext cx="6467475" cy="3205162"/>
          </p:xfrm>
          <a:graphic>
            <a:graphicData uri="http://schemas.openxmlformats.org/presentationml/2006/ole">
              <mc:AlternateContent xmlns:mc="http://schemas.openxmlformats.org/markup-compatibility/2006">
                <mc:Choice xmlns:v="urn:schemas-microsoft-com:vml" Requires="v">
                  <p:oleObj spid="_x0000_s316483" name="VISIO" r:id="rId6" imgW="6467040" imgH="3204720" progId="Visio.Drawing.6">
                    <p:embed/>
                  </p:oleObj>
                </mc:Choice>
                <mc:Fallback>
                  <p:oleObj name="VISIO" r:id="rId6" imgW="6467040" imgH="320472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525" y="3652838"/>
                          <a:ext cx="6467475" cy="32051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22" name="Text Box 6"/>
            <p:cNvSpPr txBox="1">
              <a:spLocks noChangeArrowheads="1"/>
            </p:cNvSpPr>
            <p:nvPr/>
          </p:nvSpPr>
          <p:spPr bwMode="auto">
            <a:xfrm>
              <a:off x="0" y="3657600"/>
              <a:ext cx="2590800" cy="3151188"/>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solidFill>
                    <a:schemeClr val="bg1"/>
                  </a:solidFill>
                  <a:latin typeface="Arial" charset="0"/>
                </a:rPr>
                <a:t>As an example, if we pick </a:t>
              </a:r>
              <a:r>
                <a:rPr lang="en-US" altLang="en-US" sz="1800" i="1">
                  <a:solidFill>
                    <a:schemeClr val="bg1"/>
                  </a:solidFill>
                </a:rPr>
                <a:t>v</a:t>
              </a:r>
              <a:r>
                <a:rPr lang="en-US" altLang="en-US" sz="1800" i="1" baseline="-25000">
                  <a:solidFill>
                    <a:schemeClr val="bg1"/>
                  </a:solidFill>
                </a:rPr>
                <a:t>OC</a:t>
              </a:r>
              <a:r>
                <a:rPr lang="en-US" altLang="en-US" sz="1800">
                  <a:solidFill>
                    <a:schemeClr val="bg1"/>
                  </a:solidFill>
                  <a:latin typeface="Arial" charset="0"/>
                </a:rPr>
                <a:t> and </a:t>
              </a:r>
              <a:r>
                <a:rPr lang="en-US" altLang="en-US" sz="1800" i="1">
                  <a:solidFill>
                    <a:schemeClr val="bg1"/>
                  </a:solidFill>
                </a:rPr>
                <a:t>i</a:t>
              </a:r>
              <a:r>
                <a:rPr lang="en-US" altLang="en-US" sz="1800" i="1" baseline="-25000">
                  <a:solidFill>
                    <a:schemeClr val="bg1"/>
                  </a:solidFill>
                </a:rPr>
                <a:t>SC</a:t>
              </a:r>
              <a:r>
                <a:rPr lang="en-US" altLang="en-US" sz="1800">
                  <a:solidFill>
                    <a:schemeClr val="bg1"/>
                  </a:solidFill>
                  <a:latin typeface="Arial" charset="0"/>
                </a:rPr>
                <a:t> with the reference polarities given here, we need to change the sign in the equation as shown.</a:t>
              </a:r>
            </a:p>
            <a:p>
              <a:pPr eaLnBrk="0" hangingPunct="0"/>
              <a:r>
                <a:rPr lang="en-US" altLang="en-US" sz="1800">
                  <a:solidFill>
                    <a:schemeClr val="bg1"/>
                  </a:solidFill>
                  <a:latin typeface="Arial" charset="0"/>
                </a:rPr>
                <a:t>This is a consequence of the sign in Ohm’s Law.  For a further explanation, see the next slide.</a:t>
              </a:r>
            </a:p>
          </p:txBody>
        </p:sp>
        <p:sp>
          <p:nvSpPr>
            <p:cNvPr id="316423" name="Line 7"/>
            <p:cNvSpPr>
              <a:spLocks noChangeShapeType="1"/>
            </p:cNvSpPr>
            <p:nvPr/>
          </p:nvSpPr>
          <p:spPr bwMode="auto">
            <a:xfrm flipV="1">
              <a:off x="2362200" y="3276600"/>
              <a:ext cx="342900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6" name="Object 2"/>
          <p:cNvGraphicFramePr>
            <a:graphicFrameLocks noChangeAspect="1"/>
          </p:cNvGraphicFramePr>
          <p:nvPr/>
        </p:nvGraphicFramePr>
        <p:xfrm>
          <a:off x="5715000" y="4189413"/>
          <a:ext cx="3429000" cy="2668587"/>
        </p:xfrm>
        <a:graphic>
          <a:graphicData uri="http://schemas.openxmlformats.org/presentationml/2006/ole">
            <mc:AlternateContent xmlns:mc="http://schemas.openxmlformats.org/markup-compatibility/2006">
              <mc:Choice xmlns:v="urn:schemas-microsoft-com:vml" Requires="v">
                <p:oleObj spid="_x0000_s318559" name="VISIO" r:id="rId4" imgW="4190760" imgH="3261960" progId="Visio.Drawing.6">
                  <p:embed/>
                </p:oleObj>
              </mc:Choice>
              <mc:Fallback>
                <p:oleObj name="VISIO" r:id="rId4" imgW="4190760" imgH="32619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189413"/>
                        <a:ext cx="3429000" cy="26685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467" name="Rectangle 3"/>
          <p:cNvSpPr>
            <a:spLocks noGrp="1" noChangeArrowheads="1"/>
          </p:cNvSpPr>
          <p:nvPr>
            <p:ph type="title"/>
          </p:nvPr>
        </p:nvSpPr>
        <p:spPr>
          <a:xfrm>
            <a:off x="2362200" y="0"/>
            <a:ext cx="6553200" cy="685800"/>
          </a:xfrm>
        </p:spPr>
        <p:txBody>
          <a:bodyPr/>
          <a:lstStyle/>
          <a:p>
            <a:r>
              <a:rPr lang="en-US" altLang="en-US" sz="2800"/>
              <a:t>Finding the Norton Equivalent – Note 3</a:t>
            </a:r>
          </a:p>
        </p:txBody>
      </p:sp>
      <p:sp>
        <p:nvSpPr>
          <p:cNvPr id="318468" name="Rectangle 4"/>
          <p:cNvSpPr>
            <a:spLocks noGrp="1" noChangeArrowheads="1"/>
          </p:cNvSpPr>
          <p:nvPr>
            <p:ph type="body" idx="1"/>
          </p:nvPr>
        </p:nvSpPr>
        <p:spPr>
          <a:xfrm>
            <a:off x="152400" y="762000"/>
            <a:ext cx="7772400" cy="1600200"/>
          </a:xfrm>
          <a:noFill/>
          <a:ln/>
        </p:spPr>
        <p:txBody>
          <a:bodyPr lIns="91440" tIns="45720" rIns="91440" bIns="45720"/>
          <a:lstStyle/>
          <a:p>
            <a:pPr marL="0" indent="458788">
              <a:lnSpc>
                <a:spcPct val="90000"/>
              </a:lnSpc>
              <a:buFontTx/>
              <a:buNone/>
            </a:pPr>
            <a:r>
              <a:rPr lang="en-US" altLang="en-US" sz="2000">
                <a:cs typeface="Times New Roman" pitchFamily="18" charset="0"/>
              </a:rPr>
              <a:t>We can find the </a:t>
            </a:r>
            <a:r>
              <a:rPr lang="en-US" altLang="en-US" sz="2000"/>
              <a:t>Norton</a:t>
            </a:r>
            <a:r>
              <a:rPr lang="en-US" altLang="en-US" sz="2000">
                <a:cs typeface="Times New Roman" pitchFamily="18" charset="0"/>
              </a:rPr>
              <a:t> equivalent of a circuit by finding </a:t>
            </a:r>
            <a:r>
              <a:rPr lang="en-US" altLang="en-US" sz="2000" b="1" i="1">
                <a:cs typeface="Times New Roman" pitchFamily="18" charset="0"/>
              </a:rPr>
              <a:t>any two</a:t>
            </a:r>
            <a:r>
              <a:rPr lang="en-US" altLang="en-US" sz="2000">
                <a:cs typeface="Times New Roman" pitchFamily="18" charset="0"/>
              </a:rPr>
              <a:t> of the following three things:</a:t>
            </a:r>
          </a:p>
          <a:p>
            <a:pPr marL="0" indent="458788">
              <a:lnSpc>
                <a:spcPct val="90000"/>
              </a:lnSpc>
              <a:buFontTx/>
              <a:buAutoNum type="arabicParenR"/>
            </a:pPr>
            <a:r>
              <a:rPr lang="en-US" altLang="en-US" sz="2000">
                <a:cs typeface="Times New Roman" pitchFamily="18" charset="0"/>
              </a:rPr>
              <a:t>the open circuit voltage, </a:t>
            </a:r>
            <a:r>
              <a:rPr lang="en-US" altLang="en-US" sz="2000" i="1">
                <a:cs typeface="Times New Roman" pitchFamily="18" charset="0"/>
              </a:rPr>
              <a:t>v</a:t>
            </a:r>
            <a:r>
              <a:rPr lang="en-US" altLang="en-US" sz="2000" i="1" baseline="-25000">
                <a:cs typeface="Times New Roman" pitchFamily="18" charset="0"/>
              </a:rPr>
              <a:t>OC</a:t>
            </a:r>
            <a:r>
              <a:rPr lang="en-US" altLang="en-US" sz="2000">
                <a:cs typeface="Times New Roman" pitchFamily="18" charset="0"/>
              </a:rPr>
              <a:t>,</a:t>
            </a:r>
          </a:p>
          <a:p>
            <a:pPr marL="0" indent="458788">
              <a:lnSpc>
                <a:spcPct val="90000"/>
              </a:lnSpc>
              <a:buFontTx/>
              <a:buAutoNum type="arabicParenR"/>
            </a:pPr>
            <a:r>
              <a:rPr lang="en-US" altLang="en-US" sz="2000">
                <a:cs typeface="Times New Roman" pitchFamily="18" charset="0"/>
              </a:rPr>
              <a:t>the short-circuit current, </a:t>
            </a:r>
            <a:r>
              <a:rPr lang="en-US" altLang="en-US" sz="2000" i="1">
                <a:cs typeface="Times New Roman" pitchFamily="18" charset="0"/>
              </a:rPr>
              <a:t>i</a:t>
            </a:r>
            <a:r>
              <a:rPr lang="en-US" altLang="en-US" sz="2000" i="1" baseline="-25000">
                <a:cs typeface="Times New Roman" pitchFamily="18" charset="0"/>
              </a:rPr>
              <a:t>SC </a:t>
            </a:r>
            <a:r>
              <a:rPr lang="en-US" altLang="en-US" sz="2000" i="1">
                <a:cs typeface="Times New Roman" pitchFamily="18" charset="0"/>
              </a:rPr>
              <a:t>= i</a:t>
            </a:r>
            <a:r>
              <a:rPr lang="en-US" altLang="en-US" sz="2000" i="1" baseline="-25000">
                <a:cs typeface="Times New Roman" pitchFamily="18" charset="0"/>
              </a:rPr>
              <a:t>N</a:t>
            </a:r>
            <a:r>
              <a:rPr lang="en-US" altLang="en-US" sz="2000">
                <a:cs typeface="Times New Roman" pitchFamily="18" charset="0"/>
              </a:rPr>
              <a:t>, and</a:t>
            </a:r>
          </a:p>
          <a:p>
            <a:pPr marL="0" indent="458788">
              <a:lnSpc>
                <a:spcPct val="90000"/>
              </a:lnSpc>
              <a:buFontTx/>
              <a:buAutoNum type="arabicParenR"/>
            </a:pPr>
            <a:r>
              <a:rPr lang="en-US" altLang="en-US" sz="2000">
                <a:cs typeface="Times New Roman" pitchFamily="18" charset="0"/>
              </a:rPr>
              <a:t>the equivalent resistance, </a:t>
            </a:r>
            <a:r>
              <a:rPr lang="en-US" altLang="en-US" sz="2000" i="1">
                <a:cs typeface="Times New Roman" pitchFamily="18" charset="0"/>
              </a:rPr>
              <a:t>R</a:t>
            </a:r>
            <a:r>
              <a:rPr lang="en-US" altLang="en-US" sz="2000" i="1" baseline="-25000">
                <a:cs typeface="Times New Roman" pitchFamily="18" charset="0"/>
              </a:rPr>
              <a:t>EQ </a:t>
            </a:r>
            <a:r>
              <a:rPr lang="en-US" altLang="en-US" sz="2000" i="1">
                <a:cs typeface="Times New Roman" pitchFamily="18" charset="0"/>
              </a:rPr>
              <a:t>= R</a:t>
            </a:r>
            <a:r>
              <a:rPr lang="en-US" altLang="en-US" sz="2000" i="1" baseline="-25000">
                <a:cs typeface="Times New Roman" pitchFamily="18" charset="0"/>
              </a:rPr>
              <a:t>N</a:t>
            </a:r>
            <a:r>
              <a:rPr lang="en-US" altLang="en-US" sz="2000">
                <a:cs typeface="Times New Roman" pitchFamily="18" charset="0"/>
              </a:rPr>
              <a:t>.</a:t>
            </a:r>
          </a:p>
        </p:txBody>
      </p:sp>
      <p:graphicFrame>
        <p:nvGraphicFramePr>
          <p:cNvPr id="318469" name="Object 5"/>
          <p:cNvGraphicFramePr>
            <a:graphicFrameLocks noChangeAspect="1"/>
          </p:cNvGraphicFramePr>
          <p:nvPr/>
        </p:nvGraphicFramePr>
        <p:xfrm>
          <a:off x="5943600" y="2676525"/>
          <a:ext cx="2989263" cy="679450"/>
        </p:xfrm>
        <a:graphic>
          <a:graphicData uri="http://schemas.openxmlformats.org/presentationml/2006/ole">
            <mc:AlternateContent xmlns:mc="http://schemas.openxmlformats.org/markup-compatibility/2006">
              <mc:Choice xmlns:v="urn:schemas-microsoft-com:vml" Requires="v">
                <p:oleObj spid="_x0000_s318560" name="Equation" r:id="rId6" imgW="1854000" imgH="419040" progId="Equation.DSMT4">
                  <p:embed/>
                </p:oleObj>
              </mc:Choice>
              <mc:Fallback>
                <p:oleObj name="Equation" r:id="rId6" imgW="1854000" imgH="419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676525"/>
                        <a:ext cx="2989263" cy="679450"/>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8471" name="Object 7"/>
          <p:cNvGraphicFramePr>
            <a:graphicFrameLocks noChangeAspect="1"/>
          </p:cNvGraphicFramePr>
          <p:nvPr/>
        </p:nvGraphicFramePr>
        <p:xfrm>
          <a:off x="0" y="2506663"/>
          <a:ext cx="5715000" cy="2832100"/>
        </p:xfrm>
        <a:graphic>
          <a:graphicData uri="http://schemas.openxmlformats.org/presentationml/2006/ole">
            <mc:AlternateContent xmlns:mc="http://schemas.openxmlformats.org/markup-compatibility/2006">
              <mc:Choice xmlns:v="urn:schemas-microsoft-com:vml" Requires="v">
                <p:oleObj spid="_x0000_s318561" name="VISIO" r:id="rId8" imgW="6467040" imgH="3204720" progId="Visio.Drawing.6">
                  <p:embed/>
                </p:oleObj>
              </mc:Choice>
              <mc:Fallback>
                <p:oleObj name="VISIO" r:id="rId8" imgW="6467040" imgH="3204720" progId="Visio.Drawing.6">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506663"/>
                        <a:ext cx="5715000" cy="28321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470" name="Text Box 6"/>
          <p:cNvSpPr txBox="1">
            <a:spLocks noChangeArrowheads="1"/>
          </p:cNvSpPr>
          <p:nvPr/>
        </p:nvSpPr>
        <p:spPr bwMode="auto">
          <a:xfrm>
            <a:off x="0" y="5080000"/>
            <a:ext cx="5715000" cy="17780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charset="0"/>
              </a:rPr>
              <a:t>As an example, if we pick </a:t>
            </a:r>
            <a:r>
              <a:rPr lang="en-US" altLang="en-US" sz="1800" i="1" dirty="0" err="1">
                <a:solidFill>
                  <a:schemeClr val="bg1"/>
                </a:solidFill>
              </a:rPr>
              <a:t>v</a:t>
            </a:r>
            <a:r>
              <a:rPr lang="en-US" altLang="en-US" sz="1800" i="1" baseline="-25000" dirty="0" err="1">
                <a:solidFill>
                  <a:schemeClr val="bg1"/>
                </a:solidFill>
              </a:rPr>
              <a:t>OC</a:t>
            </a:r>
            <a:r>
              <a:rPr lang="en-US" altLang="en-US" sz="1800" dirty="0">
                <a:solidFill>
                  <a:schemeClr val="bg1"/>
                </a:solidFill>
                <a:latin typeface="Arial" charset="0"/>
              </a:rPr>
              <a:t> and </a:t>
            </a:r>
            <a:r>
              <a:rPr lang="en-US" altLang="en-US" sz="1800" i="1" dirty="0" err="1">
                <a:solidFill>
                  <a:schemeClr val="bg1"/>
                </a:solidFill>
              </a:rPr>
              <a:t>i</a:t>
            </a:r>
            <a:r>
              <a:rPr lang="en-US" altLang="en-US" sz="1800" i="1" baseline="-25000" dirty="0" err="1">
                <a:solidFill>
                  <a:schemeClr val="bg1"/>
                </a:solidFill>
              </a:rPr>
              <a:t>SC</a:t>
            </a:r>
            <a:r>
              <a:rPr lang="en-US" altLang="en-US" sz="1800" dirty="0">
                <a:solidFill>
                  <a:schemeClr val="bg1"/>
                </a:solidFill>
                <a:latin typeface="Arial" charset="0"/>
              </a:rPr>
              <a:t> with the reference polarities given here, we need to change the sign in the equation as shown.  This is a consequence of Ohm’s Law, which for resistor </a:t>
            </a:r>
            <a:r>
              <a:rPr lang="en-US" altLang="en-US" sz="1800" i="1" dirty="0">
                <a:solidFill>
                  <a:schemeClr val="bg1"/>
                </a:solidFill>
              </a:rPr>
              <a:t>R</a:t>
            </a:r>
            <a:r>
              <a:rPr lang="en-US" altLang="en-US" sz="1800" i="1" baseline="-25000" dirty="0">
                <a:solidFill>
                  <a:schemeClr val="bg1"/>
                </a:solidFill>
              </a:rPr>
              <a:t>N</a:t>
            </a:r>
            <a:r>
              <a:rPr lang="en-US" altLang="en-US" sz="1800" dirty="0">
                <a:solidFill>
                  <a:schemeClr val="bg1"/>
                </a:solidFill>
                <a:latin typeface="Arial" charset="0"/>
              </a:rPr>
              <a:t> requires a minus sign, since the voltage and current are in the active sign relationship for </a:t>
            </a:r>
            <a:r>
              <a:rPr lang="en-US" altLang="en-US" sz="1800" i="1" dirty="0">
                <a:solidFill>
                  <a:schemeClr val="bg1"/>
                </a:solidFill>
              </a:rPr>
              <a:t>R</a:t>
            </a:r>
            <a:r>
              <a:rPr lang="en-US" altLang="en-US" sz="1800" i="1" baseline="-25000" dirty="0">
                <a:solidFill>
                  <a:schemeClr val="bg1"/>
                </a:solidFill>
              </a:rPr>
              <a:t>N</a:t>
            </a:r>
            <a:r>
              <a:rPr lang="en-US" altLang="en-US" sz="1800" dirty="0">
                <a:solidFill>
                  <a:schemeClr val="bg1"/>
                </a:solidFill>
                <a:latin typeface="Arial"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title"/>
          </p:nvPr>
        </p:nvSpPr>
        <p:spPr>
          <a:xfrm>
            <a:off x="2362200" y="0"/>
            <a:ext cx="6553200" cy="685800"/>
          </a:xfrm>
        </p:spPr>
        <p:txBody>
          <a:bodyPr/>
          <a:lstStyle/>
          <a:p>
            <a:r>
              <a:rPr lang="en-US" altLang="en-US" sz="2800"/>
              <a:t>Finding the Norton Equivalent – Note 4</a:t>
            </a:r>
          </a:p>
        </p:txBody>
      </p:sp>
      <p:sp>
        <p:nvSpPr>
          <p:cNvPr id="320516" name="Rectangle 4"/>
          <p:cNvSpPr>
            <a:spLocks noGrp="1" noChangeArrowheads="1"/>
          </p:cNvSpPr>
          <p:nvPr>
            <p:ph type="body" idx="1"/>
          </p:nvPr>
        </p:nvSpPr>
        <p:spPr>
          <a:xfrm>
            <a:off x="152400" y="762000"/>
            <a:ext cx="7772400" cy="1600200"/>
          </a:xfrm>
          <a:noFill/>
          <a:ln/>
        </p:spPr>
        <p:txBody>
          <a:bodyPr lIns="91440" tIns="45720" rIns="91440" bIns="45720"/>
          <a:lstStyle/>
          <a:p>
            <a:pPr marL="0" indent="458788">
              <a:lnSpc>
                <a:spcPct val="90000"/>
              </a:lnSpc>
              <a:buFontTx/>
              <a:buNone/>
            </a:pPr>
            <a:r>
              <a:rPr lang="en-US" altLang="en-US" sz="2000">
                <a:cs typeface="Times New Roman" pitchFamily="18" charset="0"/>
              </a:rPr>
              <a:t>We can find the </a:t>
            </a:r>
            <a:r>
              <a:rPr lang="en-US" altLang="en-US" sz="2000"/>
              <a:t>Norton</a:t>
            </a:r>
            <a:r>
              <a:rPr lang="en-US" altLang="en-US" sz="2000">
                <a:cs typeface="Times New Roman" pitchFamily="18" charset="0"/>
              </a:rPr>
              <a:t> equivalent of a circuit by finding </a:t>
            </a:r>
            <a:r>
              <a:rPr lang="en-US" altLang="en-US" sz="2000" b="1" i="1">
                <a:cs typeface="Times New Roman" pitchFamily="18" charset="0"/>
              </a:rPr>
              <a:t>any two</a:t>
            </a:r>
            <a:r>
              <a:rPr lang="en-US" altLang="en-US" sz="2000">
                <a:cs typeface="Times New Roman" pitchFamily="18" charset="0"/>
              </a:rPr>
              <a:t> of the following three things:</a:t>
            </a:r>
          </a:p>
          <a:p>
            <a:pPr marL="0" indent="458788">
              <a:lnSpc>
                <a:spcPct val="90000"/>
              </a:lnSpc>
              <a:buFontTx/>
              <a:buAutoNum type="arabicParenR"/>
            </a:pPr>
            <a:r>
              <a:rPr lang="en-US" altLang="en-US" sz="2000">
                <a:cs typeface="Times New Roman" pitchFamily="18" charset="0"/>
              </a:rPr>
              <a:t>the open circuit voltage, </a:t>
            </a:r>
            <a:r>
              <a:rPr lang="en-US" altLang="en-US" sz="2000" i="1">
                <a:cs typeface="Times New Roman" pitchFamily="18" charset="0"/>
              </a:rPr>
              <a:t>v</a:t>
            </a:r>
            <a:r>
              <a:rPr lang="en-US" altLang="en-US" sz="2000" i="1" baseline="-25000">
                <a:cs typeface="Times New Roman" pitchFamily="18" charset="0"/>
              </a:rPr>
              <a:t>OC</a:t>
            </a:r>
            <a:r>
              <a:rPr lang="en-US" altLang="en-US" sz="2000">
                <a:cs typeface="Times New Roman" pitchFamily="18" charset="0"/>
              </a:rPr>
              <a:t>,</a:t>
            </a:r>
          </a:p>
          <a:p>
            <a:pPr marL="0" indent="458788">
              <a:lnSpc>
                <a:spcPct val="90000"/>
              </a:lnSpc>
              <a:buFontTx/>
              <a:buAutoNum type="arabicParenR"/>
            </a:pPr>
            <a:r>
              <a:rPr lang="en-US" altLang="en-US" sz="2000">
                <a:cs typeface="Times New Roman" pitchFamily="18" charset="0"/>
              </a:rPr>
              <a:t>the short-circuit current, </a:t>
            </a:r>
            <a:r>
              <a:rPr lang="en-US" altLang="en-US" sz="2000" i="1">
                <a:cs typeface="Times New Roman" pitchFamily="18" charset="0"/>
              </a:rPr>
              <a:t>i</a:t>
            </a:r>
            <a:r>
              <a:rPr lang="en-US" altLang="en-US" sz="2000" i="1" baseline="-25000">
                <a:cs typeface="Times New Roman" pitchFamily="18" charset="0"/>
              </a:rPr>
              <a:t>SC </a:t>
            </a:r>
            <a:r>
              <a:rPr lang="en-US" altLang="en-US" sz="2000" i="1">
                <a:cs typeface="Times New Roman" pitchFamily="18" charset="0"/>
              </a:rPr>
              <a:t>= i</a:t>
            </a:r>
            <a:r>
              <a:rPr lang="en-US" altLang="en-US" sz="2000" i="1" baseline="-25000">
                <a:cs typeface="Times New Roman" pitchFamily="18" charset="0"/>
              </a:rPr>
              <a:t>N</a:t>
            </a:r>
            <a:r>
              <a:rPr lang="en-US" altLang="en-US" sz="2000">
                <a:cs typeface="Times New Roman" pitchFamily="18" charset="0"/>
              </a:rPr>
              <a:t>, and</a:t>
            </a:r>
          </a:p>
          <a:p>
            <a:pPr marL="0" indent="458788">
              <a:lnSpc>
                <a:spcPct val="90000"/>
              </a:lnSpc>
              <a:buFontTx/>
              <a:buAutoNum type="arabicParenR"/>
            </a:pPr>
            <a:r>
              <a:rPr lang="en-US" altLang="en-US" sz="2000">
                <a:cs typeface="Times New Roman" pitchFamily="18" charset="0"/>
              </a:rPr>
              <a:t>the equivalent resistance, </a:t>
            </a:r>
            <a:r>
              <a:rPr lang="en-US" altLang="en-US" sz="2000" i="1">
                <a:cs typeface="Times New Roman" pitchFamily="18" charset="0"/>
              </a:rPr>
              <a:t>R</a:t>
            </a:r>
            <a:r>
              <a:rPr lang="en-US" altLang="en-US" sz="2000" i="1" baseline="-25000">
                <a:cs typeface="Times New Roman" pitchFamily="18" charset="0"/>
              </a:rPr>
              <a:t>EQ </a:t>
            </a:r>
            <a:r>
              <a:rPr lang="en-US" altLang="en-US" sz="2000" i="1">
                <a:cs typeface="Times New Roman" pitchFamily="18" charset="0"/>
              </a:rPr>
              <a:t>= R</a:t>
            </a:r>
            <a:r>
              <a:rPr lang="en-US" altLang="en-US" sz="2000" i="1" baseline="-25000">
                <a:cs typeface="Times New Roman" pitchFamily="18" charset="0"/>
              </a:rPr>
              <a:t>N</a:t>
            </a:r>
            <a:r>
              <a:rPr lang="en-US" altLang="en-US" sz="2000">
                <a:cs typeface="Times New Roman" pitchFamily="18" charset="0"/>
              </a:rPr>
              <a:t>.</a:t>
            </a:r>
          </a:p>
        </p:txBody>
      </p:sp>
      <p:graphicFrame>
        <p:nvGraphicFramePr>
          <p:cNvPr id="320517" name="Object 5"/>
          <p:cNvGraphicFramePr>
            <a:graphicFrameLocks noChangeAspect="1"/>
          </p:cNvGraphicFramePr>
          <p:nvPr/>
        </p:nvGraphicFramePr>
        <p:xfrm>
          <a:off x="5943600" y="2676525"/>
          <a:ext cx="2989263" cy="679450"/>
        </p:xfrm>
        <a:graphic>
          <a:graphicData uri="http://schemas.openxmlformats.org/presentationml/2006/ole">
            <mc:AlternateContent xmlns:mc="http://schemas.openxmlformats.org/markup-compatibility/2006">
              <mc:Choice xmlns:v="urn:schemas-microsoft-com:vml" Requires="v">
                <p:oleObj spid="_x0000_s320608" name="Equation" r:id="rId4" imgW="1854000" imgH="419040" progId="Equation.DSMT4">
                  <p:embed/>
                </p:oleObj>
              </mc:Choice>
              <mc:Fallback>
                <p:oleObj name="Equation" r:id="rId4" imgW="1854000" imgH="419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676525"/>
                        <a:ext cx="2989263" cy="679450"/>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0518" name="Object 6"/>
          <p:cNvGraphicFramePr>
            <a:graphicFrameLocks noChangeAspect="1"/>
          </p:cNvGraphicFramePr>
          <p:nvPr/>
        </p:nvGraphicFramePr>
        <p:xfrm>
          <a:off x="0" y="2506663"/>
          <a:ext cx="5715000" cy="2832100"/>
        </p:xfrm>
        <a:graphic>
          <a:graphicData uri="http://schemas.openxmlformats.org/presentationml/2006/ole">
            <mc:AlternateContent xmlns:mc="http://schemas.openxmlformats.org/markup-compatibility/2006">
              <mc:Choice xmlns:v="urn:schemas-microsoft-com:vml" Requires="v">
                <p:oleObj spid="_x0000_s320609" name="VISIO" r:id="rId6" imgW="6467040" imgH="3204720" progId="Visio.Drawing.6">
                  <p:embed/>
                </p:oleObj>
              </mc:Choice>
              <mc:Fallback>
                <p:oleObj name="VISIO" r:id="rId6" imgW="6467040" imgH="320472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06663"/>
                        <a:ext cx="5715000" cy="28321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p:cNvGrpSpPr/>
          <p:nvPr/>
        </p:nvGrpSpPr>
        <p:grpSpPr>
          <a:xfrm>
            <a:off x="0" y="4189413"/>
            <a:ext cx="9144000" cy="2668587"/>
            <a:chOff x="0" y="4189413"/>
            <a:chExt cx="9144000" cy="2668587"/>
          </a:xfrm>
        </p:grpSpPr>
        <p:graphicFrame>
          <p:nvGraphicFramePr>
            <p:cNvPr id="320514" name="Object 2"/>
            <p:cNvGraphicFramePr>
              <a:graphicFrameLocks noChangeAspect="1"/>
            </p:cNvGraphicFramePr>
            <p:nvPr>
              <p:extLst>
                <p:ext uri="{D42A27DB-BD31-4B8C-83A1-F6EECF244321}">
                  <p14:modId xmlns:p14="http://schemas.microsoft.com/office/powerpoint/2010/main" val="1204036198"/>
                </p:ext>
              </p:extLst>
            </p:nvPr>
          </p:nvGraphicFramePr>
          <p:xfrm>
            <a:off x="5715000" y="4189413"/>
            <a:ext cx="3429000" cy="2668587"/>
          </p:xfrm>
          <a:graphic>
            <a:graphicData uri="http://schemas.openxmlformats.org/presentationml/2006/ole">
              <mc:AlternateContent xmlns:mc="http://schemas.openxmlformats.org/markup-compatibility/2006">
                <mc:Choice xmlns:v="urn:schemas-microsoft-com:vml" Requires="v">
                  <p:oleObj spid="_x0000_s320610" name="VISIO" r:id="rId8" imgW="4190760" imgH="3261960" progId="Visio.Drawing.6">
                    <p:embed/>
                  </p:oleObj>
                </mc:Choice>
                <mc:Fallback>
                  <p:oleObj name="VISIO" r:id="rId8" imgW="4190760" imgH="3261960" progId="Visio.Drawing.6">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189413"/>
                          <a:ext cx="3429000" cy="26685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19" name="Text Box 7"/>
            <p:cNvSpPr txBox="1">
              <a:spLocks noChangeArrowheads="1"/>
            </p:cNvSpPr>
            <p:nvPr/>
          </p:nvSpPr>
          <p:spPr bwMode="auto">
            <a:xfrm>
              <a:off x="0" y="5080000"/>
              <a:ext cx="5715000" cy="17780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solidFill>
                    <a:schemeClr val="bg1"/>
                  </a:solidFill>
                  <a:latin typeface="Arial" charset="0"/>
                </a:rPr>
                <a:t>Be very careful here!  We have labeled the current through </a:t>
              </a:r>
              <a:r>
                <a:rPr lang="en-US" altLang="en-US" sz="1800" i="1">
                  <a:solidFill>
                    <a:schemeClr val="bg1"/>
                  </a:solidFill>
                </a:rPr>
                <a:t>R</a:t>
              </a:r>
              <a:r>
                <a:rPr lang="en-US" altLang="en-US" sz="1800" i="1" baseline="-25000">
                  <a:solidFill>
                    <a:schemeClr val="bg1"/>
                  </a:solidFill>
                </a:rPr>
                <a:t>N</a:t>
              </a:r>
              <a:r>
                <a:rPr lang="en-US" altLang="en-US" sz="1800">
                  <a:solidFill>
                    <a:schemeClr val="bg1"/>
                  </a:solidFill>
                  <a:latin typeface="Arial" charset="0"/>
                </a:rPr>
                <a:t> as</a:t>
              </a:r>
              <a:r>
                <a:rPr lang="en-US" altLang="en-US" sz="1800">
                  <a:solidFill>
                    <a:schemeClr val="bg1"/>
                  </a:solidFill>
                </a:rPr>
                <a:t> </a:t>
              </a:r>
              <a:r>
                <a:rPr lang="en-US" altLang="en-US" sz="1800" i="1">
                  <a:solidFill>
                    <a:schemeClr val="bg1"/>
                  </a:solidFill>
                </a:rPr>
                <a:t>i</a:t>
              </a:r>
              <a:r>
                <a:rPr lang="en-US" altLang="en-US" sz="1800" i="1" baseline="-25000">
                  <a:solidFill>
                    <a:schemeClr val="bg1"/>
                  </a:solidFill>
                </a:rPr>
                <a:t>SC</a:t>
              </a:r>
              <a:r>
                <a:rPr lang="en-US" altLang="en-US" sz="1800">
                  <a:solidFill>
                    <a:schemeClr val="bg1"/>
                  </a:solidFill>
                  <a:latin typeface="Arial" charset="0"/>
                </a:rPr>
                <a:t>.  This is true only for this special case.  This </a:t>
              </a:r>
              <a:r>
                <a:rPr lang="en-US" altLang="en-US" sz="1800" i="1">
                  <a:solidFill>
                    <a:schemeClr val="bg1"/>
                  </a:solidFill>
                </a:rPr>
                <a:t>i</a:t>
              </a:r>
              <a:r>
                <a:rPr lang="en-US" altLang="en-US" sz="1800" i="1" baseline="-25000">
                  <a:solidFill>
                    <a:schemeClr val="bg1"/>
                  </a:solidFill>
                </a:rPr>
                <a:t>SC</a:t>
              </a:r>
              <a:r>
                <a:rPr lang="en-US" altLang="en-US" sz="1800">
                  <a:solidFill>
                    <a:schemeClr val="bg1"/>
                  </a:solidFill>
                  <a:latin typeface="Arial" charset="0"/>
                </a:rPr>
                <a:t> is not the current through the open circuit.  The current through an open circuit is always zero.  The current </a:t>
              </a:r>
              <a:r>
                <a:rPr lang="en-US" altLang="en-US" sz="1800" i="1">
                  <a:solidFill>
                    <a:schemeClr val="bg1"/>
                  </a:solidFill>
                </a:rPr>
                <a:t>i</a:t>
              </a:r>
              <a:r>
                <a:rPr lang="en-US" altLang="en-US" sz="1800" i="1" baseline="-25000">
                  <a:solidFill>
                    <a:schemeClr val="bg1"/>
                  </a:solidFill>
                </a:rPr>
                <a:t>SC</a:t>
              </a:r>
              <a:r>
                <a:rPr lang="en-US" altLang="en-US" sz="1800">
                  <a:solidFill>
                    <a:schemeClr val="bg1"/>
                  </a:solidFill>
                  <a:latin typeface="Arial" charset="0"/>
                </a:rPr>
                <a:t> only goes through </a:t>
              </a:r>
              <a:r>
                <a:rPr lang="en-US" altLang="en-US" sz="1800" i="1">
                  <a:solidFill>
                    <a:schemeClr val="bg1"/>
                  </a:solidFill>
                </a:rPr>
                <a:t>R</a:t>
              </a:r>
              <a:r>
                <a:rPr lang="en-US" altLang="en-US" sz="1800" i="1" baseline="-25000">
                  <a:solidFill>
                    <a:schemeClr val="bg1"/>
                  </a:solidFill>
                </a:rPr>
                <a:t>N</a:t>
              </a:r>
              <a:r>
                <a:rPr lang="en-US" altLang="en-US" sz="1800">
                  <a:solidFill>
                    <a:schemeClr val="bg1"/>
                  </a:solidFill>
                  <a:latin typeface="Arial" charset="0"/>
                </a:rPr>
                <a:t> because of the open circuit.</a:t>
              </a:r>
            </a:p>
          </p:txBody>
        </p:sp>
        <p:sp>
          <p:nvSpPr>
            <p:cNvPr id="320520" name="Line 8"/>
            <p:cNvSpPr>
              <a:spLocks noChangeShapeType="1"/>
            </p:cNvSpPr>
            <p:nvPr/>
          </p:nvSpPr>
          <p:spPr bwMode="auto">
            <a:xfrm flipV="1">
              <a:off x="5715000" y="5943600"/>
              <a:ext cx="205740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8" name="Rectangle 8"/>
          <p:cNvSpPr>
            <a:spLocks noChangeArrowheads="1"/>
          </p:cNvSpPr>
          <p:nvPr/>
        </p:nvSpPr>
        <p:spPr bwMode="auto">
          <a:xfrm>
            <a:off x="228600" y="4495800"/>
            <a:ext cx="8610600" cy="2362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62" name="Rectangle 2"/>
          <p:cNvSpPr>
            <a:spLocks noGrp="1" noChangeArrowheads="1"/>
          </p:cNvSpPr>
          <p:nvPr>
            <p:ph type="title"/>
          </p:nvPr>
        </p:nvSpPr>
        <p:spPr>
          <a:xfrm>
            <a:off x="609600" y="304800"/>
            <a:ext cx="7772400" cy="762000"/>
          </a:xfrm>
        </p:spPr>
        <p:txBody>
          <a:bodyPr/>
          <a:lstStyle/>
          <a:p>
            <a:r>
              <a:rPr lang="en-US" altLang="en-US" sz="4000"/>
              <a:t>Notes</a:t>
            </a:r>
          </a:p>
        </p:txBody>
      </p:sp>
      <p:sp>
        <p:nvSpPr>
          <p:cNvPr id="322563" name="Rectangle 3"/>
          <p:cNvSpPr>
            <a:spLocks noGrp="1" noChangeArrowheads="1"/>
          </p:cNvSpPr>
          <p:nvPr>
            <p:ph type="body" idx="1"/>
          </p:nvPr>
        </p:nvSpPr>
        <p:spPr>
          <a:xfrm>
            <a:off x="152400" y="1143000"/>
            <a:ext cx="8686800" cy="3352800"/>
          </a:xfrm>
          <a:noFill/>
          <a:ln/>
        </p:spPr>
        <p:txBody>
          <a:bodyPr lIns="91440" tIns="45720" rIns="91440" bIns="45720"/>
          <a:lstStyle/>
          <a:p>
            <a:pPr marL="0" indent="458788">
              <a:lnSpc>
                <a:spcPct val="90000"/>
              </a:lnSpc>
              <a:spcBef>
                <a:spcPct val="0"/>
              </a:spcBef>
              <a:buFontTx/>
              <a:buAutoNum type="arabicPeriod"/>
            </a:pPr>
            <a:r>
              <a:rPr lang="en-US" altLang="en-US" sz="2000" dirty="0"/>
              <a:t>We can find the Norton equivalent of any circuit made up of voltage sources, current sources, and resistors.  The sources can be any combination of dependent and independent sources.  </a:t>
            </a:r>
          </a:p>
          <a:p>
            <a:pPr marL="0" indent="458788">
              <a:lnSpc>
                <a:spcPct val="90000"/>
              </a:lnSpc>
              <a:spcBef>
                <a:spcPct val="0"/>
              </a:spcBef>
              <a:buFontTx/>
              <a:buAutoNum type="arabicPeriod"/>
            </a:pPr>
            <a:r>
              <a:rPr lang="en-US" altLang="en-US" sz="2000" dirty="0"/>
              <a:t>We can find the values of the Norton equivalent by finding the open-circuit voltage and short-circuit current.  The reference polarities of these quantities are important. </a:t>
            </a:r>
          </a:p>
          <a:p>
            <a:pPr marL="0" indent="458788">
              <a:lnSpc>
                <a:spcPct val="90000"/>
              </a:lnSpc>
              <a:spcBef>
                <a:spcPct val="0"/>
              </a:spcBef>
              <a:buFontTx/>
              <a:buAutoNum type="arabicPeriod"/>
            </a:pPr>
            <a:r>
              <a:rPr lang="en-US" altLang="en-US" sz="2000" dirty="0"/>
              <a:t>To find the equivalent resistance, we need to set the independent sources equal to zero.  However, the dependent sources will remain.  This requires some care.  We will discuss finding the equivalent resistance with dependent sources in the fourth part of the module.  </a:t>
            </a:r>
          </a:p>
          <a:p>
            <a:pPr marL="0" indent="458788">
              <a:lnSpc>
                <a:spcPct val="90000"/>
              </a:lnSpc>
              <a:spcBef>
                <a:spcPct val="0"/>
              </a:spcBef>
              <a:buFontTx/>
              <a:buAutoNum type="arabicPeriod"/>
            </a:pPr>
            <a:r>
              <a:rPr lang="en-US" altLang="en-US" sz="2000" dirty="0">
                <a:cs typeface="Times New Roman" pitchFamily="18" charset="0"/>
              </a:rPr>
              <a:t>As with all equivalent circuits, the </a:t>
            </a:r>
            <a:r>
              <a:rPr lang="en-US" altLang="en-US" sz="2000" dirty="0"/>
              <a:t>Norton </a:t>
            </a:r>
            <a:r>
              <a:rPr lang="en-US" altLang="en-US" sz="2000" dirty="0">
                <a:cs typeface="Times New Roman" pitchFamily="18" charset="0"/>
              </a:rPr>
              <a:t>equivalent is equivalent only with respect to the things connected to it.</a:t>
            </a:r>
          </a:p>
        </p:txBody>
      </p:sp>
      <p:pic>
        <p:nvPicPr>
          <p:cNvPr id="322565" name="Picture 5" descr="AG00384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46688"/>
            <a:ext cx="2438400" cy="1195387"/>
          </a:xfrm>
          <a:prstGeom prst="rect">
            <a:avLst/>
          </a:prstGeom>
          <a:noFill/>
          <a:extLst>
            <a:ext uri="{909E8E84-426E-40DD-AFC4-6F175D3DCCD1}">
              <a14:hiddenFill xmlns:a14="http://schemas.microsoft.com/office/drawing/2010/main">
                <a:solidFill>
                  <a:srgbClr val="FFFFFF"/>
                </a:solidFill>
              </a14:hiddenFill>
            </a:ext>
          </a:extLst>
        </p:spPr>
      </p:pic>
      <p:pic>
        <p:nvPicPr>
          <p:cNvPr id="322566" name="Picture 6" descr="j025449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22567" name="Picture 7" descr="AG00384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181600"/>
            <a:ext cx="2438400" cy="1195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609600" y="304800"/>
            <a:ext cx="7772400" cy="762000"/>
          </a:xfrm>
        </p:spPr>
        <p:txBody>
          <a:bodyPr/>
          <a:lstStyle/>
          <a:p>
            <a:r>
              <a:rPr lang="en-US" altLang="en-US" sz="4000"/>
              <a:t>Example Problem</a:t>
            </a:r>
          </a:p>
        </p:txBody>
      </p:sp>
      <p:sp>
        <p:nvSpPr>
          <p:cNvPr id="324611" name="Rectangle 3"/>
          <p:cNvSpPr>
            <a:spLocks noGrp="1" noChangeArrowheads="1"/>
          </p:cNvSpPr>
          <p:nvPr>
            <p:ph type="body" idx="1"/>
          </p:nvPr>
        </p:nvSpPr>
        <p:spPr>
          <a:xfrm>
            <a:off x="609600" y="1143000"/>
            <a:ext cx="7772400" cy="2209800"/>
          </a:xfrm>
          <a:noFill/>
          <a:ln/>
        </p:spPr>
        <p:txBody>
          <a:bodyPr lIns="91440" tIns="45720" rIns="91440" bIns="45720"/>
          <a:lstStyle/>
          <a:p>
            <a:pPr marL="0" indent="458788">
              <a:lnSpc>
                <a:spcPct val="90000"/>
              </a:lnSpc>
              <a:buFontTx/>
              <a:buNone/>
            </a:pPr>
            <a:r>
              <a:rPr lang="en-US" altLang="en-US" sz="2800" dirty="0">
                <a:cs typeface="Times New Roman" pitchFamily="18" charset="0"/>
              </a:rPr>
              <a:t>We wish to find the </a:t>
            </a:r>
            <a:r>
              <a:rPr lang="en-US" altLang="en-US" sz="2800" dirty="0"/>
              <a:t>Norton</a:t>
            </a:r>
            <a:r>
              <a:rPr lang="en-US" altLang="en-US" sz="2800" dirty="0">
                <a:cs typeface="Times New Roman" pitchFamily="18" charset="0"/>
              </a:rPr>
              <a:t> equivalent of the circuit below, as seen from terminals A and B.  </a:t>
            </a:r>
          </a:p>
          <a:p>
            <a:pPr marL="0" indent="458788">
              <a:lnSpc>
                <a:spcPct val="90000"/>
              </a:lnSpc>
              <a:buFontTx/>
              <a:buNone/>
            </a:pPr>
            <a:r>
              <a:rPr lang="en-US" altLang="en-US" sz="2000" dirty="0">
                <a:cs typeface="Times New Roman" pitchFamily="18" charset="0"/>
              </a:rPr>
              <a:t>Note that there is an unstated assumption here; we assume that we will later connect something to these two terminals.  Having found the </a:t>
            </a:r>
            <a:r>
              <a:rPr lang="en-US" altLang="en-US" sz="2000" dirty="0"/>
              <a:t>Norton</a:t>
            </a:r>
            <a:r>
              <a:rPr lang="en-US" altLang="en-US" sz="2000" dirty="0">
                <a:cs typeface="Times New Roman" pitchFamily="18" charset="0"/>
              </a:rPr>
              <a:t> equivalent, we will be able to solve that circuit more easily by using that equivalent.  </a:t>
            </a:r>
          </a:p>
        </p:txBody>
      </p:sp>
      <p:graphicFrame>
        <p:nvGraphicFramePr>
          <p:cNvPr id="324612" name="Object 4"/>
          <p:cNvGraphicFramePr>
            <a:graphicFrameLocks noChangeAspect="1"/>
          </p:cNvGraphicFramePr>
          <p:nvPr/>
        </p:nvGraphicFramePr>
        <p:xfrm>
          <a:off x="381000" y="3454400"/>
          <a:ext cx="8483600" cy="3403600"/>
        </p:xfrm>
        <a:graphic>
          <a:graphicData uri="http://schemas.openxmlformats.org/presentationml/2006/ole">
            <mc:AlternateContent xmlns:mc="http://schemas.openxmlformats.org/markup-compatibility/2006">
              <mc:Choice xmlns:v="urn:schemas-microsoft-com:vml" Requires="v">
                <p:oleObj spid="_x0000_s324643" name="VISIO" r:id="rId4" imgW="8483760" imgH="3403080" progId="Visio.Drawing.6">
                  <p:embed/>
                </p:oleObj>
              </mc:Choice>
              <mc:Fallback>
                <p:oleObj name="VISIO" r:id="rId4" imgW="8483760" imgH="34030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54400"/>
                        <a:ext cx="8483600" cy="3403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371600" y="0"/>
            <a:ext cx="7772400" cy="914400"/>
          </a:xfrm>
        </p:spPr>
        <p:txBody>
          <a:bodyPr/>
          <a:lstStyle/>
          <a:p>
            <a:r>
              <a:rPr lang="en-US" altLang="en-US" sz="4000"/>
              <a:t>Example Problem – Step 1</a:t>
            </a:r>
          </a:p>
        </p:txBody>
      </p:sp>
      <p:sp>
        <p:nvSpPr>
          <p:cNvPr id="326659" name="Rectangle 3"/>
          <p:cNvSpPr>
            <a:spLocks noGrp="1" noChangeArrowheads="1"/>
          </p:cNvSpPr>
          <p:nvPr>
            <p:ph type="body" idx="1"/>
          </p:nvPr>
        </p:nvSpPr>
        <p:spPr>
          <a:xfrm>
            <a:off x="609600" y="914400"/>
            <a:ext cx="7772400" cy="2362200"/>
          </a:xfrm>
          <a:noFill/>
          <a:ln/>
        </p:spPr>
        <p:txBody>
          <a:bodyPr lIns="91440" tIns="45720" rIns="91440" bIns="45720"/>
          <a:lstStyle/>
          <a:p>
            <a:pPr marL="0" indent="458788">
              <a:buFontTx/>
              <a:buNone/>
            </a:pPr>
            <a:r>
              <a:rPr lang="en-US" altLang="en-US" sz="2400" dirty="0">
                <a:cs typeface="Times New Roman" pitchFamily="18" charset="0"/>
              </a:rPr>
              <a:t>We wish to find the open-circuit voltage </a:t>
            </a:r>
            <a:r>
              <a:rPr lang="en-US" altLang="en-US" sz="2400" i="1" dirty="0" err="1">
                <a:solidFill>
                  <a:srgbClr val="FF0000"/>
                </a:solidFill>
                <a:cs typeface="Times New Roman" pitchFamily="18" charset="0"/>
              </a:rPr>
              <a:t>v</a:t>
            </a:r>
            <a:r>
              <a:rPr lang="en-US" altLang="en-US" sz="2400" i="1" baseline="-25000" dirty="0" err="1">
                <a:solidFill>
                  <a:srgbClr val="FF0000"/>
                </a:solidFill>
                <a:cs typeface="Times New Roman" pitchFamily="18" charset="0"/>
              </a:rPr>
              <a:t>OC</a:t>
            </a:r>
            <a:r>
              <a:rPr lang="en-US" altLang="en-US" sz="2400" dirty="0">
                <a:cs typeface="Times New Roman" pitchFamily="18" charset="0"/>
              </a:rPr>
              <a:t> with the polarity defined in the circuit given below. 	</a:t>
            </a:r>
          </a:p>
          <a:p>
            <a:pPr marL="0" indent="458788">
              <a:buFontTx/>
              <a:buNone/>
            </a:pPr>
            <a:r>
              <a:rPr lang="en-US" altLang="en-US" sz="2400" dirty="0">
                <a:cs typeface="Times New Roman" pitchFamily="18" charset="0"/>
              </a:rPr>
              <a:t>In general, remember, we need to find two out of three of the quantities </a:t>
            </a:r>
            <a:r>
              <a:rPr lang="en-US" altLang="en-US" sz="2400" i="1" dirty="0" err="1">
                <a:latin typeface="Times New Roman" pitchFamily="18" charset="0"/>
                <a:cs typeface="Times New Roman" pitchFamily="18" charset="0"/>
              </a:rPr>
              <a:t>v</a:t>
            </a:r>
            <a:r>
              <a:rPr lang="en-US" altLang="en-US" sz="2400" i="1" baseline="-25000" dirty="0" err="1">
                <a:latin typeface="Times New Roman" pitchFamily="18" charset="0"/>
                <a:cs typeface="Times New Roman" pitchFamily="18" charset="0"/>
              </a:rPr>
              <a:t>OC</a:t>
            </a:r>
            <a:r>
              <a:rPr lang="en-US" altLang="en-US" sz="2400" dirty="0">
                <a:cs typeface="Times New Roman" pitchFamily="18" charset="0"/>
              </a:rPr>
              <a:t>, </a:t>
            </a:r>
            <a:r>
              <a:rPr lang="en-US" altLang="en-US" sz="2400" i="1" dirty="0" err="1">
                <a:latin typeface="Times New Roman" pitchFamily="18" charset="0"/>
                <a:cs typeface="Times New Roman" pitchFamily="18" charset="0"/>
              </a:rPr>
              <a:t>i</a:t>
            </a:r>
            <a:r>
              <a:rPr lang="en-US" altLang="en-US" sz="2400" i="1" baseline="-25000" dirty="0" err="1">
                <a:latin typeface="Times New Roman" pitchFamily="18" charset="0"/>
                <a:cs typeface="Times New Roman" pitchFamily="18" charset="0"/>
              </a:rPr>
              <a:t>SC</a:t>
            </a:r>
            <a:r>
              <a:rPr lang="en-US" altLang="en-US" sz="2400" dirty="0">
                <a:cs typeface="Times New Roman" pitchFamily="18" charset="0"/>
              </a:rPr>
              <a:t>, and </a:t>
            </a:r>
            <a:r>
              <a:rPr lang="en-US" altLang="en-US" sz="2400" i="1" dirty="0">
                <a:latin typeface="Times New Roman" pitchFamily="18" charset="0"/>
                <a:cs typeface="Times New Roman" pitchFamily="18" charset="0"/>
              </a:rPr>
              <a:t>R</a:t>
            </a:r>
            <a:r>
              <a:rPr lang="en-US" altLang="en-US" sz="2400" i="1" baseline="-25000" dirty="0">
                <a:latin typeface="Times New Roman" pitchFamily="18" charset="0"/>
                <a:cs typeface="Times New Roman" pitchFamily="18" charset="0"/>
              </a:rPr>
              <a:t>EQ</a:t>
            </a:r>
            <a:r>
              <a:rPr lang="en-US" altLang="en-US" sz="2400" dirty="0">
                <a:cs typeface="Times New Roman" pitchFamily="18" charset="0"/>
              </a:rPr>
              <a:t>.  In this problem we will find two, and then find the third just as a check.  In general, finding the third quantity is not required.</a:t>
            </a:r>
          </a:p>
        </p:txBody>
      </p:sp>
      <p:graphicFrame>
        <p:nvGraphicFramePr>
          <p:cNvPr id="326660" name="Object 4"/>
          <p:cNvGraphicFramePr>
            <a:graphicFrameLocks noChangeAspect="1"/>
          </p:cNvGraphicFramePr>
          <p:nvPr/>
        </p:nvGraphicFramePr>
        <p:xfrm>
          <a:off x="304800" y="3454400"/>
          <a:ext cx="8483600" cy="3403600"/>
        </p:xfrm>
        <a:graphic>
          <a:graphicData uri="http://schemas.openxmlformats.org/presentationml/2006/ole">
            <mc:AlternateContent xmlns:mc="http://schemas.openxmlformats.org/markup-compatibility/2006">
              <mc:Choice xmlns:v="urn:schemas-microsoft-com:vml" Requires="v">
                <p:oleObj spid="_x0000_s326691" name="VISIO" r:id="rId4" imgW="8483760" imgH="3403080" progId="Visio.Drawing.6">
                  <p:embed/>
                </p:oleObj>
              </mc:Choice>
              <mc:Fallback>
                <p:oleObj name="VISIO" r:id="rId4" imgW="8483760" imgH="34030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54400"/>
                        <a:ext cx="8483600" cy="3403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685800"/>
            <a:ext cx="7772400" cy="2133600"/>
          </a:xfrm>
        </p:spPr>
        <p:txBody>
          <a:bodyPr/>
          <a:lstStyle/>
          <a:p>
            <a:r>
              <a:rPr lang="en-US" altLang="en-US" dirty="0"/>
              <a:t>Norton’s Theorem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2286000" y="0"/>
            <a:ext cx="6553200" cy="685800"/>
          </a:xfrm>
        </p:spPr>
        <p:txBody>
          <a:bodyPr/>
          <a:lstStyle/>
          <a:p>
            <a:r>
              <a:rPr lang="en-US" altLang="en-US" sz="2800"/>
              <a:t>Example Problem – Step 1 (Note)</a:t>
            </a:r>
          </a:p>
        </p:txBody>
      </p:sp>
      <p:sp>
        <p:nvSpPr>
          <p:cNvPr id="328707" name="Rectangle 3"/>
          <p:cNvSpPr>
            <a:spLocks noGrp="1" noChangeArrowheads="1"/>
          </p:cNvSpPr>
          <p:nvPr>
            <p:ph type="body" idx="1"/>
          </p:nvPr>
        </p:nvSpPr>
        <p:spPr>
          <a:xfrm>
            <a:off x="152400" y="1295400"/>
            <a:ext cx="8763000" cy="2590800"/>
          </a:xfrm>
          <a:noFill/>
          <a:ln/>
        </p:spPr>
        <p:txBody>
          <a:bodyPr lIns="91440" tIns="45720" rIns="91440" bIns="45720"/>
          <a:lstStyle/>
          <a:p>
            <a:pPr marL="0" indent="458788">
              <a:lnSpc>
                <a:spcPct val="90000"/>
              </a:lnSpc>
              <a:buFontTx/>
              <a:buNone/>
            </a:pPr>
            <a:r>
              <a:rPr lang="en-US" altLang="en-US" sz="1800" dirty="0">
                <a:cs typeface="Times New Roman" pitchFamily="18" charset="0"/>
              </a:rPr>
              <a:t>We wish to find the open-circuit voltage </a:t>
            </a:r>
            <a:r>
              <a:rPr lang="en-US" altLang="en-US" sz="1800" i="1" dirty="0" err="1">
                <a:solidFill>
                  <a:srgbClr val="FF0000"/>
                </a:solidFill>
                <a:cs typeface="Times New Roman" pitchFamily="18" charset="0"/>
              </a:rPr>
              <a:t>v</a:t>
            </a:r>
            <a:r>
              <a:rPr lang="en-US" altLang="en-US" sz="1800" i="1" baseline="-25000" dirty="0" err="1">
                <a:solidFill>
                  <a:srgbClr val="FF0000"/>
                </a:solidFill>
                <a:cs typeface="Times New Roman" pitchFamily="18" charset="0"/>
              </a:rPr>
              <a:t>OC</a:t>
            </a:r>
            <a:r>
              <a:rPr lang="en-US" altLang="en-US" sz="1800" dirty="0">
                <a:cs typeface="Times New Roman" pitchFamily="18" charset="0"/>
              </a:rPr>
              <a:t> with the polarity defined in the circuit given below. </a:t>
            </a:r>
          </a:p>
          <a:p>
            <a:pPr marL="0" indent="458788">
              <a:lnSpc>
                <a:spcPct val="90000"/>
              </a:lnSpc>
              <a:buFontTx/>
              <a:buNone/>
            </a:pPr>
            <a:r>
              <a:rPr lang="en-US" altLang="en-US" sz="2400" dirty="0">
                <a:cs typeface="Times New Roman" pitchFamily="18" charset="0"/>
              </a:rPr>
              <a:t>Some students may be tempted to remove resistor </a:t>
            </a:r>
            <a:r>
              <a:rPr lang="en-US" altLang="en-US" sz="2400" i="1" dirty="0">
                <a:cs typeface="Times New Roman" pitchFamily="18" charset="0"/>
              </a:rPr>
              <a:t>R</a:t>
            </a:r>
            <a:r>
              <a:rPr lang="en-US" altLang="en-US" sz="2400" i="1" baseline="-25000" dirty="0">
                <a:cs typeface="Times New Roman" pitchFamily="18" charset="0"/>
              </a:rPr>
              <a:t>3</a:t>
            </a:r>
            <a:r>
              <a:rPr lang="en-US" altLang="en-US" sz="2400" dirty="0">
                <a:cs typeface="Times New Roman" pitchFamily="18" charset="0"/>
              </a:rPr>
              <a:t> from this circuit.  We should not do this.  In future problems, </a:t>
            </a:r>
            <a:r>
              <a:rPr lang="en-US" altLang="en-US" sz="2400" b="1" dirty="0">
                <a:cs typeface="Times New Roman" pitchFamily="18" charset="0"/>
              </a:rPr>
              <a:t>if</a:t>
            </a:r>
            <a:r>
              <a:rPr lang="en-US" altLang="en-US" sz="2400" dirty="0">
                <a:cs typeface="Times New Roman" pitchFamily="18" charset="0"/>
              </a:rPr>
              <a:t> we are asked to find </a:t>
            </a:r>
            <a:r>
              <a:rPr lang="en-US" altLang="en-US" sz="2400" dirty="0">
                <a:latin typeface="Times New Roman"/>
                <a:cs typeface="Times New Roman" pitchFamily="18" charset="0"/>
              </a:rPr>
              <a:t>“</a:t>
            </a:r>
            <a:r>
              <a:rPr lang="en-US" altLang="en-US" sz="2400" dirty="0">
                <a:cs typeface="Times New Roman" pitchFamily="18" charset="0"/>
              </a:rPr>
              <a:t>the equivalent circuit seen by resistor </a:t>
            </a:r>
            <a:r>
              <a:rPr lang="en-US" altLang="en-US" sz="2400" i="1" dirty="0">
                <a:cs typeface="Times New Roman" pitchFamily="18" charset="0"/>
              </a:rPr>
              <a:t>R</a:t>
            </a:r>
            <a:r>
              <a:rPr lang="en-US" altLang="en-US" sz="2400" i="1" baseline="-25000" dirty="0">
                <a:cs typeface="Times New Roman" pitchFamily="18" charset="0"/>
              </a:rPr>
              <a:t>3</a:t>
            </a:r>
            <a:r>
              <a:rPr lang="en-US" altLang="en-US" sz="2400" dirty="0">
                <a:latin typeface="Times New Roman"/>
                <a:cs typeface="Times New Roman" pitchFamily="18" charset="0"/>
              </a:rPr>
              <a:t>”</a:t>
            </a:r>
            <a:r>
              <a:rPr lang="en-US" altLang="en-US" sz="2400" dirty="0">
                <a:cs typeface="Times New Roman" pitchFamily="18" charset="0"/>
              </a:rPr>
              <a:t>, then we assume that the resistor </a:t>
            </a:r>
            <a:r>
              <a:rPr lang="en-US" altLang="en-US" sz="2400" dirty="0">
                <a:latin typeface="Times New Roman"/>
                <a:cs typeface="Times New Roman" pitchFamily="18" charset="0"/>
              </a:rPr>
              <a:t>“</a:t>
            </a:r>
            <a:r>
              <a:rPr lang="en-US" altLang="en-US" sz="2400" dirty="0">
                <a:cs typeface="Times New Roman" pitchFamily="18" charset="0"/>
              </a:rPr>
              <a:t>does not see itself</a:t>
            </a:r>
            <a:r>
              <a:rPr lang="en-US" altLang="en-US" sz="2400" dirty="0">
                <a:latin typeface="Times New Roman"/>
                <a:cs typeface="Times New Roman" pitchFamily="18" charset="0"/>
              </a:rPr>
              <a:t>”</a:t>
            </a:r>
            <a:r>
              <a:rPr lang="en-US" altLang="en-US" sz="2400" dirty="0">
                <a:cs typeface="Times New Roman" pitchFamily="18" charset="0"/>
              </a:rPr>
              <a:t>, and remove it.  In this problem, we are not given this instruction.  Leave the resistor in place, even though the open-circuit voltage is across it.	</a:t>
            </a:r>
          </a:p>
        </p:txBody>
      </p:sp>
      <p:graphicFrame>
        <p:nvGraphicFramePr>
          <p:cNvPr id="328708" name="Object 4"/>
          <p:cNvGraphicFramePr>
            <a:graphicFrameLocks noChangeAspect="1"/>
          </p:cNvGraphicFramePr>
          <p:nvPr/>
        </p:nvGraphicFramePr>
        <p:xfrm>
          <a:off x="1981200" y="4371975"/>
          <a:ext cx="6197600" cy="2486025"/>
        </p:xfrm>
        <a:graphic>
          <a:graphicData uri="http://schemas.openxmlformats.org/presentationml/2006/ole">
            <mc:AlternateContent xmlns:mc="http://schemas.openxmlformats.org/markup-compatibility/2006">
              <mc:Choice xmlns:v="urn:schemas-microsoft-com:vml" Requires="v">
                <p:oleObj spid="_x0000_s328739" name="VISIO" r:id="rId4" imgW="8483760" imgH="3403080" progId="Visio.Drawing.6">
                  <p:embed/>
                </p:oleObj>
              </mc:Choice>
              <mc:Fallback>
                <p:oleObj name="VISIO" r:id="rId4" imgW="8483760" imgH="34030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371975"/>
                        <a:ext cx="6197600" cy="24860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8" name="Rectangle 6"/>
          <p:cNvSpPr>
            <a:spLocks noChangeArrowheads="1"/>
          </p:cNvSpPr>
          <p:nvPr/>
        </p:nvSpPr>
        <p:spPr bwMode="auto">
          <a:xfrm>
            <a:off x="838200" y="2209800"/>
            <a:ext cx="4114800" cy="1143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54" name="Rectangle 2"/>
          <p:cNvSpPr>
            <a:spLocks noGrp="1" noChangeArrowheads="1"/>
          </p:cNvSpPr>
          <p:nvPr>
            <p:ph type="title"/>
          </p:nvPr>
        </p:nvSpPr>
        <p:spPr>
          <a:xfrm>
            <a:off x="1371600" y="0"/>
            <a:ext cx="7772400" cy="685800"/>
          </a:xfrm>
        </p:spPr>
        <p:txBody>
          <a:bodyPr/>
          <a:lstStyle/>
          <a:p>
            <a:r>
              <a:rPr lang="en-US" altLang="en-US" sz="4000"/>
              <a:t>Example Problem – Step 2</a:t>
            </a:r>
          </a:p>
        </p:txBody>
      </p:sp>
      <p:sp>
        <p:nvSpPr>
          <p:cNvPr id="330755" name="Rectangle 3"/>
          <p:cNvSpPr>
            <a:spLocks noGrp="1" noChangeArrowheads="1"/>
          </p:cNvSpPr>
          <p:nvPr>
            <p:ph type="body" idx="1"/>
          </p:nvPr>
        </p:nvSpPr>
        <p:spPr>
          <a:xfrm>
            <a:off x="609600" y="914400"/>
            <a:ext cx="7772400" cy="1600200"/>
          </a:xfrm>
          <a:noFill/>
          <a:ln/>
        </p:spPr>
        <p:txBody>
          <a:bodyPr lIns="91440" tIns="45720" rIns="91440" bIns="45720"/>
          <a:lstStyle/>
          <a:p>
            <a:pPr marL="0" indent="458788">
              <a:buFontTx/>
              <a:buNone/>
            </a:pPr>
            <a:r>
              <a:rPr lang="en-US" altLang="en-US" sz="2800" dirty="0">
                <a:cs typeface="Times New Roman" pitchFamily="18" charset="0"/>
              </a:rPr>
              <a:t>We wish to find the voltage </a:t>
            </a:r>
            <a:r>
              <a:rPr lang="en-US" altLang="en-US" sz="2800" i="1" dirty="0" err="1">
                <a:solidFill>
                  <a:srgbClr val="FF0000"/>
                </a:solidFill>
                <a:cs typeface="Times New Roman" pitchFamily="18" charset="0"/>
              </a:rPr>
              <a:t>v</a:t>
            </a:r>
            <a:r>
              <a:rPr lang="en-US" altLang="en-US" sz="2800" i="1" baseline="-25000" dirty="0" err="1">
                <a:solidFill>
                  <a:srgbClr val="FF0000"/>
                </a:solidFill>
                <a:cs typeface="Times New Roman" pitchFamily="18" charset="0"/>
              </a:rPr>
              <a:t>OC</a:t>
            </a:r>
            <a:r>
              <a:rPr lang="en-US" altLang="en-US" sz="2800" dirty="0" err="1">
                <a:cs typeface="Times New Roman" pitchFamily="18" charset="0"/>
              </a:rPr>
              <a:t>.</a:t>
            </a:r>
            <a:r>
              <a:rPr lang="en-US" altLang="en-US" sz="2800" dirty="0">
                <a:cs typeface="Times New Roman" pitchFamily="18" charset="0"/>
              </a:rPr>
              <a:t>  Writing KCL at the node encircled with a dashed red line, we have</a:t>
            </a:r>
          </a:p>
        </p:txBody>
      </p:sp>
      <p:graphicFrame>
        <p:nvGraphicFramePr>
          <p:cNvPr id="330756" name="Object 4"/>
          <p:cNvGraphicFramePr>
            <a:graphicFrameLocks noChangeAspect="1"/>
          </p:cNvGraphicFramePr>
          <p:nvPr/>
        </p:nvGraphicFramePr>
        <p:xfrm>
          <a:off x="963613" y="2286000"/>
          <a:ext cx="3863975" cy="944563"/>
        </p:xfrm>
        <a:graphic>
          <a:graphicData uri="http://schemas.openxmlformats.org/presentationml/2006/ole">
            <mc:AlternateContent xmlns:mc="http://schemas.openxmlformats.org/markup-compatibility/2006">
              <mc:Choice xmlns:v="urn:schemas-microsoft-com:vml" Requires="v">
                <p:oleObj spid="_x0000_s330819" name="Equation" r:id="rId4" imgW="1765080" imgH="431640" progId="Equation.DSMT4">
                  <p:embed/>
                </p:oleObj>
              </mc:Choice>
              <mc:Fallback>
                <p:oleObj name="Equation" r:id="rId4" imgW="176508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286000"/>
                        <a:ext cx="3863975"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0757" name="Object 5"/>
          <p:cNvGraphicFramePr>
            <a:graphicFrameLocks noChangeAspect="1"/>
          </p:cNvGraphicFramePr>
          <p:nvPr/>
        </p:nvGraphicFramePr>
        <p:xfrm>
          <a:off x="381000" y="3454400"/>
          <a:ext cx="8483600" cy="3403600"/>
        </p:xfrm>
        <a:graphic>
          <a:graphicData uri="http://schemas.openxmlformats.org/presentationml/2006/ole">
            <mc:AlternateContent xmlns:mc="http://schemas.openxmlformats.org/markup-compatibility/2006">
              <mc:Choice xmlns:v="urn:schemas-microsoft-com:vml" Requires="v">
                <p:oleObj spid="_x0000_s330820" name="VISIO" r:id="rId6" imgW="8483760" imgH="3403080" progId="Visio.Drawing.6">
                  <p:embed/>
                </p:oleObj>
              </mc:Choice>
              <mc:Fallback>
                <p:oleObj name="VISIO" r:id="rId6" imgW="8483760" imgH="340308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454400"/>
                        <a:ext cx="8483600" cy="3403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6" name="Rectangle 6"/>
          <p:cNvSpPr>
            <a:spLocks noChangeArrowheads="1"/>
          </p:cNvSpPr>
          <p:nvPr/>
        </p:nvSpPr>
        <p:spPr bwMode="auto">
          <a:xfrm>
            <a:off x="990600" y="1371600"/>
            <a:ext cx="6705600" cy="2133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2" name="Rectangle 2"/>
          <p:cNvSpPr>
            <a:spLocks noGrp="1" noChangeArrowheads="1"/>
          </p:cNvSpPr>
          <p:nvPr>
            <p:ph type="title"/>
          </p:nvPr>
        </p:nvSpPr>
        <p:spPr>
          <a:xfrm>
            <a:off x="1371600" y="0"/>
            <a:ext cx="7772400" cy="685800"/>
          </a:xfrm>
        </p:spPr>
        <p:txBody>
          <a:bodyPr/>
          <a:lstStyle/>
          <a:p>
            <a:r>
              <a:rPr lang="en-US" altLang="en-US" sz="4000"/>
              <a:t>Example Problem – Step 3</a:t>
            </a:r>
          </a:p>
        </p:txBody>
      </p:sp>
      <p:sp>
        <p:nvSpPr>
          <p:cNvPr id="332803" name="Rectangle 3"/>
          <p:cNvSpPr>
            <a:spLocks noGrp="1" noChangeArrowheads="1"/>
          </p:cNvSpPr>
          <p:nvPr>
            <p:ph type="body" idx="1"/>
          </p:nvPr>
        </p:nvSpPr>
        <p:spPr>
          <a:xfrm>
            <a:off x="609600" y="914400"/>
            <a:ext cx="7772400" cy="533400"/>
          </a:xfrm>
          <a:noFill/>
          <a:ln/>
        </p:spPr>
        <p:txBody>
          <a:bodyPr lIns="91440" tIns="45720" rIns="91440" bIns="45720"/>
          <a:lstStyle/>
          <a:p>
            <a:pPr marL="0" indent="458788">
              <a:buFontTx/>
              <a:buNone/>
            </a:pPr>
            <a:r>
              <a:rPr lang="en-US" altLang="en-US" sz="2800" dirty="0">
                <a:cs typeface="Times New Roman" pitchFamily="18" charset="0"/>
              </a:rPr>
              <a:t>Substituting in values, we have</a:t>
            </a:r>
          </a:p>
        </p:txBody>
      </p:sp>
      <p:graphicFrame>
        <p:nvGraphicFramePr>
          <p:cNvPr id="332804" name="Object 4"/>
          <p:cNvGraphicFramePr>
            <a:graphicFrameLocks noChangeAspect="1"/>
          </p:cNvGraphicFramePr>
          <p:nvPr/>
        </p:nvGraphicFramePr>
        <p:xfrm>
          <a:off x="1066800" y="1420813"/>
          <a:ext cx="6392863" cy="2000250"/>
        </p:xfrm>
        <a:graphic>
          <a:graphicData uri="http://schemas.openxmlformats.org/presentationml/2006/ole">
            <mc:AlternateContent xmlns:mc="http://schemas.openxmlformats.org/markup-compatibility/2006">
              <mc:Choice xmlns:v="urn:schemas-microsoft-com:vml" Requires="v">
                <p:oleObj spid="_x0000_s332867" name="Equation" r:id="rId4" imgW="2920680" imgH="914400" progId="Equation.DSMT4">
                  <p:embed/>
                </p:oleObj>
              </mc:Choice>
              <mc:Fallback>
                <p:oleObj name="Equation" r:id="rId4" imgW="2920680" imgH="914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20813"/>
                        <a:ext cx="6392863"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05" name="Object 5"/>
          <p:cNvGraphicFramePr>
            <a:graphicFrameLocks noChangeAspect="1"/>
          </p:cNvGraphicFramePr>
          <p:nvPr/>
        </p:nvGraphicFramePr>
        <p:xfrm>
          <a:off x="407988" y="3454400"/>
          <a:ext cx="8483600" cy="3403600"/>
        </p:xfrm>
        <a:graphic>
          <a:graphicData uri="http://schemas.openxmlformats.org/presentationml/2006/ole">
            <mc:AlternateContent xmlns:mc="http://schemas.openxmlformats.org/markup-compatibility/2006">
              <mc:Choice xmlns:v="urn:schemas-microsoft-com:vml" Requires="v">
                <p:oleObj spid="_x0000_s332868" name="VISIO" r:id="rId6" imgW="8483760" imgH="3403080" progId="Visio.Drawing.6">
                  <p:embed/>
                </p:oleObj>
              </mc:Choice>
              <mc:Fallback>
                <p:oleObj name="VISIO" r:id="rId6" imgW="8483760" imgH="340308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8" y="3454400"/>
                        <a:ext cx="8483600" cy="3403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title"/>
          </p:nvPr>
        </p:nvSpPr>
        <p:spPr>
          <a:xfrm>
            <a:off x="1371600" y="0"/>
            <a:ext cx="7772400" cy="685800"/>
          </a:xfrm>
        </p:spPr>
        <p:txBody>
          <a:bodyPr/>
          <a:lstStyle/>
          <a:p>
            <a:r>
              <a:rPr lang="en-US" altLang="en-US" sz="4000"/>
              <a:t>Example Problem – Step 4</a:t>
            </a:r>
          </a:p>
        </p:txBody>
      </p:sp>
      <p:sp>
        <p:nvSpPr>
          <p:cNvPr id="334852" name="Rectangle 4"/>
          <p:cNvSpPr>
            <a:spLocks noGrp="1" noChangeArrowheads="1"/>
          </p:cNvSpPr>
          <p:nvPr>
            <p:ph type="body" idx="1"/>
          </p:nvPr>
        </p:nvSpPr>
        <p:spPr>
          <a:xfrm>
            <a:off x="609600" y="914400"/>
            <a:ext cx="7772400" cy="1447800"/>
          </a:xfrm>
          <a:noFill/>
          <a:ln/>
        </p:spPr>
        <p:txBody>
          <a:bodyPr lIns="91440" tIns="45720" rIns="91440" bIns="45720"/>
          <a:lstStyle/>
          <a:p>
            <a:pPr marL="0" indent="458788">
              <a:buFontTx/>
              <a:buNone/>
            </a:pPr>
            <a:r>
              <a:rPr lang="en-US" altLang="en-US" sz="2400" dirty="0">
                <a:cs typeface="Times New Roman" pitchFamily="18" charset="0"/>
              </a:rPr>
              <a:t>Next, we will find the equivalent resistance, </a:t>
            </a:r>
            <a:r>
              <a:rPr lang="en-US" altLang="en-US" sz="2400" i="1" dirty="0">
                <a:solidFill>
                  <a:srgbClr val="FF0000"/>
                </a:solidFill>
                <a:cs typeface="Times New Roman" pitchFamily="18" charset="0"/>
              </a:rPr>
              <a:t>R</a:t>
            </a:r>
            <a:r>
              <a:rPr lang="en-US" altLang="en-US" sz="2400" i="1" baseline="-25000" dirty="0">
                <a:solidFill>
                  <a:srgbClr val="FF0000"/>
                </a:solidFill>
                <a:cs typeface="Times New Roman" pitchFamily="18" charset="0"/>
              </a:rPr>
              <a:t>EQ</a:t>
            </a:r>
            <a:r>
              <a:rPr lang="en-US" altLang="en-US" sz="2400" dirty="0">
                <a:cs typeface="Times New Roman" pitchFamily="18" charset="0"/>
              </a:rPr>
              <a:t>.  The first step in this solution is to set the independent sources equal to zero.  We then have the circuit below.</a:t>
            </a:r>
          </a:p>
        </p:txBody>
      </p:sp>
      <p:grpSp>
        <p:nvGrpSpPr>
          <p:cNvPr id="2" name="Group 1"/>
          <p:cNvGrpSpPr/>
          <p:nvPr/>
        </p:nvGrpSpPr>
        <p:grpSpPr>
          <a:xfrm>
            <a:off x="0" y="2362200"/>
            <a:ext cx="9144000" cy="4495800"/>
            <a:chOff x="0" y="2362200"/>
            <a:chExt cx="9144000" cy="4495800"/>
          </a:xfrm>
        </p:grpSpPr>
        <p:graphicFrame>
          <p:nvGraphicFramePr>
            <p:cNvPr id="334850" name="Object 2"/>
            <p:cNvGraphicFramePr>
              <a:graphicFrameLocks noChangeAspect="1"/>
            </p:cNvGraphicFramePr>
            <p:nvPr>
              <p:extLst>
                <p:ext uri="{D42A27DB-BD31-4B8C-83A1-F6EECF244321}">
                  <p14:modId xmlns:p14="http://schemas.microsoft.com/office/powerpoint/2010/main" val="1700715989"/>
                </p:ext>
              </p:extLst>
            </p:nvPr>
          </p:nvGraphicFramePr>
          <p:xfrm>
            <a:off x="2667000" y="3884613"/>
            <a:ext cx="6477000" cy="2973387"/>
          </p:xfrm>
          <a:graphic>
            <a:graphicData uri="http://schemas.openxmlformats.org/presentationml/2006/ole">
              <mc:AlternateContent xmlns:mc="http://schemas.openxmlformats.org/markup-compatibility/2006">
                <mc:Choice xmlns:v="urn:schemas-microsoft-com:vml" Requires="v">
                  <p:oleObj spid="_x0000_s334886" name="VISIO" r:id="rId4" imgW="7416000" imgH="3403080" progId="Visio.Drawing.6">
                    <p:embed/>
                  </p:oleObj>
                </mc:Choice>
                <mc:Fallback>
                  <p:oleObj name="VISIO" r:id="rId4" imgW="7416000" imgH="34030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884613"/>
                          <a:ext cx="6477000" cy="29733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4853" name="Text Box 5"/>
            <p:cNvSpPr txBox="1">
              <a:spLocks noChangeArrowheads="1"/>
            </p:cNvSpPr>
            <p:nvPr/>
          </p:nvSpPr>
          <p:spPr bwMode="auto">
            <a:xfrm>
              <a:off x="0" y="2362200"/>
              <a:ext cx="2590800" cy="3416300"/>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solidFill>
                    <a:schemeClr val="bg1"/>
                  </a:solidFill>
                </a:rPr>
                <a:t>Note that the voltage source becomes a short circuit, and the current source becomes an open circuit.  These represent zero-valued sources.</a:t>
              </a:r>
            </a:p>
          </p:txBody>
        </p:sp>
        <p:sp>
          <p:nvSpPr>
            <p:cNvPr id="334854" name="Line 6"/>
            <p:cNvSpPr>
              <a:spLocks noChangeShapeType="1"/>
            </p:cNvSpPr>
            <p:nvPr/>
          </p:nvSpPr>
          <p:spPr bwMode="auto">
            <a:xfrm>
              <a:off x="2133600" y="3733800"/>
              <a:ext cx="2362200" cy="1524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855" name="Line 7"/>
            <p:cNvSpPr>
              <a:spLocks noChangeShapeType="1"/>
            </p:cNvSpPr>
            <p:nvPr/>
          </p:nvSpPr>
          <p:spPr bwMode="auto">
            <a:xfrm>
              <a:off x="2209800" y="4876800"/>
              <a:ext cx="533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2" name="Rectangle 6"/>
          <p:cNvSpPr>
            <a:spLocks noChangeArrowheads="1"/>
          </p:cNvSpPr>
          <p:nvPr/>
        </p:nvSpPr>
        <p:spPr bwMode="auto">
          <a:xfrm>
            <a:off x="838200" y="2667000"/>
            <a:ext cx="76962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898" name="Rectangle 2"/>
          <p:cNvSpPr>
            <a:spLocks noGrp="1" noChangeArrowheads="1"/>
          </p:cNvSpPr>
          <p:nvPr>
            <p:ph type="title"/>
          </p:nvPr>
        </p:nvSpPr>
        <p:spPr>
          <a:xfrm>
            <a:off x="1371600" y="0"/>
            <a:ext cx="7772400" cy="685800"/>
          </a:xfrm>
        </p:spPr>
        <p:txBody>
          <a:bodyPr/>
          <a:lstStyle/>
          <a:p>
            <a:r>
              <a:rPr lang="en-US" altLang="en-US" sz="4000"/>
              <a:t>Example Problem – Step 5</a:t>
            </a:r>
          </a:p>
        </p:txBody>
      </p:sp>
      <p:sp>
        <p:nvSpPr>
          <p:cNvPr id="336899" name="Rectangle 3"/>
          <p:cNvSpPr>
            <a:spLocks noGrp="1" noChangeArrowheads="1"/>
          </p:cNvSpPr>
          <p:nvPr>
            <p:ph type="body" idx="1"/>
          </p:nvPr>
        </p:nvSpPr>
        <p:spPr>
          <a:xfrm>
            <a:off x="609600" y="914400"/>
            <a:ext cx="7772400" cy="1447800"/>
          </a:xfrm>
          <a:noFill/>
          <a:ln/>
        </p:spPr>
        <p:txBody>
          <a:bodyPr lIns="91440" tIns="45720" rIns="91440" bIns="45720"/>
          <a:lstStyle/>
          <a:p>
            <a:pPr marL="0" indent="458788">
              <a:lnSpc>
                <a:spcPct val="90000"/>
              </a:lnSpc>
              <a:buFontTx/>
              <a:buNone/>
            </a:pPr>
            <a:r>
              <a:rPr lang="en-US" altLang="en-US" sz="2000" dirty="0">
                <a:cs typeface="Times New Roman" pitchFamily="18" charset="0"/>
              </a:rPr>
              <a:t>To find the equivalent resistance, </a:t>
            </a:r>
            <a:r>
              <a:rPr lang="en-US" altLang="en-US" sz="2000" i="1" dirty="0">
                <a:solidFill>
                  <a:srgbClr val="FF0000"/>
                </a:solidFill>
                <a:cs typeface="Times New Roman" pitchFamily="18" charset="0"/>
              </a:rPr>
              <a:t>R</a:t>
            </a:r>
            <a:r>
              <a:rPr lang="en-US" altLang="en-US" sz="2000" i="1" baseline="-25000" dirty="0">
                <a:solidFill>
                  <a:srgbClr val="FF0000"/>
                </a:solidFill>
                <a:cs typeface="Times New Roman" pitchFamily="18" charset="0"/>
              </a:rPr>
              <a:t>EQ</a:t>
            </a:r>
            <a:r>
              <a:rPr lang="en-US" altLang="en-US" sz="2000" dirty="0">
                <a:cs typeface="Times New Roman" pitchFamily="18" charset="0"/>
              </a:rPr>
              <a:t>, we simply combine resistances in parallel and in series.  The resistance between terminals A and B, which we are calling </a:t>
            </a:r>
            <a:r>
              <a:rPr lang="en-US" altLang="en-US" sz="2000" i="1" dirty="0">
                <a:solidFill>
                  <a:srgbClr val="FF0000"/>
                </a:solidFill>
                <a:cs typeface="Times New Roman" pitchFamily="18" charset="0"/>
              </a:rPr>
              <a:t>R</a:t>
            </a:r>
            <a:r>
              <a:rPr lang="en-US" altLang="en-US" sz="2000" i="1" baseline="-25000" dirty="0">
                <a:solidFill>
                  <a:srgbClr val="FF0000"/>
                </a:solidFill>
                <a:cs typeface="Times New Roman" pitchFamily="18" charset="0"/>
              </a:rPr>
              <a:t>EQ</a:t>
            </a:r>
            <a:r>
              <a:rPr lang="en-US" altLang="en-US" sz="2000" dirty="0">
                <a:cs typeface="Times New Roman" pitchFamily="18" charset="0"/>
              </a:rPr>
              <a:t>, is found by recognizing that </a:t>
            </a:r>
            <a:r>
              <a:rPr lang="en-US" altLang="en-US" sz="2000" i="1" dirty="0">
                <a:cs typeface="Times New Roman" pitchFamily="18" charset="0"/>
              </a:rPr>
              <a:t>R</a:t>
            </a:r>
            <a:r>
              <a:rPr lang="en-US" altLang="en-US" sz="2000" i="1" baseline="-25000" dirty="0">
                <a:cs typeface="Times New Roman" pitchFamily="18" charset="0"/>
              </a:rPr>
              <a:t>5</a:t>
            </a:r>
            <a:r>
              <a:rPr lang="en-US" altLang="en-US" sz="2000" dirty="0">
                <a:cs typeface="Times New Roman" pitchFamily="18" charset="0"/>
              </a:rPr>
              <a:t> and </a:t>
            </a:r>
            <a:r>
              <a:rPr lang="en-US" altLang="en-US" sz="2000" i="1" dirty="0">
                <a:cs typeface="Times New Roman" pitchFamily="18" charset="0"/>
              </a:rPr>
              <a:t>R</a:t>
            </a:r>
            <a:r>
              <a:rPr lang="en-US" altLang="en-US" sz="2000" i="1" baseline="-25000" dirty="0">
                <a:cs typeface="Times New Roman" pitchFamily="18" charset="0"/>
              </a:rPr>
              <a:t>4</a:t>
            </a:r>
            <a:r>
              <a:rPr lang="en-US" altLang="en-US" sz="2000" dirty="0">
                <a:cs typeface="Times New Roman" pitchFamily="18" charset="0"/>
              </a:rPr>
              <a:t> are in series.  That series combination is in parallel with </a:t>
            </a:r>
            <a:r>
              <a:rPr lang="en-US" altLang="en-US" sz="2000" i="1" dirty="0">
                <a:cs typeface="Times New Roman" pitchFamily="18" charset="0"/>
              </a:rPr>
              <a:t>R</a:t>
            </a:r>
            <a:r>
              <a:rPr lang="en-US" altLang="en-US" sz="2000" i="1" baseline="-25000" dirty="0">
                <a:cs typeface="Times New Roman" pitchFamily="18" charset="0"/>
              </a:rPr>
              <a:t>2</a:t>
            </a:r>
            <a:r>
              <a:rPr lang="en-US" altLang="en-US" sz="2000" dirty="0">
                <a:cs typeface="Times New Roman" pitchFamily="18" charset="0"/>
              </a:rPr>
              <a:t>.  That parallel combination is in parallel with </a:t>
            </a:r>
            <a:r>
              <a:rPr lang="en-US" altLang="en-US" sz="2000" i="1" dirty="0">
                <a:cs typeface="Times New Roman" pitchFamily="18" charset="0"/>
              </a:rPr>
              <a:t>R</a:t>
            </a:r>
            <a:r>
              <a:rPr lang="en-US" altLang="en-US" sz="2000" i="1" baseline="-25000" dirty="0">
                <a:cs typeface="Times New Roman" pitchFamily="18" charset="0"/>
              </a:rPr>
              <a:t>3</a:t>
            </a:r>
            <a:r>
              <a:rPr lang="en-US" altLang="en-US" sz="2000" dirty="0">
                <a:cs typeface="Times New Roman" pitchFamily="18" charset="0"/>
              </a:rPr>
              <a:t>.  We have</a:t>
            </a:r>
          </a:p>
        </p:txBody>
      </p:sp>
      <p:graphicFrame>
        <p:nvGraphicFramePr>
          <p:cNvPr id="336900" name="Object 4"/>
          <p:cNvGraphicFramePr>
            <a:graphicFrameLocks noChangeAspect="1"/>
          </p:cNvGraphicFramePr>
          <p:nvPr/>
        </p:nvGraphicFramePr>
        <p:xfrm>
          <a:off x="838200" y="2743200"/>
          <a:ext cx="7508875" cy="941388"/>
        </p:xfrm>
        <a:graphic>
          <a:graphicData uri="http://schemas.openxmlformats.org/presentationml/2006/ole">
            <mc:AlternateContent xmlns:mc="http://schemas.openxmlformats.org/markup-compatibility/2006">
              <mc:Choice xmlns:v="urn:schemas-microsoft-com:vml" Requires="v">
                <p:oleObj spid="_x0000_s336963" name="Equation" r:id="rId4" imgW="4051080" imgH="507960" progId="Equation.DSMT4">
                  <p:embed/>
                </p:oleObj>
              </mc:Choice>
              <mc:Fallback>
                <p:oleObj name="Equation" r:id="rId4" imgW="4051080" imgH="5079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43200"/>
                        <a:ext cx="7508875"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6901" name="Object 5"/>
          <p:cNvGraphicFramePr>
            <a:graphicFrameLocks noChangeAspect="1"/>
          </p:cNvGraphicFramePr>
          <p:nvPr/>
        </p:nvGraphicFramePr>
        <p:xfrm>
          <a:off x="2362200" y="3738563"/>
          <a:ext cx="6781800" cy="3113087"/>
        </p:xfrm>
        <a:graphic>
          <a:graphicData uri="http://schemas.openxmlformats.org/presentationml/2006/ole">
            <mc:AlternateContent xmlns:mc="http://schemas.openxmlformats.org/markup-compatibility/2006">
              <mc:Choice xmlns:v="urn:schemas-microsoft-com:vml" Requires="v">
                <p:oleObj spid="_x0000_s336964" name="VISIO" r:id="rId6" imgW="7416000" imgH="3403080" progId="Visio.Drawing.6">
                  <p:embed/>
                </p:oleObj>
              </mc:Choice>
              <mc:Fallback>
                <p:oleObj name="VISIO" r:id="rId6" imgW="7416000" imgH="340308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738563"/>
                        <a:ext cx="6781800" cy="31130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2" name="Rectangle 8"/>
          <p:cNvSpPr>
            <a:spLocks noChangeArrowheads="1"/>
          </p:cNvSpPr>
          <p:nvPr/>
        </p:nvSpPr>
        <p:spPr bwMode="auto">
          <a:xfrm>
            <a:off x="1371600" y="2209800"/>
            <a:ext cx="77724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46" name="Rectangle 2"/>
          <p:cNvSpPr>
            <a:spLocks noGrp="1" noChangeArrowheads="1"/>
          </p:cNvSpPr>
          <p:nvPr>
            <p:ph type="title"/>
          </p:nvPr>
        </p:nvSpPr>
        <p:spPr>
          <a:xfrm>
            <a:off x="1371600" y="0"/>
            <a:ext cx="7772400" cy="533400"/>
          </a:xfrm>
        </p:spPr>
        <p:txBody>
          <a:bodyPr/>
          <a:lstStyle/>
          <a:p>
            <a:r>
              <a:rPr lang="en-US" altLang="en-US" sz="3200"/>
              <a:t>Example Problem – Step 5 (Note)</a:t>
            </a:r>
          </a:p>
        </p:txBody>
      </p:sp>
      <p:sp>
        <p:nvSpPr>
          <p:cNvPr id="338947" name="Rectangle 3"/>
          <p:cNvSpPr>
            <a:spLocks noGrp="1" noChangeArrowheads="1"/>
          </p:cNvSpPr>
          <p:nvPr>
            <p:ph type="body" idx="1"/>
          </p:nvPr>
        </p:nvSpPr>
        <p:spPr>
          <a:xfrm>
            <a:off x="304800" y="762000"/>
            <a:ext cx="8839200" cy="1447800"/>
          </a:xfrm>
          <a:noFill/>
          <a:ln/>
        </p:spPr>
        <p:txBody>
          <a:bodyPr lIns="91440" tIns="45720" rIns="91440" bIns="45720"/>
          <a:lstStyle/>
          <a:p>
            <a:pPr marL="0" indent="458788">
              <a:lnSpc>
                <a:spcPct val="80000"/>
              </a:lnSpc>
              <a:buFontTx/>
              <a:buNone/>
            </a:pPr>
            <a:r>
              <a:rPr lang="en-US" altLang="en-US" sz="2000">
                <a:cs typeface="Times New Roman" pitchFamily="18" charset="0"/>
              </a:rPr>
              <a:t>To find the equivalent resistance, </a:t>
            </a:r>
            <a:r>
              <a:rPr lang="en-US" altLang="en-US" sz="2000" i="1">
                <a:solidFill>
                  <a:srgbClr val="FF0000"/>
                </a:solidFill>
                <a:cs typeface="Times New Roman" pitchFamily="18" charset="0"/>
              </a:rPr>
              <a:t>R</a:t>
            </a:r>
            <a:r>
              <a:rPr lang="en-US" altLang="en-US" sz="2000" i="1" baseline="-25000">
                <a:solidFill>
                  <a:srgbClr val="FF0000"/>
                </a:solidFill>
                <a:cs typeface="Times New Roman" pitchFamily="18" charset="0"/>
              </a:rPr>
              <a:t>EQ</a:t>
            </a:r>
            <a:r>
              <a:rPr lang="en-US" altLang="en-US" sz="2000">
                <a:cs typeface="Times New Roman" pitchFamily="18" charset="0"/>
              </a:rPr>
              <a:t>, we simply combine resistances in parallel and in series.  The resistance between terminals A and B, which we are calling </a:t>
            </a:r>
            <a:r>
              <a:rPr lang="en-US" altLang="en-US" sz="2000" i="1">
                <a:solidFill>
                  <a:srgbClr val="FF0000"/>
                </a:solidFill>
                <a:cs typeface="Times New Roman" pitchFamily="18" charset="0"/>
              </a:rPr>
              <a:t>R</a:t>
            </a:r>
            <a:r>
              <a:rPr lang="en-US" altLang="en-US" sz="2000" i="1" baseline="-25000">
                <a:solidFill>
                  <a:srgbClr val="FF0000"/>
                </a:solidFill>
                <a:cs typeface="Times New Roman" pitchFamily="18" charset="0"/>
              </a:rPr>
              <a:t>EQ</a:t>
            </a:r>
            <a:r>
              <a:rPr lang="en-US" altLang="en-US" sz="2000">
                <a:cs typeface="Times New Roman" pitchFamily="18" charset="0"/>
              </a:rPr>
              <a:t>, is found by recognizing that </a:t>
            </a:r>
            <a:r>
              <a:rPr lang="en-US" altLang="en-US" sz="2000" i="1">
                <a:cs typeface="Times New Roman" pitchFamily="18" charset="0"/>
              </a:rPr>
              <a:t>R</a:t>
            </a:r>
            <a:r>
              <a:rPr lang="en-US" altLang="en-US" sz="2000" i="1" baseline="-25000">
                <a:cs typeface="Times New Roman" pitchFamily="18" charset="0"/>
              </a:rPr>
              <a:t>5</a:t>
            </a:r>
            <a:r>
              <a:rPr lang="en-US" altLang="en-US" sz="2000">
                <a:cs typeface="Times New Roman" pitchFamily="18" charset="0"/>
              </a:rPr>
              <a:t> and </a:t>
            </a:r>
            <a:r>
              <a:rPr lang="en-US" altLang="en-US" sz="2000" i="1">
                <a:cs typeface="Times New Roman" pitchFamily="18" charset="0"/>
              </a:rPr>
              <a:t>R</a:t>
            </a:r>
            <a:r>
              <a:rPr lang="en-US" altLang="en-US" sz="2000" i="1" baseline="-25000">
                <a:cs typeface="Times New Roman" pitchFamily="18" charset="0"/>
              </a:rPr>
              <a:t>4</a:t>
            </a:r>
            <a:r>
              <a:rPr lang="en-US" altLang="en-US" sz="2000">
                <a:cs typeface="Times New Roman" pitchFamily="18" charset="0"/>
              </a:rPr>
              <a:t> are in series.  That series combination is in parallel with </a:t>
            </a:r>
            <a:r>
              <a:rPr lang="en-US" altLang="en-US" sz="2000" i="1">
                <a:cs typeface="Times New Roman" pitchFamily="18" charset="0"/>
              </a:rPr>
              <a:t>R</a:t>
            </a:r>
            <a:r>
              <a:rPr lang="en-US" altLang="en-US" sz="2000" i="1" baseline="-25000">
                <a:cs typeface="Times New Roman" pitchFamily="18" charset="0"/>
              </a:rPr>
              <a:t>2</a:t>
            </a:r>
            <a:r>
              <a:rPr lang="en-US" altLang="en-US" sz="2000">
                <a:cs typeface="Times New Roman" pitchFamily="18" charset="0"/>
              </a:rPr>
              <a:t>.  That parallel combination is in parallel with </a:t>
            </a:r>
            <a:r>
              <a:rPr lang="en-US" altLang="en-US" sz="2000" i="1">
                <a:cs typeface="Times New Roman" pitchFamily="18" charset="0"/>
              </a:rPr>
              <a:t>R</a:t>
            </a:r>
            <a:r>
              <a:rPr lang="en-US" altLang="en-US" sz="2000" i="1" baseline="-25000">
                <a:cs typeface="Times New Roman" pitchFamily="18" charset="0"/>
              </a:rPr>
              <a:t>3</a:t>
            </a:r>
            <a:r>
              <a:rPr lang="en-US" altLang="en-US" sz="2000">
                <a:cs typeface="Times New Roman" pitchFamily="18" charset="0"/>
              </a:rPr>
              <a:t>. We have</a:t>
            </a:r>
          </a:p>
        </p:txBody>
      </p:sp>
      <p:graphicFrame>
        <p:nvGraphicFramePr>
          <p:cNvPr id="338948" name="Object 4"/>
          <p:cNvGraphicFramePr>
            <a:graphicFrameLocks noChangeAspect="1"/>
          </p:cNvGraphicFramePr>
          <p:nvPr/>
        </p:nvGraphicFramePr>
        <p:xfrm>
          <a:off x="1635125" y="2362200"/>
          <a:ext cx="7508875" cy="941388"/>
        </p:xfrm>
        <a:graphic>
          <a:graphicData uri="http://schemas.openxmlformats.org/presentationml/2006/ole">
            <mc:AlternateContent xmlns:mc="http://schemas.openxmlformats.org/markup-compatibility/2006">
              <mc:Choice xmlns:v="urn:schemas-microsoft-com:vml" Requires="v">
                <p:oleObj spid="_x0000_s339013" name="Equation" r:id="rId4" imgW="4051080" imgH="507960" progId="Equation.DSMT4">
                  <p:embed/>
                </p:oleObj>
              </mc:Choice>
              <mc:Fallback>
                <p:oleObj name="Equation" r:id="rId4" imgW="4051080" imgH="5079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25" y="2362200"/>
                        <a:ext cx="7508875"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949" name="Object 5"/>
          <p:cNvGraphicFramePr>
            <a:graphicFrameLocks noChangeAspect="1"/>
          </p:cNvGraphicFramePr>
          <p:nvPr/>
        </p:nvGraphicFramePr>
        <p:xfrm>
          <a:off x="2362200" y="3738563"/>
          <a:ext cx="6781800" cy="3113087"/>
        </p:xfrm>
        <a:graphic>
          <a:graphicData uri="http://schemas.openxmlformats.org/presentationml/2006/ole">
            <mc:AlternateContent xmlns:mc="http://schemas.openxmlformats.org/markup-compatibility/2006">
              <mc:Choice xmlns:v="urn:schemas-microsoft-com:vml" Requires="v">
                <p:oleObj spid="_x0000_s339014" name="VISIO" r:id="rId6" imgW="7416000" imgH="3403080" progId="Visio.Drawing.6">
                  <p:embed/>
                </p:oleObj>
              </mc:Choice>
              <mc:Fallback>
                <p:oleObj name="VISIO" r:id="rId6" imgW="7416000" imgH="340308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738563"/>
                        <a:ext cx="6781800" cy="31130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950" name="Text Box 6"/>
          <p:cNvSpPr txBox="1">
            <a:spLocks noChangeArrowheads="1"/>
          </p:cNvSpPr>
          <p:nvPr/>
        </p:nvSpPr>
        <p:spPr bwMode="auto">
          <a:xfrm>
            <a:off x="0" y="2882900"/>
            <a:ext cx="2286000" cy="3975100"/>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charset="0"/>
              </a:rPr>
              <a:t>Some students may have difficulty getting this expression.  Remember that we are finding the resistance seen at these two terminals, A and B.  The idea is that we would have this resistance if you connected a source to these two terminals.</a:t>
            </a:r>
          </a:p>
        </p:txBody>
      </p:sp>
      <p:sp>
        <p:nvSpPr>
          <p:cNvPr id="338951" name="Line 7"/>
          <p:cNvSpPr>
            <a:spLocks noChangeShapeType="1"/>
          </p:cNvSpPr>
          <p:nvPr/>
        </p:nvSpPr>
        <p:spPr bwMode="auto">
          <a:xfrm flipV="1">
            <a:off x="2286000" y="2743200"/>
            <a:ext cx="457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1371600" y="0"/>
            <a:ext cx="7772400" cy="685800"/>
          </a:xfrm>
        </p:spPr>
        <p:txBody>
          <a:bodyPr/>
          <a:lstStyle/>
          <a:p>
            <a:r>
              <a:rPr lang="en-US" altLang="en-US" sz="3200"/>
              <a:t>Example Problem – Step 6 (Solution)</a:t>
            </a:r>
          </a:p>
        </p:txBody>
      </p:sp>
      <p:sp>
        <p:nvSpPr>
          <p:cNvPr id="340995" name="Rectangle 3"/>
          <p:cNvSpPr>
            <a:spLocks noGrp="1" noChangeArrowheads="1"/>
          </p:cNvSpPr>
          <p:nvPr>
            <p:ph type="body" idx="1"/>
          </p:nvPr>
        </p:nvSpPr>
        <p:spPr>
          <a:xfrm>
            <a:off x="533400" y="1143000"/>
            <a:ext cx="7772400" cy="1905000"/>
          </a:xfrm>
          <a:noFill/>
          <a:ln/>
        </p:spPr>
        <p:txBody>
          <a:bodyPr lIns="91440" tIns="45720" rIns="91440" bIns="45720"/>
          <a:lstStyle/>
          <a:p>
            <a:pPr marL="0" indent="458788">
              <a:lnSpc>
                <a:spcPct val="90000"/>
              </a:lnSpc>
              <a:buFontTx/>
              <a:buNone/>
            </a:pPr>
            <a:r>
              <a:rPr lang="en-US" altLang="en-US" sz="2400" dirty="0">
                <a:cs typeface="Times New Roman" pitchFamily="18" charset="0"/>
              </a:rPr>
              <a:t>To complete this problem, we would typically redraw the circuit, showing the complete </a:t>
            </a:r>
            <a:r>
              <a:rPr lang="en-US" altLang="en-US" sz="2400" dirty="0"/>
              <a:t>Norton</a:t>
            </a:r>
            <a:r>
              <a:rPr lang="en-US" altLang="en-US" sz="2400" dirty="0">
                <a:latin typeface="Times New Roman"/>
                <a:cs typeface="Times New Roman" pitchFamily="18" charset="0"/>
              </a:rPr>
              <a:t>’</a:t>
            </a:r>
            <a:r>
              <a:rPr lang="en-US" altLang="en-US" sz="2400" dirty="0">
                <a:cs typeface="Times New Roman" pitchFamily="18" charset="0"/>
              </a:rPr>
              <a:t>s equivalent, along with terminals A and B.  This has been done here.  To get this, we need to use our equation to get the Norton current,</a:t>
            </a:r>
          </a:p>
        </p:txBody>
      </p:sp>
      <p:graphicFrame>
        <p:nvGraphicFramePr>
          <p:cNvPr id="340996" name="Object 4"/>
          <p:cNvGraphicFramePr>
            <a:graphicFrameLocks noChangeAspect="1"/>
          </p:cNvGraphicFramePr>
          <p:nvPr/>
        </p:nvGraphicFramePr>
        <p:xfrm>
          <a:off x="4772025" y="3854450"/>
          <a:ext cx="4371975" cy="3003550"/>
        </p:xfrm>
        <a:graphic>
          <a:graphicData uri="http://schemas.openxmlformats.org/presentationml/2006/ole">
            <mc:AlternateContent xmlns:mc="http://schemas.openxmlformats.org/markup-compatibility/2006">
              <mc:Choice xmlns:v="urn:schemas-microsoft-com:vml" Requires="v">
                <p:oleObj spid="_x0000_s341058" name="VISIO" r:id="rId4" imgW="4371840" imgH="3002760" progId="Visio.Drawing.6">
                  <p:embed/>
                </p:oleObj>
              </mc:Choice>
              <mc:Fallback>
                <p:oleObj name="VISIO" r:id="rId4" imgW="4371840" imgH="30027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3854450"/>
                        <a:ext cx="4371975" cy="3003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0997" name="Object 5"/>
          <p:cNvGraphicFramePr>
            <a:graphicFrameLocks noChangeAspect="1"/>
          </p:cNvGraphicFramePr>
          <p:nvPr/>
        </p:nvGraphicFramePr>
        <p:xfrm>
          <a:off x="152400" y="2971800"/>
          <a:ext cx="4687888" cy="2301875"/>
        </p:xfrm>
        <a:graphic>
          <a:graphicData uri="http://schemas.openxmlformats.org/presentationml/2006/ole">
            <mc:AlternateContent xmlns:mc="http://schemas.openxmlformats.org/markup-compatibility/2006">
              <mc:Choice xmlns:v="urn:schemas-microsoft-com:vml" Requires="v">
                <p:oleObj spid="_x0000_s341059" name="Equation" r:id="rId6" imgW="3720960" imgH="1815840" progId="Equation.DSMT4">
                  <p:embed/>
                </p:oleObj>
              </mc:Choice>
              <mc:Fallback>
                <p:oleObj name="Equation" r:id="rId6" imgW="3720960" imgH="18158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971800"/>
                        <a:ext cx="4687888" cy="23018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286000" y="0"/>
            <a:ext cx="6858000" cy="685800"/>
          </a:xfrm>
        </p:spPr>
        <p:txBody>
          <a:bodyPr/>
          <a:lstStyle/>
          <a:p>
            <a:r>
              <a:rPr lang="en-US" altLang="en-US" sz="3200"/>
              <a:t>Example Problem – Step 7 (Check)</a:t>
            </a:r>
          </a:p>
        </p:txBody>
      </p:sp>
      <p:sp>
        <p:nvSpPr>
          <p:cNvPr id="343043" name="Rectangle 3"/>
          <p:cNvSpPr>
            <a:spLocks noGrp="1" noChangeArrowheads="1"/>
          </p:cNvSpPr>
          <p:nvPr>
            <p:ph type="body" idx="1"/>
          </p:nvPr>
        </p:nvSpPr>
        <p:spPr>
          <a:xfrm>
            <a:off x="533400" y="1524000"/>
            <a:ext cx="7772400" cy="1371600"/>
          </a:xfrm>
          <a:noFill/>
          <a:ln/>
        </p:spPr>
        <p:txBody>
          <a:bodyPr lIns="91440" tIns="45720" rIns="91440" bIns="45720"/>
          <a:lstStyle/>
          <a:p>
            <a:pPr marL="0" indent="458788">
              <a:buFontTx/>
              <a:buNone/>
            </a:pPr>
            <a:r>
              <a:rPr lang="en-US" altLang="en-US" sz="2000" dirty="0">
                <a:cs typeface="Times New Roman" pitchFamily="18" charset="0"/>
              </a:rPr>
              <a:t>Let us check this solution, by finding the short-circuit current in the original circuit, and compare it to the short-circuit current in the </a:t>
            </a:r>
            <a:r>
              <a:rPr lang="en-US" altLang="en-US" sz="2000" dirty="0"/>
              <a:t>Norton</a:t>
            </a:r>
            <a:r>
              <a:rPr lang="en-US" altLang="en-US" sz="2000" dirty="0">
                <a:latin typeface="Times New Roman"/>
                <a:cs typeface="Times New Roman" pitchFamily="18" charset="0"/>
              </a:rPr>
              <a:t>’</a:t>
            </a:r>
            <a:r>
              <a:rPr lang="en-US" altLang="en-US" sz="2000" dirty="0">
                <a:cs typeface="Times New Roman" pitchFamily="18" charset="0"/>
              </a:rPr>
              <a:t>s equivalent.  We redraw the original circuit, with the short circuit current shown.  We wish to find this short circuit current, </a:t>
            </a:r>
            <a:r>
              <a:rPr lang="en-US" altLang="en-US" sz="2000" i="1" dirty="0" err="1">
                <a:solidFill>
                  <a:srgbClr val="FF0000"/>
                </a:solidFill>
                <a:latin typeface="Times New Roman" panose="02020603050405020304" pitchFamily="18" charset="0"/>
                <a:cs typeface="Times New Roman" panose="02020603050405020304" pitchFamily="18" charset="0"/>
              </a:rPr>
              <a:t>i</a:t>
            </a:r>
            <a:r>
              <a:rPr lang="en-US" altLang="en-US" sz="2000" i="1" baseline="-25000" dirty="0" err="1">
                <a:solidFill>
                  <a:srgbClr val="FF0000"/>
                </a:solidFill>
                <a:latin typeface="Times New Roman" panose="02020603050405020304" pitchFamily="18" charset="0"/>
                <a:cs typeface="Times New Roman" panose="02020603050405020304" pitchFamily="18" charset="0"/>
              </a:rPr>
              <a:t>SC</a:t>
            </a:r>
            <a:r>
              <a:rPr lang="en-US" altLang="en-US" sz="2000" dirty="0">
                <a:cs typeface="Times New Roman" pitchFamily="18" charset="0"/>
              </a:rPr>
              <a:t>.</a:t>
            </a:r>
          </a:p>
        </p:txBody>
      </p:sp>
      <p:graphicFrame>
        <p:nvGraphicFramePr>
          <p:cNvPr id="343044" name="Object 4"/>
          <p:cNvGraphicFramePr>
            <a:graphicFrameLocks noChangeAspect="1"/>
          </p:cNvGraphicFramePr>
          <p:nvPr/>
        </p:nvGraphicFramePr>
        <p:xfrm>
          <a:off x="457200" y="3200400"/>
          <a:ext cx="8483600" cy="3403600"/>
        </p:xfrm>
        <a:graphic>
          <a:graphicData uri="http://schemas.openxmlformats.org/presentationml/2006/ole">
            <mc:AlternateContent xmlns:mc="http://schemas.openxmlformats.org/markup-compatibility/2006">
              <mc:Choice xmlns:v="urn:schemas-microsoft-com:vml" Requires="v">
                <p:oleObj spid="_x0000_s343076" name="VISIO" r:id="rId4" imgW="8483760" imgH="3403080" progId="Visio.Drawing.6">
                  <p:embed/>
                </p:oleObj>
              </mc:Choice>
              <mc:Fallback>
                <p:oleObj name="VISIO" r:id="rId4" imgW="8483760" imgH="34030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00400"/>
                        <a:ext cx="8483600" cy="3403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371600" y="0"/>
            <a:ext cx="7772400" cy="685800"/>
          </a:xfrm>
        </p:spPr>
        <p:txBody>
          <a:bodyPr/>
          <a:lstStyle/>
          <a:p>
            <a:r>
              <a:rPr lang="en-US" altLang="en-US" sz="3200"/>
              <a:t>Example Problem – Step 8 (Check)</a:t>
            </a:r>
          </a:p>
        </p:txBody>
      </p:sp>
      <p:sp>
        <p:nvSpPr>
          <p:cNvPr id="345091" name="Rectangle 3"/>
          <p:cNvSpPr>
            <a:spLocks noGrp="1" noChangeArrowheads="1"/>
          </p:cNvSpPr>
          <p:nvPr>
            <p:ph type="body" idx="1"/>
          </p:nvPr>
        </p:nvSpPr>
        <p:spPr>
          <a:xfrm>
            <a:off x="381000" y="1219200"/>
            <a:ext cx="8458200" cy="2133600"/>
          </a:xfrm>
          <a:noFill/>
          <a:ln/>
        </p:spPr>
        <p:txBody>
          <a:bodyPr lIns="91440" tIns="45720" rIns="91440" bIns="45720"/>
          <a:lstStyle/>
          <a:p>
            <a:pPr marL="0" indent="458788">
              <a:lnSpc>
                <a:spcPct val="90000"/>
              </a:lnSpc>
              <a:buFontTx/>
              <a:buNone/>
            </a:pPr>
            <a:r>
              <a:rPr lang="en-US" altLang="en-US" sz="2000" dirty="0">
                <a:cs typeface="Times New Roman" pitchFamily="18" charset="0"/>
              </a:rPr>
              <a:t>We start by noting that that there is no current through resistor </a:t>
            </a:r>
            <a:r>
              <a:rPr lang="en-US" altLang="en-US" sz="2000" i="1" dirty="0">
                <a:cs typeface="Times New Roman" pitchFamily="18" charset="0"/>
              </a:rPr>
              <a:t>R</a:t>
            </a:r>
            <a:r>
              <a:rPr lang="en-US" altLang="en-US" sz="2000" i="1" baseline="-25000" dirty="0">
                <a:cs typeface="Times New Roman" pitchFamily="18" charset="0"/>
              </a:rPr>
              <a:t>3</a:t>
            </a:r>
            <a:r>
              <a:rPr lang="en-US" altLang="en-US" sz="2000" dirty="0">
                <a:cs typeface="Times New Roman" pitchFamily="18" charset="0"/>
              </a:rPr>
              <a:t>, since there is no voltage across it.  Another way of saying this is that the resistor </a:t>
            </a:r>
            <a:r>
              <a:rPr lang="en-US" altLang="en-US" sz="2000" i="1" dirty="0">
                <a:cs typeface="Times New Roman" pitchFamily="18" charset="0"/>
              </a:rPr>
              <a:t>R</a:t>
            </a:r>
            <a:r>
              <a:rPr lang="en-US" altLang="en-US" sz="2000" i="1" baseline="-25000" dirty="0">
                <a:cs typeface="Times New Roman" pitchFamily="18" charset="0"/>
              </a:rPr>
              <a:t>3</a:t>
            </a:r>
            <a:r>
              <a:rPr lang="en-US" altLang="en-US" sz="2000" dirty="0">
                <a:cs typeface="Times New Roman" pitchFamily="18" charset="0"/>
              </a:rPr>
              <a:t> is in parallel with a short circuit.  The parallel combination of the resistor and the short circuit, will be a short circuit. </a:t>
            </a:r>
          </a:p>
          <a:p>
            <a:pPr marL="0" indent="458788">
              <a:lnSpc>
                <a:spcPct val="90000"/>
              </a:lnSpc>
              <a:buFontTx/>
              <a:buNone/>
            </a:pPr>
            <a:r>
              <a:rPr lang="en-US" altLang="en-US" sz="2000" dirty="0">
                <a:cs typeface="Times New Roman" pitchFamily="18" charset="0"/>
              </a:rPr>
              <a:t>The same exact argument can be made for the series combination of </a:t>
            </a:r>
            <a:r>
              <a:rPr lang="en-US" altLang="en-US" sz="2000" i="1" dirty="0">
                <a:cs typeface="Times New Roman" pitchFamily="18" charset="0"/>
              </a:rPr>
              <a:t>R</a:t>
            </a:r>
            <a:r>
              <a:rPr lang="en-US" altLang="en-US" sz="2000" i="1" baseline="-25000" dirty="0">
                <a:cs typeface="Times New Roman" pitchFamily="18" charset="0"/>
              </a:rPr>
              <a:t>5</a:t>
            </a:r>
            <a:r>
              <a:rPr lang="en-US" altLang="en-US" sz="2000" dirty="0">
                <a:cs typeface="Times New Roman" pitchFamily="18" charset="0"/>
              </a:rPr>
              <a:t> and </a:t>
            </a:r>
            <a:r>
              <a:rPr lang="en-US" altLang="en-US" sz="2000" i="1" dirty="0">
                <a:cs typeface="Times New Roman" pitchFamily="18" charset="0"/>
              </a:rPr>
              <a:t>R</a:t>
            </a:r>
            <a:r>
              <a:rPr lang="en-US" altLang="en-US" sz="2000" i="1" baseline="-25000" dirty="0">
                <a:cs typeface="Times New Roman" pitchFamily="18" charset="0"/>
              </a:rPr>
              <a:t>4</a:t>
            </a:r>
            <a:r>
              <a:rPr lang="en-US" altLang="en-US" sz="2000" dirty="0">
                <a:cs typeface="Times New Roman" pitchFamily="18" charset="0"/>
              </a:rPr>
              <a:t>.  This series combination is in parallel with a short circuit.  Thus, we can simplify this circuit to the circuit on the next slide.</a:t>
            </a:r>
          </a:p>
        </p:txBody>
      </p:sp>
      <p:graphicFrame>
        <p:nvGraphicFramePr>
          <p:cNvPr id="345092" name="Object 4"/>
          <p:cNvGraphicFramePr>
            <a:graphicFrameLocks noChangeAspect="1"/>
          </p:cNvGraphicFramePr>
          <p:nvPr/>
        </p:nvGraphicFramePr>
        <p:xfrm>
          <a:off x="457200" y="3454400"/>
          <a:ext cx="8483600" cy="3403600"/>
        </p:xfrm>
        <a:graphic>
          <a:graphicData uri="http://schemas.openxmlformats.org/presentationml/2006/ole">
            <mc:AlternateContent xmlns:mc="http://schemas.openxmlformats.org/markup-compatibility/2006">
              <mc:Choice xmlns:v="urn:schemas-microsoft-com:vml" Requires="v">
                <p:oleObj spid="_x0000_s345123" name="VISIO" r:id="rId4" imgW="8483760" imgH="3403080" progId="Visio.Drawing.6">
                  <p:embed/>
                </p:oleObj>
              </mc:Choice>
              <mc:Fallback>
                <p:oleObj name="VISIO" r:id="rId4" imgW="8483760" imgH="34030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54400"/>
                        <a:ext cx="8483600" cy="34036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2" name="Rectangle 6"/>
          <p:cNvSpPr>
            <a:spLocks noChangeArrowheads="1"/>
          </p:cNvSpPr>
          <p:nvPr/>
        </p:nvSpPr>
        <p:spPr bwMode="auto">
          <a:xfrm>
            <a:off x="3657600" y="2286000"/>
            <a:ext cx="4191000" cy="1371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38" name="Rectangle 2"/>
          <p:cNvSpPr>
            <a:spLocks noGrp="1" noChangeArrowheads="1"/>
          </p:cNvSpPr>
          <p:nvPr>
            <p:ph type="title"/>
          </p:nvPr>
        </p:nvSpPr>
        <p:spPr>
          <a:xfrm>
            <a:off x="2286000" y="0"/>
            <a:ext cx="6858000" cy="685800"/>
          </a:xfrm>
        </p:spPr>
        <p:txBody>
          <a:bodyPr/>
          <a:lstStyle/>
          <a:p>
            <a:r>
              <a:rPr lang="en-US" altLang="en-US" sz="3200"/>
              <a:t>Example Problem – Step 9 (Check)</a:t>
            </a:r>
          </a:p>
        </p:txBody>
      </p:sp>
      <p:sp>
        <p:nvSpPr>
          <p:cNvPr id="347139" name="Rectangle 3"/>
          <p:cNvSpPr>
            <a:spLocks noGrp="1" noChangeArrowheads="1"/>
          </p:cNvSpPr>
          <p:nvPr>
            <p:ph type="body" idx="1"/>
          </p:nvPr>
        </p:nvSpPr>
        <p:spPr>
          <a:xfrm>
            <a:off x="381000" y="1219200"/>
            <a:ext cx="2438400" cy="5410200"/>
          </a:xfrm>
          <a:noFill/>
          <a:ln/>
        </p:spPr>
        <p:txBody>
          <a:bodyPr lIns="91440" tIns="45720" rIns="91440" bIns="45720"/>
          <a:lstStyle/>
          <a:p>
            <a:pPr marL="0" indent="458788">
              <a:lnSpc>
                <a:spcPct val="90000"/>
              </a:lnSpc>
              <a:buFontTx/>
              <a:buNone/>
            </a:pPr>
            <a:r>
              <a:rPr lang="en-US" altLang="en-US" sz="2400" dirty="0">
                <a:cs typeface="Times New Roman" pitchFamily="18" charset="0"/>
              </a:rPr>
              <a:t>Here, we have removed resistors </a:t>
            </a:r>
            <a:r>
              <a:rPr lang="en-US" altLang="en-US" sz="2400" i="1" dirty="0">
                <a:cs typeface="Times New Roman" pitchFamily="18" charset="0"/>
              </a:rPr>
              <a:t>R</a:t>
            </a:r>
            <a:r>
              <a:rPr lang="en-US" altLang="en-US" sz="2400" i="1" baseline="-25000" dirty="0">
                <a:cs typeface="Times New Roman" pitchFamily="18" charset="0"/>
              </a:rPr>
              <a:t>3</a:t>
            </a:r>
            <a:r>
              <a:rPr lang="en-US" altLang="en-US" sz="2400" dirty="0">
                <a:cs typeface="Times New Roman" pitchFamily="18" charset="0"/>
              </a:rPr>
              <a:t>, </a:t>
            </a:r>
            <a:r>
              <a:rPr lang="en-US" altLang="en-US" sz="2400" i="1" dirty="0">
                <a:cs typeface="Times New Roman" pitchFamily="18" charset="0"/>
              </a:rPr>
              <a:t>R</a:t>
            </a:r>
            <a:r>
              <a:rPr lang="en-US" altLang="en-US" sz="2400" i="1" baseline="-25000" dirty="0">
                <a:cs typeface="Times New Roman" pitchFamily="18" charset="0"/>
              </a:rPr>
              <a:t>4</a:t>
            </a:r>
            <a:r>
              <a:rPr lang="en-US" altLang="en-US" sz="2400" dirty="0">
                <a:cs typeface="Times New Roman" pitchFamily="18" charset="0"/>
              </a:rPr>
              <a:t> and </a:t>
            </a:r>
            <a:r>
              <a:rPr lang="en-US" altLang="en-US" sz="2400" i="1" dirty="0">
                <a:cs typeface="Times New Roman" pitchFamily="18" charset="0"/>
              </a:rPr>
              <a:t>R</a:t>
            </a:r>
            <a:r>
              <a:rPr lang="en-US" altLang="en-US" sz="2400" i="1" baseline="-25000" dirty="0">
                <a:cs typeface="Times New Roman" pitchFamily="18" charset="0"/>
              </a:rPr>
              <a:t>5</a:t>
            </a:r>
            <a:r>
              <a:rPr lang="en-US" altLang="en-US" sz="2400" dirty="0">
                <a:cs typeface="Times New Roman" pitchFamily="18" charset="0"/>
              </a:rPr>
              <a:t> since they do not affect the short circuit current, </a:t>
            </a:r>
            <a:r>
              <a:rPr lang="en-US" altLang="en-US" sz="2400" i="1" dirty="0" err="1">
                <a:solidFill>
                  <a:srgbClr val="FF0000"/>
                </a:solidFill>
                <a:cs typeface="Times New Roman" pitchFamily="18" charset="0"/>
              </a:rPr>
              <a:t>i</a:t>
            </a:r>
            <a:r>
              <a:rPr lang="en-US" altLang="en-US" sz="2400" i="1" baseline="-25000" dirty="0" err="1">
                <a:solidFill>
                  <a:srgbClr val="FF0000"/>
                </a:solidFill>
                <a:cs typeface="Times New Roman" pitchFamily="18" charset="0"/>
              </a:rPr>
              <a:t>SC</a:t>
            </a:r>
            <a:r>
              <a:rPr lang="en-US" altLang="en-US" sz="2400" dirty="0">
                <a:cs typeface="Times New Roman" pitchFamily="18" charset="0"/>
              </a:rPr>
              <a:t>.  When we look at this circuit, we note that the voltage source </a:t>
            </a:r>
            <a:r>
              <a:rPr lang="en-US" altLang="en-US" sz="2400" i="1" dirty="0" err="1">
                <a:cs typeface="Times New Roman" pitchFamily="18" charset="0"/>
              </a:rPr>
              <a:t>v</a:t>
            </a:r>
            <a:r>
              <a:rPr lang="en-US" altLang="en-US" sz="2400" i="1" baseline="-25000" dirty="0" err="1">
                <a:cs typeface="Times New Roman" pitchFamily="18" charset="0"/>
              </a:rPr>
              <a:t>S</a:t>
            </a:r>
            <a:r>
              <a:rPr lang="en-US" altLang="en-US" sz="2400" dirty="0">
                <a:cs typeface="Times New Roman" pitchFamily="18" charset="0"/>
              </a:rPr>
              <a:t> is directly across the resistor </a:t>
            </a:r>
            <a:r>
              <a:rPr lang="en-US" altLang="en-US" sz="2400" i="1" dirty="0">
                <a:cs typeface="Times New Roman" pitchFamily="18" charset="0"/>
              </a:rPr>
              <a:t>R</a:t>
            </a:r>
            <a:r>
              <a:rPr lang="en-US" altLang="en-US" sz="2400" i="1" baseline="-25000" dirty="0">
                <a:cs typeface="Times New Roman" pitchFamily="18" charset="0"/>
              </a:rPr>
              <a:t>2</a:t>
            </a:r>
            <a:r>
              <a:rPr lang="en-US" altLang="en-US" sz="2400" dirty="0">
                <a:cs typeface="Times New Roman" pitchFamily="18" charset="0"/>
              </a:rPr>
              <a:t>, and so we can write directly, </a:t>
            </a:r>
          </a:p>
        </p:txBody>
      </p:sp>
      <p:graphicFrame>
        <p:nvGraphicFramePr>
          <p:cNvPr id="347140" name="Object 4"/>
          <p:cNvGraphicFramePr>
            <a:graphicFrameLocks noChangeAspect="1"/>
          </p:cNvGraphicFramePr>
          <p:nvPr/>
        </p:nvGraphicFramePr>
        <p:xfrm>
          <a:off x="3276600" y="3744913"/>
          <a:ext cx="4940300" cy="3113087"/>
        </p:xfrm>
        <a:graphic>
          <a:graphicData uri="http://schemas.openxmlformats.org/presentationml/2006/ole">
            <mc:AlternateContent xmlns:mc="http://schemas.openxmlformats.org/markup-compatibility/2006">
              <mc:Choice xmlns:v="urn:schemas-microsoft-com:vml" Requires="v">
                <p:oleObj spid="_x0000_s347203" name="VISIO" r:id="rId4" imgW="5397480" imgH="3401280" progId="Visio.Drawing.6">
                  <p:embed/>
                </p:oleObj>
              </mc:Choice>
              <mc:Fallback>
                <p:oleObj name="VISIO" r:id="rId4" imgW="5397480" imgH="34012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744913"/>
                        <a:ext cx="4940300" cy="31130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7141" name="Object 5"/>
          <p:cNvGraphicFramePr>
            <a:graphicFrameLocks noChangeAspect="1"/>
          </p:cNvGraphicFramePr>
          <p:nvPr/>
        </p:nvGraphicFramePr>
        <p:xfrm>
          <a:off x="3733800" y="2362200"/>
          <a:ext cx="4002088" cy="1223963"/>
        </p:xfrm>
        <a:graphic>
          <a:graphicData uri="http://schemas.openxmlformats.org/presentationml/2006/ole">
            <mc:AlternateContent xmlns:mc="http://schemas.openxmlformats.org/markup-compatibility/2006">
              <mc:Choice xmlns:v="urn:schemas-microsoft-com:vml" Requires="v">
                <p:oleObj spid="_x0000_s347204" name="Equation" r:id="rId6" imgW="2158920" imgH="660240" progId="Equation.DSMT4">
                  <p:embed/>
                </p:oleObj>
              </mc:Choice>
              <mc:Fallback>
                <p:oleObj name="Equation" r:id="rId6" imgW="2158920" imgH="6602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362200"/>
                        <a:ext cx="4002088"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228600" y="609600"/>
            <a:ext cx="8610600" cy="1371600"/>
          </a:xfrm>
        </p:spPr>
        <p:txBody>
          <a:bodyPr/>
          <a:lstStyle/>
          <a:p>
            <a:r>
              <a:rPr lang="en-US" altLang="en-US" sz="4000" dirty="0"/>
              <a:t>Overview </a:t>
            </a:r>
            <a:br>
              <a:rPr lang="en-US" altLang="en-US" sz="4000" dirty="0"/>
            </a:br>
            <a:r>
              <a:rPr lang="en-US" altLang="en-US" sz="4000" dirty="0"/>
              <a:t> </a:t>
            </a:r>
            <a:r>
              <a:rPr lang="en-US" altLang="en-US" dirty="0"/>
              <a:t>Norton’s Theorem</a:t>
            </a:r>
          </a:p>
        </p:txBody>
      </p:sp>
      <p:sp>
        <p:nvSpPr>
          <p:cNvPr id="293891" name="Rectangle 3"/>
          <p:cNvSpPr>
            <a:spLocks noGrp="1" noChangeArrowheads="1"/>
          </p:cNvSpPr>
          <p:nvPr>
            <p:ph type="body" idx="1"/>
          </p:nvPr>
        </p:nvSpPr>
        <p:spPr>
          <a:xfrm>
            <a:off x="762000" y="2362200"/>
            <a:ext cx="7772400" cy="4343400"/>
          </a:xfrm>
        </p:spPr>
        <p:txBody>
          <a:bodyPr/>
          <a:lstStyle/>
          <a:p>
            <a:pPr>
              <a:buFontTx/>
              <a:buNone/>
            </a:pPr>
            <a:r>
              <a:rPr lang="en-US" altLang="en-US" dirty="0"/>
              <a:t>In this part, we will cover the following topics:</a:t>
            </a:r>
          </a:p>
          <a:p>
            <a:r>
              <a:rPr lang="en-US" altLang="en-US" dirty="0"/>
              <a:t>Norton’s Theorem</a:t>
            </a:r>
          </a:p>
          <a:p>
            <a:r>
              <a:rPr lang="en-US" altLang="en-US" dirty="0"/>
              <a:t>Finding Norton’s equivalents</a:t>
            </a:r>
          </a:p>
          <a:p>
            <a:r>
              <a:rPr lang="en-US" altLang="en-US" dirty="0"/>
              <a:t>Example of finding a Norton’s equivalent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371600" y="0"/>
            <a:ext cx="7772400" cy="685800"/>
          </a:xfrm>
        </p:spPr>
        <p:txBody>
          <a:bodyPr/>
          <a:lstStyle/>
          <a:p>
            <a:r>
              <a:rPr lang="en-US" altLang="en-US" sz="3200"/>
              <a:t>Example Problem – Step 10 (Check)</a:t>
            </a:r>
          </a:p>
        </p:txBody>
      </p:sp>
      <p:sp>
        <p:nvSpPr>
          <p:cNvPr id="349187" name="Rectangle 3"/>
          <p:cNvSpPr>
            <a:spLocks noGrp="1" noChangeArrowheads="1"/>
          </p:cNvSpPr>
          <p:nvPr>
            <p:ph type="body" idx="1"/>
          </p:nvPr>
        </p:nvSpPr>
        <p:spPr>
          <a:xfrm>
            <a:off x="152400" y="1219200"/>
            <a:ext cx="8305800" cy="2438400"/>
          </a:xfrm>
          <a:noFill/>
          <a:ln/>
        </p:spPr>
        <p:txBody>
          <a:bodyPr lIns="91440" tIns="45720" rIns="91440" bIns="45720"/>
          <a:lstStyle/>
          <a:p>
            <a:pPr marL="0" indent="458788">
              <a:lnSpc>
                <a:spcPct val="90000"/>
              </a:lnSpc>
              <a:buFontTx/>
              <a:buNone/>
            </a:pPr>
            <a:r>
              <a:rPr lang="en-US" altLang="en-US" sz="2000" dirty="0">
                <a:cs typeface="Times New Roman" pitchFamily="18" charset="0"/>
              </a:rPr>
              <a:t>This short-circuit current is the same result that we found in the </a:t>
            </a:r>
            <a:r>
              <a:rPr lang="en-US" altLang="en-US" sz="2000" dirty="0"/>
              <a:t>Norton</a:t>
            </a:r>
            <a:r>
              <a:rPr lang="en-US" altLang="en-US" sz="2000" dirty="0">
                <a:latin typeface="Times New Roman"/>
                <a:cs typeface="Times New Roman" pitchFamily="18" charset="0"/>
              </a:rPr>
              <a:t>’</a:t>
            </a:r>
            <a:r>
              <a:rPr lang="en-US" altLang="en-US" sz="2000" dirty="0">
                <a:cs typeface="Times New Roman" pitchFamily="18" charset="0"/>
              </a:rPr>
              <a:t>s Equivalent earlier. </a:t>
            </a:r>
          </a:p>
          <a:p>
            <a:pPr marL="0" indent="458788">
              <a:lnSpc>
                <a:spcPct val="90000"/>
              </a:lnSpc>
              <a:buFontTx/>
              <a:buNone/>
            </a:pPr>
            <a:r>
              <a:rPr lang="en-US" altLang="en-US" sz="2000" dirty="0">
                <a:cs typeface="Times New Roman" pitchFamily="18" charset="0"/>
              </a:rPr>
              <a:t>In retrospect, it is now clear that we did not take the best possible approach to this solution.  If we had solved for the short-circuit current, and the equivalent resistance, we would have gotten the solution more quickly and more easily.  </a:t>
            </a:r>
          </a:p>
          <a:p>
            <a:pPr marL="0" indent="458788">
              <a:lnSpc>
                <a:spcPct val="90000"/>
              </a:lnSpc>
              <a:buFontTx/>
              <a:buNone/>
            </a:pPr>
            <a:r>
              <a:rPr lang="en-US" altLang="en-US" sz="2000" dirty="0">
                <a:cs typeface="Times New Roman" pitchFamily="18" charset="0"/>
              </a:rPr>
              <a:t>One of our goals is to be so good at circuit analysis that we can see ahead of time which approach will be the best for a given problem.</a:t>
            </a:r>
          </a:p>
        </p:txBody>
      </p:sp>
      <p:graphicFrame>
        <p:nvGraphicFramePr>
          <p:cNvPr id="349188" name="Object 4"/>
          <p:cNvGraphicFramePr>
            <a:graphicFrameLocks noChangeAspect="1"/>
          </p:cNvGraphicFramePr>
          <p:nvPr/>
        </p:nvGraphicFramePr>
        <p:xfrm>
          <a:off x="4886325" y="3848100"/>
          <a:ext cx="4257675" cy="3003550"/>
        </p:xfrm>
        <a:graphic>
          <a:graphicData uri="http://schemas.openxmlformats.org/presentationml/2006/ole">
            <mc:AlternateContent xmlns:mc="http://schemas.openxmlformats.org/markup-compatibility/2006">
              <mc:Choice xmlns:v="urn:schemas-microsoft-com:vml" Requires="v">
                <p:oleObj spid="_x0000_s349220" name="VISIO" r:id="rId4" imgW="4257720" imgH="3002760" progId="Visio.Drawing.6">
                  <p:embed/>
                </p:oleObj>
              </mc:Choice>
              <mc:Fallback>
                <p:oleObj name="VISIO" r:id="rId4" imgW="4257720" imgH="30027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3848100"/>
                        <a:ext cx="4257675" cy="3003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8" name="Rectangle 6"/>
          <p:cNvSpPr>
            <a:spLocks noChangeArrowheads="1"/>
          </p:cNvSpPr>
          <p:nvPr/>
        </p:nvSpPr>
        <p:spPr bwMode="auto">
          <a:xfrm>
            <a:off x="6858000" y="4800600"/>
            <a:ext cx="1371600" cy="1676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34" name="Rectangle 2"/>
          <p:cNvSpPr>
            <a:spLocks noGrp="1" noChangeArrowheads="1"/>
          </p:cNvSpPr>
          <p:nvPr>
            <p:ph type="title"/>
          </p:nvPr>
        </p:nvSpPr>
        <p:spPr>
          <a:xfrm>
            <a:off x="1219200" y="152400"/>
            <a:ext cx="7772400" cy="1066800"/>
          </a:xfrm>
        </p:spPr>
        <p:txBody>
          <a:bodyPr/>
          <a:lstStyle/>
          <a:p>
            <a:r>
              <a:rPr lang="en-US" altLang="en-US" sz="3600" dirty="0"/>
              <a:t>What is the deal here?</a:t>
            </a:r>
            <a:br>
              <a:rPr lang="en-US" altLang="en-US" sz="3600" dirty="0"/>
            </a:br>
            <a:r>
              <a:rPr lang="en-US" altLang="en-US" sz="3600" dirty="0"/>
              <a:t>Is this worth all this trouble?</a:t>
            </a:r>
          </a:p>
        </p:txBody>
      </p:sp>
      <p:sp>
        <p:nvSpPr>
          <p:cNvPr id="351235" name="Rectangle 3"/>
          <p:cNvSpPr>
            <a:spLocks noGrp="1" noChangeArrowheads="1"/>
          </p:cNvSpPr>
          <p:nvPr>
            <p:ph type="body" idx="1"/>
          </p:nvPr>
        </p:nvSpPr>
        <p:spPr>
          <a:xfrm>
            <a:off x="533400" y="1371600"/>
            <a:ext cx="7924800" cy="5486400"/>
          </a:xfrm>
        </p:spPr>
        <p:txBody>
          <a:bodyPr/>
          <a:lstStyle/>
          <a:p>
            <a:r>
              <a:rPr lang="en-US" altLang="en-US" sz="2400" dirty="0"/>
              <a:t>This is a good question.  The deal here is that Norton’s Theorem is a very big deal.  It is difficult to convey the full power of it at this stage in your education.  However, you may be able to imagine that it is very useful to be able to take a very complicated circuit, and replace it with a pretty simple circuit.  In many cases, it is very definitely worth all this trouble.</a:t>
            </a:r>
          </a:p>
          <a:p>
            <a:r>
              <a:rPr lang="en-US" altLang="en-US" sz="2400" dirty="0"/>
              <a:t>Norton’s Theorem is often treated as </a:t>
            </a:r>
            <a:br>
              <a:rPr lang="en-US" altLang="en-US" sz="2400" dirty="0"/>
            </a:br>
            <a:r>
              <a:rPr lang="en-US" altLang="en-US" sz="2400" dirty="0"/>
              <a:t>being less important than Thévenin’s </a:t>
            </a:r>
            <a:br>
              <a:rPr lang="en-US" altLang="en-US" sz="2400" dirty="0"/>
            </a:br>
            <a:r>
              <a:rPr lang="en-US" altLang="en-US" sz="2400" dirty="0"/>
              <a:t>Theorem.  Actually, they are of equal </a:t>
            </a:r>
            <a:br>
              <a:rPr lang="en-US" altLang="en-US" sz="2400" dirty="0"/>
            </a:br>
            <a:r>
              <a:rPr lang="en-US" altLang="en-US" sz="2400" dirty="0"/>
              <a:t>importance, since they say essentially </a:t>
            </a:r>
            <a:br>
              <a:rPr lang="en-US" altLang="en-US" sz="2400" dirty="0"/>
            </a:br>
            <a:r>
              <a:rPr lang="en-US" altLang="en-US" sz="2400" dirty="0"/>
              <a:t>the same thing.  One is no more important </a:t>
            </a:r>
            <a:br>
              <a:rPr lang="en-US" altLang="en-US" sz="2400" dirty="0"/>
            </a:br>
            <a:r>
              <a:rPr lang="en-US" altLang="en-US" sz="2400" dirty="0"/>
              <a:t>than the other.</a:t>
            </a:r>
          </a:p>
        </p:txBody>
      </p:sp>
      <p:pic>
        <p:nvPicPr>
          <p:cNvPr id="351236"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76800"/>
            <a:ext cx="123507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685800" y="914400"/>
            <a:ext cx="7772400" cy="3352800"/>
          </a:xfrm>
        </p:spPr>
        <p:txBody>
          <a:bodyPr/>
          <a:lstStyle/>
          <a:p>
            <a:r>
              <a:rPr lang="en-US" altLang="en-US" dirty="0"/>
              <a:t>Thévenin’s and Norton’s Equivalents and Dependent Sources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28600" y="228600"/>
            <a:ext cx="8610600" cy="1447800"/>
          </a:xfrm>
        </p:spPr>
        <p:txBody>
          <a:bodyPr/>
          <a:lstStyle/>
          <a:p>
            <a:r>
              <a:rPr lang="en-US" altLang="en-US" sz="3200" dirty="0"/>
              <a:t>Overview </a:t>
            </a:r>
            <a:br>
              <a:rPr lang="en-US" altLang="en-US" sz="3200" dirty="0"/>
            </a:br>
            <a:r>
              <a:rPr lang="en-US" altLang="en-US" sz="3200" dirty="0"/>
              <a:t> </a:t>
            </a:r>
            <a:r>
              <a:rPr lang="en-US" altLang="en-US" sz="3200" b="1" dirty="0" err="1"/>
              <a:t>Thévenin’s</a:t>
            </a:r>
            <a:r>
              <a:rPr lang="en-US" altLang="en-US" sz="3200" b="1" dirty="0"/>
              <a:t> and Norton’s Equivalents and Dependent Sources</a:t>
            </a:r>
          </a:p>
        </p:txBody>
      </p:sp>
      <p:sp>
        <p:nvSpPr>
          <p:cNvPr id="354307" name="Rectangle 3"/>
          <p:cNvSpPr>
            <a:spLocks noGrp="1" noChangeArrowheads="1"/>
          </p:cNvSpPr>
          <p:nvPr>
            <p:ph type="body" idx="1"/>
          </p:nvPr>
        </p:nvSpPr>
        <p:spPr>
          <a:xfrm>
            <a:off x="762000" y="2362200"/>
            <a:ext cx="7772400" cy="4343400"/>
          </a:xfrm>
        </p:spPr>
        <p:txBody>
          <a:bodyPr/>
          <a:lstStyle/>
          <a:p>
            <a:pPr>
              <a:buFontTx/>
              <a:buNone/>
            </a:pPr>
            <a:r>
              <a:rPr lang="en-US" altLang="en-US" dirty="0"/>
              <a:t>In this part, we will cover the following topics:</a:t>
            </a:r>
          </a:p>
          <a:p>
            <a:r>
              <a:rPr lang="en-US" altLang="en-US" dirty="0"/>
              <a:t>Dependent Sources and Equivalent Resistance</a:t>
            </a:r>
          </a:p>
          <a:p>
            <a:r>
              <a:rPr lang="en-US" altLang="en-US" dirty="0"/>
              <a:t>The Test-Source Method</a:t>
            </a:r>
          </a:p>
          <a:p>
            <a:r>
              <a:rPr lang="en-US" altLang="en-US" dirty="0"/>
              <a:t>Example of finding an equivalent resistance with a dependent source present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dirty="0"/>
              <a:t>Textbook Coverage</a:t>
            </a:r>
          </a:p>
        </p:txBody>
      </p:sp>
      <p:sp>
        <p:nvSpPr>
          <p:cNvPr id="356355"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This material is introduced in different ways in different textbooks.  Approximately this same material is covered in your textbook in the following sections:</a:t>
            </a:r>
          </a:p>
          <a:p>
            <a:r>
              <a:rPr lang="en-US" altLang="en-US" sz="2800" dirty="0"/>
              <a:t>Electric Circuits 10</a:t>
            </a:r>
            <a:r>
              <a:rPr lang="en-US" altLang="en-US" sz="2800" baseline="30000" dirty="0"/>
              <a:t>th</a:t>
            </a:r>
            <a:r>
              <a:rPr lang="en-US" altLang="en-US" sz="2800" dirty="0"/>
              <a:t> Ed. by Nilsson and Riedel:  Section 4.11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2362200" y="0"/>
            <a:ext cx="6781800" cy="1066800"/>
          </a:xfrm>
        </p:spPr>
        <p:txBody>
          <a:bodyPr/>
          <a:lstStyle/>
          <a:p>
            <a:r>
              <a:rPr lang="en-US" altLang="en-US" sz="3200"/>
              <a:t>Thévenin’s and Norton’s Theorems Reviewed</a:t>
            </a:r>
          </a:p>
        </p:txBody>
      </p:sp>
      <p:sp>
        <p:nvSpPr>
          <p:cNvPr id="358403" name="Rectangle 3"/>
          <p:cNvSpPr>
            <a:spLocks noGrp="1" noChangeArrowheads="1"/>
          </p:cNvSpPr>
          <p:nvPr>
            <p:ph type="body" idx="1"/>
          </p:nvPr>
        </p:nvSpPr>
        <p:spPr>
          <a:xfrm>
            <a:off x="228600" y="1143000"/>
            <a:ext cx="8686800" cy="2362200"/>
          </a:xfrm>
        </p:spPr>
        <p:txBody>
          <a:bodyPr/>
          <a:lstStyle/>
          <a:p>
            <a:pPr marL="0" indent="458788">
              <a:lnSpc>
                <a:spcPct val="90000"/>
              </a:lnSpc>
              <a:buFontTx/>
              <a:buNone/>
            </a:pPr>
            <a:r>
              <a:rPr lang="en-US" altLang="en-US" sz="2000"/>
              <a:t>Thévenin’s Theorem</a:t>
            </a:r>
            <a:r>
              <a:rPr lang="en-US" altLang="en-US" sz="2000">
                <a:cs typeface="Times New Roman" pitchFamily="18" charset="0"/>
              </a:rPr>
              <a:t> and Norton</a:t>
            </a:r>
            <a:r>
              <a:rPr lang="en-US" altLang="en-US" sz="2000">
                <a:latin typeface="Times New Roman"/>
                <a:cs typeface="Times New Roman" pitchFamily="18" charset="0"/>
              </a:rPr>
              <a:t>’</a:t>
            </a:r>
            <a:r>
              <a:rPr lang="en-US" altLang="en-US" sz="2000">
                <a:cs typeface="Times New Roman" pitchFamily="18" charset="0"/>
              </a:rPr>
              <a:t>s Theorem can be stated as follows:</a:t>
            </a:r>
          </a:p>
          <a:p>
            <a:pPr marL="0" indent="458788">
              <a:lnSpc>
                <a:spcPct val="90000"/>
              </a:lnSpc>
              <a:buFontTx/>
              <a:buNone/>
            </a:pPr>
            <a:r>
              <a:rPr lang="en-US" altLang="en-US" sz="2000">
                <a:cs typeface="Times New Roman" pitchFamily="18" charset="0"/>
              </a:rPr>
              <a:t>Any circuit made up of resistors and sources, viewed from two terminals of that circuit, is equivalent to a voltage source in series with a resistance, or to a current source in parallel with a resistance.  </a:t>
            </a:r>
          </a:p>
          <a:p>
            <a:pPr marL="0" indent="458788">
              <a:lnSpc>
                <a:spcPct val="90000"/>
              </a:lnSpc>
              <a:buFontTx/>
              <a:buNone/>
            </a:pPr>
            <a:r>
              <a:rPr lang="en-US" altLang="en-US" sz="2000">
                <a:cs typeface="Times New Roman" pitchFamily="18" charset="0"/>
              </a:rPr>
              <a:t>The voltage source is equal to the open-circuit voltage for the two-terminal circuit, the current source is equal to the short-circuit current for that circuit, and the resistance is equal to the equivalent resistance of that circuit.</a:t>
            </a:r>
          </a:p>
        </p:txBody>
      </p:sp>
      <p:graphicFrame>
        <p:nvGraphicFramePr>
          <p:cNvPr id="358404" name="Object 4"/>
          <p:cNvGraphicFramePr>
            <a:graphicFrameLocks noChangeAspect="1"/>
          </p:cNvGraphicFramePr>
          <p:nvPr/>
        </p:nvGraphicFramePr>
        <p:xfrm>
          <a:off x="0" y="3719513"/>
          <a:ext cx="9144000" cy="3138487"/>
        </p:xfrm>
        <a:graphic>
          <a:graphicData uri="http://schemas.openxmlformats.org/presentationml/2006/ole">
            <mc:AlternateContent xmlns:mc="http://schemas.openxmlformats.org/markup-compatibility/2006">
              <mc:Choice xmlns:v="urn:schemas-microsoft-com:vml" Requires="v">
                <p:oleObj spid="_x0000_s358434"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951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362200" y="0"/>
            <a:ext cx="6781800" cy="685800"/>
          </a:xfrm>
        </p:spPr>
        <p:txBody>
          <a:bodyPr/>
          <a:lstStyle/>
          <a:p>
            <a:r>
              <a:rPr lang="en-US" altLang="en-US" sz="3200"/>
              <a:t>Equivalent Resistance Reviewed</a:t>
            </a:r>
          </a:p>
        </p:txBody>
      </p:sp>
      <p:sp>
        <p:nvSpPr>
          <p:cNvPr id="360451" name="Rectangle 3"/>
          <p:cNvSpPr>
            <a:spLocks noGrp="1" noChangeArrowheads="1"/>
          </p:cNvSpPr>
          <p:nvPr>
            <p:ph type="body" idx="1"/>
          </p:nvPr>
        </p:nvSpPr>
        <p:spPr>
          <a:xfrm>
            <a:off x="228600" y="914400"/>
            <a:ext cx="8686800" cy="2667000"/>
          </a:xfrm>
        </p:spPr>
        <p:txBody>
          <a:bodyPr/>
          <a:lstStyle/>
          <a:p>
            <a:pPr marL="0" indent="458788">
              <a:lnSpc>
                <a:spcPct val="90000"/>
              </a:lnSpc>
              <a:buFontTx/>
              <a:buNone/>
            </a:pPr>
            <a:r>
              <a:rPr lang="en-US" altLang="en-US" sz="2000"/>
              <a:t>When we find the equivalent resistance for a Thévenin’s equivalent</a:t>
            </a:r>
            <a:r>
              <a:rPr lang="en-US" altLang="en-US" sz="2000">
                <a:cs typeface="Times New Roman" pitchFamily="18" charset="0"/>
              </a:rPr>
              <a:t> or a Norton</a:t>
            </a:r>
            <a:r>
              <a:rPr lang="en-US" altLang="en-US" sz="2000">
                <a:latin typeface="Times New Roman"/>
                <a:cs typeface="Times New Roman" pitchFamily="18" charset="0"/>
              </a:rPr>
              <a:t>’</a:t>
            </a:r>
            <a:r>
              <a:rPr lang="en-US" altLang="en-US" sz="2000">
                <a:cs typeface="Times New Roman" pitchFamily="18" charset="0"/>
              </a:rPr>
              <a:t>s equivalent, we set the independent sources equal to zero, and find the equivalent resistance of what remains.  </a:t>
            </a:r>
          </a:p>
          <a:p>
            <a:pPr marL="0" indent="458788">
              <a:lnSpc>
                <a:spcPct val="90000"/>
              </a:lnSpc>
              <a:buFontTx/>
              <a:buNone/>
            </a:pPr>
            <a:r>
              <a:rPr lang="en-US" altLang="en-US" sz="2000">
                <a:cs typeface="Times New Roman" pitchFamily="18" charset="0"/>
              </a:rPr>
              <a:t>When a dependent source is present, trying to find the equivalent resistance results in a situation we have not dealt with yet.  What do we mean by the equivalent resistance of a dependent source?</a:t>
            </a:r>
          </a:p>
          <a:p>
            <a:pPr marL="0" indent="458788">
              <a:lnSpc>
                <a:spcPct val="90000"/>
              </a:lnSpc>
              <a:buFontTx/>
              <a:buNone/>
            </a:pPr>
            <a:r>
              <a:rPr lang="en-US" altLang="en-US" sz="2000">
                <a:cs typeface="Times New Roman" pitchFamily="18" charset="0"/>
              </a:rPr>
              <a:t>The answer must be stated carefully.  If the ratio of voltage to current for something is a constant, then that something can be said to have an equivalent resistance, since it is behaving as a resistance.</a:t>
            </a:r>
          </a:p>
        </p:txBody>
      </p:sp>
      <p:graphicFrame>
        <p:nvGraphicFramePr>
          <p:cNvPr id="360452" name="Object 4"/>
          <p:cNvGraphicFramePr>
            <a:graphicFrameLocks noChangeAspect="1"/>
          </p:cNvGraphicFramePr>
          <p:nvPr/>
        </p:nvGraphicFramePr>
        <p:xfrm>
          <a:off x="0" y="3719513"/>
          <a:ext cx="9144000" cy="3138487"/>
        </p:xfrm>
        <a:graphic>
          <a:graphicData uri="http://schemas.openxmlformats.org/presentationml/2006/ole">
            <mc:AlternateContent xmlns:mc="http://schemas.openxmlformats.org/markup-compatibility/2006">
              <mc:Choice xmlns:v="urn:schemas-microsoft-com:vml" Requires="v">
                <p:oleObj spid="_x0000_s360482"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951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362200" y="0"/>
            <a:ext cx="6781800" cy="685800"/>
          </a:xfrm>
        </p:spPr>
        <p:txBody>
          <a:bodyPr/>
          <a:lstStyle/>
          <a:p>
            <a:r>
              <a:rPr lang="en-US" altLang="en-US" sz="3200"/>
              <a:t>Equivalent Resistance of a Source</a:t>
            </a:r>
          </a:p>
        </p:txBody>
      </p:sp>
      <p:sp>
        <p:nvSpPr>
          <p:cNvPr id="362499" name="Rectangle 3"/>
          <p:cNvSpPr>
            <a:spLocks noGrp="1" noChangeArrowheads="1"/>
          </p:cNvSpPr>
          <p:nvPr>
            <p:ph type="body" idx="1"/>
          </p:nvPr>
        </p:nvSpPr>
        <p:spPr>
          <a:xfrm>
            <a:off x="228600" y="914400"/>
            <a:ext cx="8686800" cy="3048000"/>
          </a:xfrm>
        </p:spPr>
        <p:txBody>
          <a:bodyPr/>
          <a:lstStyle/>
          <a:p>
            <a:pPr marL="0" indent="458788">
              <a:buFontTx/>
              <a:buNone/>
            </a:pPr>
            <a:r>
              <a:rPr lang="en-US" altLang="en-US" sz="2400">
                <a:cs typeface="Times New Roman" pitchFamily="18" charset="0"/>
              </a:rPr>
              <a:t>So, what we mean by the equivalent resistance of a dependent source is that in this case the ratio of voltage to current is a constant.  Then the source can be said to have an equivalent resistance, since it is behaving as a resistance.  The equivalent resistance of a dependent source depends on what voltage or current it depends on, and where that voltage or current is in the circuit.  It is not easy to predict the answer.</a:t>
            </a:r>
          </a:p>
        </p:txBody>
      </p:sp>
      <p:graphicFrame>
        <p:nvGraphicFramePr>
          <p:cNvPr id="362500" name="Object 4"/>
          <p:cNvGraphicFramePr>
            <a:graphicFrameLocks noChangeAspect="1"/>
          </p:cNvGraphicFramePr>
          <p:nvPr/>
        </p:nvGraphicFramePr>
        <p:xfrm>
          <a:off x="381000" y="3981450"/>
          <a:ext cx="8382000" cy="2876550"/>
        </p:xfrm>
        <a:graphic>
          <a:graphicData uri="http://schemas.openxmlformats.org/presentationml/2006/ole">
            <mc:AlternateContent xmlns:mc="http://schemas.openxmlformats.org/markup-compatibility/2006">
              <mc:Choice xmlns:v="urn:schemas-microsoft-com:vml" Requires="v">
                <p:oleObj spid="_x0000_s362530"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81450"/>
                        <a:ext cx="8382000" cy="2876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362200" y="0"/>
            <a:ext cx="6781800" cy="1066800"/>
          </a:xfrm>
        </p:spPr>
        <p:txBody>
          <a:bodyPr/>
          <a:lstStyle/>
          <a:p>
            <a:r>
              <a:rPr lang="en-US" altLang="en-US" sz="3200"/>
              <a:t>No Equivalent Resistance for an Independent Source</a:t>
            </a:r>
          </a:p>
        </p:txBody>
      </p:sp>
      <p:sp>
        <p:nvSpPr>
          <p:cNvPr id="364547" name="Rectangle 3"/>
          <p:cNvSpPr>
            <a:spLocks noGrp="1" noChangeArrowheads="1"/>
          </p:cNvSpPr>
          <p:nvPr>
            <p:ph type="body" idx="1"/>
          </p:nvPr>
        </p:nvSpPr>
        <p:spPr>
          <a:xfrm>
            <a:off x="228600" y="1143000"/>
            <a:ext cx="8686800" cy="2819400"/>
          </a:xfrm>
        </p:spPr>
        <p:txBody>
          <a:bodyPr/>
          <a:lstStyle/>
          <a:p>
            <a:pPr marL="0" indent="458788">
              <a:lnSpc>
                <a:spcPct val="90000"/>
              </a:lnSpc>
              <a:buFontTx/>
              <a:buNone/>
            </a:pPr>
            <a:r>
              <a:rPr lang="en-US" altLang="en-US" sz="2400">
                <a:cs typeface="Times New Roman" pitchFamily="18" charset="0"/>
              </a:rPr>
              <a:t>The equivalent resistance of a dependent source, in this case, is the ratio of voltage to current, which is a constant.  Then the source can be said to have an equivalent resistance, since it is behaving as a resistance. This will only be meaningful for a dependent source.  It is not meaningful to talk about the equivalent resistance of an independent source.  The ratio of voltage to current will not be constant for an independent source.</a:t>
            </a:r>
          </a:p>
        </p:txBody>
      </p:sp>
      <p:graphicFrame>
        <p:nvGraphicFramePr>
          <p:cNvPr id="364548" name="Object 4"/>
          <p:cNvGraphicFramePr>
            <a:graphicFrameLocks noChangeAspect="1"/>
          </p:cNvGraphicFramePr>
          <p:nvPr/>
        </p:nvGraphicFramePr>
        <p:xfrm>
          <a:off x="381000" y="3981450"/>
          <a:ext cx="8382000" cy="2876550"/>
        </p:xfrm>
        <a:graphic>
          <a:graphicData uri="http://schemas.openxmlformats.org/presentationml/2006/ole">
            <mc:AlternateContent xmlns:mc="http://schemas.openxmlformats.org/markup-compatibility/2006">
              <mc:Choice xmlns:v="urn:schemas-microsoft-com:vml" Requires="v">
                <p:oleObj spid="_x0000_s364578"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81450"/>
                        <a:ext cx="8382000" cy="28765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2362200" y="0"/>
            <a:ext cx="6781800" cy="1066800"/>
          </a:xfrm>
        </p:spPr>
        <p:txBody>
          <a:bodyPr/>
          <a:lstStyle/>
          <a:p>
            <a:r>
              <a:rPr lang="en-US" altLang="en-US" sz="3200"/>
              <a:t>Simple Example with a Dependent Source</a:t>
            </a:r>
          </a:p>
        </p:txBody>
      </p:sp>
      <p:sp>
        <p:nvSpPr>
          <p:cNvPr id="366595" name="Rectangle 3"/>
          <p:cNvSpPr>
            <a:spLocks noGrp="1" noChangeArrowheads="1"/>
          </p:cNvSpPr>
          <p:nvPr>
            <p:ph type="body" idx="1"/>
          </p:nvPr>
        </p:nvSpPr>
        <p:spPr>
          <a:xfrm>
            <a:off x="228600" y="914400"/>
            <a:ext cx="8686800" cy="2514600"/>
          </a:xfrm>
        </p:spPr>
        <p:txBody>
          <a:bodyPr/>
          <a:lstStyle/>
          <a:p>
            <a:pPr marL="0" indent="458788">
              <a:lnSpc>
                <a:spcPct val="90000"/>
              </a:lnSpc>
              <a:buFontTx/>
              <a:buNone/>
            </a:pPr>
            <a:r>
              <a:rPr lang="en-US" altLang="en-US" sz="2400">
                <a:cs typeface="Times New Roman" pitchFamily="18" charset="0"/>
              </a:rPr>
              <a:t>We will try to explain this by starting with a simple example.  We wish to find the equivalent resistance of the circuit below, as seen at terminals A and B.</a:t>
            </a:r>
          </a:p>
          <a:p>
            <a:pPr marL="0" indent="458788">
              <a:lnSpc>
                <a:spcPct val="90000"/>
              </a:lnSpc>
              <a:buFontTx/>
              <a:buNone/>
            </a:pPr>
            <a:r>
              <a:rPr lang="en-US" altLang="en-US" sz="2400">
                <a:cs typeface="Times New Roman" pitchFamily="18" charset="0"/>
              </a:rPr>
              <a:t>This will mean that the ratio of the voltage across the circuit, labeled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to the ratio of the current through the circuit, labeled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must be a constant.  Let</a:t>
            </a:r>
            <a:r>
              <a:rPr lang="en-US" altLang="en-US" sz="2400">
                <a:latin typeface="Times New Roman"/>
                <a:cs typeface="Times New Roman" pitchFamily="18" charset="0"/>
              </a:rPr>
              <a:t>’</a:t>
            </a:r>
            <a:r>
              <a:rPr lang="en-US" altLang="en-US" sz="2400">
                <a:cs typeface="Times New Roman" pitchFamily="18" charset="0"/>
              </a:rPr>
              <a:t>s find that constant by finding the ratio.</a:t>
            </a:r>
          </a:p>
        </p:txBody>
      </p:sp>
      <p:graphicFrame>
        <p:nvGraphicFramePr>
          <p:cNvPr id="366596" name="Object 4"/>
          <p:cNvGraphicFramePr>
            <a:graphicFrameLocks noChangeAspect="1"/>
          </p:cNvGraphicFramePr>
          <p:nvPr/>
        </p:nvGraphicFramePr>
        <p:xfrm>
          <a:off x="1066800" y="3538538"/>
          <a:ext cx="6973888" cy="3319462"/>
        </p:xfrm>
        <a:graphic>
          <a:graphicData uri="http://schemas.openxmlformats.org/presentationml/2006/ole">
            <mc:AlternateContent xmlns:mc="http://schemas.openxmlformats.org/markup-compatibility/2006">
              <mc:Choice xmlns:v="urn:schemas-microsoft-com:vml" Requires="v">
                <p:oleObj spid="_x0000_s366626"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38538"/>
                        <a:ext cx="6973888" cy="331946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en-US" dirty="0"/>
              <a:t>Textbook Coverage</a:t>
            </a:r>
          </a:p>
        </p:txBody>
      </p:sp>
      <p:sp>
        <p:nvSpPr>
          <p:cNvPr id="295939" name="Rectangle 3"/>
          <p:cNvSpPr>
            <a:spLocks noGrp="1" noChangeArrowheads="1"/>
          </p:cNvSpPr>
          <p:nvPr>
            <p:ph type="body" idx="1"/>
          </p:nvPr>
        </p:nvSpPr>
        <p:spPr>
          <a:xfrm>
            <a:off x="685800" y="1981200"/>
            <a:ext cx="7772400" cy="4495800"/>
          </a:xfrm>
        </p:spPr>
        <p:txBody>
          <a:bodyPr/>
          <a:lstStyle/>
          <a:p>
            <a:pPr>
              <a:buFontTx/>
              <a:buNone/>
            </a:pPr>
            <a:r>
              <a:rPr lang="en-US" altLang="en-US" sz="2800" dirty="0"/>
              <a:t>This material is introduced in different ways in different textbooks.  Approximately this same material is covered in your textbook in the following sections:</a:t>
            </a:r>
          </a:p>
          <a:p>
            <a:r>
              <a:rPr lang="en-US" altLang="en-US" sz="2800" dirty="0"/>
              <a:t>Electric Circuits 10</a:t>
            </a:r>
            <a:r>
              <a:rPr lang="en-US" altLang="en-US" sz="2800" baseline="30000" dirty="0"/>
              <a:t>th</a:t>
            </a:r>
            <a:r>
              <a:rPr lang="en-US" altLang="en-US" sz="2800" dirty="0"/>
              <a:t> Ed. by Nilsson and Riedel:  Sections 4.10 and 4.11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1</a:t>
            </a:r>
          </a:p>
        </p:txBody>
      </p:sp>
      <p:sp>
        <p:nvSpPr>
          <p:cNvPr id="368643" name="Rectangle 3"/>
          <p:cNvSpPr>
            <a:spLocks noGrp="1" noChangeArrowheads="1"/>
          </p:cNvSpPr>
          <p:nvPr>
            <p:ph type="body" idx="1"/>
          </p:nvPr>
        </p:nvSpPr>
        <p:spPr>
          <a:xfrm>
            <a:off x="228600" y="1066800"/>
            <a:ext cx="8686800" cy="1828800"/>
          </a:xfrm>
        </p:spPr>
        <p:txBody>
          <a:bodyPr/>
          <a:lstStyle/>
          <a:p>
            <a:pPr marL="0" indent="458788">
              <a:lnSpc>
                <a:spcPct val="90000"/>
              </a:lnSpc>
              <a:buFontTx/>
              <a:buNone/>
            </a:pPr>
            <a:r>
              <a:rPr lang="en-US" altLang="en-US" sz="2000">
                <a:cs typeface="Times New Roman" pitchFamily="18" charset="0"/>
              </a:rPr>
              <a:t>We wish to find the equivalent resistance of the circuit below, as seen at terminals A and B.</a:t>
            </a:r>
          </a:p>
          <a:p>
            <a:pPr marL="0" indent="458788">
              <a:lnSpc>
                <a:spcPct val="90000"/>
              </a:lnSpc>
              <a:buFontTx/>
              <a:buNone/>
            </a:pPr>
            <a:r>
              <a:rPr lang="en-US" altLang="en-US" sz="2000">
                <a:cs typeface="Times New Roman" pitchFamily="18" charset="0"/>
              </a:rPr>
              <a:t>Let</a:t>
            </a:r>
            <a:r>
              <a:rPr lang="en-US" altLang="en-US" sz="2000">
                <a:latin typeface="Times New Roman"/>
                <a:cs typeface="Times New Roman" pitchFamily="18" charset="0"/>
              </a:rPr>
              <a:t>’</a:t>
            </a:r>
            <a:r>
              <a:rPr lang="en-US" altLang="en-US" sz="2000">
                <a:cs typeface="Times New Roman" pitchFamily="18" charset="0"/>
              </a:rPr>
              <a:t>s find the ratio of the voltage across the circuit, labeled </a:t>
            </a:r>
            <a:r>
              <a:rPr lang="en-US" altLang="en-US" sz="2000" i="1">
                <a:solidFill>
                  <a:srgbClr val="FF0000"/>
                </a:solidFill>
                <a:cs typeface="Times New Roman" pitchFamily="18" charset="0"/>
              </a:rPr>
              <a:t>v</a:t>
            </a:r>
            <a:r>
              <a:rPr lang="en-US" altLang="en-US" sz="2000" i="1" baseline="-25000">
                <a:solidFill>
                  <a:srgbClr val="FF0000"/>
                </a:solidFill>
                <a:cs typeface="Times New Roman" pitchFamily="18" charset="0"/>
              </a:rPr>
              <a:t>Q</a:t>
            </a:r>
            <a:r>
              <a:rPr lang="en-US" altLang="en-US" sz="2000">
                <a:cs typeface="Times New Roman" pitchFamily="18" charset="0"/>
              </a:rPr>
              <a:t>, to the ratio of the current through the circuit, labeled </a:t>
            </a:r>
            <a:r>
              <a:rPr lang="en-US" altLang="en-US" sz="2000" i="1">
                <a:solidFill>
                  <a:srgbClr val="FF0000"/>
                </a:solidFill>
                <a:cs typeface="Times New Roman" pitchFamily="18" charset="0"/>
              </a:rPr>
              <a:t>i</a:t>
            </a:r>
            <a:r>
              <a:rPr lang="en-US" altLang="en-US" sz="2000" i="1" baseline="-25000">
                <a:solidFill>
                  <a:srgbClr val="FF0000"/>
                </a:solidFill>
                <a:cs typeface="Times New Roman" pitchFamily="18" charset="0"/>
              </a:rPr>
              <a:t>Q</a:t>
            </a:r>
            <a:r>
              <a:rPr lang="en-US" altLang="en-US" sz="2000">
                <a:cs typeface="Times New Roman" pitchFamily="18" charset="0"/>
              </a:rPr>
              <a:t>. This must be a constant. Let</a:t>
            </a:r>
            <a:r>
              <a:rPr lang="en-US" altLang="en-US" sz="2000">
                <a:latin typeface="Times New Roman"/>
                <a:cs typeface="Times New Roman" pitchFamily="18" charset="0"/>
              </a:rPr>
              <a:t>’</a:t>
            </a:r>
            <a:r>
              <a:rPr lang="en-US" altLang="en-US" sz="2000">
                <a:cs typeface="Times New Roman" pitchFamily="18" charset="0"/>
              </a:rPr>
              <a:t>s look first at the circuit equivalent on the right.  We note that from Ohm</a:t>
            </a:r>
            <a:r>
              <a:rPr lang="en-US" altLang="en-US" sz="2000">
                <a:latin typeface="Times New Roman"/>
                <a:cs typeface="Times New Roman" pitchFamily="18" charset="0"/>
              </a:rPr>
              <a:t>’</a:t>
            </a:r>
            <a:r>
              <a:rPr lang="en-US" altLang="en-US" sz="2000">
                <a:cs typeface="Times New Roman" pitchFamily="18" charset="0"/>
              </a:rPr>
              <a:t>s Law applied to </a:t>
            </a:r>
            <a:r>
              <a:rPr lang="en-US" altLang="en-US" sz="2000" i="1">
                <a:cs typeface="Times New Roman" pitchFamily="18" charset="0"/>
              </a:rPr>
              <a:t>R</a:t>
            </a:r>
            <a:r>
              <a:rPr lang="en-US" altLang="en-US" sz="2000" i="1" baseline="-25000">
                <a:cs typeface="Times New Roman" pitchFamily="18" charset="0"/>
              </a:rPr>
              <a:t>X</a:t>
            </a:r>
            <a:r>
              <a:rPr lang="en-US" altLang="en-US" sz="2000">
                <a:cs typeface="Times New Roman" pitchFamily="18" charset="0"/>
              </a:rPr>
              <a:t>, we can say </a:t>
            </a:r>
          </a:p>
        </p:txBody>
      </p:sp>
      <p:graphicFrame>
        <p:nvGraphicFramePr>
          <p:cNvPr id="368644" name="Object 4"/>
          <p:cNvGraphicFramePr>
            <a:graphicFrameLocks noChangeAspect="1"/>
          </p:cNvGraphicFramePr>
          <p:nvPr/>
        </p:nvGraphicFramePr>
        <p:xfrm>
          <a:off x="2932113" y="3900488"/>
          <a:ext cx="6211887" cy="2957512"/>
        </p:xfrm>
        <a:graphic>
          <a:graphicData uri="http://schemas.openxmlformats.org/presentationml/2006/ole">
            <mc:AlternateContent xmlns:mc="http://schemas.openxmlformats.org/markup-compatibility/2006">
              <mc:Choice xmlns:v="urn:schemas-microsoft-com:vml" Requires="v">
                <p:oleObj spid="_x0000_s368735"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3900488"/>
                        <a:ext cx="6211887" cy="295751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5" name="Object 5"/>
          <p:cNvGraphicFramePr>
            <a:graphicFrameLocks noChangeAspect="1"/>
          </p:cNvGraphicFramePr>
          <p:nvPr/>
        </p:nvGraphicFramePr>
        <p:xfrm>
          <a:off x="3087688" y="2876550"/>
          <a:ext cx="1471612" cy="527050"/>
        </p:xfrm>
        <a:graphic>
          <a:graphicData uri="http://schemas.openxmlformats.org/presentationml/2006/ole">
            <mc:AlternateContent xmlns:mc="http://schemas.openxmlformats.org/markup-compatibility/2006">
              <mc:Choice xmlns:v="urn:schemas-microsoft-com:vml" Requires="v">
                <p:oleObj spid="_x0000_s368736" name="Equation" r:id="rId6" imgW="672840" imgH="241200" progId="Equation.DSMT4">
                  <p:embed/>
                </p:oleObj>
              </mc:Choice>
              <mc:Fallback>
                <p:oleObj name="Equation" r:id="rId6" imgW="672840" imgH="241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7688" y="2876550"/>
                        <a:ext cx="1471612" cy="5270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46" name="Text Box 6"/>
          <p:cNvSpPr txBox="1">
            <a:spLocks noChangeArrowheads="1"/>
          </p:cNvSpPr>
          <p:nvPr/>
        </p:nvSpPr>
        <p:spPr bwMode="auto">
          <a:xfrm>
            <a:off x="0" y="44196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t>Next, we apply KCL at the A node to write that</a:t>
            </a:r>
          </a:p>
        </p:txBody>
      </p:sp>
      <p:graphicFrame>
        <p:nvGraphicFramePr>
          <p:cNvPr id="368647" name="Object 7"/>
          <p:cNvGraphicFramePr>
            <a:graphicFrameLocks noChangeAspect="1"/>
          </p:cNvGraphicFramePr>
          <p:nvPr/>
        </p:nvGraphicFramePr>
        <p:xfrm>
          <a:off x="422275" y="5340350"/>
          <a:ext cx="1749425" cy="528638"/>
        </p:xfrm>
        <a:graphic>
          <a:graphicData uri="http://schemas.openxmlformats.org/presentationml/2006/ole">
            <mc:AlternateContent xmlns:mc="http://schemas.openxmlformats.org/markup-compatibility/2006">
              <mc:Choice xmlns:v="urn:schemas-microsoft-com:vml" Requires="v">
                <p:oleObj spid="_x0000_s368737" name="Equation" r:id="rId8" imgW="799920" imgH="241200" progId="Equation.DSMT4">
                  <p:embed/>
                </p:oleObj>
              </mc:Choice>
              <mc:Fallback>
                <p:oleObj name="Equation" r:id="rId8" imgW="799920" imgH="241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275" y="5340350"/>
                        <a:ext cx="1749425" cy="528638"/>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2</a:t>
            </a:r>
          </a:p>
        </p:txBody>
      </p:sp>
      <p:sp>
        <p:nvSpPr>
          <p:cNvPr id="370691" name="Rectangle 3"/>
          <p:cNvSpPr>
            <a:spLocks noGrp="1" noChangeArrowheads="1"/>
          </p:cNvSpPr>
          <p:nvPr>
            <p:ph type="body" idx="1"/>
          </p:nvPr>
        </p:nvSpPr>
        <p:spPr>
          <a:xfrm>
            <a:off x="228600" y="9906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On the last slide we found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and we found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plug in the expressions that we found for each.  When we do this, we get</a:t>
            </a:r>
          </a:p>
        </p:txBody>
      </p:sp>
      <p:graphicFrame>
        <p:nvGraphicFramePr>
          <p:cNvPr id="370692" name="Object 4"/>
          <p:cNvGraphicFramePr>
            <a:graphicFrameLocks noChangeAspect="1"/>
          </p:cNvGraphicFramePr>
          <p:nvPr/>
        </p:nvGraphicFramePr>
        <p:xfrm>
          <a:off x="2932113" y="3900488"/>
          <a:ext cx="6211887" cy="2957512"/>
        </p:xfrm>
        <a:graphic>
          <a:graphicData uri="http://schemas.openxmlformats.org/presentationml/2006/ole">
            <mc:AlternateContent xmlns:mc="http://schemas.openxmlformats.org/markup-compatibility/2006">
              <mc:Choice xmlns:v="urn:schemas-microsoft-com:vml" Requires="v">
                <p:oleObj spid="_x0000_s370753"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3900488"/>
                        <a:ext cx="6211887" cy="295751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0693" name="Text Box 5"/>
          <p:cNvSpPr txBox="1">
            <a:spLocks noChangeArrowheads="1"/>
          </p:cNvSpPr>
          <p:nvPr/>
        </p:nvSpPr>
        <p:spPr bwMode="auto">
          <a:xfrm>
            <a:off x="0" y="3886200"/>
            <a:ext cx="2819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charset="0"/>
              </a:rPr>
              <a:t>Note that ratio is a constant.  The ratio has units of resistance, which is what we expect when we take a ratio of a voltage to a current.</a:t>
            </a:r>
          </a:p>
        </p:txBody>
      </p:sp>
      <p:graphicFrame>
        <p:nvGraphicFramePr>
          <p:cNvPr id="370694" name="Object 6"/>
          <p:cNvGraphicFramePr>
            <a:graphicFrameLocks noChangeAspect="1"/>
          </p:cNvGraphicFramePr>
          <p:nvPr/>
        </p:nvGraphicFramePr>
        <p:xfrm>
          <a:off x="1524000" y="2667000"/>
          <a:ext cx="6192838" cy="1025525"/>
        </p:xfrm>
        <a:graphic>
          <a:graphicData uri="http://schemas.openxmlformats.org/presentationml/2006/ole">
            <mc:AlternateContent xmlns:mc="http://schemas.openxmlformats.org/markup-compatibility/2006">
              <mc:Choice xmlns:v="urn:schemas-microsoft-com:vml" Requires="v">
                <p:oleObj spid="_x0000_s370754" name="Equation" r:id="rId6" imgW="2831760" imgH="469800" progId="Equation.DSMT4">
                  <p:embed/>
                </p:oleObj>
              </mc:Choice>
              <mc:Fallback>
                <p:oleObj name="Equation" r:id="rId6" imgW="283176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667000"/>
                        <a:ext cx="6192838"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2 (Note)</a:t>
            </a:r>
          </a:p>
        </p:txBody>
      </p:sp>
      <p:sp>
        <p:nvSpPr>
          <p:cNvPr id="372739" name="Rectangle 3"/>
          <p:cNvSpPr>
            <a:spLocks noGrp="1" noChangeArrowheads="1"/>
          </p:cNvSpPr>
          <p:nvPr>
            <p:ph type="body" idx="1"/>
          </p:nvPr>
        </p:nvSpPr>
        <p:spPr>
          <a:xfrm>
            <a:off x="228600" y="9144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Let</a:t>
            </a:r>
            <a:r>
              <a:rPr lang="en-US" altLang="en-US" sz="2400">
                <a:latin typeface="Times New Roman"/>
                <a:cs typeface="Times New Roman" pitchFamily="18" charset="0"/>
              </a:rPr>
              <a:t>’</a:t>
            </a:r>
            <a:r>
              <a:rPr lang="en-US" altLang="en-US" sz="2400">
                <a:cs typeface="Times New Roman" pitchFamily="18" charset="0"/>
              </a:rPr>
              <a:t>s find the ratio of the voltage across the circuit, labeled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to the ratio of the current through the circuit, labeled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get</a:t>
            </a:r>
          </a:p>
        </p:txBody>
      </p:sp>
      <p:graphicFrame>
        <p:nvGraphicFramePr>
          <p:cNvPr id="372740" name="Object 4"/>
          <p:cNvGraphicFramePr>
            <a:graphicFrameLocks noChangeAspect="1"/>
          </p:cNvGraphicFramePr>
          <p:nvPr/>
        </p:nvGraphicFramePr>
        <p:xfrm>
          <a:off x="2932113" y="3900488"/>
          <a:ext cx="6211887" cy="2957512"/>
        </p:xfrm>
        <a:graphic>
          <a:graphicData uri="http://schemas.openxmlformats.org/presentationml/2006/ole">
            <mc:AlternateContent xmlns:mc="http://schemas.openxmlformats.org/markup-compatibility/2006">
              <mc:Choice xmlns:v="urn:schemas-microsoft-com:vml" Requires="v">
                <p:oleObj spid="_x0000_s372801" name="VISIO" r:id="rId4" imgW="6976080" imgH="3319200" progId="Visio.Drawing.6">
                  <p:embed/>
                </p:oleObj>
              </mc:Choice>
              <mc:Fallback>
                <p:oleObj name="VISIO" r:id="rId4" imgW="69760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3900488"/>
                        <a:ext cx="6211887" cy="2957512"/>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741" name="Text Box 5"/>
          <p:cNvSpPr txBox="1">
            <a:spLocks noChangeArrowheads="1"/>
          </p:cNvSpPr>
          <p:nvPr/>
        </p:nvSpPr>
        <p:spPr bwMode="auto">
          <a:xfrm>
            <a:off x="0" y="3717925"/>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t>The dependent source is in parallel with the resistor </a:t>
            </a:r>
            <a:r>
              <a:rPr lang="en-US" altLang="en-US" sz="2000" i="1"/>
              <a:t>R</a:t>
            </a:r>
            <a:r>
              <a:rPr lang="en-US" altLang="en-US" sz="2000" i="1" baseline="-25000"/>
              <a:t>X</a:t>
            </a:r>
            <a:r>
              <a:rPr lang="en-US" altLang="en-US" sz="2000"/>
              <a:t>.  Since the parallel combination is 25[</a:t>
            </a:r>
            <a:r>
              <a:rPr lang="en-US" altLang="en-US" sz="2000">
                <a:latin typeface="Symbol" pitchFamily="18" charset="2"/>
              </a:rPr>
              <a:t>W</a:t>
            </a:r>
            <a:r>
              <a:rPr lang="en-US" altLang="en-US" sz="2000"/>
              <a:t>], the dependent source must be behaving as if it were a 33.33[</a:t>
            </a:r>
            <a:r>
              <a:rPr lang="en-US" altLang="en-US" sz="2000">
                <a:latin typeface="Symbol" pitchFamily="18" charset="2"/>
              </a:rPr>
              <a:t>W</a:t>
            </a:r>
            <a:r>
              <a:rPr lang="en-US" altLang="en-US" sz="2000"/>
              <a:t>] resistor.  However, this value depends on </a:t>
            </a:r>
            <a:r>
              <a:rPr lang="en-US" altLang="en-US" sz="2000" i="1"/>
              <a:t>R</a:t>
            </a:r>
            <a:r>
              <a:rPr lang="en-US" altLang="en-US" sz="2000" i="1" baseline="-25000"/>
              <a:t>X</a:t>
            </a:r>
            <a:r>
              <a:rPr lang="en-US" altLang="en-US" sz="2000"/>
              <a:t>; in fact, it is </a:t>
            </a:r>
            <a:r>
              <a:rPr lang="en-US" altLang="en-US" sz="2000" i="1"/>
              <a:t>R</a:t>
            </a:r>
            <a:r>
              <a:rPr lang="en-US" altLang="en-US" sz="2000" i="1" baseline="-25000"/>
              <a:t>X</a:t>
            </a:r>
            <a:r>
              <a:rPr lang="en-US" altLang="en-US" sz="2000"/>
              <a:t> /3.  </a:t>
            </a:r>
          </a:p>
        </p:txBody>
      </p:sp>
      <p:graphicFrame>
        <p:nvGraphicFramePr>
          <p:cNvPr id="372742" name="Object 6"/>
          <p:cNvGraphicFramePr>
            <a:graphicFrameLocks noChangeAspect="1"/>
          </p:cNvGraphicFramePr>
          <p:nvPr/>
        </p:nvGraphicFramePr>
        <p:xfrm>
          <a:off x="1524000" y="2667000"/>
          <a:ext cx="6192838" cy="1025525"/>
        </p:xfrm>
        <a:graphic>
          <a:graphicData uri="http://schemas.openxmlformats.org/presentationml/2006/ole">
            <mc:AlternateContent xmlns:mc="http://schemas.openxmlformats.org/markup-compatibility/2006">
              <mc:Choice xmlns:v="urn:schemas-microsoft-com:vml" Requires="v">
                <p:oleObj spid="_x0000_s372802" name="Equation" r:id="rId6" imgW="2831760" imgH="469800" progId="Equation.DSMT4">
                  <p:embed/>
                </p:oleObj>
              </mc:Choice>
              <mc:Fallback>
                <p:oleObj name="Equation" r:id="rId6" imgW="283176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667000"/>
                        <a:ext cx="6192838"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2362200" y="0"/>
            <a:ext cx="6781800" cy="1066800"/>
          </a:xfrm>
        </p:spPr>
        <p:txBody>
          <a:bodyPr/>
          <a:lstStyle/>
          <a:p>
            <a:r>
              <a:rPr lang="en-US" altLang="en-US" sz="3200"/>
              <a:t>2</a:t>
            </a:r>
            <a:r>
              <a:rPr lang="en-US" altLang="en-US" sz="3200" baseline="30000"/>
              <a:t>nd</a:t>
            </a:r>
            <a:r>
              <a:rPr lang="en-US" altLang="en-US" sz="3200"/>
              <a:t> Simple Example with a Dependent Source – Step 1</a:t>
            </a:r>
          </a:p>
        </p:txBody>
      </p:sp>
      <p:sp>
        <p:nvSpPr>
          <p:cNvPr id="374787" name="Rectangle 3"/>
          <p:cNvSpPr>
            <a:spLocks noGrp="1" noChangeArrowheads="1"/>
          </p:cNvSpPr>
          <p:nvPr>
            <p:ph type="body" idx="1"/>
          </p:nvPr>
        </p:nvSpPr>
        <p:spPr>
          <a:xfrm>
            <a:off x="228600" y="990600"/>
            <a:ext cx="8686800" cy="1676400"/>
          </a:xfrm>
          <a:solidFill>
            <a:schemeClr val="accent1"/>
          </a:solidFill>
        </p:spPr>
        <p:txBody>
          <a:bodyPr/>
          <a:lstStyle/>
          <a:p>
            <a:pPr marL="0" indent="458788">
              <a:buFontTx/>
              <a:buNone/>
            </a:pPr>
            <a:r>
              <a:rPr lang="en-US" altLang="en-US" sz="2000">
                <a:cs typeface="Times New Roman" pitchFamily="18" charset="0"/>
              </a:rPr>
              <a:t>We wish to find the equivalent resistance of a second circuit, given below, as seen at terminals A and B.</a:t>
            </a:r>
          </a:p>
          <a:p>
            <a:pPr marL="0" indent="458788">
              <a:buFontTx/>
              <a:buNone/>
            </a:pPr>
            <a:r>
              <a:rPr lang="en-US" altLang="en-US" sz="2000">
                <a:cs typeface="Times New Roman" pitchFamily="18" charset="0"/>
              </a:rPr>
              <a:t>Let</a:t>
            </a:r>
            <a:r>
              <a:rPr lang="en-US" altLang="en-US" sz="2000">
                <a:latin typeface="Times New Roman"/>
                <a:cs typeface="Times New Roman" pitchFamily="18" charset="0"/>
              </a:rPr>
              <a:t>’</a:t>
            </a:r>
            <a:r>
              <a:rPr lang="en-US" altLang="en-US" sz="2000">
                <a:cs typeface="Times New Roman" pitchFamily="18" charset="0"/>
              </a:rPr>
              <a:t>s find the ratio of the voltage across the circuit, labeled </a:t>
            </a:r>
            <a:r>
              <a:rPr lang="en-US" altLang="en-US" sz="2000" i="1">
                <a:solidFill>
                  <a:srgbClr val="FF0000"/>
                </a:solidFill>
                <a:cs typeface="Times New Roman" pitchFamily="18" charset="0"/>
              </a:rPr>
              <a:t>v</a:t>
            </a:r>
            <a:r>
              <a:rPr lang="en-US" altLang="en-US" sz="2000" i="1" baseline="-25000">
                <a:solidFill>
                  <a:srgbClr val="FF0000"/>
                </a:solidFill>
                <a:cs typeface="Times New Roman" pitchFamily="18" charset="0"/>
              </a:rPr>
              <a:t>Q</a:t>
            </a:r>
            <a:r>
              <a:rPr lang="en-US" altLang="en-US" sz="2000">
                <a:cs typeface="Times New Roman" pitchFamily="18" charset="0"/>
              </a:rPr>
              <a:t>, to the ratio of the current through the circuit, labeled </a:t>
            </a:r>
            <a:r>
              <a:rPr lang="en-US" altLang="en-US" sz="2000" i="1">
                <a:solidFill>
                  <a:srgbClr val="FF0000"/>
                </a:solidFill>
                <a:cs typeface="Times New Roman" pitchFamily="18" charset="0"/>
              </a:rPr>
              <a:t>i</a:t>
            </a:r>
            <a:r>
              <a:rPr lang="en-US" altLang="en-US" sz="2000" i="1" baseline="-25000">
                <a:solidFill>
                  <a:srgbClr val="FF0000"/>
                </a:solidFill>
                <a:cs typeface="Times New Roman" pitchFamily="18" charset="0"/>
              </a:rPr>
              <a:t>Q</a:t>
            </a:r>
            <a:r>
              <a:rPr lang="en-US" altLang="en-US" sz="2000">
                <a:cs typeface="Times New Roman" pitchFamily="18" charset="0"/>
              </a:rPr>
              <a:t>. This must be a constant. We note that from Ohm</a:t>
            </a:r>
            <a:r>
              <a:rPr lang="en-US" altLang="en-US" sz="2000">
                <a:latin typeface="Times New Roman"/>
                <a:cs typeface="Times New Roman" pitchFamily="18" charset="0"/>
              </a:rPr>
              <a:t>’</a:t>
            </a:r>
            <a:r>
              <a:rPr lang="en-US" altLang="en-US" sz="2000">
                <a:cs typeface="Times New Roman" pitchFamily="18" charset="0"/>
              </a:rPr>
              <a:t>s Law applied to </a:t>
            </a:r>
            <a:r>
              <a:rPr lang="en-US" altLang="en-US" sz="2000" i="1">
                <a:cs typeface="Times New Roman" pitchFamily="18" charset="0"/>
              </a:rPr>
              <a:t>R</a:t>
            </a:r>
            <a:r>
              <a:rPr lang="en-US" altLang="en-US" sz="2000" i="1" baseline="-25000">
                <a:cs typeface="Times New Roman" pitchFamily="18" charset="0"/>
              </a:rPr>
              <a:t>X</a:t>
            </a:r>
            <a:r>
              <a:rPr lang="en-US" altLang="en-US" sz="2000">
                <a:cs typeface="Times New Roman" pitchFamily="18" charset="0"/>
              </a:rPr>
              <a:t>, we can say that</a:t>
            </a:r>
          </a:p>
        </p:txBody>
      </p:sp>
      <p:graphicFrame>
        <p:nvGraphicFramePr>
          <p:cNvPr id="374788" name="Object 4"/>
          <p:cNvGraphicFramePr>
            <a:graphicFrameLocks noChangeAspect="1"/>
          </p:cNvGraphicFramePr>
          <p:nvPr/>
        </p:nvGraphicFramePr>
        <p:xfrm>
          <a:off x="3087688" y="2876550"/>
          <a:ext cx="1471612" cy="527050"/>
        </p:xfrm>
        <a:graphic>
          <a:graphicData uri="http://schemas.openxmlformats.org/presentationml/2006/ole">
            <mc:AlternateContent xmlns:mc="http://schemas.openxmlformats.org/markup-compatibility/2006">
              <mc:Choice xmlns:v="urn:schemas-microsoft-com:vml" Requires="v">
                <p:oleObj spid="_x0000_s374880" name="Equation" r:id="rId4" imgW="672840" imgH="241200" progId="Equation.DSMT4">
                  <p:embed/>
                </p:oleObj>
              </mc:Choice>
              <mc:Fallback>
                <p:oleObj name="Equation" r:id="rId4" imgW="67284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688" y="2876550"/>
                        <a:ext cx="1471612" cy="5270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0" y="38862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charset="0"/>
              </a:rPr>
              <a:t>Next, we apply KCL at the A node to write that</a:t>
            </a:r>
          </a:p>
        </p:txBody>
      </p:sp>
      <p:graphicFrame>
        <p:nvGraphicFramePr>
          <p:cNvPr id="374790" name="Object 6"/>
          <p:cNvGraphicFramePr>
            <a:graphicFrameLocks noChangeAspect="1"/>
          </p:cNvGraphicFramePr>
          <p:nvPr/>
        </p:nvGraphicFramePr>
        <p:xfrm>
          <a:off x="457200" y="4648200"/>
          <a:ext cx="1749425" cy="528638"/>
        </p:xfrm>
        <a:graphic>
          <a:graphicData uri="http://schemas.openxmlformats.org/presentationml/2006/ole">
            <mc:AlternateContent xmlns:mc="http://schemas.openxmlformats.org/markup-compatibility/2006">
              <mc:Choice xmlns:v="urn:schemas-microsoft-com:vml" Requires="v">
                <p:oleObj spid="_x0000_s374881" name="Equation" r:id="rId6" imgW="799920" imgH="241200" progId="Equation.DSMT4">
                  <p:embed/>
                </p:oleObj>
              </mc:Choice>
              <mc:Fallback>
                <p:oleObj name="Equation" r:id="rId6" imgW="799920" imgH="241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648200"/>
                        <a:ext cx="1749425" cy="528638"/>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4791" name="Object 7"/>
          <p:cNvGraphicFramePr>
            <a:graphicFrameLocks noChangeAspect="1"/>
          </p:cNvGraphicFramePr>
          <p:nvPr/>
        </p:nvGraphicFramePr>
        <p:xfrm>
          <a:off x="2895600" y="3883025"/>
          <a:ext cx="6248400" cy="2974975"/>
        </p:xfrm>
        <a:graphic>
          <a:graphicData uri="http://schemas.openxmlformats.org/presentationml/2006/ole">
            <mc:AlternateContent xmlns:mc="http://schemas.openxmlformats.org/markup-compatibility/2006">
              <mc:Choice xmlns:v="urn:schemas-microsoft-com:vml" Requires="v">
                <p:oleObj spid="_x0000_s374882" name="VISIO" r:id="rId8" imgW="6976080" imgH="3319200" progId="Visio.Drawing.6">
                  <p:embed/>
                </p:oleObj>
              </mc:Choice>
              <mc:Fallback>
                <p:oleObj name="VISIO" r:id="rId8" imgW="6976080" imgH="3319200" progId="Visio.Drawing.6">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883025"/>
                        <a:ext cx="6248400" cy="2974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4792" name="Text Box 8"/>
          <p:cNvSpPr txBox="1">
            <a:spLocks noChangeArrowheads="1"/>
          </p:cNvSpPr>
          <p:nvPr/>
        </p:nvSpPr>
        <p:spPr bwMode="auto">
          <a:xfrm>
            <a:off x="0" y="5257800"/>
            <a:ext cx="2835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charset="0"/>
              </a:rPr>
              <a:t>Note the change in polarity for the source, from the previous example.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2362200" y="0"/>
            <a:ext cx="6781800" cy="1066800"/>
          </a:xfrm>
        </p:spPr>
        <p:txBody>
          <a:bodyPr/>
          <a:lstStyle/>
          <a:p>
            <a:r>
              <a:rPr lang="en-US" altLang="en-US" sz="3200"/>
              <a:t>2</a:t>
            </a:r>
            <a:r>
              <a:rPr lang="en-US" altLang="en-US" sz="3200" baseline="30000"/>
              <a:t>nd</a:t>
            </a:r>
            <a:r>
              <a:rPr lang="en-US" altLang="en-US" sz="3200"/>
              <a:t> Simple Example with a Dependent Source – Step 2</a:t>
            </a:r>
          </a:p>
        </p:txBody>
      </p:sp>
      <p:sp>
        <p:nvSpPr>
          <p:cNvPr id="376835" name="Rectangle 3"/>
          <p:cNvSpPr>
            <a:spLocks noGrp="1" noChangeArrowheads="1"/>
          </p:cNvSpPr>
          <p:nvPr>
            <p:ph type="body" idx="1"/>
          </p:nvPr>
        </p:nvSpPr>
        <p:spPr>
          <a:xfrm>
            <a:off x="228600" y="9144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On the last slide we found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and we found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plug in the expressions that we found for each.  When we do this, we get</a:t>
            </a:r>
          </a:p>
        </p:txBody>
      </p:sp>
      <p:sp>
        <p:nvSpPr>
          <p:cNvPr id="376836" name="Text Box 4"/>
          <p:cNvSpPr txBox="1">
            <a:spLocks noChangeArrowheads="1"/>
          </p:cNvSpPr>
          <p:nvPr/>
        </p:nvSpPr>
        <p:spPr bwMode="auto">
          <a:xfrm>
            <a:off x="0" y="3717925"/>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latin typeface="Arial" charset="0"/>
              </a:rPr>
              <a:t>Note that ratio has changed when we simply changed the polarity of the dependent source.  The magnitude is not the only thing that changed; the equivalent resistance is now </a:t>
            </a:r>
            <a:r>
              <a:rPr lang="en-US" altLang="en-US" sz="2000" b="1" dirty="0">
                <a:latin typeface="Arial" charset="0"/>
              </a:rPr>
              <a:t>negative</a:t>
            </a:r>
            <a:r>
              <a:rPr lang="en-US" altLang="en-US" sz="2000" dirty="0">
                <a:latin typeface="Arial" charset="0"/>
              </a:rPr>
              <a:t>!  </a:t>
            </a:r>
          </a:p>
        </p:txBody>
      </p:sp>
      <p:graphicFrame>
        <p:nvGraphicFramePr>
          <p:cNvPr id="376837" name="Object 5"/>
          <p:cNvGraphicFramePr>
            <a:graphicFrameLocks noChangeAspect="1"/>
          </p:cNvGraphicFramePr>
          <p:nvPr/>
        </p:nvGraphicFramePr>
        <p:xfrm>
          <a:off x="1427163" y="2667000"/>
          <a:ext cx="6388100" cy="1025525"/>
        </p:xfrm>
        <a:graphic>
          <a:graphicData uri="http://schemas.openxmlformats.org/presentationml/2006/ole">
            <mc:AlternateContent xmlns:mc="http://schemas.openxmlformats.org/markup-compatibility/2006">
              <mc:Choice xmlns:v="urn:schemas-microsoft-com:vml" Requires="v">
                <p:oleObj spid="_x0000_s376897" name="Equation" r:id="rId4" imgW="2920680" imgH="469800" progId="Equation.DSMT4">
                  <p:embed/>
                </p:oleObj>
              </mc:Choice>
              <mc:Fallback>
                <p:oleObj name="Equation" r:id="rId4" imgW="2920680" imgH="46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163" y="2667000"/>
                        <a:ext cx="6388100"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6838" name="Object 6"/>
          <p:cNvGraphicFramePr>
            <a:graphicFrameLocks noChangeAspect="1"/>
          </p:cNvGraphicFramePr>
          <p:nvPr/>
        </p:nvGraphicFramePr>
        <p:xfrm>
          <a:off x="2895600" y="3876675"/>
          <a:ext cx="6248400" cy="2974975"/>
        </p:xfrm>
        <a:graphic>
          <a:graphicData uri="http://schemas.openxmlformats.org/presentationml/2006/ole">
            <mc:AlternateContent xmlns:mc="http://schemas.openxmlformats.org/markup-compatibility/2006">
              <mc:Choice xmlns:v="urn:schemas-microsoft-com:vml" Requires="v">
                <p:oleObj spid="_x0000_s376898" name="VISIO" r:id="rId6" imgW="6976080" imgH="3319200" progId="Visio.Drawing.6">
                  <p:embed/>
                </p:oleObj>
              </mc:Choice>
              <mc:Fallback>
                <p:oleObj name="VISIO" r:id="rId6" imgW="6976080" imgH="331920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876675"/>
                        <a:ext cx="6248400" cy="2974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2362200" y="0"/>
            <a:ext cx="6781800" cy="1066800"/>
          </a:xfrm>
        </p:spPr>
        <p:txBody>
          <a:bodyPr/>
          <a:lstStyle/>
          <a:p>
            <a:r>
              <a:rPr lang="en-US" altLang="en-US" sz="3200"/>
              <a:t>Simple Example with a Dependent Source – Step 2 (Note)</a:t>
            </a:r>
          </a:p>
        </p:txBody>
      </p:sp>
      <p:sp>
        <p:nvSpPr>
          <p:cNvPr id="378883" name="Rectangle 3"/>
          <p:cNvSpPr>
            <a:spLocks noGrp="1" noChangeArrowheads="1"/>
          </p:cNvSpPr>
          <p:nvPr>
            <p:ph type="body" idx="1"/>
          </p:nvPr>
        </p:nvSpPr>
        <p:spPr>
          <a:xfrm>
            <a:off x="228600" y="914400"/>
            <a:ext cx="8686800" cy="1676400"/>
          </a:xfrm>
        </p:spPr>
        <p:txBody>
          <a:bodyPr/>
          <a:lstStyle/>
          <a:p>
            <a:pPr marL="0" indent="458788">
              <a:lnSpc>
                <a:spcPct val="90000"/>
              </a:lnSpc>
              <a:buFontTx/>
              <a:buNone/>
            </a:pPr>
            <a:r>
              <a:rPr lang="en-US" altLang="en-US" sz="2400">
                <a:cs typeface="Times New Roman" pitchFamily="18" charset="0"/>
              </a:rPr>
              <a:t>We wish to find the equivalent resistance of the circuit below, as seen at terminals A and B.  Let</a:t>
            </a:r>
            <a:r>
              <a:rPr lang="en-US" altLang="en-US" sz="2400">
                <a:latin typeface="Times New Roman"/>
                <a:cs typeface="Times New Roman" pitchFamily="18" charset="0"/>
              </a:rPr>
              <a:t>’</a:t>
            </a:r>
            <a:r>
              <a:rPr lang="en-US" altLang="en-US" sz="2400">
                <a:cs typeface="Times New Roman" pitchFamily="18" charset="0"/>
              </a:rPr>
              <a:t>s find the ratio of the voltage across the circuit, labeled </a:t>
            </a:r>
            <a:r>
              <a:rPr lang="en-US" altLang="en-US" sz="2400" i="1">
                <a:solidFill>
                  <a:srgbClr val="FF0000"/>
                </a:solidFill>
                <a:cs typeface="Times New Roman" pitchFamily="18" charset="0"/>
              </a:rPr>
              <a:t>v</a:t>
            </a:r>
            <a:r>
              <a:rPr lang="en-US" altLang="en-US" sz="2400" i="1" baseline="-25000">
                <a:solidFill>
                  <a:srgbClr val="FF0000"/>
                </a:solidFill>
                <a:cs typeface="Times New Roman" pitchFamily="18" charset="0"/>
              </a:rPr>
              <a:t>Q</a:t>
            </a:r>
            <a:r>
              <a:rPr lang="en-US" altLang="en-US" sz="2400">
                <a:cs typeface="Times New Roman" pitchFamily="18" charset="0"/>
              </a:rPr>
              <a:t>, to the ratio of the current through the circuit, labeled </a:t>
            </a:r>
            <a:r>
              <a:rPr lang="en-US" altLang="en-US" sz="2400" i="1">
                <a:solidFill>
                  <a:srgbClr val="FF0000"/>
                </a:solidFill>
                <a:cs typeface="Times New Roman" pitchFamily="18" charset="0"/>
              </a:rPr>
              <a:t>i</a:t>
            </a:r>
            <a:r>
              <a:rPr lang="en-US" altLang="en-US" sz="2400" i="1" baseline="-25000">
                <a:solidFill>
                  <a:srgbClr val="FF0000"/>
                </a:solidFill>
                <a:cs typeface="Times New Roman" pitchFamily="18" charset="0"/>
              </a:rPr>
              <a:t>Q</a:t>
            </a:r>
            <a:r>
              <a:rPr lang="en-US" altLang="en-US" sz="2400">
                <a:cs typeface="Times New Roman" pitchFamily="18" charset="0"/>
              </a:rPr>
              <a:t>. We take the ratio of them, and get</a:t>
            </a:r>
          </a:p>
        </p:txBody>
      </p:sp>
      <p:sp>
        <p:nvSpPr>
          <p:cNvPr id="378884" name="Text Box 4"/>
          <p:cNvSpPr txBox="1">
            <a:spLocks noChangeArrowheads="1"/>
          </p:cNvSpPr>
          <p:nvPr/>
        </p:nvSpPr>
        <p:spPr bwMode="auto">
          <a:xfrm>
            <a:off x="0" y="3717925"/>
            <a:ext cx="2819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t>The dependent source is in parallel with the resistor </a:t>
            </a:r>
            <a:r>
              <a:rPr lang="en-US" altLang="en-US" sz="2000" i="1"/>
              <a:t>R</a:t>
            </a:r>
            <a:r>
              <a:rPr lang="en-US" altLang="en-US" sz="2000" i="1" baseline="-25000"/>
              <a:t>X</a:t>
            </a:r>
            <a:r>
              <a:rPr lang="en-US" altLang="en-US" sz="2000"/>
              <a:t>.  Since the parallel combination is </a:t>
            </a:r>
            <a:br>
              <a:rPr lang="en-US" altLang="en-US" sz="2000"/>
            </a:br>
            <a:r>
              <a:rPr lang="en-US" altLang="en-US" sz="2000"/>
              <a:t>-50[</a:t>
            </a:r>
            <a:r>
              <a:rPr lang="en-US" altLang="en-US" sz="2000">
                <a:latin typeface="Symbol" pitchFamily="18" charset="2"/>
              </a:rPr>
              <a:t>W</a:t>
            </a:r>
            <a:r>
              <a:rPr lang="en-US" altLang="en-US" sz="2000"/>
              <a:t>], the dependent source must be behaving as if it were a -33.33[</a:t>
            </a:r>
            <a:r>
              <a:rPr lang="en-US" altLang="en-US" sz="2000">
                <a:latin typeface="Symbol" pitchFamily="18" charset="2"/>
              </a:rPr>
              <a:t>W</a:t>
            </a:r>
            <a:r>
              <a:rPr lang="en-US" altLang="en-US" sz="2000"/>
              <a:t>] resistor.  This value depends on </a:t>
            </a:r>
            <a:r>
              <a:rPr lang="en-US" altLang="en-US" sz="2000" i="1"/>
              <a:t>R</a:t>
            </a:r>
            <a:r>
              <a:rPr lang="en-US" altLang="en-US" sz="2000" i="1" baseline="-25000"/>
              <a:t>X</a:t>
            </a:r>
            <a:r>
              <a:rPr lang="en-US" altLang="en-US" sz="2000"/>
              <a:t>; in fact, it is -</a:t>
            </a:r>
            <a:r>
              <a:rPr lang="en-US" altLang="en-US" sz="2000" i="1"/>
              <a:t>R</a:t>
            </a:r>
            <a:r>
              <a:rPr lang="en-US" altLang="en-US" sz="2000" i="1" baseline="-25000"/>
              <a:t>X</a:t>
            </a:r>
            <a:r>
              <a:rPr lang="en-US" altLang="en-US" sz="2000"/>
              <a:t> /3.  </a:t>
            </a:r>
          </a:p>
        </p:txBody>
      </p:sp>
      <p:graphicFrame>
        <p:nvGraphicFramePr>
          <p:cNvPr id="378885" name="Object 5"/>
          <p:cNvGraphicFramePr>
            <a:graphicFrameLocks noChangeAspect="1"/>
          </p:cNvGraphicFramePr>
          <p:nvPr/>
        </p:nvGraphicFramePr>
        <p:xfrm>
          <a:off x="2895600" y="3876675"/>
          <a:ext cx="6248400" cy="2974975"/>
        </p:xfrm>
        <a:graphic>
          <a:graphicData uri="http://schemas.openxmlformats.org/presentationml/2006/ole">
            <mc:AlternateContent xmlns:mc="http://schemas.openxmlformats.org/markup-compatibility/2006">
              <mc:Choice xmlns:v="urn:schemas-microsoft-com:vml" Requires="v">
                <p:oleObj spid="_x0000_s378945" name="VISIO" r:id="rId4" imgW="6976080" imgH="3319200" progId="Visio.Drawing.6">
                  <p:embed/>
                </p:oleObj>
              </mc:Choice>
              <mc:Fallback>
                <p:oleObj name="VISIO" r:id="rId4" imgW="6976080" imgH="3319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876675"/>
                        <a:ext cx="6248400" cy="29749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886" name="Object 6"/>
          <p:cNvGraphicFramePr>
            <a:graphicFrameLocks noChangeAspect="1"/>
          </p:cNvGraphicFramePr>
          <p:nvPr/>
        </p:nvGraphicFramePr>
        <p:xfrm>
          <a:off x="1427163" y="2667000"/>
          <a:ext cx="6388100" cy="1025525"/>
        </p:xfrm>
        <a:graphic>
          <a:graphicData uri="http://schemas.openxmlformats.org/presentationml/2006/ole">
            <mc:AlternateContent xmlns:mc="http://schemas.openxmlformats.org/markup-compatibility/2006">
              <mc:Choice xmlns:v="urn:schemas-microsoft-com:vml" Requires="v">
                <p:oleObj spid="_x0000_s378946" name="Equation" r:id="rId6" imgW="2920680" imgH="469800" progId="Equation.DSMT4">
                  <p:embed/>
                </p:oleObj>
              </mc:Choice>
              <mc:Fallback>
                <p:oleObj name="Equation" r:id="rId6" imgW="292068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7163" y="2667000"/>
                        <a:ext cx="6388100" cy="10255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2362200" y="0"/>
            <a:ext cx="6781800" cy="762000"/>
          </a:xfrm>
        </p:spPr>
        <p:txBody>
          <a:bodyPr/>
          <a:lstStyle/>
          <a:p>
            <a:r>
              <a:rPr lang="en-US" altLang="en-US"/>
              <a:t>Note 1</a:t>
            </a:r>
            <a:endParaRPr lang="en-US" altLang="en-US" sz="4000"/>
          </a:p>
        </p:txBody>
      </p:sp>
      <p:sp>
        <p:nvSpPr>
          <p:cNvPr id="380931" name="Rectangle 3"/>
          <p:cNvSpPr>
            <a:spLocks noGrp="1" noChangeArrowheads="1"/>
          </p:cNvSpPr>
          <p:nvPr>
            <p:ph type="body" idx="1"/>
          </p:nvPr>
        </p:nvSpPr>
        <p:spPr>
          <a:xfrm>
            <a:off x="304800" y="838200"/>
            <a:ext cx="8534400" cy="2590800"/>
          </a:xfrm>
          <a:noFill/>
          <a:ln/>
        </p:spPr>
        <p:txBody>
          <a:bodyPr lIns="91440" tIns="45720" rIns="91440" bIns="45720"/>
          <a:lstStyle/>
          <a:p>
            <a:pPr marL="0" indent="458788">
              <a:lnSpc>
                <a:spcPct val="90000"/>
              </a:lnSpc>
              <a:buFontTx/>
              <a:buNone/>
            </a:pPr>
            <a:r>
              <a:rPr lang="en-US" altLang="en-US" sz="2400"/>
              <a:t>When we find the equivalent resistance for a Thévenin’s equivalent</a:t>
            </a:r>
            <a:r>
              <a:rPr lang="en-US" altLang="en-US" sz="2400">
                <a:cs typeface="Times New Roman" pitchFamily="18" charset="0"/>
              </a:rPr>
              <a:t> or a Norton</a:t>
            </a:r>
            <a:r>
              <a:rPr lang="en-US" altLang="en-US" sz="2400">
                <a:latin typeface="Times New Roman"/>
                <a:cs typeface="Times New Roman" pitchFamily="18" charset="0"/>
              </a:rPr>
              <a:t>’</a:t>
            </a:r>
            <a:r>
              <a:rPr lang="en-US" altLang="en-US" sz="2400">
                <a:cs typeface="Times New Roman" pitchFamily="18" charset="0"/>
              </a:rPr>
              <a:t>s equivalent, we set the independent sources equal to zero, and find the equivalent resistance of what remains.  </a:t>
            </a:r>
          </a:p>
          <a:p>
            <a:pPr marL="0" indent="458788">
              <a:lnSpc>
                <a:spcPct val="90000"/>
              </a:lnSpc>
              <a:buFontTx/>
              <a:buNone/>
            </a:pPr>
            <a:r>
              <a:rPr lang="en-US" altLang="en-US" sz="2400">
                <a:cs typeface="Times New Roman" pitchFamily="18" charset="0"/>
              </a:rPr>
              <a:t>We can see that the equivalent resistance can be negative.  This is one reason why we have been so careful about polarities all along.  We need to get the polarities right to be able to get our signs right.</a:t>
            </a:r>
          </a:p>
        </p:txBody>
      </p:sp>
      <p:graphicFrame>
        <p:nvGraphicFramePr>
          <p:cNvPr id="380932" name="Object 4"/>
          <p:cNvGraphicFramePr>
            <a:graphicFrameLocks noChangeAspect="1"/>
          </p:cNvGraphicFramePr>
          <p:nvPr/>
        </p:nvGraphicFramePr>
        <p:xfrm>
          <a:off x="0" y="3713163"/>
          <a:ext cx="9144000" cy="3138487"/>
        </p:xfrm>
        <a:graphic>
          <a:graphicData uri="http://schemas.openxmlformats.org/presentationml/2006/ole">
            <mc:AlternateContent xmlns:mc="http://schemas.openxmlformats.org/markup-compatibility/2006">
              <mc:Choice xmlns:v="urn:schemas-microsoft-com:vml" Requires="v">
                <p:oleObj spid="_x0000_s380962"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316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2362200" y="0"/>
            <a:ext cx="6781800" cy="762000"/>
          </a:xfrm>
        </p:spPr>
        <p:txBody>
          <a:bodyPr/>
          <a:lstStyle/>
          <a:p>
            <a:r>
              <a:rPr lang="en-US" altLang="en-US"/>
              <a:t>Note 2</a:t>
            </a:r>
            <a:endParaRPr lang="en-US" altLang="en-US" sz="4000"/>
          </a:p>
        </p:txBody>
      </p:sp>
      <p:sp>
        <p:nvSpPr>
          <p:cNvPr id="382979" name="Rectangle 3"/>
          <p:cNvSpPr>
            <a:spLocks noGrp="1" noChangeArrowheads="1"/>
          </p:cNvSpPr>
          <p:nvPr>
            <p:ph type="body" idx="1"/>
          </p:nvPr>
        </p:nvSpPr>
        <p:spPr>
          <a:xfrm>
            <a:off x="304800" y="838200"/>
            <a:ext cx="8534400" cy="2590800"/>
          </a:xfrm>
          <a:noFill/>
          <a:ln/>
        </p:spPr>
        <p:txBody>
          <a:bodyPr lIns="91440" tIns="45720" rIns="91440" bIns="45720"/>
          <a:lstStyle/>
          <a:p>
            <a:pPr marL="0" indent="458788">
              <a:lnSpc>
                <a:spcPct val="90000"/>
              </a:lnSpc>
              <a:buFontTx/>
              <a:buNone/>
            </a:pPr>
            <a:r>
              <a:rPr lang="en-US" altLang="en-US" sz="2000"/>
              <a:t>When we find the equivalent resistance for a Thévenin’s equivalent</a:t>
            </a:r>
            <a:r>
              <a:rPr lang="en-US" altLang="en-US" sz="2000">
                <a:cs typeface="Times New Roman" pitchFamily="18" charset="0"/>
              </a:rPr>
              <a:t> or a Norton</a:t>
            </a:r>
            <a:r>
              <a:rPr lang="en-US" altLang="en-US" sz="2000">
                <a:latin typeface="Times New Roman"/>
                <a:cs typeface="Times New Roman" pitchFamily="18" charset="0"/>
              </a:rPr>
              <a:t>’</a:t>
            </a:r>
            <a:r>
              <a:rPr lang="en-US" altLang="en-US" sz="2000">
                <a:cs typeface="Times New Roman" pitchFamily="18" charset="0"/>
              </a:rPr>
              <a:t>s equivalent, we set the independent sources equal to zero, and find the equivalent resistance of what remains.  </a:t>
            </a:r>
          </a:p>
          <a:p>
            <a:pPr marL="0" indent="458788">
              <a:lnSpc>
                <a:spcPct val="90000"/>
              </a:lnSpc>
              <a:buFontTx/>
              <a:buNone/>
            </a:pPr>
            <a:r>
              <a:rPr lang="en-US" altLang="en-US" sz="2000">
                <a:cs typeface="Times New Roman" pitchFamily="18" charset="0"/>
              </a:rPr>
              <a:t>In the simple examples that we just did, we were effectively applying a source to the terminals of the circuit.  This results in a circuit like others that we have solved before, and we can find the ratio of voltage to current.  This is usually easier to think about for most students.  It is as if we were applying a source just to test the circuit; we call this method the Test-Source Method.</a:t>
            </a:r>
          </a:p>
        </p:txBody>
      </p:sp>
      <p:graphicFrame>
        <p:nvGraphicFramePr>
          <p:cNvPr id="382980" name="Object 4"/>
          <p:cNvGraphicFramePr>
            <a:graphicFrameLocks noChangeAspect="1"/>
          </p:cNvGraphicFramePr>
          <p:nvPr/>
        </p:nvGraphicFramePr>
        <p:xfrm>
          <a:off x="0" y="3713163"/>
          <a:ext cx="9144000" cy="3138487"/>
        </p:xfrm>
        <a:graphic>
          <a:graphicData uri="http://schemas.openxmlformats.org/presentationml/2006/ole">
            <mc:AlternateContent xmlns:mc="http://schemas.openxmlformats.org/markup-compatibility/2006">
              <mc:Choice xmlns:v="urn:schemas-microsoft-com:vml" Requires="v">
                <p:oleObj spid="_x0000_s383010" name="VISIO" r:id="rId4" imgW="9404280" imgH="3229560" progId="Visio.Drawing.6">
                  <p:embed/>
                </p:oleObj>
              </mc:Choice>
              <mc:Fallback>
                <p:oleObj name="VISIO" r:id="rId4" imgW="9404280" imgH="32295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3163"/>
                        <a:ext cx="9144000" cy="31384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2362200" y="0"/>
            <a:ext cx="6781800" cy="762000"/>
          </a:xfrm>
        </p:spPr>
        <p:txBody>
          <a:bodyPr/>
          <a:lstStyle/>
          <a:p>
            <a:r>
              <a:rPr lang="en-US" altLang="en-US" sz="3600"/>
              <a:t>Test-Source Method – Defined</a:t>
            </a:r>
          </a:p>
        </p:txBody>
      </p:sp>
      <p:sp>
        <p:nvSpPr>
          <p:cNvPr id="385027"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graphicFrame>
        <p:nvGraphicFramePr>
          <p:cNvPr id="385028" name="Object 4"/>
          <p:cNvGraphicFramePr>
            <a:graphicFrameLocks noChangeAspect="1"/>
          </p:cNvGraphicFramePr>
          <p:nvPr/>
        </p:nvGraphicFramePr>
        <p:xfrm>
          <a:off x="5926138" y="4121150"/>
          <a:ext cx="3217862" cy="2736850"/>
        </p:xfrm>
        <a:graphic>
          <a:graphicData uri="http://schemas.openxmlformats.org/presentationml/2006/ole">
            <mc:AlternateContent xmlns:mc="http://schemas.openxmlformats.org/markup-compatibility/2006">
              <mc:Choice xmlns:v="urn:schemas-microsoft-com:vml" Requires="v">
                <p:oleObj spid="_x0000_s385058" name="VISIO" r:id="rId4" imgW="3903480" imgH="3319200" progId="Visio.Drawing.6">
                  <p:embed/>
                </p:oleObj>
              </mc:Choice>
              <mc:Fallback>
                <p:oleObj name="VISIO" r:id="rId4" imgW="39034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4121150"/>
                        <a:ext cx="3217862" cy="27368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2362200" y="0"/>
            <a:ext cx="6781800" cy="762000"/>
          </a:xfrm>
        </p:spPr>
        <p:txBody>
          <a:bodyPr/>
          <a:lstStyle/>
          <a:p>
            <a:r>
              <a:rPr lang="en-US" altLang="en-US" sz="3600"/>
              <a:t>Test-Source Method – Note 1</a:t>
            </a:r>
          </a:p>
        </p:txBody>
      </p:sp>
      <p:sp>
        <p:nvSpPr>
          <p:cNvPr id="387075"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graphicFrame>
        <p:nvGraphicFramePr>
          <p:cNvPr id="387076" name="Object 4"/>
          <p:cNvGraphicFramePr>
            <a:graphicFrameLocks noChangeAspect="1"/>
          </p:cNvGraphicFramePr>
          <p:nvPr/>
        </p:nvGraphicFramePr>
        <p:xfrm>
          <a:off x="5926138" y="4121150"/>
          <a:ext cx="3217862" cy="2736850"/>
        </p:xfrm>
        <a:graphic>
          <a:graphicData uri="http://schemas.openxmlformats.org/presentationml/2006/ole">
            <mc:AlternateContent xmlns:mc="http://schemas.openxmlformats.org/markup-compatibility/2006">
              <mc:Choice xmlns:v="urn:schemas-microsoft-com:vml" Requires="v">
                <p:oleObj spid="_x0000_s387109" name="VISIO" r:id="rId4" imgW="3903480" imgH="3319200" progId="Visio.Drawing.6">
                  <p:embed/>
                </p:oleObj>
              </mc:Choice>
              <mc:Fallback>
                <p:oleObj name="VISIO" r:id="rId4" imgW="39034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4121150"/>
                        <a:ext cx="3217862" cy="27368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77" name="Text Box 5"/>
          <p:cNvSpPr txBox="1">
            <a:spLocks noChangeArrowheads="1"/>
          </p:cNvSpPr>
          <p:nvPr/>
        </p:nvSpPr>
        <p:spPr bwMode="auto">
          <a:xfrm>
            <a:off x="4572000" y="2057400"/>
            <a:ext cx="4572000" cy="707886"/>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t>Don’t forget this step.  It is </a:t>
            </a:r>
            <a:r>
              <a:rPr lang="en-US" altLang="en-US" sz="2000" b="1" dirty="0">
                <a:solidFill>
                  <a:srgbClr val="FF0000"/>
                </a:solidFill>
              </a:rPr>
              <a:t>always</a:t>
            </a:r>
            <a:r>
              <a:rPr lang="en-US" altLang="en-US" sz="2000" dirty="0"/>
              <a:t> applied when finding equivalent resistance.</a:t>
            </a:r>
          </a:p>
        </p:txBody>
      </p:sp>
      <p:sp>
        <p:nvSpPr>
          <p:cNvPr id="387078" name="Line 6"/>
          <p:cNvSpPr>
            <a:spLocks noChangeShapeType="1"/>
          </p:cNvSpPr>
          <p:nvPr/>
        </p:nvSpPr>
        <p:spPr bwMode="auto">
          <a:xfrm flipH="1" flipV="1">
            <a:off x="3810000" y="1752600"/>
            <a:ext cx="7620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79" name="Line 7"/>
          <p:cNvSpPr>
            <a:spLocks noChangeShapeType="1"/>
          </p:cNvSpPr>
          <p:nvPr/>
        </p:nvSpPr>
        <p:spPr bwMode="auto">
          <a:xfrm flipV="1">
            <a:off x="685800" y="1676400"/>
            <a:ext cx="426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362200" y="0"/>
            <a:ext cx="6781800" cy="762000"/>
          </a:xfrm>
        </p:spPr>
        <p:txBody>
          <a:bodyPr/>
          <a:lstStyle/>
          <a:p>
            <a:r>
              <a:rPr lang="en-US" altLang="en-US"/>
              <a:t>Norton’s Theorem</a:t>
            </a:r>
            <a:r>
              <a:rPr lang="en-US" altLang="en-US" sz="4000"/>
              <a:t> Defined</a:t>
            </a:r>
          </a:p>
        </p:txBody>
      </p:sp>
      <p:sp>
        <p:nvSpPr>
          <p:cNvPr id="297987" name="Rectangle 3"/>
          <p:cNvSpPr>
            <a:spLocks noGrp="1" noChangeArrowheads="1"/>
          </p:cNvSpPr>
          <p:nvPr>
            <p:ph type="body" idx="1"/>
          </p:nvPr>
        </p:nvSpPr>
        <p:spPr>
          <a:xfrm>
            <a:off x="228600" y="762000"/>
            <a:ext cx="8686800" cy="2743200"/>
          </a:xfrm>
        </p:spPr>
        <p:txBody>
          <a:bodyPr/>
          <a:lstStyle/>
          <a:p>
            <a:pPr marL="0" indent="458788">
              <a:lnSpc>
                <a:spcPct val="90000"/>
              </a:lnSpc>
              <a:buFontTx/>
              <a:buNone/>
            </a:pPr>
            <a:r>
              <a:rPr lang="en-US" altLang="en-US" sz="2000" dirty="0"/>
              <a:t>Norton’s Theorem is another equivalent circuit. Norton’s Theorem</a:t>
            </a:r>
            <a:r>
              <a:rPr lang="en-US" altLang="en-US" sz="2000" dirty="0">
                <a:cs typeface="Times New Roman" pitchFamily="18" charset="0"/>
              </a:rPr>
              <a:t> can be stated as follows:</a:t>
            </a:r>
          </a:p>
          <a:p>
            <a:pPr marL="0" indent="458788">
              <a:lnSpc>
                <a:spcPct val="90000"/>
              </a:lnSpc>
              <a:buFontTx/>
              <a:buNone/>
            </a:pPr>
            <a:r>
              <a:rPr lang="en-US" altLang="en-US" sz="2000" dirty="0">
                <a:cs typeface="Times New Roman" pitchFamily="18" charset="0"/>
              </a:rPr>
              <a:t>Any circuit made up of resistors and sources, viewed from two terminals of that circuit, is equivalent to a current source in parallel with a resistance.  </a:t>
            </a:r>
          </a:p>
          <a:p>
            <a:pPr marL="0" indent="458788">
              <a:lnSpc>
                <a:spcPct val="90000"/>
              </a:lnSpc>
              <a:buFontTx/>
              <a:buNone/>
            </a:pPr>
            <a:r>
              <a:rPr lang="en-US" altLang="en-US" sz="2000" dirty="0">
                <a:cs typeface="Times New Roman" pitchFamily="18" charset="0"/>
              </a:rPr>
              <a:t>The current source is equal to </a:t>
            </a:r>
            <a:br>
              <a:rPr lang="en-US" altLang="en-US" sz="2000" dirty="0">
                <a:cs typeface="Times New Roman" pitchFamily="18" charset="0"/>
              </a:rPr>
            </a:br>
            <a:r>
              <a:rPr lang="en-US" altLang="en-US" sz="2000" dirty="0">
                <a:cs typeface="Times New Roman" pitchFamily="18" charset="0"/>
              </a:rPr>
              <a:t>the short-circuit current for the </a:t>
            </a:r>
            <a:br>
              <a:rPr lang="en-US" altLang="en-US" sz="2000" dirty="0">
                <a:cs typeface="Times New Roman" pitchFamily="18" charset="0"/>
              </a:rPr>
            </a:br>
            <a:r>
              <a:rPr lang="en-US" altLang="en-US" sz="2000" dirty="0">
                <a:cs typeface="Times New Roman" pitchFamily="18" charset="0"/>
              </a:rPr>
              <a:t>two-terminal circuit, and the </a:t>
            </a:r>
            <a:br>
              <a:rPr lang="en-US" altLang="en-US" sz="2000" dirty="0">
                <a:cs typeface="Times New Roman" pitchFamily="18" charset="0"/>
              </a:rPr>
            </a:br>
            <a:r>
              <a:rPr lang="en-US" altLang="en-US" sz="2000" dirty="0">
                <a:cs typeface="Times New Roman" pitchFamily="18" charset="0"/>
              </a:rPr>
              <a:t>resistance is equal to the </a:t>
            </a:r>
            <a:br>
              <a:rPr lang="en-US" altLang="en-US" sz="2000" dirty="0">
                <a:cs typeface="Times New Roman" pitchFamily="18" charset="0"/>
              </a:rPr>
            </a:br>
            <a:r>
              <a:rPr lang="en-US" altLang="en-US" sz="2000" dirty="0">
                <a:cs typeface="Times New Roman" pitchFamily="18" charset="0"/>
              </a:rPr>
              <a:t>equivalent resistance of the circuit.</a:t>
            </a:r>
          </a:p>
        </p:txBody>
      </p:sp>
      <p:graphicFrame>
        <p:nvGraphicFramePr>
          <p:cNvPr id="297988" name="Object 4"/>
          <p:cNvGraphicFramePr>
            <a:graphicFrameLocks noChangeAspect="1"/>
          </p:cNvGraphicFramePr>
          <p:nvPr/>
        </p:nvGraphicFramePr>
        <p:xfrm>
          <a:off x="4959350" y="2667000"/>
          <a:ext cx="4079875" cy="927100"/>
        </p:xfrm>
        <a:graphic>
          <a:graphicData uri="http://schemas.openxmlformats.org/presentationml/2006/ole">
            <mc:AlternateContent xmlns:mc="http://schemas.openxmlformats.org/markup-compatibility/2006">
              <mc:Choice xmlns:v="urn:schemas-microsoft-com:vml" Requires="v">
                <p:oleObj spid="_x0000_s298048" name="Equation" r:id="rId4" imgW="3695400" imgH="838080" progId="Equation.DSMT4">
                  <p:embed/>
                </p:oleObj>
              </mc:Choice>
              <mc:Fallback>
                <p:oleObj name="Equation" r:id="rId4" imgW="3695400" imgH="8380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2667000"/>
                        <a:ext cx="4079875" cy="927100"/>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989" name="Object 5"/>
          <p:cNvGraphicFramePr>
            <a:graphicFrameLocks noChangeAspect="1"/>
          </p:cNvGraphicFramePr>
          <p:nvPr/>
        </p:nvGraphicFramePr>
        <p:xfrm>
          <a:off x="1676400" y="3730625"/>
          <a:ext cx="6303963" cy="3127375"/>
        </p:xfrm>
        <a:graphic>
          <a:graphicData uri="http://schemas.openxmlformats.org/presentationml/2006/ole">
            <mc:AlternateContent xmlns:mc="http://schemas.openxmlformats.org/markup-compatibility/2006">
              <mc:Choice xmlns:v="urn:schemas-microsoft-com:vml" Requires="v">
                <p:oleObj spid="_x0000_s298049" name="VISIO" r:id="rId6" imgW="6302520" imgH="3127680" progId="Visio.Drawing.6">
                  <p:embed/>
                </p:oleObj>
              </mc:Choice>
              <mc:Fallback>
                <p:oleObj name="VISIO" r:id="rId6" imgW="6302520" imgH="312768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730625"/>
                        <a:ext cx="6303963" cy="312737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2362200" y="0"/>
            <a:ext cx="6781800" cy="762000"/>
          </a:xfrm>
        </p:spPr>
        <p:txBody>
          <a:bodyPr/>
          <a:lstStyle/>
          <a:p>
            <a:r>
              <a:rPr lang="en-US" altLang="en-US" sz="3600"/>
              <a:t>Test-Source Method – Note 2</a:t>
            </a:r>
          </a:p>
        </p:txBody>
      </p:sp>
      <p:sp>
        <p:nvSpPr>
          <p:cNvPr id="389123"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graphicFrame>
        <p:nvGraphicFramePr>
          <p:cNvPr id="389124" name="Object 4"/>
          <p:cNvGraphicFramePr>
            <a:graphicFrameLocks noChangeAspect="1"/>
          </p:cNvGraphicFramePr>
          <p:nvPr/>
        </p:nvGraphicFramePr>
        <p:xfrm>
          <a:off x="5926138" y="4121150"/>
          <a:ext cx="3217862" cy="2736850"/>
        </p:xfrm>
        <a:graphic>
          <a:graphicData uri="http://schemas.openxmlformats.org/presentationml/2006/ole">
            <mc:AlternateContent xmlns:mc="http://schemas.openxmlformats.org/markup-compatibility/2006">
              <mc:Choice xmlns:v="urn:schemas-microsoft-com:vml" Requires="v">
                <p:oleObj spid="_x0000_s389157" name="VISIO" r:id="rId4" imgW="3903480" imgH="3319200" progId="Visio.Drawing.6">
                  <p:embed/>
                </p:oleObj>
              </mc:Choice>
              <mc:Fallback>
                <p:oleObj name="VISIO" r:id="rId4" imgW="39034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4121150"/>
                        <a:ext cx="3217862" cy="27368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25" name="Text Box 5"/>
          <p:cNvSpPr txBox="1">
            <a:spLocks noChangeArrowheads="1"/>
          </p:cNvSpPr>
          <p:nvPr/>
        </p:nvSpPr>
        <p:spPr bwMode="auto">
          <a:xfrm>
            <a:off x="4572000" y="1363663"/>
            <a:ext cx="4572000" cy="7397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Note that step 2 has two options (a or b).  Pick one.  You don’t need to do both.</a:t>
            </a:r>
          </a:p>
        </p:txBody>
      </p:sp>
      <p:sp>
        <p:nvSpPr>
          <p:cNvPr id="389126" name="Line 6"/>
          <p:cNvSpPr>
            <a:spLocks noChangeShapeType="1"/>
          </p:cNvSpPr>
          <p:nvPr/>
        </p:nvSpPr>
        <p:spPr bwMode="auto">
          <a:xfrm flipH="1">
            <a:off x="3352800" y="2057400"/>
            <a:ext cx="1219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7" name="Line 7"/>
          <p:cNvSpPr>
            <a:spLocks noChangeShapeType="1"/>
          </p:cNvSpPr>
          <p:nvPr/>
        </p:nvSpPr>
        <p:spPr bwMode="auto">
          <a:xfrm>
            <a:off x="685800" y="2133600"/>
            <a:ext cx="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2362200" y="0"/>
            <a:ext cx="6781800" cy="762000"/>
          </a:xfrm>
        </p:spPr>
        <p:txBody>
          <a:bodyPr/>
          <a:lstStyle/>
          <a:p>
            <a:r>
              <a:rPr lang="en-US" altLang="en-US" sz="3600"/>
              <a:t>Test-Source Method – Note 3</a:t>
            </a:r>
          </a:p>
        </p:txBody>
      </p:sp>
      <p:sp>
        <p:nvSpPr>
          <p:cNvPr id="391171"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a:cs typeface="Times New Roman" pitchFamily="18" charset="0"/>
              </a:rPr>
              <a:t>Set all independent sources equal to zero.  </a:t>
            </a:r>
          </a:p>
          <a:p>
            <a:pPr marL="0" indent="458788">
              <a:lnSpc>
                <a:spcPct val="90000"/>
              </a:lnSpc>
              <a:buFontTx/>
              <a:buAutoNum type="arabicParenR"/>
            </a:pPr>
            <a:r>
              <a:rPr lang="en-US" altLang="en-US" sz="180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a:cs typeface="Times New Roman" pitchFamily="18" charset="0"/>
              </a:rPr>
              <a:t>If you apply a voltage source, </a:t>
            </a:r>
            <a:br>
              <a:rPr lang="en-US" altLang="en-US" sz="1800">
                <a:cs typeface="Times New Roman" pitchFamily="18" charset="0"/>
              </a:rPr>
            </a:br>
            <a:r>
              <a:rPr lang="en-US" altLang="en-US" sz="1800">
                <a:cs typeface="Times New Roman" pitchFamily="18" charset="0"/>
              </a:rPr>
              <a:t>find the current through that </a:t>
            </a:r>
            <a:br>
              <a:rPr lang="en-US" altLang="en-US" sz="1800">
                <a:cs typeface="Times New Roman" pitchFamily="18" charset="0"/>
              </a:rPr>
            </a:br>
            <a:r>
              <a:rPr lang="en-US" altLang="en-US" sz="1800">
                <a:cs typeface="Times New Roman" pitchFamily="18" charset="0"/>
              </a:rPr>
              <a:t>voltage source.</a:t>
            </a:r>
          </a:p>
          <a:p>
            <a:pPr marL="1677988" lvl="2" indent="-457200">
              <a:lnSpc>
                <a:spcPct val="90000"/>
              </a:lnSpc>
              <a:buFontTx/>
              <a:buAutoNum type="arabicParenR"/>
            </a:pPr>
            <a:r>
              <a:rPr lang="en-US" altLang="en-US" sz="1800">
                <a:cs typeface="Times New Roman" pitchFamily="18" charset="0"/>
              </a:rPr>
              <a:t>If you apply a current source, </a:t>
            </a:r>
            <a:br>
              <a:rPr lang="en-US" altLang="en-US" sz="1800">
                <a:cs typeface="Times New Roman" pitchFamily="18" charset="0"/>
              </a:rPr>
            </a:br>
            <a:r>
              <a:rPr lang="en-US" altLang="en-US" sz="1800">
                <a:cs typeface="Times New Roman" pitchFamily="18" charset="0"/>
              </a:rPr>
              <a:t>find the voltage across that </a:t>
            </a:r>
            <a:br>
              <a:rPr lang="en-US" altLang="en-US" sz="1800">
                <a:cs typeface="Times New Roman" pitchFamily="18" charset="0"/>
              </a:rPr>
            </a:br>
            <a:r>
              <a:rPr lang="en-US" altLang="en-US" sz="1800">
                <a:cs typeface="Times New Roman" pitchFamily="18" charset="0"/>
              </a:rPr>
              <a:t>current source.</a:t>
            </a:r>
          </a:p>
          <a:p>
            <a:pPr marL="1677988" lvl="2" indent="-457200">
              <a:lnSpc>
                <a:spcPct val="90000"/>
              </a:lnSpc>
              <a:buFontTx/>
              <a:buAutoNum type="arabicParenR"/>
            </a:pPr>
            <a:r>
              <a:rPr lang="en-US" altLang="en-US" sz="1800">
                <a:cs typeface="Times New Roman" pitchFamily="18" charset="0"/>
              </a:rPr>
              <a:t>Then, find the ratio of the voltage to the </a:t>
            </a:r>
            <a:br>
              <a:rPr lang="en-US" altLang="en-US" sz="1800">
                <a:cs typeface="Times New Roman" pitchFamily="18" charset="0"/>
              </a:rPr>
            </a:br>
            <a:r>
              <a:rPr lang="en-US" altLang="en-US" sz="1800">
                <a:cs typeface="Times New Roman" pitchFamily="18" charset="0"/>
              </a:rPr>
              <a:t>current, which will be the </a:t>
            </a:r>
            <a:br>
              <a:rPr lang="en-US" altLang="en-US" sz="1800">
                <a:cs typeface="Times New Roman" pitchFamily="18" charset="0"/>
              </a:rPr>
            </a:br>
            <a:r>
              <a:rPr lang="en-US" altLang="en-US" sz="1800">
                <a:cs typeface="Times New Roman" pitchFamily="18" charset="0"/>
              </a:rPr>
              <a:t>equivalent resistance.</a:t>
            </a:r>
          </a:p>
        </p:txBody>
      </p:sp>
      <p:graphicFrame>
        <p:nvGraphicFramePr>
          <p:cNvPr id="391172" name="Object 4"/>
          <p:cNvGraphicFramePr>
            <a:graphicFrameLocks noChangeAspect="1"/>
          </p:cNvGraphicFramePr>
          <p:nvPr/>
        </p:nvGraphicFramePr>
        <p:xfrm>
          <a:off x="5926138" y="4121150"/>
          <a:ext cx="3217862" cy="2736850"/>
        </p:xfrm>
        <a:graphic>
          <a:graphicData uri="http://schemas.openxmlformats.org/presentationml/2006/ole">
            <mc:AlternateContent xmlns:mc="http://schemas.openxmlformats.org/markup-compatibility/2006">
              <mc:Choice xmlns:v="urn:schemas-microsoft-com:vml" Requires="v">
                <p:oleObj spid="_x0000_s391205" name="VISIO" r:id="rId4" imgW="3903480" imgH="3319200" progId="Visio.Drawing.6">
                  <p:embed/>
                </p:oleObj>
              </mc:Choice>
              <mc:Fallback>
                <p:oleObj name="VISIO" r:id="rId4" imgW="39034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4121150"/>
                        <a:ext cx="3217862" cy="27368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1173" name="Text Box 5"/>
          <p:cNvSpPr txBox="1">
            <a:spLocks noChangeArrowheads="1"/>
          </p:cNvSpPr>
          <p:nvPr/>
        </p:nvSpPr>
        <p:spPr bwMode="auto">
          <a:xfrm>
            <a:off x="4572000" y="1143000"/>
            <a:ext cx="4572000" cy="1044575"/>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t>You could actually pick option b) every time, but option a) is easier.  Use it if you can.</a:t>
            </a:r>
          </a:p>
        </p:txBody>
      </p:sp>
      <p:sp>
        <p:nvSpPr>
          <p:cNvPr id="391174" name="Line 6"/>
          <p:cNvSpPr>
            <a:spLocks noChangeShapeType="1"/>
          </p:cNvSpPr>
          <p:nvPr/>
        </p:nvSpPr>
        <p:spPr bwMode="auto">
          <a:xfrm flipH="1">
            <a:off x="3352800" y="2057400"/>
            <a:ext cx="1219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75" name="Line 7"/>
          <p:cNvSpPr>
            <a:spLocks noChangeShapeType="1"/>
          </p:cNvSpPr>
          <p:nvPr/>
        </p:nvSpPr>
        <p:spPr bwMode="auto">
          <a:xfrm>
            <a:off x="685800" y="2133600"/>
            <a:ext cx="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2362200" y="0"/>
            <a:ext cx="6781800" cy="762000"/>
          </a:xfrm>
        </p:spPr>
        <p:txBody>
          <a:bodyPr/>
          <a:lstStyle/>
          <a:p>
            <a:r>
              <a:rPr lang="en-US" altLang="en-US" sz="3600"/>
              <a:t>Test-Source Method – Note 4</a:t>
            </a:r>
          </a:p>
        </p:txBody>
      </p:sp>
      <p:sp>
        <p:nvSpPr>
          <p:cNvPr id="393219"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dirty="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dirty="0">
                <a:cs typeface="Times New Roman" pitchFamily="18" charset="0"/>
              </a:rPr>
              <a:t>Set all independent sources equal to zero.  </a:t>
            </a:r>
          </a:p>
          <a:p>
            <a:pPr marL="0" indent="458788">
              <a:lnSpc>
                <a:spcPct val="90000"/>
              </a:lnSpc>
              <a:buFontTx/>
              <a:buAutoNum type="arabicParenR"/>
            </a:pPr>
            <a:r>
              <a:rPr lang="en-US" altLang="en-US" sz="1800" dirty="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dirty="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dirty="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dirty="0">
                <a:cs typeface="Times New Roman" pitchFamily="18" charset="0"/>
              </a:rPr>
              <a:t>If you apply a voltage source, </a:t>
            </a:r>
            <a:br>
              <a:rPr lang="en-US" altLang="en-US" sz="1800" dirty="0">
                <a:cs typeface="Times New Roman" pitchFamily="18" charset="0"/>
              </a:rPr>
            </a:br>
            <a:r>
              <a:rPr lang="en-US" altLang="en-US" sz="1800" dirty="0">
                <a:cs typeface="Times New Roman" pitchFamily="18" charset="0"/>
              </a:rPr>
              <a:t>find the current through that </a:t>
            </a:r>
            <a:br>
              <a:rPr lang="en-US" altLang="en-US" sz="1800" dirty="0">
                <a:cs typeface="Times New Roman" pitchFamily="18" charset="0"/>
              </a:rPr>
            </a:br>
            <a:r>
              <a:rPr lang="en-US" altLang="en-US" sz="1800" dirty="0">
                <a:cs typeface="Times New Roman" pitchFamily="18" charset="0"/>
              </a:rPr>
              <a:t>voltage source.</a:t>
            </a:r>
          </a:p>
          <a:p>
            <a:pPr marL="1677988" lvl="2" indent="-457200">
              <a:lnSpc>
                <a:spcPct val="90000"/>
              </a:lnSpc>
              <a:buFontTx/>
              <a:buAutoNum type="arabicParenR"/>
            </a:pPr>
            <a:r>
              <a:rPr lang="en-US" altLang="en-US" sz="1800" dirty="0">
                <a:cs typeface="Times New Roman" pitchFamily="18" charset="0"/>
              </a:rPr>
              <a:t>If you apply a current source, </a:t>
            </a:r>
            <a:br>
              <a:rPr lang="en-US" altLang="en-US" sz="1800" dirty="0">
                <a:cs typeface="Times New Roman" pitchFamily="18" charset="0"/>
              </a:rPr>
            </a:br>
            <a:r>
              <a:rPr lang="en-US" altLang="en-US" sz="1800" dirty="0">
                <a:cs typeface="Times New Roman" pitchFamily="18" charset="0"/>
              </a:rPr>
              <a:t>find the voltage across that </a:t>
            </a:r>
            <a:br>
              <a:rPr lang="en-US" altLang="en-US" sz="1800" dirty="0">
                <a:cs typeface="Times New Roman" pitchFamily="18" charset="0"/>
              </a:rPr>
            </a:br>
            <a:r>
              <a:rPr lang="en-US" altLang="en-US" sz="1800" dirty="0">
                <a:cs typeface="Times New Roman" pitchFamily="18" charset="0"/>
              </a:rPr>
              <a:t>current source.</a:t>
            </a:r>
          </a:p>
          <a:p>
            <a:pPr marL="1677988" lvl="2" indent="-457200">
              <a:lnSpc>
                <a:spcPct val="90000"/>
              </a:lnSpc>
              <a:buFontTx/>
              <a:buAutoNum type="arabicParenR"/>
            </a:pPr>
            <a:r>
              <a:rPr lang="en-US" altLang="en-US" sz="1800" dirty="0">
                <a:cs typeface="Times New Roman" pitchFamily="18" charset="0"/>
              </a:rPr>
              <a:t>Then, find the ratio of the voltage to the </a:t>
            </a:r>
            <a:br>
              <a:rPr lang="en-US" altLang="en-US" sz="1800" dirty="0">
                <a:cs typeface="Times New Roman" pitchFamily="18" charset="0"/>
              </a:rPr>
            </a:br>
            <a:r>
              <a:rPr lang="en-US" altLang="en-US" sz="1800" dirty="0">
                <a:cs typeface="Times New Roman" pitchFamily="18" charset="0"/>
              </a:rPr>
              <a:t>current, which will be the </a:t>
            </a:r>
            <a:br>
              <a:rPr lang="en-US" altLang="en-US" sz="1800" dirty="0">
                <a:cs typeface="Times New Roman" pitchFamily="18" charset="0"/>
              </a:rPr>
            </a:br>
            <a:r>
              <a:rPr lang="en-US" altLang="en-US" sz="1800" dirty="0">
                <a:cs typeface="Times New Roman" pitchFamily="18" charset="0"/>
              </a:rPr>
              <a:t>equivalent resistance.</a:t>
            </a:r>
          </a:p>
        </p:txBody>
      </p:sp>
      <p:graphicFrame>
        <p:nvGraphicFramePr>
          <p:cNvPr id="393220" name="Object 4"/>
          <p:cNvGraphicFramePr>
            <a:graphicFrameLocks noChangeAspect="1"/>
          </p:cNvGraphicFramePr>
          <p:nvPr/>
        </p:nvGraphicFramePr>
        <p:xfrm>
          <a:off x="5926138" y="4121150"/>
          <a:ext cx="3217862" cy="2736850"/>
        </p:xfrm>
        <a:graphic>
          <a:graphicData uri="http://schemas.openxmlformats.org/presentationml/2006/ole">
            <mc:AlternateContent xmlns:mc="http://schemas.openxmlformats.org/markup-compatibility/2006">
              <mc:Choice xmlns:v="urn:schemas-microsoft-com:vml" Requires="v">
                <p:oleObj spid="_x0000_s393254" name="VISIO" r:id="rId4" imgW="3903480" imgH="3319200" progId="Visio.Drawing.6">
                  <p:embed/>
                </p:oleObj>
              </mc:Choice>
              <mc:Fallback>
                <p:oleObj name="VISIO" r:id="rId4" imgW="39034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4121150"/>
                        <a:ext cx="3217862" cy="27368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3221" name="Text Box 5"/>
          <p:cNvSpPr txBox="1">
            <a:spLocks noChangeArrowheads="1"/>
          </p:cNvSpPr>
          <p:nvPr/>
        </p:nvSpPr>
        <p:spPr bwMode="auto">
          <a:xfrm>
            <a:off x="4572000" y="1143000"/>
            <a:ext cx="4572000" cy="1200329"/>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dirty="0"/>
              <a:t>When you apply these voltages and </a:t>
            </a:r>
            <a:r>
              <a:rPr lang="en-US" altLang="en-US" sz="1800" dirty="0" err="1"/>
              <a:t>currents,we</a:t>
            </a:r>
            <a:r>
              <a:rPr lang="en-US" altLang="en-US" sz="1800" dirty="0"/>
              <a:t> suggest that you apply them in the active sign relationship for the source.  This gives the sign relationship we prefer.</a:t>
            </a:r>
          </a:p>
        </p:txBody>
      </p:sp>
      <p:sp>
        <p:nvSpPr>
          <p:cNvPr id="393222" name="Line 6"/>
          <p:cNvSpPr>
            <a:spLocks noChangeShapeType="1"/>
          </p:cNvSpPr>
          <p:nvPr/>
        </p:nvSpPr>
        <p:spPr bwMode="auto">
          <a:xfrm flipH="1">
            <a:off x="7696200" y="2133600"/>
            <a:ext cx="11430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223" name="Line 7"/>
          <p:cNvSpPr>
            <a:spLocks noChangeShapeType="1"/>
          </p:cNvSpPr>
          <p:nvPr/>
        </p:nvSpPr>
        <p:spPr bwMode="auto">
          <a:xfrm>
            <a:off x="1295400" y="3657600"/>
            <a:ext cx="0" cy="259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224" name="Line 8"/>
          <p:cNvSpPr>
            <a:spLocks noChangeShapeType="1"/>
          </p:cNvSpPr>
          <p:nvPr/>
        </p:nvSpPr>
        <p:spPr bwMode="auto">
          <a:xfrm flipH="1">
            <a:off x="8077200" y="2133600"/>
            <a:ext cx="762000" cy="297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2362200" y="0"/>
            <a:ext cx="6781800" cy="762000"/>
          </a:xfrm>
        </p:spPr>
        <p:txBody>
          <a:bodyPr/>
          <a:lstStyle/>
          <a:p>
            <a:r>
              <a:rPr lang="en-US" altLang="en-US" sz="3600"/>
              <a:t>Test-Source Method – Note 5</a:t>
            </a:r>
          </a:p>
        </p:txBody>
      </p:sp>
      <p:sp>
        <p:nvSpPr>
          <p:cNvPr id="395267" name="Rectangle 3"/>
          <p:cNvSpPr>
            <a:spLocks noGrp="1" noChangeArrowheads="1"/>
          </p:cNvSpPr>
          <p:nvPr>
            <p:ph type="body" idx="1"/>
          </p:nvPr>
        </p:nvSpPr>
        <p:spPr>
          <a:xfrm>
            <a:off x="152400" y="838200"/>
            <a:ext cx="8839200" cy="5562600"/>
          </a:xfrm>
          <a:noFill/>
          <a:ln/>
        </p:spPr>
        <p:txBody>
          <a:bodyPr lIns="91440" tIns="45720" rIns="91440" bIns="45720"/>
          <a:lstStyle/>
          <a:p>
            <a:pPr marL="0" indent="458788">
              <a:lnSpc>
                <a:spcPct val="90000"/>
              </a:lnSpc>
              <a:buFontTx/>
              <a:buNone/>
            </a:pPr>
            <a:r>
              <a:rPr lang="en-US" altLang="en-US" sz="1800" dirty="0">
                <a:cs typeface="Times New Roman" pitchFamily="18" charset="0"/>
              </a:rPr>
              <a:t>To get the equivalent resistance of a circuit, as seen by two terminals of that circuit, we follow these steps.</a:t>
            </a:r>
          </a:p>
          <a:p>
            <a:pPr marL="0" indent="458788">
              <a:lnSpc>
                <a:spcPct val="90000"/>
              </a:lnSpc>
              <a:buFontTx/>
              <a:buAutoNum type="arabicParenR"/>
            </a:pPr>
            <a:r>
              <a:rPr lang="en-US" altLang="en-US" sz="1800" dirty="0">
                <a:cs typeface="Times New Roman" pitchFamily="18" charset="0"/>
              </a:rPr>
              <a:t>Set all independent sources equal to zero.  </a:t>
            </a:r>
          </a:p>
          <a:p>
            <a:pPr marL="0" indent="458788">
              <a:lnSpc>
                <a:spcPct val="90000"/>
              </a:lnSpc>
              <a:buFontTx/>
              <a:buAutoNum type="arabicParenR"/>
            </a:pPr>
            <a:r>
              <a:rPr lang="en-US" altLang="en-US" sz="1800" dirty="0">
                <a:cs typeface="Times New Roman" pitchFamily="18" charset="0"/>
              </a:rPr>
              <a:t>Find the equivalent resistance.</a:t>
            </a:r>
          </a:p>
          <a:p>
            <a:pPr marL="1219200" lvl="1" indent="-533400">
              <a:lnSpc>
                <a:spcPct val="90000"/>
              </a:lnSpc>
              <a:buClr>
                <a:schemeClr val="tx1"/>
              </a:buClr>
              <a:buFontTx/>
              <a:buAutoNum type="alphaLcParenR"/>
            </a:pPr>
            <a:r>
              <a:rPr lang="en-US" altLang="en-US" sz="1800" dirty="0">
                <a:cs typeface="Times New Roman" pitchFamily="18" charset="0"/>
              </a:rPr>
              <a:t>If there are no dependent sources, find this equivalent resistance using the equivalent resistance rules that have been used before.  These include series combinations, parallel combinations, and delta-to-wye equivalents.</a:t>
            </a:r>
          </a:p>
          <a:p>
            <a:pPr marL="1219200" lvl="1" indent="-533400">
              <a:lnSpc>
                <a:spcPct val="90000"/>
              </a:lnSpc>
              <a:buClr>
                <a:schemeClr val="tx1"/>
              </a:buClr>
              <a:buFontTx/>
              <a:buAutoNum type="alphaLcParenR"/>
            </a:pPr>
            <a:r>
              <a:rPr lang="en-US" altLang="en-US" sz="1800" dirty="0">
                <a:cs typeface="Times New Roman" pitchFamily="18" charset="0"/>
              </a:rPr>
              <a:t>If there are dependent sources present, apply a test source to the two terminals.  It can be either a voltage source or a current source.  </a:t>
            </a:r>
          </a:p>
          <a:p>
            <a:pPr marL="1677988" lvl="2" indent="-457200">
              <a:lnSpc>
                <a:spcPct val="90000"/>
              </a:lnSpc>
              <a:buFontTx/>
              <a:buAutoNum type="arabicParenR"/>
            </a:pPr>
            <a:r>
              <a:rPr lang="en-US" altLang="en-US" sz="1800" dirty="0">
                <a:cs typeface="Times New Roman" pitchFamily="18" charset="0"/>
              </a:rPr>
              <a:t>If you apply a voltage source, </a:t>
            </a:r>
            <a:br>
              <a:rPr lang="en-US" altLang="en-US" sz="1800" dirty="0">
                <a:cs typeface="Times New Roman" pitchFamily="18" charset="0"/>
              </a:rPr>
            </a:br>
            <a:r>
              <a:rPr lang="en-US" altLang="en-US" sz="1800" dirty="0">
                <a:cs typeface="Times New Roman" pitchFamily="18" charset="0"/>
              </a:rPr>
              <a:t>find the current through that </a:t>
            </a:r>
            <a:br>
              <a:rPr lang="en-US" altLang="en-US" sz="1800" dirty="0">
                <a:cs typeface="Times New Roman" pitchFamily="18" charset="0"/>
              </a:rPr>
            </a:br>
            <a:r>
              <a:rPr lang="en-US" altLang="en-US" sz="1800" dirty="0">
                <a:cs typeface="Times New Roman" pitchFamily="18" charset="0"/>
              </a:rPr>
              <a:t>voltage source.</a:t>
            </a:r>
          </a:p>
          <a:p>
            <a:pPr marL="1677988" lvl="2" indent="-457200">
              <a:lnSpc>
                <a:spcPct val="90000"/>
              </a:lnSpc>
              <a:buFontTx/>
              <a:buAutoNum type="arabicParenR"/>
            </a:pPr>
            <a:r>
              <a:rPr lang="en-US" altLang="en-US" sz="1800" dirty="0">
                <a:cs typeface="Times New Roman" pitchFamily="18" charset="0"/>
              </a:rPr>
              <a:t>If you apply a current source, </a:t>
            </a:r>
            <a:br>
              <a:rPr lang="en-US" altLang="en-US" sz="1800" dirty="0">
                <a:cs typeface="Times New Roman" pitchFamily="18" charset="0"/>
              </a:rPr>
            </a:br>
            <a:r>
              <a:rPr lang="en-US" altLang="en-US" sz="1800" dirty="0">
                <a:cs typeface="Times New Roman" pitchFamily="18" charset="0"/>
              </a:rPr>
              <a:t>find the voltage across that </a:t>
            </a:r>
            <a:br>
              <a:rPr lang="en-US" altLang="en-US" sz="1800" dirty="0">
                <a:cs typeface="Times New Roman" pitchFamily="18" charset="0"/>
              </a:rPr>
            </a:br>
            <a:r>
              <a:rPr lang="en-US" altLang="en-US" sz="1800" dirty="0">
                <a:cs typeface="Times New Roman" pitchFamily="18" charset="0"/>
              </a:rPr>
              <a:t>current source.</a:t>
            </a:r>
          </a:p>
          <a:p>
            <a:pPr marL="1677988" lvl="2" indent="-457200">
              <a:lnSpc>
                <a:spcPct val="90000"/>
              </a:lnSpc>
              <a:buFontTx/>
              <a:buAutoNum type="arabicParenR"/>
            </a:pPr>
            <a:r>
              <a:rPr lang="en-US" altLang="en-US" sz="1800" dirty="0">
                <a:cs typeface="Times New Roman" pitchFamily="18" charset="0"/>
              </a:rPr>
              <a:t>Then, find the ratio of the voltage to the </a:t>
            </a:r>
            <a:br>
              <a:rPr lang="en-US" altLang="en-US" sz="1800" dirty="0">
                <a:cs typeface="Times New Roman" pitchFamily="18" charset="0"/>
              </a:rPr>
            </a:br>
            <a:r>
              <a:rPr lang="en-US" altLang="en-US" sz="1800" dirty="0">
                <a:cs typeface="Times New Roman" pitchFamily="18" charset="0"/>
              </a:rPr>
              <a:t>current, which will be the </a:t>
            </a:r>
            <a:br>
              <a:rPr lang="en-US" altLang="en-US" sz="1800" dirty="0">
                <a:cs typeface="Times New Roman" pitchFamily="18" charset="0"/>
              </a:rPr>
            </a:br>
            <a:r>
              <a:rPr lang="en-US" altLang="en-US" sz="1800" dirty="0">
                <a:cs typeface="Times New Roman" pitchFamily="18" charset="0"/>
              </a:rPr>
              <a:t>equivalent resistance.</a:t>
            </a:r>
          </a:p>
        </p:txBody>
      </p:sp>
      <p:graphicFrame>
        <p:nvGraphicFramePr>
          <p:cNvPr id="395268" name="Object 4"/>
          <p:cNvGraphicFramePr>
            <a:graphicFrameLocks noChangeAspect="1"/>
          </p:cNvGraphicFramePr>
          <p:nvPr/>
        </p:nvGraphicFramePr>
        <p:xfrm>
          <a:off x="5926138" y="4121150"/>
          <a:ext cx="3217862" cy="2736850"/>
        </p:xfrm>
        <a:graphic>
          <a:graphicData uri="http://schemas.openxmlformats.org/presentationml/2006/ole">
            <mc:AlternateContent xmlns:mc="http://schemas.openxmlformats.org/markup-compatibility/2006">
              <mc:Choice xmlns:v="urn:schemas-microsoft-com:vml" Requires="v">
                <p:oleObj spid="_x0000_s395302" name="VISIO" r:id="rId4" imgW="3903480" imgH="3319200" progId="Visio.Drawing.6">
                  <p:embed/>
                </p:oleObj>
              </mc:Choice>
              <mc:Fallback>
                <p:oleObj name="VISIO" r:id="rId4" imgW="3903480" imgH="3319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4121150"/>
                        <a:ext cx="3217862" cy="273685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5269" name="Text Box 5"/>
          <p:cNvSpPr txBox="1">
            <a:spLocks noChangeArrowheads="1"/>
          </p:cNvSpPr>
          <p:nvPr/>
        </p:nvSpPr>
        <p:spPr bwMode="auto">
          <a:xfrm>
            <a:off x="4572000" y="1143000"/>
            <a:ext cx="4572000" cy="1200329"/>
          </a:xfrm>
          <a:prstGeom prst="rect">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dirty="0"/>
              <a:t>The active sign relationship for the test source gives the passive sign relationship for the circuit, which gives the resistance, by Ohm’s Law, with a positive sign in the equation.</a:t>
            </a:r>
          </a:p>
        </p:txBody>
      </p:sp>
      <p:sp>
        <p:nvSpPr>
          <p:cNvPr id="395270" name="Line 6"/>
          <p:cNvSpPr>
            <a:spLocks noChangeShapeType="1"/>
          </p:cNvSpPr>
          <p:nvPr/>
        </p:nvSpPr>
        <p:spPr bwMode="auto">
          <a:xfrm flipH="1">
            <a:off x="7696200" y="2133600"/>
            <a:ext cx="11430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1" name="Line 7"/>
          <p:cNvSpPr>
            <a:spLocks noChangeShapeType="1"/>
          </p:cNvSpPr>
          <p:nvPr/>
        </p:nvSpPr>
        <p:spPr bwMode="auto">
          <a:xfrm>
            <a:off x="1295400" y="3657600"/>
            <a:ext cx="0" cy="259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2" name="Line 8"/>
          <p:cNvSpPr>
            <a:spLocks noChangeShapeType="1"/>
          </p:cNvSpPr>
          <p:nvPr/>
        </p:nvSpPr>
        <p:spPr bwMode="auto">
          <a:xfrm flipH="1">
            <a:off x="8077200" y="2133600"/>
            <a:ext cx="762000" cy="297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0" name="Rectangle 8"/>
          <p:cNvSpPr>
            <a:spLocks noChangeArrowheads="1"/>
          </p:cNvSpPr>
          <p:nvPr/>
        </p:nvSpPr>
        <p:spPr bwMode="auto">
          <a:xfrm>
            <a:off x="2133600" y="4191000"/>
            <a:ext cx="3352800" cy="2667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9" name="Rectangle 7"/>
          <p:cNvSpPr>
            <a:spLocks noChangeArrowheads="1"/>
          </p:cNvSpPr>
          <p:nvPr/>
        </p:nvSpPr>
        <p:spPr bwMode="auto">
          <a:xfrm>
            <a:off x="5562600" y="4267200"/>
            <a:ext cx="2819400" cy="2590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4" name="Rectangle 2"/>
          <p:cNvSpPr>
            <a:spLocks noGrp="1" noChangeArrowheads="1"/>
          </p:cNvSpPr>
          <p:nvPr>
            <p:ph type="title"/>
          </p:nvPr>
        </p:nvSpPr>
        <p:spPr>
          <a:xfrm>
            <a:off x="609600" y="304800"/>
            <a:ext cx="7772400" cy="762000"/>
          </a:xfrm>
        </p:spPr>
        <p:txBody>
          <a:bodyPr/>
          <a:lstStyle/>
          <a:p>
            <a:r>
              <a:rPr lang="en-US" altLang="en-US" sz="4000"/>
              <a:t>Notes</a:t>
            </a:r>
          </a:p>
        </p:txBody>
      </p:sp>
      <p:sp>
        <p:nvSpPr>
          <p:cNvPr id="397315" name="Rectangle 3"/>
          <p:cNvSpPr>
            <a:spLocks noGrp="1" noChangeArrowheads="1"/>
          </p:cNvSpPr>
          <p:nvPr>
            <p:ph type="body" idx="1"/>
          </p:nvPr>
        </p:nvSpPr>
        <p:spPr>
          <a:xfrm>
            <a:off x="152400" y="1143000"/>
            <a:ext cx="8686800" cy="3352800"/>
          </a:xfrm>
          <a:noFill/>
          <a:ln/>
        </p:spPr>
        <p:txBody>
          <a:bodyPr lIns="91440" tIns="45720" rIns="91440" bIns="45720"/>
          <a:lstStyle/>
          <a:p>
            <a:pPr marL="0" indent="458788">
              <a:lnSpc>
                <a:spcPct val="90000"/>
              </a:lnSpc>
              <a:spcBef>
                <a:spcPct val="0"/>
              </a:spcBef>
              <a:buFontTx/>
              <a:buAutoNum type="arabicPeriod"/>
            </a:pPr>
            <a:r>
              <a:rPr lang="en-US" altLang="en-US" sz="2400"/>
              <a:t>The Test-Source Method usually requires some practice before it becomes natural for students.  It is important to work several problems to get this practice in.</a:t>
            </a:r>
          </a:p>
          <a:p>
            <a:pPr marL="0" indent="458788">
              <a:lnSpc>
                <a:spcPct val="90000"/>
              </a:lnSpc>
              <a:spcBef>
                <a:spcPct val="0"/>
              </a:spcBef>
              <a:buFontTx/>
              <a:buAutoNum type="arabicPeriod"/>
            </a:pPr>
            <a:r>
              <a:rPr lang="en-US" altLang="en-US" sz="2400"/>
              <a:t>There is a tendency to assume that one could just ignore the Test-Source Method, and just find the open-circuit voltage and short-circuit current whenever a dependent source is present.  However, sometimes this does not work.  In particular, when the open-circuit voltage and short-circuit current are zero, we must use the Test-Source Method.  Learn how to use it.</a:t>
            </a:r>
            <a:endParaRPr lang="en-US" altLang="en-US" sz="2400">
              <a:cs typeface="Times New Roman" pitchFamily="18" charset="0"/>
            </a:endParaRPr>
          </a:p>
        </p:txBody>
      </p:sp>
      <p:sp>
        <p:nvSpPr>
          <p:cNvPr id="397316" name="Text Box 4"/>
          <p:cNvSpPr txBox="1">
            <a:spLocks noChangeArrowheads="1"/>
          </p:cNvSpPr>
          <p:nvPr/>
        </p:nvSpPr>
        <p:spPr bwMode="auto">
          <a:xfrm>
            <a:off x="8077200" y="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3" action="ppaction://hlinksldjump" tooltip="This takes you back to slide 2"/>
              </a:rPr>
              <a:t>Overview </a:t>
            </a:r>
            <a:r>
              <a:rPr lang="en-US" altLang="en-US" sz="1400"/>
              <a:t>slide.</a:t>
            </a:r>
          </a:p>
        </p:txBody>
      </p:sp>
      <p:pic>
        <p:nvPicPr>
          <p:cNvPr id="397317" name="Picture 5" descr="j007617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43400"/>
            <a:ext cx="33528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97318" name="Picture 6" descr="j017818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343400"/>
            <a:ext cx="2590800" cy="232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2438400" y="228600"/>
            <a:ext cx="6400800" cy="914400"/>
          </a:xfrm>
        </p:spPr>
        <p:txBody>
          <a:bodyPr/>
          <a:lstStyle/>
          <a:p>
            <a:r>
              <a:rPr lang="en-US" altLang="en-US" sz="4000"/>
              <a:t>Example Problem</a:t>
            </a:r>
          </a:p>
        </p:txBody>
      </p:sp>
      <p:sp>
        <p:nvSpPr>
          <p:cNvPr id="399363" name="Rectangle 3"/>
          <p:cNvSpPr>
            <a:spLocks noGrp="1" noChangeArrowheads="1"/>
          </p:cNvSpPr>
          <p:nvPr>
            <p:ph type="body" idx="1"/>
          </p:nvPr>
        </p:nvSpPr>
        <p:spPr>
          <a:xfrm>
            <a:off x="609600" y="1143000"/>
            <a:ext cx="7772400" cy="1295400"/>
          </a:xfrm>
          <a:noFill/>
          <a:ln/>
        </p:spPr>
        <p:txBody>
          <a:bodyPr lIns="91440" tIns="45720" rIns="91440" bIns="45720"/>
          <a:lstStyle/>
          <a:p>
            <a:pPr marL="0" indent="458788">
              <a:lnSpc>
                <a:spcPct val="90000"/>
              </a:lnSpc>
              <a:buFontTx/>
              <a:buNone/>
            </a:pPr>
            <a:r>
              <a:rPr lang="en-US" altLang="en-US" sz="2800">
                <a:cs typeface="Times New Roman" pitchFamily="18" charset="0"/>
              </a:rPr>
              <a:t>We wish to find the </a:t>
            </a:r>
            <a:r>
              <a:rPr lang="en-US" altLang="en-US" sz="2800"/>
              <a:t>Thévenin</a:t>
            </a:r>
            <a:r>
              <a:rPr lang="en-US" altLang="en-US" sz="2800">
                <a:cs typeface="Times New Roman" pitchFamily="18" charset="0"/>
              </a:rPr>
              <a:t> equivalent of the circuit below, as seen from terminals A and B.  </a:t>
            </a:r>
          </a:p>
        </p:txBody>
      </p:sp>
      <p:graphicFrame>
        <p:nvGraphicFramePr>
          <p:cNvPr id="399364" name="Object 4"/>
          <p:cNvGraphicFramePr>
            <a:graphicFrameLocks noChangeAspect="1"/>
          </p:cNvGraphicFramePr>
          <p:nvPr/>
        </p:nvGraphicFramePr>
        <p:xfrm>
          <a:off x="1295400" y="2746375"/>
          <a:ext cx="7848600" cy="4111625"/>
        </p:xfrm>
        <a:graphic>
          <a:graphicData uri="http://schemas.openxmlformats.org/presentationml/2006/ole">
            <mc:AlternateContent xmlns:mc="http://schemas.openxmlformats.org/markup-compatibility/2006">
              <mc:Choice xmlns:v="urn:schemas-microsoft-com:vml" Requires="v">
                <p:oleObj spid="_x0000_s399394" name="VISIO" r:id="rId4" imgW="6715080" imgH="3517200" progId="Visio.Drawing.6">
                  <p:embed/>
                </p:oleObj>
              </mc:Choice>
              <mc:Fallback>
                <p:oleObj name="VISIO" r:id="rId4" imgW="671508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746375"/>
                        <a:ext cx="7848600" cy="4111625"/>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371600" y="0"/>
            <a:ext cx="7772400" cy="1143000"/>
          </a:xfrm>
        </p:spPr>
        <p:txBody>
          <a:bodyPr/>
          <a:lstStyle/>
          <a:p>
            <a:r>
              <a:rPr lang="en-US" altLang="en-US" sz="4000"/>
              <a:t>Example Problem – Step 1</a:t>
            </a:r>
          </a:p>
        </p:txBody>
      </p:sp>
      <p:sp>
        <p:nvSpPr>
          <p:cNvPr id="401411" name="Rectangle 3"/>
          <p:cNvSpPr>
            <a:spLocks noChangeArrowheads="1"/>
          </p:cNvSpPr>
          <p:nvPr/>
        </p:nvSpPr>
        <p:spPr bwMode="auto">
          <a:xfrm>
            <a:off x="609600" y="1136650"/>
            <a:ext cx="77724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We wish to find the </a:t>
            </a:r>
            <a:r>
              <a:rPr lang="en-US" altLang="en-US" dirty="0" err="1">
                <a:latin typeface="Arial" charset="0"/>
              </a:rPr>
              <a:t>Thévenin</a:t>
            </a:r>
            <a:r>
              <a:rPr lang="en-US" altLang="en-US" dirty="0">
                <a:latin typeface="Arial" charset="0"/>
                <a:cs typeface="Times New Roman" pitchFamily="18" charset="0"/>
              </a:rPr>
              <a:t> equivalent of the circuit below, as seen from terminals A and B.  </a:t>
            </a:r>
          </a:p>
          <a:p>
            <a:pPr>
              <a:spcBef>
                <a:spcPct val="20000"/>
              </a:spcBef>
            </a:pPr>
            <a:r>
              <a:rPr lang="en-US" altLang="en-US" dirty="0">
                <a:latin typeface="Arial" charset="0"/>
                <a:cs typeface="Times New Roman" pitchFamily="18" charset="0"/>
              </a:rPr>
              <a:t>We will start by find the open-circuit voltage at the terminals, as defined below.</a:t>
            </a:r>
          </a:p>
          <a:p>
            <a:pPr>
              <a:spcBef>
                <a:spcPct val="20000"/>
              </a:spcBef>
            </a:pPr>
            <a:endParaRPr lang="en-US" altLang="en-US" dirty="0">
              <a:latin typeface="Arial" charset="0"/>
              <a:cs typeface="Times New Roman" pitchFamily="18" charset="0"/>
            </a:endParaRPr>
          </a:p>
        </p:txBody>
      </p:sp>
      <p:graphicFrame>
        <p:nvGraphicFramePr>
          <p:cNvPr id="401412" name="Object 4"/>
          <p:cNvGraphicFramePr>
            <a:graphicFrameLocks noChangeAspect="1"/>
          </p:cNvGraphicFramePr>
          <p:nvPr/>
        </p:nvGraphicFramePr>
        <p:xfrm>
          <a:off x="990600" y="3060700"/>
          <a:ext cx="7620000" cy="3797300"/>
        </p:xfrm>
        <a:graphic>
          <a:graphicData uri="http://schemas.openxmlformats.org/presentationml/2006/ole">
            <mc:AlternateContent xmlns:mc="http://schemas.openxmlformats.org/markup-compatibility/2006">
              <mc:Choice xmlns:v="urn:schemas-microsoft-com:vml" Requires="v">
                <p:oleObj spid="_x0000_s401443"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060700"/>
                        <a:ext cx="7620000" cy="37973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438400" y="0"/>
            <a:ext cx="6705600" cy="838200"/>
          </a:xfrm>
        </p:spPr>
        <p:txBody>
          <a:bodyPr/>
          <a:lstStyle/>
          <a:p>
            <a:r>
              <a:rPr lang="en-US" altLang="en-US" sz="4000"/>
              <a:t>Example Problem – Step 2</a:t>
            </a:r>
          </a:p>
        </p:txBody>
      </p:sp>
      <p:sp>
        <p:nvSpPr>
          <p:cNvPr id="403459" name="Rectangle 3"/>
          <p:cNvSpPr>
            <a:spLocks noChangeArrowheads="1"/>
          </p:cNvSpPr>
          <p:nvPr/>
        </p:nvSpPr>
        <p:spPr bwMode="auto">
          <a:xfrm>
            <a:off x="304800" y="7620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To find </a:t>
            </a:r>
            <a:r>
              <a:rPr lang="en-US" altLang="en-US" i="1" dirty="0" err="1">
                <a:solidFill>
                  <a:srgbClr val="FF0000"/>
                </a:solidFill>
                <a:cs typeface="Times New Roman" pitchFamily="18" charset="0"/>
              </a:rPr>
              <a:t>v</a:t>
            </a:r>
            <a:r>
              <a:rPr lang="en-US" altLang="en-US" i="1" baseline="-25000" dirty="0" err="1">
                <a:solidFill>
                  <a:srgbClr val="FF0000"/>
                </a:solidFill>
                <a:cs typeface="Times New Roman" pitchFamily="18" charset="0"/>
              </a:rPr>
              <a:t>OC</a:t>
            </a:r>
            <a:r>
              <a:rPr lang="en-US" altLang="en-US" dirty="0">
                <a:latin typeface="Arial" charset="0"/>
                <a:cs typeface="Times New Roman" pitchFamily="18" charset="0"/>
              </a:rPr>
              <a:t>, we will first find </a:t>
            </a:r>
            <a:r>
              <a:rPr lang="en-US" altLang="en-US" i="1" dirty="0" err="1">
                <a:cs typeface="Times New Roman" pitchFamily="18" charset="0"/>
              </a:rPr>
              <a:t>v</a:t>
            </a:r>
            <a:r>
              <a:rPr lang="en-US" altLang="en-US" i="1" baseline="-25000" dirty="0" err="1">
                <a:cs typeface="Times New Roman" pitchFamily="18" charset="0"/>
              </a:rPr>
              <a:t>D</a:t>
            </a:r>
            <a:r>
              <a:rPr lang="en-US" altLang="en-US" dirty="0">
                <a:latin typeface="Arial" charset="0"/>
                <a:cs typeface="Times New Roman" pitchFamily="18" charset="0"/>
              </a:rPr>
              <a:t>, by writing KCL at the top center node.  We have</a:t>
            </a:r>
          </a:p>
        </p:txBody>
      </p:sp>
      <p:graphicFrame>
        <p:nvGraphicFramePr>
          <p:cNvPr id="403460" name="Object 4"/>
          <p:cNvGraphicFramePr>
            <a:graphicFrameLocks noChangeAspect="1"/>
          </p:cNvGraphicFramePr>
          <p:nvPr/>
        </p:nvGraphicFramePr>
        <p:xfrm>
          <a:off x="990600" y="3340100"/>
          <a:ext cx="7058025" cy="3517900"/>
        </p:xfrm>
        <a:graphic>
          <a:graphicData uri="http://schemas.openxmlformats.org/presentationml/2006/ole">
            <mc:AlternateContent xmlns:mc="http://schemas.openxmlformats.org/markup-compatibility/2006">
              <mc:Choice xmlns:v="urn:schemas-microsoft-com:vml" Requires="v">
                <p:oleObj spid="_x0000_s403525"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340100"/>
                        <a:ext cx="705802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1" name="Object 5"/>
          <p:cNvGraphicFramePr>
            <a:graphicFrameLocks noChangeAspect="1"/>
          </p:cNvGraphicFramePr>
          <p:nvPr>
            <p:extLst>
              <p:ext uri="{D42A27DB-BD31-4B8C-83A1-F6EECF244321}">
                <p14:modId xmlns:p14="http://schemas.microsoft.com/office/powerpoint/2010/main" val="2539239625"/>
              </p:ext>
            </p:extLst>
          </p:nvPr>
        </p:nvGraphicFramePr>
        <p:xfrm>
          <a:off x="3810000" y="1303370"/>
          <a:ext cx="3471863" cy="942975"/>
        </p:xfrm>
        <a:graphic>
          <a:graphicData uri="http://schemas.openxmlformats.org/presentationml/2006/ole">
            <mc:AlternateContent xmlns:mc="http://schemas.openxmlformats.org/markup-compatibility/2006">
              <mc:Choice xmlns:v="urn:schemas-microsoft-com:vml" Requires="v">
                <p:oleObj spid="_x0000_s403526" name="Equation" r:id="rId6" imgW="1587240" imgH="431640" progId="Equation.DSMT4">
                  <p:embed/>
                </p:oleObj>
              </mc:Choice>
              <mc:Fallback>
                <p:oleObj name="Equation" r:id="rId6" imgW="158724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303370"/>
                        <a:ext cx="3471863" cy="94297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3462" name="Text Box 6"/>
          <p:cNvSpPr txBox="1">
            <a:spLocks noChangeArrowheads="1"/>
          </p:cNvSpPr>
          <p:nvPr/>
        </p:nvSpPr>
        <p:spPr bwMode="auto">
          <a:xfrm>
            <a:off x="457200" y="2362200"/>
            <a:ext cx="8397875" cy="8604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Note that we recognize that the current through </a:t>
            </a:r>
            <a:r>
              <a:rPr lang="en-US" altLang="en-US" i="1" dirty="0"/>
              <a:t>R</a:t>
            </a:r>
            <a:r>
              <a:rPr lang="en-US" altLang="en-US" i="1" baseline="-25000" dirty="0"/>
              <a:t>2</a:t>
            </a:r>
            <a:r>
              <a:rPr lang="en-US" altLang="en-US" dirty="0">
                <a:latin typeface="Arial" charset="0"/>
              </a:rPr>
              <a:t> must be zero since </a:t>
            </a:r>
            <a:r>
              <a:rPr lang="en-US" altLang="en-US" i="1" dirty="0"/>
              <a:t>R</a:t>
            </a:r>
            <a:r>
              <a:rPr lang="en-US" altLang="en-US" i="1" baseline="-25000" dirty="0"/>
              <a:t>2</a:t>
            </a:r>
            <a:r>
              <a:rPr lang="en-US" altLang="en-US" dirty="0">
                <a:latin typeface="Arial" charset="0"/>
              </a:rPr>
              <a:t> is in series with an open circuit.</a:t>
            </a:r>
          </a:p>
        </p:txBody>
      </p:sp>
      <p:sp>
        <p:nvSpPr>
          <p:cNvPr id="403463" name="Line 7"/>
          <p:cNvSpPr>
            <a:spLocks noChangeShapeType="1"/>
          </p:cNvSpPr>
          <p:nvPr/>
        </p:nvSpPr>
        <p:spPr bwMode="auto">
          <a:xfrm flipV="1">
            <a:off x="4953000" y="1905000"/>
            <a:ext cx="3810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464" name="Line 8"/>
          <p:cNvSpPr>
            <a:spLocks noChangeShapeType="1"/>
          </p:cNvSpPr>
          <p:nvPr/>
        </p:nvSpPr>
        <p:spPr bwMode="auto">
          <a:xfrm flipH="1">
            <a:off x="6172200" y="3124200"/>
            <a:ext cx="2286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438400" y="0"/>
            <a:ext cx="6705600" cy="838200"/>
          </a:xfrm>
        </p:spPr>
        <p:txBody>
          <a:bodyPr/>
          <a:lstStyle/>
          <a:p>
            <a:r>
              <a:rPr lang="en-US" altLang="en-US" sz="4000"/>
              <a:t>Example Problem – Step 3</a:t>
            </a:r>
          </a:p>
        </p:txBody>
      </p:sp>
      <p:sp>
        <p:nvSpPr>
          <p:cNvPr id="405507" name="Rectangle 3"/>
          <p:cNvSpPr>
            <a:spLocks noChangeArrowheads="1"/>
          </p:cNvSpPr>
          <p:nvPr/>
        </p:nvSpPr>
        <p:spPr bwMode="auto">
          <a:xfrm>
            <a:off x="228600" y="9144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We can substitute in the value for </a:t>
            </a:r>
            <a:r>
              <a:rPr lang="en-US" altLang="en-US" i="1" dirty="0" err="1">
                <a:cs typeface="Times New Roman" pitchFamily="18" charset="0"/>
              </a:rPr>
              <a:t>i</a:t>
            </a:r>
            <a:r>
              <a:rPr lang="en-US" altLang="en-US" i="1" baseline="-25000" dirty="0" err="1">
                <a:cs typeface="Times New Roman" pitchFamily="18" charset="0"/>
              </a:rPr>
              <a:t>S</a:t>
            </a:r>
            <a:r>
              <a:rPr lang="en-US" altLang="en-US" dirty="0">
                <a:latin typeface="Arial" charset="0"/>
                <a:cs typeface="Times New Roman" pitchFamily="18" charset="0"/>
              </a:rPr>
              <a:t>, 25[</a:t>
            </a:r>
            <a:r>
              <a:rPr lang="en-US" altLang="en-US" dirty="0" err="1">
                <a:latin typeface="Arial" charset="0"/>
                <a:cs typeface="Times New Roman" pitchFamily="18" charset="0"/>
              </a:rPr>
              <a:t>mS</a:t>
            </a:r>
            <a:r>
              <a:rPr lang="en-US" altLang="en-US" dirty="0">
                <a:latin typeface="Arial" charset="0"/>
                <a:cs typeface="Times New Roman" pitchFamily="18" charset="0"/>
              </a:rPr>
              <a:t>]</a:t>
            </a:r>
            <a:r>
              <a:rPr lang="en-US" altLang="en-US" i="1" dirty="0" err="1">
                <a:cs typeface="Times New Roman" pitchFamily="18" charset="0"/>
              </a:rPr>
              <a:t>v</a:t>
            </a:r>
            <a:r>
              <a:rPr lang="en-US" altLang="en-US" i="1" baseline="-25000" dirty="0" err="1">
                <a:cs typeface="Times New Roman" pitchFamily="18" charset="0"/>
              </a:rPr>
              <a:t>C</a:t>
            </a:r>
            <a:r>
              <a:rPr lang="en-US" altLang="en-US" dirty="0">
                <a:latin typeface="Arial" charset="0"/>
                <a:cs typeface="Times New Roman" pitchFamily="18" charset="0"/>
              </a:rPr>
              <a:t>.  We note that since the current through </a:t>
            </a:r>
            <a:r>
              <a:rPr lang="en-US" altLang="en-US" i="1" dirty="0">
                <a:cs typeface="Times New Roman" pitchFamily="18" charset="0"/>
              </a:rPr>
              <a:t>R</a:t>
            </a:r>
            <a:r>
              <a:rPr lang="en-US" altLang="en-US" i="1" baseline="-25000" dirty="0">
                <a:cs typeface="Times New Roman" pitchFamily="18" charset="0"/>
              </a:rPr>
              <a:t>2</a:t>
            </a:r>
            <a:r>
              <a:rPr lang="en-US" altLang="en-US" dirty="0">
                <a:latin typeface="Arial" charset="0"/>
                <a:cs typeface="Times New Roman" pitchFamily="18" charset="0"/>
              </a:rPr>
              <a:t> is zero, the voltage across it is zero, so </a:t>
            </a:r>
            <a:r>
              <a:rPr lang="en-US" altLang="en-US" i="1" dirty="0" err="1">
                <a:cs typeface="Times New Roman" pitchFamily="18" charset="0"/>
              </a:rPr>
              <a:t>v</a:t>
            </a:r>
            <a:r>
              <a:rPr lang="en-US" altLang="en-US" i="1" baseline="-25000" dirty="0" err="1">
                <a:cs typeface="Times New Roman" pitchFamily="18" charset="0"/>
              </a:rPr>
              <a:t>C</a:t>
            </a:r>
            <a:r>
              <a:rPr lang="en-US" altLang="en-US" dirty="0">
                <a:latin typeface="Arial" charset="0"/>
                <a:cs typeface="Times New Roman" pitchFamily="18" charset="0"/>
              </a:rPr>
              <a:t> is zero.  So, we write</a:t>
            </a:r>
            <a:endParaRPr lang="en-US" altLang="en-US" i="1" baseline="-25000" dirty="0">
              <a:latin typeface="Arial" charset="0"/>
              <a:cs typeface="Times New Roman" pitchFamily="18" charset="0"/>
            </a:endParaRPr>
          </a:p>
        </p:txBody>
      </p:sp>
      <p:graphicFrame>
        <p:nvGraphicFramePr>
          <p:cNvPr id="405508" name="Object 4"/>
          <p:cNvGraphicFramePr>
            <a:graphicFrameLocks noChangeAspect="1"/>
          </p:cNvGraphicFramePr>
          <p:nvPr>
            <p:extLst>
              <p:ext uri="{D42A27DB-BD31-4B8C-83A1-F6EECF244321}">
                <p14:modId xmlns:p14="http://schemas.microsoft.com/office/powerpoint/2010/main" val="3228025976"/>
              </p:ext>
            </p:extLst>
          </p:nvPr>
        </p:nvGraphicFramePr>
        <p:xfrm>
          <a:off x="1143000" y="3352800"/>
          <a:ext cx="6905625" cy="3441700"/>
        </p:xfrm>
        <a:graphic>
          <a:graphicData uri="http://schemas.openxmlformats.org/presentationml/2006/ole">
            <mc:AlternateContent xmlns:mc="http://schemas.openxmlformats.org/markup-compatibility/2006">
              <mc:Choice xmlns:v="urn:schemas-microsoft-com:vml" Requires="v">
                <p:oleObj spid="_x0000_s405568"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52800"/>
                        <a:ext cx="6905625" cy="34417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9" name="Object 5"/>
          <p:cNvGraphicFramePr>
            <a:graphicFrameLocks noChangeAspect="1"/>
          </p:cNvGraphicFramePr>
          <p:nvPr/>
        </p:nvGraphicFramePr>
        <p:xfrm>
          <a:off x="5038725" y="1676400"/>
          <a:ext cx="4105275" cy="1611313"/>
        </p:xfrm>
        <a:graphic>
          <a:graphicData uri="http://schemas.openxmlformats.org/presentationml/2006/ole">
            <mc:AlternateContent xmlns:mc="http://schemas.openxmlformats.org/markup-compatibility/2006">
              <mc:Choice xmlns:v="urn:schemas-microsoft-com:vml" Requires="v">
                <p:oleObj spid="_x0000_s405569" name="Equation" r:id="rId6" imgW="2260440" imgH="888840" progId="Equation.DSMT4">
                  <p:embed/>
                </p:oleObj>
              </mc:Choice>
              <mc:Fallback>
                <p:oleObj name="Equation" r:id="rId6" imgW="2260440" imgH="8888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725" y="1676400"/>
                        <a:ext cx="4105275" cy="161131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2438400" y="0"/>
            <a:ext cx="6705600" cy="838200"/>
          </a:xfrm>
        </p:spPr>
        <p:txBody>
          <a:bodyPr/>
          <a:lstStyle/>
          <a:p>
            <a:r>
              <a:rPr lang="en-US" altLang="en-US" sz="4000"/>
              <a:t>Example Problem – Step 4</a:t>
            </a:r>
          </a:p>
        </p:txBody>
      </p:sp>
      <p:sp>
        <p:nvSpPr>
          <p:cNvPr id="407555" name="Rectangle 3"/>
          <p:cNvSpPr>
            <a:spLocks noChangeArrowheads="1"/>
          </p:cNvSpPr>
          <p:nvPr/>
        </p:nvSpPr>
        <p:spPr bwMode="auto">
          <a:xfrm>
            <a:off x="228600" y="9144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Next, we substitute in values and solve for </a:t>
            </a:r>
            <a:r>
              <a:rPr lang="en-US" altLang="en-US" i="1" dirty="0" err="1">
                <a:cs typeface="Times New Roman" pitchFamily="18" charset="0"/>
              </a:rPr>
              <a:t>v</a:t>
            </a:r>
            <a:r>
              <a:rPr lang="en-US" altLang="en-US" i="1" baseline="-25000" dirty="0" err="1">
                <a:cs typeface="Times New Roman" pitchFamily="18" charset="0"/>
              </a:rPr>
              <a:t>D</a:t>
            </a:r>
            <a:r>
              <a:rPr lang="en-US" altLang="en-US" dirty="0">
                <a:latin typeface="Arial" charset="0"/>
                <a:cs typeface="Times New Roman" pitchFamily="18" charset="0"/>
              </a:rPr>
              <a:t>.  We write</a:t>
            </a:r>
            <a:endParaRPr lang="en-US" altLang="en-US" i="1" baseline="-25000" dirty="0">
              <a:latin typeface="Arial" charset="0"/>
              <a:cs typeface="Times New Roman" pitchFamily="18" charset="0"/>
            </a:endParaRPr>
          </a:p>
        </p:txBody>
      </p:sp>
      <p:graphicFrame>
        <p:nvGraphicFramePr>
          <p:cNvPr id="407556" name="Object 4"/>
          <p:cNvGraphicFramePr>
            <a:graphicFrameLocks noChangeAspect="1"/>
          </p:cNvGraphicFramePr>
          <p:nvPr>
            <p:extLst>
              <p:ext uri="{D42A27DB-BD31-4B8C-83A1-F6EECF244321}">
                <p14:modId xmlns:p14="http://schemas.microsoft.com/office/powerpoint/2010/main" val="948887457"/>
              </p:ext>
            </p:extLst>
          </p:nvPr>
        </p:nvGraphicFramePr>
        <p:xfrm>
          <a:off x="1143000" y="3276600"/>
          <a:ext cx="6905625" cy="3441700"/>
        </p:xfrm>
        <a:graphic>
          <a:graphicData uri="http://schemas.openxmlformats.org/presentationml/2006/ole">
            <mc:AlternateContent xmlns:mc="http://schemas.openxmlformats.org/markup-compatibility/2006">
              <mc:Choice xmlns:v="urn:schemas-microsoft-com:vml" Requires="v">
                <p:oleObj spid="_x0000_s407616"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76600"/>
                        <a:ext cx="6905625" cy="34417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7" name="Object 5"/>
          <p:cNvGraphicFramePr>
            <a:graphicFrameLocks noChangeAspect="1"/>
          </p:cNvGraphicFramePr>
          <p:nvPr/>
        </p:nvGraphicFramePr>
        <p:xfrm>
          <a:off x="2559050" y="1743075"/>
          <a:ext cx="5770563" cy="1263650"/>
        </p:xfrm>
        <a:graphic>
          <a:graphicData uri="http://schemas.openxmlformats.org/presentationml/2006/ole">
            <mc:AlternateContent xmlns:mc="http://schemas.openxmlformats.org/markup-compatibility/2006">
              <mc:Choice xmlns:v="urn:schemas-microsoft-com:vml" Requires="v">
                <p:oleObj spid="_x0000_s407617" name="Equation" r:id="rId6" imgW="3009600" imgH="660240" progId="Equation.DSMT4">
                  <p:embed/>
                </p:oleObj>
              </mc:Choice>
              <mc:Fallback>
                <p:oleObj name="Equation" r:id="rId6" imgW="3009600" imgH="6602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050" y="1743075"/>
                        <a:ext cx="5770563" cy="12636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34" name="Object 2"/>
          <p:cNvGraphicFramePr>
            <a:graphicFrameLocks noChangeAspect="1"/>
          </p:cNvGraphicFramePr>
          <p:nvPr/>
        </p:nvGraphicFramePr>
        <p:xfrm>
          <a:off x="0" y="4595813"/>
          <a:ext cx="4572000" cy="2262187"/>
        </p:xfrm>
        <a:graphic>
          <a:graphicData uri="http://schemas.openxmlformats.org/presentationml/2006/ole">
            <mc:AlternateContent xmlns:mc="http://schemas.openxmlformats.org/markup-compatibility/2006">
              <mc:Choice xmlns:v="urn:schemas-microsoft-com:vml" Requires="v">
                <p:oleObj spid="_x0000_s300126" name="VISIO" r:id="rId4" imgW="6708600" imgH="3319200" progId="Visio.Drawing.6">
                  <p:embed/>
                </p:oleObj>
              </mc:Choice>
              <mc:Fallback>
                <p:oleObj name="VISIO" r:id="rId4" imgW="6708600" imgH="331920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95813"/>
                        <a:ext cx="4572000" cy="22621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0035" name="Rectangle 3"/>
          <p:cNvSpPr>
            <a:spLocks noGrp="1" noChangeArrowheads="1"/>
          </p:cNvSpPr>
          <p:nvPr>
            <p:ph type="title"/>
          </p:nvPr>
        </p:nvSpPr>
        <p:spPr>
          <a:xfrm>
            <a:off x="2362200" y="0"/>
            <a:ext cx="6781800" cy="762000"/>
          </a:xfrm>
        </p:spPr>
        <p:txBody>
          <a:bodyPr/>
          <a:lstStyle/>
          <a:p>
            <a:r>
              <a:rPr lang="en-US" altLang="en-US"/>
              <a:t>Note 1</a:t>
            </a:r>
            <a:endParaRPr lang="en-US" altLang="en-US" sz="4000"/>
          </a:p>
        </p:txBody>
      </p:sp>
      <p:sp>
        <p:nvSpPr>
          <p:cNvPr id="300036" name="Rectangle 4"/>
          <p:cNvSpPr>
            <a:spLocks noGrp="1" noChangeArrowheads="1"/>
          </p:cNvSpPr>
          <p:nvPr>
            <p:ph type="body" idx="1"/>
          </p:nvPr>
        </p:nvSpPr>
        <p:spPr>
          <a:xfrm>
            <a:off x="304800" y="838200"/>
            <a:ext cx="8534400" cy="2133600"/>
          </a:xfrm>
          <a:noFill/>
          <a:ln/>
        </p:spPr>
        <p:txBody>
          <a:bodyPr lIns="91440" tIns="45720" rIns="91440" bIns="45720"/>
          <a:lstStyle/>
          <a:p>
            <a:pPr marL="0" indent="458788">
              <a:lnSpc>
                <a:spcPct val="90000"/>
              </a:lnSpc>
              <a:buFontTx/>
              <a:buNone/>
            </a:pPr>
            <a:r>
              <a:rPr lang="en-US" altLang="en-US" sz="2400" dirty="0">
                <a:cs typeface="Times New Roman" pitchFamily="18" charset="0"/>
              </a:rPr>
              <a:t>It is probably obvious to you, if you studied the last two parts of this module, that if </a:t>
            </a:r>
            <a:r>
              <a:rPr lang="en-US" altLang="en-US" sz="2400" dirty="0"/>
              <a:t>Thévenin</a:t>
            </a:r>
            <a:r>
              <a:rPr lang="en-US" altLang="en-US" sz="2400" dirty="0">
                <a:latin typeface="Times New Roman"/>
                <a:cs typeface="Times New Roman" pitchFamily="18" charset="0"/>
              </a:rPr>
              <a:t>’</a:t>
            </a:r>
            <a:r>
              <a:rPr lang="en-US" altLang="en-US" sz="2400" dirty="0">
                <a:cs typeface="Times New Roman" pitchFamily="18" charset="0"/>
              </a:rPr>
              <a:t>s Theorem is valid, then Norton</a:t>
            </a:r>
            <a:r>
              <a:rPr lang="en-US" altLang="en-US" sz="2400" dirty="0">
                <a:latin typeface="Times New Roman"/>
                <a:cs typeface="Times New Roman" pitchFamily="18" charset="0"/>
              </a:rPr>
              <a:t>’</a:t>
            </a:r>
            <a:r>
              <a:rPr lang="en-US" altLang="en-US" sz="2400" dirty="0">
                <a:cs typeface="Times New Roman" pitchFamily="18" charset="0"/>
              </a:rPr>
              <a:t>s Theorem is valid, because Norton</a:t>
            </a:r>
            <a:r>
              <a:rPr lang="en-US" altLang="en-US" sz="2400" dirty="0">
                <a:latin typeface="Times New Roman"/>
                <a:cs typeface="Times New Roman" pitchFamily="18" charset="0"/>
              </a:rPr>
              <a:t>’</a:t>
            </a:r>
            <a:r>
              <a:rPr lang="en-US" altLang="en-US" sz="2400" dirty="0">
                <a:cs typeface="Times New Roman" pitchFamily="18" charset="0"/>
              </a:rPr>
              <a:t>s Theorem is simply a source transformation of </a:t>
            </a:r>
            <a:r>
              <a:rPr lang="en-US" altLang="en-US" sz="2400" dirty="0"/>
              <a:t>Thévenin</a:t>
            </a:r>
            <a:r>
              <a:rPr lang="en-US" altLang="en-US" sz="2400" dirty="0">
                <a:latin typeface="Times New Roman"/>
                <a:cs typeface="Times New Roman" pitchFamily="18" charset="0"/>
              </a:rPr>
              <a:t>’</a:t>
            </a:r>
            <a:r>
              <a:rPr lang="en-US" altLang="en-US" sz="2400" dirty="0">
                <a:cs typeface="Times New Roman" pitchFamily="18" charset="0"/>
              </a:rPr>
              <a:t>s Theorem.  Note that the resistance value is the same in both cases, that is, </a:t>
            </a:r>
            <a:r>
              <a:rPr lang="en-US" altLang="en-US" sz="2400" i="1" dirty="0">
                <a:cs typeface="Times New Roman" pitchFamily="18" charset="0"/>
              </a:rPr>
              <a:t>R</a:t>
            </a:r>
            <a:r>
              <a:rPr lang="en-US" altLang="en-US" sz="2400" i="1" baseline="-25000" dirty="0">
                <a:cs typeface="Times New Roman" pitchFamily="18" charset="0"/>
              </a:rPr>
              <a:t>TH</a:t>
            </a:r>
            <a:r>
              <a:rPr lang="en-US" altLang="en-US" sz="2400" dirty="0">
                <a:cs typeface="Times New Roman" pitchFamily="18" charset="0"/>
              </a:rPr>
              <a:t> = </a:t>
            </a:r>
            <a:r>
              <a:rPr lang="en-US" altLang="en-US" sz="2400" i="1" dirty="0">
                <a:cs typeface="Times New Roman" pitchFamily="18" charset="0"/>
              </a:rPr>
              <a:t>R</a:t>
            </a:r>
            <a:r>
              <a:rPr lang="en-US" altLang="en-US" sz="2400" i="1" baseline="-25000" dirty="0">
                <a:cs typeface="Times New Roman" pitchFamily="18" charset="0"/>
              </a:rPr>
              <a:t>N</a:t>
            </a:r>
            <a:r>
              <a:rPr lang="en-US" altLang="en-US" sz="2400" dirty="0">
                <a:cs typeface="Times New Roman" pitchFamily="18" charset="0"/>
              </a:rPr>
              <a:t> = </a:t>
            </a:r>
            <a:r>
              <a:rPr lang="en-US" altLang="en-US" sz="2400" i="1" dirty="0">
                <a:cs typeface="Times New Roman" pitchFamily="18" charset="0"/>
              </a:rPr>
              <a:t>R</a:t>
            </a:r>
            <a:r>
              <a:rPr lang="en-US" altLang="en-US" sz="2400" i="1" baseline="-25000" dirty="0">
                <a:cs typeface="Times New Roman" pitchFamily="18" charset="0"/>
              </a:rPr>
              <a:t>EQ</a:t>
            </a:r>
            <a:r>
              <a:rPr lang="en-US" altLang="en-US" sz="2400" dirty="0">
                <a:cs typeface="Times New Roman" pitchFamily="18" charset="0"/>
              </a:rPr>
              <a:t>.</a:t>
            </a:r>
          </a:p>
        </p:txBody>
      </p:sp>
      <p:graphicFrame>
        <p:nvGraphicFramePr>
          <p:cNvPr id="300037" name="Object 5"/>
          <p:cNvGraphicFramePr>
            <a:graphicFrameLocks noChangeAspect="1"/>
          </p:cNvGraphicFramePr>
          <p:nvPr/>
        </p:nvGraphicFramePr>
        <p:xfrm>
          <a:off x="2514600" y="3048000"/>
          <a:ext cx="4176713" cy="1487488"/>
        </p:xfrm>
        <a:graphic>
          <a:graphicData uri="http://schemas.openxmlformats.org/presentationml/2006/ole">
            <mc:AlternateContent xmlns:mc="http://schemas.openxmlformats.org/markup-compatibility/2006">
              <mc:Choice xmlns:v="urn:schemas-microsoft-com:vml" Requires="v">
                <p:oleObj spid="_x0000_s300127" name="Equation" r:id="rId6" imgW="3784320" imgH="1346040" progId="Equation.DSMT4">
                  <p:embed/>
                </p:oleObj>
              </mc:Choice>
              <mc:Fallback>
                <p:oleObj name="Equation" r:id="rId6" imgW="3784320" imgH="1346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048000"/>
                        <a:ext cx="4176713" cy="148748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0038" name="Object 6"/>
          <p:cNvGraphicFramePr>
            <a:graphicFrameLocks noChangeAspect="1"/>
          </p:cNvGraphicFramePr>
          <p:nvPr/>
        </p:nvGraphicFramePr>
        <p:xfrm>
          <a:off x="4572000" y="4589463"/>
          <a:ext cx="4572000" cy="2268537"/>
        </p:xfrm>
        <a:graphic>
          <a:graphicData uri="http://schemas.openxmlformats.org/presentationml/2006/ole">
            <mc:AlternateContent xmlns:mc="http://schemas.openxmlformats.org/markup-compatibility/2006">
              <mc:Choice xmlns:v="urn:schemas-microsoft-com:vml" Requires="v">
                <p:oleObj spid="_x0000_s300128" name="VISIO" r:id="rId8" imgW="6302520" imgH="3127680" progId="Visio.Drawing.6">
                  <p:embed/>
                </p:oleObj>
              </mc:Choice>
              <mc:Fallback>
                <p:oleObj name="VISIO" r:id="rId8" imgW="6302520" imgH="3127680" progId="Visio.Drawing.6">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589463"/>
                        <a:ext cx="4572000" cy="22685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438400" y="0"/>
            <a:ext cx="6705600" cy="838200"/>
          </a:xfrm>
        </p:spPr>
        <p:txBody>
          <a:bodyPr/>
          <a:lstStyle/>
          <a:p>
            <a:r>
              <a:rPr lang="en-US" altLang="en-US" sz="4000"/>
              <a:t>Example Problem – Step 5</a:t>
            </a:r>
          </a:p>
        </p:txBody>
      </p:sp>
      <p:sp>
        <p:nvSpPr>
          <p:cNvPr id="409603" name="Rectangle 3"/>
          <p:cNvSpPr>
            <a:spLocks noChangeArrowheads="1"/>
          </p:cNvSpPr>
          <p:nvPr/>
        </p:nvSpPr>
        <p:spPr bwMode="auto">
          <a:xfrm>
            <a:off x="228600" y="914400"/>
            <a:ext cx="8534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Now, we can take KVL around the loop, and we write</a:t>
            </a:r>
            <a:endParaRPr lang="en-US" altLang="en-US" i="1" baseline="-25000" dirty="0">
              <a:latin typeface="Arial" charset="0"/>
              <a:cs typeface="Times New Roman" pitchFamily="18" charset="0"/>
            </a:endParaRPr>
          </a:p>
        </p:txBody>
      </p:sp>
      <p:graphicFrame>
        <p:nvGraphicFramePr>
          <p:cNvPr id="409604" name="Object 4"/>
          <p:cNvGraphicFramePr>
            <a:graphicFrameLocks noChangeAspect="1"/>
          </p:cNvGraphicFramePr>
          <p:nvPr/>
        </p:nvGraphicFramePr>
        <p:xfrm>
          <a:off x="2238375" y="3416300"/>
          <a:ext cx="6905625" cy="3441700"/>
        </p:xfrm>
        <a:graphic>
          <a:graphicData uri="http://schemas.openxmlformats.org/presentationml/2006/ole">
            <mc:AlternateContent xmlns:mc="http://schemas.openxmlformats.org/markup-compatibility/2006">
              <mc:Choice xmlns:v="urn:schemas-microsoft-com:vml" Requires="v">
                <p:oleObj spid="_x0000_s409665" name="VISIO" r:id="rId4" imgW="7058160" imgH="3517200" progId="Visio.Drawing.6">
                  <p:embed/>
                </p:oleObj>
              </mc:Choice>
              <mc:Fallback>
                <p:oleObj name="VISIO" r:id="rId4" imgW="7058160" imgH="3517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75" y="3416300"/>
                        <a:ext cx="6905625" cy="34417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5" name="Object 5"/>
          <p:cNvGraphicFramePr>
            <a:graphicFrameLocks noChangeAspect="1"/>
          </p:cNvGraphicFramePr>
          <p:nvPr/>
        </p:nvGraphicFramePr>
        <p:xfrm>
          <a:off x="3505200" y="1381125"/>
          <a:ext cx="3048000" cy="855663"/>
        </p:xfrm>
        <a:graphic>
          <a:graphicData uri="http://schemas.openxmlformats.org/presentationml/2006/ole">
            <mc:AlternateContent xmlns:mc="http://schemas.openxmlformats.org/markup-compatibility/2006">
              <mc:Choice xmlns:v="urn:schemas-microsoft-com:vml" Requires="v">
                <p:oleObj spid="_x0000_s409666" name="Equation" r:id="rId6" imgW="1625400" imgH="457200" progId="Equation.DSMT4">
                  <p:embed/>
                </p:oleObj>
              </mc:Choice>
              <mc:Fallback>
                <p:oleObj name="Equation" r:id="rId6" imgW="1625400" imgH="457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381125"/>
                        <a:ext cx="3048000" cy="85566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06" name="Text Box 6"/>
          <p:cNvSpPr txBox="1">
            <a:spLocks noChangeArrowheads="1"/>
          </p:cNvSpPr>
          <p:nvPr/>
        </p:nvSpPr>
        <p:spPr bwMode="auto">
          <a:xfrm>
            <a:off x="228600" y="2209800"/>
            <a:ext cx="86264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The </a:t>
            </a:r>
            <a:r>
              <a:rPr lang="en-US" altLang="en-US" dirty="0" err="1">
                <a:latin typeface="Arial" charset="0"/>
              </a:rPr>
              <a:t>Thévenin</a:t>
            </a:r>
            <a:r>
              <a:rPr lang="en-US" altLang="en-US" dirty="0">
                <a:latin typeface="Arial" charset="0"/>
              </a:rPr>
              <a:t> voltage is equal to this open-circuit voltage, so the </a:t>
            </a:r>
            <a:r>
              <a:rPr lang="en-US" altLang="en-US" dirty="0" err="1">
                <a:latin typeface="Arial" charset="0"/>
              </a:rPr>
              <a:t>Thévenin</a:t>
            </a:r>
            <a:r>
              <a:rPr lang="en-US" altLang="en-US" dirty="0">
                <a:latin typeface="Arial" charset="0"/>
              </a:rPr>
              <a:t> voltage must be zero.  The short-circuit current will also be zero.  To get the resistance, we need to use the Test-Source</a:t>
            </a:r>
            <a:br>
              <a:rPr lang="en-US" altLang="en-US" dirty="0">
                <a:latin typeface="Arial" charset="0"/>
              </a:rPr>
            </a:br>
            <a:r>
              <a:rPr lang="en-US" altLang="en-US" dirty="0">
                <a:latin typeface="Arial" charset="0"/>
              </a:rPr>
              <a:t>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2438400" y="0"/>
            <a:ext cx="6705600" cy="838200"/>
          </a:xfrm>
        </p:spPr>
        <p:txBody>
          <a:bodyPr/>
          <a:lstStyle/>
          <a:p>
            <a:r>
              <a:rPr lang="en-US" altLang="en-US" sz="4000"/>
              <a:t>Example Problem – Step 6</a:t>
            </a:r>
          </a:p>
        </p:txBody>
      </p:sp>
      <p:sp>
        <p:nvSpPr>
          <p:cNvPr id="411651"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We have applied a test current source to the two terminals.  We have also labeled a voltage across this current source, </a:t>
            </a:r>
            <a:r>
              <a:rPr lang="en-US" altLang="en-US" sz="2000" i="1" dirty="0" err="1">
                <a:solidFill>
                  <a:srgbClr val="FF0000"/>
                </a:solidFill>
                <a:cs typeface="Times New Roman" pitchFamily="18" charset="0"/>
              </a:rPr>
              <a:t>v</a:t>
            </a:r>
            <a:r>
              <a:rPr lang="en-US" altLang="en-US" sz="2000" i="1" baseline="-25000" dirty="0" err="1">
                <a:solidFill>
                  <a:srgbClr val="FF0000"/>
                </a:solidFill>
                <a:cs typeface="Times New Roman" pitchFamily="18" charset="0"/>
              </a:rPr>
              <a:t>T</a:t>
            </a:r>
            <a:r>
              <a:rPr lang="en-US" altLang="en-US" sz="2000" dirty="0" err="1">
                <a:latin typeface="Arial" charset="0"/>
                <a:cs typeface="Times New Roman" pitchFamily="18" charset="0"/>
              </a:rPr>
              <a:t>.</a:t>
            </a:r>
            <a:r>
              <a:rPr lang="en-US" altLang="en-US" sz="2000" dirty="0">
                <a:latin typeface="Arial" charset="0"/>
                <a:cs typeface="Times New Roman" pitchFamily="18" charset="0"/>
              </a:rPr>
              <a:t>  This voltage has been defined in the active sign relationship for the current source.  As noted earlier, this will give us the passive sign relationship for </a:t>
            </a:r>
            <a:r>
              <a:rPr lang="en-US" altLang="en-US" sz="2000" i="1" dirty="0" err="1">
                <a:solidFill>
                  <a:srgbClr val="FF0000"/>
                </a:solidFill>
                <a:cs typeface="Times New Roman" pitchFamily="18" charset="0"/>
              </a:rPr>
              <a:t>v</a:t>
            </a:r>
            <a:r>
              <a:rPr lang="en-US" altLang="en-US" sz="2000" i="1" baseline="-25000" dirty="0" err="1">
                <a:solidFill>
                  <a:srgbClr val="FF0000"/>
                </a:solidFill>
                <a:cs typeface="Times New Roman" pitchFamily="18" charset="0"/>
              </a:rPr>
              <a:t>T</a:t>
            </a:r>
            <a:r>
              <a:rPr lang="en-US" altLang="en-US" sz="2000" dirty="0">
                <a:latin typeface="Arial" charset="0"/>
                <a:cs typeface="Times New Roman" pitchFamily="18" charset="0"/>
              </a:rPr>
              <a:t> and </a:t>
            </a:r>
            <a:r>
              <a:rPr lang="en-US" altLang="en-US" sz="2000" i="1" dirty="0" err="1">
                <a:solidFill>
                  <a:srgbClr val="FF0000"/>
                </a:solidFill>
                <a:cs typeface="Times New Roman" pitchFamily="18" charset="0"/>
              </a:rPr>
              <a:t>i</a:t>
            </a:r>
            <a:r>
              <a:rPr lang="en-US" altLang="en-US" sz="2000" i="1" baseline="-25000" dirty="0" err="1">
                <a:solidFill>
                  <a:srgbClr val="FF0000"/>
                </a:solidFill>
                <a:cs typeface="Times New Roman" pitchFamily="18" charset="0"/>
              </a:rPr>
              <a:t>T</a:t>
            </a:r>
            <a:r>
              <a:rPr lang="en-US" altLang="en-US" sz="2000" dirty="0">
                <a:latin typeface="Arial" charset="0"/>
                <a:cs typeface="Times New Roman" pitchFamily="18" charset="0"/>
              </a:rPr>
              <a:t> for the circuit that we are finding the equivalent resistance of.  Thus, we will have</a:t>
            </a:r>
            <a:endParaRPr lang="en-US" altLang="en-US" sz="2000" i="1" baseline="-25000" dirty="0">
              <a:latin typeface="Arial" charset="0"/>
              <a:cs typeface="Times New Roman" pitchFamily="18" charset="0"/>
            </a:endParaRPr>
          </a:p>
        </p:txBody>
      </p:sp>
      <p:graphicFrame>
        <p:nvGraphicFramePr>
          <p:cNvPr id="411653" name="Object 5"/>
          <p:cNvGraphicFramePr>
            <a:graphicFrameLocks noChangeAspect="1"/>
          </p:cNvGraphicFramePr>
          <p:nvPr/>
        </p:nvGraphicFramePr>
        <p:xfrm>
          <a:off x="304800" y="3340100"/>
          <a:ext cx="8486775" cy="3517900"/>
        </p:xfrm>
        <a:graphic>
          <a:graphicData uri="http://schemas.openxmlformats.org/presentationml/2006/ole">
            <mc:AlternateContent xmlns:mc="http://schemas.openxmlformats.org/markup-compatibility/2006">
              <mc:Choice xmlns:v="urn:schemas-microsoft-com:vml" Requires="v">
                <p:oleObj spid="_x0000_s411712" name="VISIO" r:id="rId4" imgW="8486640" imgH="3517200" progId="Visio.Drawing.6">
                  <p:embed/>
                </p:oleObj>
              </mc:Choice>
              <mc:Fallback>
                <p:oleObj name="VISIO" r:id="rId4" imgW="8486640" imgH="3517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4010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2" name="Object 4"/>
          <p:cNvGraphicFramePr>
            <a:graphicFrameLocks noChangeAspect="1"/>
          </p:cNvGraphicFramePr>
          <p:nvPr/>
        </p:nvGraphicFramePr>
        <p:xfrm>
          <a:off x="7086600" y="2667000"/>
          <a:ext cx="1541463" cy="1089025"/>
        </p:xfrm>
        <a:graphic>
          <a:graphicData uri="http://schemas.openxmlformats.org/presentationml/2006/ole">
            <mc:AlternateContent xmlns:mc="http://schemas.openxmlformats.org/markup-compatibility/2006">
              <mc:Choice xmlns:v="urn:schemas-microsoft-com:vml" Requires="v">
                <p:oleObj spid="_x0000_s411713" name="Equation" r:id="rId6" imgW="609480" imgH="431640" progId="Equation.DSMT4">
                  <p:embed/>
                </p:oleObj>
              </mc:Choice>
              <mc:Fallback>
                <p:oleObj name="Equation" r:id="rId6" imgW="60948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667000"/>
                        <a:ext cx="1541463" cy="10890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2438400" y="0"/>
            <a:ext cx="6705600" cy="838200"/>
          </a:xfrm>
        </p:spPr>
        <p:txBody>
          <a:bodyPr/>
          <a:lstStyle/>
          <a:p>
            <a:r>
              <a:rPr lang="en-US" altLang="en-US" sz="4000"/>
              <a:t>Example Problem – Step 7</a:t>
            </a:r>
          </a:p>
        </p:txBody>
      </p:sp>
      <p:graphicFrame>
        <p:nvGraphicFramePr>
          <p:cNvPr id="413701" name="Object 5"/>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13760" name="VISIO" r:id="rId4" imgW="8486640" imgH="3517200" progId="Visio.Drawing.6">
                  <p:embed/>
                </p:oleObj>
              </mc:Choice>
              <mc:Fallback>
                <p:oleObj name="VISIO" r:id="rId4" imgW="8486640" imgH="351720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3699"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We have applied a </a:t>
            </a:r>
            <a:r>
              <a:rPr lang="en-US" altLang="en-US" sz="2000" b="1" i="1" dirty="0">
                <a:latin typeface="Arial" charset="0"/>
                <a:cs typeface="Times New Roman" pitchFamily="18" charset="0"/>
              </a:rPr>
              <a:t>test</a:t>
            </a:r>
            <a:r>
              <a:rPr lang="en-US" altLang="en-US" sz="2000" dirty="0">
                <a:latin typeface="Arial" charset="0"/>
                <a:cs typeface="Times New Roman" pitchFamily="18" charset="0"/>
              </a:rPr>
              <a:t> current </a:t>
            </a:r>
            <a:r>
              <a:rPr lang="en-US" altLang="en-US" sz="2000" b="1" i="1" dirty="0">
                <a:latin typeface="Arial" charset="0"/>
                <a:cs typeface="Times New Roman" pitchFamily="18" charset="0"/>
              </a:rPr>
              <a:t>source</a:t>
            </a:r>
            <a:r>
              <a:rPr lang="en-US" altLang="en-US" sz="2000" dirty="0">
                <a:latin typeface="Arial" charset="0"/>
                <a:cs typeface="Times New Roman" pitchFamily="18" charset="0"/>
              </a:rPr>
              <a:t> to the two terminals.  We don’t need to do this, but doing so makes it clear that we are now just solving another circuit, like the many that we have solved before.  We have even given the source a value, in this case, 1[A].  This is just a convenience.  Many people choose to leave this as an arbitrary source.  We choose to use a value, an easy value like 1[A], to allow us </a:t>
            </a:r>
            <a:br>
              <a:rPr lang="en-US" altLang="en-US" sz="2000" dirty="0">
                <a:latin typeface="Arial" charset="0"/>
                <a:cs typeface="Times New Roman" pitchFamily="18" charset="0"/>
              </a:rPr>
            </a:br>
            <a:r>
              <a:rPr lang="en-US" altLang="en-US" sz="2000" dirty="0">
                <a:latin typeface="Arial" charset="0"/>
                <a:cs typeface="Times New Roman" pitchFamily="18" charset="0"/>
              </a:rPr>
              <a:t>to find an actual value for </a:t>
            </a:r>
            <a:r>
              <a:rPr lang="en-US" altLang="en-US" sz="2000" i="1" dirty="0" err="1">
                <a:solidFill>
                  <a:srgbClr val="FF0000"/>
                </a:solidFill>
                <a:cs typeface="Times New Roman" pitchFamily="18" charset="0"/>
              </a:rPr>
              <a:t>v</a:t>
            </a:r>
            <a:r>
              <a:rPr lang="en-US" altLang="en-US" sz="2000" i="1" baseline="-25000" dirty="0" err="1">
                <a:solidFill>
                  <a:srgbClr val="FF0000"/>
                </a:solidFill>
                <a:cs typeface="Times New Roman" pitchFamily="18" charset="0"/>
              </a:rPr>
              <a:t>T</a:t>
            </a:r>
            <a:r>
              <a:rPr lang="en-US" altLang="en-US" sz="2000" dirty="0" err="1">
                <a:latin typeface="Arial" charset="0"/>
                <a:cs typeface="Times New Roman" pitchFamily="18" charset="0"/>
              </a:rPr>
              <a:t>.</a:t>
            </a:r>
            <a:r>
              <a:rPr lang="en-US" altLang="en-US" sz="2000" dirty="0">
                <a:latin typeface="Arial" charset="0"/>
                <a:cs typeface="Times New Roman" pitchFamily="18" charset="0"/>
              </a:rPr>
              <a:t>  </a:t>
            </a:r>
            <a:endParaRPr lang="en-US" altLang="en-US" sz="2000" i="1" baseline="-25000" dirty="0">
              <a:latin typeface="Arial" charset="0"/>
              <a:cs typeface="Times New Roman" pitchFamily="18" charset="0"/>
            </a:endParaRPr>
          </a:p>
        </p:txBody>
      </p:sp>
      <p:graphicFrame>
        <p:nvGraphicFramePr>
          <p:cNvPr id="413700" name="Object 4"/>
          <p:cNvGraphicFramePr>
            <a:graphicFrameLocks noChangeAspect="1"/>
          </p:cNvGraphicFramePr>
          <p:nvPr/>
        </p:nvGraphicFramePr>
        <p:xfrm>
          <a:off x="7086600" y="2743200"/>
          <a:ext cx="1541463" cy="1089025"/>
        </p:xfrm>
        <a:graphic>
          <a:graphicData uri="http://schemas.openxmlformats.org/presentationml/2006/ole">
            <mc:AlternateContent xmlns:mc="http://schemas.openxmlformats.org/markup-compatibility/2006">
              <mc:Choice xmlns:v="urn:schemas-microsoft-com:vml" Requires="v">
                <p:oleObj spid="_x0000_s413761" name="Equation" r:id="rId6" imgW="609480" imgH="431640" progId="Equation.DSMT4">
                  <p:embed/>
                </p:oleObj>
              </mc:Choice>
              <mc:Fallback>
                <p:oleObj name="Equation" r:id="rId6" imgW="60948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743200"/>
                        <a:ext cx="1541463" cy="10890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2438400" y="0"/>
            <a:ext cx="6705600" cy="838200"/>
          </a:xfrm>
        </p:spPr>
        <p:txBody>
          <a:bodyPr/>
          <a:lstStyle/>
          <a:p>
            <a:r>
              <a:rPr lang="en-US" altLang="en-US" sz="4000"/>
              <a:t>Example Problem – Step 8</a:t>
            </a:r>
          </a:p>
        </p:txBody>
      </p:sp>
      <p:sp>
        <p:nvSpPr>
          <p:cNvPr id="415747"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We have applied a test </a:t>
            </a:r>
            <a:r>
              <a:rPr lang="en-US" altLang="en-US" sz="2000" b="1" i="1" dirty="0">
                <a:latin typeface="Arial" charset="0"/>
                <a:cs typeface="Times New Roman" pitchFamily="18" charset="0"/>
              </a:rPr>
              <a:t>current</a:t>
            </a:r>
            <a:r>
              <a:rPr lang="en-US" altLang="en-US" sz="2000" dirty="0">
                <a:latin typeface="Arial" charset="0"/>
                <a:cs typeface="Times New Roman" pitchFamily="18" charset="0"/>
              </a:rPr>
              <a:t> source to the two terminals.  A test </a:t>
            </a:r>
            <a:r>
              <a:rPr lang="en-US" altLang="en-US" sz="2000" b="1" i="1" dirty="0">
                <a:latin typeface="Arial" charset="0"/>
                <a:cs typeface="Times New Roman" pitchFamily="18" charset="0"/>
              </a:rPr>
              <a:t>voltage</a:t>
            </a:r>
            <a:r>
              <a:rPr lang="en-US" altLang="en-US" sz="2000" dirty="0">
                <a:latin typeface="Arial" charset="0"/>
                <a:cs typeface="Times New Roman" pitchFamily="18" charset="0"/>
              </a:rPr>
              <a:t> source would have been just as good.  We chose a current source because we thought it might make the solution a little easier, since we can find </a:t>
            </a:r>
            <a:r>
              <a:rPr lang="en-US" altLang="en-US" sz="2000" i="1" dirty="0" err="1">
                <a:cs typeface="Times New Roman" pitchFamily="18" charset="0"/>
              </a:rPr>
              <a:t>v</a:t>
            </a:r>
            <a:r>
              <a:rPr lang="en-US" altLang="en-US" sz="2000" i="1" baseline="-25000" dirty="0" err="1">
                <a:cs typeface="Times New Roman" pitchFamily="18" charset="0"/>
              </a:rPr>
              <a:t>C</a:t>
            </a:r>
            <a:r>
              <a:rPr lang="en-US" altLang="en-US" sz="2000" dirty="0">
                <a:latin typeface="Arial" charset="0"/>
                <a:cs typeface="Times New Roman" pitchFamily="18" charset="0"/>
              </a:rPr>
              <a:t> so easily now.  But it really does not matter.  Don’t worry about which one to choose.  Let us solve.</a:t>
            </a:r>
            <a:endParaRPr lang="en-US" altLang="en-US" sz="2000" i="1" baseline="-25000" dirty="0">
              <a:latin typeface="Arial" charset="0"/>
              <a:cs typeface="Times New Roman" pitchFamily="18" charset="0"/>
            </a:endParaRPr>
          </a:p>
        </p:txBody>
      </p:sp>
      <p:graphicFrame>
        <p:nvGraphicFramePr>
          <p:cNvPr id="415748" name="Object 4"/>
          <p:cNvGraphicFramePr>
            <a:graphicFrameLocks noChangeAspect="1"/>
          </p:cNvGraphicFramePr>
          <p:nvPr/>
        </p:nvGraphicFramePr>
        <p:xfrm>
          <a:off x="6078538" y="2227263"/>
          <a:ext cx="1541462" cy="1089025"/>
        </p:xfrm>
        <a:graphic>
          <a:graphicData uri="http://schemas.openxmlformats.org/presentationml/2006/ole">
            <mc:AlternateContent xmlns:mc="http://schemas.openxmlformats.org/markup-compatibility/2006">
              <mc:Choice xmlns:v="urn:schemas-microsoft-com:vml" Requires="v">
                <p:oleObj spid="_x0000_s415808" name="Equation" r:id="rId4" imgW="609480" imgH="431640" progId="Equation.DSMT4">
                  <p:embed/>
                </p:oleObj>
              </mc:Choice>
              <mc:Fallback>
                <p:oleObj name="Equation" r:id="rId4" imgW="60948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538" y="2227263"/>
                        <a:ext cx="1541462" cy="1089025"/>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749" name="Object 5"/>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15809"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438400" y="0"/>
            <a:ext cx="6705600" cy="838200"/>
          </a:xfrm>
        </p:spPr>
        <p:txBody>
          <a:bodyPr/>
          <a:lstStyle/>
          <a:p>
            <a:r>
              <a:rPr lang="en-US" altLang="en-US" sz="4000"/>
              <a:t>Example Problem – Step 9</a:t>
            </a:r>
          </a:p>
        </p:txBody>
      </p:sp>
      <p:sp>
        <p:nvSpPr>
          <p:cNvPr id="417795"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Let us solve for </a:t>
            </a:r>
            <a:r>
              <a:rPr lang="en-US" altLang="en-US" sz="2000" i="1" dirty="0" err="1">
                <a:cs typeface="Times New Roman" pitchFamily="18" charset="0"/>
              </a:rPr>
              <a:t>v</a:t>
            </a:r>
            <a:r>
              <a:rPr lang="en-US" altLang="en-US" sz="2000" i="1" baseline="-25000" dirty="0" err="1">
                <a:cs typeface="Times New Roman" pitchFamily="18" charset="0"/>
              </a:rPr>
              <a:t>T</a:t>
            </a:r>
            <a:r>
              <a:rPr lang="en-US" altLang="en-US" sz="2000" dirty="0" err="1">
                <a:latin typeface="Arial" charset="0"/>
                <a:cs typeface="Times New Roman" pitchFamily="18" charset="0"/>
              </a:rPr>
              <a:t>.</a:t>
            </a:r>
            <a:r>
              <a:rPr lang="en-US" altLang="en-US" sz="2000" dirty="0">
                <a:latin typeface="Arial" charset="0"/>
                <a:cs typeface="Times New Roman" pitchFamily="18" charset="0"/>
              </a:rPr>
              <a:t>  We note that we can write an expression for </a:t>
            </a:r>
            <a:r>
              <a:rPr lang="en-US" altLang="en-US" sz="2000" i="1" dirty="0" err="1">
                <a:cs typeface="Times New Roman" pitchFamily="18" charset="0"/>
              </a:rPr>
              <a:t>v</a:t>
            </a:r>
            <a:r>
              <a:rPr lang="en-US" altLang="en-US" sz="2000" i="1" baseline="-25000" dirty="0" err="1">
                <a:cs typeface="Times New Roman" pitchFamily="18" charset="0"/>
              </a:rPr>
              <a:t>C</a:t>
            </a:r>
            <a:r>
              <a:rPr lang="en-US" altLang="en-US" sz="2000" dirty="0">
                <a:latin typeface="Arial" charset="0"/>
                <a:cs typeface="Times New Roman" pitchFamily="18" charset="0"/>
              </a:rPr>
              <a:t> using Ohm’s Law, and get</a:t>
            </a:r>
            <a:endParaRPr lang="en-US" altLang="en-US" sz="2000" i="1" baseline="-25000" dirty="0">
              <a:latin typeface="Arial" charset="0"/>
              <a:cs typeface="Times New Roman" pitchFamily="18" charset="0"/>
            </a:endParaRPr>
          </a:p>
        </p:txBody>
      </p:sp>
      <p:graphicFrame>
        <p:nvGraphicFramePr>
          <p:cNvPr id="417796" name="Object 4"/>
          <p:cNvGraphicFramePr>
            <a:graphicFrameLocks noChangeAspect="1"/>
          </p:cNvGraphicFramePr>
          <p:nvPr/>
        </p:nvGraphicFramePr>
        <p:xfrm>
          <a:off x="3962400" y="1524000"/>
          <a:ext cx="4143375" cy="576263"/>
        </p:xfrm>
        <a:graphic>
          <a:graphicData uri="http://schemas.openxmlformats.org/presentationml/2006/ole">
            <mc:AlternateContent xmlns:mc="http://schemas.openxmlformats.org/markup-compatibility/2006">
              <mc:Choice xmlns:v="urn:schemas-microsoft-com:vml" Requires="v">
                <p:oleObj spid="_x0000_s417857" name="Equation" r:id="rId4" imgW="1638000" imgH="228600" progId="Equation.DSMT4">
                  <p:embed/>
                </p:oleObj>
              </mc:Choice>
              <mc:Fallback>
                <p:oleObj name="Equation" r:id="rId4" imgW="163800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524000"/>
                        <a:ext cx="4143375" cy="576263"/>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797" name="Text Box 5"/>
          <p:cNvSpPr txBox="1">
            <a:spLocks noChangeArrowheads="1"/>
          </p:cNvSpPr>
          <p:nvPr/>
        </p:nvSpPr>
        <p:spPr bwMode="auto">
          <a:xfrm>
            <a:off x="288925" y="2174875"/>
            <a:ext cx="847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latin typeface="Arial" charset="0"/>
              </a:rPr>
              <a:t>This voltage may seem very large.  Don’t let this bother you.  We do not actually have this voltage; it is just for calculating the resistance.</a:t>
            </a:r>
          </a:p>
        </p:txBody>
      </p:sp>
      <p:graphicFrame>
        <p:nvGraphicFramePr>
          <p:cNvPr id="417798" name="Object 6"/>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17858" name="VISIO" r:id="rId6" imgW="8486640" imgH="3517200" progId="Visio.Drawing.6">
                  <p:embed/>
                </p:oleObj>
              </mc:Choice>
              <mc:Fallback>
                <p:oleObj name="VISIO" r:id="rId6" imgW="8486640" imgH="351720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2438400" y="0"/>
            <a:ext cx="6705600" cy="838200"/>
          </a:xfrm>
        </p:spPr>
        <p:txBody>
          <a:bodyPr/>
          <a:lstStyle/>
          <a:p>
            <a:r>
              <a:rPr lang="en-US" altLang="en-US" sz="4000"/>
              <a:t>Example Problem – Step 10</a:t>
            </a:r>
          </a:p>
        </p:txBody>
      </p:sp>
      <p:sp>
        <p:nvSpPr>
          <p:cNvPr id="419843"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Next, let’s write KCL for the top center node.  We get</a:t>
            </a:r>
            <a:endParaRPr lang="en-US" altLang="en-US" sz="2000" i="1" baseline="-25000" dirty="0">
              <a:latin typeface="Arial" charset="0"/>
              <a:cs typeface="Times New Roman" pitchFamily="18" charset="0"/>
            </a:endParaRPr>
          </a:p>
        </p:txBody>
      </p:sp>
      <p:graphicFrame>
        <p:nvGraphicFramePr>
          <p:cNvPr id="419844" name="Object 4"/>
          <p:cNvGraphicFramePr>
            <a:graphicFrameLocks noChangeAspect="1"/>
          </p:cNvGraphicFramePr>
          <p:nvPr/>
        </p:nvGraphicFramePr>
        <p:xfrm>
          <a:off x="1295400" y="1377950"/>
          <a:ext cx="6934200" cy="1943100"/>
        </p:xfrm>
        <a:graphic>
          <a:graphicData uri="http://schemas.openxmlformats.org/presentationml/2006/ole">
            <mc:AlternateContent xmlns:mc="http://schemas.openxmlformats.org/markup-compatibility/2006">
              <mc:Choice xmlns:v="urn:schemas-microsoft-com:vml" Requires="v">
                <p:oleObj spid="_x0000_s419904" name="Equation" r:id="rId4" imgW="3073320" imgH="863280" progId="Equation.DSMT4">
                  <p:embed/>
                </p:oleObj>
              </mc:Choice>
              <mc:Fallback>
                <p:oleObj name="Equation" r:id="rId4" imgW="3073320" imgH="8632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77950"/>
                        <a:ext cx="6934200" cy="194310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45" name="Object 5"/>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19905"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2438400" y="0"/>
            <a:ext cx="6705600" cy="838200"/>
          </a:xfrm>
        </p:spPr>
        <p:txBody>
          <a:bodyPr/>
          <a:lstStyle/>
          <a:p>
            <a:r>
              <a:rPr lang="en-US" altLang="en-US" sz="4000"/>
              <a:t>Example Problem – Step 11</a:t>
            </a:r>
          </a:p>
        </p:txBody>
      </p:sp>
      <p:sp>
        <p:nvSpPr>
          <p:cNvPr id="421891"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Solving for </a:t>
            </a:r>
            <a:r>
              <a:rPr lang="en-US" altLang="en-US" sz="2000" i="1" dirty="0" err="1">
                <a:cs typeface="Times New Roman" pitchFamily="18" charset="0"/>
              </a:rPr>
              <a:t>v</a:t>
            </a:r>
            <a:r>
              <a:rPr lang="en-US" altLang="en-US" sz="2000" i="1" baseline="-25000" dirty="0" err="1">
                <a:cs typeface="Times New Roman" pitchFamily="18" charset="0"/>
              </a:rPr>
              <a:t>D</a:t>
            </a:r>
            <a:r>
              <a:rPr lang="en-US" altLang="en-US" sz="2000" dirty="0">
                <a:latin typeface="Arial" charset="0"/>
                <a:cs typeface="Times New Roman" pitchFamily="18" charset="0"/>
              </a:rPr>
              <a:t> yields</a:t>
            </a:r>
            <a:endParaRPr lang="en-US" altLang="en-US" sz="2000" i="1" baseline="-25000" dirty="0">
              <a:latin typeface="Arial" charset="0"/>
              <a:cs typeface="Times New Roman" pitchFamily="18" charset="0"/>
            </a:endParaRPr>
          </a:p>
        </p:txBody>
      </p:sp>
      <p:graphicFrame>
        <p:nvGraphicFramePr>
          <p:cNvPr id="421892" name="Object 4"/>
          <p:cNvGraphicFramePr>
            <a:graphicFrameLocks noChangeAspect="1"/>
          </p:cNvGraphicFramePr>
          <p:nvPr/>
        </p:nvGraphicFramePr>
        <p:xfrm>
          <a:off x="3124200" y="962025"/>
          <a:ext cx="4583113" cy="2057400"/>
        </p:xfrm>
        <a:graphic>
          <a:graphicData uri="http://schemas.openxmlformats.org/presentationml/2006/ole">
            <mc:AlternateContent xmlns:mc="http://schemas.openxmlformats.org/markup-compatibility/2006">
              <mc:Choice xmlns:v="urn:schemas-microsoft-com:vml" Requires="v">
                <p:oleObj spid="_x0000_s421952" name="Equation" r:id="rId4" imgW="2031840" imgH="914400" progId="Equation.DSMT4">
                  <p:embed/>
                </p:oleObj>
              </mc:Choice>
              <mc:Fallback>
                <p:oleObj name="Equation" r:id="rId4" imgW="2031840" imgH="914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962025"/>
                        <a:ext cx="4583113" cy="205740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1893" name="Object 5"/>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21953"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2438400" y="0"/>
            <a:ext cx="6705600" cy="838200"/>
          </a:xfrm>
        </p:spPr>
        <p:txBody>
          <a:bodyPr/>
          <a:lstStyle/>
          <a:p>
            <a:r>
              <a:rPr lang="en-US" altLang="en-US" sz="4000"/>
              <a:t>Example Problem – Step 12</a:t>
            </a:r>
          </a:p>
        </p:txBody>
      </p:sp>
      <p:sp>
        <p:nvSpPr>
          <p:cNvPr id="423939"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Taking KVL, we get</a:t>
            </a:r>
            <a:endParaRPr lang="en-US" altLang="en-US" sz="2000" i="1" baseline="-25000" dirty="0">
              <a:latin typeface="Arial" charset="0"/>
              <a:cs typeface="Times New Roman" pitchFamily="18" charset="0"/>
            </a:endParaRPr>
          </a:p>
        </p:txBody>
      </p:sp>
      <p:graphicFrame>
        <p:nvGraphicFramePr>
          <p:cNvPr id="423940" name="Object 4"/>
          <p:cNvGraphicFramePr>
            <a:graphicFrameLocks noChangeAspect="1"/>
          </p:cNvGraphicFramePr>
          <p:nvPr/>
        </p:nvGraphicFramePr>
        <p:xfrm>
          <a:off x="1806575" y="1447800"/>
          <a:ext cx="7218363" cy="1085850"/>
        </p:xfrm>
        <a:graphic>
          <a:graphicData uri="http://schemas.openxmlformats.org/presentationml/2006/ole">
            <mc:AlternateContent xmlns:mc="http://schemas.openxmlformats.org/markup-compatibility/2006">
              <mc:Choice xmlns:v="urn:schemas-microsoft-com:vml" Requires="v">
                <p:oleObj spid="_x0000_s424000" name="Equation" r:id="rId4" imgW="3200400" imgH="482400" progId="Equation.DSMT4">
                  <p:embed/>
                </p:oleObj>
              </mc:Choice>
              <mc:Fallback>
                <p:oleObj name="Equation" r:id="rId4" imgW="3200400" imgH="482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1447800"/>
                        <a:ext cx="7218363" cy="10858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3941" name="Object 5"/>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24001"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438400" y="0"/>
            <a:ext cx="6705600" cy="838200"/>
          </a:xfrm>
        </p:spPr>
        <p:txBody>
          <a:bodyPr/>
          <a:lstStyle/>
          <a:p>
            <a:r>
              <a:rPr lang="en-US" altLang="en-US" sz="4000"/>
              <a:t>Example Problem – Step 13</a:t>
            </a:r>
          </a:p>
        </p:txBody>
      </p:sp>
      <p:sp>
        <p:nvSpPr>
          <p:cNvPr id="425987"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Arial" charset="0"/>
                <a:cs typeface="Times New Roman" pitchFamily="18" charset="0"/>
              </a:rPr>
              <a:t>So, we can find the equivalent resistance by finding</a:t>
            </a:r>
            <a:endParaRPr lang="en-US" altLang="en-US" sz="2000" i="1" baseline="-25000" dirty="0">
              <a:latin typeface="Arial" charset="0"/>
              <a:cs typeface="Times New Roman" pitchFamily="18" charset="0"/>
            </a:endParaRPr>
          </a:p>
        </p:txBody>
      </p:sp>
      <p:graphicFrame>
        <p:nvGraphicFramePr>
          <p:cNvPr id="425988" name="Object 4"/>
          <p:cNvGraphicFramePr>
            <a:graphicFrameLocks noChangeAspect="1"/>
          </p:cNvGraphicFramePr>
          <p:nvPr/>
        </p:nvGraphicFramePr>
        <p:xfrm>
          <a:off x="3009900" y="1504950"/>
          <a:ext cx="4811713" cy="971550"/>
        </p:xfrm>
        <a:graphic>
          <a:graphicData uri="http://schemas.openxmlformats.org/presentationml/2006/ole">
            <mc:AlternateContent xmlns:mc="http://schemas.openxmlformats.org/markup-compatibility/2006">
              <mc:Choice xmlns:v="urn:schemas-microsoft-com:vml" Requires="v">
                <p:oleObj spid="_x0000_s426048" name="Equation" r:id="rId4" imgW="2133360" imgH="431640" progId="Equation.DSMT4">
                  <p:embed/>
                </p:oleObj>
              </mc:Choice>
              <mc:Fallback>
                <p:oleObj name="Equation" r:id="rId4" imgW="213336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1504950"/>
                        <a:ext cx="4811713" cy="97155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5989" name="Object 5"/>
          <p:cNvGraphicFramePr>
            <a:graphicFrameLocks noChangeAspect="1"/>
          </p:cNvGraphicFramePr>
          <p:nvPr/>
        </p:nvGraphicFramePr>
        <p:xfrm>
          <a:off x="304800" y="3333750"/>
          <a:ext cx="8486775" cy="3517900"/>
        </p:xfrm>
        <a:graphic>
          <a:graphicData uri="http://schemas.openxmlformats.org/presentationml/2006/ole">
            <mc:AlternateContent xmlns:mc="http://schemas.openxmlformats.org/markup-compatibility/2006">
              <mc:Choice xmlns:v="urn:schemas-microsoft-com:vml" Requires="v">
                <p:oleObj spid="_x0000_s426049" name="VISIO" r:id="rId6" imgW="8486640" imgH="3517200" progId="Visio.Drawing.6">
                  <p:embed/>
                </p:oleObj>
              </mc:Choice>
              <mc:Fallback>
                <p:oleObj name="VISIO" r:id="rId6" imgW="8486640" imgH="3517200" progId="Visio.Drawing.6">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33750"/>
                        <a:ext cx="8486775" cy="3517900"/>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438400" y="0"/>
            <a:ext cx="6705600" cy="838200"/>
          </a:xfrm>
        </p:spPr>
        <p:txBody>
          <a:bodyPr/>
          <a:lstStyle/>
          <a:p>
            <a:r>
              <a:rPr lang="en-US" altLang="en-US" sz="4000"/>
              <a:t>Example Problem – Step 14</a:t>
            </a:r>
          </a:p>
        </p:txBody>
      </p:sp>
      <p:sp>
        <p:nvSpPr>
          <p:cNvPr id="428035" name="Rectangle 3"/>
          <p:cNvSpPr>
            <a:spLocks noChangeArrowheads="1"/>
          </p:cNvSpPr>
          <p:nvPr/>
        </p:nvSpPr>
        <p:spPr bwMode="auto">
          <a:xfrm>
            <a:off x="228600" y="9144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8788" eaLnBrk="0" hangingPunct="0">
              <a:defRPr sz="2400">
                <a:solidFill>
                  <a:schemeClr val="tx1"/>
                </a:solidFill>
                <a:latin typeface="Times New Roman" pitchFamily="18" charset="0"/>
              </a:defRPr>
            </a:lvl1pPr>
            <a:lvl2pPr marL="1219200" indent="-533400" eaLnBrk="0" hangingPunct="0">
              <a:defRPr sz="2400">
                <a:solidFill>
                  <a:schemeClr val="tx1"/>
                </a:solidFill>
                <a:latin typeface="Times New Roman" pitchFamily="18" charset="0"/>
              </a:defRPr>
            </a:lvl2pPr>
            <a:lvl3pPr marL="1677988" indent="-457200" eaLnBrk="0" hangingPunct="0">
              <a:defRPr sz="2400">
                <a:solidFill>
                  <a:schemeClr val="tx1"/>
                </a:solidFill>
                <a:latin typeface="Times New Roman" pitchFamily="18" charset="0"/>
              </a:defRPr>
            </a:lvl3pPr>
            <a:lvl4pPr marL="2173288" indent="-381000" eaLnBrk="0" hangingPunct="0">
              <a:defRPr sz="2400">
                <a:solidFill>
                  <a:schemeClr val="tx1"/>
                </a:solidFill>
                <a:latin typeface="Times New Roman" pitchFamily="18" charset="0"/>
              </a:defRPr>
            </a:lvl4pPr>
            <a:lvl5pPr marL="2668588" indent="-381000" eaLnBrk="0" hangingPunct="0">
              <a:defRPr sz="2400">
                <a:solidFill>
                  <a:schemeClr val="tx1"/>
                </a:solidFill>
                <a:latin typeface="Times New Roman" pitchFamily="18" charset="0"/>
              </a:defRPr>
            </a:lvl5pPr>
            <a:lvl6pPr marL="3125788" indent="-381000" eaLnBrk="0" fontAlgn="base" hangingPunct="0">
              <a:spcBef>
                <a:spcPct val="0"/>
              </a:spcBef>
              <a:spcAft>
                <a:spcPct val="0"/>
              </a:spcAft>
              <a:defRPr sz="2400">
                <a:solidFill>
                  <a:schemeClr val="tx1"/>
                </a:solidFill>
                <a:latin typeface="Times New Roman" pitchFamily="18" charset="0"/>
              </a:defRPr>
            </a:lvl6pPr>
            <a:lvl7pPr marL="3582988" indent="-381000" eaLnBrk="0" fontAlgn="base" hangingPunct="0">
              <a:spcBef>
                <a:spcPct val="0"/>
              </a:spcBef>
              <a:spcAft>
                <a:spcPct val="0"/>
              </a:spcAft>
              <a:defRPr sz="2400">
                <a:solidFill>
                  <a:schemeClr val="tx1"/>
                </a:solidFill>
                <a:latin typeface="Times New Roman" pitchFamily="18" charset="0"/>
              </a:defRPr>
            </a:lvl7pPr>
            <a:lvl8pPr marL="4040188" indent="-381000" eaLnBrk="0" fontAlgn="base" hangingPunct="0">
              <a:spcBef>
                <a:spcPct val="0"/>
              </a:spcBef>
              <a:spcAft>
                <a:spcPct val="0"/>
              </a:spcAft>
              <a:defRPr sz="2400">
                <a:solidFill>
                  <a:schemeClr val="tx1"/>
                </a:solidFill>
                <a:latin typeface="Times New Roman" pitchFamily="18" charset="0"/>
              </a:defRPr>
            </a:lvl8pPr>
            <a:lvl9pPr marL="4497388" indent="-3810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dirty="0">
                <a:latin typeface="Arial" charset="0"/>
                <a:cs typeface="Times New Roman" pitchFamily="18" charset="0"/>
              </a:rPr>
              <a:t>So, the </a:t>
            </a:r>
            <a:r>
              <a:rPr lang="en-US" altLang="en-US" dirty="0" err="1">
                <a:latin typeface="Arial" charset="0"/>
              </a:rPr>
              <a:t>Thévenin</a:t>
            </a:r>
            <a:r>
              <a:rPr lang="en-US" altLang="en-US" dirty="0">
                <a:latin typeface="Arial" charset="0"/>
                <a:cs typeface="Times New Roman" pitchFamily="18" charset="0"/>
              </a:rPr>
              <a:t> equivalent is given in the circuit below.  Note that the </a:t>
            </a:r>
            <a:r>
              <a:rPr lang="en-US" altLang="en-US" dirty="0" err="1">
                <a:latin typeface="Arial" charset="0"/>
              </a:rPr>
              <a:t>Thévenin</a:t>
            </a:r>
            <a:r>
              <a:rPr lang="en-US" altLang="en-US" dirty="0">
                <a:latin typeface="Arial" charset="0"/>
                <a:cs typeface="Times New Roman" pitchFamily="18" charset="0"/>
              </a:rPr>
              <a:t> voltage is zero, and so we don’t even show the voltage source at all.  The </a:t>
            </a:r>
            <a:r>
              <a:rPr lang="en-US" altLang="en-US" dirty="0" err="1">
                <a:latin typeface="Arial" charset="0"/>
              </a:rPr>
              <a:t>Thévenin</a:t>
            </a:r>
            <a:r>
              <a:rPr lang="en-US" altLang="en-US" dirty="0">
                <a:latin typeface="Arial" charset="0"/>
                <a:cs typeface="Times New Roman" pitchFamily="18" charset="0"/>
              </a:rPr>
              <a:t> resistance is shown, and in this case, it is the </a:t>
            </a:r>
            <a:r>
              <a:rPr lang="en-US" altLang="en-US" dirty="0" err="1">
                <a:latin typeface="Arial" charset="0"/>
              </a:rPr>
              <a:t>Thévenin</a:t>
            </a:r>
            <a:r>
              <a:rPr lang="en-US" altLang="en-US" dirty="0">
                <a:latin typeface="Arial" charset="0"/>
                <a:cs typeface="Times New Roman" pitchFamily="18" charset="0"/>
              </a:rPr>
              <a:t> equivalent.</a:t>
            </a:r>
          </a:p>
        </p:txBody>
      </p:sp>
      <p:graphicFrame>
        <p:nvGraphicFramePr>
          <p:cNvPr id="428036" name="Object 4"/>
          <p:cNvGraphicFramePr>
            <a:graphicFrameLocks noChangeAspect="1"/>
          </p:cNvGraphicFramePr>
          <p:nvPr/>
        </p:nvGraphicFramePr>
        <p:xfrm>
          <a:off x="457200" y="2514600"/>
          <a:ext cx="1722438" cy="4051300"/>
        </p:xfrm>
        <a:graphic>
          <a:graphicData uri="http://schemas.openxmlformats.org/presentationml/2006/ole">
            <mc:AlternateContent xmlns:mc="http://schemas.openxmlformats.org/markup-compatibility/2006">
              <mc:Choice xmlns:v="urn:schemas-microsoft-com:vml" Requires="v">
                <p:oleObj spid="_x0000_s428066" name="VISIO" r:id="rId4" imgW="1301040" imgH="3060000" progId="Visio.Drawing.6">
                  <p:embed/>
                </p:oleObj>
              </mc:Choice>
              <mc:Fallback>
                <p:oleObj name="VISIO" r:id="rId4" imgW="1301040" imgH="30600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14600"/>
                        <a:ext cx="1722438" cy="4051300"/>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title"/>
          </p:nvPr>
        </p:nvSpPr>
        <p:spPr>
          <a:xfrm>
            <a:off x="2362200" y="0"/>
            <a:ext cx="6781800" cy="762000"/>
          </a:xfrm>
        </p:spPr>
        <p:txBody>
          <a:bodyPr/>
          <a:lstStyle/>
          <a:p>
            <a:r>
              <a:rPr lang="en-US" altLang="en-US"/>
              <a:t>Note 2</a:t>
            </a:r>
            <a:endParaRPr lang="en-US" altLang="en-US" sz="4000"/>
          </a:p>
        </p:txBody>
      </p:sp>
      <p:grpSp>
        <p:nvGrpSpPr>
          <p:cNvPr id="2" name="Group 1"/>
          <p:cNvGrpSpPr/>
          <p:nvPr/>
        </p:nvGrpSpPr>
        <p:grpSpPr>
          <a:xfrm>
            <a:off x="0" y="3157538"/>
            <a:ext cx="9144000" cy="3700462"/>
            <a:chOff x="0" y="3157538"/>
            <a:chExt cx="9144000" cy="3700462"/>
          </a:xfrm>
        </p:grpSpPr>
        <p:graphicFrame>
          <p:nvGraphicFramePr>
            <p:cNvPr id="302082" name="Object 2"/>
            <p:cNvGraphicFramePr>
              <a:graphicFrameLocks noChangeAspect="1"/>
            </p:cNvGraphicFramePr>
            <p:nvPr>
              <p:extLst>
                <p:ext uri="{D42A27DB-BD31-4B8C-83A1-F6EECF244321}">
                  <p14:modId xmlns:p14="http://schemas.microsoft.com/office/powerpoint/2010/main" val="1266759329"/>
                </p:ext>
              </p:extLst>
            </p:nvPr>
          </p:nvGraphicFramePr>
          <p:xfrm>
            <a:off x="2743200" y="4030663"/>
            <a:ext cx="6400800" cy="2827337"/>
          </p:xfrm>
          <a:graphic>
            <a:graphicData uri="http://schemas.openxmlformats.org/presentationml/2006/ole">
              <mc:AlternateContent xmlns:mc="http://schemas.openxmlformats.org/markup-compatibility/2006">
                <mc:Choice xmlns:v="urn:schemas-microsoft-com:vml" Requires="v">
                  <p:oleObj spid="_x0000_s302147" name="VISIO" r:id="rId4" imgW="7385760" imgH="3261960" progId="Visio.Drawing.6">
                    <p:embed/>
                  </p:oleObj>
                </mc:Choice>
                <mc:Fallback>
                  <p:oleObj name="VISIO" r:id="rId4" imgW="7385760" imgH="32619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030663"/>
                          <a:ext cx="6400800" cy="282733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2084" name="Text Box 4"/>
            <p:cNvSpPr txBox="1">
              <a:spLocks noChangeArrowheads="1"/>
            </p:cNvSpPr>
            <p:nvPr/>
          </p:nvSpPr>
          <p:spPr bwMode="auto">
            <a:xfrm>
              <a:off x="0" y="3157538"/>
              <a:ext cx="2667000" cy="3700462"/>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solidFill>
                    <a:schemeClr val="bg1"/>
                  </a:solidFill>
                  <a:latin typeface="Arial" charset="0"/>
                </a:rPr>
                <a:t>The polarity of the current source with respect to the terminals is important.  If the reference polarity for the short-circuit current is as given here (flowing from A to B), then the reference polarity for the current source must be as given here (current from B to A).  </a:t>
              </a:r>
            </a:p>
          </p:txBody>
        </p:sp>
        <p:sp>
          <p:nvSpPr>
            <p:cNvPr id="302085" name="Line 5"/>
            <p:cNvSpPr>
              <a:spLocks noChangeShapeType="1"/>
            </p:cNvSpPr>
            <p:nvPr/>
          </p:nvSpPr>
          <p:spPr bwMode="auto">
            <a:xfrm flipV="1">
              <a:off x="2590800" y="5562600"/>
              <a:ext cx="37338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086" name="Line 6"/>
            <p:cNvSpPr>
              <a:spLocks noChangeShapeType="1"/>
            </p:cNvSpPr>
            <p:nvPr/>
          </p:nvSpPr>
          <p:spPr bwMode="auto">
            <a:xfrm>
              <a:off x="2590800" y="5029200"/>
              <a:ext cx="236220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2087" name="Rectangle 7"/>
          <p:cNvSpPr>
            <a:spLocks noGrp="1" noChangeArrowheads="1"/>
          </p:cNvSpPr>
          <p:nvPr>
            <p:ph type="body" idx="1"/>
          </p:nvPr>
        </p:nvSpPr>
        <p:spPr>
          <a:xfrm>
            <a:off x="304800" y="838200"/>
            <a:ext cx="8534400" cy="1752600"/>
          </a:xfrm>
          <a:noFill/>
          <a:ln/>
        </p:spPr>
        <p:txBody>
          <a:bodyPr lIns="91440" tIns="45720" rIns="91440" bIns="45720"/>
          <a:lstStyle/>
          <a:p>
            <a:pPr marL="0" indent="458788">
              <a:lnSpc>
                <a:spcPct val="90000"/>
              </a:lnSpc>
              <a:buFontTx/>
              <a:buNone/>
            </a:pPr>
            <a:r>
              <a:rPr lang="en-US" altLang="en-US" sz="2000">
                <a:cs typeface="Times New Roman" pitchFamily="18" charset="0"/>
              </a:rPr>
              <a:t>Any circuit made up of resistors and sources, viewed from two terminals of that circuit, is equivalent to a current source in parallel with a resistance.  </a:t>
            </a:r>
          </a:p>
          <a:p>
            <a:pPr marL="0" indent="458788">
              <a:lnSpc>
                <a:spcPct val="90000"/>
              </a:lnSpc>
              <a:buFontTx/>
              <a:buNone/>
            </a:pPr>
            <a:r>
              <a:rPr lang="en-US" altLang="en-US" sz="2000">
                <a:cs typeface="Times New Roman" pitchFamily="18" charset="0"/>
              </a:rPr>
              <a:t>The current source is equal to the short-circuit current for the two-terminal circuit, and the resistance is equal to the equivalent resistance of the circuit.</a:t>
            </a:r>
          </a:p>
        </p:txBody>
      </p:sp>
      <p:graphicFrame>
        <p:nvGraphicFramePr>
          <p:cNvPr id="302088" name="Object 8"/>
          <p:cNvGraphicFramePr>
            <a:graphicFrameLocks noChangeAspect="1"/>
          </p:cNvGraphicFramePr>
          <p:nvPr/>
        </p:nvGraphicFramePr>
        <p:xfrm>
          <a:off x="4191000" y="2438400"/>
          <a:ext cx="3962400" cy="1411288"/>
        </p:xfrm>
        <a:graphic>
          <a:graphicData uri="http://schemas.openxmlformats.org/presentationml/2006/ole">
            <mc:AlternateContent xmlns:mc="http://schemas.openxmlformats.org/markup-compatibility/2006">
              <mc:Choice xmlns:v="urn:schemas-microsoft-com:vml" Requires="v">
                <p:oleObj spid="_x0000_s302148" name="Equation" r:id="rId6" imgW="3784320" imgH="1346040" progId="Equation.DSMT4">
                  <p:embed/>
                </p:oleObj>
              </mc:Choice>
              <mc:Fallback>
                <p:oleObj name="Equation" r:id="rId6" imgW="3784320" imgH="134604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438400"/>
                        <a:ext cx="3962400" cy="141128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6" name="Rectangle 6"/>
          <p:cNvSpPr>
            <a:spLocks noChangeArrowheads="1"/>
          </p:cNvSpPr>
          <p:nvPr/>
        </p:nvSpPr>
        <p:spPr bwMode="auto">
          <a:xfrm>
            <a:off x="7620000" y="4648200"/>
            <a:ext cx="1524000" cy="2209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2" name="Rectangle 2"/>
          <p:cNvSpPr>
            <a:spLocks noGrp="1" noChangeArrowheads="1"/>
          </p:cNvSpPr>
          <p:nvPr>
            <p:ph type="title"/>
          </p:nvPr>
        </p:nvSpPr>
        <p:spPr>
          <a:xfrm>
            <a:off x="2514600" y="152400"/>
            <a:ext cx="6477000" cy="1066800"/>
          </a:xfrm>
        </p:spPr>
        <p:txBody>
          <a:bodyPr/>
          <a:lstStyle/>
          <a:p>
            <a:r>
              <a:rPr lang="en-US" altLang="en-US" sz="3600" dirty="0"/>
              <a:t>Is the Test-Source Method Really </a:t>
            </a:r>
            <a:r>
              <a:rPr lang="en-US" altLang="en-US" sz="3600" b="1" i="0" dirty="0"/>
              <a:t>That</a:t>
            </a:r>
            <a:r>
              <a:rPr lang="en-US" altLang="en-US" sz="3600" dirty="0"/>
              <a:t> Important?</a:t>
            </a:r>
          </a:p>
        </p:txBody>
      </p:sp>
      <p:sp>
        <p:nvSpPr>
          <p:cNvPr id="430083" name="Rectangle 3"/>
          <p:cNvSpPr>
            <a:spLocks noGrp="1" noChangeArrowheads="1"/>
          </p:cNvSpPr>
          <p:nvPr>
            <p:ph type="body" idx="1"/>
          </p:nvPr>
        </p:nvSpPr>
        <p:spPr>
          <a:xfrm>
            <a:off x="533400" y="1371600"/>
            <a:ext cx="7924800" cy="5486400"/>
          </a:xfrm>
        </p:spPr>
        <p:txBody>
          <a:bodyPr/>
          <a:lstStyle/>
          <a:p>
            <a:pPr>
              <a:lnSpc>
                <a:spcPct val="90000"/>
              </a:lnSpc>
            </a:pPr>
            <a:r>
              <a:rPr lang="en-US" altLang="en-US" sz="2800" dirty="0"/>
              <a:t>This is a good question.  Basically, the answer is yes.  There are many cases where we have dependent sources present, and wish to use a </a:t>
            </a:r>
            <a:r>
              <a:rPr lang="en-US" altLang="en-US" sz="2800" dirty="0" err="1"/>
              <a:t>Thévenin</a:t>
            </a:r>
            <a:r>
              <a:rPr lang="en-US" altLang="en-US" sz="2800" dirty="0"/>
              <a:t> equivalent.  While in some cases we can get the </a:t>
            </a:r>
            <a:r>
              <a:rPr lang="en-US" altLang="en-US" sz="2800" dirty="0" err="1"/>
              <a:t>Thévenin</a:t>
            </a:r>
            <a:r>
              <a:rPr lang="en-US" altLang="en-US" sz="2800" dirty="0"/>
              <a:t> resistance from the open-circuit voltage and the short-circuit current, there are others where we cannot.  The Test-Source Method is also quicker in some cases.</a:t>
            </a:r>
          </a:p>
          <a:p>
            <a:pPr>
              <a:lnSpc>
                <a:spcPct val="90000"/>
              </a:lnSpc>
            </a:pPr>
            <a:r>
              <a:rPr lang="en-US" altLang="en-US" sz="2800" dirty="0"/>
              <a:t>Some students go to great lengths to </a:t>
            </a:r>
            <a:br>
              <a:rPr lang="en-US" altLang="en-US" sz="2800" dirty="0"/>
            </a:br>
            <a:r>
              <a:rPr lang="en-US" altLang="en-US" sz="2800" dirty="0"/>
              <a:t>avoid learning this method.  This seems </a:t>
            </a:r>
            <a:br>
              <a:rPr lang="en-US" altLang="en-US" sz="2800" dirty="0"/>
            </a:br>
            <a:r>
              <a:rPr lang="en-US" altLang="en-US" sz="2800" dirty="0"/>
              <a:t>like a waste of energy.  Just learn it </a:t>
            </a:r>
            <a:br>
              <a:rPr lang="en-US" altLang="en-US" sz="2800" dirty="0"/>
            </a:br>
            <a:r>
              <a:rPr lang="en-US" altLang="en-US" sz="2800" dirty="0"/>
              <a:t>and use it.</a:t>
            </a:r>
          </a:p>
        </p:txBody>
      </p:sp>
      <p:pic>
        <p:nvPicPr>
          <p:cNvPr id="430084"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72440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430085"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4" name="Rectangle 6"/>
          <p:cNvSpPr>
            <a:spLocks noChangeArrowheads="1"/>
          </p:cNvSpPr>
          <p:nvPr/>
        </p:nvSpPr>
        <p:spPr bwMode="auto">
          <a:xfrm>
            <a:off x="152400" y="3048000"/>
            <a:ext cx="8763000" cy="3657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0" name="Rectangle 2"/>
          <p:cNvSpPr>
            <a:spLocks noGrp="1" noChangeArrowheads="1"/>
          </p:cNvSpPr>
          <p:nvPr>
            <p:ph type="title"/>
          </p:nvPr>
        </p:nvSpPr>
        <p:spPr>
          <a:xfrm>
            <a:off x="1371600" y="-457200"/>
            <a:ext cx="7772400" cy="1143000"/>
          </a:xfrm>
        </p:spPr>
        <p:txBody>
          <a:bodyPr/>
          <a:lstStyle/>
          <a:p>
            <a:r>
              <a:rPr lang="en-US" altLang="en-US"/>
              <a:t>Example Problem #1</a:t>
            </a:r>
          </a:p>
        </p:txBody>
      </p:sp>
      <p:sp>
        <p:nvSpPr>
          <p:cNvPr id="432132" name="Rectangle 4"/>
          <p:cNvSpPr>
            <a:spLocks noChangeArrowheads="1"/>
          </p:cNvSpPr>
          <p:nvPr/>
        </p:nvSpPr>
        <p:spPr bwMode="auto">
          <a:xfrm>
            <a:off x="762000" y="9906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231775" eaLnBrk="0" hangingPunct="0">
              <a:tabLst>
                <a:tab pos="909638" algn="l"/>
              </a:tabLst>
              <a:defRPr sz="2400">
                <a:solidFill>
                  <a:schemeClr val="tx1"/>
                </a:solidFill>
                <a:latin typeface="Times New Roman" pitchFamily="18" charset="0"/>
              </a:defRPr>
            </a:lvl1pPr>
            <a:lvl2pPr marL="1376363" indent="-457200" eaLnBrk="0" hangingPunct="0">
              <a:tabLst>
                <a:tab pos="909638" algn="l"/>
              </a:tabLst>
              <a:defRPr sz="2400">
                <a:solidFill>
                  <a:schemeClr val="tx1"/>
                </a:solidFill>
                <a:latin typeface="Times New Roman" pitchFamily="18" charset="0"/>
              </a:defRPr>
            </a:lvl2pPr>
            <a:lvl3pPr marL="1947863" indent="-457200" eaLnBrk="0" hangingPunct="0">
              <a:tabLst>
                <a:tab pos="909638" algn="l"/>
              </a:tabLst>
              <a:defRPr sz="2400">
                <a:solidFill>
                  <a:schemeClr val="tx1"/>
                </a:solidFill>
                <a:latin typeface="Times New Roman" pitchFamily="18" charset="0"/>
              </a:defRPr>
            </a:lvl3pPr>
            <a:lvl4pPr marL="2519363" indent="-457200" eaLnBrk="0" hangingPunct="0">
              <a:tabLst>
                <a:tab pos="909638" algn="l"/>
              </a:tabLst>
              <a:defRPr sz="2400">
                <a:solidFill>
                  <a:schemeClr val="tx1"/>
                </a:solidFill>
                <a:latin typeface="Times New Roman" pitchFamily="18" charset="0"/>
              </a:defRPr>
            </a:lvl4pPr>
            <a:lvl5pPr marL="3090863" indent="-457200" eaLnBrk="0" hangingPunct="0">
              <a:tabLst>
                <a:tab pos="909638" algn="l"/>
              </a:tabLst>
              <a:defRPr sz="2400">
                <a:solidFill>
                  <a:schemeClr val="tx1"/>
                </a:solidFill>
                <a:latin typeface="Times New Roman" pitchFamily="18" charset="0"/>
              </a:defRPr>
            </a:lvl5pPr>
            <a:lvl6pPr marL="3548063" indent="-457200" eaLnBrk="0" fontAlgn="base" hangingPunct="0">
              <a:spcBef>
                <a:spcPct val="0"/>
              </a:spcBef>
              <a:spcAft>
                <a:spcPct val="0"/>
              </a:spcAft>
              <a:tabLst>
                <a:tab pos="909638" algn="l"/>
              </a:tabLst>
              <a:defRPr sz="2400">
                <a:solidFill>
                  <a:schemeClr val="tx1"/>
                </a:solidFill>
                <a:latin typeface="Times New Roman" pitchFamily="18" charset="0"/>
              </a:defRPr>
            </a:lvl6pPr>
            <a:lvl7pPr marL="4005263" indent="-457200" eaLnBrk="0" fontAlgn="base" hangingPunct="0">
              <a:spcBef>
                <a:spcPct val="0"/>
              </a:spcBef>
              <a:spcAft>
                <a:spcPct val="0"/>
              </a:spcAft>
              <a:tabLst>
                <a:tab pos="909638" algn="l"/>
              </a:tabLst>
              <a:defRPr sz="2400">
                <a:solidFill>
                  <a:schemeClr val="tx1"/>
                </a:solidFill>
                <a:latin typeface="Times New Roman" pitchFamily="18" charset="0"/>
              </a:defRPr>
            </a:lvl7pPr>
            <a:lvl8pPr marL="4462463" indent="-457200" eaLnBrk="0" fontAlgn="base" hangingPunct="0">
              <a:spcBef>
                <a:spcPct val="0"/>
              </a:spcBef>
              <a:spcAft>
                <a:spcPct val="0"/>
              </a:spcAft>
              <a:tabLst>
                <a:tab pos="909638" algn="l"/>
              </a:tabLst>
              <a:defRPr sz="2400">
                <a:solidFill>
                  <a:schemeClr val="tx1"/>
                </a:solidFill>
                <a:latin typeface="Times New Roman" pitchFamily="18" charset="0"/>
              </a:defRPr>
            </a:lvl8pPr>
            <a:lvl9pPr marL="4919663" indent="-457200" eaLnBrk="0" fontAlgn="base" hangingPunct="0">
              <a:spcBef>
                <a:spcPct val="0"/>
              </a:spcBef>
              <a:spcAft>
                <a:spcPct val="0"/>
              </a:spcAft>
              <a:tabLst>
                <a:tab pos="909638" algn="l"/>
              </a:tabLst>
              <a:defRPr sz="2400">
                <a:solidFill>
                  <a:schemeClr val="tx1"/>
                </a:solidFill>
                <a:latin typeface="Times New Roman" pitchFamily="18" charset="0"/>
              </a:defRPr>
            </a:lvl9pPr>
          </a:lstStyle>
          <a:p>
            <a:r>
              <a:rPr lang="en-US" altLang="en-US">
                <a:latin typeface="Arial" charset="0"/>
                <a:cs typeface="Times New Roman" pitchFamily="18" charset="0"/>
              </a:rPr>
              <a:t>For the circuit given below, find the Norton equivalent as seen by the current source.  </a:t>
            </a:r>
          </a:p>
          <a:p>
            <a:r>
              <a:rPr lang="en-US" altLang="en-US">
                <a:latin typeface="Arial" charset="0"/>
                <a:cs typeface="Times New Roman" pitchFamily="18" charset="0"/>
              </a:rPr>
              <a:t>Find the power delivered by the current source in this circuit.</a:t>
            </a:r>
            <a:endParaRPr lang="en-US" altLang="en-US">
              <a:latin typeface="Arial" charset="0"/>
            </a:endParaRPr>
          </a:p>
        </p:txBody>
      </p:sp>
      <p:graphicFrame>
        <p:nvGraphicFramePr>
          <p:cNvPr id="432131" name="Object 3"/>
          <p:cNvGraphicFramePr>
            <a:graphicFrameLocks noChangeAspect="1"/>
          </p:cNvGraphicFramePr>
          <p:nvPr/>
        </p:nvGraphicFramePr>
        <p:xfrm>
          <a:off x="228600" y="3117850"/>
          <a:ext cx="8610600" cy="3463925"/>
        </p:xfrm>
        <a:graphic>
          <a:graphicData uri="http://schemas.openxmlformats.org/presentationml/2006/ole">
            <mc:AlternateContent xmlns:mc="http://schemas.openxmlformats.org/markup-compatibility/2006">
              <mc:Choice xmlns:v="urn:schemas-microsoft-com:vml" Requires="v">
                <p:oleObj spid="_x0000_s432164" r:id="rId3" imgW="7951172" imgH="3205725" progId="Visio.Drawing.6">
                  <p:embed/>
                </p:oleObj>
              </mc:Choice>
              <mc:Fallback>
                <p:oleObj r:id="rId3" imgW="7951172" imgH="3205725"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17850"/>
                        <a:ext cx="8610600" cy="346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133" name="Rectangle 5"/>
          <p:cNvSpPr>
            <a:spLocks noChangeArrowheads="1"/>
          </p:cNvSpPr>
          <p:nvPr/>
        </p:nvSpPr>
        <p:spPr bwMode="auto">
          <a:xfrm>
            <a:off x="0" y="2735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2286000"/>
            <a:ext cx="9144000" cy="426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79" name="Rectangle 3"/>
          <p:cNvSpPr>
            <a:spLocks noGrp="1" noChangeArrowheads="1"/>
          </p:cNvSpPr>
          <p:nvPr>
            <p:ph type="title"/>
          </p:nvPr>
        </p:nvSpPr>
        <p:spPr>
          <a:xfrm>
            <a:off x="533400" y="0"/>
            <a:ext cx="8610600" cy="685800"/>
          </a:xfrm>
        </p:spPr>
        <p:txBody>
          <a:bodyPr/>
          <a:lstStyle/>
          <a:p>
            <a:r>
              <a:rPr lang="en-US" altLang="en-US" sz="4000"/>
              <a:t>Sample Problem #2</a:t>
            </a:r>
          </a:p>
        </p:txBody>
      </p:sp>
      <p:sp>
        <p:nvSpPr>
          <p:cNvPr id="434180" name="Rectangle 4"/>
          <p:cNvSpPr>
            <a:spLocks noChangeArrowheads="1"/>
          </p:cNvSpPr>
          <p:nvPr/>
        </p:nvSpPr>
        <p:spPr bwMode="auto">
          <a:xfrm>
            <a:off x="228600" y="947591"/>
            <a:ext cx="81762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57200" algn="l"/>
                <a:tab pos="704850" algn="l"/>
              </a:tabLst>
              <a:defRPr sz="2400">
                <a:solidFill>
                  <a:schemeClr val="tx1"/>
                </a:solidFill>
                <a:latin typeface="Times New Roman" pitchFamily="18" charset="0"/>
              </a:defRPr>
            </a:lvl1pPr>
            <a:lvl2pPr eaLnBrk="0" hangingPunct="0">
              <a:tabLst>
                <a:tab pos="457200" algn="l"/>
                <a:tab pos="704850" algn="l"/>
              </a:tabLst>
              <a:defRPr sz="2400">
                <a:solidFill>
                  <a:schemeClr val="tx1"/>
                </a:solidFill>
                <a:latin typeface="Times New Roman" pitchFamily="18" charset="0"/>
              </a:defRPr>
            </a:lvl2pPr>
            <a:lvl3pPr eaLnBrk="0" hangingPunct="0">
              <a:tabLst>
                <a:tab pos="457200" algn="l"/>
                <a:tab pos="704850" algn="l"/>
              </a:tabLst>
              <a:defRPr sz="2400">
                <a:solidFill>
                  <a:schemeClr val="tx1"/>
                </a:solidFill>
                <a:latin typeface="Times New Roman" pitchFamily="18" charset="0"/>
              </a:defRPr>
            </a:lvl3pPr>
            <a:lvl4pPr eaLnBrk="0" hangingPunct="0">
              <a:tabLst>
                <a:tab pos="457200" algn="l"/>
                <a:tab pos="704850" algn="l"/>
              </a:tabLst>
              <a:defRPr sz="2400">
                <a:solidFill>
                  <a:schemeClr val="tx1"/>
                </a:solidFill>
                <a:latin typeface="Times New Roman" pitchFamily="18" charset="0"/>
              </a:defRPr>
            </a:lvl4pPr>
            <a:lvl5pPr eaLnBrk="0" hangingPunct="0">
              <a:tabLst>
                <a:tab pos="457200" algn="l"/>
                <a:tab pos="704850" algn="l"/>
              </a:tabLst>
              <a:defRPr sz="2400">
                <a:solidFill>
                  <a:schemeClr val="tx1"/>
                </a:solidFill>
                <a:latin typeface="Times New Roman" pitchFamily="18" charset="0"/>
              </a:defRPr>
            </a:lvl5pPr>
            <a:lvl6pPr eaLnBrk="0" fontAlgn="base" hangingPunct="0">
              <a:spcBef>
                <a:spcPct val="0"/>
              </a:spcBef>
              <a:spcAft>
                <a:spcPct val="0"/>
              </a:spcAft>
              <a:tabLst>
                <a:tab pos="457200" algn="l"/>
                <a:tab pos="704850" algn="l"/>
              </a:tabLst>
              <a:defRPr sz="2400">
                <a:solidFill>
                  <a:schemeClr val="tx1"/>
                </a:solidFill>
                <a:latin typeface="Times New Roman" pitchFamily="18" charset="0"/>
              </a:defRPr>
            </a:lvl6pPr>
            <a:lvl7pPr eaLnBrk="0" fontAlgn="base" hangingPunct="0">
              <a:spcBef>
                <a:spcPct val="0"/>
              </a:spcBef>
              <a:spcAft>
                <a:spcPct val="0"/>
              </a:spcAft>
              <a:tabLst>
                <a:tab pos="457200" algn="l"/>
                <a:tab pos="704850" algn="l"/>
              </a:tabLst>
              <a:defRPr sz="2400">
                <a:solidFill>
                  <a:schemeClr val="tx1"/>
                </a:solidFill>
                <a:latin typeface="Times New Roman" pitchFamily="18" charset="0"/>
              </a:defRPr>
            </a:lvl7pPr>
            <a:lvl8pPr eaLnBrk="0" fontAlgn="base" hangingPunct="0">
              <a:spcBef>
                <a:spcPct val="0"/>
              </a:spcBef>
              <a:spcAft>
                <a:spcPct val="0"/>
              </a:spcAft>
              <a:tabLst>
                <a:tab pos="457200" algn="l"/>
                <a:tab pos="704850" algn="l"/>
              </a:tabLst>
              <a:defRPr sz="2400">
                <a:solidFill>
                  <a:schemeClr val="tx1"/>
                </a:solidFill>
                <a:latin typeface="Times New Roman" pitchFamily="18" charset="0"/>
              </a:defRPr>
            </a:lvl8pPr>
            <a:lvl9pPr eaLnBrk="0" fontAlgn="base" hangingPunct="0">
              <a:spcBef>
                <a:spcPct val="0"/>
              </a:spcBef>
              <a:spcAft>
                <a:spcPct val="0"/>
              </a:spcAft>
              <a:tabLst>
                <a:tab pos="457200" algn="l"/>
                <a:tab pos="704850" algn="l"/>
              </a:tabLst>
              <a:defRPr sz="2400">
                <a:solidFill>
                  <a:schemeClr val="tx1"/>
                </a:solidFill>
                <a:latin typeface="Times New Roman" pitchFamily="18" charset="0"/>
              </a:defRPr>
            </a:lvl9pPr>
          </a:lstStyle>
          <a:p>
            <a:r>
              <a:rPr lang="en-US" altLang="en-US" dirty="0">
                <a:cs typeface="Times New Roman" pitchFamily="18" charset="0"/>
              </a:rPr>
              <a:t>	a)  Find the Norton equivalent as seen by the 22[k</a:t>
            </a:r>
            <a:r>
              <a:rPr lang="en-US" altLang="en-US" dirty="0">
                <a:latin typeface="Symbol" pitchFamily="18" charset="2"/>
                <a:cs typeface="Times New Roman" pitchFamily="18" charset="0"/>
              </a:rPr>
              <a:t>W</a:t>
            </a:r>
            <a:r>
              <a:rPr lang="en-US" altLang="en-US" dirty="0">
                <a:cs typeface="Times New Roman" pitchFamily="18" charset="0"/>
              </a:rPr>
              <a:t>] resistor.</a:t>
            </a:r>
            <a:endParaRPr lang="en-US" altLang="en-US" dirty="0"/>
          </a:p>
          <a:p>
            <a:r>
              <a:rPr lang="en-US" altLang="en-US" dirty="0">
                <a:cs typeface="Times New Roman" pitchFamily="18" charset="0"/>
              </a:rPr>
              <a:t>	b)  Use this circuit to solve for </a:t>
            </a:r>
            <a:r>
              <a:rPr lang="en-US" altLang="en-US" i="1" dirty="0" err="1">
                <a:cs typeface="Times New Roman" pitchFamily="18" charset="0"/>
              </a:rPr>
              <a:t>i</a:t>
            </a:r>
            <a:r>
              <a:rPr lang="en-US" altLang="en-US" i="1" baseline="-30000" dirty="0" err="1">
                <a:cs typeface="Times New Roman" pitchFamily="18" charset="0"/>
              </a:rPr>
              <a:t>Q</a:t>
            </a:r>
            <a:r>
              <a:rPr lang="en-US" altLang="en-US" dirty="0">
                <a:cs typeface="Times New Roman" pitchFamily="18" charset="0"/>
              </a:rPr>
              <a:t>.  </a:t>
            </a:r>
            <a:endParaRPr lang="en-US" altLang="en-US" dirty="0"/>
          </a:p>
          <a:p>
            <a:endParaRPr lang="en-US" altLang="en-US" dirty="0"/>
          </a:p>
        </p:txBody>
      </p:sp>
      <p:graphicFrame>
        <p:nvGraphicFramePr>
          <p:cNvPr id="434181" name="Object 5"/>
          <p:cNvGraphicFramePr>
            <a:graphicFrameLocks noChangeAspect="1"/>
          </p:cNvGraphicFramePr>
          <p:nvPr/>
        </p:nvGraphicFramePr>
        <p:xfrm>
          <a:off x="0" y="2778125"/>
          <a:ext cx="9144000" cy="3465513"/>
        </p:xfrm>
        <a:graphic>
          <a:graphicData uri="http://schemas.openxmlformats.org/presentationml/2006/ole">
            <mc:AlternateContent xmlns:mc="http://schemas.openxmlformats.org/markup-compatibility/2006">
              <mc:Choice xmlns:v="urn:schemas-microsoft-com:vml" Requires="v">
                <p:oleObj spid="_x0000_s434212" name="Visio" r:id="rId3" imgW="8110728" imgH="3069336" progId="Visio.Drawing.11">
                  <p:embed/>
                </p:oleObj>
              </mc:Choice>
              <mc:Fallback>
                <p:oleObj name="Visio" r:id="rId3" imgW="8110728" imgH="306933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25"/>
                        <a:ext cx="9144000"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2286000"/>
            <a:ext cx="9144000" cy="4267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79" name="Rectangle 3"/>
          <p:cNvSpPr>
            <a:spLocks noGrp="1" noChangeArrowheads="1"/>
          </p:cNvSpPr>
          <p:nvPr>
            <p:ph type="title"/>
          </p:nvPr>
        </p:nvSpPr>
        <p:spPr>
          <a:xfrm>
            <a:off x="533400" y="0"/>
            <a:ext cx="8610600" cy="685800"/>
          </a:xfrm>
        </p:spPr>
        <p:txBody>
          <a:bodyPr/>
          <a:lstStyle/>
          <a:p>
            <a:r>
              <a:rPr lang="en-US" altLang="en-US" sz="4000"/>
              <a:t>Sample Problem #2</a:t>
            </a:r>
          </a:p>
        </p:txBody>
      </p:sp>
      <p:sp>
        <p:nvSpPr>
          <p:cNvPr id="434180" name="Rectangle 4"/>
          <p:cNvSpPr>
            <a:spLocks noChangeArrowheads="1"/>
          </p:cNvSpPr>
          <p:nvPr/>
        </p:nvSpPr>
        <p:spPr bwMode="auto">
          <a:xfrm>
            <a:off x="228600" y="655638"/>
            <a:ext cx="81153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57200" algn="l"/>
                <a:tab pos="704850" algn="l"/>
              </a:tabLst>
              <a:defRPr sz="2400">
                <a:solidFill>
                  <a:schemeClr val="tx1"/>
                </a:solidFill>
                <a:latin typeface="Times New Roman" pitchFamily="18" charset="0"/>
              </a:defRPr>
            </a:lvl1pPr>
            <a:lvl2pPr eaLnBrk="0" hangingPunct="0">
              <a:tabLst>
                <a:tab pos="457200" algn="l"/>
                <a:tab pos="704850" algn="l"/>
              </a:tabLst>
              <a:defRPr sz="2400">
                <a:solidFill>
                  <a:schemeClr val="tx1"/>
                </a:solidFill>
                <a:latin typeface="Times New Roman" pitchFamily="18" charset="0"/>
              </a:defRPr>
            </a:lvl2pPr>
            <a:lvl3pPr eaLnBrk="0" hangingPunct="0">
              <a:tabLst>
                <a:tab pos="457200" algn="l"/>
                <a:tab pos="704850" algn="l"/>
              </a:tabLst>
              <a:defRPr sz="2400">
                <a:solidFill>
                  <a:schemeClr val="tx1"/>
                </a:solidFill>
                <a:latin typeface="Times New Roman" pitchFamily="18" charset="0"/>
              </a:defRPr>
            </a:lvl3pPr>
            <a:lvl4pPr eaLnBrk="0" hangingPunct="0">
              <a:tabLst>
                <a:tab pos="457200" algn="l"/>
                <a:tab pos="704850" algn="l"/>
              </a:tabLst>
              <a:defRPr sz="2400">
                <a:solidFill>
                  <a:schemeClr val="tx1"/>
                </a:solidFill>
                <a:latin typeface="Times New Roman" pitchFamily="18" charset="0"/>
              </a:defRPr>
            </a:lvl4pPr>
            <a:lvl5pPr eaLnBrk="0" hangingPunct="0">
              <a:tabLst>
                <a:tab pos="457200" algn="l"/>
                <a:tab pos="704850" algn="l"/>
              </a:tabLst>
              <a:defRPr sz="2400">
                <a:solidFill>
                  <a:schemeClr val="tx1"/>
                </a:solidFill>
                <a:latin typeface="Times New Roman" pitchFamily="18" charset="0"/>
              </a:defRPr>
            </a:lvl5pPr>
            <a:lvl6pPr eaLnBrk="0" fontAlgn="base" hangingPunct="0">
              <a:spcBef>
                <a:spcPct val="0"/>
              </a:spcBef>
              <a:spcAft>
                <a:spcPct val="0"/>
              </a:spcAft>
              <a:tabLst>
                <a:tab pos="457200" algn="l"/>
                <a:tab pos="704850" algn="l"/>
              </a:tabLst>
              <a:defRPr sz="2400">
                <a:solidFill>
                  <a:schemeClr val="tx1"/>
                </a:solidFill>
                <a:latin typeface="Times New Roman" pitchFamily="18" charset="0"/>
              </a:defRPr>
            </a:lvl6pPr>
            <a:lvl7pPr eaLnBrk="0" fontAlgn="base" hangingPunct="0">
              <a:spcBef>
                <a:spcPct val="0"/>
              </a:spcBef>
              <a:spcAft>
                <a:spcPct val="0"/>
              </a:spcAft>
              <a:tabLst>
                <a:tab pos="457200" algn="l"/>
                <a:tab pos="704850" algn="l"/>
              </a:tabLst>
              <a:defRPr sz="2400">
                <a:solidFill>
                  <a:schemeClr val="tx1"/>
                </a:solidFill>
                <a:latin typeface="Times New Roman" pitchFamily="18" charset="0"/>
              </a:defRPr>
            </a:lvl7pPr>
            <a:lvl8pPr eaLnBrk="0" fontAlgn="base" hangingPunct="0">
              <a:spcBef>
                <a:spcPct val="0"/>
              </a:spcBef>
              <a:spcAft>
                <a:spcPct val="0"/>
              </a:spcAft>
              <a:tabLst>
                <a:tab pos="457200" algn="l"/>
                <a:tab pos="704850" algn="l"/>
              </a:tabLst>
              <a:defRPr sz="2400">
                <a:solidFill>
                  <a:schemeClr val="tx1"/>
                </a:solidFill>
                <a:latin typeface="Times New Roman" pitchFamily="18" charset="0"/>
              </a:defRPr>
            </a:lvl8pPr>
            <a:lvl9pPr eaLnBrk="0" fontAlgn="base" hangingPunct="0">
              <a:spcBef>
                <a:spcPct val="0"/>
              </a:spcBef>
              <a:spcAft>
                <a:spcPct val="0"/>
              </a:spcAft>
              <a:tabLst>
                <a:tab pos="457200" algn="l"/>
                <a:tab pos="704850" algn="l"/>
              </a:tabLst>
              <a:defRPr sz="2400">
                <a:solidFill>
                  <a:schemeClr val="tx1"/>
                </a:solidFill>
                <a:latin typeface="Times New Roman" pitchFamily="18" charset="0"/>
              </a:defRPr>
            </a:lvl9pPr>
          </a:lstStyle>
          <a:p>
            <a:r>
              <a:rPr lang="en-US" altLang="en-US">
                <a:cs typeface="Times New Roman" pitchFamily="18" charset="0"/>
              </a:rPr>
              <a:t>3.	a)  Find the Norton equivalent as seen by the 22[k</a:t>
            </a:r>
            <a:r>
              <a:rPr lang="en-US" altLang="en-US">
                <a:latin typeface="Symbol" pitchFamily="18" charset="2"/>
                <a:cs typeface="Times New Roman" pitchFamily="18" charset="0"/>
              </a:rPr>
              <a:t>W</a:t>
            </a:r>
            <a:r>
              <a:rPr lang="en-US" altLang="en-US">
                <a:cs typeface="Times New Roman" pitchFamily="18" charset="0"/>
              </a:rPr>
              <a:t>] resistor.</a:t>
            </a:r>
            <a:endParaRPr lang="en-US" altLang="en-US"/>
          </a:p>
          <a:p>
            <a:r>
              <a:rPr lang="en-US" altLang="en-US">
                <a:cs typeface="Times New Roman" pitchFamily="18" charset="0"/>
              </a:rPr>
              <a:t>	b)  Use this circuit to solve for </a:t>
            </a:r>
            <a:r>
              <a:rPr lang="en-US" altLang="en-US" i="1">
                <a:cs typeface="Times New Roman" pitchFamily="18" charset="0"/>
              </a:rPr>
              <a:t>i</a:t>
            </a:r>
            <a:r>
              <a:rPr lang="en-US" altLang="en-US" i="1" baseline="-30000">
                <a:cs typeface="Times New Roman" pitchFamily="18" charset="0"/>
              </a:rPr>
              <a:t>Q</a:t>
            </a:r>
            <a:r>
              <a:rPr lang="en-US" altLang="en-US">
                <a:cs typeface="Times New Roman" pitchFamily="18" charset="0"/>
              </a:rPr>
              <a:t>.  </a:t>
            </a:r>
            <a:endParaRPr lang="en-US" altLang="en-US"/>
          </a:p>
          <a:p>
            <a:endParaRPr lang="en-US" altLang="en-US"/>
          </a:p>
        </p:txBody>
      </p:sp>
      <p:graphicFrame>
        <p:nvGraphicFramePr>
          <p:cNvPr id="434181" name="Object 5"/>
          <p:cNvGraphicFramePr>
            <a:graphicFrameLocks noChangeAspect="1"/>
          </p:cNvGraphicFramePr>
          <p:nvPr/>
        </p:nvGraphicFramePr>
        <p:xfrm>
          <a:off x="0" y="2778125"/>
          <a:ext cx="9144000" cy="3465513"/>
        </p:xfrm>
        <a:graphic>
          <a:graphicData uri="http://schemas.openxmlformats.org/presentationml/2006/ole">
            <mc:AlternateContent xmlns:mc="http://schemas.openxmlformats.org/markup-compatibility/2006">
              <mc:Choice xmlns:v="urn:schemas-microsoft-com:vml" Requires="v">
                <p:oleObj spid="_x0000_s491536" name="Visio" r:id="rId3" imgW="8110728" imgH="3069336" progId="Visio.Drawing.11">
                  <p:embed/>
                </p:oleObj>
              </mc:Choice>
              <mc:Fallback>
                <p:oleObj name="Visio" r:id="rId3" imgW="8110728" imgH="3069336" progId="Visio.Drawing.11">
                  <p:embed/>
                  <p:pic>
                    <p:nvPicPr>
                      <p:cNvPr id="4341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8125"/>
                        <a:ext cx="9144000"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182" name="Text Box 6"/>
          <p:cNvSpPr txBox="1">
            <a:spLocks noChangeArrowheads="1"/>
          </p:cNvSpPr>
          <p:nvPr/>
        </p:nvSpPr>
        <p:spPr bwMode="auto">
          <a:xfrm>
            <a:off x="2667000" y="1600200"/>
            <a:ext cx="6248400" cy="1042988"/>
          </a:xfrm>
          <a:prstGeom prst="rect">
            <a:avLst/>
          </a:prstGeom>
          <a:solidFill>
            <a:schemeClr val="accent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err="1">
                <a:latin typeface="Arial Unicode MS" pitchFamily="34" charset="-128"/>
              </a:rPr>
              <a:t>Soln</a:t>
            </a:r>
            <a:r>
              <a:rPr lang="en-US" altLang="en-US" dirty="0">
                <a:latin typeface="Arial Unicode MS" pitchFamily="34" charset="-128"/>
              </a:rPr>
              <a:t>:  a)  </a:t>
            </a:r>
            <a:r>
              <a:rPr lang="en-US" altLang="en-US" i="1" dirty="0" err="1">
                <a:latin typeface="Arial Unicode MS" pitchFamily="34" charset="-128"/>
              </a:rPr>
              <a:t>i</a:t>
            </a:r>
            <a:r>
              <a:rPr lang="en-US" altLang="en-US" i="1" baseline="-25000" dirty="0" err="1">
                <a:latin typeface="Arial Unicode MS" pitchFamily="34" charset="-128"/>
              </a:rPr>
              <a:t>N</a:t>
            </a:r>
            <a:r>
              <a:rPr lang="en-US" altLang="en-US" dirty="0">
                <a:latin typeface="Arial Unicode MS" pitchFamily="34" charset="-128"/>
              </a:rPr>
              <a:t> = -102[mA], </a:t>
            </a:r>
            <a:r>
              <a:rPr lang="en-US" altLang="en-US" i="1" dirty="0">
                <a:latin typeface="Arial Unicode MS" pitchFamily="34" charset="-128"/>
              </a:rPr>
              <a:t>R</a:t>
            </a:r>
            <a:r>
              <a:rPr lang="en-US" altLang="en-US" i="1" baseline="-25000" dirty="0">
                <a:latin typeface="Arial Unicode MS" pitchFamily="34" charset="-128"/>
              </a:rPr>
              <a:t>N</a:t>
            </a:r>
            <a:r>
              <a:rPr lang="en-US" altLang="en-US" dirty="0">
                <a:latin typeface="Arial Unicode MS" pitchFamily="34" charset="-128"/>
              </a:rPr>
              <a:t> = -1.228[k</a:t>
            </a:r>
            <a:r>
              <a:rPr lang="en-US" altLang="en-US" dirty="0">
                <a:latin typeface="Symbol" pitchFamily="18" charset="2"/>
              </a:rPr>
              <a:t>W</a:t>
            </a:r>
            <a:r>
              <a:rPr lang="en-US" altLang="en-US" dirty="0">
                <a:latin typeface="Arial Unicode MS" pitchFamily="34" charset="-128"/>
              </a:rPr>
              <a:t>]</a:t>
            </a:r>
          </a:p>
          <a:p>
            <a:pPr>
              <a:spcBef>
                <a:spcPct val="50000"/>
              </a:spcBef>
            </a:pPr>
            <a:r>
              <a:rPr lang="en-US" altLang="en-US" dirty="0">
                <a:latin typeface="Arial Unicode MS" pitchFamily="34" charset="-128"/>
              </a:rPr>
              <a:t>	b)  -6.03[mA]</a:t>
            </a:r>
          </a:p>
        </p:txBody>
      </p:sp>
    </p:spTree>
    <p:extLst>
      <p:ext uri="{BB962C8B-B14F-4D97-AF65-F5344CB8AC3E}">
        <p14:creationId xmlns:p14="http://schemas.microsoft.com/office/powerpoint/2010/main" val="218142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4182"/>
                                        </p:tgtEl>
                                        <p:attrNameLst>
                                          <p:attrName>style.visibility</p:attrName>
                                        </p:attrNameLst>
                                      </p:cBhvr>
                                      <p:to>
                                        <p:strVal val="visible"/>
                                      </p:to>
                                    </p:set>
                                    <p:animEffect transition="in" filter="dissolve">
                                      <p:cBhvr>
                                        <p:cTn id="7" dur="500"/>
                                        <p:tgtEl>
                                          <p:spTgt spid="43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362200" y="0"/>
            <a:ext cx="6781800" cy="762000"/>
          </a:xfrm>
        </p:spPr>
        <p:txBody>
          <a:bodyPr/>
          <a:lstStyle/>
          <a:p>
            <a:r>
              <a:rPr lang="en-US" altLang="en-US"/>
              <a:t>Note 3</a:t>
            </a:r>
            <a:endParaRPr lang="en-US" altLang="en-US" sz="4000"/>
          </a:p>
        </p:txBody>
      </p:sp>
      <p:sp>
        <p:nvSpPr>
          <p:cNvPr id="304131" name="Text Box 3"/>
          <p:cNvSpPr txBox="1">
            <a:spLocks noChangeArrowheads="1"/>
          </p:cNvSpPr>
          <p:nvPr/>
        </p:nvSpPr>
        <p:spPr bwMode="auto">
          <a:xfrm>
            <a:off x="0" y="4114800"/>
            <a:ext cx="2590800" cy="2263775"/>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charset="0"/>
                <a:cs typeface="Times New Roman" pitchFamily="18" charset="0"/>
              </a:rPr>
              <a:t>As with all equivalent circuits, these two are equivalent only with respect to the things connected to the equivalent circuits.  </a:t>
            </a:r>
          </a:p>
        </p:txBody>
      </p:sp>
      <p:sp>
        <p:nvSpPr>
          <p:cNvPr id="304132" name="Rectangle 4"/>
          <p:cNvSpPr>
            <a:spLocks noGrp="1" noChangeArrowheads="1"/>
          </p:cNvSpPr>
          <p:nvPr>
            <p:ph type="body" idx="1"/>
          </p:nvPr>
        </p:nvSpPr>
        <p:spPr>
          <a:xfrm>
            <a:off x="685800" y="685800"/>
            <a:ext cx="7772400" cy="1752600"/>
          </a:xfrm>
        </p:spPr>
        <p:txBody>
          <a:bodyPr/>
          <a:lstStyle/>
          <a:p>
            <a:pPr>
              <a:lnSpc>
                <a:spcPct val="90000"/>
              </a:lnSpc>
              <a:buFontTx/>
              <a:buNone/>
            </a:pPr>
            <a:r>
              <a:rPr lang="en-US" altLang="en-US" sz="2000">
                <a:cs typeface="Times New Roman" pitchFamily="18" charset="0"/>
              </a:rPr>
              <a:t>Any circuit made up of resistors and sources, viewed from two terminals of that circuit, is equivalent to a current source in parallel with a resistance.  </a:t>
            </a:r>
          </a:p>
          <a:p>
            <a:pPr>
              <a:lnSpc>
                <a:spcPct val="90000"/>
              </a:lnSpc>
              <a:buFontTx/>
              <a:buNone/>
            </a:pPr>
            <a:r>
              <a:rPr lang="en-US" altLang="en-US" sz="2000">
                <a:cs typeface="Times New Roman" pitchFamily="18" charset="0"/>
              </a:rPr>
              <a:t>The current source is equal to the short-circuit current for the two-terminal circuit, and the resistance is equal to the equivalent resistance of the circuit.</a:t>
            </a:r>
          </a:p>
          <a:p>
            <a:pPr>
              <a:lnSpc>
                <a:spcPct val="90000"/>
              </a:lnSpc>
            </a:pPr>
            <a:endParaRPr lang="en-US" altLang="en-US" sz="2800"/>
          </a:p>
        </p:txBody>
      </p:sp>
      <p:graphicFrame>
        <p:nvGraphicFramePr>
          <p:cNvPr id="304133" name="Object 5"/>
          <p:cNvGraphicFramePr>
            <a:graphicFrameLocks noChangeAspect="1"/>
          </p:cNvGraphicFramePr>
          <p:nvPr/>
        </p:nvGraphicFramePr>
        <p:xfrm>
          <a:off x="4191000" y="2432050"/>
          <a:ext cx="3962400" cy="1411288"/>
        </p:xfrm>
        <a:graphic>
          <a:graphicData uri="http://schemas.openxmlformats.org/presentationml/2006/ole">
            <mc:AlternateContent xmlns:mc="http://schemas.openxmlformats.org/markup-compatibility/2006">
              <mc:Choice xmlns:v="urn:schemas-microsoft-com:vml" Requires="v">
                <p:oleObj spid="_x0000_s304193" name="Equation" r:id="rId4" imgW="3784320" imgH="1346040" progId="Equation.DSMT4">
                  <p:embed/>
                </p:oleObj>
              </mc:Choice>
              <mc:Fallback>
                <p:oleObj name="Equation" r:id="rId4" imgW="3784320" imgH="1346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432050"/>
                        <a:ext cx="3962400" cy="141128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4134" name="Object 6"/>
          <p:cNvGraphicFramePr>
            <a:graphicFrameLocks noChangeAspect="1"/>
          </p:cNvGraphicFramePr>
          <p:nvPr/>
        </p:nvGraphicFramePr>
        <p:xfrm>
          <a:off x="3124200" y="3871913"/>
          <a:ext cx="6019800" cy="2986087"/>
        </p:xfrm>
        <a:graphic>
          <a:graphicData uri="http://schemas.openxmlformats.org/presentationml/2006/ole">
            <mc:AlternateContent xmlns:mc="http://schemas.openxmlformats.org/markup-compatibility/2006">
              <mc:Choice xmlns:v="urn:schemas-microsoft-com:vml" Requires="v">
                <p:oleObj spid="_x0000_s304194" name="VISIO" r:id="rId6" imgW="6302520" imgH="3127680" progId="Visio.Drawing.6">
                  <p:embed/>
                </p:oleObj>
              </mc:Choice>
              <mc:Fallback>
                <p:oleObj name="VISIO" r:id="rId6" imgW="6302520" imgH="312768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871913"/>
                        <a:ext cx="6019800" cy="29860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362200" y="0"/>
            <a:ext cx="6781800" cy="762000"/>
          </a:xfrm>
        </p:spPr>
        <p:txBody>
          <a:bodyPr/>
          <a:lstStyle/>
          <a:p>
            <a:r>
              <a:rPr lang="en-US" altLang="en-US"/>
              <a:t>Note 4</a:t>
            </a:r>
            <a:endParaRPr lang="en-US" altLang="en-US" sz="4000"/>
          </a:p>
        </p:txBody>
      </p:sp>
      <p:sp>
        <p:nvSpPr>
          <p:cNvPr id="306179" name="Rectangle 3"/>
          <p:cNvSpPr>
            <a:spLocks noGrp="1" noChangeArrowheads="1"/>
          </p:cNvSpPr>
          <p:nvPr>
            <p:ph type="body" idx="1"/>
          </p:nvPr>
        </p:nvSpPr>
        <p:spPr>
          <a:xfrm>
            <a:off x="685800" y="685800"/>
            <a:ext cx="7772400" cy="1752600"/>
          </a:xfrm>
        </p:spPr>
        <p:txBody>
          <a:bodyPr/>
          <a:lstStyle/>
          <a:p>
            <a:pPr>
              <a:lnSpc>
                <a:spcPct val="90000"/>
              </a:lnSpc>
              <a:buFontTx/>
              <a:buNone/>
            </a:pPr>
            <a:r>
              <a:rPr lang="en-US" altLang="en-US" sz="2000">
                <a:cs typeface="Times New Roman" pitchFamily="18" charset="0"/>
              </a:rPr>
              <a:t>Any circuit made up of resistors and sources, viewed from two terminals of that circuit, is equivalent to a current source in parallel with a resistance.  </a:t>
            </a:r>
          </a:p>
          <a:p>
            <a:pPr>
              <a:lnSpc>
                <a:spcPct val="90000"/>
              </a:lnSpc>
              <a:buFontTx/>
              <a:buNone/>
            </a:pPr>
            <a:r>
              <a:rPr lang="en-US" altLang="en-US" sz="2000">
                <a:cs typeface="Times New Roman" pitchFamily="18" charset="0"/>
              </a:rPr>
              <a:t>The current source is equal to the short-circuit current for the two-terminal circuit, and the resistance is equal to the equivalent resistance of the circuit.</a:t>
            </a:r>
            <a:endParaRPr lang="en-US" altLang="en-US" sz="2800"/>
          </a:p>
        </p:txBody>
      </p:sp>
      <p:graphicFrame>
        <p:nvGraphicFramePr>
          <p:cNvPr id="306180" name="Object 4"/>
          <p:cNvGraphicFramePr>
            <a:graphicFrameLocks noChangeAspect="1"/>
          </p:cNvGraphicFramePr>
          <p:nvPr/>
        </p:nvGraphicFramePr>
        <p:xfrm>
          <a:off x="4191000" y="2432050"/>
          <a:ext cx="3962400" cy="1411288"/>
        </p:xfrm>
        <a:graphic>
          <a:graphicData uri="http://schemas.openxmlformats.org/presentationml/2006/ole">
            <mc:AlternateContent xmlns:mc="http://schemas.openxmlformats.org/markup-compatibility/2006">
              <mc:Choice xmlns:v="urn:schemas-microsoft-com:vml" Requires="v">
                <p:oleObj spid="_x0000_s306242" name="Equation" r:id="rId4" imgW="3784320" imgH="1346040" progId="Equation.DSMT4">
                  <p:embed/>
                </p:oleObj>
              </mc:Choice>
              <mc:Fallback>
                <p:oleObj name="Equation" r:id="rId4" imgW="3784320" imgH="1346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432050"/>
                        <a:ext cx="3962400" cy="141128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6181" name="Text Box 5"/>
          <p:cNvSpPr txBox="1">
            <a:spLocks noChangeArrowheads="1"/>
          </p:cNvSpPr>
          <p:nvPr/>
        </p:nvSpPr>
        <p:spPr bwMode="auto">
          <a:xfrm>
            <a:off x="0" y="3984625"/>
            <a:ext cx="2590800" cy="2873375"/>
          </a:xfrm>
          <a:prstGeom prst="rect">
            <a:avLst/>
          </a:prstGeom>
          <a:solidFill>
            <a:srgbClr val="66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charset="0"/>
                <a:cs typeface="Times New Roman" pitchFamily="18" charset="0"/>
              </a:rPr>
              <a:t>When we have dependent sources in the circuit shown here, it will make some calculations more difficult, but does not change the validity of the theorem.</a:t>
            </a:r>
          </a:p>
        </p:txBody>
      </p:sp>
      <p:graphicFrame>
        <p:nvGraphicFramePr>
          <p:cNvPr id="306182" name="Object 6"/>
          <p:cNvGraphicFramePr>
            <a:graphicFrameLocks noChangeAspect="1"/>
          </p:cNvGraphicFramePr>
          <p:nvPr/>
        </p:nvGraphicFramePr>
        <p:xfrm>
          <a:off x="3200400" y="3910013"/>
          <a:ext cx="5943600" cy="2947987"/>
        </p:xfrm>
        <a:graphic>
          <a:graphicData uri="http://schemas.openxmlformats.org/presentationml/2006/ole">
            <mc:AlternateContent xmlns:mc="http://schemas.openxmlformats.org/markup-compatibility/2006">
              <mc:Choice xmlns:v="urn:schemas-microsoft-com:vml" Requires="v">
                <p:oleObj spid="_x0000_s306243" name="VISIO" r:id="rId6" imgW="6302520" imgH="3127680" progId="Visio.Drawing.6">
                  <p:embed/>
                </p:oleObj>
              </mc:Choice>
              <mc:Fallback>
                <p:oleObj name="VISIO" r:id="rId6" imgW="6302520" imgH="3127680" progId="Visio.Drawing.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910013"/>
                        <a:ext cx="5943600" cy="2947987"/>
                      </a:xfrm>
                      <a:prstGeom prst="rect">
                        <a:avLst/>
                      </a:prstGeom>
                      <a:solidFill>
                        <a:srgbClr val="66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6183" name="Line 7"/>
          <p:cNvSpPr>
            <a:spLocks noChangeShapeType="1"/>
          </p:cNvSpPr>
          <p:nvPr/>
        </p:nvSpPr>
        <p:spPr bwMode="auto">
          <a:xfrm>
            <a:off x="2438400" y="4953000"/>
            <a:ext cx="914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ECA37D383BC94E8841000F2437A599" ma:contentTypeVersion="14" ma:contentTypeDescription="Create a new document." ma:contentTypeScope="" ma:versionID="4beb8c4e95153a8117ef0be277deae1d">
  <xsd:schema xmlns:xsd="http://www.w3.org/2001/XMLSchema" xmlns:xs="http://www.w3.org/2001/XMLSchema" xmlns:p="http://schemas.microsoft.com/office/2006/metadata/properties" xmlns:ns3="b1010aef-85c2-4c6e-a574-7a789c003516" xmlns:ns4="7790cfff-c063-4eca-bf12-7ebdfc7223de" targetNamespace="http://schemas.microsoft.com/office/2006/metadata/properties" ma:root="true" ma:fieldsID="f93607a47d3b6b22d1e215d766a9148d" ns3:_="" ns4:_="">
    <xsd:import namespace="b1010aef-85c2-4c6e-a574-7a789c003516"/>
    <xsd:import namespace="7790cfff-c063-4eca-bf12-7ebdfc7223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10aef-85c2-4c6e-a574-7a789c0035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90cfff-c063-4eca-bf12-7ebdfc7223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7EBA54-C226-47D4-98A4-9577A6E95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10aef-85c2-4c6e-a574-7a789c003516"/>
    <ds:schemaRef ds:uri="7790cfff-c063-4eca-bf12-7ebdfc722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E647D-E6D1-419F-9B42-9740464921BA}">
  <ds:schemaRefs>
    <ds:schemaRef ds:uri="http://schemas.microsoft.com/sharepoint/v3/contenttype/forms"/>
  </ds:schemaRefs>
</ds:datastoreItem>
</file>

<file path=customXml/itemProps3.xml><?xml version="1.0" encoding="utf-8"?>
<ds:datastoreItem xmlns:ds="http://schemas.openxmlformats.org/officeDocument/2006/customXml" ds:itemID="{6DD05052-E229-4374-9791-7CFA716CDFCD}">
  <ds:schemaRefs>
    <ds:schemaRef ds:uri="7790cfff-c063-4eca-bf12-7ebdfc7223de"/>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b1010aef-85c2-4c6e-a574-7a789c00351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3494</TotalTime>
  <Words>6016</Words>
  <Application>Microsoft Office PowerPoint</Application>
  <PresentationFormat>On-screen Show (4:3)</PresentationFormat>
  <Paragraphs>354</Paragraphs>
  <Slides>73</Slides>
  <Notes>67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73</vt:i4>
      </vt:variant>
    </vt:vector>
  </HeadingPairs>
  <TitlesOfParts>
    <vt:vector size="82" baseType="lpstr">
      <vt:lpstr>Arial</vt:lpstr>
      <vt:lpstr>Arial Unicode MS</vt:lpstr>
      <vt:lpstr>Symbol</vt:lpstr>
      <vt:lpstr>Times New Roman</vt:lpstr>
      <vt:lpstr>Fireball</vt:lpstr>
      <vt:lpstr>VISIO</vt:lpstr>
      <vt:lpstr>Equation</vt:lpstr>
      <vt:lpstr>Visio.Drawing.6</vt:lpstr>
      <vt:lpstr>Visio</vt:lpstr>
      <vt:lpstr>ECE 2201  Circuit Analysis</vt:lpstr>
      <vt:lpstr>Norton’s Theorem</vt:lpstr>
      <vt:lpstr>Overview   Norton’s Theorem</vt:lpstr>
      <vt:lpstr>Textbook Coverage</vt:lpstr>
      <vt:lpstr>Norton’s Theorem Defined</vt:lpstr>
      <vt:lpstr>Note 1</vt:lpstr>
      <vt:lpstr>Note 2</vt:lpstr>
      <vt:lpstr>Note 3</vt:lpstr>
      <vt:lpstr>Note 4</vt:lpstr>
      <vt:lpstr>Short-Circuit Current and Open-Circuit Voltage</vt:lpstr>
      <vt:lpstr>Extra note</vt:lpstr>
      <vt:lpstr>Finding the Norton Equivalent</vt:lpstr>
      <vt:lpstr>Finding the Norton Equivalent – Note 1</vt:lpstr>
      <vt:lpstr>Finding the Norton Equivalent – Note 2</vt:lpstr>
      <vt:lpstr>Finding the Norton Equivalent – Note 3</vt:lpstr>
      <vt:lpstr>Finding the Norton Equivalent – Note 4</vt:lpstr>
      <vt:lpstr>Notes</vt:lpstr>
      <vt:lpstr>Example Problem</vt:lpstr>
      <vt:lpstr>Example Problem – Step 1</vt:lpstr>
      <vt:lpstr>Example Problem – Step 1 (Note)</vt:lpstr>
      <vt:lpstr>Example Problem – Step 2</vt:lpstr>
      <vt:lpstr>Example Problem – Step 3</vt:lpstr>
      <vt:lpstr>Example Problem – Step 4</vt:lpstr>
      <vt:lpstr>Example Problem – Step 5</vt:lpstr>
      <vt:lpstr>Example Problem – Step 5 (Note)</vt:lpstr>
      <vt:lpstr>Example Problem – Step 6 (Solution)</vt:lpstr>
      <vt:lpstr>Example Problem – Step 7 (Check)</vt:lpstr>
      <vt:lpstr>Example Problem – Step 8 (Check)</vt:lpstr>
      <vt:lpstr>Example Problem – Step 9 (Check)</vt:lpstr>
      <vt:lpstr>Example Problem – Step 10 (Check)</vt:lpstr>
      <vt:lpstr>What is the deal here? Is this worth all this trouble?</vt:lpstr>
      <vt:lpstr>Thévenin’s and Norton’s Equivalents and Dependent Sources</vt:lpstr>
      <vt:lpstr>Overview   Thévenin’s and Norton’s Equivalents and Dependent Sources</vt:lpstr>
      <vt:lpstr>Textbook Coverage</vt:lpstr>
      <vt:lpstr>Thévenin’s and Norton’s Theorems Reviewed</vt:lpstr>
      <vt:lpstr>Equivalent Resistance Reviewed</vt:lpstr>
      <vt:lpstr>Equivalent Resistance of a Source</vt:lpstr>
      <vt:lpstr>No Equivalent Resistance for an Independent Source</vt:lpstr>
      <vt:lpstr>Simple Example with a Dependent Source</vt:lpstr>
      <vt:lpstr>Simple Example with a Dependent Source – Step 1</vt:lpstr>
      <vt:lpstr>Simple Example with a Dependent Source – Step 2</vt:lpstr>
      <vt:lpstr>Simple Example with a Dependent Source – Step 2 (Note)</vt:lpstr>
      <vt:lpstr>2nd Simple Example with a Dependent Source – Step 1</vt:lpstr>
      <vt:lpstr>2nd Simple Example with a Dependent Source – Step 2</vt:lpstr>
      <vt:lpstr>Simple Example with a Dependent Source – Step 2 (Note)</vt:lpstr>
      <vt:lpstr>Note 1</vt:lpstr>
      <vt:lpstr>Note 2</vt:lpstr>
      <vt:lpstr>Test-Source Method – Defined</vt:lpstr>
      <vt:lpstr>Test-Source Method – Note 1</vt:lpstr>
      <vt:lpstr>Test-Source Method – Note 2</vt:lpstr>
      <vt:lpstr>Test-Source Method – Note 3</vt:lpstr>
      <vt:lpstr>Test-Source Method – Note 4</vt:lpstr>
      <vt:lpstr>Test-Source Method – Note 5</vt:lpstr>
      <vt:lpstr>Notes</vt:lpstr>
      <vt:lpstr>Example Problem</vt:lpstr>
      <vt:lpstr>Example Problem – Step 1</vt:lpstr>
      <vt:lpstr>Example Problem – Step 2</vt:lpstr>
      <vt:lpstr>Example Problem – Step 3</vt:lpstr>
      <vt:lpstr>Example Problem – Step 4</vt:lpstr>
      <vt:lpstr>Example Problem – Step 5</vt:lpstr>
      <vt:lpstr>Example Problem – Step 6</vt:lpstr>
      <vt:lpstr>Example Problem – Step 7</vt:lpstr>
      <vt:lpstr>Example Problem – Step 8</vt:lpstr>
      <vt:lpstr>Example Problem – Step 9</vt:lpstr>
      <vt:lpstr>Example Problem – Step 10</vt:lpstr>
      <vt:lpstr>Example Problem – Step 11</vt:lpstr>
      <vt:lpstr>Example Problem – Step 12</vt:lpstr>
      <vt:lpstr>Example Problem – Step 13</vt:lpstr>
      <vt:lpstr>Example Problem – Step 14</vt:lpstr>
      <vt:lpstr>Is the Test-Source Method Really That Important?</vt:lpstr>
      <vt:lpstr>Example Problem #1</vt:lpstr>
      <vt:lpstr>Sample Problem #2</vt:lpstr>
      <vt:lpstr>Sample Problem #2</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Thevenin and Norton's Theorem w/ Dep. Sources Lecture Set #9</dc:title>
  <dc:subject>Chapter 4, Thev. and Norton Theorems</dc:subject>
  <dc:creator>Dave Shattuck</dc:creator>
  <cp:lastModifiedBy>Shattuck, David P</cp:lastModifiedBy>
  <cp:revision>158</cp:revision>
  <cp:lastPrinted>2020-11-12T18:16:23Z</cp:lastPrinted>
  <dcterms:created xsi:type="dcterms:W3CDTF">1999-08-24T13:57:19Z</dcterms:created>
  <dcterms:modified xsi:type="dcterms:W3CDTF">2022-04-14T20:10:05Z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0x01010031ECA37D383BC94E8841000F2437A599</vt:lpwstr>
  </property>
</Properties>
</file>