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5"/>
  </p:notesMasterIdLst>
  <p:sldIdLst>
    <p:sldId id="256" r:id="rId2"/>
    <p:sldId id="275" r:id="rId3"/>
    <p:sldId id="333" r:id="rId4"/>
    <p:sldId id="334" r:id="rId5"/>
    <p:sldId id="335" r:id="rId6"/>
    <p:sldId id="404" r:id="rId7"/>
    <p:sldId id="411" r:id="rId8"/>
    <p:sldId id="412" r:id="rId9"/>
    <p:sldId id="413" r:id="rId10"/>
    <p:sldId id="414" r:id="rId11"/>
    <p:sldId id="415" r:id="rId12"/>
    <p:sldId id="416" r:id="rId13"/>
    <p:sldId id="417" r:id="rId14"/>
    <p:sldId id="418" r:id="rId15"/>
    <p:sldId id="419" r:id="rId16"/>
    <p:sldId id="420" r:id="rId17"/>
    <p:sldId id="347" r:id="rId18"/>
    <p:sldId id="348" r:id="rId19"/>
    <p:sldId id="349" r:id="rId20"/>
    <p:sldId id="421" r:id="rId21"/>
    <p:sldId id="422" r:id="rId22"/>
    <p:sldId id="423" r:id="rId23"/>
    <p:sldId id="361"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1" autoAdjust="0"/>
    <p:restoredTop sz="90931"/>
  </p:normalViewPr>
  <p:slideViewPr>
    <p:cSldViewPr>
      <p:cViewPr varScale="1">
        <p:scale>
          <a:sx n="93" d="100"/>
          <a:sy n="93" d="100"/>
        </p:scale>
        <p:origin x="7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ttuck, David P" userId="15e4404a-eba0-4df0-87b7-d9f0b9b10528" providerId="ADAL" clId="{583D7AB1-DDB6-41C5-B51A-21397767A4D3}"/>
    <pc:docChg chg="modSld">
      <pc:chgData name="Shattuck, David P" userId="15e4404a-eba0-4df0-87b7-d9f0b9b10528" providerId="ADAL" clId="{583D7AB1-DDB6-41C5-B51A-21397767A4D3}" dt="2023-11-30T21:17:55.774" v="3" actId="20577"/>
      <pc:docMkLst>
        <pc:docMk/>
      </pc:docMkLst>
      <pc:sldChg chg="modSp mod">
        <pc:chgData name="Shattuck, David P" userId="15e4404a-eba0-4df0-87b7-d9f0b9b10528" providerId="ADAL" clId="{583D7AB1-DDB6-41C5-B51A-21397767A4D3}" dt="2023-11-30T21:17:55.774" v="3" actId="20577"/>
        <pc:sldMkLst>
          <pc:docMk/>
          <pc:sldMk cId="0" sldId="256"/>
        </pc:sldMkLst>
        <pc:spChg chg="mod">
          <ac:chgData name="Shattuck, David P" userId="15e4404a-eba0-4df0-87b7-d9f0b9b10528" providerId="ADAL" clId="{583D7AB1-DDB6-41C5-B51A-21397767A4D3}" dt="2023-11-30T21:17:55.774" v="3" actId="20577"/>
          <ac:spMkLst>
            <pc:docMk/>
            <pc:sldMk cId="0" sldId="256"/>
            <ac:spMk id="4100" creationId="{00000000-0000-0000-0000-000000000000}"/>
          </ac:spMkLst>
        </pc:spChg>
      </pc:sldChg>
      <pc:sldChg chg="modSp">
        <pc:chgData name="Shattuck, David P" userId="15e4404a-eba0-4df0-87b7-d9f0b9b10528" providerId="ADAL" clId="{583D7AB1-DDB6-41C5-B51A-21397767A4D3}" dt="2023-11-30T21:17:20.584" v="1"/>
        <pc:sldMkLst>
          <pc:docMk/>
          <pc:sldMk cId="3032382688" sldId="414"/>
        </pc:sldMkLst>
        <pc:graphicFrameChg chg="mod">
          <ac:chgData name="Shattuck, David P" userId="15e4404a-eba0-4df0-87b7-d9f0b9b10528" providerId="ADAL" clId="{583D7AB1-DDB6-41C5-B51A-21397767A4D3}" dt="2023-11-30T21:17:20.584" v="1"/>
          <ac:graphicFrameMkLst>
            <pc:docMk/>
            <pc:sldMk cId="3032382688" sldId="414"/>
            <ac:graphicFrameMk id="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8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F1B5A36-9C69-4B63-8BB4-1B42BBA2BABB}" type="slidenum">
              <a:rPr lang="en-US" altLang="en-US"/>
              <a:pPr/>
              <a:t>‹#›</a:t>
            </a:fld>
            <a:endParaRPr lang="en-US" altLang="en-US"/>
          </a:p>
        </p:txBody>
      </p:sp>
    </p:spTree>
    <p:extLst>
      <p:ext uri="{BB962C8B-B14F-4D97-AF65-F5344CB8AC3E}">
        <p14:creationId xmlns:p14="http://schemas.microsoft.com/office/powerpoint/2010/main" val="938804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72D2FB-DF9D-4A1F-B41E-B13849FF22B0}" type="slidenum">
              <a:rPr lang="en-US" altLang="en-US"/>
              <a:pPr/>
              <a:t>3</a:t>
            </a:fld>
            <a:endParaRPr lang="en-US" altLang="en-US"/>
          </a:p>
        </p:txBody>
      </p:sp>
      <p:sp>
        <p:nvSpPr>
          <p:cNvPr id="294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4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12</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13</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14</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15</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16</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B935012-2B70-4A0B-9502-1CBFCFFB2235}" type="slidenum">
              <a:rPr lang="en-US" altLang="en-US"/>
              <a:pPr/>
              <a:t>17</a:t>
            </a:fld>
            <a:endParaRPr lang="en-US" altLang="en-US"/>
          </a:p>
        </p:txBody>
      </p:sp>
      <p:sp>
        <p:nvSpPr>
          <p:cNvPr id="323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086266-1366-4949-BC56-96DBBFCA1304}" type="slidenum">
              <a:rPr lang="en-US" altLang="en-US"/>
              <a:pPr/>
              <a:t>18</a:t>
            </a:fld>
            <a:endParaRPr lang="en-US" altLang="en-US"/>
          </a:p>
        </p:txBody>
      </p:sp>
      <p:sp>
        <p:nvSpPr>
          <p:cNvPr id="3256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5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8B1209-8618-4D16-BB2C-9E765A90EFA3}" type="slidenum">
              <a:rPr lang="en-US" altLang="en-US"/>
              <a:pPr/>
              <a:t>19</a:t>
            </a:fld>
            <a:endParaRPr lang="en-US" altLang="en-US"/>
          </a:p>
        </p:txBody>
      </p:sp>
      <p:sp>
        <p:nvSpPr>
          <p:cNvPr id="327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8B1209-8618-4D16-BB2C-9E765A90EFA3}" type="slidenum">
              <a:rPr lang="en-US" altLang="en-US"/>
              <a:pPr/>
              <a:t>20</a:t>
            </a:fld>
            <a:endParaRPr lang="en-US" altLang="en-US"/>
          </a:p>
        </p:txBody>
      </p:sp>
      <p:sp>
        <p:nvSpPr>
          <p:cNvPr id="327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8B1209-8618-4D16-BB2C-9E765A90EFA3}" type="slidenum">
              <a:rPr lang="en-US" altLang="en-US"/>
              <a:pPr/>
              <a:t>21</a:t>
            </a:fld>
            <a:endParaRPr lang="en-US" altLang="en-US"/>
          </a:p>
        </p:txBody>
      </p:sp>
      <p:sp>
        <p:nvSpPr>
          <p:cNvPr id="327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88A859-1B53-4271-A1B3-A5C507691F1C}" type="slidenum">
              <a:rPr lang="en-US" altLang="en-US"/>
              <a:pPr/>
              <a:t>4</a:t>
            </a:fld>
            <a:endParaRPr lang="en-US" altLang="en-US"/>
          </a:p>
        </p:txBody>
      </p:sp>
      <p:sp>
        <p:nvSpPr>
          <p:cNvPr id="2969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should also read these sections in your text.  This material is intended to complement your textbook coverage, not replace 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8B1209-8618-4D16-BB2C-9E765A90EFA3}" type="slidenum">
              <a:rPr lang="en-US" altLang="en-US"/>
              <a:pPr/>
              <a:t>22</a:t>
            </a:fld>
            <a:endParaRPr lang="en-US" altLang="en-US"/>
          </a:p>
        </p:txBody>
      </p:sp>
      <p:sp>
        <p:nvSpPr>
          <p:cNvPr id="327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E44EBFE-17DA-4D72-AF5A-B001BE3F08F6}" type="slidenum">
              <a:rPr lang="en-US" altLang="en-US"/>
              <a:pPr/>
              <a:t>23</a:t>
            </a:fld>
            <a:endParaRPr lang="en-US" altLang="en-US"/>
          </a:p>
        </p:txBody>
      </p:sp>
      <p:sp>
        <p:nvSpPr>
          <p:cNvPr id="352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2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5</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6</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7</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8</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9</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10</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11</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F344A400-FB02-4465-8792-342BA737A6D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87E177D-4816-4119-B86E-05A21AA35F80}" type="slidenum">
              <a:rPr lang="en-US" altLang="en-US"/>
              <a:pPr/>
              <a:t>‹#›</a:t>
            </a:fld>
            <a:endParaRPr lang="en-US" altLang="en-US"/>
          </a:p>
        </p:txBody>
      </p:sp>
    </p:spTree>
    <p:extLst>
      <p:ext uri="{BB962C8B-B14F-4D97-AF65-F5344CB8AC3E}">
        <p14:creationId xmlns:p14="http://schemas.microsoft.com/office/powerpoint/2010/main" val="80770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2A4DD94-0AE6-4104-8111-DE54CF8217DA}" type="slidenum">
              <a:rPr lang="en-US" altLang="en-US"/>
              <a:pPr/>
              <a:t>‹#›</a:t>
            </a:fld>
            <a:endParaRPr lang="en-US" altLang="en-US"/>
          </a:p>
        </p:txBody>
      </p:sp>
    </p:spTree>
    <p:extLst>
      <p:ext uri="{BB962C8B-B14F-4D97-AF65-F5344CB8AC3E}">
        <p14:creationId xmlns:p14="http://schemas.microsoft.com/office/powerpoint/2010/main" val="49433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C2CF65A-E3EA-4C4D-98E7-D1EAF692D849}" type="slidenum">
              <a:rPr lang="en-US" altLang="en-US"/>
              <a:pPr/>
              <a:t>‹#›</a:t>
            </a:fld>
            <a:endParaRPr lang="en-US" altLang="en-US"/>
          </a:p>
        </p:txBody>
      </p:sp>
    </p:spTree>
    <p:extLst>
      <p:ext uri="{BB962C8B-B14F-4D97-AF65-F5344CB8AC3E}">
        <p14:creationId xmlns:p14="http://schemas.microsoft.com/office/powerpoint/2010/main" val="280510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747D5DA-B0B0-46AD-BB4A-4466BF896205}" type="slidenum">
              <a:rPr lang="en-US" altLang="en-US"/>
              <a:pPr/>
              <a:t>‹#›</a:t>
            </a:fld>
            <a:endParaRPr lang="en-US" altLang="en-US"/>
          </a:p>
        </p:txBody>
      </p:sp>
    </p:spTree>
    <p:extLst>
      <p:ext uri="{BB962C8B-B14F-4D97-AF65-F5344CB8AC3E}">
        <p14:creationId xmlns:p14="http://schemas.microsoft.com/office/powerpoint/2010/main" val="287720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DCC860A-6AEE-4A8E-82B5-840194EBA2AE}" type="slidenum">
              <a:rPr lang="en-US" altLang="en-US"/>
              <a:pPr/>
              <a:t>‹#›</a:t>
            </a:fld>
            <a:endParaRPr lang="en-US" altLang="en-US"/>
          </a:p>
        </p:txBody>
      </p:sp>
    </p:spTree>
    <p:extLst>
      <p:ext uri="{BB962C8B-B14F-4D97-AF65-F5344CB8AC3E}">
        <p14:creationId xmlns:p14="http://schemas.microsoft.com/office/powerpoint/2010/main" val="45649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2538520-FD77-40AB-B524-50A9B87CB8D5}" type="slidenum">
              <a:rPr lang="en-US" altLang="en-US"/>
              <a:pPr/>
              <a:t>‹#›</a:t>
            </a:fld>
            <a:endParaRPr lang="en-US" altLang="en-US"/>
          </a:p>
        </p:txBody>
      </p:sp>
    </p:spTree>
    <p:extLst>
      <p:ext uri="{BB962C8B-B14F-4D97-AF65-F5344CB8AC3E}">
        <p14:creationId xmlns:p14="http://schemas.microsoft.com/office/powerpoint/2010/main" val="245047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52AD842-56CE-4448-A6DF-D0E5549BA3BE}" type="slidenum">
              <a:rPr lang="en-US" altLang="en-US"/>
              <a:pPr/>
              <a:t>‹#›</a:t>
            </a:fld>
            <a:endParaRPr lang="en-US" altLang="en-US"/>
          </a:p>
        </p:txBody>
      </p:sp>
    </p:spTree>
    <p:extLst>
      <p:ext uri="{BB962C8B-B14F-4D97-AF65-F5344CB8AC3E}">
        <p14:creationId xmlns:p14="http://schemas.microsoft.com/office/powerpoint/2010/main" val="339070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CC14F65-2C37-47FD-8BF4-4BFA1A5A8489}" type="slidenum">
              <a:rPr lang="en-US" altLang="en-US"/>
              <a:pPr/>
              <a:t>‹#›</a:t>
            </a:fld>
            <a:endParaRPr lang="en-US" altLang="en-US"/>
          </a:p>
        </p:txBody>
      </p:sp>
    </p:spTree>
    <p:extLst>
      <p:ext uri="{BB962C8B-B14F-4D97-AF65-F5344CB8AC3E}">
        <p14:creationId xmlns:p14="http://schemas.microsoft.com/office/powerpoint/2010/main" val="390325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E51D75-D522-4540-BB97-1CDBAA979C57}" type="slidenum">
              <a:rPr lang="en-US" altLang="en-US"/>
              <a:pPr/>
              <a:t>‹#›</a:t>
            </a:fld>
            <a:endParaRPr lang="en-US" altLang="en-US"/>
          </a:p>
        </p:txBody>
      </p:sp>
    </p:spTree>
    <p:extLst>
      <p:ext uri="{BB962C8B-B14F-4D97-AF65-F5344CB8AC3E}">
        <p14:creationId xmlns:p14="http://schemas.microsoft.com/office/powerpoint/2010/main" val="86169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8830790-47B9-4D2D-ABE6-078D6FDC3356}" type="slidenum">
              <a:rPr lang="en-US" altLang="en-US"/>
              <a:pPr/>
              <a:t>‹#›</a:t>
            </a:fld>
            <a:endParaRPr lang="en-US" altLang="en-US"/>
          </a:p>
        </p:txBody>
      </p:sp>
    </p:spTree>
    <p:extLst>
      <p:ext uri="{BB962C8B-B14F-4D97-AF65-F5344CB8AC3E}">
        <p14:creationId xmlns:p14="http://schemas.microsoft.com/office/powerpoint/2010/main" val="15020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FFB81BB8-E57B-4E00-B5E5-D6C076F342DF}"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30732"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wmf"/></Relationships>
</file>

<file path=ppt/slides/_rels/slide23.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609600"/>
            <a:ext cx="7772400" cy="762000"/>
          </a:xfrm>
        </p:spPr>
        <p:txBody>
          <a:bodyPr/>
          <a:lstStyle/>
          <a:p>
            <a:pPr algn="ctr"/>
            <a:r>
              <a:rPr lang="en-US" altLang="en-US" sz="3600" dirty="0"/>
              <a:t>ECE 2201</a:t>
            </a:r>
            <a:br>
              <a:rPr lang="en-US" altLang="en-US" sz="3600" dirty="0"/>
            </a:br>
            <a:r>
              <a:rPr lang="en-US" altLang="en-US" sz="3600" dirty="0"/>
              <a:t> Circuit Analysis</a:t>
            </a:r>
          </a:p>
        </p:txBody>
      </p:sp>
      <p:sp>
        <p:nvSpPr>
          <p:cNvPr id="4099" name="Text Box 3"/>
          <p:cNvSpPr txBox="1">
            <a:spLocks noChangeArrowheads="1"/>
          </p:cNvSpPr>
          <p:nvPr/>
        </p:nvSpPr>
        <p:spPr bwMode="auto">
          <a:xfrm>
            <a:off x="2590800" y="39624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4100" name="Text Box 4"/>
          <p:cNvSpPr txBox="1">
            <a:spLocks noChangeArrowheads="1"/>
          </p:cNvSpPr>
          <p:nvPr/>
        </p:nvSpPr>
        <p:spPr bwMode="auto">
          <a:xfrm>
            <a:off x="609600" y="2133600"/>
            <a:ext cx="81534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3600" b="1" dirty="0">
                <a:solidFill>
                  <a:schemeClr val="accent1"/>
                </a:solidFill>
                <a:latin typeface="Arial" charset="0"/>
              </a:rPr>
              <a:t>Lecture Set #11</a:t>
            </a:r>
          </a:p>
          <a:p>
            <a:pPr algn="ctr" eaLnBrk="0" hangingPunct="0"/>
            <a:r>
              <a:rPr lang="en-US" altLang="en-US" sz="3600" b="1" dirty="0">
                <a:solidFill>
                  <a:schemeClr val="accent1"/>
                </a:solidFill>
                <a:latin typeface="Arial" charset="0"/>
              </a:rPr>
              <a:t>Superposition</a:t>
            </a:r>
          </a:p>
          <a:p>
            <a:pPr algn="ctr" eaLnBrk="0" hangingPunct="0"/>
            <a:r>
              <a:rPr lang="en-US" altLang="en-US" sz="1000" b="1" dirty="0">
                <a:solidFill>
                  <a:schemeClr val="accent1"/>
                </a:solidFill>
                <a:latin typeface="Arial" charset="0"/>
              </a:rPr>
              <a:t>Version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Step 1</a:t>
            </a:r>
          </a:p>
        </p:txBody>
      </p:sp>
      <p:sp>
        <p:nvSpPr>
          <p:cNvPr id="297987" name="Rectangle 3"/>
          <p:cNvSpPr>
            <a:spLocks noGrp="1" noChangeArrowheads="1"/>
          </p:cNvSpPr>
          <p:nvPr>
            <p:ph type="body" idx="1"/>
          </p:nvPr>
        </p:nvSpPr>
        <p:spPr>
          <a:xfrm>
            <a:off x="304800" y="3581400"/>
            <a:ext cx="8686800" cy="1828800"/>
          </a:xfrm>
        </p:spPr>
        <p:txBody>
          <a:bodyPr/>
          <a:lstStyle/>
          <a:p>
            <a:pPr marL="0" indent="458788">
              <a:lnSpc>
                <a:spcPct val="90000"/>
              </a:lnSpc>
              <a:buFontTx/>
              <a:buNone/>
            </a:pPr>
            <a:r>
              <a:rPr lang="en-US" altLang="en-US" sz="2400" dirty="0">
                <a:cs typeface="Times New Roman" pitchFamily="18" charset="0"/>
              </a:rPr>
              <a:t>We begin by taking the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source, and setting the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source equal to zero.  We obtain the circuit above, and solve by writing VDR,</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454761481"/>
              </p:ext>
            </p:extLst>
          </p:nvPr>
        </p:nvGraphicFramePr>
        <p:xfrm>
          <a:off x="1054100" y="5043488"/>
          <a:ext cx="7167563" cy="1344612"/>
        </p:xfrm>
        <a:graphic>
          <a:graphicData uri="http://schemas.openxmlformats.org/presentationml/2006/ole">
            <mc:AlternateContent xmlns:mc="http://schemas.openxmlformats.org/markup-compatibility/2006">
              <mc:Choice xmlns:v="urn:schemas-microsoft-com:vml" Requires="v">
                <p:oleObj name="Equation" r:id="rId3" imgW="4470120" imgH="838080" progId="Equation.DSMT4">
                  <p:embed/>
                </p:oleObj>
              </mc:Choice>
              <mc:Fallback>
                <p:oleObj name="Equation" r:id="rId3" imgW="4470120" imgH="838080" progId="Equation.DSMT4">
                  <p:embed/>
                  <p:pic>
                    <p:nvPicPr>
                      <p:cNvPr id="2" name="Object 1"/>
                      <p:cNvPicPr>
                        <a:picLocks noChangeAspect="1" noChangeArrowheads="1"/>
                      </p:cNvPicPr>
                      <p:nvPr/>
                    </p:nvPicPr>
                    <p:blipFill>
                      <a:blip r:embed="rId4"/>
                      <a:srcRect/>
                      <a:stretch>
                        <a:fillRect/>
                      </a:stretch>
                    </p:blipFill>
                    <p:spPr bwMode="auto">
                      <a:xfrm>
                        <a:off x="1054100" y="5043488"/>
                        <a:ext cx="7167563" cy="1344612"/>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44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14400"/>
            <a:ext cx="6429375" cy="248602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3238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Step 2</a:t>
            </a:r>
          </a:p>
        </p:txBody>
      </p:sp>
      <p:sp>
        <p:nvSpPr>
          <p:cNvPr id="297987" name="Rectangle 3"/>
          <p:cNvSpPr>
            <a:spLocks noGrp="1" noChangeArrowheads="1"/>
          </p:cNvSpPr>
          <p:nvPr>
            <p:ph type="body" idx="1"/>
          </p:nvPr>
        </p:nvSpPr>
        <p:spPr>
          <a:xfrm>
            <a:off x="304800" y="3657600"/>
            <a:ext cx="8686800" cy="1752600"/>
          </a:xfrm>
        </p:spPr>
        <p:txBody>
          <a:bodyPr/>
          <a:lstStyle/>
          <a:p>
            <a:pPr marL="0" indent="458788">
              <a:lnSpc>
                <a:spcPct val="90000"/>
              </a:lnSpc>
              <a:buFontTx/>
              <a:buNone/>
            </a:pPr>
            <a:r>
              <a:rPr lang="en-US" altLang="en-US" sz="2400" dirty="0">
                <a:cs typeface="Times New Roman" pitchFamily="18" charset="0"/>
              </a:rPr>
              <a:t>We can next find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XA</a:t>
            </a:r>
            <a:r>
              <a:rPr lang="en-US" altLang="en-US" sz="2400" dirty="0">
                <a:cs typeface="Times New Roman" pitchFamily="18" charset="0"/>
              </a:rPr>
              <a:t> through Ohm’s Law as</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734796578"/>
              </p:ext>
            </p:extLst>
          </p:nvPr>
        </p:nvGraphicFramePr>
        <p:xfrm>
          <a:off x="838200" y="4800600"/>
          <a:ext cx="6964363" cy="1344612"/>
        </p:xfrm>
        <a:graphic>
          <a:graphicData uri="http://schemas.openxmlformats.org/presentationml/2006/ole">
            <mc:AlternateContent xmlns:mc="http://schemas.openxmlformats.org/markup-compatibility/2006">
              <mc:Choice xmlns:v="urn:schemas-microsoft-com:vml" Requires="v">
                <p:oleObj name="Equation" r:id="rId3" imgW="4343400" imgH="838080" progId="Equation.DSMT4">
                  <p:embed/>
                </p:oleObj>
              </mc:Choice>
              <mc:Fallback>
                <p:oleObj name="Equation" r:id="rId3" imgW="4343400" imgH="838080" progId="Equation.DSMT4">
                  <p:embed/>
                  <p:pic>
                    <p:nvPicPr>
                      <p:cNvPr id="2" name="Object 1"/>
                      <p:cNvPicPr>
                        <a:picLocks noChangeAspect="1" noChangeArrowheads="1"/>
                      </p:cNvPicPr>
                      <p:nvPr/>
                    </p:nvPicPr>
                    <p:blipFill>
                      <a:blip r:embed="rId4"/>
                      <a:srcRect/>
                      <a:stretch>
                        <a:fillRect/>
                      </a:stretch>
                    </p:blipFill>
                    <p:spPr bwMode="auto">
                      <a:xfrm>
                        <a:off x="838200" y="4800600"/>
                        <a:ext cx="6964363" cy="1344612"/>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44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14400"/>
            <a:ext cx="6429375" cy="248602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87339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Step 3</a:t>
            </a:r>
          </a:p>
        </p:txBody>
      </p:sp>
      <p:sp>
        <p:nvSpPr>
          <p:cNvPr id="297987" name="Rectangle 3"/>
          <p:cNvSpPr>
            <a:spLocks noGrp="1" noChangeArrowheads="1"/>
          </p:cNvSpPr>
          <p:nvPr>
            <p:ph type="body" idx="1"/>
          </p:nvPr>
        </p:nvSpPr>
        <p:spPr>
          <a:xfrm>
            <a:off x="304800" y="3581400"/>
            <a:ext cx="8686800" cy="1828800"/>
          </a:xfrm>
        </p:spPr>
        <p:txBody>
          <a:bodyPr/>
          <a:lstStyle/>
          <a:p>
            <a:pPr marL="0" indent="458788">
              <a:lnSpc>
                <a:spcPct val="90000"/>
              </a:lnSpc>
              <a:buFontTx/>
              <a:buNone/>
            </a:pPr>
            <a:r>
              <a:rPr lang="en-US" altLang="en-US" sz="2400" dirty="0">
                <a:cs typeface="Times New Roman" pitchFamily="18" charset="0"/>
              </a:rPr>
              <a:t>We continue by taking the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source, and setting the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source equal to zero.  We obtain the circuit above, and solve by writing CDR,</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920768714"/>
              </p:ext>
            </p:extLst>
          </p:nvPr>
        </p:nvGraphicFramePr>
        <p:xfrm>
          <a:off x="708025" y="5043488"/>
          <a:ext cx="7859713" cy="1344612"/>
        </p:xfrm>
        <a:graphic>
          <a:graphicData uri="http://schemas.openxmlformats.org/presentationml/2006/ole">
            <mc:AlternateContent xmlns:mc="http://schemas.openxmlformats.org/markup-compatibility/2006">
              <mc:Choice xmlns:v="urn:schemas-microsoft-com:vml" Requires="v">
                <p:oleObj name="Equation" r:id="rId3" imgW="4902120" imgH="838080" progId="Equation.DSMT4">
                  <p:embed/>
                </p:oleObj>
              </mc:Choice>
              <mc:Fallback>
                <p:oleObj name="Equation" r:id="rId3" imgW="4902120" imgH="838080" progId="Equation.DSMT4">
                  <p:embed/>
                  <p:pic>
                    <p:nvPicPr>
                      <p:cNvPr id="2" name="Object 1"/>
                      <p:cNvPicPr>
                        <a:picLocks noChangeAspect="1" noChangeArrowheads="1"/>
                      </p:cNvPicPr>
                      <p:nvPr/>
                    </p:nvPicPr>
                    <p:blipFill>
                      <a:blip r:embed="rId4"/>
                      <a:srcRect/>
                      <a:stretch>
                        <a:fillRect/>
                      </a:stretch>
                    </p:blipFill>
                    <p:spPr bwMode="auto">
                      <a:xfrm>
                        <a:off x="708025" y="5043488"/>
                        <a:ext cx="7859713" cy="1344612"/>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54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838200"/>
            <a:ext cx="7267575" cy="248602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8319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Step 4</a:t>
            </a:r>
          </a:p>
        </p:txBody>
      </p:sp>
      <p:graphicFrame>
        <p:nvGraphicFramePr>
          <p:cNvPr id="2" name="Object 1"/>
          <p:cNvGraphicFramePr>
            <a:graphicFrameLocks noChangeAspect="1"/>
          </p:cNvGraphicFramePr>
          <p:nvPr>
            <p:extLst>
              <p:ext uri="{D42A27DB-BD31-4B8C-83A1-F6EECF244321}">
                <p14:modId xmlns:p14="http://schemas.microsoft.com/office/powerpoint/2010/main" val="1368264291"/>
              </p:ext>
            </p:extLst>
          </p:nvPr>
        </p:nvGraphicFramePr>
        <p:xfrm>
          <a:off x="260350" y="4953000"/>
          <a:ext cx="8758238" cy="1506538"/>
        </p:xfrm>
        <a:graphic>
          <a:graphicData uri="http://schemas.openxmlformats.org/presentationml/2006/ole">
            <mc:AlternateContent xmlns:mc="http://schemas.openxmlformats.org/markup-compatibility/2006">
              <mc:Choice xmlns:v="urn:schemas-microsoft-com:vml" Requires="v">
                <p:oleObj name="Equation" r:id="rId3" imgW="5460840" imgH="939600" progId="Equation.DSMT4">
                  <p:embed/>
                </p:oleObj>
              </mc:Choice>
              <mc:Fallback>
                <p:oleObj name="Equation" r:id="rId3" imgW="5460840" imgH="939600" progId="Equation.DSMT4">
                  <p:embed/>
                  <p:pic>
                    <p:nvPicPr>
                      <p:cNvPr id="2" name="Object 1"/>
                      <p:cNvPicPr>
                        <a:picLocks noChangeAspect="1" noChangeArrowheads="1"/>
                      </p:cNvPicPr>
                      <p:nvPr/>
                    </p:nvPicPr>
                    <p:blipFill>
                      <a:blip r:embed="rId4"/>
                      <a:srcRect/>
                      <a:stretch>
                        <a:fillRect/>
                      </a:stretch>
                    </p:blipFill>
                    <p:spPr bwMode="auto">
                      <a:xfrm>
                        <a:off x="260350" y="4953000"/>
                        <a:ext cx="8758238" cy="1506538"/>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54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838200"/>
            <a:ext cx="7267575" cy="248602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3"/>
          <p:cNvSpPr txBox="1">
            <a:spLocks noChangeArrowheads="1"/>
          </p:cNvSpPr>
          <p:nvPr/>
        </p:nvSpPr>
        <p:spPr bwMode="auto">
          <a:xfrm>
            <a:off x="304800" y="3657600"/>
            <a:ext cx="8686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We can next find </a:t>
            </a:r>
            <a:r>
              <a:rPr lang="en-US" altLang="en-US" sz="2400" i="1" kern="0" dirty="0" err="1">
                <a:latin typeface="Times New Roman" panose="02020603050405020304" pitchFamily="18" charset="0"/>
                <a:cs typeface="Times New Roman" panose="02020603050405020304" pitchFamily="18" charset="0"/>
              </a:rPr>
              <a:t>v</a:t>
            </a:r>
            <a:r>
              <a:rPr lang="en-US" altLang="en-US" sz="2400" i="1" kern="0" baseline="-25000" dirty="0" err="1">
                <a:latin typeface="Times New Roman" panose="02020603050405020304" pitchFamily="18" charset="0"/>
                <a:cs typeface="Times New Roman" panose="02020603050405020304" pitchFamily="18" charset="0"/>
              </a:rPr>
              <a:t>XB</a:t>
            </a:r>
            <a:r>
              <a:rPr lang="en-US" altLang="en-US" sz="2400" kern="0" dirty="0">
                <a:cs typeface="Times New Roman" pitchFamily="18" charset="0"/>
              </a:rPr>
              <a:t> through Ohm’s Law as</a:t>
            </a:r>
            <a:endParaRPr lang="en-US" altLang="en-US" sz="2000" kern="0" dirty="0">
              <a:cs typeface="Times New Roman" pitchFamily="18" charset="0"/>
            </a:endParaRPr>
          </a:p>
        </p:txBody>
      </p:sp>
    </p:spTree>
    <p:extLst>
      <p:ext uri="{BB962C8B-B14F-4D97-AF65-F5344CB8AC3E}">
        <p14:creationId xmlns:p14="http://schemas.microsoft.com/office/powerpoint/2010/main" val="12381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a:t>
            </a:r>
            <a:r>
              <a:rPr lang="en-US" altLang="en-US" sz="2800" dirty="0" err="1">
                <a:latin typeface="Times New Roman" panose="02020603050405020304" pitchFamily="18" charset="0"/>
                <a:cs typeface="Times New Roman" panose="02020603050405020304" pitchFamily="18" charset="0"/>
              </a:rPr>
              <a:t>i</a:t>
            </a:r>
            <a:r>
              <a:rPr lang="en-US" altLang="en-US" sz="2800" baseline="-25000" dirty="0" err="1">
                <a:latin typeface="Times New Roman" panose="02020603050405020304" pitchFamily="18" charset="0"/>
                <a:cs typeface="Times New Roman" panose="02020603050405020304" pitchFamily="18" charset="0"/>
              </a:rPr>
              <a:t>X</a:t>
            </a:r>
            <a:r>
              <a:rPr lang="en-US" altLang="en-US" sz="2800" dirty="0"/>
              <a:t> Solution</a:t>
            </a:r>
          </a:p>
        </p:txBody>
      </p:sp>
      <p:sp>
        <p:nvSpPr>
          <p:cNvPr id="297987" name="Rectangle 3"/>
          <p:cNvSpPr>
            <a:spLocks noGrp="1" noChangeArrowheads="1"/>
          </p:cNvSpPr>
          <p:nvPr>
            <p:ph type="body" idx="1"/>
          </p:nvPr>
        </p:nvSpPr>
        <p:spPr>
          <a:xfrm>
            <a:off x="304800" y="3429000"/>
            <a:ext cx="8686800" cy="1981200"/>
          </a:xfrm>
        </p:spPr>
        <p:txBody>
          <a:bodyPr/>
          <a:lstStyle/>
          <a:p>
            <a:pPr marL="0" indent="458788">
              <a:lnSpc>
                <a:spcPct val="90000"/>
              </a:lnSpc>
              <a:buFontTx/>
              <a:buNone/>
            </a:pPr>
            <a:r>
              <a:rPr lang="en-US" altLang="en-US" sz="2400" dirty="0">
                <a:cs typeface="Times New Roman" pitchFamily="18" charset="0"/>
              </a:rPr>
              <a:t>We can now say that</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112640460"/>
              </p:ext>
            </p:extLst>
          </p:nvPr>
        </p:nvGraphicFramePr>
        <p:xfrm>
          <a:off x="152400" y="3810000"/>
          <a:ext cx="8875713" cy="1466850"/>
        </p:xfrm>
        <a:graphic>
          <a:graphicData uri="http://schemas.openxmlformats.org/presentationml/2006/ole">
            <mc:AlternateContent xmlns:mc="http://schemas.openxmlformats.org/markup-compatibility/2006">
              <mc:Choice xmlns:v="urn:schemas-microsoft-com:vml" Requires="v">
                <p:oleObj name="Equation" r:id="rId3" imgW="5537160" imgH="914400" progId="Equation.DSMT4">
                  <p:embed/>
                </p:oleObj>
              </mc:Choice>
              <mc:Fallback>
                <p:oleObj name="Equation" r:id="rId3" imgW="5537160" imgH="914400" progId="Equation.DSMT4">
                  <p:embed/>
                  <p:pic>
                    <p:nvPicPr>
                      <p:cNvPr id="2" name="Object 1"/>
                      <p:cNvPicPr>
                        <a:picLocks noChangeAspect="1" noChangeArrowheads="1"/>
                      </p:cNvPicPr>
                      <p:nvPr/>
                    </p:nvPicPr>
                    <p:blipFill>
                      <a:blip r:embed="rId4"/>
                      <a:srcRect/>
                      <a:stretch>
                        <a:fillRect/>
                      </a:stretch>
                    </p:blipFill>
                    <p:spPr bwMode="auto">
                      <a:xfrm>
                        <a:off x="152400" y="3810000"/>
                        <a:ext cx="8875713" cy="1466850"/>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33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967381"/>
            <a:ext cx="6858001" cy="220707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8879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 </a:t>
            </a:r>
            <a:r>
              <a:rPr lang="en-US" altLang="en-US" sz="2800" dirty="0" err="1">
                <a:latin typeface="Times New Roman" panose="02020603050405020304" pitchFamily="18" charset="0"/>
                <a:cs typeface="Times New Roman" panose="02020603050405020304" pitchFamily="18" charset="0"/>
              </a:rPr>
              <a:t>v</a:t>
            </a:r>
            <a:r>
              <a:rPr lang="en-US" altLang="en-US" sz="2800" baseline="-25000" dirty="0" err="1">
                <a:latin typeface="Times New Roman" panose="02020603050405020304" pitchFamily="18" charset="0"/>
                <a:cs typeface="Times New Roman" panose="02020603050405020304" pitchFamily="18" charset="0"/>
              </a:rPr>
              <a:t>X</a:t>
            </a:r>
            <a:r>
              <a:rPr lang="en-US" altLang="en-US" sz="2800" dirty="0"/>
              <a:t> Solution</a:t>
            </a:r>
          </a:p>
        </p:txBody>
      </p:sp>
      <p:sp>
        <p:nvSpPr>
          <p:cNvPr id="297987" name="Rectangle 3"/>
          <p:cNvSpPr>
            <a:spLocks noGrp="1" noChangeArrowheads="1"/>
          </p:cNvSpPr>
          <p:nvPr>
            <p:ph type="body" idx="1"/>
          </p:nvPr>
        </p:nvSpPr>
        <p:spPr>
          <a:xfrm>
            <a:off x="304800" y="3429000"/>
            <a:ext cx="8686800" cy="1981200"/>
          </a:xfrm>
        </p:spPr>
        <p:txBody>
          <a:bodyPr/>
          <a:lstStyle/>
          <a:p>
            <a:pPr marL="0" indent="458788">
              <a:lnSpc>
                <a:spcPct val="90000"/>
              </a:lnSpc>
              <a:buFontTx/>
              <a:buNone/>
            </a:pPr>
            <a:r>
              <a:rPr lang="en-US" altLang="en-US" sz="2400" dirty="0">
                <a:cs typeface="Times New Roman" pitchFamily="18" charset="0"/>
              </a:rPr>
              <a:t>We can now say that</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60703255"/>
              </p:ext>
            </p:extLst>
          </p:nvPr>
        </p:nvGraphicFramePr>
        <p:xfrm>
          <a:off x="487363" y="3810000"/>
          <a:ext cx="8204200" cy="1466850"/>
        </p:xfrm>
        <a:graphic>
          <a:graphicData uri="http://schemas.openxmlformats.org/presentationml/2006/ole">
            <mc:AlternateContent xmlns:mc="http://schemas.openxmlformats.org/markup-compatibility/2006">
              <mc:Choice xmlns:v="urn:schemas-microsoft-com:vml" Requires="v">
                <p:oleObj name="Equation" r:id="rId3" imgW="5117760" imgH="914400" progId="Equation.DSMT4">
                  <p:embed/>
                </p:oleObj>
              </mc:Choice>
              <mc:Fallback>
                <p:oleObj name="Equation" r:id="rId3" imgW="5117760" imgH="914400" progId="Equation.DSMT4">
                  <p:embed/>
                  <p:pic>
                    <p:nvPicPr>
                      <p:cNvPr id="2" name="Object 1"/>
                      <p:cNvPicPr>
                        <a:picLocks noChangeAspect="1" noChangeArrowheads="1"/>
                      </p:cNvPicPr>
                      <p:nvPr/>
                    </p:nvPicPr>
                    <p:blipFill>
                      <a:blip r:embed="rId4"/>
                      <a:srcRect/>
                      <a:stretch>
                        <a:fillRect/>
                      </a:stretch>
                    </p:blipFill>
                    <p:spPr bwMode="auto">
                      <a:xfrm>
                        <a:off x="487363" y="3810000"/>
                        <a:ext cx="8204200" cy="1466850"/>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33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967381"/>
            <a:ext cx="6858001" cy="220707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1303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Solving without Superposition – Numerical Example</a:t>
            </a:r>
          </a:p>
        </p:txBody>
      </p:sp>
      <p:sp>
        <p:nvSpPr>
          <p:cNvPr id="297987" name="Rectangle 3"/>
          <p:cNvSpPr>
            <a:spLocks noGrp="1" noChangeArrowheads="1"/>
          </p:cNvSpPr>
          <p:nvPr>
            <p:ph type="body" idx="1"/>
          </p:nvPr>
        </p:nvSpPr>
        <p:spPr>
          <a:xfrm>
            <a:off x="304800" y="3429000"/>
            <a:ext cx="8686800" cy="1981200"/>
          </a:xfrm>
        </p:spPr>
        <p:txBody>
          <a:bodyPr/>
          <a:lstStyle/>
          <a:p>
            <a:pPr marL="0" indent="458788">
              <a:lnSpc>
                <a:spcPct val="90000"/>
              </a:lnSpc>
              <a:buFontTx/>
              <a:buNone/>
            </a:pPr>
            <a:r>
              <a:rPr lang="en-US" altLang="en-US" sz="2400" dirty="0">
                <a:cs typeface="Times New Roman" pitchFamily="18" charset="0"/>
              </a:rPr>
              <a:t>We now note we could have written KCL in this circuit to get that</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508301350"/>
              </p:ext>
            </p:extLst>
          </p:nvPr>
        </p:nvGraphicFramePr>
        <p:xfrm>
          <a:off x="304800" y="4191000"/>
          <a:ext cx="8675688" cy="1892979"/>
        </p:xfrm>
        <a:graphic>
          <a:graphicData uri="http://schemas.openxmlformats.org/presentationml/2006/ole">
            <mc:AlternateContent xmlns:mc="http://schemas.openxmlformats.org/markup-compatibility/2006">
              <mc:Choice xmlns:v="urn:schemas-microsoft-com:vml" Requires="v">
                <p:oleObj name="Equation" r:id="rId3" imgW="6172200" imgH="1346040" progId="Equation.DSMT4">
                  <p:embed/>
                </p:oleObj>
              </mc:Choice>
              <mc:Fallback>
                <p:oleObj name="Equation" r:id="rId3" imgW="6172200" imgH="1346040" progId="Equation.DSMT4">
                  <p:embed/>
                  <p:pic>
                    <p:nvPicPr>
                      <p:cNvPr id="2" name="Object 1"/>
                      <p:cNvPicPr>
                        <a:picLocks noChangeAspect="1" noChangeArrowheads="1"/>
                      </p:cNvPicPr>
                      <p:nvPr/>
                    </p:nvPicPr>
                    <p:blipFill>
                      <a:blip r:embed="rId4"/>
                      <a:srcRect/>
                      <a:stretch>
                        <a:fillRect/>
                      </a:stretch>
                    </p:blipFill>
                    <p:spPr bwMode="auto">
                      <a:xfrm>
                        <a:off x="304800" y="4191000"/>
                        <a:ext cx="8675688" cy="1892979"/>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33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967381"/>
            <a:ext cx="6858001" cy="220707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Rectangle 3"/>
          <p:cNvSpPr txBox="1">
            <a:spLocks noChangeArrowheads="1"/>
          </p:cNvSpPr>
          <p:nvPr/>
        </p:nvSpPr>
        <p:spPr bwMode="auto">
          <a:xfrm>
            <a:off x="349897" y="6096000"/>
            <a:ext cx="868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This would give us the same answer, more easily than by using superposition.  </a:t>
            </a:r>
            <a:endParaRPr lang="en-US" altLang="en-US" sz="2000" kern="0" dirty="0">
              <a:cs typeface="Times New Roman" pitchFamily="18" charset="0"/>
            </a:endParaRPr>
          </a:p>
        </p:txBody>
      </p:sp>
    </p:spTree>
    <p:extLst>
      <p:ext uri="{BB962C8B-B14F-4D97-AF65-F5344CB8AC3E}">
        <p14:creationId xmlns:p14="http://schemas.microsoft.com/office/powerpoint/2010/main" val="241801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8" name="Rectangle 8"/>
          <p:cNvSpPr>
            <a:spLocks noChangeArrowheads="1"/>
          </p:cNvSpPr>
          <p:nvPr/>
        </p:nvSpPr>
        <p:spPr bwMode="auto">
          <a:xfrm>
            <a:off x="228600" y="4495800"/>
            <a:ext cx="8610600" cy="2362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562" name="Rectangle 2"/>
          <p:cNvSpPr>
            <a:spLocks noGrp="1" noChangeArrowheads="1"/>
          </p:cNvSpPr>
          <p:nvPr>
            <p:ph type="title"/>
          </p:nvPr>
        </p:nvSpPr>
        <p:spPr>
          <a:xfrm>
            <a:off x="609600" y="304800"/>
            <a:ext cx="7772400" cy="762000"/>
          </a:xfrm>
        </p:spPr>
        <p:txBody>
          <a:bodyPr/>
          <a:lstStyle/>
          <a:p>
            <a:r>
              <a:rPr lang="en-US" altLang="en-US" sz="4000"/>
              <a:t>Notes</a:t>
            </a:r>
          </a:p>
        </p:txBody>
      </p:sp>
      <p:sp>
        <p:nvSpPr>
          <p:cNvPr id="322563" name="Rectangle 3"/>
          <p:cNvSpPr>
            <a:spLocks noGrp="1" noChangeArrowheads="1"/>
          </p:cNvSpPr>
          <p:nvPr>
            <p:ph type="body" idx="1"/>
          </p:nvPr>
        </p:nvSpPr>
        <p:spPr>
          <a:xfrm>
            <a:off x="152400" y="1828800"/>
            <a:ext cx="8686800" cy="2667000"/>
          </a:xfrm>
          <a:noFill/>
          <a:ln/>
        </p:spPr>
        <p:txBody>
          <a:bodyPr lIns="91440" tIns="45720" rIns="91440" bIns="45720"/>
          <a:lstStyle/>
          <a:p>
            <a:pPr marL="0" indent="458788">
              <a:lnSpc>
                <a:spcPct val="90000"/>
              </a:lnSpc>
              <a:spcBef>
                <a:spcPct val="0"/>
              </a:spcBef>
              <a:buFontTx/>
              <a:buAutoNum type="arabicPeriod"/>
            </a:pPr>
            <a:r>
              <a:rPr lang="en-US" altLang="en-US" sz="2000" dirty="0"/>
              <a:t>We found that superposition means that we can find voltages and currents by adding the inputs of each of the independent sources, taking each independent source one at a time.  </a:t>
            </a:r>
          </a:p>
          <a:p>
            <a:pPr marL="0" indent="458788">
              <a:lnSpc>
                <a:spcPct val="90000"/>
              </a:lnSpc>
              <a:spcBef>
                <a:spcPct val="0"/>
              </a:spcBef>
              <a:buFontTx/>
              <a:buAutoNum type="arabicPeriod"/>
            </a:pPr>
            <a:r>
              <a:rPr lang="en-US" altLang="en-US" sz="2000" dirty="0"/>
              <a:t>This superposition approach, however, is not really a very efficient way to solve the problems we have at this point</a:t>
            </a:r>
            <a:r>
              <a:rPr lang="en-US" altLang="en-US" sz="2000" dirty="0">
                <a:cs typeface="Times New Roman" pitchFamily="18" charset="0"/>
              </a:rPr>
              <a:t>.  </a:t>
            </a:r>
          </a:p>
          <a:p>
            <a:pPr marL="0" indent="458788">
              <a:lnSpc>
                <a:spcPct val="90000"/>
              </a:lnSpc>
              <a:spcBef>
                <a:spcPct val="0"/>
              </a:spcBef>
              <a:buFontTx/>
              <a:buAutoNum type="arabicPeriod"/>
            </a:pPr>
            <a:r>
              <a:rPr lang="en-US" altLang="en-US" sz="2000" dirty="0">
                <a:cs typeface="Times New Roman" pitchFamily="18" charset="0"/>
              </a:rPr>
              <a:t>Later in this course, we will introduce a situation where superposition allows us to use a technique we will call phasor analysis in places where we can take a much more efficient approach using that superposition concept.  So, soon it will be very valuable.</a:t>
            </a:r>
          </a:p>
        </p:txBody>
      </p:sp>
      <p:pic>
        <p:nvPicPr>
          <p:cNvPr id="322565" name="Picture 5" descr="AG00384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246688"/>
            <a:ext cx="2438400" cy="1195387"/>
          </a:xfrm>
          <a:prstGeom prst="rect">
            <a:avLst/>
          </a:prstGeom>
          <a:noFill/>
          <a:extLst>
            <a:ext uri="{909E8E84-426E-40DD-AFC4-6F175D3DCCD1}">
              <a14:hiddenFill xmlns:a14="http://schemas.microsoft.com/office/drawing/2010/main">
                <a:solidFill>
                  <a:srgbClr val="FFFFFF"/>
                </a:solidFill>
              </a14:hiddenFill>
            </a:ext>
          </a:extLst>
        </p:spPr>
      </p:pic>
      <p:pic>
        <p:nvPicPr>
          <p:cNvPr id="322566" name="Picture 6" descr="j025449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572000"/>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22567" name="Picture 7" descr="AG00384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181600"/>
            <a:ext cx="2438400" cy="1195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09600" y="304800"/>
            <a:ext cx="7772400" cy="762000"/>
          </a:xfrm>
        </p:spPr>
        <p:txBody>
          <a:bodyPr/>
          <a:lstStyle/>
          <a:p>
            <a:r>
              <a:rPr lang="en-US" altLang="en-US" sz="4000" dirty="0"/>
              <a:t>Example Problem</a:t>
            </a:r>
          </a:p>
        </p:txBody>
      </p:sp>
      <p:sp>
        <p:nvSpPr>
          <p:cNvPr id="324611" name="Rectangle 3"/>
          <p:cNvSpPr>
            <a:spLocks noGrp="1" noChangeArrowheads="1"/>
          </p:cNvSpPr>
          <p:nvPr>
            <p:ph type="body" idx="1"/>
          </p:nvPr>
        </p:nvSpPr>
        <p:spPr>
          <a:xfrm>
            <a:off x="609600" y="1143000"/>
            <a:ext cx="7772400" cy="2209800"/>
          </a:xfrm>
          <a:noFill/>
          <a:ln/>
        </p:spPr>
        <p:txBody>
          <a:bodyPr lIns="91440" tIns="45720" rIns="91440" bIns="45720"/>
          <a:lstStyle/>
          <a:p>
            <a:pPr marL="0" indent="458788">
              <a:lnSpc>
                <a:spcPct val="90000"/>
              </a:lnSpc>
              <a:buFontTx/>
              <a:buNone/>
            </a:pPr>
            <a:r>
              <a:rPr lang="en-US" altLang="en-US" sz="2800" dirty="0">
                <a:cs typeface="Times New Roman" pitchFamily="18" charset="0"/>
              </a:rPr>
              <a:t>We wish to use superposition to find</a:t>
            </a:r>
            <a:r>
              <a:rPr lang="en-US" altLang="en-US" sz="2800" dirty="0"/>
              <a:t>, </a:t>
            </a:r>
            <a:r>
              <a:rPr lang="en-US" altLang="en-US" sz="2800" i="1" dirty="0" err="1">
                <a:latin typeface="Times New Roman" panose="02020603050405020304" pitchFamily="18" charset="0"/>
                <a:cs typeface="Times New Roman" panose="02020603050405020304" pitchFamily="18" charset="0"/>
              </a:rPr>
              <a:t>v</a:t>
            </a:r>
            <a:r>
              <a:rPr lang="en-US" altLang="en-US" sz="2800" i="1" baseline="-25000" dirty="0" err="1">
                <a:latin typeface="Times New Roman" panose="02020603050405020304" pitchFamily="18" charset="0"/>
                <a:cs typeface="Times New Roman" panose="02020603050405020304" pitchFamily="18" charset="0"/>
              </a:rPr>
              <a:t>X</a:t>
            </a:r>
            <a:r>
              <a:rPr lang="en-US" altLang="en-US" sz="2800" dirty="0"/>
              <a:t>, in the circuit below.  </a:t>
            </a:r>
            <a:r>
              <a:rPr lang="en-US" altLang="en-US" sz="2800" dirty="0">
                <a:cs typeface="Times New Roman" pitchFamily="18" charset="0"/>
              </a:rPr>
              <a:t>  </a:t>
            </a:r>
          </a:p>
          <a:p>
            <a:pPr marL="0" indent="458788">
              <a:lnSpc>
                <a:spcPct val="90000"/>
              </a:lnSpc>
              <a:buFontTx/>
              <a:buNone/>
            </a:pPr>
            <a:r>
              <a:rPr lang="en-US" altLang="en-US" sz="2000" dirty="0">
                <a:cs typeface="Times New Roman" pitchFamily="18" charset="0"/>
              </a:rPr>
              <a:t>This will give us a chance to show what having three independent sources means, and how to handle dependent sources.  </a:t>
            </a:r>
          </a:p>
        </p:txBody>
      </p:sp>
      <p:pic>
        <p:nvPicPr>
          <p:cNvPr id="324662"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3200400"/>
            <a:ext cx="7715250" cy="3352800"/>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371600" y="0"/>
            <a:ext cx="7772400" cy="914400"/>
          </a:xfrm>
        </p:spPr>
        <p:txBody>
          <a:bodyPr/>
          <a:lstStyle/>
          <a:p>
            <a:r>
              <a:rPr lang="en-US" altLang="en-US" sz="4000"/>
              <a:t>Example Problem – Step 1</a:t>
            </a:r>
          </a:p>
        </p:txBody>
      </p:sp>
      <p:sp>
        <p:nvSpPr>
          <p:cNvPr id="326659" name="Rectangle 3"/>
          <p:cNvSpPr>
            <a:spLocks noGrp="1" noChangeArrowheads="1"/>
          </p:cNvSpPr>
          <p:nvPr>
            <p:ph type="body" idx="1"/>
          </p:nvPr>
        </p:nvSpPr>
        <p:spPr>
          <a:xfrm>
            <a:off x="609600" y="914400"/>
            <a:ext cx="7772400" cy="1371600"/>
          </a:xfrm>
          <a:noFill/>
          <a:ln/>
        </p:spPr>
        <p:txBody>
          <a:bodyPr lIns="91440" tIns="45720" rIns="91440" bIns="45720"/>
          <a:lstStyle/>
          <a:p>
            <a:pPr marL="0" indent="458788">
              <a:buFontTx/>
              <a:buNone/>
            </a:pPr>
            <a:r>
              <a:rPr lang="en-US" altLang="en-US" sz="2400" dirty="0">
                <a:cs typeface="Times New Roman" pitchFamily="18" charset="0"/>
              </a:rPr>
              <a:t>We begin by taking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and setting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and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F</a:t>
            </a:r>
            <a:r>
              <a:rPr lang="en-US" altLang="en-US" sz="2400" dirty="0">
                <a:cs typeface="Times New Roman" pitchFamily="18" charset="0"/>
              </a:rPr>
              <a:t> equal to zero.  Note that we do </a:t>
            </a:r>
            <a:r>
              <a:rPr lang="en-US" altLang="en-US" sz="2400" b="1" dirty="0">
                <a:cs typeface="Times New Roman" pitchFamily="18" charset="0"/>
              </a:rPr>
              <a:t>not</a:t>
            </a:r>
            <a:r>
              <a:rPr lang="en-US" altLang="en-US" sz="2400" dirty="0">
                <a:cs typeface="Times New Roman" pitchFamily="18" charset="0"/>
              </a:rPr>
              <a:t> set the dependent source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G</a:t>
            </a:r>
            <a:r>
              <a:rPr lang="en-US" altLang="en-US" sz="2400" dirty="0">
                <a:cs typeface="Times New Roman" pitchFamily="18" charset="0"/>
              </a:rPr>
              <a:t> to zero.  </a:t>
            </a:r>
          </a:p>
        </p:txBody>
      </p:sp>
      <p:graphicFrame>
        <p:nvGraphicFramePr>
          <p:cNvPr id="2" name="Object 1"/>
          <p:cNvGraphicFramePr>
            <a:graphicFrameLocks noChangeAspect="1"/>
          </p:cNvGraphicFramePr>
          <p:nvPr>
            <p:extLst>
              <p:ext uri="{D42A27DB-BD31-4B8C-83A1-F6EECF244321}">
                <p14:modId xmlns:p14="http://schemas.microsoft.com/office/powerpoint/2010/main" val="3252552910"/>
              </p:ext>
            </p:extLst>
          </p:nvPr>
        </p:nvGraphicFramePr>
        <p:xfrm>
          <a:off x="933450" y="4746625"/>
          <a:ext cx="7278688" cy="2044700"/>
        </p:xfrm>
        <a:graphic>
          <a:graphicData uri="http://schemas.openxmlformats.org/presentationml/2006/ole">
            <mc:AlternateContent xmlns:mc="http://schemas.openxmlformats.org/markup-compatibility/2006">
              <mc:Choice xmlns:v="urn:schemas-microsoft-com:vml" Requires="v">
                <p:oleObj name="Equation" r:id="rId3" imgW="6235560" imgH="1752480" progId="Equation.DSMT4">
                  <p:embed/>
                </p:oleObj>
              </mc:Choice>
              <mc:Fallback>
                <p:oleObj name="Equation" r:id="rId3" imgW="6235560" imgH="1752480" progId="Equation.DSMT4">
                  <p:embed/>
                  <p:pic>
                    <p:nvPicPr>
                      <p:cNvPr id="2" name="Object 1"/>
                      <p:cNvPicPr>
                        <a:picLocks noChangeAspect="1" noChangeArrowheads="1"/>
                      </p:cNvPicPr>
                      <p:nvPr/>
                    </p:nvPicPr>
                    <p:blipFill>
                      <a:blip r:embed="rId4"/>
                      <a:srcRect/>
                      <a:stretch>
                        <a:fillRect/>
                      </a:stretch>
                    </p:blipFill>
                    <p:spPr bwMode="auto">
                      <a:xfrm>
                        <a:off x="933450" y="4746625"/>
                        <a:ext cx="7278688" cy="2044700"/>
                      </a:xfrm>
                      <a:prstGeom prst="rect">
                        <a:avLst/>
                      </a:prstGeom>
                      <a:solidFill>
                        <a:schemeClr val="accent1"/>
                      </a:solidFill>
                      <a:ln w="12700">
                        <a:solidFill>
                          <a:srgbClr val="000000"/>
                        </a:solidFill>
                        <a:miter lim="800000"/>
                        <a:headEnd/>
                        <a:tailEnd/>
                      </a:ln>
                    </p:spPr>
                  </p:pic>
                </p:oleObj>
              </mc:Fallback>
            </mc:AlternateContent>
          </a:graphicData>
        </a:graphic>
      </p:graphicFrame>
      <p:pic>
        <p:nvPicPr>
          <p:cNvPr id="326719"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133600"/>
            <a:ext cx="6429375" cy="260032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685800"/>
            <a:ext cx="7772400" cy="2133600"/>
          </a:xfrm>
        </p:spPr>
        <p:txBody>
          <a:bodyPr/>
          <a:lstStyle/>
          <a:p>
            <a:r>
              <a:rPr lang="en-US" altLang="en-US" dirty="0"/>
              <a:t>Superposition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371600" y="0"/>
            <a:ext cx="7772400" cy="914400"/>
          </a:xfrm>
        </p:spPr>
        <p:txBody>
          <a:bodyPr/>
          <a:lstStyle/>
          <a:p>
            <a:r>
              <a:rPr lang="en-US" altLang="en-US" sz="4000" dirty="0"/>
              <a:t>Example Problem – Step 2</a:t>
            </a:r>
          </a:p>
        </p:txBody>
      </p:sp>
      <p:sp>
        <p:nvSpPr>
          <p:cNvPr id="326659" name="Rectangle 3"/>
          <p:cNvSpPr>
            <a:spLocks noGrp="1" noChangeArrowheads="1"/>
          </p:cNvSpPr>
          <p:nvPr>
            <p:ph type="body" idx="1"/>
          </p:nvPr>
        </p:nvSpPr>
        <p:spPr>
          <a:xfrm>
            <a:off x="609600" y="914400"/>
            <a:ext cx="7772400" cy="1371600"/>
          </a:xfrm>
          <a:noFill/>
          <a:ln/>
        </p:spPr>
        <p:txBody>
          <a:bodyPr lIns="91440" tIns="45720" rIns="91440" bIns="45720"/>
          <a:lstStyle/>
          <a:p>
            <a:pPr marL="0" indent="458788">
              <a:buFontTx/>
              <a:buNone/>
            </a:pPr>
            <a:r>
              <a:rPr lang="en-US" altLang="en-US" sz="2400" dirty="0">
                <a:cs typeface="Times New Roman" pitchFamily="18" charset="0"/>
              </a:rPr>
              <a:t>Our next step involves taking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and setting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and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F</a:t>
            </a:r>
            <a:r>
              <a:rPr lang="en-US" altLang="en-US" sz="2400" dirty="0">
                <a:cs typeface="Times New Roman" pitchFamily="18" charset="0"/>
              </a:rPr>
              <a:t> equal to zero.  Note that we do </a:t>
            </a:r>
            <a:r>
              <a:rPr lang="en-US" altLang="en-US" sz="2400" b="1" dirty="0">
                <a:cs typeface="Times New Roman" pitchFamily="18" charset="0"/>
              </a:rPr>
              <a:t>not</a:t>
            </a:r>
            <a:r>
              <a:rPr lang="en-US" altLang="en-US" sz="2400" dirty="0">
                <a:cs typeface="Times New Roman" pitchFamily="18" charset="0"/>
              </a:rPr>
              <a:t> set the dependent source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G</a:t>
            </a:r>
            <a:r>
              <a:rPr lang="en-US" altLang="en-US" sz="2400" dirty="0">
                <a:cs typeface="Times New Roman" pitchFamily="18" charset="0"/>
              </a:rPr>
              <a:t> to zero.  </a:t>
            </a:r>
          </a:p>
        </p:txBody>
      </p:sp>
      <p:graphicFrame>
        <p:nvGraphicFramePr>
          <p:cNvPr id="2" name="Object 1"/>
          <p:cNvGraphicFramePr>
            <a:graphicFrameLocks noChangeAspect="1"/>
          </p:cNvGraphicFramePr>
          <p:nvPr>
            <p:extLst>
              <p:ext uri="{D42A27DB-BD31-4B8C-83A1-F6EECF244321}">
                <p14:modId xmlns:p14="http://schemas.microsoft.com/office/powerpoint/2010/main" val="155554802"/>
              </p:ext>
            </p:extLst>
          </p:nvPr>
        </p:nvGraphicFramePr>
        <p:xfrm>
          <a:off x="376238" y="4746625"/>
          <a:ext cx="8391525" cy="2044700"/>
        </p:xfrm>
        <a:graphic>
          <a:graphicData uri="http://schemas.openxmlformats.org/presentationml/2006/ole">
            <mc:AlternateContent xmlns:mc="http://schemas.openxmlformats.org/markup-compatibility/2006">
              <mc:Choice xmlns:v="urn:schemas-microsoft-com:vml" Requires="v">
                <p:oleObj name="Equation" r:id="rId3" imgW="7188120" imgH="1752480" progId="Equation.DSMT4">
                  <p:embed/>
                </p:oleObj>
              </mc:Choice>
              <mc:Fallback>
                <p:oleObj name="Equation" r:id="rId3" imgW="7188120" imgH="1752480" progId="Equation.DSMT4">
                  <p:embed/>
                  <p:pic>
                    <p:nvPicPr>
                      <p:cNvPr id="2" name="Object 1"/>
                      <p:cNvPicPr>
                        <a:picLocks noChangeAspect="1" noChangeArrowheads="1"/>
                      </p:cNvPicPr>
                      <p:nvPr/>
                    </p:nvPicPr>
                    <p:blipFill>
                      <a:blip r:embed="rId4"/>
                      <a:srcRect/>
                      <a:stretch>
                        <a:fillRect/>
                      </a:stretch>
                    </p:blipFill>
                    <p:spPr bwMode="auto">
                      <a:xfrm>
                        <a:off x="376238" y="4746625"/>
                        <a:ext cx="8391525" cy="2044700"/>
                      </a:xfrm>
                      <a:prstGeom prst="rect">
                        <a:avLst/>
                      </a:prstGeom>
                      <a:solidFill>
                        <a:schemeClr val="accent1"/>
                      </a:solidFill>
                      <a:ln w="12700">
                        <a:solidFill>
                          <a:srgbClr val="000000"/>
                        </a:solidFill>
                        <a:miter lim="800000"/>
                        <a:headEnd/>
                        <a:tailEnd/>
                      </a:ln>
                    </p:spPr>
                  </p:pic>
                </p:oleObj>
              </mc:Fallback>
            </mc:AlternateContent>
          </a:graphicData>
        </a:graphic>
      </p:graphicFrame>
      <p:pic>
        <p:nvPicPr>
          <p:cNvPr id="45158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1" y="2149417"/>
            <a:ext cx="7010399" cy="2508308"/>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87917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371600" y="0"/>
            <a:ext cx="7772400" cy="914400"/>
          </a:xfrm>
        </p:spPr>
        <p:txBody>
          <a:bodyPr/>
          <a:lstStyle/>
          <a:p>
            <a:r>
              <a:rPr lang="en-US" altLang="en-US" sz="4000" dirty="0"/>
              <a:t>Example Problem – Step 3</a:t>
            </a:r>
          </a:p>
        </p:txBody>
      </p:sp>
      <p:sp>
        <p:nvSpPr>
          <p:cNvPr id="326659" name="Rectangle 3"/>
          <p:cNvSpPr>
            <a:spLocks noGrp="1" noChangeArrowheads="1"/>
          </p:cNvSpPr>
          <p:nvPr>
            <p:ph type="body" idx="1"/>
          </p:nvPr>
        </p:nvSpPr>
        <p:spPr>
          <a:xfrm>
            <a:off x="609600" y="914400"/>
            <a:ext cx="7772400" cy="1371600"/>
          </a:xfrm>
          <a:noFill/>
          <a:ln/>
        </p:spPr>
        <p:txBody>
          <a:bodyPr lIns="91440" tIns="45720" rIns="91440" bIns="45720"/>
          <a:lstStyle/>
          <a:p>
            <a:pPr marL="0" indent="458788">
              <a:buFontTx/>
              <a:buNone/>
            </a:pPr>
            <a:r>
              <a:rPr lang="en-US" altLang="en-US" sz="2400" dirty="0">
                <a:cs typeface="Times New Roman" pitchFamily="18" charset="0"/>
              </a:rPr>
              <a:t>Finally, by taking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F</a:t>
            </a:r>
            <a:r>
              <a:rPr lang="en-US" altLang="en-US" sz="2400" dirty="0">
                <a:cs typeface="Times New Roman" pitchFamily="18" charset="0"/>
              </a:rPr>
              <a:t>, and setting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and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i="1" baseline="-25000" dirty="0">
                <a:latin typeface="Times New Roman" panose="02020603050405020304" pitchFamily="18" charset="0"/>
                <a:cs typeface="Times New Roman" panose="02020603050405020304" pitchFamily="18" charset="0"/>
              </a:rPr>
              <a:t> </a:t>
            </a:r>
            <a:r>
              <a:rPr lang="en-US" altLang="en-US" sz="2400" dirty="0">
                <a:cs typeface="Times New Roman" pitchFamily="18" charset="0"/>
              </a:rPr>
              <a:t>equal to zero.  Note that we do </a:t>
            </a:r>
            <a:r>
              <a:rPr lang="en-US" altLang="en-US" sz="2400" b="1" dirty="0">
                <a:cs typeface="Times New Roman" pitchFamily="18" charset="0"/>
              </a:rPr>
              <a:t>not</a:t>
            </a:r>
            <a:r>
              <a:rPr lang="en-US" altLang="en-US" sz="2400" dirty="0">
                <a:cs typeface="Times New Roman" pitchFamily="18" charset="0"/>
              </a:rPr>
              <a:t> set the dependent source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G</a:t>
            </a:r>
            <a:r>
              <a:rPr lang="en-US" altLang="en-US" sz="2400" dirty="0">
                <a:cs typeface="Times New Roman" pitchFamily="18" charset="0"/>
              </a:rPr>
              <a:t> to zero.  </a:t>
            </a:r>
          </a:p>
        </p:txBody>
      </p:sp>
      <p:graphicFrame>
        <p:nvGraphicFramePr>
          <p:cNvPr id="2" name="Object 1"/>
          <p:cNvGraphicFramePr>
            <a:graphicFrameLocks noChangeAspect="1"/>
          </p:cNvGraphicFramePr>
          <p:nvPr>
            <p:extLst>
              <p:ext uri="{D42A27DB-BD31-4B8C-83A1-F6EECF244321}">
                <p14:modId xmlns:p14="http://schemas.microsoft.com/office/powerpoint/2010/main" val="665442832"/>
              </p:ext>
            </p:extLst>
          </p:nvPr>
        </p:nvGraphicFramePr>
        <p:xfrm>
          <a:off x="546100" y="4840288"/>
          <a:ext cx="7666038" cy="1951037"/>
        </p:xfrm>
        <a:graphic>
          <a:graphicData uri="http://schemas.openxmlformats.org/presentationml/2006/ole">
            <mc:AlternateContent xmlns:mc="http://schemas.openxmlformats.org/markup-compatibility/2006">
              <mc:Choice xmlns:v="urn:schemas-microsoft-com:vml" Requires="v">
                <p:oleObj name="Equation" r:id="rId3" imgW="6883200" imgH="1752480" progId="Equation.DSMT4">
                  <p:embed/>
                </p:oleObj>
              </mc:Choice>
              <mc:Fallback>
                <p:oleObj name="Equation" r:id="rId3" imgW="6883200" imgH="1752480" progId="Equation.DSMT4">
                  <p:embed/>
                  <p:pic>
                    <p:nvPicPr>
                      <p:cNvPr id="2" name="Object 1"/>
                      <p:cNvPicPr>
                        <a:picLocks noChangeAspect="1" noChangeArrowheads="1"/>
                      </p:cNvPicPr>
                      <p:nvPr/>
                    </p:nvPicPr>
                    <p:blipFill>
                      <a:blip r:embed="rId4"/>
                      <a:srcRect/>
                      <a:stretch>
                        <a:fillRect/>
                      </a:stretch>
                    </p:blipFill>
                    <p:spPr bwMode="auto">
                      <a:xfrm>
                        <a:off x="546100" y="4840288"/>
                        <a:ext cx="7666038" cy="1951037"/>
                      </a:xfrm>
                      <a:prstGeom prst="rect">
                        <a:avLst/>
                      </a:prstGeom>
                      <a:solidFill>
                        <a:schemeClr val="accent1"/>
                      </a:solidFill>
                      <a:ln w="12700">
                        <a:solidFill>
                          <a:srgbClr val="000000"/>
                        </a:solidFill>
                        <a:miter lim="800000"/>
                        <a:headEnd/>
                        <a:tailEnd/>
                      </a:ln>
                    </p:spPr>
                  </p:pic>
                </p:oleObj>
              </mc:Fallback>
            </mc:AlternateContent>
          </a:graphicData>
        </a:graphic>
      </p:graphicFrame>
      <p:pic>
        <p:nvPicPr>
          <p:cNvPr id="4526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752600"/>
            <a:ext cx="5424487" cy="3053977"/>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4298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371600" y="0"/>
            <a:ext cx="7772400" cy="914400"/>
          </a:xfrm>
        </p:spPr>
        <p:txBody>
          <a:bodyPr/>
          <a:lstStyle/>
          <a:p>
            <a:r>
              <a:rPr lang="en-US" altLang="en-US" sz="4000" dirty="0"/>
              <a:t>Example Problem – Step 4</a:t>
            </a:r>
          </a:p>
        </p:txBody>
      </p:sp>
      <p:sp>
        <p:nvSpPr>
          <p:cNvPr id="326659" name="Rectangle 3"/>
          <p:cNvSpPr>
            <a:spLocks noGrp="1" noChangeArrowheads="1"/>
          </p:cNvSpPr>
          <p:nvPr>
            <p:ph type="body" idx="1"/>
          </p:nvPr>
        </p:nvSpPr>
        <p:spPr>
          <a:xfrm>
            <a:off x="609600" y="914400"/>
            <a:ext cx="7772400" cy="1371600"/>
          </a:xfrm>
          <a:noFill/>
          <a:ln/>
        </p:spPr>
        <p:txBody>
          <a:bodyPr lIns="91440" tIns="45720" rIns="91440" bIns="45720"/>
          <a:lstStyle/>
          <a:p>
            <a:pPr marL="0" indent="458788">
              <a:buFontTx/>
              <a:buNone/>
            </a:pPr>
            <a:r>
              <a:rPr lang="en-US" altLang="en-US" sz="2400" dirty="0">
                <a:cs typeface="Times New Roman" pitchFamily="18" charset="0"/>
              </a:rPr>
              <a:t>We now solve for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X</a:t>
            </a:r>
            <a:r>
              <a:rPr lang="en-US" altLang="en-US" sz="2400" dirty="0">
                <a:cs typeface="Times New Roman" pitchFamily="18" charset="0"/>
              </a:rPr>
              <a:t>, writing  </a:t>
            </a:r>
          </a:p>
        </p:txBody>
      </p:sp>
      <p:graphicFrame>
        <p:nvGraphicFramePr>
          <p:cNvPr id="2" name="Object 1"/>
          <p:cNvGraphicFramePr>
            <a:graphicFrameLocks noChangeAspect="1"/>
          </p:cNvGraphicFramePr>
          <p:nvPr>
            <p:extLst>
              <p:ext uri="{D42A27DB-BD31-4B8C-83A1-F6EECF244321}">
                <p14:modId xmlns:p14="http://schemas.microsoft.com/office/powerpoint/2010/main" val="805292056"/>
              </p:ext>
            </p:extLst>
          </p:nvPr>
        </p:nvGraphicFramePr>
        <p:xfrm>
          <a:off x="1085850" y="1866900"/>
          <a:ext cx="6972300" cy="960438"/>
        </p:xfrm>
        <a:graphic>
          <a:graphicData uri="http://schemas.openxmlformats.org/presentationml/2006/ole">
            <mc:AlternateContent xmlns:mc="http://schemas.openxmlformats.org/markup-compatibility/2006">
              <mc:Choice xmlns:v="urn:schemas-microsoft-com:vml" Requires="v">
                <p:oleObj name="Equation" r:id="rId3" imgW="6260760" imgH="863280" progId="Equation.DSMT4">
                  <p:embed/>
                </p:oleObj>
              </mc:Choice>
              <mc:Fallback>
                <p:oleObj name="Equation" r:id="rId3" imgW="6260760" imgH="863280" progId="Equation.DSMT4">
                  <p:embed/>
                  <p:pic>
                    <p:nvPicPr>
                      <p:cNvPr id="2" name="Object 1"/>
                      <p:cNvPicPr>
                        <a:picLocks noChangeAspect="1" noChangeArrowheads="1"/>
                      </p:cNvPicPr>
                      <p:nvPr/>
                    </p:nvPicPr>
                    <p:blipFill>
                      <a:blip r:embed="rId4"/>
                      <a:srcRect/>
                      <a:stretch>
                        <a:fillRect/>
                      </a:stretch>
                    </p:blipFill>
                    <p:spPr bwMode="auto">
                      <a:xfrm>
                        <a:off x="1085850" y="1866900"/>
                        <a:ext cx="6972300" cy="960438"/>
                      </a:xfrm>
                      <a:prstGeom prst="rect">
                        <a:avLst/>
                      </a:prstGeom>
                      <a:solidFill>
                        <a:schemeClr val="accent1"/>
                      </a:solidFill>
                      <a:ln w="12700">
                        <a:solidFill>
                          <a:srgbClr val="000000"/>
                        </a:solidFill>
                        <a:miter lim="800000"/>
                        <a:headEnd/>
                        <a:tailEnd/>
                      </a:ln>
                    </p:spPr>
                  </p:pic>
                </p:oleObj>
              </mc:Fallback>
            </mc:AlternateContent>
          </a:graphicData>
        </a:graphic>
      </p:graphicFrame>
      <p:pic>
        <p:nvPicPr>
          <p:cNvPr id="6" name="Picture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3429000"/>
            <a:ext cx="7715250" cy="3352800"/>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94929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8" name="Rectangle 6"/>
          <p:cNvSpPr>
            <a:spLocks noChangeArrowheads="1"/>
          </p:cNvSpPr>
          <p:nvPr/>
        </p:nvSpPr>
        <p:spPr bwMode="auto">
          <a:xfrm>
            <a:off x="6858000" y="4800600"/>
            <a:ext cx="1371600" cy="1676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1234" name="Rectangle 2"/>
          <p:cNvSpPr>
            <a:spLocks noGrp="1" noChangeArrowheads="1"/>
          </p:cNvSpPr>
          <p:nvPr>
            <p:ph type="title"/>
          </p:nvPr>
        </p:nvSpPr>
        <p:spPr>
          <a:xfrm>
            <a:off x="1219200" y="152400"/>
            <a:ext cx="7772400" cy="1066800"/>
          </a:xfrm>
        </p:spPr>
        <p:txBody>
          <a:bodyPr/>
          <a:lstStyle/>
          <a:p>
            <a:r>
              <a:rPr lang="en-US" altLang="en-US" sz="3600" dirty="0"/>
              <a:t>What is the deal here?</a:t>
            </a:r>
            <a:br>
              <a:rPr lang="en-US" altLang="en-US" sz="3600" dirty="0"/>
            </a:br>
            <a:r>
              <a:rPr lang="en-US" altLang="en-US" sz="3600" dirty="0"/>
              <a:t>Is this worth all this trouble?</a:t>
            </a:r>
          </a:p>
        </p:txBody>
      </p:sp>
      <p:sp>
        <p:nvSpPr>
          <p:cNvPr id="351235" name="Rectangle 3"/>
          <p:cNvSpPr>
            <a:spLocks noGrp="1" noChangeArrowheads="1"/>
          </p:cNvSpPr>
          <p:nvPr>
            <p:ph type="body" idx="1"/>
          </p:nvPr>
        </p:nvSpPr>
        <p:spPr>
          <a:xfrm>
            <a:off x="533400" y="2209800"/>
            <a:ext cx="7924800" cy="2743200"/>
          </a:xfrm>
        </p:spPr>
        <p:txBody>
          <a:bodyPr/>
          <a:lstStyle/>
          <a:p>
            <a:r>
              <a:rPr lang="en-US" altLang="en-US" sz="2400" dirty="0"/>
              <a:t>This is a good question.  No, for what we have right now, superposition is not worth the trouble.  However, later, we will encounter problems where superposition makes the solution much easier.  So, yes, this concept of superposition is very much worth knowing and understanding.  It is a very powerful concept. </a:t>
            </a:r>
          </a:p>
        </p:txBody>
      </p:sp>
      <p:pic>
        <p:nvPicPr>
          <p:cNvPr id="351236"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876800"/>
            <a:ext cx="12350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228600" y="609600"/>
            <a:ext cx="8610600" cy="1371600"/>
          </a:xfrm>
        </p:spPr>
        <p:txBody>
          <a:bodyPr/>
          <a:lstStyle/>
          <a:p>
            <a:r>
              <a:rPr lang="en-US" altLang="en-US" sz="4000" dirty="0"/>
              <a:t>Overview </a:t>
            </a:r>
            <a:br>
              <a:rPr lang="en-US" altLang="en-US" sz="4000" dirty="0"/>
            </a:br>
            <a:r>
              <a:rPr lang="en-US" altLang="en-US" sz="4000" dirty="0"/>
              <a:t> </a:t>
            </a:r>
            <a:r>
              <a:rPr lang="en-US" altLang="en-US" dirty="0"/>
              <a:t>Superposition</a:t>
            </a:r>
          </a:p>
        </p:txBody>
      </p:sp>
      <p:sp>
        <p:nvSpPr>
          <p:cNvPr id="293891" name="Rectangle 3"/>
          <p:cNvSpPr>
            <a:spLocks noGrp="1" noChangeArrowheads="1"/>
          </p:cNvSpPr>
          <p:nvPr>
            <p:ph type="body" idx="1"/>
          </p:nvPr>
        </p:nvSpPr>
        <p:spPr>
          <a:xfrm>
            <a:off x="762000" y="2362200"/>
            <a:ext cx="7772400" cy="2438400"/>
          </a:xfrm>
        </p:spPr>
        <p:txBody>
          <a:bodyPr/>
          <a:lstStyle/>
          <a:p>
            <a:pPr>
              <a:buFontTx/>
              <a:buNone/>
            </a:pPr>
            <a:r>
              <a:rPr lang="en-US" altLang="en-US" dirty="0"/>
              <a:t>In this lecture set, we will cover the following topics:</a:t>
            </a:r>
          </a:p>
          <a:p>
            <a:r>
              <a:rPr lang="en-US" altLang="en-US" dirty="0"/>
              <a:t>Superposition</a:t>
            </a:r>
          </a:p>
          <a:p>
            <a:r>
              <a:rPr lang="en-US" altLang="en-US" dirty="0"/>
              <a:t>Example Problem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en-US" dirty="0"/>
              <a:t>Textbook Coverage</a:t>
            </a:r>
          </a:p>
        </p:txBody>
      </p:sp>
      <p:sp>
        <p:nvSpPr>
          <p:cNvPr id="295939" name="Rectangle 3"/>
          <p:cNvSpPr>
            <a:spLocks noGrp="1" noChangeArrowheads="1"/>
          </p:cNvSpPr>
          <p:nvPr>
            <p:ph type="body" idx="1"/>
          </p:nvPr>
        </p:nvSpPr>
        <p:spPr>
          <a:xfrm>
            <a:off x="685800" y="1981200"/>
            <a:ext cx="7772400" cy="4495800"/>
          </a:xfrm>
        </p:spPr>
        <p:txBody>
          <a:bodyPr/>
          <a:lstStyle/>
          <a:p>
            <a:pPr>
              <a:buFontTx/>
              <a:buNone/>
            </a:pPr>
            <a:r>
              <a:rPr lang="en-US" altLang="en-US" sz="2800" dirty="0"/>
              <a:t>This material is introduced in different ways in different textbooks.  Approximately this same material is covered in the Nilsson and Riedel textbook in the following sections:</a:t>
            </a:r>
          </a:p>
          <a:p>
            <a:r>
              <a:rPr lang="en-US" altLang="en-US" sz="2800" dirty="0"/>
              <a:t>Electric Circuits 10</a:t>
            </a:r>
            <a:r>
              <a:rPr lang="en-US" altLang="en-US" sz="2800" baseline="30000" dirty="0"/>
              <a:t>th</a:t>
            </a:r>
            <a:r>
              <a:rPr lang="en-US" altLang="en-US" sz="2800" dirty="0"/>
              <a:t> Ed. by Nilsson and Riedel:  Section 4.13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762000"/>
          </a:xfrm>
        </p:spPr>
        <p:txBody>
          <a:bodyPr/>
          <a:lstStyle/>
          <a:p>
            <a:r>
              <a:rPr lang="en-US" altLang="en-US" dirty="0"/>
              <a:t>Superposition</a:t>
            </a:r>
            <a:endParaRPr lang="en-US" altLang="en-US" sz="4000" dirty="0"/>
          </a:p>
        </p:txBody>
      </p:sp>
      <p:sp>
        <p:nvSpPr>
          <p:cNvPr id="297987" name="Rectangle 3"/>
          <p:cNvSpPr>
            <a:spLocks noGrp="1" noChangeArrowheads="1"/>
          </p:cNvSpPr>
          <p:nvPr>
            <p:ph type="body" idx="1"/>
          </p:nvPr>
        </p:nvSpPr>
        <p:spPr>
          <a:xfrm>
            <a:off x="152400" y="1295400"/>
            <a:ext cx="5791200" cy="4038600"/>
          </a:xfrm>
        </p:spPr>
        <p:txBody>
          <a:bodyPr/>
          <a:lstStyle/>
          <a:p>
            <a:pPr marL="0" indent="458788">
              <a:lnSpc>
                <a:spcPct val="90000"/>
              </a:lnSpc>
              <a:buFontTx/>
              <a:buNone/>
            </a:pPr>
            <a:r>
              <a:rPr lang="en-US" altLang="en-US" sz="2800" dirty="0"/>
              <a:t>The circuits we cover in this course fit into the category that are called Linear Circuits.  This will be true as long as the circuits are made up of only the five basic circuit elements that we introduce in this course.  </a:t>
            </a:r>
          </a:p>
          <a:p>
            <a:pPr marL="0" indent="458788">
              <a:lnSpc>
                <a:spcPct val="90000"/>
              </a:lnSpc>
              <a:buFontTx/>
              <a:buNone/>
            </a:pPr>
            <a:r>
              <a:rPr lang="en-US" altLang="en-US" sz="2800" dirty="0"/>
              <a:t>One of the definitions of Linear Circuits is that Linear Circuits are the circuits where superposition holds.  If for no other reason, we should know what superposition is, so that we can understand this definition.  </a:t>
            </a:r>
            <a:endParaRPr lang="en-US" altLang="en-US" sz="2800" dirty="0">
              <a:cs typeface="Times New Roman" pitchFamily="18" charset="0"/>
            </a:endParaRPr>
          </a:p>
        </p:txBody>
      </p:sp>
      <p:pic>
        <p:nvPicPr>
          <p:cNvPr id="440322" name="Picture 2" descr="C:\Users\shattuck\AppData\Local\Microsoft\Windows\Temporary Internet Files\Content.IE5\42QNZKPK\1200px-Anas_platyrhynchos_with_ducklings_reflecting_wate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267200"/>
            <a:ext cx="3200400" cy="2386965"/>
          </a:xfrm>
          <a:prstGeom prst="rect">
            <a:avLst/>
          </a:prstGeom>
          <a:noFill/>
          <a:extLst>
            <a:ext uri="{909E8E84-426E-40DD-AFC4-6F175D3DCCD1}">
              <a14:hiddenFill xmlns:a14="http://schemas.microsoft.com/office/drawing/2010/main">
                <a:solidFill>
                  <a:srgbClr val="FFFFFF"/>
                </a:solidFill>
              </a14:hiddenFill>
            </a:ext>
          </a:extLst>
        </p:spPr>
      </p:pic>
      <p:pic>
        <p:nvPicPr>
          <p:cNvPr id="440323" name="Picture 3" descr="C:\Users\shattuck\AppData\Local\Microsoft\Windows\Temporary Internet Files\Content.IE5\57SYHVGK\0wwdQ[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1732634"/>
            <a:ext cx="3200400" cy="22648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762000"/>
          </a:xfrm>
        </p:spPr>
        <p:txBody>
          <a:bodyPr/>
          <a:lstStyle/>
          <a:p>
            <a:r>
              <a:rPr lang="en-US" altLang="en-US" sz="2800" dirty="0"/>
              <a:t>Superposition – Statement</a:t>
            </a:r>
          </a:p>
        </p:txBody>
      </p:sp>
      <p:sp>
        <p:nvSpPr>
          <p:cNvPr id="297987" name="Rectangle 3"/>
          <p:cNvSpPr>
            <a:spLocks noGrp="1" noChangeArrowheads="1"/>
          </p:cNvSpPr>
          <p:nvPr>
            <p:ph type="body" idx="1"/>
          </p:nvPr>
        </p:nvSpPr>
        <p:spPr>
          <a:xfrm>
            <a:off x="228600" y="762000"/>
            <a:ext cx="8686800" cy="3581400"/>
          </a:xfrm>
        </p:spPr>
        <p:txBody>
          <a:bodyPr/>
          <a:lstStyle/>
          <a:p>
            <a:pPr marL="0" indent="458788">
              <a:lnSpc>
                <a:spcPct val="90000"/>
              </a:lnSpc>
              <a:buFontTx/>
              <a:buNone/>
            </a:pPr>
            <a:r>
              <a:rPr lang="en-US" altLang="en-US" sz="2400" dirty="0">
                <a:cs typeface="Times New Roman" pitchFamily="18" charset="0"/>
              </a:rPr>
              <a:t>Superposition can be stated in the following way, in the context of Circuit Analysis.  </a:t>
            </a:r>
          </a:p>
          <a:p>
            <a:pPr marL="0" indent="458788">
              <a:lnSpc>
                <a:spcPct val="90000"/>
              </a:lnSpc>
              <a:buFontTx/>
              <a:buNone/>
            </a:pPr>
            <a:r>
              <a:rPr lang="en-US" altLang="en-US" sz="2400" dirty="0">
                <a:cs typeface="Times New Roman" pitchFamily="18" charset="0"/>
              </a:rPr>
              <a:t>If there are more than one independent sources in a circuit, then any voltage or current in that circuit can be found by taking one independent source at a time, setting all other independent sources to zero, and solving for that voltage or current.  This process is then repeated for all of the independent sources.  Then, all of the obtained voltages or currents, for each independent source, can be added to find the desired voltage or current.</a:t>
            </a:r>
          </a:p>
        </p:txBody>
      </p:sp>
      <p:pic>
        <p:nvPicPr>
          <p:cNvPr id="8" name="Picture 2" descr="C:\Users\shattuck\AppData\Local\Microsoft\Windows\Temporary Internet Files\Content.IE5\42QNZKPK\1200px-Anas_platyrhynchos_with_ducklings_reflecting_wate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267200"/>
            <a:ext cx="3200400" cy="2386965"/>
          </a:xfrm>
          <a:prstGeom prst="rect">
            <a:avLst/>
          </a:prstGeom>
          <a:noFill/>
          <a:extLst>
            <a:ext uri="{909E8E84-426E-40DD-AFC4-6F175D3DCCD1}">
              <a14:hiddenFill xmlns:a14="http://schemas.microsoft.com/office/drawing/2010/main">
                <a:solidFill>
                  <a:srgbClr val="FFFFFF"/>
                </a:solidFill>
              </a14:hiddenFill>
            </a:ext>
          </a:extLst>
        </p:spPr>
      </p:pic>
      <p:pic>
        <p:nvPicPr>
          <p:cNvPr id="4413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633439"/>
            <a:ext cx="5791200" cy="2020726"/>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1620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Emphasis on </a:t>
            </a:r>
            <a:r>
              <a:rPr lang="en-US" altLang="en-US" sz="2800" b="1" dirty="0"/>
              <a:t>Independent</a:t>
            </a:r>
            <a:r>
              <a:rPr lang="en-US" altLang="en-US" sz="2800" dirty="0"/>
              <a:t> Sources</a:t>
            </a:r>
          </a:p>
        </p:txBody>
      </p:sp>
      <p:sp>
        <p:nvSpPr>
          <p:cNvPr id="297987" name="Rectangle 3"/>
          <p:cNvSpPr>
            <a:spLocks noGrp="1" noChangeArrowheads="1"/>
          </p:cNvSpPr>
          <p:nvPr>
            <p:ph type="body" idx="1"/>
          </p:nvPr>
        </p:nvSpPr>
        <p:spPr>
          <a:xfrm>
            <a:off x="293914" y="3048000"/>
            <a:ext cx="8686800" cy="3733800"/>
          </a:xfrm>
        </p:spPr>
        <p:txBody>
          <a:bodyPr/>
          <a:lstStyle/>
          <a:p>
            <a:pPr marL="0" indent="458788">
              <a:lnSpc>
                <a:spcPct val="90000"/>
              </a:lnSpc>
              <a:buFontTx/>
              <a:buNone/>
            </a:pPr>
            <a:r>
              <a:rPr lang="en-US" altLang="en-US" sz="2400" dirty="0">
                <a:cs typeface="Times New Roman" pitchFamily="18" charset="0"/>
              </a:rPr>
              <a:t>Superposition, in the context of Circuit Analysis, says that if there are more than one </a:t>
            </a:r>
            <a:r>
              <a:rPr lang="en-US" altLang="en-US" sz="2400" b="1" dirty="0">
                <a:cs typeface="Times New Roman" pitchFamily="18" charset="0"/>
              </a:rPr>
              <a:t>independent</a:t>
            </a:r>
            <a:r>
              <a:rPr lang="en-US" altLang="en-US" sz="2400" dirty="0">
                <a:cs typeface="Times New Roman" pitchFamily="18" charset="0"/>
              </a:rPr>
              <a:t> sources in a circuit, then any voltage or current in that circuit can be found by taking one </a:t>
            </a:r>
            <a:r>
              <a:rPr lang="en-US" altLang="en-US" sz="2400" b="1" dirty="0">
                <a:cs typeface="Times New Roman" pitchFamily="18" charset="0"/>
              </a:rPr>
              <a:t>independent</a:t>
            </a:r>
            <a:r>
              <a:rPr lang="en-US" altLang="en-US" sz="2400" dirty="0">
                <a:cs typeface="Times New Roman" pitchFamily="18" charset="0"/>
              </a:rPr>
              <a:t> source at a time, setting all other </a:t>
            </a:r>
            <a:r>
              <a:rPr lang="en-US" altLang="en-US" sz="2400" b="1" dirty="0">
                <a:cs typeface="Times New Roman" pitchFamily="18" charset="0"/>
              </a:rPr>
              <a:t>independent</a:t>
            </a:r>
            <a:r>
              <a:rPr lang="en-US" altLang="en-US" sz="2400" dirty="0">
                <a:cs typeface="Times New Roman" pitchFamily="18" charset="0"/>
              </a:rPr>
              <a:t> sources to zero, and solving for that voltage or current.  This process is then repeated for all of the </a:t>
            </a:r>
            <a:r>
              <a:rPr lang="en-US" altLang="en-US" sz="2400" b="1" dirty="0">
                <a:cs typeface="Times New Roman" pitchFamily="18" charset="0"/>
              </a:rPr>
              <a:t>independent</a:t>
            </a:r>
            <a:r>
              <a:rPr lang="en-US" altLang="en-US" sz="2400" dirty="0">
                <a:cs typeface="Times New Roman" pitchFamily="18" charset="0"/>
              </a:rPr>
              <a:t> sources.  Then, all of the obtained voltages or currents, for each </a:t>
            </a:r>
            <a:r>
              <a:rPr lang="en-US" altLang="en-US" sz="2400" b="1" dirty="0">
                <a:cs typeface="Times New Roman" pitchFamily="18" charset="0"/>
              </a:rPr>
              <a:t>independent</a:t>
            </a:r>
            <a:r>
              <a:rPr lang="en-US" altLang="en-US" sz="2400" dirty="0">
                <a:cs typeface="Times New Roman" pitchFamily="18" charset="0"/>
              </a:rPr>
              <a:t> source, can be added to find the desired voltage or current. </a:t>
            </a:r>
          </a:p>
          <a:p>
            <a:pPr marL="0" indent="458788">
              <a:lnSpc>
                <a:spcPct val="90000"/>
              </a:lnSpc>
              <a:buFontTx/>
              <a:buNone/>
            </a:pPr>
            <a:r>
              <a:rPr lang="en-US" altLang="en-US" sz="2000" dirty="0">
                <a:cs typeface="Times New Roman" pitchFamily="18" charset="0"/>
              </a:rPr>
              <a:t>We have </a:t>
            </a:r>
            <a:r>
              <a:rPr lang="en-US" altLang="en-US" sz="2000" b="1" dirty="0">
                <a:cs typeface="Times New Roman" pitchFamily="18" charset="0"/>
              </a:rPr>
              <a:t>bolded</a:t>
            </a:r>
            <a:r>
              <a:rPr lang="en-US" altLang="en-US" sz="2000" dirty="0">
                <a:cs typeface="Times New Roman" pitchFamily="18" charset="0"/>
              </a:rPr>
              <a:t> the word </a:t>
            </a:r>
            <a:r>
              <a:rPr lang="en-US" altLang="en-US" sz="2000" b="1" dirty="0">
                <a:cs typeface="Times New Roman" pitchFamily="18" charset="0"/>
              </a:rPr>
              <a:t>independent</a:t>
            </a:r>
            <a:r>
              <a:rPr lang="en-US" altLang="en-US" sz="2000" dirty="0">
                <a:cs typeface="Times New Roman" pitchFamily="18" charset="0"/>
              </a:rPr>
              <a:t> in this statement to emphasize that it does not apply to dependent sources.  </a:t>
            </a:r>
          </a:p>
        </p:txBody>
      </p:sp>
      <p:pic>
        <p:nvPicPr>
          <p:cNvPr id="8" name="Picture 2" descr="C:\Users\shattuck\AppData\Local\Microsoft\Windows\Temporary Internet Files\Content.IE5\42QNZKPK\1200px-Anas_platyrhynchos_with_ducklings_reflecting_wate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914401"/>
            <a:ext cx="2819400" cy="21028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6478"/>
            <a:ext cx="5562600" cy="1940961"/>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4986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General Example</a:t>
            </a:r>
          </a:p>
        </p:txBody>
      </p:sp>
      <p:sp>
        <p:nvSpPr>
          <p:cNvPr id="297987" name="Rectangle 3"/>
          <p:cNvSpPr>
            <a:spLocks noGrp="1" noChangeArrowheads="1"/>
          </p:cNvSpPr>
          <p:nvPr>
            <p:ph type="body" idx="1"/>
          </p:nvPr>
        </p:nvSpPr>
        <p:spPr>
          <a:xfrm>
            <a:off x="293914" y="3048000"/>
            <a:ext cx="8686800" cy="1981200"/>
          </a:xfrm>
        </p:spPr>
        <p:txBody>
          <a:bodyPr/>
          <a:lstStyle/>
          <a:p>
            <a:pPr marL="0" indent="458788">
              <a:lnSpc>
                <a:spcPct val="90000"/>
              </a:lnSpc>
              <a:buFontTx/>
              <a:buNone/>
            </a:pPr>
            <a:r>
              <a:rPr lang="en-US" altLang="en-US" sz="2400" dirty="0">
                <a:cs typeface="Times New Roman" pitchFamily="18" charset="0"/>
              </a:rPr>
              <a:t>Superposition, then, means that in the circuit above, the current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a:t>
            </a:r>
            <a:r>
              <a:rPr lang="en-US" altLang="en-US" sz="2400" dirty="0">
                <a:cs typeface="Times New Roman" pitchFamily="18" charset="0"/>
              </a:rPr>
              <a:t> can be found by taking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setting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equal to zero, and solving for the current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XA</a:t>
            </a:r>
            <a:r>
              <a:rPr lang="en-US" altLang="en-US" sz="2400" dirty="0">
                <a:cs typeface="Times New Roman" pitchFamily="18" charset="0"/>
              </a:rPr>
              <a:t> that results.  Then, we would take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B</a:t>
            </a:r>
            <a:r>
              <a:rPr lang="en-US" altLang="en-US" sz="2400" dirty="0">
                <a:cs typeface="Times New Roman" pitchFamily="18" charset="0"/>
              </a:rPr>
              <a:t>, setting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A</a:t>
            </a:r>
            <a:r>
              <a:rPr lang="en-US" altLang="en-US" sz="2400" dirty="0">
                <a:cs typeface="Times New Roman" pitchFamily="18" charset="0"/>
              </a:rPr>
              <a:t> equal to zero, and solving for the current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XB</a:t>
            </a:r>
            <a:r>
              <a:rPr lang="en-US" altLang="en-US" sz="2400" dirty="0">
                <a:cs typeface="Times New Roman" pitchFamily="18" charset="0"/>
              </a:rPr>
              <a:t> that results.  Then, we would find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a:t>
            </a:r>
            <a:r>
              <a:rPr lang="en-US" altLang="en-US" sz="2400" dirty="0">
                <a:cs typeface="Times New Roman" pitchFamily="18" charset="0"/>
              </a:rPr>
              <a:t> by using the equation </a:t>
            </a:r>
            <a:endParaRPr lang="en-US" altLang="en-US" sz="2000" dirty="0">
              <a:cs typeface="Times New Roman" pitchFamily="18" charset="0"/>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6478"/>
            <a:ext cx="5562600" cy="1940961"/>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1265845343"/>
              </p:ext>
            </p:extLst>
          </p:nvPr>
        </p:nvGraphicFramePr>
        <p:xfrm>
          <a:off x="3283119" y="5029200"/>
          <a:ext cx="2686918" cy="611188"/>
        </p:xfrm>
        <a:graphic>
          <a:graphicData uri="http://schemas.openxmlformats.org/presentationml/2006/ole">
            <mc:AlternateContent xmlns:mc="http://schemas.openxmlformats.org/markup-compatibility/2006">
              <mc:Choice xmlns:v="urn:schemas-microsoft-com:vml" Requires="v">
                <p:oleObj name="Equation" r:id="rId4" imgW="1676160" imgH="380880" progId="Equation.DSMT4">
                  <p:embed/>
                </p:oleObj>
              </mc:Choice>
              <mc:Fallback>
                <p:oleObj name="Equation" r:id="rId4" imgW="1676160" imgH="380880" progId="Equation.DSMT4">
                  <p:embed/>
                  <p:pic>
                    <p:nvPicPr>
                      <p:cNvPr id="2" name="Object 1"/>
                      <p:cNvPicPr>
                        <a:picLocks noChangeAspect="1" noChangeArrowheads="1"/>
                      </p:cNvPicPr>
                      <p:nvPr/>
                    </p:nvPicPr>
                    <p:blipFill>
                      <a:blip r:embed="rId5"/>
                      <a:srcRect/>
                      <a:stretch>
                        <a:fillRect/>
                      </a:stretch>
                    </p:blipFill>
                    <p:spPr bwMode="auto">
                      <a:xfrm>
                        <a:off x="3283119" y="5029200"/>
                        <a:ext cx="2686918" cy="611188"/>
                      </a:xfrm>
                      <a:prstGeom prst="rect">
                        <a:avLst/>
                      </a:prstGeom>
                      <a:solidFill>
                        <a:schemeClr val="accent1"/>
                      </a:solidFill>
                      <a:ln w="12700">
                        <a:solidFill>
                          <a:srgbClr val="000000"/>
                        </a:solidFill>
                        <a:miter lim="800000"/>
                        <a:headEnd/>
                        <a:tailEnd/>
                      </a:ln>
                      <a:effectLst/>
                    </p:spPr>
                  </p:pic>
                </p:oleObj>
              </mc:Fallback>
            </mc:AlternateContent>
          </a:graphicData>
        </a:graphic>
      </p:graphicFrame>
      <p:sp>
        <p:nvSpPr>
          <p:cNvPr id="7" name="Rectangle 3"/>
          <p:cNvSpPr txBox="1">
            <a:spLocks noChangeArrowheads="1"/>
          </p:cNvSpPr>
          <p:nvPr/>
        </p:nvSpPr>
        <p:spPr bwMode="auto">
          <a:xfrm>
            <a:off x="304800" y="5867400"/>
            <a:ext cx="8686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We could do the same kind of thing for the voltage </a:t>
            </a:r>
            <a:r>
              <a:rPr lang="en-US" altLang="en-US" sz="2400" i="1" kern="0" dirty="0" err="1">
                <a:latin typeface="Times New Roman" panose="02020603050405020304" pitchFamily="18" charset="0"/>
                <a:cs typeface="Times New Roman" panose="02020603050405020304" pitchFamily="18" charset="0"/>
              </a:rPr>
              <a:t>v</a:t>
            </a:r>
            <a:r>
              <a:rPr lang="en-US" altLang="en-US" sz="2400" i="1" kern="0" baseline="-25000" dirty="0" err="1">
                <a:latin typeface="Times New Roman" panose="02020603050405020304" pitchFamily="18" charset="0"/>
                <a:cs typeface="Times New Roman" panose="02020603050405020304" pitchFamily="18" charset="0"/>
              </a:rPr>
              <a:t>X</a:t>
            </a:r>
            <a:r>
              <a:rPr lang="en-US" altLang="en-US" sz="2400" kern="0" dirty="0">
                <a:cs typeface="Times New Roman" pitchFamily="18" charset="0"/>
              </a:rPr>
              <a:t>.  </a:t>
            </a:r>
            <a:endParaRPr lang="en-US" altLang="en-US" sz="2000" kern="0" dirty="0">
              <a:cs typeface="Times New Roman" pitchFamily="18" charset="0"/>
            </a:endParaRPr>
          </a:p>
        </p:txBody>
      </p:sp>
    </p:spTree>
    <p:extLst>
      <p:ext uri="{BB962C8B-B14F-4D97-AF65-F5344CB8AC3E}">
        <p14:creationId xmlns:p14="http://schemas.microsoft.com/office/powerpoint/2010/main" val="344364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2362200" y="0"/>
            <a:ext cx="6629400" cy="914400"/>
          </a:xfrm>
        </p:spPr>
        <p:txBody>
          <a:bodyPr/>
          <a:lstStyle/>
          <a:p>
            <a:r>
              <a:rPr lang="en-US" altLang="en-US" sz="2800" dirty="0"/>
              <a:t>Superposition – Numerical Example</a:t>
            </a:r>
          </a:p>
        </p:txBody>
      </p:sp>
      <p:sp>
        <p:nvSpPr>
          <p:cNvPr id="297987" name="Rectangle 3"/>
          <p:cNvSpPr>
            <a:spLocks noGrp="1" noChangeArrowheads="1"/>
          </p:cNvSpPr>
          <p:nvPr>
            <p:ph type="body" idx="1"/>
          </p:nvPr>
        </p:nvSpPr>
        <p:spPr>
          <a:xfrm>
            <a:off x="304800" y="3429000"/>
            <a:ext cx="8686800" cy="1981200"/>
          </a:xfrm>
        </p:spPr>
        <p:txBody>
          <a:bodyPr/>
          <a:lstStyle/>
          <a:p>
            <a:pPr marL="0" indent="458788">
              <a:lnSpc>
                <a:spcPct val="90000"/>
              </a:lnSpc>
              <a:buFontTx/>
              <a:buNone/>
            </a:pPr>
            <a:r>
              <a:rPr lang="en-US" altLang="en-US" sz="2400" dirty="0">
                <a:cs typeface="Times New Roman" pitchFamily="18" charset="0"/>
              </a:rPr>
              <a:t>We will try to make this more clear by doing a specific, numerical example.  Consider the circuit shown here, with numerical values for the components.  We will solve for </a:t>
            </a:r>
            <a:r>
              <a:rPr lang="en-US" altLang="en-US" sz="2400" i="1" dirty="0" err="1">
                <a:latin typeface="Times New Roman" panose="02020603050405020304" pitchFamily="18" charset="0"/>
                <a:cs typeface="Times New Roman" panose="02020603050405020304" pitchFamily="18" charset="0"/>
              </a:rPr>
              <a:t>i</a:t>
            </a:r>
            <a:r>
              <a:rPr lang="en-US" altLang="en-US" sz="2400" i="1" baseline="-25000" dirty="0" err="1">
                <a:latin typeface="Times New Roman" panose="02020603050405020304" pitchFamily="18" charset="0"/>
                <a:cs typeface="Times New Roman" panose="02020603050405020304" pitchFamily="18" charset="0"/>
              </a:rPr>
              <a:t>X</a:t>
            </a:r>
            <a:r>
              <a:rPr lang="en-US" altLang="en-US" sz="2400" dirty="0">
                <a:cs typeface="Times New Roman" pitchFamily="18" charset="0"/>
              </a:rPr>
              <a:t> and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X</a:t>
            </a:r>
            <a:r>
              <a:rPr lang="en-US" altLang="en-US" sz="2400" i="1" baseline="-25000" dirty="0">
                <a:latin typeface="Times New Roman" panose="02020603050405020304" pitchFamily="18" charset="0"/>
                <a:cs typeface="Times New Roman" panose="02020603050405020304" pitchFamily="18" charset="0"/>
              </a:rPr>
              <a:t>  </a:t>
            </a:r>
            <a:r>
              <a:rPr lang="en-US" altLang="en-US" sz="2400" dirty="0">
                <a:cs typeface="Times New Roman" pitchFamily="18" charset="0"/>
              </a:rPr>
              <a:t>using superposition.  We will use the equations</a:t>
            </a:r>
            <a:endParaRPr lang="en-US" altLang="en-US" sz="2000" dirty="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509593999"/>
              </p:ext>
            </p:extLst>
          </p:nvPr>
        </p:nvGraphicFramePr>
        <p:xfrm>
          <a:off x="2825524" y="5043488"/>
          <a:ext cx="3624262" cy="1344612"/>
        </p:xfrm>
        <a:graphic>
          <a:graphicData uri="http://schemas.openxmlformats.org/presentationml/2006/ole">
            <mc:AlternateContent xmlns:mc="http://schemas.openxmlformats.org/markup-compatibility/2006">
              <mc:Choice xmlns:v="urn:schemas-microsoft-com:vml" Requires="v">
                <p:oleObj name="Equation" r:id="rId3" imgW="2260440" imgH="838080" progId="Equation.DSMT4">
                  <p:embed/>
                </p:oleObj>
              </mc:Choice>
              <mc:Fallback>
                <p:oleObj name="Equation" r:id="rId3" imgW="2260440" imgH="838080" progId="Equation.DSMT4">
                  <p:embed/>
                  <p:pic>
                    <p:nvPicPr>
                      <p:cNvPr id="2" name="Object 1"/>
                      <p:cNvPicPr>
                        <a:picLocks noChangeAspect="1" noChangeArrowheads="1"/>
                      </p:cNvPicPr>
                      <p:nvPr/>
                    </p:nvPicPr>
                    <p:blipFill>
                      <a:blip r:embed="rId4"/>
                      <a:srcRect/>
                      <a:stretch>
                        <a:fillRect/>
                      </a:stretch>
                    </p:blipFill>
                    <p:spPr bwMode="auto">
                      <a:xfrm>
                        <a:off x="2825524" y="5043488"/>
                        <a:ext cx="3624262" cy="1344612"/>
                      </a:xfrm>
                      <a:prstGeom prst="rect">
                        <a:avLst/>
                      </a:prstGeom>
                      <a:solidFill>
                        <a:schemeClr val="accent1"/>
                      </a:solidFill>
                      <a:ln w="12700">
                        <a:solidFill>
                          <a:srgbClr val="000000"/>
                        </a:solidFill>
                        <a:miter lim="800000"/>
                        <a:headEnd/>
                        <a:tailEnd/>
                      </a:ln>
                      <a:effectLst/>
                    </p:spPr>
                  </p:pic>
                </p:oleObj>
              </mc:Fallback>
            </mc:AlternateContent>
          </a:graphicData>
        </a:graphic>
      </p:graphicFrame>
      <p:pic>
        <p:nvPicPr>
          <p:cNvPr id="4433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967381"/>
            <a:ext cx="6858001" cy="2207075"/>
          </a:xfrm>
          <a:prstGeom prst="rect">
            <a:avLst/>
          </a:prstGeom>
          <a:noFill/>
          <a:ln w="76200">
            <a:solidFill>
              <a:schemeClr val="tx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687060"/>
      </p:ext>
    </p:extLst>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3602</TotalTime>
  <Words>1061</Words>
  <Application>Microsoft Office PowerPoint</Application>
  <PresentationFormat>On-screen Show (4:3)</PresentationFormat>
  <Paragraphs>82</Paragraphs>
  <Slides>23</Slides>
  <Notes>21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29" baseType="lpstr">
      <vt:lpstr>Arial</vt:lpstr>
      <vt:lpstr>Times New Roman</vt:lpstr>
      <vt:lpstr>Fireball</vt:lpstr>
      <vt:lpstr>VISIO</vt:lpstr>
      <vt:lpstr>Equation</vt:lpstr>
      <vt:lpstr>MathType 7.0 Equation</vt:lpstr>
      <vt:lpstr>ECE 2201  Circuit Analysis</vt:lpstr>
      <vt:lpstr>Superposition</vt:lpstr>
      <vt:lpstr>Overview   Superposition</vt:lpstr>
      <vt:lpstr>Textbook Coverage</vt:lpstr>
      <vt:lpstr>Superposition</vt:lpstr>
      <vt:lpstr>Superposition – Statement</vt:lpstr>
      <vt:lpstr>Superposition – Emphasis on Independent Sources</vt:lpstr>
      <vt:lpstr>Superposition – General Example</vt:lpstr>
      <vt:lpstr>Superposition – Numerical Example</vt:lpstr>
      <vt:lpstr>Superposition – Numerical Example Step 1</vt:lpstr>
      <vt:lpstr>Superposition – Numerical Example Step 2</vt:lpstr>
      <vt:lpstr>Superposition – Numerical Example Step 3</vt:lpstr>
      <vt:lpstr>Superposition – Numerical Example Step 4</vt:lpstr>
      <vt:lpstr>Superposition – Numerical Example iX Solution</vt:lpstr>
      <vt:lpstr>Superposition – Numerical Example vX Solution</vt:lpstr>
      <vt:lpstr>Solving without Superposition – Numerical Example</vt:lpstr>
      <vt:lpstr>Notes</vt:lpstr>
      <vt:lpstr>Example Problem</vt:lpstr>
      <vt:lpstr>Example Problem – Step 1</vt:lpstr>
      <vt:lpstr>Example Problem – Step 2</vt:lpstr>
      <vt:lpstr>Example Problem – Step 3</vt:lpstr>
      <vt:lpstr>Example Problem – Step 4</vt:lpstr>
      <vt:lpstr>What is the deal here? Is this worth all this trouble?</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Superposition Lecture Set #11</dc:title>
  <dc:subject>Chapter 8 Maximum Power Transfer</dc:subject>
  <dc:creator>Dave Shattuck</dc:creator>
  <cp:lastModifiedBy>Shattuck, David P</cp:lastModifiedBy>
  <cp:revision>205</cp:revision>
  <cp:lastPrinted>1999-08-25T18:07:04Z</cp:lastPrinted>
  <dcterms:created xsi:type="dcterms:W3CDTF">1999-08-24T13:57:19Z</dcterms:created>
  <dcterms:modified xsi:type="dcterms:W3CDTF">2023-11-30T21:18:04Z</dcterms:modified>
</cp:coreProperties>
</file>