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6"/>
  </p:notesMasterIdLst>
  <p:sldIdLst>
    <p:sldId id="256" r:id="rId2"/>
    <p:sldId id="362" r:id="rId3"/>
    <p:sldId id="363" r:id="rId4"/>
    <p:sldId id="364" r:id="rId5"/>
    <p:sldId id="365" r:id="rId6"/>
    <p:sldId id="404"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3" r:id="rId44"/>
    <p:sldId id="405"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39" autoAdjust="0"/>
    <p:restoredTop sz="90905"/>
  </p:normalViewPr>
  <p:slideViewPr>
    <p:cSldViewPr>
      <p:cViewPr varScale="1">
        <p:scale>
          <a:sx n="165" d="100"/>
          <a:sy n="165" d="100"/>
        </p:scale>
        <p:origin x="216"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F1B5A36-9C69-4B63-8BB4-1B42BBA2BABB}" type="slidenum">
              <a:rPr lang="en-US" altLang="en-US"/>
              <a:pPr/>
              <a:t>‹#›</a:t>
            </a:fld>
            <a:endParaRPr lang="en-US" altLang="en-US"/>
          </a:p>
        </p:txBody>
      </p:sp>
    </p:spTree>
    <p:extLst>
      <p:ext uri="{BB962C8B-B14F-4D97-AF65-F5344CB8AC3E}">
        <p14:creationId xmlns:p14="http://schemas.microsoft.com/office/powerpoint/2010/main" val="938804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7FBAA8C-D303-4DDE-9A15-C7FF45DBC7AD}" type="slidenum">
              <a:rPr lang="en-US" altLang="en-US"/>
              <a:pPr/>
              <a:t>3</a:t>
            </a:fld>
            <a:endParaRPr lang="en-US" altLang="en-US"/>
          </a:p>
        </p:txBody>
      </p:sp>
      <p:sp>
        <p:nvSpPr>
          <p:cNvPr id="355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5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15558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05A27C-E188-4C61-95A8-F2398BD61FE1}" type="slidenum">
              <a:rPr lang="en-US" altLang="en-US"/>
              <a:pPr/>
              <a:t>12</a:t>
            </a:fld>
            <a:endParaRPr lang="en-US" altLang="en-US"/>
          </a:p>
        </p:txBody>
      </p:sp>
      <p:sp>
        <p:nvSpPr>
          <p:cNvPr id="371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1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1765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41D77B-8ADB-4762-A1F2-8D5A73865BD5}" type="slidenum">
              <a:rPr lang="en-US" altLang="en-US"/>
              <a:pPr/>
              <a:t>13</a:t>
            </a:fld>
            <a:endParaRPr lang="en-US" altLang="en-US"/>
          </a:p>
        </p:txBody>
      </p:sp>
      <p:sp>
        <p:nvSpPr>
          <p:cNvPr id="373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8980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C97F27-6CE2-441F-A8BE-1BDDAACFB0F6}" type="slidenum">
              <a:rPr lang="en-US" altLang="en-US"/>
              <a:pPr/>
              <a:t>14</a:t>
            </a:fld>
            <a:endParaRPr lang="en-US" altLang="en-US"/>
          </a:p>
        </p:txBody>
      </p:sp>
      <p:sp>
        <p:nvSpPr>
          <p:cNvPr id="375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0147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124B3E-0C3C-48D8-BDB0-19DC43F32152}" type="slidenum">
              <a:rPr lang="en-US" altLang="en-US"/>
              <a:pPr/>
              <a:t>15</a:t>
            </a:fld>
            <a:endParaRPr lang="en-US" altLang="en-US"/>
          </a:p>
        </p:txBody>
      </p:sp>
      <p:sp>
        <p:nvSpPr>
          <p:cNvPr id="377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6574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44D4535-C40C-45BC-875C-A800A00307B5}" type="slidenum">
              <a:rPr lang="en-US" altLang="en-US"/>
              <a:pPr/>
              <a:t>16</a:t>
            </a:fld>
            <a:endParaRPr lang="en-US" altLang="en-US"/>
          </a:p>
        </p:txBody>
      </p:sp>
      <p:sp>
        <p:nvSpPr>
          <p:cNvPr id="379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9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2207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64745D-D06A-49FF-8179-C846961DA089}" type="slidenum">
              <a:rPr lang="en-US" altLang="en-US"/>
              <a:pPr/>
              <a:t>17</a:t>
            </a:fld>
            <a:endParaRPr lang="en-US" altLang="en-US"/>
          </a:p>
        </p:txBody>
      </p:sp>
      <p:sp>
        <p:nvSpPr>
          <p:cNvPr id="3819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3232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A70FC8B-3D51-4098-A9CA-08472BF55D0B}" type="slidenum">
              <a:rPr lang="en-US" altLang="en-US"/>
              <a:pPr/>
              <a:t>18</a:t>
            </a:fld>
            <a:endParaRPr lang="en-US" altLang="en-US"/>
          </a:p>
        </p:txBody>
      </p:sp>
      <p:sp>
        <p:nvSpPr>
          <p:cNvPr id="384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4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0376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4B71E5-D834-4ACD-AE4E-18FF76E0E8D2}" type="slidenum">
              <a:rPr lang="en-US" altLang="en-US"/>
              <a:pPr/>
              <a:t>19</a:t>
            </a:fld>
            <a:endParaRPr lang="en-US" altLang="en-US"/>
          </a:p>
        </p:txBody>
      </p:sp>
      <p:sp>
        <p:nvSpPr>
          <p:cNvPr id="386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9372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42D0C1-ACC2-4C87-892D-DBDAD6EDB09A}" type="slidenum">
              <a:rPr lang="en-US" altLang="en-US"/>
              <a:pPr/>
              <a:t>20</a:t>
            </a:fld>
            <a:endParaRPr lang="en-US" altLang="en-US"/>
          </a:p>
        </p:txBody>
      </p:sp>
      <p:sp>
        <p:nvSpPr>
          <p:cNvPr id="388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8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0357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3589BE-7117-4D50-9506-1B5659D286BD}" type="slidenum">
              <a:rPr lang="en-US" altLang="en-US"/>
              <a:pPr/>
              <a:t>21</a:t>
            </a:fld>
            <a:endParaRPr lang="en-US" altLang="en-US"/>
          </a:p>
        </p:txBody>
      </p:sp>
      <p:sp>
        <p:nvSpPr>
          <p:cNvPr id="390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0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4795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E78736-4F65-4C40-AEFF-D25A0C8DDF3D}" type="slidenum">
              <a:rPr lang="en-US" altLang="en-US"/>
              <a:pPr/>
              <a:t>4</a:t>
            </a:fld>
            <a:endParaRPr lang="en-US" altLang="en-US"/>
          </a:p>
        </p:txBody>
      </p:sp>
      <p:sp>
        <p:nvSpPr>
          <p:cNvPr id="357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52245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C8A221-198C-44DB-8894-4E335A5562F9}" type="slidenum">
              <a:rPr lang="en-US" altLang="en-US"/>
              <a:pPr/>
              <a:t>22</a:t>
            </a:fld>
            <a:endParaRPr lang="en-US" altLang="en-US"/>
          </a:p>
        </p:txBody>
      </p:sp>
      <p:sp>
        <p:nvSpPr>
          <p:cNvPr id="392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2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1153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D77722-57FA-4443-B13B-35113D9FF07F}" type="slidenum">
              <a:rPr lang="en-US" altLang="en-US"/>
              <a:pPr/>
              <a:t>23</a:t>
            </a:fld>
            <a:endParaRPr lang="en-US" altLang="en-US"/>
          </a:p>
        </p:txBody>
      </p:sp>
      <p:sp>
        <p:nvSpPr>
          <p:cNvPr id="394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08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A454127-0F3F-43C4-8B10-CC8DFD45A652}" type="slidenum">
              <a:rPr lang="en-US" altLang="en-US"/>
              <a:pPr/>
              <a:t>24</a:t>
            </a:fld>
            <a:endParaRPr lang="en-US" altLang="en-US"/>
          </a:p>
        </p:txBody>
      </p:sp>
      <p:sp>
        <p:nvSpPr>
          <p:cNvPr id="396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72386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FDDEB5-514D-4A69-9E90-C8629BCC370B}" type="slidenum">
              <a:rPr lang="en-US" altLang="en-US"/>
              <a:pPr/>
              <a:t>25</a:t>
            </a:fld>
            <a:endParaRPr lang="en-US" altLang="en-US"/>
          </a:p>
        </p:txBody>
      </p:sp>
      <p:sp>
        <p:nvSpPr>
          <p:cNvPr id="398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86431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05FDAEC-6A00-4FA1-A397-206D743CEB6E}" type="slidenum">
              <a:rPr lang="en-US" altLang="en-US"/>
              <a:pPr/>
              <a:t>26</a:t>
            </a:fld>
            <a:endParaRPr lang="en-US" altLang="en-US"/>
          </a:p>
        </p:txBody>
      </p:sp>
      <p:sp>
        <p:nvSpPr>
          <p:cNvPr id="4003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6169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15355A-EFCC-4624-BA04-7AA30D15FF45}" type="slidenum">
              <a:rPr lang="en-US" altLang="en-US"/>
              <a:pPr/>
              <a:t>27</a:t>
            </a:fld>
            <a:endParaRPr lang="en-US" altLang="en-US"/>
          </a:p>
        </p:txBody>
      </p:sp>
      <p:sp>
        <p:nvSpPr>
          <p:cNvPr id="402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2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7554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E48C2B-780A-4DA5-A96E-A1307B7CD12C}" type="slidenum">
              <a:rPr lang="en-US" altLang="en-US"/>
              <a:pPr/>
              <a:t>28</a:t>
            </a:fld>
            <a:endParaRPr lang="en-US" altLang="en-US"/>
          </a:p>
        </p:txBody>
      </p:sp>
      <p:sp>
        <p:nvSpPr>
          <p:cNvPr id="404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8024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D697E31-C5A8-42E9-A87C-57DF2B181CE0}" type="slidenum">
              <a:rPr lang="en-US" altLang="en-US"/>
              <a:pPr/>
              <a:t>29</a:t>
            </a:fld>
            <a:endParaRPr lang="en-US" altLang="en-US"/>
          </a:p>
        </p:txBody>
      </p:sp>
      <p:sp>
        <p:nvSpPr>
          <p:cNvPr id="406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6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025498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63FB69F-EE9C-401D-AF9B-3B1B89C45B13}" type="slidenum">
              <a:rPr lang="en-US" altLang="en-US"/>
              <a:pPr/>
              <a:t>30</a:t>
            </a:fld>
            <a:endParaRPr lang="en-US" altLang="en-US"/>
          </a:p>
        </p:txBody>
      </p:sp>
      <p:sp>
        <p:nvSpPr>
          <p:cNvPr id="408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5158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2D32D0-ADC4-42CD-B6B3-A6E0286D2375}" type="slidenum">
              <a:rPr lang="en-US" altLang="en-US"/>
              <a:pPr/>
              <a:t>31</a:t>
            </a:fld>
            <a:endParaRPr lang="en-US" altLang="en-US"/>
          </a:p>
        </p:txBody>
      </p:sp>
      <p:sp>
        <p:nvSpPr>
          <p:cNvPr id="410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7264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1D91E9-8B67-4F6D-88F9-8941BB2DF3D0}" type="slidenum">
              <a:rPr lang="en-US" altLang="en-US"/>
              <a:pPr/>
              <a:t>5</a:t>
            </a:fld>
            <a:endParaRPr lang="en-US" altLang="en-US"/>
          </a:p>
        </p:txBody>
      </p:sp>
      <p:sp>
        <p:nvSpPr>
          <p:cNvPr id="359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9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19186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778859-2E2A-490F-ABB1-B841EA7AD328}" type="slidenum">
              <a:rPr lang="en-US" altLang="en-US"/>
              <a:pPr/>
              <a:t>32</a:t>
            </a:fld>
            <a:endParaRPr lang="en-US" altLang="en-US"/>
          </a:p>
        </p:txBody>
      </p:sp>
      <p:sp>
        <p:nvSpPr>
          <p:cNvPr id="412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35139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923B33-A429-4740-AE7B-CAA797E53459}" type="slidenum">
              <a:rPr lang="en-US" altLang="en-US"/>
              <a:pPr/>
              <a:t>33</a:t>
            </a:fld>
            <a:endParaRPr lang="en-US" altLang="en-US"/>
          </a:p>
        </p:txBody>
      </p:sp>
      <p:sp>
        <p:nvSpPr>
          <p:cNvPr id="414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19384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09BF061-5A12-491D-A7E9-2153CB643178}" type="slidenum">
              <a:rPr lang="en-US" altLang="en-US"/>
              <a:pPr/>
              <a:t>34</a:t>
            </a:fld>
            <a:endParaRPr lang="en-US" altLang="en-US"/>
          </a:p>
        </p:txBody>
      </p:sp>
      <p:sp>
        <p:nvSpPr>
          <p:cNvPr id="416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85737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1A3D09-6C73-4568-B582-C2D4D1C9BA2C}" type="slidenum">
              <a:rPr lang="en-US" altLang="en-US"/>
              <a:pPr/>
              <a:t>35</a:t>
            </a:fld>
            <a:endParaRPr lang="en-US" altLang="en-US"/>
          </a:p>
        </p:txBody>
      </p:sp>
      <p:sp>
        <p:nvSpPr>
          <p:cNvPr id="418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980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332E8D-4D72-4F23-9988-B7E755E9D617}" type="slidenum">
              <a:rPr lang="en-US" altLang="en-US"/>
              <a:pPr/>
              <a:t>36</a:t>
            </a:fld>
            <a:endParaRPr lang="en-US" altLang="en-US"/>
          </a:p>
        </p:txBody>
      </p:sp>
      <p:sp>
        <p:nvSpPr>
          <p:cNvPr id="420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0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53046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5B6142-5167-4308-970C-CBAA1E844C53}" type="slidenum">
              <a:rPr lang="en-US" altLang="en-US"/>
              <a:pPr/>
              <a:t>37</a:t>
            </a:fld>
            <a:endParaRPr lang="en-US" altLang="en-US"/>
          </a:p>
        </p:txBody>
      </p:sp>
      <p:sp>
        <p:nvSpPr>
          <p:cNvPr id="422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84709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AC6ACC-968E-4F84-877A-991E50062182}" type="slidenum">
              <a:rPr lang="en-US" altLang="en-US"/>
              <a:pPr/>
              <a:t>38</a:t>
            </a:fld>
            <a:endParaRPr lang="en-US" altLang="en-US"/>
          </a:p>
        </p:txBody>
      </p:sp>
      <p:sp>
        <p:nvSpPr>
          <p:cNvPr id="424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44018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67EA04-0AA7-4E70-BF41-342CD68E494B}" type="slidenum">
              <a:rPr lang="en-US" altLang="en-US"/>
              <a:pPr/>
              <a:t>39</a:t>
            </a:fld>
            <a:endParaRPr lang="en-US" altLang="en-US"/>
          </a:p>
        </p:txBody>
      </p:sp>
      <p:sp>
        <p:nvSpPr>
          <p:cNvPr id="427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7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102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4E735D-4339-4216-AD5B-D5328D577601}" type="slidenum">
              <a:rPr lang="en-US" altLang="en-US"/>
              <a:pPr/>
              <a:t>40</a:t>
            </a:fld>
            <a:endParaRPr lang="en-US" altLang="en-US"/>
          </a:p>
        </p:txBody>
      </p:sp>
      <p:sp>
        <p:nvSpPr>
          <p:cNvPr id="429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9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33151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07423F-8678-4991-9779-3A935FAD5B0B}" type="slidenum">
              <a:rPr lang="en-US" altLang="en-US"/>
              <a:pPr/>
              <a:t>41</a:t>
            </a:fld>
            <a:endParaRPr lang="en-US" altLang="en-US"/>
          </a:p>
        </p:txBody>
      </p:sp>
      <p:sp>
        <p:nvSpPr>
          <p:cNvPr id="431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7532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1FFB04-176B-4A75-9809-18AB4C2A5CB0}" type="slidenum">
              <a:rPr lang="en-US" altLang="en-US"/>
              <a:pPr/>
              <a:t>6</a:t>
            </a:fld>
            <a:endParaRPr lang="en-US" altLang="en-US"/>
          </a:p>
        </p:txBody>
      </p:sp>
      <p:sp>
        <p:nvSpPr>
          <p:cNvPr id="311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E58958-BDCC-4F9F-990D-EB424E3C7E71}" type="slidenum">
              <a:rPr lang="en-US" altLang="en-US"/>
              <a:pPr/>
              <a:t>7</a:t>
            </a:fld>
            <a:endParaRPr lang="en-US" altLang="en-US"/>
          </a:p>
        </p:txBody>
      </p:sp>
      <p:sp>
        <p:nvSpPr>
          <p:cNvPr id="36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6337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A7EE67C-72E6-4D00-8132-F8FAD4B23A70}" type="slidenum">
              <a:rPr lang="en-US" altLang="en-US"/>
              <a:pPr/>
              <a:t>8</a:t>
            </a:fld>
            <a:endParaRPr lang="en-US" altLang="en-US"/>
          </a:p>
        </p:txBody>
      </p:sp>
      <p:sp>
        <p:nvSpPr>
          <p:cNvPr id="363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8532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B2B89D0-FCCA-44F2-A38B-E488A56D16F8}" type="slidenum">
              <a:rPr lang="en-US" altLang="en-US"/>
              <a:pPr/>
              <a:t>9</a:t>
            </a:fld>
            <a:endParaRPr lang="en-US" altLang="en-US"/>
          </a:p>
        </p:txBody>
      </p:sp>
      <p:sp>
        <p:nvSpPr>
          <p:cNvPr id="36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18012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492EEF-E24C-4248-AE49-30157FD937AD}" type="slidenum">
              <a:rPr lang="en-US" altLang="en-US"/>
              <a:pPr/>
              <a:t>10</a:t>
            </a:fld>
            <a:endParaRPr lang="en-US" altLang="en-US"/>
          </a:p>
        </p:txBody>
      </p:sp>
      <p:sp>
        <p:nvSpPr>
          <p:cNvPr id="36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0016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79AB3B-A344-4751-9C63-7173F2B073A2}" type="slidenum">
              <a:rPr lang="en-US" altLang="en-US"/>
              <a:pPr/>
              <a:t>11</a:t>
            </a:fld>
            <a:endParaRPr lang="en-US" altLang="en-US"/>
          </a:p>
        </p:txBody>
      </p:sp>
      <p:sp>
        <p:nvSpPr>
          <p:cNvPr id="36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694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F344A400-FB02-4465-8792-342BA737A6D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7E177D-4816-4119-B86E-05A21AA35F80}" type="slidenum">
              <a:rPr lang="en-US" altLang="en-US"/>
              <a:pPr/>
              <a:t>‹#›</a:t>
            </a:fld>
            <a:endParaRPr lang="en-US" altLang="en-US"/>
          </a:p>
        </p:txBody>
      </p:sp>
    </p:spTree>
    <p:extLst>
      <p:ext uri="{BB962C8B-B14F-4D97-AF65-F5344CB8AC3E}">
        <p14:creationId xmlns:p14="http://schemas.microsoft.com/office/powerpoint/2010/main" val="80770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4DD94-0AE6-4104-8111-DE54CF8217DA}" type="slidenum">
              <a:rPr lang="en-US" altLang="en-US"/>
              <a:pPr/>
              <a:t>‹#›</a:t>
            </a:fld>
            <a:endParaRPr lang="en-US" altLang="en-US"/>
          </a:p>
        </p:txBody>
      </p:sp>
    </p:spTree>
    <p:extLst>
      <p:ext uri="{BB962C8B-B14F-4D97-AF65-F5344CB8AC3E}">
        <p14:creationId xmlns:p14="http://schemas.microsoft.com/office/powerpoint/2010/main" val="49433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2CF65A-E3EA-4C4D-98E7-D1EAF692D849}" type="slidenum">
              <a:rPr lang="en-US" altLang="en-US"/>
              <a:pPr/>
              <a:t>‹#›</a:t>
            </a:fld>
            <a:endParaRPr lang="en-US" altLang="en-US"/>
          </a:p>
        </p:txBody>
      </p:sp>
    </p:spTree>
    <p:extLst>
      <p:ext uri="{BB962C8B-B14F-4D97-AF65-F5344CB8AC3E}">
        <p14:creationId xmlns:p14="http://schemas.microsoft.com/office/powerpoint/2010/main" val="280510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47D5DA-B0B0-46AD-BB4A-4466BF896205}" type="slidenum">
              <a:rPr lang="en-US" altLang="en-US"/>
              <a:pPr/>
              <a:t>‹#›</a:t>
            </a:fld>
            <a:endParaRPr lang="en-US" altLang="en-US"/>
          </a:p>
        </p:txBody>
      </p:sp>
    </p:spTree>
    <p:extLst>
      <p:ext uri="{BB962C8B-B14F-4D97-AF65-F5344CB8AC3E}">
        <p14:creationId xmlns:p14="http://schemas.microsoft.com/office/powerpoint/2010/main" val="287720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CC860A-6AEE-4A8E-82B5-840194EBA2AE}" type="slidenum">
              <a:rPr lang="en-US" altLang="en-US"/>
              <a:pPr/>
              <a:t>‹#›</a:t>
            </a:fld>
            <a:endParaRPr lang="en-US" altLang="en-US"/>
          </a:p>
        </p:txBody>
      </p:sp>
    </p:spTree>
    <p:extLst>
      <p:ext uri="{BB962C8B-B14F-4D97-AF65-F5344CB8AC3E}">
        <p14:creationId xmlns:p14="http://schemas.microsoft.com/office/powerpoint/2010/main" val="45649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2538520-FD77-40AB-B524-50A9B87CB8D5}" type="slidenum">
              <a:rPr lang="en-US" altLang="en-US"/>
              <a:pPr/>
              <a:t>‹#›</a:t>
            </a:fld>
            <a:endParaRPr lang="en-US" altLang="en-US"/>
          </a:p>
        </p:txBody>
      </p:sp>
    </p:spTree>
    <p:extLst>
      <p:ext uri="{BB962C8B-B14F-4D97-AF65-F5344CB8AC3E}">
        <p14:creationId xmlns:p14="http://schemas.microsoft.com/office/powerpoint/2010/main" val="245047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52AD842-56CE-4448-A6DF-D0E5549BA3BE}" type="slidenum">
              <a:rPr lang="en-US" altLang="en-US"/>
              <a:pPr/>
              <a:t>‹#›</a:t>
            </a:fld>
            <a:endParaRPr lang="en-US" altLang="en-US"/>
          </a:p>
        </p:txBody>
      </p:sp>
    </p:spTree>
    <p:extLst>
      <p:ext uri="{BB962C8B-B14F-4D97-AF65-F5344CB8AC3E}">
        <p14:creationId xmlns:p14="http://schemas.microsoft.com/office/powerpoint/2010/main" val="339070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CC14F65-2C37-47FD-8BF4-4BFA1A5A8489}" type="slidenum">
              <a:rPr lang="en-US" altLang="en-US"/>
              <a:pPr/>
              <a:t>‹#›</a:t>
            </a:fld>
            <a:endParaRPr lang="en-US" altLang="en-US"/>
          </a:p>
        </p:txBody>
      </p:sp>
    </p:spTree>
    <p:extLst>
      <p:ext uri="{BB962C8B-B14F-4D97-AF65-F5344CB8AC3E}">
        <p14:creationId xmlns:p14="http://schemas.microsoft.com/office/powerpoint/2010/main" val="39032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E51D75-D522-4540-BB97-1CDBAA979C57}" type="slidenum">
              <a:rPr lang="en-US" altLang="en-US"/>
              <a:pPr/>
              <a:t>‹#›</a:t>
            </a:fld>
            <a:endParaRPr lang="en-US" altLang="en-US"/>
          </a:p>
        </p:txBody>
      </p:sp>
    </p:spTree>
    <p:extLst>
      <p:ext uri="{BB962C8B-B14F-4D97-AF65-F5344CB8AC3E}">
        <p14:creationId xmlns:p14="http://schemas.microsoft.com/office/powerpoint/2010/main" val="86169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830790-47B9-4D2D-ABE6-078D6FDC3356}" type="slidenum">
              <a:rPr lang="en-US" altLang="en-US"/>
              <a:pPr/>
              <a:t>‹#›</a:t>
            </a:fld>
            <a:endParaRPr lang="en-US" altLang="en-US"/>
          </a:p>
        </p:txBody>
      </p:sp>
    </p:spTree>
    <p:extLst>
      <p:ext uri="{BB962C8B-B14F-4D97-AF65-F5344CB8AC3E}">
        <p14:creationId xmlns:p14="http://schemas.microsoft.com/office/powerpoint/2010/main" val="15020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FFB81BB8-E57B-4E00-B5E5-D6C076F342DF}"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69"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4.wmf"/><Relationship Id="rId4" Type="http://schemas.openxmlformats.org/officeDocument/2006/relationships/oleObject" Target="../embeddings/oleObject8.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4.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4.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5.wmf"/><Relationship Id="rId4" Type="http://schemas.openxmlformats.org/officeDocument/2006/relationships/oleObject" Target="../embeddings/oleObject15.bin"/><Relationship Id="rId9"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10.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9.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w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1.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1.w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1.w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1.wmf"/><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1.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1.w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4.wmf"/><Relationship Id="rId4"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5.wmf"/><Relationship Id="rId4" Type="http://schemas.openxmlformats.org/officeDocument/2006/relationships/oleObject" Target="../embeddings/oleObject3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3.bin"/><Relationship Id="rId5" Type="http://schemas.openxmlformats.org/officeDocument/2006/relationships/image" Target="../media/image15.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5.bin"/><Relationship Id="rId5" Type="http://schemas.openxmlformats.org/officeDocument/2006/relationships/image" Target="../media/image15.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7.bin"/><Relationship Id="rId5" Type="http://schemas.openxmlformats.org/officeDocument/2006/relationships/image" Target="../media/image15.wmf"/><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39.bin"/><Relationship Id="rId5" Type="http://schemas.openxmlformats.org/officeDocument/2006/relationships/image" Target="../media/image15.wmf"/><Relationship Id="rId4"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1.bin"/><Relationship Id="rId5" Type="http://schemas.openxmlformats.org/officeDocument/2006/relationships/image" Target="../media/image20.wmf"/><Relationship Id="rId4"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3.bin"/><Relationship Id="rId5" Type="http://schemas.openxmlformats.org/officeDocument/2006/relationships/image" Target="../media/image20.wmf"/><Relationship Id="rId4"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45.bin"/><Relationship Id="rId5" Type="http://schemas.openxmlformats.org/officeDocument/2006/relationships/image" Target="../media/image20.wmf"/><Relationship Id="rId4" Type="http://schemas.openxmlformats.org/officeDocument/2006/relationships/oleObject" Target="../embeddings/oleObject4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47.bin"/><Relationship Id="rId5" Type="http://schemas.openxmlformats.org/officeDocument/2006/relationships/image" Target="../media/image22.wmf"/><Relationship Id="rId4"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49.bin"/><Relationship Id="rId5" Type="http://schemas.openxmlformats.org/officeDocument/2006/relationships/image" Target="../media/image23.wmf"/><Relationship Id="rId4" Type="http://schemas.openxmlformats.org/officeDocument/2006/relationships/oleObject" Target="../embeddings/oleObject4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51.bin"/><Relationship Id="rId5" Type="http://schemas.openxmlformats.org/officeDocument/2006/relationships/image" Target="../media/image24.wmf"/><Relationship Id="rId4" Type="http://schemas.openxmlformats.org/officeDocument/2006/relationships/oleObject" Target="../embeddings/oleObject5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53.bin"/><Relationship Id="rId5" Type="http://schemas.openxmlformats.org/officeDocument/2006/relationships/image" Target="../media/image25.wmf"/><Relationship Id="rId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55.bin"/><Relationship Id="rId5" Type="http://schemas.openxmlformats.org/officeDocument/2006/relationships/image" Target="../media/image26.wmf"/><Relationship Id="rId4" Type="http://schemas.openxmlformats.org/officeDocument/2006/relationships/oleObject" Target="../embeddings/oleObject5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27.wmf"/><Relationship Id="rId4" Type="http://schemas.openxmlformats.org/officeDocument/2006/relationships/oleObject" Target="../embeddings/oleObject56.bin"/></Relationships>
</file>

<file path=ppt/slides/_rels/slide4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3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609600"/>
            <a:ext cx="7772400" cy="762000"/>
          </a:xfrm>
        </p:spPr>
        <p:txBody>
          <a:bodyPr/>
          <a:lstStyle/>
          <a:p>
            <a:pPr algn="ctr"/>
            <a:r>
              <a:rPr lang="en-US" altLang="en-US" sz="3600" dirty="0"/>
              <a:t>ECE 2202</a:t>
            </a:r>
            <a:br>
              <a:rPr lang="en-US" altLang="en-US" sz="3600" dirty="0"/>
            </a:br>
            <a:r>
              <a:rPr lang="en-US" altLang="en-US" sz="3600" dirty="0"/>
              <a:t> Circuit Analysis II</a:t>
            </a:r>
          </a:p>
        </p:txBody>
      </p:sp>
      <p:sp>
        <p:nvSpPr>
          <p:cNvPr id="4099" name="Text Box 3"/>
          <p:cNvSpPr txBox="1">
            <a:spLocks noChangeArrowheads="1"/>
          </p:cNvSpPr>
          <p:nvPr/>
        </p:nvSpPr>
        <p:spPr bwMode="auto">
          <a:xfrm>
            <a:off x="2590800" y="39624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t>Dr. Dave Shattuck</a:t>
            </a:r>
          </a:p>
          <a:p>
            <a:pPr algn="ctr" eaLnBrk="0" hangingPunct="0"/>
            <a:r>
              <a:rPr lang="en-US" altLang="en-US"/>
              <a:t>Associate Professor, ECE Dept.</a:t>
            </a:r>
          </a:p>
        </p:txBody>
      </p:sp>
      <p:sp>
        <p:nvSpPr>
          <p:cNvPr id="4100" name="Text Box 4"/>
          <p:cNvSpPr txBox="1">
            <a:spLocks noChangeArrowheads="1"/>
          </p:cNvSpPr>
          <p:nvPr/>
        </p:nvSpPr>
        <p:spPr bwMode="auto">
          <a:xfrm>
            <a:off x="609600" y="2133600"/>
            <a:ext cx="81534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dirty="0">
                <a:solidFill>
                  <a:schemeClr val="accent1"/>
                </a:solidFill>
                <a:latin typeface="Arial" charset="0"/>
              </a:rPr>
              <a:t>Lecture Set #1</a:t>
            </a:r>
          </a:p>
          <a:p>
            <a:pPr algn="ctr" eaLnBrk="0" hangingPunct="0"/>
            <a:r>
              <a:rPr lang="en-US" altLang="en-US" sz="3600" b="1" dirty="0">
                <a:solidFill>
                  <a:schemeClr val="accent1"/>
                </a:solidFill>
                <a:latin typeface="Arial" charset="0"/>
              </a:rPr>
              <a:t>Thévenin’s and Norton’s Theorems including Dependent Sources</a:t>
            </a:r>
          </a:p>
          <a:p>
            <a:pPr algn="ctr" eaLnBrk="0" hangingPunct="0"/>
            <a:r>
              <a:rPr lang="en-US" altLang="en-US" sz="1000" b="1" dirty="0">
                <a:solidFill>
                  <a:schemeClr val="accent1"/>
                </a:solidFill>
                <a:latin typeface="Arial" charset="0"/>
              </a:rPr>
              <a:t>Version 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2362200" y="0"/>
            <a:ext cx="6781800" cy="1066800"/>
          </a:xfrm>
        </p:spPr>
        <p:txBody>
          <a:bodyPr/>
          <a:lstStyle/>
          <a:p>
            <a:r>
              <a:rPr lang="en-US" altLang="en-US" sz="3200"/>
              <a:t>Simple Example with a Dependent Source</a:t>
            </a:r>
          </a:p>
        </p:txBody>
      </p:sp>
      <p:sp>
        <p:nvSpPr>
          <p:cNvPr id="366595" name="Rectangle 3"/>
          <p:cNvSpPr>
            <a:spLocks noGrp="1" noChangeArrowheads="1"/>
          </p:cNvSpPr>
          <p:nvPr>
            <p:ph type="body" idx="1"/>
          </p:nvPr>
        </p:nvSpPr>
        <p:spPr>
          <a:xfrm>
            <a:off x="228600" y="914400"/>
            <a:ext cx="8686800" cy="2514600"/>
          </a:xfrm>
        </p:spPr>
        <p:txBody>
          <a:bodyPr/>
          <a:lstStyle/>
          <a:p>
            <a:pPr marL="0" indent="458788">
              <a:lnSpc>
                <a:spcPct val="90000"/>
              </a:lnSpc>
              <a:buFontTx/>
              <a:buNone/>
            </a:pPr>
            <a:r>
              <a:rPr lang="en-US" altLang="en-US" sz="2400">
                <a:cs typeface="Times New Roman" pitchFamily="18" charset="0"/>
              </a:rPr>
              <a:t>We will try to explain this by starting with a simple example.  We wish to find the equivalent resistance of the circuit below, as seen at terminals A and B.</a:t>
            </a:r>
          </a:p>
          <a:p>
            <a:pPr marL="0" indent="458788">
              <a:lnSpc>
                <a:spcPct val="90000"/>
              </a:lnSpc>
              <a:buFontTx/>
              <a:buNone/>
            </a:pPr>
            <a:r>
              <a:rPr lang="en-US" altLang="en-US" sz="2400">
                <a:cs typeface="Times New Roman" pitchFamily="18" charset="0"/>
              </a:rPr>
              <a:t>This will mean that the ratio of the voltage across the circuit, labeled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to the ratio of the current through the circuit, labeled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must be a constant.  Let</a:t>
            </a:r>
            <a:r>
              <a:rPr lang="en-US" altLang="en-US" sz="2400">
                <a:latin typeface="Times New Roman"/>
                <a:cs typeface="Times New Roman" pitchFamily="18" charset="0"/>
              </a:rPr>
              <a:t>’</a:t>
            </a:r>
            <a:r>
              <a:rPr lang="en-US" altLang="en-US" sz="2400">
                <a:cs typeface="Times New Roman" pitchFamily="18" charset="0"/>
              </a:rPr>
              <a:t>s find that constant by finding the ratio.</a:t>
            </a:r>
          </a:p>
        </p:txBody>
      </p:sp>
      <p:graphicFrame>
        <p:nvGraphicFramePr>
          <p:cNvPr id="366596" name="Object 4"/>
          <p:cNvGraphicFramePr>
            <a:graphicFrameLocks noChangeAspect="1"/>
          </p:cNvGraphicFramePr>
          <p:nvPr>
            <p:extLst>
              <p:ext uri="{D42A27DB-BD31-4B8C-83A1-F6EECF244321}">
                <p14:modId xmlns:p14="http://schemas.microsoft.com/office/powerpoint/2010/main" val="2865706591"/>
              </p:ext>
            </p:extLst>
          </p:nvPr>
        </p:nvGraphicFramePr>
        <p:xfrm>
          <a:off x="1066800" y="3429000"/>
          <a:ext cx="6973888" cy="3319462"/>
        </p:xfrm>
        <a:graphic>
          <a:graphicData uri="http://schemas.openxmlformats.org/presentationml/2006/ole">
            <mc:AlternateContent xmlns:mc="http://schemas.openxmlformats.org/markup-compatibility/2006">
              <mc:Choice xmlns:v="urn:schemas-microsoft-com:vml" Requires="v">
                <p:oleObj spid="_x0000_s366632"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29000"/>
                        <a:ext cx="6973888" cy="33194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1</a:t>
            </a:r>
          </a:p>
        </p:txBody>
      </p:sp>
      <p:sp>
        <p:nvSpPr>
          <p:cNvPr id="368643" name="Rectangle 3"/>
          <p:cNvSpPr>
            <a:spLocks noGrp="1" noChangeArrowheads="1"/>
          </p:cNvSpPr>
          <p:nvPr>
            <p:ph type="body" idx="1"/>
          </p:nvPr>
        </p:nvSpPr>
        <p:spPr>
          <a:xfrm>
            <a:off x="228600" y="1066800"/>
            <a:ext cx="8686800" cy="1828800"/>
          </a:xfrm>
        </p:spPr>
        <p:txBody>
          <a:bodyPr/>
          <a:lstStyle/>
          <a:p>
            <a:pPr marL="0" indent="458788">
              <a:lnSpc>
                <a:spcPct val="90000"/>
              </a:lnSpc>
              <a:buFontTx/>
              <a:buNone/>
            </a:pPr>
            <a:r>
              <a:rPr lang="en-US" altLang="en-US" sz="2000">
                <a:cs typeface="Times New Roman" pitchFamily="18" charset="0"/>
              </a:rPr>
              <a:t>We wish to find the equivalent resistance of the circuit below, as seen at terminals A and B.</a:t>
            </a:r>
          </a:p>
          <a:p>
            <a:pPr marL="0" indent="458788">
              <a:lnSpc>
                <a:spcPct val="90000"/>
              </a:lnSpc>
              <a:buFontTx/>
              <a:buNone/>
            </a:pPr>
            <a:r>
              <a:rPr lang="en-US" altLang="en-US" sz="2000">
                <a:cs typeface="Times New Roman" pitchFamily="18" charset="0"/>
              </a:rPr>
              <a:t>Let</a:t>
            </a:r>
            <a:r>
              <a:rPr lang="en-US" altLang="en-US" sz="2000">
                <a:latin typeface="Times New Roman"/>
                <a:cs typeface="Times New Roman" pitchFamily="18" charset="0"/>
              </a:rPr>
              <a:t>’</a:t>
            </a:r>
            <a:r>
              <a:rPr lang="en-US" altLang="en-US" sz="2000">
                <a:cs typeface="Times New Roman" pitchFamily="18" charset="0"/>
              </a:rPr>
              <a:t>s find the ratio of the voltage across the circuit, labeled </a:t>
            </a:r>
            <a:r>
              <a:rPr lang="en-US" altLang="en-US" sz="2000" i="1">
                <a:solidFill>
                  <a:srgbClr val="FF0000"/>
                </a:solidFill>
                <a:cs typeface="Times New Roman" pitchFamily="18" charset="0"/>
              </a:rPr>
              <a:t>v</a:t>
            </a:r>
            <a:r>
              <a:rPr lang="en-US" altLang="en-US" sz="2000" i="1" baseline="-25000">
                <a:solidFill>
                  <a:srgbClr val="FF0000"/>
                </a:solidFill>
                <a:cs typeface="Times New Roman" pitchFamily="18" charset="0"/>
              </a:rPr>
              <a:t>Q</a:t>
            </a:r>
            <a:r>
              <a:rPr lang="en-US" altLang="en-US" sz="2000">
                <a:cs typeface="Times New Roman" pitchFamily="18" charset="0"/>
              </a:rPr>
              <a:t>, to the ratio of the current through the circuit, labeled </a:t>
            </a:r>
            <a:r>
              <a:rPr lang="en-US" altLang="en-US" sz="2000" i="1">
                <a:solidFill>
                  <a:srgbClr val="FF0000"/>
                </a:solidFill>
                <a:cs typeface="Times New Roman" pitchFamily="18" charset="0"/>
              </a:rPr>
              <a:t>i</a:t>
            </a:r>
            <a:r>
              <a:rPr lang="en-US" altLang="en-US" sz="2000" i="1" baseline="-25000">
                <a:solidFill>
                  <a:srgbClr val="FF0000"/>
                </a:solidFill>
                <a:cs typeface="Times New Roman" pitchFamily="18" charset="0"/>
              </a:rPr>
              <a:t>Q</a:t>
            </a:r>
            <a:r>
              <a:rPr lang="en-US" altLang="en-US" sz="2000">
                <a:cs typeface="Times New Roman" pitchFamily="18" charset="0"/>
              </a:rPr>
              <a:t>. This must be a constant. Let</a:t>
            </a:r>
            <a:r>
              <a:rPr lang="en-US" altLang="en-US" sz="2000">
                <a:latin typeface="Times New Roman"/>
                <a:cs typeface="Times New Roman" pitchFamily="18" charset="0"/>
              </a:rPr>
              <a:t>’</a:t>
            </a:r>
            <a:r>
              <a:rPr lang="en-US" altLang="en-US" sz="2000">
                <a:cs typeface="Times New Roman" pitchFamily="18" charset="0"/>
              </a:rPr>
              <a:t>s look first at the circuit equivalent on the right.  We note that from Ohm</a:t>
            </a:r>
            <a:r>
              <a:rPr lang="en-US" altLang="en-US" sz="2000">
                <a:latin typeface="Times New Roman"/>
                <a:cs typeface="Times New Roman" pitchFamily="18" charset="0"/>
              </a:rPr>
              <a:t>’</a:t>
            </a:r>
            <a:r>
              <a:rPr lang="en-US" altLang="en-US" sz="2000">
                <a:cs typeface="Times New Roman" pitchFamily="18" charset="0"/>
              </a:rPr>
              <a:t>s Law applied to </a:t>
            </a:r>
            <a:r>
              <a:rPr lang="en-US" altLang="en-US" sz="2000" i="1">
                <a:cs typeface="Times New Roman" pitchFamily="18" charset="0"/>
              </a:rPr>
              <a:t>R</a:t>
            </a:r>
            <a:r>
              <a:rPr lang="en-US" altLang="en-US" sz="2000" i="1" baseline="-25000">
                <a:cs typeface="Times New Roman" pitchFamily="18" charset="0"/>
              </a:rPr>
              <a:t>X</a:t>
            </a:r>
            <a:r>
              <a:rPr lang="en-US" altLang="en-US" sz="2000">
                <a:cs typeface="Times New Roman" pitchFamily="18" charset="0"/>
              </a:rPr>
              <a:t>, we can say </a:t>
            </a:r>
          </a:p>
        </p:txBody>
      </p:sp>
      <p:graphicFrame>
        <p:nvGraphicFramePr>
          <p:cNvPr id="368644" name="Object 4"/>
          <p:cNvGraphicFramePr>
            <a:graphicFrameLocks noChangeAspect="1"/>
          </p:cNvGraphicFramePr>
          <p:nvPr>
            <p:extLst>
              <p:ext uri="{D42A27DB-BD31-4B8C-83A1-F6EECF244321}">
                <p14:modId xmlns:p14="http://schemas.microsoft.com/office/powerpoint/2010/main" val="2982447923"/>
              </p:ext>
            </p:extLst>
          </p:nvPr>
        </p:nvGraphicFramePr>
        <p:xfrm>
          <a:off x="2822944" y="3810000"/>
          <a:ext cx="6211887" cy="2957512"/>
        </p:xfrm>
        <a:graphic>
          <a:graphicData uri="http://schemas.openxmlformats.org/presentationml/2006/ole">
            <mc:AlternateContent xmlns:mc="http://schemas.openxmlformats.org/markup-compatibility/2006">
              <mc:Choice xmlns:v="urn:schemas-microsoft-com:vml" Requires="v">
                <p:oleObj spid="_x0000_s368753"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944" y="3810000"/>
                        <a:ext cx="6211887" cy="295751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5" name="Object 5"/>
          <p:cNvGraphicFramePr>
            <a:graphicFrameLocks noChangeAspect="1"/>
          </p:cNvGraphicFramePr>
          <p:nvPr/>
        </p:nvGraphicFramePr>
        <p:xfrm>
          <a:off x="3087688" y="2876550"/>
          <a:ext cx="1471612" cy="527050"/>
        </p:xfrm>
        <a:graphic>
          <a:graphicData uri="http://schemas.openxmlformats.org/presentationml/2006/ole">
            <mc:AlternateContent xmlns:mc="http://schemas.openxmlformats.org/markup-compatibility/2006">
              <mc:Choice xmlns:v="urn:schemas-microsoft-com:vml" Requires="v">
                <p:oleObj spid="_x0000_s368754" name="Equation" r:id="rId6" imgW="672840" imgH="241200" progId="Equation.DSMT4">
                  <p:embed/>
                </p:oleObj>
              </mc:Choice>
              <mc:Fallback>
                <p:oleObj name="Equation" r:id="rId6" imgW="672840" imgH="241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7688" y="2876550"/>
                        <a:ext cx="1471612" cy="5270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46" name="Text Box 6"/>
          <p:cNvSpPr txBox="1">
            <a:spLocks noChangeArrowheads="1"/>
          </p:cNvSpPr>
          <p:nvPr/>
        </p:nvSpPr>
        <p:spPr bwMode="auto">
          <a:xfrm>
            <a:off x="0" y="44196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t>Next, we apply KCL at the A node to write that</a:t>
            </a:r>
          </a:p>
        </p:txBody>
      </p:sp>
      <p:graphicFrame>
        <p:nvGraphicFramePr>
          <p:cNvPr id="368647" name="Object 7"/>
          <p:cNvGraphicFramePr>
            <a:graphicFrameLocks noChangeAspect="1"/>
          </p:cNvGraphicFramePr>
          <p:nvPr/>
        </p:nvGraphicFramePr>
        <p:xfrm>
          <a:off x="422275" y="5340350"/>
          <a:ext cx="1749425" cy="528638"/>
        </p:xfrm>
        <a:graphic>
          <a:graphicData uri="http://schemas.openxmlformats.org/presentationml/2006/ole">
            <mc:AlternateContent xmlns:mc="http://schemas.openxmlformats.org/markup-compatibility/2006">
              <mc:Choice xmlns:v="urn:schemas-microsoft-com:vml" Requires="v">
                <p:oleObj spid="_x0000_s368755" name="Equation" r:id="rId8" imgW="799920" imgH="241200" progId="Equation.DSMT4">
                  <p:embed/>
                </p:oleObj>
              </mc:Choice>
              <mc:Fallback>
                <p:oleObj name="Equation" r:id="rId8" imgW="799920" imgH="241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275" y="5340350"/>
                        <a:ext cx="1749425" cy="528638"/>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2</a:t>
            </a:r>
          </a:p>
        </p:txBody>
      </p:sp>
      <p:sp>
        <p:nvSpPr>
          <p:cNvPr id="370691" name="Rectangle 3"/>
          <p:cNvSpPr>
            <a:spLocks noGrp="1" noChangeArrowheads="1"/>
          </p:cNvSpPr>
          <p:nvPr>
            <p:ph type="body" idx="1"/>
          </p:nvPr>
        </p:nvSpPr>
        <p:spPr>
          <a:xfrm>
            <a:off x="228600" y="9906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On the last slide we found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and we found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plug in the expressions that we found for each.  When we do this, we get</a:t>
            </a:r>
          </a:p>
        </p:txBody>
      </p:sp>
      <p:graphicFrame>
        <p:nvGraphicFramePr>
          <p:cNvPr id="370692" name="Object 4"/>
          <p:cNvGraphicFramePr>
            <a:graphicFrameLocks noChangeAspect="1"/>
          </p:cNvGraphicFramePr>
          <p:nvPr>
            <p:extLst>
              <p:ext uri="{D42A27DB-BD31-4B8C-83A1-F6EECF244321}">
                <p14:modId xmlns:p14="http://schemas.microsoft.com/office/powerpoint/2010/main" val="3453035205"/>
              </p:ext>
            </p:extLst>
          </p:nvPr>
        </p:nvGraphicFramePr>
        <p:xfrm>
          <a:off x="2837121" y="3810000"/>
          <a:ext cx="6211887" cy="2957512"/>
        </p:xfrm>
        <a:graphic>
          <a:graphicData uri="http://schemas.openxmlformats.org/presentationml/2006/ole">
            <mc:AlternateContent xmlns:mc="http://schemas.openxmlformats.org/markup-compatibility/2006">
              <mc:Choice xmlns:v="urn:schemas-microsoft-com:vml" Requires="v">
                <p:oleObj spid="_x0000_s370765"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121" y="3810000"/>
                        <a:ext cx="6211887" cy="295751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0693" name="Text Box 5"/>
          <p:cNvSpPr txBox="1">
            <a:spLocks noChangeArrowheads="1"/>
          </p:cNvSpPr>
          <p:nvPr/>
        </p:nvSpPr>
        <p:spPr bwMode="auto">
          <a:xfrm>
            <a:off x="0" y="3886200"/>
            <a:ext cx="2819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charset="0"/>
              </a:rPr>
              <a:t>Note that ratio is a constant.  The ratio has units of resistance, which is what we expect when we take a ratio of a voltage to a current.</a:t>
            </a:r>
          </a:p>
        </p:txBody>
      </p:sp>
      <p:graphicFrame>
        <p:nvGraphicFramePr>
          <p:cNvPr id="370694" name="Object 6"/>
          <p:cNvGraphicFramePr>
            <a:graphicFrameLocks noChangeAspect="1"/>
          </p:cNvGraphicFramePr>
          <p:nvPr/>
        </p:nvGraphicFramePr>
        <p:xfrm>
          <a:off x="1524000" y="2667000"/>
          <a:ext cx="6192838" cy="1025525"/>
        </p:xfrm>
        <a:graphic>
          <a:graphicData uri="http://schemas.openxmlformats.org/presentationml/2006/ole">
            <mc:AlternateContent xmlns:mc="http://schemas.openxmlformats.org/markup-compatibility/2006">
              <mc:Choice xmlns:v="urn:schemas-microsoft-com:vml" Requires="v">
                <p:oleObj spid="_x0000_s370766" name="Equation" r:id="rId6" imgW="2831760" imgH="469800" progId="Equation.DSMT4">
                  <p:embed/>
                </p:oleObj>
              </mc:Choice>
              <mc:Fallback>
                <p:oleObj name="Equation" r:id="rId6" imgW="283176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667000"/>
                        <a:ext cx="6192838"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2 (Note)</a:t>
            </a:r>
          </a:p>
        </p:txBody>
      </p:sp>
      <p:sp>
        <p:nvSpPr>
          <p:cNvPr id="372739" name="Rectangle 3"/>
          <p:cNvSpPr>
            <a:spLocks noGrp="1" noChangeArrowheads="1"/>
          </p:cNvSpPr>
          <p:nvPr>
            <p:ph type="body" idx="1"/>
          </p:nvPr>
        </p:nvSpPr>
        <p:spPr>
          <a:xfrm>
            <a:off x="228600" y="9144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Let</a:t>
            </a:r>
            <a:r>
              <a:rPr lang="en-US" altLang="en-US" sz="2400">
                <a:latin typeface="Times New Roman"/>
                <a:cs typeface="Times New Roman" pitchFamily="18" charset="0"/>
              </a:rPr>
              <a:t>’</a:t>
            </a:r>
            <a:r>
              <a:rPr lang="en-US" altLang="en-US" sz="2400">
                <a:cs typeface="Times New Roman" pitchFamily="18" charset="0"/>
              </a:rPr>
              <a:t>s find the ratio of the voltage across the circuit, labeled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to the ratio of the current through the circuit, labeled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get</a:t>
            </a:r>
          </a:p>
        </p:txBody>
      </p:sp>
      <p:graphicFrame>
        <p:nvGraphicFramePr>
          <p:cNvPr id="372740" name="Object 4"/>
          <p:cNvGraphicFramePr>
            <a:graphicFrameLocks noChangeAspect="1"/>
          </p:cNvGraphicFramePr>
          <p:nvPr>
            <p:extLst>
              <p:ext uri="{D42A27DB-BD31-4B8C-83A1-F6EECF244321}">
                <p14:modId xmlns:p14="http://schemas.microsoft.com/office/powerpoint/2010/main" val="1522920566"/>
              </p:ext>
            </p:extLst>
          </p:nvPr>
        </p:nvGraphicFramePr>
        <p:xfrm>
          <a:off x="2819400" y="3809206"/>
          <a:ext cx="6211887" cy="2957512"/>
        </p:xfrm>
        <a:graphic>
          <a:graphicData uri="http://schemas.openxmlformats.org/presentationml/2006/ole">
            <mc:AlternateContent xmlns:mc="http://schemas.openxmlformats.org/markup-compatibility/2006">
              <mc:Choice xmlns:v="urn:schemas-microsoft-com:vml" Requires="v">
                <p:oleObj spid="_x0000_s372813"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09206"/>
                        <a:ext cx="6211887" cy="295751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741" name="Text Box 5"/>
          <p:cNvSpPr txBox="1">
            <a:spLocks noChangeArrowheads="1"/>
          </p:cNvSpPr>
          <p:nvPr/>
        </p:nvSpPr>
        <p:spPr bwMode="auto">
          <a:xfrm>
            <a:off x="0" y="3717925"/>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t>The dependent source is in parallel with the resistor </a:t>
            </a:r>
            <a:r>
              <a:rPr lang="en-US" altLang="en-US" sz="2000" i="1"/>
              <a:t>R</a:t>
            </a:r>
            <a:r>
              <a:rPr lang="en-US" altLang="en-US" sz="2000" i="1" baseline="-25000"/>
              <a:t>X</a:t>
            </a:r>
            <a:r>
              <a:rPr lang="en-US" altLang="en-US" sz="2000"/>
              <a:t>.  Since the parallel combination is 25[</a:t>
            </a:r>
            <a:r>
              <a:rPr lang="en-US" altLang="en-US" sz="2000">
                <a:latin typeface="Symbol" pitchFamily="18" charset="2"/>
              </a:rPr>
              <a:t>W</a:t>
            </a:r>
            <a:r>
              <a:rPr lang="en-US" altLang="en-US" sz="2000"/>
              <a:t>], the dependent source must be behaving as if it were a 33.33[</a:t>
            </a:r>
            <a:r>
              <a:rPr lang="en-US" altLang="en-US" sz="2000">
                <a:latin typeface="Symbol" pitchFamily="18" charset="2"/>
              </a:rPr>
              <a:t>W</a:t>
            </a:r>
            <a:r>
              <a:rPr lang="en-US" altLang="en-US" sz="2000"/>
              <a:t>] resistor.  However, this value depends on </a:t>
            </a:r>
            <a:r>
              <a:rPr lang="en-US" altLang="en-US" sz="2000" i="1"/>
              <a:t>R</a:t>
            </a:r>
            <a:r>
              <a:rPr lang="en-US" altLang="en-US" sz="2000" i="1" baseline="-25000"/>
              <a:t>X</a:t>
            </a:r>
            <a:r>
              <a:rPr lang="en-US" altLang="en-US" sz="2000"/>
              <a:t>; in fact, it is </a:t>
            </a:r>
            <a:r>
              <a:rPr lang="en-US" altLang="en-US" sz="2000" i="1"/>
              <a:t>R</a:t>
            </a:r>
            <a:r>
              <a:rPr lang="en-US" altLang="en-US" sz="2000" i="1" baseline="-25000"/>
              <a:t>X</a:t>
            </a:r>
            <a:r>
              <a:rPr lang="en-US" altLang="en-US" sz="2000"/>
              <a:t> /3.  </a:t>
            </a:r>
          </a:p>
        </p:txBody>
      </p:sp>
      <p:graphicFrame>
        <p:nvGraphicFramePr>
          <p:cNvPr id="372742" name="Object 6"/>
          <p:cNvGraphicFramePr>
            <a:graphicFrameLocks noChangeAspect="1"/>
          </p:cNvGraphicFramePr>
          <p:nvPr/>
        </p:nvGraphicFramePr>
        <p:xfrm>
          <a:off x="1524000" y="2667000"/>
          <a:ext cx="6192838" cy="1025525"/>
        </p:xfrm>
        <a:graphic>
          <a:graphicData uri="http://schemas.openxmlformats.org/presentationml/2006/ole">
            <mc:AlternateContent xmlns:mc="http://schemas.openxmlformats.org/markup-compatibility/2006">
              <mc:Choice xmlns:v="urn:schemas-microsoft-com:vml" Requires="v">
                <p:oleObj spid="_x0000_s372814" name="Equation" r:id="rId6" imgW="2831760" imgH="469800" progId="Equation.DSMT4">
                  <p:embed/>
                </p:oleObj>
              </mc:Choice>
              <mc:Fallback>
                <p:oleObj name="Equation" r:id="rId6" imgW="283176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667000"/>
                        <a:ext cx="6192838"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2362200" y="0"/>
            <a:ext cx="6781800" cy="1066800"/>
          </a:xfrm>
        </p:spPr>
        <p:txBody>
          <a:bodyPr/>
          <a:lstStyle/>
          <a:p>
            <a:r>
              <a:rPr lang="en-US" altLang="en-US" sz="3200"/>
              <a:t>2</a:t>
            </a:r>
            <a:r>
              <a:rPr lang="en-US" altLang="en-US" sz="3200" baseline="30000"/>
              <a:t>nd</a:t>
            </a:r>
            <a:r>
              <a:rPr lang="en-US" altLang="en-US" sz="3200"/>
              <a:t> Simple Example with a Dependent Source – Step 1</a:t>
            </a:r>
          </a:p>
        </p:txBody>
      </p:sp>
      <p:sp>
        <p:nvSpPr>
          <p:cNvPr id="374787" name="Rectangle 3"/>
          <p:cNvSpPr>
            <a:spLocks noGrp="1" noChangeArrowheads="1"/>
          </p:cNvSpPr>
          <p:nvPr>
            <p:ph type="body" idx="1"/>
          </p:nvPr>
        </p:nvSpPr>
        <p:spPr>
          <a:xfrm>
            <a:off x="228600" y="990600"/>
            <a:ext cx="8686800" cy="1676400"/>
          </a:xfrm>
          <a:solidFill>
            <a:schemeClr val="accent1"/>
          </a:solidFill>
        </p:spPr>
        <p:txBody>
          <a:bodyPr/>
          <a:lstStyle/>
          <a:p>
            <a:pPr marL="0" indent="458788">
              <a:buFontTx/>
              <a:buNone/>
            </a:pPr>
            <a:r>
              <a:rPr lang="en-US" altLang="en-US" sz="2000">
                <a:cs typeface="Times New Roman" pitchFamily="18" charset="0"/>
              </a:rPr>
              <a:t>We wish to find the equivalent resistance of a second circuit, given below, as seen at terminals A and B.</a:t>
            </a:r>
          </a:p>
          <a:p>
            <a:pPr marL="0" indent="458788">
              <a:buFontTx/>
              <a:buNone/>
            </a:pPr>
            <a:r>
              <a:rPr lang="en-US" altLang="en-US" sz="2000">
                <a:cs typeface="Times New Roman" pitchFamily="18" charset="0"/>
              </a:rPr>
              <a:t>Let</a:t>
            </a:r>
            <a:r>
              <a:rPr lang="en-US" altLang="en-US" sz="2000">
                <a:latin typeface="Times New Roman"/>
                <a:cs typeface="Times New Roman" pitchFamily="18" charset="0"/>
              </a:rPr>
              <a:t>’</a:t>
            </a:r>
            <a:r>
              <a:rPr lang="en-US" altLang="en-US" sz="2000">
                <a:cs typeface="Times New Roman" pitchFamily="18" charset="0"/>
              </a:rPr>
              <a:t>s find the ratio of the voltage across the circuit, labeled </a:t>
            </a:r>
            <a:r>
              <a:rPr lang="en-US" altLang="en-US" sz="2000" i="1">
                <a:solidFill>
                  <a:srgbClr val="FF0000"/>
                </a:solidFill>
                <a:cs typeface="Times New Roman" pitchFamily="18" charset="0"/>
              </a:rPr>
              <a:t>v</a:t>
            </a:r>
            <a:r>
              <a:rPr lang="en-US" altLang="en-US" sz="2000" i="1" baseline="-25000">
                <a:solidFill>
                  <a:srgbClr val="FF0000"/>
                </a:solidFill>
                <a:cs typeface="Times New Roman" pitchFamily="18" charset="0"/>
              </a:rPr>
              <a:t>Q</a:t>
            </a:r>
            <a:r>
              <a:rPr lang="en-US" altLang="en-US" sz="2000">
                <a:cs typeface="Times New Roman" pitchFamily="18" charset="0"/>
              </a:rPr>
              <a:t>, to the ratio of the current through the circuit, labeled </a:t>
            </a:r>
            <a:r>
              <a:rPr lang="en-US" altLang="en-US" sz="2000" i="1">
                <a:solidFill>
                  <a:srgbClr val="FF0000"/>
                </a:solidFill>
                <a:cs typeface="Times New Roman" pitchFamily="18" charset="0"/>
              </a:rPr>
              <a:t>i</a:t>
            </a:r>
            <a:r>
              <a:rPr lang="en-US" altLang="en-US" sz="2000" i="1" baseline="-25000">
                <a:solidFill>
                  <a:srgbClr val="FF0000"/>
                </a:solidFill>
                <a:cs typeface="Times New Roman" pitchFamily="18" charset="0"/>
              </a:rPr>
              <a:t>Q</a:t>
            </a:r>
            <a:r>
              <a:rPr lang="en-US" altLang="en-US" sz="2000">
                <a:cs typeface="Times New Roman" pitchFamily="18" charset="0"/>
              </a:rPr>
              <a:t>. This must be a constant. We note that from Ohm</a:t>
            </a:r>
            <a:r>
              <a:rPr lang="en-US" altLang="en-US" sz="2000">
                <a:latin typeface="Times New Roman"/>
                <a:cs typeface="Times New Roman" pitchFamily="18" charset="0"/>
              </a:rPr>
              <a:t>’</a:t>
            </a:r>
            <a:r>
              <a:rPr lang="en-US" altLang="en-US" sz="2000">
                <a:cs typeface="Times New Roman" pitchFamily="18" charset="0"/>
              </a:rPr>
              <a:t>s Law applied to </a:t>
            </a:r>
            <a:r>
              <a:rPr lang="en-US" altLang="en-US" sz="2000" i="1">
                <a:cs typeface="Times New Roman" pitchFamily="18" charset="0"/>
              </a:rPr>
              <a:t>R</a:t>
            </a:r>
            <a:r>
              <a:rPr lang="en-US" altLang="en-US" sz="2000" i="1" baseline="-25000">
                <a:cs typeface="Times New Roman" pitchFamily="18" charset="0"/>
              </a:rPr>
              <a:t>X</a:t>
            </a:r>
            <a:r>
              <a:rPr lang="en-US" altLang="en-US" sz="2000">
                <a:cs typeface="Times New Roman" pitchFamily="18" charset="0"/>
              </a:rPr>
              <a:t>, we can say that</a:t>
            </a:r>
          </a:p>
        </p:txBody>
      </p:sp>
      <p:graphicFrame>
        <p:nvGraphicFramePr>
          <p:cNvPr id="374788" name="Object 4"/>
          <p:cNvGraphicFramePr>
            <a:graphicFrameLocks noChangeAspect="1"/>
          </p:cNvGraphicFramePr>
          <p:nvPr/>
        </p:nvGraphicFramePr>
        <p:xfrm>
          <a:off x="3087688" y="2876550"/>
          <a:ext cx="1471612" cy="527050"/>
        </p:xfrm>
        <a:graphic>
          <a:graphicData uri="http://schemas.openxmlformats.org/presentationml/2006/ole">
            <mc:AlternateContent xmlns:mc="http://schemas.openxmlformats.org/markup-compatibility/2006">
              <mc:Choice xmlns:v="urn:schemas-microsoft-com:vml" Requires="v">
                <p:oleObj spid="_x0000_s374898" name="Equation" r:id="rId4" imgW="672840" imgH="241200" progId="Equation.DSMT4">
                  <p:embed/>
                </p:oleObj>
              </mc:Choice>
              <mc:Fallback>
                <p:oleObj name="Equation" r:id="rId4" imgW="6728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688" y="2876550"/>
                        <a:ext cx="1471612" cy="5270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0" y="38862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charset="0"/>
              </a:rPr>
              <a:t>Next, we apply KCL at the A node to write that</a:t>
            </a:r>
          </a:p>
        </p:txBody>
      </p:sp>
      <p:graphicFrame>
        <p:nvGraphicFramePr>
          <p:cNvPr id="374790" name="Object 6"/>
          <p:cNvGraphicFramePr>
            <a:graphicFrameLocks noChangeAspect="1"/>
          </p:cNvGraphicFramePr>
          <p:nvPr/>
        </p:nvGraphicFramePr>
        <p:xfrm>
          <a:off x="457200" y="4648200"/>
          <a:ext cx="1749425" cy="528638"/>
        </p:xfrm>
        <a:graphic>
          <a:graphicData uri="http://schemas.openxmlformats.org/presentationml/2006/ole">
            <mc:AlternateContent xmlns:mc="http://schemas.openxmlformats.org/markup-compatibility/2006">
              <mc:Choice xmlns:v="urn:schemas-microsoft-com:vml" Requires="v">
                <p:oleObj spid="_x0000_s374899" name="Equation" r:id="rId6" imgW="799920" imgH="241200" progId="Equation.DSMT4">
                  <p:embed/>
                </p:oleObj>
              </mc:Choice>
              <mc:Fallback>
                <p:oleObj name="Equation" r:id="rId6" imgW="799920" imgH="241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648200"/>
                        <a:ext cx="1749425" cy="528638"/>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4791" name="Object 7"/>
          <p:cNvGraphicFramePr>
            <a:graphicFrameLocks noChangeAspect="1"/>
          </p:cNvGraphicFramePr>
          <p:nvPr>
            <p:extLst>
              <p:ext uri="{D42A27DB-BD31-4B8C-83A1-F6EECF244321}">
                <p14:modId xmlns:p14="http://schemas.microsoft.com/office/powerpoint/2010/main" val="2569949931"/>
              </p:ext>
            </p:extLst>
          </p:nvPr>
        </p:nvGraphicFramePr>
        <p:xfrm>
          <a:off x="2835275" y="3770312"/>
          <a:ext cx="6248400" cy="2974975"/>
        </p:xfrm>
        <a:graphic>
          <a:graphicData uri="http://schemas.openxmlformats.org/presentationml/2006/ole">
            <mc:AlternateContent xmlns:mc="http://schemas.openxmlformats.org/markup-compatibility/2006">
              <mc:Choice xmlns:v="urn:schemas-microsoft-com:vml" Requires="v">
                <p:oleObj spid="_x0000_s374900" name="VISIO" r:id="rId8" imgW="6976080" imgH="3319200" progId="Visio.Drawing.6">
                  <p:embed/>
                </p:oleObj>
              </mc:Choice>
              <mc:Fallback>
                <p:oleObj name="VISIO" r:id="rId8" imgW="6976080" imgH="3319200" progId="Visio.Drawing.6">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5275" y="3770312"/>
                        <a:ext cx="6248400" cy="2974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4792" name="Text Box 8"/>
          <p:cNvSpPr txBox="1">
            <a:spLocks noChangeArrowheads="1"/>
          </p:cNvSpPr>
          <p:nvPr/>
        </p:nvSpPr>
        <p:spPr bwMode="auto">
          <a:xfrm>
            <a:off x="0" y="5257800"/>
            <a:ext cx="2835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charset="0"/>
              </a:rPr>
              <a:t>Note the change in polarity for the source, from the previous example.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2362200" y="0"/>
            <a:ext cx="6781800" cy="1066800"/>
          </a:xfrm>
        </p:spPr>
        <p:txBody>
          <a:bodyPr/>
          <a:lstStyle/>
          <a:p>
            <a:r>
              <a:rPr lang="en-US" altLang="en-US" sz="3200"/>
              <a:t>2</a:t>
            </a:r>
            <a:r>
              <a:rPr lang="en-US" altLang="en-US" sz="3200" baseline="30000"/>
              <a:t>nd</a:t>
            </a:r>
            <a:r>
              <a:rPr lang="en-US" altLang="en-US" sz="3200"/>
              <a:t> Simple Example with a Dependent Source – Step 2</a:t>
            </a:r>
          </a:p>
        </p:txBody>
      </p:sp>
      <p:sp>
        <p:nvSpPr>
          <p:cNvPr id="376835" name="Rectangle 3"/>
          <p:cNvSpPr>
            <a:spLocks noGrp="1" noChangeArrowheads="1"/>
          </p:cNvSpPr>
          <p:nvPr>
            <p:ph type="body" idx="1"/>
          </p:nvPr>
        </p:nvSpPr>
        <p:spPr>
          <a:xfrm>
            <a:off x="228600" y="9144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On the last slide we found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and we found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plug in the expressions that we found for each.  When we do this, we get</a:t>
            </a:r>
          </a:p>
        </p:txBody>
      </p:sp>
      <p:sp>
        <p:nvSpPr>
          <p:cNvPr id="376836" name="Text Box 4"/>
          <p:cNvSpPr txBox="1">
            <a:spLocks noChangeArrowheads="1"/>
          </p:cNvSpPr>
          <p:nvPr/>
        </p:nvSpPr>
        <p:spPr bwMode="auto">
          <a:xfrm>
            <a:off x="0" y="3717925"/>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charset="0"/>
              </a:rPr>
              <a:t>Note that ratio has changed when we simply changed the polarity of the dependent source.  The magnitude is not the only thing that changed; the equivalent resistance is now </a:t>
            </a:r>
            <a:r>
              <a:rPr lang="en-US" altLang="en-US" sz="2000" b="1" dirty="0">
                <a:latin typeface="Arial" charset="0"/>
              </a:rPr>
              <a:t>negative</a:t>
            </a:r>
            <a:r>
              <a:rPr lang="en-US" altLang="en-US" sz="2000" dirty="0">
                <a:latin typeface="Arial" charset="0"/>
              </a:rPr>
              <a:t>!  </a:t>
            </a:r>
          </a:p>
        </p:txBody>
      </p:sp>
      <p:graphicFrame>
        <p:nvGraphicFramePr>
          <p:cNvPr id="376837" name="Object 5"/>
          <p:cNvGraphicFramePr>
            <a:graphicFrameLocks noChangeAspect="1"/>
          </p:cNvGraphicFramePr>
          <p:nvPr/>
        </p:nvGraphicFramePr>
        <p:xfrm>
          <a:off x="1427163" y="2667000"/>
          <a:ext cx="6388100" cy="1025525"/>
        </p:xfrm>
        <a:graphic>
          <a:graphicData uri="http://schemas.openxmlformats.org/presentationml/2006/ole">
            <mc:AlternateContent xmlns:mc="http://schemas.openxmlformats.org/markup-compatibility/2006">
              <mc:Choice xmlns:v="urn:schemas-microsoft-com:vml" Requires="v">
                <p:oleObj spid="_x0000_s376909" name="Equation" r:id="rId4" imgW="2920680" imgH="469800" progId="Equation.DSMT4">
                  <p:embed/>
                </p:oleObj>
              </mc:Choice>
              <mc:Fallback>
                <p:oleObj name="Equation" r:id="rId4" imgW="2920680" imgH="46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163" y="2667000"/>
                        <a:ext cx="6388100"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6838" name="Object 6"/>
          <p:cNvGraphicFramePr>
            <a:graphicFrameLocks noChangeAspect="1"/>
          </p:cNvGraphicFramePr>
          <p:nvPr>
            <p:extLst>
              <p:ext uri="{D42A27DB-BD31-4B8C-83A1-F6EECF244321}">
                <p14:modId xmlns:p14="http://schemas.microsoft.com/office/powerpoint/2010/main" val="4070566873"/>
              </p:ext>
            </p:extLst>
          </p:nvPr>
        </p:nvGraphicFramePr>
        <p:xfrm>
          <a:off x="2819400" y="3800474"/>
          <a:ext cx="6248400" cy="2974975"/>
        </p:xfrm>
        <a:graphic>
          <a:graphicData uri="http://schemas.openxmlformats.org/presentationml/2006/ole">
            <mc:AlternateContent xmlns:mc="http://schemas.openxmlformats.org/markup-compatibility/2006">
              <mc:Choice xmlns:v="urn:schemas-microsoft-com:vml" Requires="v">
                <p:oleObj spid="_x0000_s376910" name="VISIO" r:id="rId6" imgW="6976080" imgH="3319200" progId="Visio.Drawing.6">
                  <p:embed/>
                </p:oleObj>
              </mc:Choice>
              <mc:Fallback>
                <p:oleObj name="VISIO" r:id="rId6" imgW="6976080" imgH="331920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800474"/>
                        <a:ext cx="6248400" cy="2974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2 (Note)</a:t>
            </a:r>
          </a:p>
        </p:txBody>
      </p:sp>
      <p:sp>
        <p:nvSpPr>
          <p:cNvPr id="378883" name="Rectangle 3"/>
          <p:cNvSpPr>
            <a:spLocks noGrp="1" noChangeArrowheads="1"/>
          </p:cNvSpPr>
          <p:nvPr>
            <p:ph type="body" idx="1"/>
          </p:nvPr>
        </p:nvSpPr>
        <p:spPr>
          <a:xfrm>
            <a:off x="228600" y="9144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Let</a:t>
            </a:r>
            <a:r>
              <a:rPr lang="en-US" altLang="en-US" sz="2400">
                <a:latin typeface="Times New Roman"/>
                <a:cs typeface="Times New Roman" pitchFamily="18" charset="0"/>
              </a:rPr>
              <a:t>’</a:t>
            </a:r>
            <a:r>
              <a:rPr lang="en-US" altLang="en-US" sz="2400">
                <a:cs typeface="Times New Roman" pitchFamily="18" charset="0"/>
              </a:rPr>
              <a:t>s find the ratio of the voltage across the circuit, labeled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to the ratio of the current through the circuit, labeled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get</a:t>
            </a:r>
          </a:p>
        </p:txBody>
      </p:sp>
      <p:sp>
        <p:nvSpPr>
          <p:cNvPr id="378884" name="Text Box 4"/>
          <p:cNvSpPr txBox="1">
            <a:spLocks noChangeArrowheads="1"/>
          </p:cNvSpPr>
          <p:nvPr/>
        </p:nvSpPr>
        <p:spPr bwMode="auto">
          <a:xfrm>
            <a:off x="0" y="3717925"/>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t>The dependent source is in parallel with the resistor </a:t>
            </a:r>
            <a:r>
              <a:rPr lang="en-US" altLang="en-US" sz="2000" i="1"/>
              <a:t>R</a:t>
            </a:r>
            <a:r>
              <a:rPr lang="en-US" altLang="en-US" sz="2000" i="1" baseline="-25000"/>
              <a:t>X</a:t>
            </a:r>
            <a:r>
              <a:rPr lang="en-US" altLang="en-US" sz="2000"/>
              <a:t>.  Since the parallel combination is </a:t>
            </a:r>
            <a:br>
              <a:rPr lang="en-US" altLang="en-US" sz="2000"/>
            </a:br>
            <a:r>
              <a:rPr lang="en-US" altLang="en-US" sz="2000"/>
              <a:t>-50[</a:t>
            </a:r>
            <a:r>
              <a:rPr lang="en-US" altLang="en-US" sz="2000">
                <a:latin typeface="Symbol" pitchFamily="18" charset="2"/>
              </a:rPr>
              <a:t>W</a:t>
            </a:r>
            <a:r>
              <a:rPr lang="en-US" altLang="en-US" sz="2000"/>
              <a:t>], the dependent source must be behaving as if it were a -33.33[</a:t>
            </a:r>
            <a:r>
              <a:rPr lang="en-US" altLang="en-US" sz="2000">
                <a:latin typeface="Symbol" pitchFamily="18" charset="2"/>
              </a:rPr>
              <a:t>W</a:t>
            </a:r>
            <a:r>
              <a:rPr lang="en-US" altLang="en-US" sz="2000"/>
              <a:t>] resistor.  This value depends on </a:t>
            </a:r>
            <a:r>
              <a:rPr lang="en-US" altLang="en-US" sz="2000" i="1"/>
              <a:t>R</a:t>
            </a:r>
            <a:r>
              <a:rPr lang="en-US" altLang="en-US" sz="2000" i="1" baseline="-25000"/>
              <a:t>X</a:t>
            </a:r>
            <a:r>
              <a:rPr lang="en-US" altLang="en-US" sz="2000"/>
              <a:t>; in fact, it is -</a:t>
            </a:r>
            <a:r>
              <a:rPr lang="en-US" altLang="en-US" sz="2000" i="1"/>
              <a:t>R</a:t>
            </a:r>
            <a:r>
              <a:rPr lang="en-US" altLang="en-US" sz="2000" i="1" baseline="-25000"/>
              <a:t>X</a:t>
            </a:r>
            <a:r>
              <a:rPr lang="en-US" altLang="en-US" sz="2000"/>
              <a:t> /3.  </a:t>
            </a:r>
          </a:p>
        </p:txBody>
      </p:sp>
      <p:graphicFrame>
        <p:nvGraphicFramePr>
          <p:cNvPr id="378885" name="Object 5"/>
          <p:cNvGraphicFramePr>
            <a:graphicFrameLocks noChangeAspect="1"/>
          </p:cNvGraphicFramePr>
          <p:nvPr>
            <p:extLst>
              <p:ext uri="{D42A27DB-BD31-4B8C-83A1-F6EECF244321}">
                <p14:modId xmlns:p14="http://schemas.microsoft.com/office/powerpoint/2010/main" val="2709682672"/>
              </p:ext>
            </p:extLst>
          </p:nvPr>
        </p:nvGraphicFramePr>
        <p:xfrm>
          <a:off x="2819400" y="3800474"/>
          <a:ext cx="6248400" cy="2974975"/>
        </p:xfrm>
        <a:graphic>
          <a:graphicData uri="http://schemas.openxmlformats.org/presentationml/2006/ole">
            <mc:AlternateContent xmlns:mc="http://schemas.openxmlformats.org/markup-compatibility/2006">
              <mc:Choice xmlns:v="urn:schemas-microsoft-com:vml" Requires="v">
                <p:oleObj spid="_x0000_s378957" name="VISIO" r:id="rId4" imgW="6976080" imgH="3319200" progId="Visio.Drawing.6">
                  <p:embed/>
                </p:oleObj>
              </mc:Choice>
              <mc:Fallback>
                <p:oleObj name="VISIO" r:id="rId4" imgW="6976080" imgH="3319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00474"/>
                        <a:ext cx="6248400" cy="2974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886" name="Object 6"/>
          <p:cNvGraphicFramePr>
            <a:graphicFrameLocks noChangeAspect="1"/>
          </p:cNvGraphicFramePr>
          <p:nvPr/>
        </p:nvGraphicFramePr>
        <p:xfrm>
          <a:off x="1427163" y="2667000"/>
          <a:ext cx="6388100" cy="1025525"/>
        </p:xfrm>
        <a:graphic>
          <a:graphicData uri="http://schemas.openxmlformats.org/presentationml/2006/ole">
            <mc:AlternateContent xmlns:mc="http://schemas.openxmlformats.org/markup-compatibility/2006">
              <mc:Choice xmlns:v="urn:schemas-microsoft-com:vml" Requires="v">
                <p:oleObj spid="_x0000_s378958" name="Equation" r:id="rId6" imgW="2920680" imgH="469800" progId="Equation.DSMT4">
                  <p:embed/>
                </p:oleObj>
              </mc:Choice>
              <mc:Fallback>
                <p:oleObj name="Equation" r:id="rId6" imgW="292068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7163" y="2667000"/>
                        <a:ext cx="6388100"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2362200" y="0"/>
            <a:ext cx="6781800" cy="762000"/>
          </a:xfrm>
        </p:spPr>
        <p:txBody>
          <a:bodyPr/>
          <a:lstStyle/>
          <a:p>
            <a:r>
              <a:rPr lang="en-US" altLang="en-US"/>
              <a:t>Note 1</a:t>
            </a:r>
            <a:endParaRPr lang="en-US" altLang="en-US" sz="4000"/>
          </a:p>
        </p:txBody>
      </p:sp>
      <p:sp>
        <p:nvSpPr>
          <p:cNvPr id="380931" name="Rectangle 3"/>
          <p:cNvSpPr>
            <a:spLocks noGrp="1" noChangeArrowheads="1"/>
          </p:cNvSpPr>
          <p:nvPr>
            <p:ph type="body" idx="1"/>
          </p:nvPr>
        </p:nvSpPr>
        <p:spPr>
          <a:xfrm>
            <a:off x="304800" y="838200"/>
            <a:ext cx="8534400" cy="2590800"/>
          </a:xfrm>
          <a:noFill/>
          <a:ln/>
        </p:spPr>
        <p:txBody>
          <a:bodyPr lIns="91440" tIns="45720" rIns="91440" bIns="45720"/>
          <a:lstStyle/>
          <a:p>
            <a:pPr marL="0" indent="458788">
              <a:lnSpc>
                <a:spcPct val="90000"/>
              </a:lnSpc>
              <a:buFontTx/>
              <a:buNone/>
            </a:pPr>
            <a:r>
              <a:rPr lang="en-US" altLang="en-US" sz="2400" dirty="0"/>
              <a:t>When we find the equivalent resistance for a Thévenin’s equivalent</a:t>
            </a:r>
            <a:r>
              <a:rPr lang="en-US" altLang="en-US" sz="2400" dirty="0">
                <a:cs typeface="Times New Roman" pitchFamily="18" charset="0"/>
              </a:rPr>
              <a:t> or a Norton</a:t>
            </a:r>
            <a:r>
              <a:rPr lang="en-US" altLang="en-US" sz="2400" dirty="0">
                <a:latin typeface="Times New Roman"/>
                <a:cs typeface="Times New Roman" pitchFamily="18" charset="0"/>
              </a:rPr>
              <a:t>’</a:t>
            </a:r>
            <a:r>
              <a:rPr lang="en-US" altLang="en-US" sz="2400" dirty="0">
                <a:cs typeface="Times New Roman" pitchFamily="18" charset="0"/>
              </a:rPr>
              <a:t>s equivalent, we set the independent sources equal to zero, and find the equivalent resistance of what remains.  </a:t>
            </a:r>
          </a:p>
          <a:p>
            <a:pPr marL="0" indent="458788">
              <a:lnSpc>
                <a:spcPct val="90000"/>
              </a:lnSpc>
              <a:buFontTx/>
              <a:buNone/>
            </a:pPr>
            <a:r>
              <a:rPr lang="en-US" altLang="en-US" sz="2400" dirty="0">
                <a:cs typeface="Times New Roman" pitchFamily="18" charset="0"/>
              </a:rPr>
              <a:t>We can see that the equivalent resistance can be negative.  This is one reason why we have been so careful about polarities all along.  We need to get the polarities right to be able to get our signs right.</a:t>
            </a:r>
          </a:p>
        </p:txBody>
      </p:sp>
      <p:graphicFrame>
        <p:nvGraphicFramePr>
          <p:cNvPr id="380932" name="Object 4"/>
          <p:cNvGraphicFramePr>
            <a:graphicFrameLocks noChangeAspect="1"/>
          </p:cNvGraphicFramePr>
          <p:nvPr/>
        </p:nvGraphicFramePr>
        <p:xfrm>
          <a:off x="0" y="3713163"/>
          <a:ext cx="9144000" cy="3138487"/>
        </p:xfrm>
        <a:graphic>
          <a:graphicData uri="http://schemas.openxmlformats.org/presentationml/2006/ole">
            <mc:AlternateContent xmlns:mc="http://schemas.openxmlformats.org/markup-compatibility/2006">
              <mc:Choice xmlns:v="urn:schemas-microsoft-com:vml" Requires="v">
                <p:oleObj spid="_x0000_s380968"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316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2362200" y="0"/>
            <a:ext cx="6781800" cy="762000"/>
          </a:xfrm>
        </p:spPr>
        <p:txBody>
          <a:bodyPr/>
          <a:lstStyle/>
          <a:p>
            <a:r>
              <a:rPr lang="en-US" altLang="en-US"/>
              <a:t>Note 2</a:t>
            </a:r>
            <a:endParaRPr lang="en-US" altLang="en-US" sz="4000"/>
          </a:p>
        </p:txBody>
      </p:sp>
      <p:sp>
        <p:nvSpPr>
          <p:cNvPr id="382979" name="Rectangle 3"/>
          <p:cNvSpPr>
            <a:spLocks noGrp="1" noChangeArrowheads="1"/>
          </p:cNvSpPr>
          <p:nvPr>
            <p:ph type="body" idx="1"/>
          </p:nvPr>
        </p:nvSpPr>
        <p:spPr>
          <a:xfrm>
            <a:off x="304800" y="838200"/>
            <a:ext cx="8534400" cy="2590800"/>
          </a:xfrm>
          <a:noFill/>
          <a:ln/>
        </p:spPr>
        <p:txBody>
          <a:bodyPr lIns="91440" tIns="45720" rIns="91440" bIns="45720"/>
          <a:lstStyle/>
          <a:p>
            <a:pPr marL="0" indent="458788">
              <a:lnSpc>
                <a:spcPct val="90000"/>
              </a:lnSpc>
              <a:buFontTx/>
              <a:buNone/>
            </a:pPr>
            <a:r>
              <a:rPr lang="en-US" altLang="en-US" sz="2000" dirty="0"/>
              <a:t>When we find the equivalent resistance for a Thévenin’s equivalent</a:t>
            </a:r>
            <a:r>
              <a:rPr lang="en-US" altLang="en-US" sz="2000" dirty="0">
                <a:cs typeface="Times New Roman" pitchFamily="18" charset="0"/>
              </a:rPr>
              <a:t> or a Norton</a:t>
            </a:r>
            <a:r>
              <a:rPr lang="en-US" altLang="en-US" sz="2000" dirty="0">
                <a:latin typeface="Times New Roman"/>
                <a:cs typeface="Times New Roman" pitchFamily="18" charset="0"/>
              </a:rPr>
              <a:t>’</a:t>
            </a:r>
            <a:r>
              <a:rPr lang="en-US" altLang="en-US" sz="2000" dirty="0">
                <a:cs typeface="Times New Roman" pitchFamily="18" charset="0"/>
              </a:rPr>
              <a:t>s equivalent, we set the independent sources equal to zero, and find the equivalent resistance of what remains.  </a:t>
            </a:r>
          </a:p>
          <a:p>
            <a:pPr marL="0" indent="458788">
              <a:lnSpc>
                <a:spcPct val="90000"/>
              </a:lnSpc>
              <a:buFontTx/>
              <a:buNone/>
            </a:pPr>
            <a:r>
              <a:rPr lang="en-US" altLang="en-US" sz="2000" dirty="0">
                <a:cs typeface="Times New Roman" pitchFamily="18" charset="0"/>
              </a:rPr>
              <a:t>In the simple examples that we just did, we were effectively applying a source to the terminals of the circuit.  This results in a circuit like others that we have solved before, and we can find the ratio of voltage to current.  This is usually easier to think about for most students.  It is as if we were applying a source just to test the circuit; we call this method the Test-Source Method.</a:t>
            </a:r>
          </a:p>
        </p:txBody>
      </p:sp>
      <p:graphicFrame>
        <p:nvGraphicFramePr>
          <p:cNvPr id="382980" name="Object 4"/>
          <p:cNvGraphicFramePr>
            <a:graphicFrameLocks noChangeAspect="1"/>
          </p:cNvGraphicFramePr>
          <p:nvPr/>
        </p:nvGraphicFramePr>
        <p:xfrm>
          <a:off x="0" y="3713163"/>
          <a:ext cx="9144000" cy="3138487"/>
        </p:xfrm>
        <a:graphic>
          <a:graphicData uri="http://schemas.openxmlformats.org/presentationml/2006/ole">
            <mc:AlternateContent xmlns:mc="http://schemas.openxmlformats.org/markup-compatibility/2006">
              <mc:Choice xmlns:v="urn:schemas-microsoft-com:vml" Requires="v">
                <p:oleObj spid="_x0000_s383016"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316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2362200" y="0"/>
            <a:ext cx="6781800" cy="762000"/>
          </a:xfrm>
        </p:spPr>
        <p:txBody>
          <a:bodyPr/>
          <a:lstStyle/>
          <a:p>
            <a:r>
              <a:rPr lang="en-US" altLang="en-US" sz="3600"/>
              <a:t>Test-Source Method – Defined</a:t>
            </a:r>
          </a:p>
        </p:txBody>
      </p:sp>
      <p:sp>
        <p:nvSpPr>
          <p:cNvPr id="385027"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graphicFrame>
        <p:nvGraphicFramePr>
          <p:cNvPr id="385028" name="Object 4"/>
          <p:cNvGraphicFramePr>
            <a:graphicFrameLocks noChangeAspect="1"/>
          </p:cNvGraphicFramePr>
          <p:nvPr>
            <p:extLst>
              <p:ext uri="{D42A27DB-BD31-4B8C-83A1-F6EECF244321}">
                <p14:modId xmlns:p14="http://schemas.microsoft.com/office/powerpoint/2010/main" val="2745124998"/>
              </p:ext>
            </p:extLst>
          </p:nvPr>
        </p:nvGraphicFramePr>
        <p:xfrm>
          <a:off x="6008264" y="4191000"/>
          <a:ext cx="3046144" cy="2590800"/>
        </p:xfrm>
        <a:graphic>
          <a:graphicData uri="http://schemas.openxmlformats.org/presentationml/2006/ole">
            <mc:AlternateContent xmlns:mc="http://schemas.openxmlformats.org/markup-compatibility/2006">
              <mc:Choice xmlns:v="urn:schemas-microsoft-com:vml" Requires="v">
                <p:oleObj spid="_x0000_s385065" name="VISIO" r:id="rId4" imgW="3903480" imgH="3319200" progId="Visio.Drawing.11">
                  <p:embed/>
                </p:oleObj>
              </mc:Choice>
              <mc:Fallback>
                <p:oleObj name="VISIO" r:id="rId4" imgW="3903480" imgH="33192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264" y="4191000"/>
                        <a:ext cx="3046144" cy="2590800"/>
                      </a:xfrm>
                      <a:prstGeom prst="rect">
                        <a:avLst/>
                      </a:prstGeom>
                      <a:solidFill>
                        <a:srgbClr val="66FFFF"/>
                      </a:solidFill>
                      <a:ln w="38100">
                        <a:solidFill>
                          <a:schemeClr val="tx1"/>
                        </a:solidFill>
                        <a:miter lim="800000"/>
                        <a:headEnd/>
                        <a:tailEnd/>
                      </a:ln>
                      <a:effec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685800" y="914400"/>
            <a:ext cx="7772400" cy="1981200"/>
          </a:xfrm>
        </p:spPr>
        <p:txBody>
          <a:bodyPr/>
          <a:lstStyle/>
          <a:p>
            <a:r>
              <a:rPr lang="en-US" altLang="en-US" dirty="0"/>
              <a:t>Thévenin’s and Norton’s Equivalents and Dependent 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2362200" y="0"/>
            <a:ext cx="6781800" cy="762000"/>
          </a:xfrm>
        </p:spPr>
        <p:txBody>
          <a:bodyPr/>
          <a:lstStyle/>
          <a:p>
            <a:r>
              <a:rPr lang="en-US" altLang="en-US" sz="3600"/>
              <a:t>Test-Source Method – Note 1</a:t>
            </a:r>
          </a:p>
        </p:txBody>
      </p:sp>
      <p:sp>
        <p:nvSpPr>
          <p:cNvPr id="387075"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sp>
        <p:nvSpPr>
          <p:cNvPr id="387077" name="Text Box 5"/>
          <p:cNvSpPr txBox="1">
            <a:spLocks noChangeArrowheads="1"/>
          </p:cNvSpPr>
          <p:nvPr/>
        </p:nvSpPr>
        <p:spPr bwMode="auto">
          <a:xfrm>
            <a:off x="4572000" y="2057400"/>
            <a:ext cx="4572000" cy="707886"/>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t>Don’t forget this step.  It is </a:t>
            </a:r>
            <a:r>
              <a:rPr lang="en-US" altLang="en-US" sz="2000" b="1" dirty="0">
                <a:solidFill>
                  <a:srgbClr val="FF0000"/>
                </a:solidFill>
              </a:rPr>
              <a:t>always</a:t>
            </a:r>
            <a:r>
              <a:rPr lang="en-US" altLang="en-US" sz="2000" dirty="0"/>
              <a:t> applied when finding equivalent resistance.</a:t>
            </a:r>
          </a:p>
        </p:txBody>
      </p:sp>
      <p:sp>
        <p:nvSpPr>
          <p:cNvPr id="387078" name="Line 6"/>
          <p:cNvSpPr>
            <a:spLocks noChangeShapeType="1"/>
          </p:cNvSpPr>
          <p:nvPr/>
        </p:nvSpPr>
        <p:spPr bwMode="auto">
          <a:xfrm flipH="1" flipV="1">
            <a:off x="3810000" y="1752600"/>
            <a:ext cx="7620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79" name="Line 7"/>
          <p:cNvSpPr>
            <a:spLocks noChangeShapeType="1"/>
          </p:cNvSpPr>
          <p:nvPr/>
        </p:nvSpPr>
        <p:spPr bwMode="auto">
          <a:xfrm flipV="1">
            <a:off x="685800" y="1676400"/>
            <a:ext cx="426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745124998"/>
              </p:ext>
            </p:extLst>
          </p:nvPr>
        </p:nvGraphicFramePr>
        <p:xfrm>
          <a:off x="6008688" y="4191000"/>
          <a:ext cx="3046412" cy="2590800"/>
        </p:xfrm>
        <a:graphic>
          <a:graphicData uri="http://schemas.openxmlformats.org/presentationml/2006/ole">
            <mc:AlternateContent xmlns:mc="http://schemas.openxmlformats.org/markup-compatibility/2006">
              <mc:Choice xmlns:v="urn:schemas-microsoft-com:vml" Requires="v">
                <p:oleObj spid="_x0000_s387116" name="VISIO" r:id="rId4" imgW="3894554" imgH="3317358" progId="Visio.Drawing.11">
                  <p:embed/>
                </p:oleObj>
              </mc:Choice>
              <mc:Fallback>
                <p:oleObj name="VISIO" r:id="rId4" imgW="3894554" imgH="3317358"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4191000"/>
                        <a:ext cx="3046412" cy="2590800"/>
                      </a:xfrm>
                      <a:prstGeom prst="rect">
                        <a:avLst/>
                      </a:prstGeom>
                      <a:solidFill>
                        <a:srgbClr val="66FFFF"/>
                      </a:solidFill>
                      <a:ln w="38100">
                        <a:solidFill>
                          <a:schemeClr val="tx1"/>
                        </a:solidFill>
                        <a:miter lim="800000"/>
                        <a:headEnd/>
                        <a:tailEnd/>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2362200" y="0"/>
            <a:ext cx="6781800" cy="762000"/>
          </a:xfrm>
        </p:spPr>
        <p:txBody>
          <a:bodyPr/>
          <a:lstStyle/>
          <a:p>
            <a:r>
              <a:rPr lang="en-US" altLang="en-US" sz="3600"/>
              <a:t>Test-Source Method – Note 2</a:t>
            </a:r>
          </a:p>
        </p:txBody>
      </p:sp>
      <p:sp>
        <p:nvSpPr>
          <p:cNvPr id="389123"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sp>
        <p:nvSpPr>
          <p:cNvPr id="389125" name="Text Box 5"/>
          <p:cNvSpPr txBox="1">
            <a:spLocks noChangeArrowheads="1"/>
          </p:cNvSpPr>
          <p:nvPr/>
        </p:nvSpPr>
        <p:spPr bwMode="auto">
          <a:xfrm>
            <a:off x="4572000" y="1363663"/>
            <a:ext cx="4572000" cy="7397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Note that step 2 has two options (a or b).  Pick one.  You don’t need to do both.</a:t>
            </a:r>
          </a:p>
        </p:txBody>
      </p:sp>
      <p:sp>
        <p:nvSpPr>
          <p:cNvPr id="389126" name="Line 6"/>
          <p:cNvSpPr>
            <a:spLocks noChangeShapeType="1"/>
          </p:cNvSpPr>
          <p:nvPr/>
        </p:nvSpPr>
        <p:spPr bwMode="auto">
          <a:xfrm flipH="1">
            <a:off x="3352800" y="2057400"/>
            <a:ext cx="1219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7" name="Line 7"/>
          <p:cNvSpPr>
            <a:spLocks noChangeShapeType="1"/>
          </p:cNvSpPr>
          <p:nvPr/>
        </p:nvSpPr>
        <p:spPr bwMode="auto">
          <a:xfrm>
            <a:off x="685800" y="2133600"/>
            <a:ext cx="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745124998"/>
              </p:ext>
            </p:extLst>
          </p:nvPr>
        </p:nvGraphicFramePr>
        <p:xfrm>
          <a:off x="6008688" y="4191000"/>
          <a:ext cx="3046412" cy="2590800"/>
        </p:xfrm>
        <a:graphic>
          <a:graphicData uri="http://schemas.openxmlformats.org/presentationml/2006/ole">
            <mc:AlternateContent xmlns:mc="http://schemas.openxmlformats.org/markup-compatibility/2006">
              <mc:Choice xmlns:v="urn:schemas-microsoft-com:vml" Requires="v">
                <p:oleObj spid="_x0000_s389164" name="VISIO" r:id="rId4" imgW="3894554" imgH="3317358" progId="Visio.Drawing.11">
                  <p:embed/>
                </p:oleObj>
              </mc:Choice>
              <mc:Fallback>
                <p:oleObj name="VISIO" r:id="rId4" imgW="3894554" imgH="3317358"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4191000"/>
                        <a:ext cx="3046412" cy="2590800"/>
                      </a:xfrm>
                      <a:prstGeom prst="rect">
                        <a:avLst/>
                      </a:prstGeom>
                      <a:solidFill>
                        <a:srgbClr val="66FFFF"/>
                      </a:solidFill>
                      <a:ln w="38100">
                        <a:solidFill>
                          <a:schemeClr val="tx1"/>
                        </a:solidFill>
                        <a:miter lim="800000"/>
                        <a:headEnd/>
                        <a:tailEnd/>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2362200" y="0"/>
            <a:ext cx="6781800" cy="762000"/>
          </a:xfrm>
        </p:spPr>
        <p:txBody>
          <a:bodyPr/>
          <a:lstStyle/>
          <a:p>
            <a:r>
              <a:rPr lang="en-US" altLang="en-US" sz="3600"/>
              <a:t>Test-Source Method – Note 3</a:t>
            </a:r>
          </a:p>
        </p:txBody>
      </p:sp>
      <p:sp>
        <p:nvSpPr>
          <p:cNvPr id="391171"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sp>
        <p:nvSpPr>
          <p:cNvPr id="391173" name="Text Box 5"/>
          <p:cNvSpPr txBox="1">
            <a:spLocks noChangeArrowheads="1"/>
          </p:cNvSpPr>
          <p:nvPr/>
        </p:nvSpPr>
        <p:spPr bwMode="auto">
          <a:xfrm>
            <a:off x="4572000" y="1143000"/>
            <a:ext cx="4572000" cy="10445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You could actually pick option b) every time, but option a) is easier.  Use it if you can.</a:t>
            </a:r>
          </a:p>
        </p:txBody>
      </p:sp>
      <p:sp>
        <p:nvSpPr>
          <p:cNvPr id="391174" name="Line 6"/>
          <p:cNvSpPr>
            <a:spLocks noChangeShapeType="1"/>
          </p:cNvSpPr>
          <p:nvPr/>
        </p:nvSpPr>
        <p:spPr bwMode="auto">
          <a:xfrm flipH="1">
            <a:off x="3352800" y="2057400"/>
            <a:ext cx="1219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75" name="Line 7"/>
          <p:cNvSpPr>
            <a:spLocks noChangeShapeType="1"/>
          </p:cNvSpPr>
          <p:nvPr/>
        </p:nvSpPr>
        <p:spPr bwMode="auto">
          <a:xfrm>
            <a:off x="685800" y="2133600"/>
            <a:ext cx="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745124998"/>
              </p:ext>
            </p:extLst>
          </p:nvPr>
        </p:nvGraphicFramePr>
        <p:xfrm>
          <a:off x="6008688" y="4191000"/>
          <a:ext cx="3046412" cy="2590800"/>
        </p:xfrm>
        <a:graphic>
          <a:graphicData uri="http://schemas.openxmlformats.org/presentationml/2006/ole">
            <mc:AlternateContent xmlns:mc="http://schemas.openxmlformats.org/markup-compatibility/2006">
              <mc:Choice xmlns:v="urn:schemas-microsoft-com:vml" Requires="v">
                <p:oleObj spid="_x0000_s391212" name="VISIO" r:id="rId4" imgW="3894554" imgH="3317358" progId="Visio.Drawing.11">
                  <p:embed/>
                </p:oleObj>
              </mc:Choice>
              <mc:Fallback>
                <p:oleObj name="VISIO" r:id="rId4" imgW="3894554" imgH="3317358"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4191000"/>
                        <a:ext cx="3046412" cy="2590800"/>
                      </a:xfrm>
                      <a:prstGeom prst="rect">
                        <a:avLst/>
                      </a:prstGeom>
                      <a:solidFill>
                        <a:srgbClr val="66FFFF"/>
                      </a:solidFill>
                      <a:ln w="38100">
                        <a:solidFill>
                          <a:schemeClr val="tx1"/>
                        </a:solidFill>
                        <a:miter lim="800000"/>
                        <a:headEnd/>
                        <a:tailEnd/>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18865142"/>
              </p:ext>
            </p:extLst>
          </p:nvPr>
        </p:nvGraphicFramePr>
        <p:xfrm>
          <a:off x="6008688" y="4191000"/>
          <a:ext cx="3046412" cy="2590800"/>
        </p:xfrm>
        <a:graphic>
          <a:graphicData uri="http://schemas.openxmlformats.org/presentationml/2006/ole">
            <mc:AlternateContent xmlns:mc="http://schemas.openxmlformats.org/markup-compatibility/2006">
              <mc:Choice xmlns:v="urn:schemas-microsoft-com:vml" Requires="v">
                <p:oleObj spid="_x0000_s393261" name="VISIO" r:id="rId4" imgW="3894554" imgH="3317358" progId="Visio.Drawing.11">
                  <p:embed/>
                </p:oleObj>
              </mc:Choice>
              <mc:Fallback>
                <p:oleObj name="VISIO" r:id="rId4" imgW="3894554" imgH="3317358"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4191000"/>
                        <a:ext cx="3046412" cy="2590800"/>
                      </a:xfrm>
                      <a:prstGeom prst="rect">
                        <a:avLst/>
                      </a:prstGeom>
                      <a:solidFill>
                        <a:srgbClr val="66FFFF"/>
                      </a:solidFill>
                      <a:ln w="38100">
                        <a:solidFill>
                          <a:schemeClr val="tx1"/>
                        </a:solidFill>
                        <a:miter lim="800000"/>
                        <a:headEnd/>
                        <a:tailEnd/>
                      </a:ln>
                    </p:spPr>
                  </p:pic>
                </p:oleObj>
              </mc:Fallback>
            </mc:AlternateContent>
          </a:graphicData>
        </a:graphic>
      </p:graphicFrame>
      <p:sp>
        <p:nvSpPr>
          <p:cNvPr id="393218" name="Rectangle 2"/>
          <p:cNvSpPr>
            <a:spLocks noGrp="1" noChangeArrowheads="1"/>
          </p:cNvSpPr>
          <p:nvPr>
            <p:ph type="title"/>
          </p:nvPr>
        </p:nvSpPr>
        <p:spPr>
          <a:xfrm>
            <a:off x="2362200" y="0"/>
            <a:ext cx="6781800" cy="762000"/>
          </a:xfrm>
        </p:spPr>
        <p:txBody>
          <a:bodyPr/>
          <a:lstStyle/>
          <a:p>
            <a:r>
              <a:rPr lang="en-US" altLang="en-US" sz="3600" dirty="0"/>
              <a:t>Test-Source Method – Note 4</a:t>
            </a:r>
          </a:p>
        </p:txBody>
      </p:sp>
      <p:sp>
        <p:nvSpPr>
          <p:cNvPr id="393219"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dirty="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dirty="0">
                <a:cs typeface="Times New Roman" pitchFamily="18" charset="0"/>
              </a:rPr>
              <a:t>Set all independent sources equal to zero.  </a:t>
            </a:r>
          </a:p>
          <a:p>
            <a:pPr marL="0" indent="458788">
              <a:lnSpc>
                <a:spcPct val="90000"/>
              </a:lnSpc>
              <a:buFontTx/>
              <a:buAutoNum type="arabicParenR"/>
            </a:pPr>
            <a:r>
              <a:rPr lang="en-US" altLang="en-US" sz="1800" dirty="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dirty="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dirty="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dirty="0">
                <a:cs typeface="Times New Roman" pitchFamily="18" charset="0"/>
              </a:rPr>
              <a:t>If you apply a voltage source, </a:t>
            </a:r>
            <a:br>
              <a:rPr lang="en-US" altLang="en-US" sz="1800" dirty="0">
                <a:cs typeface="Times New Roman" pitchFamily="18" charset="0"/>
              </a:rPr>
            </a:br>
            <a:r>
              <a:rPr lang="en-US" altLang="en-US" sz="1800" dirty="0">
                <a:cs typeface="Times New Roman" pitchFamily="18" charset="0"/>
              </a:rPr>
              <a:t>find the current through that </a:t>
            </a:r>
            <a:br>
              <a:rPr lang="en-US" altLang="en-US" sz="1800" dirty="0">
                <a:cs typeface="Times New Roman" pitchFamily="18" charset="0"/>
              </a:rPr>
            </a:br>
            <a:r>
              <a:rPr lang="en-US" altLang="en-US" sz="1800" dirty="0">
                <a:cs typeface="Times New Roman" pitchFamily="18" charset="0"/>
              </a:rPr>
              <a:t>voltage source.</a:t>
            </a:r>
          </a:p>
          <a:p>
            <a:pPr marL="1677988" lvl="2" indent="-457200">
              <a:lnSpc>
                <a:spcPct val="90000"/>
              </a:lnSpc>
              <a:buFontTx/>
              <a:buAutoNum type="arabicParenR"/>
            </a:pPr>
            <a:r>
              <a:rPr lang="en-US" altLang="en-US" sz="1800" dirty="0">
                <a:cs typeface="Times New Roman" pitchFamily="18" charset="0"/>
              </a:rPr>
              <a:t>If you apply a current source, </a:t>
            </a:r>
            <a:br>
              <a:rPr lang="en-US" altLang="en-US" sz="1800" dirty="0">
                <a:cs typeface="Times New Roman" pitchFamily="18" charset="0"/>
              </a:rPr>
            </a:br>
            <a:r>
              <a:rPr lang="en-US" altLang="en-US" sz="1800" dirty="0">
                <a:cs typeface="Times New Roman" pitchFamily="18" charset="0"/>
              </a:rPr>
              <a:t>find the voltage across that </a:t>
            </a:r>
            <a:br>
              <a:rPr lang="en-US" altLang="en-US" sz="1800" dirty="0">
                <a:cs typeface="Times New Roman" pitchFamily="18" charset="0"/>
              </a:rPr>
            </a:br>
            <a:r>
              <a:rPr lang="en-US" altLang="en-US" sz="1800" dirty="0">
                <a:cs typeface="Times New Roman" pitchFamily="18" charset="0"/>
              </a:rPr>
              <a:t>current source.</a:t>
            </a:r>
          </a:p>
          <a:p>
            <a:pPr marL="1677988" lvl="2" indent="-457200">
              <a:lnSpc>
                <a:spcPct val="90000"/>
              </a:lnSpc>
              <a:buFontTx/>
              <a:buAutoNum type="arabicParenR"/>
            </a:pPr>
            <a:r>
              <a:rPr lang="en-US" altLang="en-US" sz="1800" dirty="0">
                <a:cs typeface="Times New Roman" pitchFamily="18" charset="0"/>
              </a:rPr>
              <a:t>Then, find the ratio of the voltage to the </a:t>
            </a:r>
            <a:br>
              <a:rPr lang="en-US" altLang="en-US" sz="1800" dirty="0">
                <a:cs typeface="Times New Roman" pitchFamily="18" charset="0"/>
              </a:rPr>
            </a:br>
            <a:r>
              <a:rPr lang="en-US" altLang="en-US" sz="1800" dirty="0">
                <a:cs typeface="Times New Roman" pitchFamily="18" charset="0"/>
              </a:rPr>
              <a:t>current, which will be the </a:t>
            </a:r>
            <a:br>
              <a:rPr lang="en-US" altLang="en-US" sz="1800" dirty="0">
                <a:cs typeface="Times New Roman" pitchFamily="18" charset="0"/>
              </a:rPr>
            </a:br>
            <a:r>
              <a:rPr lang="en-US" altLang="en-US" sz="1800" dirty="0">
                <a:cs typeface="Times New Roman" pitchFamily="18" charset="0"/>
              </a:rPr>
              <a:t>equivalent resistance.</a:t>
            </a:r>
          </a:p>
        </p:txBody>
      </p:sp>
      <p:sp>
        <p:nvSpPr>
          <p:cNvPr id="393221" name="Text Box 5"/>
          <p:cNvSpPr txBox="1">
            <a:spLocks noChangeArrowheads="1"/>
          </p:cNvSpPr>
          <p:nvPr/>
        </p:nvSpPr>
        <p:spPr bwMode="auto">
          <a:xfrm>
            <a:off x="4572000" y="1143000"/>
            <a:ext cx="4572000" cy="954088"/>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dirty="0"/>
              <a:t>When you apply these voltages and currents, apply them in the active sign relationship for the source.  This gives the “proper” sign.</a:t>
            </a:r>
          </a:p>
        </p:txBody>
      </p:sp>
      <p:sp>
        <p:nvSpPr>
          <p:cNvPr id="393222" name="Line 6"/>
          <p:cNvSpPr>
            <a:spLocks noChangeShapeType="1"/>
          </p:cNvSpPr>
          <p:nvPr/>
        </p:nvSpPr>
        <p:spPr bwMode="auto">
          <a:xfrm flipH="1">
            <a:off x="7696200" y="2133600"/>
            <a:ext cx="11430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223" name="Line 7"/>
          <p:cNvSpPr>
            <a:spLocks noChangeShapeType="1"/>
          </p:cNvSpPr>
          <p:nvPr/>
        </p:nvSpPr>
        <p:spPr bwMode="auto">
          <a:xfrm>
            <a:off x="1295400" y="3657600"/>
            <a:ext cx="0" cy="259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224" name="Line 8"/>
          <p:cNvSpPr>
            <a:spLocks noChangeShapeType="1"/>
          </p:cNvSpPr>
          <p:nvPr/>
        </p:nvSpPr>
        <p:spPr bwMode="auto">
          <a:xfrm flipH="1">
            <a:off x="8077200" y="2133600"/>
            <a:ext cx="762000" cy="297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04271953"/>
              </p:ext>
            </p:extLst>
          </p:nvPr>
        </p:nvGraphicFramePr>
        <p:xfrm>
          <a:off x="6008688" y="4191000"/>
          <a:ext cx="3046412" cy="2590800"/>
        </p:xfrm>
        <a:graphic>
          <a:graphicData uri="http://schemas.openxmlformats.org/presentationml/2006/ole">
            <mc:AlternateContent xmlns:mc="http://schemas.openxmlformats.org/markup-compatibility/2006">
              <mc:Choice xmlns:v="urn:schemas-microsoft-com:vml" Requires="v">
                <p:oleObj spid="_x0000_s395309" name="VISIO" r:id="rId4" imgW="3894554" imgH="3317358" progId="Visio.Drawing.11">
                  <p:embed/>
                </p:oleObj>
              </mc:Choice>
              <mc:Fallback>
                <p:oleObj name="VISIO" r:id="rId4" imgW="3894554" imgH="3317358"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4191000"/>
                        <a:ext cx="3046412" cy="2590800"/>
                      </a:xfrm>
                      <a:prstGeom prst="rect">
                        <a:avLst/>
                      </a:prstGeom>
                      <a:solidFill>
                        <a:srgbClr val="66FFFF"/>
                      </a:solidFill>
                      <a:ln w="38100">
                        <a:solidFill>
                          <a:schemeClr val="tx1"/>
                        </a:solidFill>
                        <a:miter lim="800000"/>
                        <a:headEnd/>
                        <a:tailEnd/>
                      </a:ln>
                    </p:spPr>
                  </p:pic>
                </p:oleObj>
              </mc:Fallback>
            </mc:AlternateContent>
          </a:graphicData>
        </a:graphic>
      </p:graphicFrame>
      <p:sp>
        <p:nvSpPr>
          <p:cNvPr id="395266" name="Rectangle 2"/>
          <p:cNvSpPr>
            <a:spLocks noGrp="1" noChangeArrowheads="1"/>
          </p:cNvSpPr>
          <p:nvPr>
            <p:ph type="title"/>
          </p:nvPr>
        </p:nvSpPr>
        <p:spPr>
          <a:xfrm>
            <a:off x="2362200" y="0"/>
            <a:ext cx="6781800" cy="762000"/>
          </a:xfrm>
        </p:spPr>
        <p:txBody>
          <a:bodyPr/>
          <a:lstStyle/>
          <a:p>
            <a:r>
              <a:rPr lang="en-US" altLang="en-US" sz="3600"/>
              <a:t>Test-Source Method – Note 5</a:t>
            </a:r>
          </a:p>
        </p:txBody>
      </p:sp>
      <p:sp>
        <p:nvSpPr>
          <p:cNvPr id="395267"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sp>
        <p:nvSpPr>
          <p:cNvPr id="395269" name="Text Box 5"/>
          <p:cNvSpPr txBox="1">
            <a:spLocks noChangeArrowheads="1"/>
          </p:cNvSpPr>
          <p:nvPr/>
        </p:nvSpPr>
        <p:spPr bwMode="auto">
          <a:xfrm>
            <a:off x="4572000" y="1143000"/>
            <a:ext cx="4572000" cy="954088"/>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dirty="0"/>
              <a:t>The active sign relationship for the test source gives the passive sign relationship for the circuit, which is the resistance, by Ohm’s Law.</a:t>
            </a:r>
          </a:p>
        </p:txBody>
      </p:sp>
      <p:sp>
        <p:nvSpPr>
          <p:cNvPr id="395270" name="Line 6"/>
          <p:cNvSpPr>
            <a:spLocks noChangeShapeType="1"/>
          </p:cNvSpPr>
          <p:nvPr/>
        </p:nvSpPr>
        <p:spPr bwMode="auto">
          <a:xfrm flipH="1">
            <a:off x="7696200" y="2133600"/>
            <a:ext cx="11430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1" name="Line 7"/>
          <p:cNvSpPr>
            <a:spLocks noChangeShapeType="1"/>
          </p:cNvSpPr>
          <p:nvPr/>
        </p:nvSpPr>
        <p:spPr bwMode="auto">
          <a:xfrm>
            <a:off x="1295400" y="3657600"/>
            <a:ext cx="0" cy="259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2" name="Line 8"/>
          <p:cNvSpPr>
            <a:spLocks noChangeShapeType="1"/>
          </p:cNvSpPr>
          <p:nvPr/>
        </p:nvSpPr>
        <p:spPr bwMode="auto">
          <a:xfrm flipH="1">
            <a:off x="8077200" y="2133600"/>
            <a:ext cx="762000" cy="297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0" name="Rectangle 8"/>
          <p:cNvSpPr>
            <a:spLocks noChangeArrowheads="1"/>
          </p:cNvSpPr>
          <p:nvPr/>
        </p:nvSpPr>
        <p:spPr bwMode="auto">
          <a:xfrm>
            <a:off x="2133600" y="4191000"/>
            <a:ext cx="3352800" cy="2667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9" name="Rectangle 7"/>
          <p:cNvSpPr>
            <a:spLocks noChangeArrowheads="1"/>
          </p:cNvSpPr>
          <p:nvPr/>
        </p:nvSpPr>
        <p:spPr bwMode="auto">
          <a:xfrm>
            <a:off x="5562600" y="4267200"/>
            <a:ext cx="2819400" cy="2590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4" name="Rectangle 2"/>
          <p:cNvSpPr>
            <a:spLocks noGrp="1" noChangeArrowheads="1"/>
          </p:cNvSpPr>
          <p:nvPr>
            <p:ph type="title"/>
          </p:nvPr>
        </p:nvSpPr>
        <p:spPr>
          <a:xfrm>
            <a:off x="609600" y="304800"/>
            <a:ext cx="7772400" cy="762000"/>
          </a:xfrm>
        </p:spPr>
        <p:txBody>
          <a:bodyPr/>
          <a:lstStyle/>
          <a:p>
            <a:r>
              <a:rPr lang="en-US" altLang="en-US" sz="4000"/>
              <a:t>Notes</a:t>
            </a:r>
          </a:p>
        </p:txBody>
      </p:sp>
      <p:sp>
        <p:nvSpPr>
          <p:cNvPr id="397315" name="Rectangle 3"/>
          <p:cNvSpPr>
            <a:spLocks noGrp="1" noChangeArrowheads="1"/>
          </p:cNvSpPr>
          <p:nvPr>
            <p:ph type="body" idx="1"/>
          </p:nvPr>
        </p:nvSpPr>
        <p:spPr>
          <a:xfrm>
            <a:off x="152400" y="1143000"/>
            <a:ext cx="8686800" cy="3352800"/>
          </a:xfrm>
          <a:noFill/>
          <a:ln/>
        </p:spPr>
        <p:txBody>
          <a:bodyPr lIns="91440" tIns="45720" rIns="91440" bIns="45720"/>
          <a:lstStyle/>
          <a:p>
            <a:pPr marL="0" indent="458788">
              <a:lnSpc>
                <a:spcPct val="90000"/>
              </a:lnSpc>
              <a:spcBef>
                <a:spcPct val="0"/>
              </a:spcBef>
              <a:buFontTx/>
              <a:buAutoNum type="arabicPeriod"/>
            </a:pPr>
            <a:r>
              <a:rPr lang="en-US" altLang="en-US" sz="2400"/>
              <a:t>The Test-Source Method usually requires some practice before it becomes natural for students.  It is important to work several problems to get this practice in.</a:t>
            </a:r>
          </a:p>
          <a:p>
            <a:pPr marL="0" indent="458788">
              <a:lnSpc>
                <a:spcPct val="90000"/>
              </a:lnSpc>
              <a:spcBef>
                <a:spcPct val="0"/>
              </a:spcBef>
              <a:buFontTx/>
              <a:buAutoNum type="arabicPeriod"/>
            </a:pPr>
            <a:r>
              <a:rPr lang="en-US" altLang="en-US" sz="2400"/>
              <a:t>There is a tendency to assume that one could just ignore the Test-Source Method, and just find the open-circuit voltage and short-circuit current whenever a dependent source is present.  However, sometimes this does not work.  In particular, when the open-circuit voltage and short-circuit current are zero, we must use the Test-Source Method.  Learn how to use it.</a:t>
            </a:r>
            <a:endParaRPr lang="en-US" altLang="en-US" sz="2400">
              <a:cs typeface="Times New Roman" pitchFamily="18" charset="0"/>
            </a:endParaRPr>
          </a:p>
        </p:txBody>
      </p:sp>
      <p:sp>
        <p:nvSpPr>
          <p:cNvPr id="397316" name="Text Box 4"/>
          <p:cNvSpPr txBox="1">
            <a:spLocks noChangeArrowheads="1"/>
          </p:cNvSpPr>
          <p:nvPr/>
        </p:nvSpPr>
        <p:spPr bwMode="auto">
          <a:xfrm>
            <a:off x="8077200" y="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3" action="ppaction://hlinksldjump" tooltip="This takes you back to slide 2"/>
              </a:rPr>
              <a:t>Overview </a:t>
            </a:r>
            <a:r>
              <a:rPr lang="en-US" altLang="en-US" sz="1400"/>
              <a:t>slide.</a:t>
            </a:r>
          </a:p>
        </p:txBody>
      </p:sp>
      <p:pic>
        <p:nvPicPr>
          <p:cNvPr id="397317" name="Picture 5" descr="j007617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43400"/>
            <a:ext cx="33528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97318" name="Picture 6" descr="j017818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343400"/>
            <a:ext cx="2590800" cy="232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2438400" y="228600"/>
            <a:ext cx="6400800" cy="914400"/>
          </a:xfrm>
        </p:spPr>
        <p:txBody>
          <a:bodyPr/>
          <a:lstStyle/>
          <a:p>
            <a:r>
              <a:rPr lang="en-US" altLang="en-US" sz="4000"/>
              <a:t>Example Problem</a:t>
            </a:r>
          </a:p>
        </p:txBody>
      </p:sp>
      <p:sp>
        <p:nvSpPr>
          <p:cNvPr id="399363" name="Rectangle 3"/>
          <p:cNvSpPr>
            <a:spLocks noGrp="1" noChangeArrowheads="1"/>
          </p:cNvSpPr>
          <p:nvPr>
            <p:ph type="body" idx="1"/>
          </p:nvPr>
        </p:nvSpPr>
        <p:spPr>
          <a:xfrm>
            <a:off x="609600" y="1143000"/>
            <a:ext cx="7772400" cy="1295400"/>
          </a:xfrm>
          <a:noFill/>
          <a:ln/>
        </p:spPr>
        <p:txBody>
          <a:bodyPr lIns="91440" tIns="45720" rIns="91440" bIns="45720"/>
          <a:lstStyle/>
          <a:p>
            <a:pPr marL="0" indent="458788">
              <a:lnSpc>
                <a:spcPct val="90000"/>
              </a:lnSpc>
              <a:buFontTx/>
              <a:buNone/>
            </a:pPr>
            <a:r>
              <a:rPr lang="en-US" altLang="en-US" sz="2800">
                <a:cs typeface="Times New Roman" pitchFamily="18" charset="0"/>
              </a:rPr>
              <a:t>We wish to find the </a:t>
            </a:r>
            <a:r>
              <a:rPr lang="en-US" altLang="en-US" sz="2800"/>
              <a:t>Thévenin</a:t>
            </a:r>
            <a:r>
              <a:rPr lang="en-US" altLang="en-US" sz="2800">
                <a:cs typeface="Times New Roman" pitchFamily="18" charset="0"/>
              </a:rPr>
              <a:t> equivalent of the circuit below, as seen from terminals A and B.  </a:t>
            </a:r>
          </a:p>
        </p:txBody>
      </p:sp>
      <p:graphicFrame>
        <p:nvGraphicFramePr>
          <p:cNvPr id="399364" name="Object 4"/>
          <p:cNvGraphicFramePr>
            <a:graphicFrameLocks noChangeAspect="1"/>
          </p:cNvGraphicFramePr>
          <p:nvPr>
            <p:extLst>
              <p:ext uri="{D42A27DB-BD31-4B8C-83A1-F6EECF244321}">
                <p14:modId xmlns:p14="http://schemas.microsoft.com/office/powerpoint/2010/main" val="660807504"/>
              </p:ext>
            </p:extLst>
          </p:nvPr>
        </p:nvGraphicFramePr>
        <p:xfrm>
          <a:off x="1066800" y="2514600"/>
          <a:ext cx="7848600" cy="4111625"/>
        </p:xfrm>
        <a:graphic>
          <a:graphicData uri="http://schemas.openxmlformats.org/presentationml/2006/ole">
            <mc:AlternateContent xmlns:mc="http://schemas.openxmlformats.org/markup-compatibility/2006">
              <mc:Choice xmlns:v="urn:schemas-microsoft-com:vml" Requires="v">
                <p:oleObj spid="_x0000_s399400" name="VISIO" r:id="rId4" imgW="6715080" imgH="3517200" progId="Visio.Drawing.6">
                  <p:embed/>
                </p:oleObj>
              </mc:Choice>
              <mc:Fallback>
                <p:oleObj name="VISIO" r:id="rId4" imgW="671508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14600"/>
                        <a:ext cx="7848600" cy="41116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371600" y="0"/>
            <a:ext cx="7772400" cy="1143000"/>
          </a:xfrm>
        </p:spPr>
        <p:txBody>
          <a:bodyPr/>
          <a:lstStyle/>
          <a:p>
            <a:r>
              <a:rPr lang="en-US" altLang="en-US" sz="4000"/>
              <a:t>Example Problem – Step 1</a:t>
            </a:r>
          </a:p>
        </p:txBody>
      </p:sp>
      <p:sp>
        <p:nvSpPr>
          <p:cNvPr id="401411" name="Rectangle 3"/>
          <p:cNvSpPr>
            <a:spLocks noChangeArrowheads="1"/>
          </p:cNvSpPr>
          <p:nvPr/>
        </p:nvSpPr>
        <p:spPr bwMode="auto">
          <a:xfrm>
            <a:off x="609600" y="1136650"/>
            <a:ext cx="7772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a:latin typeface="Arial" charset="0"/>
                <a:cs typeface="Times New Roman" pitchFamily="18" charset="0"/>
              </a:rPr>
              <a:t>We wish to find the </a:t>
            </a:r>
            <a:r>
              <a:rPr lang="en-US" altLang="en-US">
                <a:latin typeface="Arial" charset="0"/>
              </a:rPr>
              <a:t>Thévenin</a:t>
            </a:r>
            <a:r>
              <a:rPr lang="en-US" altLang="en-US">
                <a:latin typeface="Arial" charset="0"/>
                <a:cs typeface="Times New Roman" pitchFamily="18" charset="0"/>
              </a:rPr>
              <a:t> equivalent of the circuit below, as seen from terminals A and B.  </a:t>
            </a:r>
          </a:p>
          <a:p>
            <a:pPr>
              <a:spcBef>
                <a:spcPct val="20000"/>
              </a:spcBef>
            </a:pPr>
            <a:r>
              <a:rPr lang="en-US" altLang="en-US">
                <a:latin typeface="Arial" charset="0"/>
                <a:cs typeface="Times New Roman" pitchFamily="18" charset="0"/>
              </a:rPr>
              <a:t>We will start by find the open-circuit voltage at the terminals, as defined below.</a:t>
            </a:r>
          </a:p>
          <a:p>
            <a:pPr>
              <a:spcBef>
                <a:spcPct val="20000"/>
              </a:spcBef>
            </a:pPr>
            <a:endParaRPr lang="en-US" altLang="en-US">
              <a:latin typeface="Arial" charset="0"/>
              <a:cs typeface="Times New Roman" pitchFamily="18" charset="0"/>
            </a:endParaRPr>
          </a:p>
        </p:txBody>
      </p:sp>
      <p:graphicFrame>
        <p:nvGraphicFramePr>
          <p:cNvPr id="401412" name="Object 4"/>
          <p:cNvGraphicFramePr>
            <a:graphicFrameLocks noChangeAspect="1"/>
          </p:cNvGraphicFramePr>
          <p:nvPr>
            <p:extLst>
              <p:ext uri="{D42A27DB-BD31-4B8C-83A1-F6EECF244321}">
                <p14:modId xmlns:p14="http://schemas.microsoft.com/office/powerpoint/2010/main" val="3914512071"/>
              </p:ext>
            </p:extLst>
          </p:nvPr>
        </p:nvGraphicFramePr>
        <p:xfrm>
          <a:off x="990600" y="2895600"/>
          <a:ext cx="7620000" cy="3797300"/>
        </p:xfrm>
        <a:graphic>
          <a:graphicData uri="http://schemas.openxmlformats.org/presentationml/2006/ole">
            <mc:AlternateContent xmlns:mc="http://schemas.openxmlformats.org/markup-compatibility/2006">
              <mc:Choice xmlns:v="urn:schemas-microsoft-com:vml" Requires="v">
                <p:oleObj spid="_x0000_s401448"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95600"/>
                        <a:ext cx="7620000" cy="37973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438400" y="0"/>
            <a:ext cx="6705600" cy="838200"/>
          </a:xfrm>
        </p:spPr>
        <p:txBody>
          <a:bodyPr/>
          <a:lstStyle/>
          <a:p>
            <a:r>
              <a:rPr lang="en-US" altLang="en-US" sz="4000"/>
              <a:t>Example Problem – Step 2</a:t>
            </a:r>
          </a:p>
        </p:txBody>
      </p:sp>
      <p:sp>
        <p:nvSpPr>
          <p:cNvPr id="403459" name="Rectangle 3"/>
          <p:cNvSpPr>
            <a:spLocks noChangeArrowheads="1"/>
          </p:cNvSpPr>
          <p:nvPr/>
        </p:nvSpPr>
        <p:spPr bwMode="auto">
          <a:xfrm>
            <a:off x="304800" y="7620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a:latin typeface="Arial" charset="0"/>
                <a:cs typeface="Times New Roman" pitchFamily="18" charset="0"/>
              </a:rPr>
              <a:t>To find </a:t>
            </a:r>
            <a:r>
              <a:rPr lang="en-US" altLang="en-US" i="1">
                <a:solidFill>
                  <a:srgbClr val="FF0000"/>
                </a:solidFill>
                <a:cs typeface="Times New Roman" pitchFamily="18" charset="0"/>
              </a:rPr>
              <a:t>v</a:t>
            </a:r>
            <a:r>
              <a:rPr lang="en-US" altLang="en-US" i="1" baseline="-25000">
                <a:solidFill>
                  <a:srgbClr val="FF0000"/>
                </a:solidFill>
                <a:cs typeface="Times New Roman" pitchFamily="18" charset="0"/>
              </a:rPr>
              <a:t>OC</a:t>
            </a:r>
            <a:r>
              <a:rPr lang="en-US" altLang="en-US">
                <a:latin typeface="Arial" charset="0"/>
                <a:cs typeface="Times New Roman" pitchFamily="18" charset="0"/>
              </a:rPr>
              <a:t>, we will first find </a:t>
            </a:r>
            <a:r>
              <a:rPr lang="en-US" altLang="en-US" i="1">
                <a:cs typeface="Times New Roman" pitchFamily="18" charset="0"/>
              </a:rPr>
              <a:t>v</a:t>
            </a:r>
            <a:r>
              <a:rPr lang="en-US" altLang="en-US" i="1" baseline="-25000">
                <a:cs typeface="Times New Roman" pitchFamily="18" charset="0"/>
              </a:rPr>
              <a:t>D</a:t>
            </a:r>
            <a:r>
              <a:rPr lang="en-US" altLang="en-US">
                <a:latin typeface="Arial" charset="0"/>
                <a:cs typeface="Times New Roman" pitchFamily="18" charset="0"/>
              </a:rPr>
              <a:t>, by writing KCL at the top center node.  We have</a:t>
            </a:r>
          </a:p>
        </p:txBody>
      </p:sp>
      <p:graphicFrame>
        <p:nvGraphicFramePr>
          <p:cNvPr id="403460" name="Object 4"/>
          <p:cNvGraphicFramePr>
            <a:graphicFrameLocks noChangeAspect="1"/>
          </p:cNvGraphicFramePr>
          <p:nvPr>
            <p:extLst>
              <p:ext uri="{D42A27DB-BD31-4B8C-83A1-F6EECF244321}">
                <p14:modId xmlns:p14="http://schemas.microsoft.com/office/powerpoint/2010/main" val="237262495"/>
              </p:ext>
            </p:extLst>
          </p:nvPr>
        </p:nvGraphicFramePr>
        <p:xfrm>
          <a:off x="1042987" y="3231485"/>
          <a:ext cx="7058025" cy="3517900"/>
        </p:xfrm>
        <a:graphic>
          <a:graphicData uri="http://schemas.openxmlformats.org/presentationml/2006/ole">
            <mc:AlternateContent xmlns:mc="http://schemas.openxmlformats.org/markup-compatibility/2006">
              <mc:Choice xmlns:v="urn:schemas-microsoft-com:vml" Requires="v">
                <p:oleObj spid="_x0000_s403535"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7" y="3231485"/>
                        <a:ext cx="705802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1" name="Object 5"/>
          <p:cNvGraphicFramePr>
            <a:graphicFrameLocks noChangeAspect="1"/>
          </p:cNvGraphicFramePr>
          <p:nvPr>
            <p:extLst>
              <p:ext uri="{D42A27DB-BD31-4B8C-83A1-F6EECF244321}">
                <p14:modId xmlns:p14="http://schemas.microsoft.com/office/powerpoint/2010/main" val="3923691283"/>
              </p:ext>
            </p:extLst>
          </p:nvPr>
        </p:nvGraphicFramePr>
        <p:xfrm>
          <a:off x="3657600" y="1320800"/>
          <a:ext cx="3471863" cy="942975"/>
        </p:xfrm>
        <a:graphic>
          <a:graphicData uri="http://schemas.openxmlformats.org/presentationml/2006/ole">
            <mc:AlternateContent xmlns:mc="http://schemas.openxmlformats.org/markup-compatibility/2006">
              <mc:Choice xmlns:v="urn:schemas-microsoft-com:vml" Requires="v">
                <p:oleObj spid="_x0000_s403536" name="Equation" r:id="rId6" imgW="1587240" imgH="431640" progId="Equation.DSMT4">
                  <p:embed/>
                </p:oleObj>
              </mc:Choice>
              <mc:Fallback>
                <p:oleObj name="Equation" r:id="rId6" imgW="158724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320800"/>
                        <a:ext cx="3471863" cy="94297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3462" name="Text Box 6"/>
          <p:cNvSpPr txBox="1">
            <a:spLocks noChangeArrowheads="1"/>
          </p:cNvSpPr>
          <p:nvPr/>
        </p:nvSpPr>
        <p:spPr bwMode="auto">
          <a:xfrm>
            <a:off x="457200" y="2362200"/>
            <a:ext cx="8397875" cy="8604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Note that we recognize that the current through </a:t>
            </a:r>
            <a:r>
              <a:rPr lang="en-US" altLang="en-US" i="1"/>
              <a:t>R</a:t>
            </a:r>
            <a:r>
              <a:rPr lang="en-US" altLang="en-US" i="1" baseline="-25000"/>
              <a:t>2</a:t>
            </a:r>
            <a:r>
              <a:rPr lang="en-US" altLang="en-US">
                <a:latin typeface="Arial" charset="0"/>
              </a:rPr>
              <a:t> must be zero since </a:t>
            </a:r>
            <a:r>
              <a:rPr lang="en-US" altLang="en-US" i="1"/>
              <a:t>R</a:t>
            </a:r>
            <a:r>
              <a:rPr lang="en-US" altLang="en-US" i="1" baseline="-25000"/>
              <a:t>2</a:t>
            </a:r>
            <a:r>
              <a:rPr lang="en-US" altLang="en-US">
                <a:latin typeface="Arial" charset="0"/>
              </a:rPr>
              <a:t> is in series with an open circuit.</a:t>
            </a:r>
          </a:p>
        </p:txBody>
      </p:sp>
      <p:sp>
        <p:nvSpPr>
          <p:cNvPr id="403463" name="Line 7"/>
          <p:cNvSpPr>
            <a:spLocks noChangeShapeType="1"/>
          </p:cNvSpPr>
          <p:nvPr/>
        </p:nvSpPr>
        <p:spPr bwMode="auto">
          <a:xfrm flipV="1">
            <a:off x="5029200" y="1905000"/>
            <a:ext cx="1524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464" name="Line 8"/>
          <p:cNvSpPr>
            <a:spLocks noChangeShapeType="1"/>
          </p:cNvSpPr>
          <p:nvPr/>
        </p:nvSpPr>
        <p:spPr bwMode="auto">
          <a:xfrm>
            <a:off x="5029200" y="3200400"/>
            <a:ext cx="11430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438400" y="0"/>
            <a:ext cx="6705600" cy="838200"/>
          </a:xfrm>
        </p:spPr>
        <p:txBody>
          <a:bodyPr/>
          <a:lstStyle/>
          <a:p>
            <a:r>
              <a:rPr lang="en-US" altLang="en-US" sz="4000"/>
              <a:t>Example Problem – Step 3</a:t>
            </a:r>
          </a:p>
        </p:txBody>
      </p:sp>
      <p:sp>
        <p:nvSpPr>
          <p:cNvPr id="405507" name="Rectangle 3"/>
          <p:cNvSpPr>
            <a:spLocks noChangeArrowheads="1"/>
          </p:cNvSpPr>
          <p:nvPr/>
        </p:nvSpPr>
        <p:spPr bwMode="auto">
          <a:xfrm>
            <a:off x="228600" y="9144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a:latin typeface="Arial" charset="0"/>
                <a:cs typeface="Times New Roman" pitchFamily="18" charset="0"/>
              </a:rPr>
              <a:t>We can substitute in the value for </a:t>
            </a:r>
            <a:r>
              <a:rPr lang="en-US" altLang="en-US" i="1">
                <a:cs typeface="Times New Roman" pitchFamily="18" charset="0"/>
              </a:rPr>
              <a:t>i</a:t>
            </a:r>
            <a:r>
              <a:rPr lang="en-US" altLang="en-US" i="1" baseline="-25000">
                <a:cs typeface="Times New Roman" pitchFamily="18" charset="0"/>
              </a:rPr>
              <a:t>S</a:t>
            </a:r>
            <a:r>
              <a:rPr lang="en-US" altLang="en-US">
                <a:latin typeface="Arial" charset="0"/>
                <a:cs typeface="Times New Roman" pitchFamily="18" charset="0"/>
              </a:rPr>
              <a:t>, 25[mS]</a:t>
            </a:r>
            <a:r>
              <a:rPr lang="en-US" altLang="en-US" i="1">
                <a:cs typeface="Times New Roman" pitchFamily="18" charset="0"/>
              </a:rPr>
              <a:t>v</a:t>
            </a:r>
            <a:r>
              <a:rPr lang="en-US" altLang="en-US" i="1" baseline="-25000">
                <a:cs typeface="Times New Roman" pitchFamily="18" charset="0"/>
              </a:rPr>
              <a:t>C</a:t>
            </a:r>
            <a:r>
              <a:rPr lang="en-US" altLang="en-US">
                <a:latin typeface="Arial" charset="0"/>
                <a:cs typeface="Times New Roman" pitchFamily="18" charset="0"/>
              </a:rPr>
              <a:t>.  We note that since the current through </a:t>
            </a:r>
            <a:r>
              <a:rPr lang="en-US" altLang="en-US" i="1">
                <a:cs typeface="Times New Roman" pitchFamily="18" charset="0"/>
              </a:rPr>
              <a:t>R</a:t>
            </a:r>
            <a:r>
              <a:rPr lang="en-US" altLang="en-US" i="1" baseline="-25000">
                <a:cs typeface="Times New Roman" pitchFamily="18" charset="0"/>
              </a:rPr>
              <a:t>2</a:t>
            </a:r>
            <a:r>
              <a:rPr lang="en-US" altLang="en-US">
                <a:latin typeface="Arial" charset="0"/>
                <a:cs typeface="Times New Roman" pitchFamily="18" charset="0"/>
              </a:rPr>
              <a:t> is zero, the voltage across it is zero, so </a:t>
            </a:r>
            <a:r>
              <a:rPr lang="en-US" altLang="en-US" i="1">
                <a:cs typeface="Times New Roman" pitchFamily="18" charset="0"/>
              </a:rPr>
              <a:t>v</a:t>
            </a:r>
            <a:r>
              <a:rPr lang="en-US" altLang="en-US" i="1" baseline="-25000">
                <a:cs typeface="Times New Roman" pitchFamily="18" charset="0"/>
              </a:rPr>
              <a:t>C</a:t>
            </a:r>
            <a:r>
              <a:rPr lang="en-US" altLang="en-US">
                <a:latin typeface="Arial" charset="0"/>
                <a:cs typeface="Times New Roman" pitchFamily="18" charset="0"/>
              </a:rPr>
              <a:t> is zero.  So, we write</a:t>
            </a:r>
            <a:endParaRPr lang="en-US" altLang="en-US" i="1" baseline="-25000">
              <a:latin typeface="Arial" charset="0"/>
              <a:cs typeface="Times New Roman" pitchFamily="18" charset="0"/>
            </a:endParaRPr>
          </a:p>
        </p:txBody>
      </p:sp>
      <p:graphicFrame>
        <p:nvGraphicFramePr>
          <p:cNvPr id="405508" name="Object 4"/>
          <p:cNvGraphicFramePr>
            <a:graphicFrameLocks noChangeAspect="1"/>
          </p:cNvGraphicFramePr>
          <p:nvPr>
            <p:extLst>
              <p:ext uri="{D42A27DB-BD31-4B8C-83A1-F6EECF244321}">
                <p14:modId xmlns:p14="http://schemas.microsoft.com/office/powerpoint/2010/main" val="2827538674"/>
              </p:ext>
            </p:extLst>
          </p:nvPr>
        </p:nvGraphicFramePr>
        <p:xfrm>
          <a:off x="1042987" y="3352800"/>
          <a:ext cx="6905625" cy="3441700"/>
        </p:xfrm>
        <a:graphic>
          <a:graphicData uri="http://schemas.openxmlformats.org/presentationml/2006/ole">
            <mc:AlternateContent xmlns:mc="http://schemas.openxmlformats.org/markup-compatibility/2006">
              <mc:Choice xmlns:v="urn:schemas-microsoft-com:vml" Requires="v">
                <p:oleObj spid="_x0000_s405580"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7" y="3352800"/>
                        <a:ext cx="6905625" cy="34417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9" name="Object 5"/>
          <p:cNvGraphicFramePr>
            <a:graphicFrameLocks noChangeAspect="1"/>
          </p:cNvGraphicFramePr>
          <p:nvPr/>
        </p:nvGraphicFramePr>
        <p:xfrm>
          <a:off x="5038725" y="1676400"/>
          <a:ext cx="4105275" cy="1611313"/>
        </p:xfrm>
        <a:graphic>
          <a:graphicData uri="http://schemas.openxmlformats.org/presentationml/2006/ole">
            <mc:AlternateContent xmlns:mc="http://schemas.openxmlformats.org/markup-compatibility/2006">
              <mc:Choice xmlns:v="urn:schemas-microsoft-com:vml" Requires="v">
                <p:oleObj spid="_x0000_s405581" name="Equation" r:id="rId6" imgW="2260440" imgH="888840" progId="Equation.DSMT4">
                  <p:embed/>
                </p:oleObj>
              </mc:Choice>
              <mc:Fallback>
                <p:oleObj name="Equation" r:id="rId6" imgW="2260440" imgH="8888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725" y="1676400"/>
                        <a:ext cx="4105275" cy="161131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28600" y="228600"/>
            <a:ext cx="8610600" cy="1447800"/>
          </a:xfrm>
        </p:spPr>
        <p:txBody>
          <a:bodyPr/>
          <a:lstStyle/>
          <a:p>
            <a:r>
              <a:rPr lang="en-US" altLang="en-US" sz="3200" dirty="0"/>
              <a:t>Overview </a:t>
            </a:r>
            <a:br>
              <a:rPr lang="en-US" altLang="en-US" sz="3200" dirty="0"/>
            </a:br>
            <a:r>
              <a:rPr lang="en-US" altLang="en-US" sz="3200" dirty="0"/>
              <a:t> Thévenin’s and Norton’s Equivalents and Dependent Sources</a:t>
            </a:r>
          </a:p>
        </p:txBody>
      </p:sp>
      <p:sp>
        <p:nvSpPr>
          <p:cNvPr id="354307" name="Rectangle 3"/>
          <p:cNvSpPr>
            <a:spLocks noGrp="1" noChangeArrowheads="1"/>
          </p:cNvSpPr>
          <p:nvPr>
            <p:ph type="body" idx="1"/>
          </p:nvPr>
        </p:nvSpPr>
        <p:spPr>
          <a:xfrm>
            <a:off x="762000" y="2362200"/>
            <a:ext cx="7772400" cy="4343400"/>
          </a:xfrm>
        </p:spPr>
        <p:txBody>
          <a:bodyPr/>
          <a:lstStyle/>
          <a:p>
            <a:pPr>
              <a:buFontTx/>
              <a:buNone/>
            </a:pPr>
            <a:r>
              <a:rPr lang="en-US" altLang="en-US" dirty="0"/>
              <a:t>In this part, we will cover the following topics:</a:t>
            </a:r>
          </a:p>
          <a:p>
            <a:r>
              <a:rPr lang="en-US" altLang="en-US" dirty="0"/>
              <a:t>Dependent Sources and Equivalent Resistance</a:t>
            </a:r>
          </a:p>
          <a:p>
            <a:r>
              <a:rPr lang="en-US" altLang="en-US" dirty="0"/>
              <a:t>The Test-Source Method</a:t>
            </a:r>
          </a:p>
          <a:p>
            <a:r>
              <a:rPr lang="en-US" altLang="en-US" dirty="0"/>
              <a:t>Example of finding an equivalent resistance with a dependent source present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2438400" y="0"/>
            <a:ext cx="6705600" cy="838200"/>
          </a:xfrm>
        </p:spPr>
        <p:txBody>
          <a:bodyPr/>
          <a:lstStyle/>
          <a:p>
            <a:r>
              <a:rPr lang="en-US" altLang="en-US" sz="4000"/>
              <a:t>Example Problem – Step 4</a:t>
            </a:r>
          </a:p>
        </p:txBody>
      </p:sp>
      <p:sp>
        <p:nvSpPr>
          <p:cNvPr id="407555" name="Rectangle 3"/>
          <p:cNvSpPr>
            <a:spLocks noChangeArrowheads="1"/>
          </p:cNvSpPr>
          <p:nvPr/>
        </p:nvSpPr>
        <p:spPr bwMode="auto">
          <a:xfrm>
            <a:off x="228600" y="9144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a:latin typeface="Arial" charset="0"/>
                <a:cs typeface="Times New Roman" pitchFamily="18" charset="0"/>
              </a:rPr>
              <a:t>Next, we substitute in values and solve for </a:t>
            </a:r>
            <a:r>
              <a:rPr lang="en-US" altLang="en-US" i="1">
                <a:cs typeface="Times New Roman" pitchFamily="18" charset="0"/>
              </a:rPr>
              <a:t>v</a:t>
            </a:r>
            <a:r>
              <a:rPr lang="en-US" altLang="en-US" i="1" baseline="-25000">
                <a:cs typeface="Times New Roman" pitchFamily="18" charset="0"/>
              </a:rPr>
              <a:t>D</a:t>
            </a:r>
            <a:r>
              <a:rPr lang="en-US" altLang="en-US">
                <a:latin typeface="Arial" charset="0"/>
                <a:cs typeface="Times New Roman" pitchFamily="18" charset="0"/>
              </a:rPr>
              <a:t>.  We write</a:t>
            </a:r>
            <a:endParaRPr lang="en-US" altLang="en-US" i="1" baseline="-25000">
              <a:latin typeface="Arial" charset="0"/>
              <a:cs typeface="Times New Roman" pitchFamily="18" charset="0"/>
            </a:endParaRPr>
          </a:p>
        </p:txBody>
      </p:sp>
      <p:graphicFrame>
        <p:nvGraphicFramePr>
          <p:cNvPr id="407556" name="Object 4"/>
          <p:cNvGraphicFramePr>
            <a:graphicFrameLocks noChangeAspect="1"/>
          </p:cNvGraphicFramePr>
          <p:nvPr>
            <p:extLst>
              <p:ext uri="{D42A27DB-BD31-4B8C-83A1-F6EECF244321}">
                <p14:modId xmlns:p14="http://schemas.microsoft.com/office/powerpoint/2010/main" val="3104948859"/>
              </p:ext>
            </p:extLst>
          </p:nvPr>
        </p:nvGraphicFramePr>
        <p:xfrm>
          <a:off x="1143000" y="3200400"/>
          <a:ext cx="6905625" cy="3441700"/>
        </p:xfrm>
        <a:graphic>
          <a:graphicData uri="http://schemas.openxmlformats.org/presentationml/2006/ole">
            <mc:AlternateContent xmlns:mc="http://schemas.openxmlformats.org/markup-compatibility/2006">
              <mc:Choice xmlns:v="urn:schemas-microsoft-com:vml" Requires="v">
                <p:oleObj spid="_x0000_s407628"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00400"/>
                        <a:ext cx="6905625" cy="34417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7" name="Object 5"/>
          <p:cNvGraphicFramePr>
            <a:graphicFrameLocks noChangeAspect="1"/>
          </p:cNvGraphicFramePr>
          <p:nvPr/>
        </p:nvGraphicFramePr>
        <p:xfrm>
          <a:off x="2559050" y="1743075"/>
          <a:ext cx="5770563" cy="1263650"/>
        </p:xfrm>
        <a:graphic>
          <a:graphicData uri="http://schemas.openxmlformats.org/presentationml/2006/ole">
            <mc:AlternateContent xmlns:mc="http://schemas.openxmlformats.org/markup-compatibility/2006">
              <mc:Choice xmlns:v="urn:schemas-microsoft-com:vml" Requires="v">
                <p:oleObj spid="_x0000_s407629" name="Equation" r:id="rId6" imgW="3009600" imgH="660240" progId="Equation.DSMT4">
                  <p:embed/>
                </p:oleObj>
              </mc:Choice>
              <mc:Fallback>
                <p:oleObj name="Equation" r:id="rId6" imgW="3009600" imgH="6602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050" y="1743075"/>
                        <a:ext cx="5770563" cy="12636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438400" y="0"/>
            <a:ext cx="6705600" cy="838200"/>
          </a:xfrm>
        </p:spPr>
        <p:txBody>
          <a:bodyPr/>
          <a:lstStyle/>
          <a:p>
            <a:r>
              <a:rPr lang="en-US" altLang="en-US" sz="4000"/>
              <a:t>Example Problem – Step 5</a:t>
            </a:r>
          </a:p>
        </p:txBody>
      </p:sp>
      <p:sp>
        <p:nvSpPr>
          <p:cNvPr id="409603" name="Rectangle 3"/>
          <p:cNvSpPr>
            <a:spLocks noChangeArrowheads="1"/>
          </p:cNvSpPr>
          <p:nvPr/>
        </p:nvSpPr>
        <p:spPr bwMode="auto">
          <a:xfrm>
            <a:off x="228600" y="9144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a:latin typeface="Arial" charset="0"/>
                <a:cs typeface="Times New Roman" pitchFamily="18" charset="0"/>
              </a:rPr>
              <a:t>Now, we can take KVL around the loop, and we write</a:t>
            </a:r>
            <a:endParaRPr lang="en-US" altLang="en-US" i="1" baseline="-25000">
              <a:latin typeface="Arial" charset="0"/>
              <a:cs typeface="Times New Roman" pitchFamily="18" charset="0"/>
            </a:endParaRPr>
          </a:p>
        </p:txBody>
      </p:sp>
      <p:graphicFrame>
        <p:nvGraphicFramePr>
          <p:cNvPr id="409604" name="Object 4"/>
          <p:cNvGraphicFramePr>
            <a:graphicFrameLocks noChangeAspect="1"/>
          </p:cNvGraphicFramePr>
          <p:nvPr>
            <p:extLst>
              <p:ext uri="{D42A27DB-BD31-4B8C-83A1-F6EECF244321}">
                <p14:modId xmlns:p14="http://schemas.microsoft.com/office/powerpoint/2010/main" val="3079655399"/>
              </p:ext>
            </p:extLst>
          </p:nvPr>
        </p:nvGraphicFramePr>
        <p:xfrm>
          <a:off x="2238375" y="3416300"/>
          <a:ext cx="6753225" cy="3365745"/>
        </p:xfrm>
        <a:graphic>
          <a:graphicData uri="http://schemas.openxmlformats.org/presentationml/2006/ole">
            <mc:AlternateContent xmlns:mc="http://schemas.openxmlformats.org/markup-compatibility/2006">
              <mc:Choice xmlns:v="urn:schemas-microsoft-com:vml" Requires="v">
                <p:oleObj spid="_x0000_s409677"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75" y="3416300"/>
                        <a:ext cx="6753225" cy="3365745"/>
                      </a:xfrm>
                      <a:prstGeom prst="rect">
                        <a:avLst/>
                      </a:prstGeom>
                      <a:solidFill>
                        <a:srgbClr val="66FFFF"/>
                      </a:solidFill>
                      <a:ln w="38100">
                        <a:solidFill>
                          <a:schemeClr val="tx1"/>
                        </a:solidFill>
                        <a:miter lim="800000"/>
                        <a:headEnd/>
                        <a:tailEnd/>
                      </a:ln>
                      <a:effectLst/>
                    </p:spPr>
                  </p:pic>
                </p:oleObj>
              </mc:Fallback>
            </mc:AlternateContent>
          </a:graphicData>
        </a:graphic>
      </p:graphicFrame>
      <p:graphicFrame>
        <p:nvGraphicFramePr>
          <p:cNvPr id="409605" name="Object 5"/>
          <p:cNvGraphicFramePr>
            <a:graphicFrameLocks noChangeAspect="1"/>
          </p:cNvGraphicFramePr>
          <p:nvPr/>
        </p:nvGraphicFramePr>
        <p:xfrm>
          <a:off x="3505200" y="1381125"/>
          <a:ext cx="3048000" cy="855663"/>
        </p:xfrm>
        <a:graphic>
          <a:graphicData uri="http://schemas.openxmlformats.org/presentationml/2006/ole">
            <mc:AlternateContent xmlns:mc="http://schemas.openxmlformats.org/markup-compatibility/2006">
              <mc:Choice xmlns:v="urn:schemas-microsoft-com:vml" Requires="v">
                <p:oleObj spid="_x0000_s409678" name="Equation" r:id="rId6" imgW="1625400" imgH="457200" progId="Equation.DSMT4">
                  <p:embed/>
                </p:oleObj>
              </mc:Choice>
              <mc:Fallback>
                <p:oleObj name="Equation" r:id="rId6" imgW="1625400" imgH="457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381125"/>
                        <a:ext cx="3048000" cy="85566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06" name="Text Box 6"/>
          <p:cNvSpPr txBox="1">
            <a:spLocks noChangeArrowheads="1"/>
          </p:cNvSpPr>
          <p:nvPr/>
        </p:nvSpPr>
        <p:spPr bwMode="auto">
          <a:xfrm>
            <a:off x="228600" y="2209800"/>
            <a:ext cx="86264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The Thévenin voltage is equal to this open-circuit voltage, so the Thévenin voltage must be zero.  The short-circuit current will also be zero.  To get the resistance, we need to use the Test-Source</a:t>
            </a:r>
            <a:br>
              <a:rPr lang="en-US" altLang="en-US">
                <a:latin typeface="Arial" charset="0"/>
              </a:rPr>
            </a:br>
            <a:r>
              <a:rPr lang="en-US" altLang="en-US">
                <a:latin typeface="Arial" charset="0"/>
              </a:rPr>
              <a:t> Method.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2438400" y="0"/>
            <a:ext cx="6705600" cy="838200"/>
          </a:xfrm>
        </p:spPr>
        <p:txBody>
          <a:bodyPr/>
          <a:lstStyle/>
          <a:p>
            <a:r>
              <a:rPr lang="en-US" altLang="en-US" sz="4000"/>
              <a:t>Example Problem – Step 6</a:t>
            </a:r>
          </a:p>
        </p:txBody>
      </p:sp>
      <p:sp>
        <p:nvSpPr>
          <p:cNvPr id="411651"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We have applied a test current source to the two terminals.  We have also labeled a voltage across this current source, </a:t>
            </a:r>
            <a:r>
              <a:rPr lang="en-US" altLang="en-US" sz="2000" i="1" dirty="0" err="1">
                <a:solidFill>
                  <a:srgbClr val="FF0000"/>
                </a:solidFill>
                <a:cs typeface="Times New Roman" pitchFamily="18" charset="0"/>
              </a:rPr>
              <a:t>v</a:t>
            </a:r>
            <a:r>
              <a:rPr lang="en-US" altLang="en-US" sz="2000" i="1" baseline="-25000" dirty="0" err="1">
                <a:solidFill>
                  <a:srgbClr val="FF0000"/>
                </a:solidFill>
                <a:cs typeface="Times New Roman" pitchFamily="18" charset="0"/>
              </a:rPr>
              <a:t>T</a:t>
            </a:r>
            <a:r>
              <a:rPr lang="en-US" altLang="en-US" sz="2000" dirty="0" err="1">
                <a:latin typeface="Arial" charset="0"/>
                <a:cs typeface="Times New Roman" pitchFamily="18" charset="0"/>
              </a:rPr>
              <a:t>.</a:t>
            </a:r>
            <a:r>
              <a:rPr lang="en-US" altLang="en-US" sz="2000" dirty="0">
                <a:latin typeface="Arial" charset="0"/>
                <a:cs typeface="Times New Roman" pitchFamily="18" charset="0"/>
              </a:rPr>
              <a:t>  This voltage has been defined in the active sign relationship for the current source.  As noted earlier, this will give us the passive sign relationship for </a:t>
            </a:r>
            <a:r>
              <a:rPr lang="en-US" altLang="en-US" sz="2000" i="1" dirty="0" err="1">
                <a:solidFill>
                  <a:srgbClr val="FF0000"/>
                </a:solidFill>
                <a:cs typeface="Times New Roman" pitchFamily="18" charset="0"/>
              </a:rPr>
              <a:t>v</a:t>
            </a:r>
            <a:r>
              <a:rPr lang="en-US" altLang="en-US" sz="2000" i="1" baseline="-25000" dirty="0" err="1">
                <a:solidFill>
                  <a:srgbClr val="FF0000"/>
                </a:solidFill>
                <a:cs typeface="Times New Roman" pitchFamily="18" charset="0"/>
              </a:rPr>
              <a:t>T</a:t>
            </a:r>
            <a:r>
              <a:rPr lang="en-US" altLang="en-US" sz="2000" dirty="0">
                <a:latin typeface="Arial" charset="0"/>
                <a:cs typeface="Times New Roman" pitchFamily="18" charset="0"/>
              </a:rPr>
              <a:t> and </a:t>
            </a:r>
            <a:r>
              <a:rPr lang="en-US" altLang="en-US" sz="2000" i="1" dirty="0" err="1">
                <a:solidFill>
                  <a:srgbClr val="FF0000"/>
                </a:solidFill>
                <a:cs typeface="Times New Roman" pitchFamily="18" charset="0"/>
              </a:rPr>
              <a:t>i</a:t>
            </a:r>
            <a:r>
              <a:rPr lang="en-US" altLang="en-US" sz="2000" i="1" baseline="-25000" dirty="0" err="1">
                <a:solidFill>
                  <a:srgbClr val="FF0000"/>
                </a:solidFill>
                <a:cs typeface="Times New Roman" pitchFamily="18" charset="0"/>
              </a:rPr>
              <a:t>T</a:t>
            </a:r>
            <a:r>
              <a:rPr lang="en-US" altLang="en-US" sz="2000" dirty="0">
                <a:latin typeface="Arial" charset="0"/>
                <a:cs typeface="Times New Roman" pitchFamily="18" charset="0"/>
              </a:rPr>
              <a:t> for the circuit that we are finding the equivalent resistance of.  Thus, we will have</a:t>
            </a:r>
            <a:endParaRPr lang="en-US" altLang="en-US" sz="2000" i="1" baseline="-25000" dirty="0">
              <a:latin typeface="Arial" charset="0"/>
              <a:cs typeface="Times New Roman" pitchFamily="18" charset="0"/>
            </a:endParaRPr>
          </a:p>
        </p:txBody>
      </p:sp>
      <p:graphicFrame>
        <p:nvGraphicFramePr>
          <p:cNvPr id="411653" name="Object 5"/>
          <p:cNvGraphicFramePr>
            <a:graphicFrameLocks noChangeAspect="1"/>
          </p:cNvGraphicFramePr>
          <p:nvPr>
            <p:extLst>
              <p:ext uri="{D42A27DB-BD31-4B8C-83A1-F6EECF244321}">
                <p14:modId xmlns:p14="http://schemas.microsoft.com/office/powerpoint/2010/main" val="3046258444"/>
              </p:ext>
            </p:extLst>
          </p:nvPr>
        </p:nvGraphicFramePr>
        <p:xfrm>
          <a:off x="276225" y="3200400"/>
          <a:ext cx="8486775" cy="3517900"/>
        </p:xfrm>
        <a:graphic>
          <a:graphicData uri="http://schemas.openxmlformats.org/presentationml/2006/ole">
            <mc:AlternateContent xmlns:mc="http://schemas.openxmlformats.org/markup-compatibility/2006">
              <mc:Choice xmlns:v="urn:schemas-microsoft-com:vml" Requires="v">
                <p:oleObj spid="_x0000_s411724" name="VISIO" r:id="rId4" imgW="8486640" imgH="3517200" progId="Visio.Drawing.6">
                  <p:embed/>
                </p:oleObj>
              </mc:Choice>
              <mc:Fallback>
                <p:oleObj name="VISIO" r:id="rId4" imgW="8486640" imgH="3517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32004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2" name="Object 4"/>
          <p:cNvGraphicFramePr>
            <a:graphicFrameLocks noChangeAspect="1"/>
          </p:cNvGraphicFramePr>
          <p:nvPr/>
        </p:nvGraphicFramePr>
        <p:xfrm>
          <a:off x="7086600" y="2667000"/>
          <a:ext cx="1541463" cy="1089025"/>
        </p:xfrm>
        <a:graphic>
          <a:graphicData uri="http://schemas.openxmlformats.org/presentationml/2006/ole">
            <mc:AlternateContent xmlns:mc="http://schemas.openxmlformats.org/markup-compatibility/2006">
              <mc:Choice xmlns:v="urn:schemas-microsoft-com:vml" Requires="v">
                <p:oleObj spid="_x0000_s411725" name="Equation" r:id="rId6" imgW="609480" imgH="431640" progId="Equation.DSMT4">
                  <p:embed/>
                </p:oleObj>
              </mc:Choice>
              <mc:Fallback>
                <p:oleObj name="Equation" r:id="rId6" imgW="60948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667000"/>
                        <a:ext cx="1541463" cy="10890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2438400" y="0"/>
            <a:ext cx="6705600" cy="838200"/>
          </a:xfrm>
        </p:spPr>
        <p:txBody>
          <a:bodyPr/>
          <a:lstStyle/>
          <a:p>
            <a:r>
              <a:rPr lang="en-US" altLang="en-US" sz="4000"/>
              <a:t>Example Problem – Step 7</a:t>
            </a:r>
          </a:p>
        </p:txBody>
      </p:sp>
      <p:graphicFrame>
        <p:nvGraphicFramePr>
          <p:cNvPr id="413701" name="Object 5"/>
          <p:cNvGraphicFramePr>
            <a:graphicFrameLocks noChangeAspect="1"/>
          </p:cNvGraphicFramePr>
          <p:nvPr>
            <p:extLst>
              <p:ext uri="{D42A27DB-BD31-4B8C-83A1-F6EECF244321}">
                <p14:modId xmlns:p14="http://schemas.microsoft.com/office/powerpoint/2010/main" val="603270408"/>
              </p:ext>
            </p:extLst>
          </p:nvPr>
        </p:nvGraphicFramePr>
        <p:xfrm>
          <a:off x="301034" y="3200400"/>
          <a:ext cx="8486775" cy="3517900"/>
        </p:xfrm>
        <a:graphic>
          <a:graphicData uri="http://schemas.openxmlformats.org/presentationml/2006/ole">
            <mc:AlternateContent xmlns:mc="http://schemas.openxmlformats.org/markup-compatibility/2006">
              <mc:Choice xmlns:v="urn:schemas-microsoft-com:vml" Requires="v">
                <p:oleObj spid="_x0000_s413772" name="VISIO" r:id="rId4" imgW="8486640" imgH="3517200" progId="Visio.Drawing.6">
                  <p:embed/>
                </p:oleObj>
              </mc:Choice>
              <mc:Fallback>
                <p:oleObj name="VISIO" r:id="rId4" imgW="8486640" imgH="3517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34" y="32004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3699"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We have applied a </a:t>
            </a:r>
            <a:r>
              <a:rPr lang="en-US" altLang="en-US" sz="2000" b="1" i="1" dirty="0">
                <a:latin typeface="Arial" charset="0"/>
                <a:cs typeface="Times New Roman" pitchFamily="18" charset="0"/>
              </a:rPr>
              <a:t>test</a:t>
            </a:r>
            <a:r>
              <a:rPr lang="en-US" altLang="en-US" sz="2000" dirty="0">
                <a:latin typeface="Arial" charset="0"/>
                <a:cs typeface="Times New Roman" pitchFamily="18" charset="0"/>
              </a:rPr>
              <a:t> current </a:t>
            </a:r>
            <a:r>
              <a:rPr lang="en-US" altLang="en-US" sz="2000" b="1" i="1" dirty="0">
                <a:latin typeface="Arial" charset="0"/>
                <a:cs typeface="Times New Roman" pitchFamily="18" charset="0"/>
              </a:rPr>
              <a:t>source</a:t>
            </a:r>
            <a:r>
              <a:rPr lang="en-US" altLang="en-US" sz="2000" dirty="0">
                <a:latin typeface="Arial" charset="0"/>
                <a:cs typeface="Times New Roman" pitchFamily="18" charset="0"/>
              </a:rPr>
              <a:t> to the two terminals.  We don’t need to do this, but doing so makes it clear that we are now just solving another circuit, like the many that we have solved before.  We have even given the source a value, in this case, 1[A].  This is just a convenience.  Many people choose to leave this as an arbitrary source.  We choose to use a value, an easy value like 1[A], to allow us </a:t>
            </a:r>
            <a:br>
              <a:rPr lang="en-US" altLang="en-US" sz="2000" dirty="0">
                <a:latin typeface="Arial" charset="0"/>
                <a:cs typeface="Times New Roman" pitchFamily="18" charset="0"/>
              </a:rPr>
            </a:br>
            <a:r>
              <a:rPr lang="en-US" altLang="en-US" sz="2000" dirty="0">
                <a:latin typeface="Arial" charset="0"/>
                <a:cs typeface="Times New Roman" pitchFamily="18" charset="0"/>
              </a:rPr>
              <a:t>to find an actual value for </a:t>
            </a:r>
            <a:r>
              <a:rPr lang="en-US" altLang="en-US" sz="2000" i="1" dirty="0" err="1">
                <a:solidFill>
                  <a:srgbClr val="FF0000"/>
                </a:solidFill>
                <a:cs typeface="Times New Roman" pitchFamily="18" charset="0"/>
              </a:rPr>
              <a:t>v</a:t>
            </a:r>
            <a:r>
              <a:rPr lang="en-US" altLang="en-US" sz="2000" i="1" baseline="-25000" dirty="0" err="1">
                <a:solidFill>
                  <a:srgbClr val="FF0000"/>
                </a:solidFill>
                <a:cs typeface="Times New Roman" pitchFamily="18" charset="0"/>
              </a:rPr>
              <a:t>T</a:t>
            </a:r>
            <a:r>
              <a:rPr lang="en-US" altLang="en-US" sz="2000" dirty="0" err="1">
                <a:latin typeface="Arial" charset="0"/>
                <a:cs typeface="Times New Roman" pitchFamily="18" charset="0"/>
              </a:rPr>
              <a:t>.</a:t>
            </a:r>
            <a:r>
              <a:rPr lang="en-US" altLang="en-US" sz="2000" dirty="0">
                <a:latin typeface="Arial" charset="0"/>
                <a:cs typeface="Times New Roman" pitchFamily="18" charset="0"/>
              </a:rPr>
              <a:t>  </a:t>
            </a:r>
            <a:endParaRPr lang="en-US" altLang="en-US" sz="2000" i="1" baseline="-25000" dirty="0">
              <a:latin typeface="Arial" charset="0"/>
              <a:cs typeface="Times New Roman" pitchFamily="18" charset="0"/>
            </a:endParaRPr>
          </a:p>
        </p:txBody>
      </p:sp>
      <p:graphicFrame>
        <p:nvGraphicFramePr>
          <p:cNvPr id="413700" name="Object 4"/>
          <p:cNvGraphicFramePr>
            <a:graphicFrameLocks noChangeAspect="1"/>
          </p:cNvGraphicFramePr>
          <p:nvPr/>
        </p:nvGraphicFramePr>
        <p:xfrm>
          <a:off x="7086600" y="2743200"/>
          <a:ext cx="1541463" cy="1089025"/>
        </p:xfrm>
        <a:graphic>
          <a:graphicData uri="http://schemas.openxmlformats.org/presentationml/2006/ole">
            <mc:AlternateContent xmlns:mc="http://schemas.openxmlformats.org/markup-compatibility/2006">
              <mc:Choice xmlns:v="urn:schemas-microsoft-com:vml" Requires="v">
                <p:oleObj spid="_x0000_s413773" name="Equation" r:id="rId6" imgW="609480" imgH="431640" progId="Equation.DSMT4">
                  <p:embed/>
                </p:oleObj>
              </mc:Choice>
              <mc:Fallback>
                <p:oleObj name="Equation" r:id="rId6" imgW="60948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743200"/>
                        <a:ext cx="1541463" cy="10890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5749" name="Object 5"/>
          <p:cNvGraphicFramePr>
            <a:graphicFrameLocks noChangeAspect="1"/>
          </p:cNvGraphicFramePr>
          <p:nvPr>
            <p:extLst>
              <p:ext uri="{D42A27DB-BD31-4B8C-83A1-F6EECF244321}">
                <p14:modId xmlns:p14="http://schemas.microsoft.com/office/powerpoint/2010/main" val="3400024481"/>
              </p:ext>
            </p:extLst>
          </p:nvPr>
        </p:nvGraphicFramePr>
        <p:xfrm>
          <a:off x="276225" y="3200400"/>
          <a:ext cx="8486775" cy="3517900"/>
        </p:xfrm>
        <a:graphic>
          <a:graphicData uri="http://schemas.openxmlformats.org/presentationml/2006/ole">
            <mc:AlternateContent xmlns:mc="http://schemas.openxmlformats.org/markup-compatibility/2006">
              <mc:Choice xmlns:v="urn:schemas-microsoft-com:vml" Requires="v">
                <p:oleObj spid="_x0000_s415820" name="VISIO" r:id="rId4" imgW="8486640" imgH="3517200" progId="Visio.Drawing.6">
                  <p:embed/>
                </p:oleObj>
              </mc:Choice>
              <mc:Fallback>
                <p:oleObj name="VISIO" r:id="rId4" imgW="8486640" imgH="3517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32004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5746" name="Rectangle 2"/>
          <p:cNvSpPr>
            <a:spLocks noGrp="1" noChangeArrowheads="1"/>
          </p:cNvSpPr>
          <p:nvPr>
            <p:ph type="title"/>
          </p:nvPr>
        </p:nvSpPr>
        <p:spPr>
          <a:xfrm>
            <a:off x="2438400" y="0"/>
            <a:ext cx="6705600" cy="838200"/>
          </a:xfrm>
        </p:spPr>
        <p:txBody>
          <a:bodyPr/>
          <a:lstStyle/>
          <a:p>
            <a:r>
              <a:rPr lang="en-US" altLang="en-US" sz="4000"/>
              <a:t>Example Problem – Step 8</a:t>
            </a:r>
          </a:p>
        </p:txBody>
      </p:sp>
      <p:sp>
        <p:nvSpPr>
          <p:cNvPr id="415747"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We have applied a test </a:t>
            </a:r>
            <a:r>
              <a:rPr lang="en-US" altLang="en-US" sz="2000" b="1" i="1" dirty="0">
                <a:latin typeface="Arial" charset="0"/>
                <a:cs typeface="Times New Roman" pitchFamily="18" charset="0"/>
              </a:rPr>
              <a:t>current</a:t>
            </a:r>
            <a:r>
              <a:rPr lang="en-US" altLang="en-US" sz="2000" dirty="0">
                <a:latin typeface="Arial" charset="0"/>
                <a:cs typeface="Times New Roman" pitchFamily="18" charset="0"/>
              </a:rPr>
              <a:t> source to the two terminals.  A test </a:t>
            </a:r>
            <a:r>
              <a:rPr lang="en-US" altLang="en-US" sz="2000" b="1" i="1" dirty="0">
                <a:latin typeface="Arial" charset="0"/>
                <a:cs typeface="Times New Roman" pitchFamily="18" charset="0"/>
              </a:rPr>
              <a:t>voltage</a:t>
            </a:r>
            <a:r>
              <a:rPr lang="en-US" altLang="en-US" sz="2000" dirty="0">
                <a:latin typeface="Arial" charset="0"/>
                <a:cs typeface="Times New Roman" pitchFamily="18" charset="0"/>
              </a:rPr>
              <a:t> source would have been just as good.  We chose a current source because we thought it might make the solution a little easier, since we can find </a:t>
            </a:r>
            <a:r>
              <a:rPr lang="en-US" altLang="en-US" sz="2000" i="1" dirty="0" err="1">
                <a:cs typeface="Times New Roman" pitchFamily="18" charset="0"/>
              </a:rPr>
              <a:t>v</a:t>
            </a:r>
            <a:r>
              <a:rPr lang="en-US" altLang="en-US" sz="2000" i="1" baseline="-25000" dirty="0" err="1">
                <a:cs typeface="Times New Roman" pitchFamily="18" charset="0"/>
              </a:rPr>
              <a:t>C</a:t>
            </a:r>
            <a:r>
              <a:rPr lang="en-US" altLang="en-US" sz="2000" dirty="0">
                <a:latin typeface="Arial" charset="0"/>
                <a:cs typeface="Times New Roman" pitchFamily="18" charset="0"/>
              </a:rPr>
              <a:t> so easily now.  But it really does not matter.  Don’t worry about which one to choose.  Let’s solve.</a:t>
            </a:r>
            <a:endParaRPr lang="en-US" altLang="en-US" sz="2000" i="1" baseline="-25000" dirty="0">
              <a:latin typeface="Arial" charset="0"/>
              <a:cs typeface="Times New Roman" pitchFamily="18" charset="0"/>
            </a:endParaRPr>
          </a:p>
        </p:txBody>
      </p:sp>
      <p:graphicFrame>
        <p:nvGraphicFramePr>
          <p:cNvPr id="415748" name="Object 4"/>
          <p:cNvGraphicFramePr>
            <a:graphicFrameLocks noChangeAspect="1"/>
          </p:cNvGraphicFramePr>
          <p:nvPr>
            <p:extLst>
              <p:ext uri="{D42A27DB-BD31-4B8C-83A1-F6EECF244321}">
                <p14:modId xmlns:p14="http://schemas.microsoft.com/office/powerpoint/2010/main" val="189507959"/>
              </p:ext>
            </p:extLst>
          </p:nvPr>
        </p:nvGraphicFramePr>
        <p:xfrm>
          <a:off x="6705600" y="2438400"/>
          <a:ext cx="1541462" cy="1089025"/>
        </p:xfrm>
        <a:graphic>
          <a:graphicData uri="http://schemas.openxmlformats.org/presentationml/2006/ole">
            <mc:AlternateContent xmlns:mc="http://schemas.openxmlformats.org/markup-compatibility/2006">
              <mc:Choice xmlns:v="urn:schemas-microsoft-com:vml" Requires="v">
                <p:oleObj spid="_x0000_s415821" name="Equation" r:id="rId6" imgW="609480" imgH="431640" progId="Equation.DSMT4">
                  <p:embed/>
                </p:oleObj>
              </mc:Choice>
              <mc:Fallback>
                <p:oleObj name="Equation" r:id="rId6" imgW="60948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438400"/>
                        <a:ext cx="1541462" cy="10890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438400" y="0"/>
            <a:ext cx="6705600" cy="838200"/>
          </a:xfrm>
        </p:spPr>
        <p:txBody>
          <a:bodyPr/>
          <a:lstStyle/>
          <a:p>
            <a:r>
              <a:rPr lang="en-US" altLang="en-US" sz="4000"/>
              <a:t>Example Problem – Step 9</a:t>
            </a:r>
          </a:p>
        </p:txBody>
      </p:sp>
      <p:sp>
        <p:nvSpPr>
          <p:cNvPr id="417795"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a:latin typeface="Arial" charset="0"/>
                <a:cs typeface="Times New Roman" pitchFamily="18" charset="0"/>
              </a:rPr>
              <a:t>Let’s solve for </a:t>
            </a:r>
            <a:r>
              <a:rPr lang="en-US" altLang="en-US" sz="2000" i="1">
                <a:cs typeface="Times New Roman" pitchFamily="18" charset="0"/>
              </a:rPr>
              <a:t>v</a:t>
            </a:r>
            <a:r>
              <a:rPr lang="en-US" altLang="en-US" sz="2000" i="1" baseline="-25000">
                <a:cs typeface="Times New Roman" pitchFamily="18" charset="0"/>
              </a:rPr>
              <a:t>T</a:t>
            </a:r>
            <a:r>
              <a:rPr lang="en-US" altLang="en-US" sz="2000">
                <a:latin typeface="Arial" charset="0"/>
                <a:cs typeface="Times New Roman" pitchFamily="18" charset="0"/>
              </a:rPr>
              <a:t>.  We note that we can write an expression for </a:t>
            </a:r>
            <a:r>
              <a:rPr lang="en-US" altLang="en-US" sz="2000" i="1">
                <a:cs typeface="Times New Roman" pitchFamily="18" charset="0"/>
              </a:rPr>
              <a:t>v</a:t>
            </a:r>
            <a:r>
              <a:rPr lang="en-US" altLang="en-US" sz="2000" i="1" baseline="-25000">
                <a:cs typeface="Times New Roman" pitchFamily="18" charset="0"/>
              </a:rPr>
              <a:t>C</a:t>
            </a:r>
            <a:r>
              <a:rPr lang="en-US" altLang="en-US" sz="2000">
                <a:latin typeface="Arial" charset="0"/>
                <a:cs typeface="Times New Roman" pitchFamily="18" charset="0"/>
              </a:rPr>
              <a:t> using Ohm’s Law, and get</a:t>
            </a:r>
            <a:endParaRPr lang="en-US" altLang="en-US" sz="2000" i="1" baseline="-25000">
              <a:latin typeface="Arial" charset="0"/>
              <a:cs typeface="Times New Roman" pitchFamily="18" charset="0"/>
            </a:endParaRPr>
          </a:p>
        </p:txBody>
      </p:sp>
      <p:graphicFrame>
        <p:nvGraphicFramePr>
          <p:cNvPr id="417796" name="Object 4"/>
          <p:cNvGraphicFramePr>
            <a:graphicFrameLocks noChangeAspect="1"/>
          </p:cNvGraphicFramePr>
          <p:nvPr/>
        </p:nvGraphicFramePr>
        <p:xfrm>
          <a:off x="3962400" y="1524000"/>
          <a:ext cx="4143375" cy="576263"/>
        </p:xfrm>
        <a:graphic>
          <a:graphicData uri="http://schemas.openxmlformats.org/presentationml/2006/ole">
            <mc:AlternateContent xmlns:mc="http://schemas.openxmlformats.org/markup-compatibility/2006">
              <mc:Choice xmlns:v="urn:schemas-microsoft-com:vml" Requires="v">
                <p:oleObj spid="_x0000_s417869" name="Equation" r:id="rId4" imgW="1638000" imgH="228600" progId="Equation.DSMT4">
                  <p:embed/>
                </p:oleObj>
              </mc:Choice>
              <mc:Fallback>
                <p:oleObj name="Equation" r:id="rId4" imgW="163800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524000"/>
                        <a:ext cx="4143375" cy="57626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797" name="Text Box 5"/>
          <p:cNvSpPr txBox="1">
            <a:spLocks noChangeArrowheads="1"/>
          </p:cNvSpPr>
          <p:nvPr/>
        </p:nvSpPr>
        <p:spPr bwMode="auto">
          <a:xfrm>
            <a:off x="288925" y="2174875"/>
            <a:ext cx="847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This voltage may seem very large.  Don’t let this bother you.  We do not actually have this voltage; it is just for calculating the resistance.</a:t>
            </a:r>
          </a:p>
        </p:txBody>
      </p:sp>
      <p:graphicFrame>
        <p:nvGraphicFramePr>
          <p:cNvPr id="417798" name="Object 6"/>
          <p:cNvGraphicFramePr>
            <a:graphicFrameLocks noChangeAspect="1"/>
          </p:cNvGraphicFramePr>
          <p:nvPr>
            <p:extLst>
              <p:ext uri="{D42A27DB-BD31-4B8C-83A1-F6EECF244321}">
                <p14:modId xmlns:p14="http://schemas.microsoft.com/office/powerpoint/2010/main" val="3529250616"/>
              </p:ext>
            </p:extLst>
          </p:nvPr>
        </p:nvGraphicFramePr>
        <p:xfrm>
          <a:off x="304801" y="3333750"/>
          <a:ext cx="8305800" cy="3442883"/>
        </p:xfrm>
        <a:graphic>
          <a:graphicData uri="http://schemas.openxmlformats.org/presentationml/2006/ole">
            <mc:AlternateContent xmlns:mc="http://schemas.openxmlformats.org/markup-compatibility/2006">
              <mc:Choice xmlns:v="urn:schemas-microsoft-com:vml" Requires="v">
                <p:oleObj spid="_x0000_s417870" name="VISIO" r:id="rId6" imgW="8486640" imgH="3517200" progId="Visio.Drawing.6">
                  <p:embed/>
                </p:oleObj>
              </mc:Choice>
              <mc:Fallback>
                <p:oleObj name="VISIO" r:id="rId6" imgW="8486640" imgH="351720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1" y="3333750"/>
                        <a:ext cx="8305800" cy="3442883"/>
                      </a:xfrm>
                      <a:prstGeom prst="rect">
                        <a:avLst/>
                      </a:prstGeom>
                      <a:solidFill>
                        <a:srgbClr val="66FFFF"/>
                      </a:solidFill>
                      <a:ln w="38100">
                        <a:solidFill>
                          <a:schemeClr val="tx1"/>
                        </a:solidFill>
                        <a:miter lim="800000"/>
                        <a:headEnd/>
                        <a:tailEnd/>
                      </a:ln>
                      <a:effec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2438400" y="0"/>
            <a:ext cx="6705600" cy="838200"/>
          </a:xfrm>
        </p:spPr>
        <p:txBody>
          <a:bodyPr/>
          <a:lstStyle/>
          <a:p>
            <a:r>
              <a:rPr lang="en-US" altLang="en-US" sz="4000"/>
              <a:t>Example Problem – Step 10</a:t>
            </a:r>
          </a:p>
        </p:txBody>
      </p:sp>
      <p:sp>
        <p:nvSpPr>
          <p:cNvPr id="419843"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a:latin typeface="Arial" charset="0"/>
                <a:cs typeface="Times New Roman" pitchFamily="18" charset="0"/>
              </a:rPr>
              <a:t>Next, let’s write KCL for the top center node.  We get</a:t>
            </a:r>
            <a:endParaRPr lang="en-US" altLang="en-US" sz="2000" i="1" baseline="-25000">
              <a:latin typeface="Arial" charset="0"/>
              <a:cs typeface="Times New Roman" pitchFamily="18" charset="0"/>
            </a:endParaRPr>
          </a:p>
        </p:txBody>
      </p:sp>
      <p:graphicFrame>
        <p:nvGraphicFramePr>
          <p:cNvPr id="419844" name="Object 4"/>
          <p:cNvGraphicFramePr>
            <a:graphicFrameLocks noChangeAspect="1"/>
          </p:cNvGraphicFramePr>
          <p:nvPr/>
        </p:nvGraphicFramePr>
        <p:xfrm>
          <a:off x="1295400" y="1377950"/>
          <a:ext cx="6934200" cy="1943100"/>
        </p:xfrm>
        <a:graphic>
          <a:graphicData uri="http://schemas.openxmlformats.org/presentationml/2006/ole">
            <mc:AlternateContent xmlns:mc="http://schemas.openxmlformats.org/markup-compatibility/2006">
              <mc:Choice xmlns:v="urn:schemas-microsoft-com:vml" Requires="v">
                <p:oleObj spid="_x0000_s419916" name="Equation" r:id="rId4" imgW="3073320" imgH="863280" progId="Equation.DSMT4">
                  <p:embed/>
                </p:oleObj>
              </mc:Choice>
              <mc:Fallback>
                <p:oleObj name="Equation" r:id="rId4" imgW="3073320" imgH="8632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77950"/>
                        <a:ext cx="6934200" cy="194310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4181756159"/>
              </p:ext>
            </p:extLst>
          </p:nvPr>
        </p:nvGraphicFramePr>
        <p:xfrm>
          <a:off x="304801" y="3333751"/>
          <a:ext cx="8305799" cy="3442882"/>
        </p:xfrm>
        <a:graphic>
          <a:graphicData uri="http://schemas.openxmlformats.org/presentationml/2006/ole">
            <mc:AlternateContent xmlns:mc="http://schemas.openxmlformats.org/markup-compatibility/2006">
              <mc:Choice xmlns:v="urn:schemas-microsoft-com:vml" Requires="v">
                <p:oleObj spid="_x0000_s419917"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1" y="3333751"/>
                        <a:ext cx="8305799" cy="3442882"/>
                      </a:xfrm>
                      <a:prstGeom prst="rect">
                        <a:avLst/>
                      </a:prstGeom>
                      <a:solidFill>
                        <a:srgbClr val="66FFFF"/>
                      </a:solidFill>
                      <a:ln w="38100">
                        <a:solidFill>
                          <a:schemeClr val="tx1"/>
                        </a:solidFill>
                        <a:miter lim="800000"/>
                        <a:headEnd/>
                        <a:tailEnd/>
                      </a:ln>
                      <a:effec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2438400" y="0"/>
            <a:ext cx="6705600" cy="838200"/>
          </a:xfrm>
        </p:spPr>
        <p:txBody>
          <a:bodyPr/>
          <a:lstStyle/>
          <a:p>
            <a:r>
              <a:rPr lang="en-US" altLang="en-US" sz="4000"/>
              <a:t>Example Problem – Step 11</a:t>
            </a:r>
          </a:p>
        </p:txBody>
      </p:sp>
      <p:sp>
        <p:nvSpPr>
          <p:cNvPr id="421891"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a:latin typeface="Arial" charset="0"/>
                <a:cs typeface="Times New Roman" pitchFamily="18" charset="0"/>
              </a:rPr>
              <a:t>Solving for </a:t>
            </a:r>
            <a:r>
              <a:rPr lang="en-US" altLang="en-US" sz="2000" i="1">
                <a:cs typeface="Times New Roman" pitchFamily="18" charset="0"/>
              </a:rPr>
              <a:t>v</a:t>
            </a:r>
            <a:r>
              <a:rPr lang="en-US" altLang="en-US" sz="2000" i="1" baseline="-25000">
                <a:cs typeface="Times New Roman" pitchFamily="18" charset="0"/>
              </a:rPr>
              <a:t>D</a:t>
            </a:r>
            <a:r>
              <a:rPr lang="en-US" altLang="en-US" sz="2000">
                <a:latin typeface="Arial" charset="0"/>
                <a:cs typeface="Times New Roman" pitchFamily="18" charset="0"/>
              </a:rPr>
              <a:t> yields</a:t>
            </a:r>
            <a:endParaRPr lang="en-US" altLang="en-US" sz="2000" i="1" baseline="-25000">
              <a:latin typeface="Arial" charset="0"/>
              <a:cs typeface="Times New Roman" pitchFamily="18" charset="0"/>
            </a:endParaRPr>
          </a:p>
        </p:txBody>
      </p:sp>
      <p:graphicFrame>
        <p:nvGraphicFramePr>
          <p:cNvPr id="421892" name="Object 4"/>
          <p:cNvGraphicFramePr>
            <a:graphicFrameLocks noChangeAspect="1"/>
          </p:cNvGraphicFramePr>
          <p:nvPr/>
        </p:nvGraphicFramePr>
        <p:xfrm>
          <a:off x="3124200" y="962025"/>
          <a:ext cx="4583113" cy="2057400"/>
        </p:xfrm>
        <a:graphic>
          <a:graphicData uri="http://schemas.openxmlformats.org/presentationml/2006/ole">
            <mc:AlternateContent xmlns:mc="http://schemas.openxmlformats.org/markup-compatibility/2006">
              <mc:Choice xmlns:v="urn:schemas-microsoft-com:vml" Requires="v">
                <p:oleObj spid="_x0000_s421964" name="Equation" r:id="rId4" imgW="2031840" imgH="914400" progId="Equation.DSMT4">
                  <p:embed/>
                </p:oleObj>
              </mc:Choice>
              <mc:Fallback>
                <p:oleObj name="Equation" r:id="rId4" imgW="2031840" imgH="914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962025"/>
                        <a:ext cx="4583113" cy="205740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1893" name="Object 5"/>
          <p:cNvGraphicFramePr>
            <a:graphicFrameLocks noChangeAspect="1"/>
          </p:cNvGraphicFramePr>
          <p:nvPr>
            <p:extLst>
              <p:ext uri="{D42A27DB-BD31-4B8C-83A1-F6EECF244321}">
                <p14:modId xmlns:p14="http://schemas.microsoft.com/office/powerpoint/2010/main" val="283089790"/>
              </p:ext>
            </p:extLst>
          </p:nvPr>
        </p:nvGraphicFramePr>
        <p:xfrm>
          <a:off x="288630" y="3124200"/>
          <a:ext cx="8486775" cy="3517900"/>
        </p:xfrm>
        <a:graphic>
          <a:graphicData uri="http://schemas.openxmlformats.org/presentationml/2006/ole">
            <mc:AlternateContent xmlns:mc="http://schemas.openxmlformats.org/markup-compatibility/2006">
              <mc:Choice xmlns:v="urn:schemas-microsoft-com:vml" Requires="v">
                <p:oleObj spid="_x0000_s421965"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30" y="31242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2438400" y="0"/>
            <a:ext cx="6705600" cy="838200"/>
          </a:xfrm>
        </p:spPr>
        <p:txBody>
          <a:bodyPr/>
          <a:lstStyle/>
          <a:p>
            <a:r>
              <a:rPr lang="en-US" altLang="en-US" sz="4000"/>
              <a:t>Example Problem – Step 12</a:t>
            </a:r>
          </a:p>
        </p:txBody>
      </p:sp>
      <p:sp>
        <p:nvSpPr>
          <p:cNvPr id="423939"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a:latin typeface="Arial" charset="0"/>
                <a:cs typeface="Times New Roman" pitchFamily="18" charset="0"/>
              </a:rPr>
              <a:t>Taking KVL, we get</a:t>
            </a:r>
            <a:endParaRPr lang="en-US" altLang="en-US" sz="2000" i="1" baseline="-25000">
              <a:latin typeface="Arial" charset="0"/>
              <a:cs typeface="Times New Roman" pitchFamily="18" charset="0"/>
            </a:endParaRPr>
          </a:p>
        </p:txBody>
      </p:sp>
      <p:graphicFrame>
        <p:nvGraphicFramePr>
          <p:cNvPr id="423940" name="Object 4"/>
          <p:cNvGraphicFramePr>
            <a:graphicFrameLocks noChangeAspect="1"/>
          </p:cNvGraphicFramePr>
          <p:nvPr/>
        </p:nvGraphicFramePr>
        <p:xfrm>
          <a:off x="1806575" y="1447800"/>
          <a:ext cx="7218363" cy="1085850"/>
        </p:xfrm>
        <a:graphic>
          <a:graphicData uri="http://schemas.openxmlformats.org/presentationml/2006/ole">
            <mc:AlternateContent xmlns:mc="http://schemas.openxmlformats.org/markup-compatibility/2006">
              <mc:Choice xmlns:v="urn:schemas-microsoft-com:vml" Requires="v">
                <p:oleObj spid="_x0000_s424012" name="Equation" r:id="rId4" imgW="3200400" imgH="482400" progId="Equation.DSMT4">
                  <p:embed/>
                </p:oleObj>
              </mc:Choice>
              <mc:Fallback>
                <p:oleObj name="Equation" r:id="rId4" imgW="3200400" imgH="482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1447800"/>
                        <a:ext cx="7218363" cy="10858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3941" name="Object 5"/>
          <p:cNvGraphicFramePr>
            <a:graphicFrameLocks noChangeAspect="1"/>
          </p:cNvGraphicFramePr>
          <p:nvPr>
            <p:extLst>
              <p:ext uri="{D42A27DB-BD31-4B8C-83A1-F6EECF244321}">
                <p14:modId xmlns:p14="http://schemas.microsoft.com/office/powerpoint/2010/main" val="3411929280"/>
              </p:ext>
            </p:extLst>
          </p:nvPr>
        </p:nvGraphicFramePr>
        <p:xfrm>
          <a:off x="276225" y="3200400"/>
          <a:ext cx="8486775" cy="3517900"/>
        </p:xfrm>
        <a:graphic>
          <a:graphicData uri="http://schemas.openxmlformats.org/presentationml/2006/ole">
            <mc:AlternateContent xmlns:mc="http://schemas.openxmlformats.org/markup-compatibility/2006">
              <mc:Choice xmlns:v="urn:schemas-microsoft-com:vml" Requires="v">
                <p:oleObj spid="_x0000_s424013"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 y="32004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438400" y="0"/>
            <a:ext cx="6705600" cy="838200"/>
          </a:xfrm>
        </p:spPr>
        <p:txBody>
          <a:bodyPr/>
          <a:lstStyle/>
          <a:p>
            <a:r>
              <a:rPr lang="en-US" altLang="en-US" sz="4000"/>
              <a:t>Example Problem – Step 13</a:t>
            </a:r>
          </a:p>
        </p:txBody>
      </p:sp>
      <p:sp>
        <p:nvSpPr>
          <p:cNvPr id="425987"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a:latin typeface="Arial" charset="0"/>
                <a:cs typeface="Times New Roman" pitchFamily="18" charset="0"/>
              </a:rPr>
              <a:t>So, we can find the equivalent resistance by finding</a:t>
            </a:r>
            <a:endParaRPr lang="en-US" altLang="en-US" sz="2000" i="1" baseline="-25000">
              <a:latin typeface="Arial" charset="0"/>
              <a:cs typeface="Times New Roman" pitchFamily="18" charset="0"/>
            </a:endParaRPr>
          </a:p>
        </p:txBody>
      </p:sp>
      <p:graphicFrame>
        <p:nvGraphicFramePr>
          <p:cNvPr id="425988" name="Object 4"/>
          <p:cNvGraphicFramePr>
            <a:graphicFrameLocks noChangeAspect="1"/>
          </p:cNvGraphicFramePr>
          <p:nvPr/>
        </p:nvGraphicFramePr>
        <p:xfrm>
          <a:off x="3009900" y="1504950"/>
          <a:ext cx="4811713" cy="971550"/>
        </p:xfrm>
        <a:graphic>
          <a:graphicData uri="http://schemas.openxmlformats.org/presentationml/2006/ole">
            <mc:AlternateContent xmlns:mc="http://schemas.openxmlformats.org/markup-compatibility/2006">
              <mc:Choice xmlns:v="urn:schemas-microsoft-com:vml" Requires="v">
                <p:oleObj spid="_x0000_s426060" name="Equation" r:id="rId4" imgW="2133360" imgH="431640" progId="Equation.DSMT4">
                  <p:embed/>
                </p:oleObj>
              </mc:Choice>
              <mc:Fallback>
                <p:oleObj name="Equation" r:id="rId4" imgW="213336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1504950"/>
                        <a:ext cx="4811713" cy="9715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5989" name="Object 5"/>
          <p:cNvGraphicFramePr>
            <a:graphicFrameLocks noChangeAspect="1"/>
          </p:cNvGraphicFramePr>
          <p:nvPr>
            <p:extLst>
              <p:ext uri="{D42A27DB-BD31-4B8C-83A1-F6EECF244321}">
                <p14:modId xmlns:p14="http://schemas.microsoft.com/office/powerpoint/2010/main" val="4018561697"/>
              </p:ext>
            </p:extLst>
          </p:nvPr>
        </p:nvGraphicFramePr>
        <p:xfrm>
          <a:off x="283313" y="3048000"/>
          <a:ext cx="8486775" cy="3517900"/>
        </p:xfrm>
        <a:graphic>
          <a:graphicData uri="http://schemas.openxmlformats.org/presentationml/2006/ole">
            <mc:AlternateContent xmlns:mc="http://schemas.openxmlformats.org/markup-compatibility/2006">
              <mc:Choice xmlns:v="urn:schemas-microsoft-com:vml" Requires="v">
                <p:oleObj spid="_x0000_s426061"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13" y="30480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a:t>Textbook Coverage</a:t>
            </a:r>
          </a:p>
        </p:txBody>
      </p:sp>
      <p:sp>
        <p:nvSpPr>
          <p:cNvPr id="356355"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This material is introduced in different ways in different textbooks.  Approximately this same material is covered in the Nilsson and Riedel textbook in the following sections:</a:t>
            </a:r>
          </a:p>
          <a:p>
            <a:r>
              <a:rPr lang="en-US" altLang="en-US" sz="2800" dirty="0"/>
              <a:t>Electric Circuits 10</a:t>
            </a:r>
            <a:r>
              <a:rPr lang="en-US" altLang="en-US" sz="2800" baseline="30000" dirty="0"/>
              <a:t>th</a:t>
            </a:r>
            <a:r>
              <a:rPr lang="en-US" altLang="en-US" sz="2800" dirty="0"/>
              <a:t> Ed., by Nilsson and Riedel:  Section 4.11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438400" y="0"/>
            <a:ext cx="6705600" cy="838200"/>
          </a:xfrm>
        </p:spPr>
        <p:txBody>
          <a:bodyPr/>
          <a:lstStyle/>
          <a:p>
            <a:r>
              <a:rPr lang="en-US" altLang="en-US" sz="4000"/>
              <a:t>Example Problem – Step 14</a:t>
            </a:r>
          </a:p>
        </p:txBody>
      </p:sp>
      <p:sp>
        <p:nvSpPr>
          <p:cNvPr id="428035"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a:latin typeface="Arial" charset="0"/>
                <a:cs typeface="Times New Roman" pitchFamily="18" charset="0"/>
              </a:rPr>
              <a:t>So, the </a:t>
            </a:r>
            <a:r>
              <a:rPr lang="en-US" altLang="en-US">
                <a:latin typeface="Arial" charset="0"/>
              </a:rPr>
              <a:t>Thévenin</a:t>
            </a:r>
            <a:r>
              <a:rPr lang="en-US" altLang="en-US">
                <a:latin typeface="Arial" charset="0"/>
                <a:cs typeface="Times New Roman" pitchFamily="18" charset="0"/>
              </a:rPr>
              <a:t> equivalent is given in the circuit below.  Note that the </a:t>
            </a:r>
            <a:r>
              <a:rPr lang="en-US" altLang="en-US">
                <a:latin typeface="Arial" charset="0"/>
              </a:rPr>
              <a:t>Thévenin</a:t>
            </a:r>
            <a:r>
              <a:rPr lang="en-US" altLang="en-US">
                <a:latin typeface="Arial" charset="0"/>
                <a:cs typeface="Times New Roman" pitchFamily="18" charset="0"/>
              </a:rPr>
              <a:t> voltage is zero, and so we don’t even show the voltage source at all.  The </a:t>
            </a:r>
            <a:r>
              <a:rPr lang="en-US" altLang="en-US">
                <a:latin typeface="Arial" charset="0"/>
              </a:rPr>
              <a:t>Thévenin</a:t>
            </a:r>
            <a:r>
              <a:rPr lang="en-US" altLang="en-US">
                <a:latin typeface="Arial" charset="0"/>
                <a:cs typeface="Times New Roman" pitchFamily="18" charset="0"/>
              </a:rPr>
              <a:t> resistance is shown, and in this case, it is the </a:t>
            </a:r>
            <a:r>
              <a:rPr lang="en-US" altLang="en-US">
                <a:latin typeface="Arial" charset="0"/>
              </a:rPr>
              <a:t>Thévenin</a:t>
            </a:r>
            <a:r>
              <a:rPr lang="en-US" altLang="en-US">
                <a:latin typeface="Arial" charset="0"/>
                <a:cs typeface="Times New Roman" pitchFamily="18" charset="0"/>
              </a:rPr>
              <a:t> equivalent.</a:t>
            </a:r>
          </a:p>
        </p:txBody>
      </p:sp>
      <p:graphicFrame>
        <p:nvGraphicFramePr>
          <p:cNvPr id="428036" name="Object 4"/>
          <p:cNvGraphicFramePr>
            <a:graphicFrameLocks noChangeAspect="1"/>
          </p:cNvGraphicFramePr>
          <p:nvPr/>
        </p:nvGraphicFramePr>
        <p:xfrm>
          <a:off x="457200" y="2514600"/>
          <a:ext cx="1722438" cy="4051300"/>
        </p:xfrm>
        <a:graphic>
          <a:graphicData uri="http://schemas.openxmlformats.org/presentationml/2006/ole">
            <mc:AlternateContent xmlns:mc="http://schemas.openxmlformats.org/markup-compatibility/2006">
              <mc:Choice xmlns:v="urn:schemas-microsoft-com:vml" Requires="v">
                <p:oleObj spid="_x0000_s428072" name="VISIO" r:id="rId4" imgW="1301040" imgH="3060000" progId="Visio.Drawing.6">
                  <p:embed/>
                </p:oleObj>
              </mc:Choice>
              <mc:Fallback>
                <p:oleObj name="VISIO" r:id="rId4" imgW="1301040" imgH="30600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14600"/>
                        <a:ext cx="1722438" cy="40513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6" name="Rectangle 6"/>
          <p:cNvSpPr>
            <a:spLocks noChangeArrowheads="1"/>
          </p:cNvSpPr>
          <p:nvPr/>
        </p:nvSpPr>
        <p:spPr bwMode="auto">
          <a:xfrm>
            <a:off x="7551737" y="4572000"/>
            <a:ext cx="1524000" cy="2209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2" name="Rectangle 2"/>
          <p:cNvSpPr>
            <a:spLocks noGrp="1" noChangeArrowheads="1"/>
          </p:cNvSpPr>
          <p:nvPr>
            <p:ph type="title"/>
          </p:nvPr>
        </p:nvSpPr>
        <p:spPr>
          <a:xfrm>
            <a:off x="2514600" y="152400"/>
            <a:ext cx="6477000" cy="1066800"/>
          </a:xfrm>
        </p:spPr>
        <p:txBody>
          <a:bodyPr/>
          <a:lstStyle/>
          <a:p>
            <a:r>
              <a:rPr lang="en-US" altLang="en-US" sz="3600" dirty="0"/>
              <a:t>Is the Test-Source Method Really </a:t>
            </a:r>
            <a:r>
              <a:rPr lang="en-US" altLang="en-US" sz="3600" b="1" i="0" dirty="0"/>
              <a:t>That</a:t>
            </a:r>
            <a:r>
              <a:rPr lang="en-US" altLang="en-US" sz="3600" dirty="0"/>
              <a:t> Important?</a:t>
            </a:r>
          </a:p>
        </p:txBody>
      </p:sp>
      <p:sp>
        <p:nvSpPr>
          <p:cNvPr id="430083" name="Rectangle 3"/>
          <p:cNvSpPr>
            <a:spLocks noGrp="1" noChangeArrowheads="1"/>
          </p:cNvSpPr>
          <p:nvPr>
            <p:ph type="body" idx="1"/>
          </p:nvPr>
        </p:nvSpPr>
        <p:spPr>
          <a:xfrm>
            <a:off x="533400" y="1371600"/>
            <a:ext cx="7924800" cy="5486400"/>
          </a:xfrm>
        </p:spPr>
        <p:txBody>
          <a:bodyPr/>
          <a:lstStyle/>
          <a:p>
            <a:pPr>
              <a:lnSpc>
                <a:spcPct val="90000"/>
              </a:lnSpc>
            </a:pPr>
            <a:r>
              <a:rPr lang="en-US" altLang="en-US" sz="2800"/>
              <a:t>This is a good question.  Basically, the answer is yes.  There are many cases where we have dependent sources present, and wish to use a Thévenin equivalent.  While in some cases we can get the Thévenin resistance from the open-circuit voltage and the short-circuit current, there are others where we cannot.  The Test-Source Method is also quicker in some cases.</a:t>
            </a:r>
          </a:p>
          <a:p>
            <a:pPr>
              <a:lnSpc>
                <a:spcPct val="90000"/>
              </a:lnSpc>
            </a:pPr>
            <a:r>
              <a:rPr lang="en-US" altLang="en-US" sz="2800"/>
              <a:t>Some students go to great lengths to </a:t>
            </a:r>
            <a:br>
              <a:rPr lang="en-US" altLang="en-US" sz="2800"/>
            </a:br>
            <a:r>
              <a:rPr lang="en-US" altLang="en-US" sz="2800"/>
              <a:t>avoid learning this method.  This seems </a:t>
            </a:r>
            <a:br>
              <a:rPr lang="en-US" altLang="en-US" sz="2800"/>
            </a:br>
            <a:r>
              <a:rPr lang="en-US" altLang="en-US" sz="2800"/>
              <a:t>like a waste of energy.  Just learn it </a:t>
            </a:r>
            <a:br>
              <a:rPr lang="en-US" altLang="en-US" sz="2800"/>
            </a:br>
            <a:r>
              <a:rPr lang="en-US" altLang="en-US" sz="2800"/>
              <a:t>and use it.</a:t>
            </a:r>
          </a:p>
        </p:txBody>
      </p:sp>
      <p:pic>
        <p:nvPicPr>
          <p:cNvPr id="430084"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69900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430085"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4" name="Rectangle 6"/>
          <p:cNvSpPr>
            <a:spLocks noChangeArrowheads="1"/>
          </p:cNvSpPr>
          <p:nvPr/>
        </p:nvSpPr>
        <p:spPr bwMode="auto">
          <a:xfrm>
            <a:off x="152400" y="3048000"/>
            <a:ext cx="8763000" cy="3657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0" name="Rectangle 2"/>
          <p:cNvSpPr>
            <a:spLocks noGrp="1" noChangeArrowheads="1"/>
          </p:cNvSpPr>
          <p:nvPr>
            <p:ph type="title"/>
          </p:nvPr>
        </p:nvSpPr>
        <p:spPr>
          <a:xfrm>
            <a:off x="1371600" y="-457200"/>
            <a:ext cx="7772400" cy="1143000"/>
          </a:xfrm>
        </p:spPr>
        <p:txBody>
          <a:bodyPr/>
          <a:lstStyle/>
          <a:p>
            <a:r>
              <a:rPr lang="en-US" altLang="en-US"/>
              <a:t>Example Problem #1</a:t>
            </a:r>
          </a:p>
        </p:txBody>
      </p:sp>
      <p:sp>
        <p:nvSpPr>
          <p:cNvPr id="432132" name="Rectangle 4"/>
          <p:cNvSpPr>
            <a:spLocks noChangeArrowheads="1"/>
          </p:cNvSpPr>
          <p:nvPr/>
        </p:nvSpPr>
        <p:spPr bwMode="auto">
          <a:xfrm>
            <a:off x="762000" y="9906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231775" eaLnBrk="0" hangingPunct="0">
              <a:tabLst>
                <a:tab pos="909638" algn="l"/>
              </a:tabLst>
              <a:defRPr sz="2400">
                <a:solidFill>
                  <a:schemeClr val="tx1"/>
                </a:solidFill>
                <a:latin typeface="Times New Roman" pitchFamily="18" charset="0"/>
              </a:defRPr>
            </a:lvl1pPr>
            <a:lvl2pPr marL="1376363" indent="-457200" eaLnBrk="0" hangingPunct="0">
              <a:tabLst>
                <a:tab pos="909638" algn="l"/>
              </a:tabLst>
              <a:defRPr sz="2400">
                <a:solidFill>
                  <a:schemeClr val="tx1"/>
                </a:solidFill>
                <a:latin typeface="Times New Roman" pitchFamily="18" charset="0"/>
              </a:defRPr>
            </a:lvl2pPr>
            <a:lvl3pPr marL="1947863" indent="-457200" eaLnBrk="0" hangingPunct="0">
              <a:tabLst>
                <a:tab pos="909638" algn="l"/>
              </a:tabLst>
              <a:defRPr sz="2400">
                <a:solidFill>
                  <a:schemeClr val="tx1"/>
                </a:solidFill>
                <a:latin typeface="Times New Roman" pitchFamily="18" charset="0"/>
              </a:defRPr>
            </a:lvl3pPr>
            <a:lvl4pPr marL="2519363" indent="-457200" eaLnBrk="0" hangingPunct="0">
              <a:tabLst>
                <a:tab pos="909638" algn="l"/>
              </a:tabLst>
              <a:defRPr sz="2400">
                <a:solidFill>
                  <a:schemeClr val="tx1"/>
                </a:solidFill>
                <a:latin typeface="Times New Roman" pitchFamily="18" charset="0"/>
              </a:defRPr>
            </a:lvl4pPr>
            <a:lvl5pPr marL="3090863" indent="-457200" eaLnBrk="0" hangingPunct="0">
              <a:tabLst>
                <a:tab pos="909638" algn="l"/>
              </a:tabLst>
              <a:defRPr sz="2400">
                <a:solidFill>
                  <a:schemeClr val="tx1"/>
                </a:solidFill>
                <a:latin typeface="Times New Roman" pitchFamily="18" charset="0"/>
              </a:defRPr>
            </a:lvl5pPr>
            <a:lvl6pPr marL="3548063" indent="-457200" eaLnBrk="0" fontAlgn="base" hangingPunct="0">
              <a:spcBef>
                <a:spcPct val="0"/>
              </a:spcBef>
              <a:spcAft>
                <a:spcPct val="0"/>
              </a:spcAft>
              <a:tabLst>
                <a:tab pos="909638" algn="l"/>
              </a:tabLst>
              <a:defRPr sz="2400">
                <a:solidFill>
                  <a:schemeClr val="tx1"/>
                </a:solidFill>
                <a:latin typeface="Times New Roman" pitchFamily="18" charset="0"/>
              </a:defRPr>
            </a:lvl6pPr>
            <a:lvl7pPr marL="4005263" indent="-457200" eaLnBrk="0" fontAlgn="base" hangingPunct="0">
              <a:spcBef>
                <a:spcPct val="0"/>
              </a:spcBef>
              <a:spcAft>
                <a:spcPct val="0"/>
              </a:spcAft>
              <a:tabLst>
                <a:tab pos="909638" algn="l"/>
              </a:tabLst>
              <a:defRPr sz="2400">
                <a:solidFill>
                  <a:schemeClr val="tx1"/>
                </a:solidFill>
                <a:latin typeface="Times New Roman" pitchFamily="18" charset="0"/>
              </a:defRPr>
            </a:lvl7pPr>
            <a:lvl8pPr marL="4462463" indent="-457200" eaLnBrk="0" fontAlgn="base" hangingPunct="0">
              <a:spcBef>
                <a:spcPct val="0"/>
              </a:spcBef>
              <a:spcAft>
                <a:spcPct val="0"/>
              </a:spcAft>
              <a:tabLst>
                <a:tab pos="909638" algn="l"/>
              </a:tabLst>
              <a:defRPr sz="2400">
                <a:solidFill>
                  <a:schemeClr val="tx1"/>
                </a:solidFill>
                <a:latin typeface="Times New Roman" pitchFamily="18" charset="0"/>
              </a:defRPr>
            </a:lvl8pPr>
            <a:lvl9pPr marL="4919663" indent="-457200" eaLnBrk="0" fontAlgn="base" hangingPunct="0">
              <a:spcBef>
                <a:spcPct val="0"/>
              </a:spcBef>
              <a:spcAft>
                <a:spcPct val="0"/>
              </a:spcAft>
              <a:tabLst>
                <a:tab pos="909638" algn="l"/>
              </a:tabLst>
              <a:defRPr sz="2400">
                <a:solidFill>
                  <a:schemeClr val="tx1"/>
                </a:solidFill>
                <a:latin typeface="Times New Roman" pitchFamily="18" charset="0"/>
              </a:defRPr>
            </a:lvl9pPr>
          </a:lstStyle>
          <a:p>
            <a:r>
              <a:rPr lang="en-US" altLang="en-US" dirty="0">
                <a:latin typeface="Arial" charset="0"/>
                <a:cs typeface="Times New Roman" pitchFamily="18" charset="0"/>
              </a:rPr>
              <a:t>For the circuit given below, find the Norton equivalent as seen by the current source.  </a:t>
            </a:r>
          </a:p>
          <a:p>
            <a:r>
              <a:rPr lang="en-US" altLang="en-US" dirty="0">
                <a:latin typeface="Arial" charset="0"/>
                <a:cs typeface="Times New Roman" pitchFamily="18" charset="0"/>
              </a:rPr>
              <a:t>Find the power delivered by the current source in this circuit.</a:t>
            </a:r>
            <a:endParaRPr lang="en-US" altLang="en-US" dirty="0">
              <a:latin typeface="Arial" charset="0"/>
            </a:endParaRPr>
          </a:p>
        </p:txBody>
      </p:sp>
      <p:graphicFrame>
        <p:nvGraphicFramePr>
          <p:cNvPr id="432131" name="Object 3"/>
          <p:cNvGraphicFramePr>
            <a:graphicFrameLocks noChangeAspect="1"/>
          </p:cNvGraphicFramePr>
          <p:nvPr/>
        </p:nvGraphicFramePr>
        <p:xfrm>
          <a:off x="228600" y="3117850"/>
          <a:ext cx="8610600" cy="3463925"/>
        </p:xfrm>
        <a:graphic>
          <a:graphicData uri="http://schemas.openxmlformats.org/presentationml/2006/ole">
            <mc:AlternateContent xmlns:mc="http://schemas.openxmlformats.org/markup-compatibility/2006">
              <mc:Choice xmlns:v="urn:schemas-microsoft-com:vml" Requires="v">
                <p:oleObj spid="_x0000_s432170" r:id="rId3" imgW="7951172" imgH="3205725" progId="Visio.Drawing.6">
                  <p:embed/>
                </p:oleObj>
              </mc:Choice>
              <mc:Fallback>
                <p:oleObj r:id="rId3" imgW="7951172" imgH="3205725"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17850"/>
                        <a:ext cx="8610600"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2286000"/>
            <a:ext cx="9144000" cy="426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79" name="Rectangle 3"/>
          <p:cNvSpPr>
            <a:spLocks noGrp="1" noChangeArrowheads="1"/>
          </p:cNvSpPr>
          <p:nvPr>
            <p:ph type="title"/>
          </p:nvPr>
        </p:nvSpPr>
        <p:spPr>
          <a:xfrm>
            <a:off x="533400" y="0"/>
            <a:ext cx="8610600" cy="685800"/>
          </a:xfrm>
        </p:spPr>
        <p:txBody>
          <a:bodyPr/>
          <a:lstStyle/>
          <a:p>
            <a:r>
              <a:rPr lang="en-US" altLang="en-US" sz="4000"/>
              <a:t>Sample Problem #2</a:t>
            </a:r>
          </a:p>
        </p:txBody>
      </p:sp>
      <p:sp>
        <p:nvSpPr>
          <p:cNvPr id="434180" name="Rectangle 4"/>
          <p:cNvSpPr>
            <a:spLocks noChangeArrowheads="1"/>
          </p:cNvSpPr>
          <p:nvPr/>
        </p:nvSpPr>
        <p:spPr bwMode="auto">
          <a:xfrm>
            <a:off x="228600" y="815306"/>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457200" algn="l"/>
                <a:tab pos="704850" algn="l"/>
              </a:tabLst>
              <a:defRPr sz="2400">
                <a:solidFill>
                  <a:schemeClr val="tx1"/>
                </a:solidFill>
                <a:latin typeface="Times New Roman" pitchFamily="18" charset="0"/>
              </a:defRPr>
            </a:lvl1pPr>
            <a:lvl2pPr eaLnBrk="0" hangingPunct="0">
              <a:tabLst>
                <a:tab pos="457200" algn="l"/>
                <a:tab pos="704850" algn="l"/>
              </a:tabLst>
              <a:defRPr sz="2400">
                <a:solidFill>
                  <a:schemeClr val="tx1"/>
                </a:solidFill>
                <a:latin typeface="Times New Roman" pitchFamily="18" charset="0"/>
              </a:defRPr>
            </a:lvl2pPr>
            <a:lvl3pPr eaLnBrk="0" hangingPunct="0">
              <a:tabLst>
                <a:tab pos="457200" algn="l"/>
                <a:tab pos="704850" algn="l"/>
              </a:tabLst>
              <a:defRPr sz="2400">
                <a:solidFill>
                  <a:schemeClr val="tx1"/>
                </a:solidFill>
                <a:latin typeface="Times New Roman" pitchFamily="18" charset="0"/>
              </a:defRPr>
            </a:lvl3pPr>
            <a:lvl4pPr eaLnBrk="0" hangingPunct="0">
              <a:tabLst>
                <a:tab pos="457200" algn="l"/>
                <a:tab pos="704850" algn="l"/>
              </a:tabLst>
              <a:defRPr sz="2400">
                <a:solidFill>
                  <a:schemeClr val="tx1"/>
                </a:solidFill>
                <a:latin typeface="Times New Roman" pitchFamily="18" charset="0"/>
              </a:defRPr>
            </a:lvl4pPr>
            <a:lvl5pPr eaLnBrk="0" hangingPunct="0">
              <a:tabLst>
                <a:tab pos="457200" algn="l"/>
                <a:tab pos="704850" algn="l"/>
              </a:tabLst>
              <a:defRPr sz="2400">
                <a:solidFill>
                  <a:schemeClr val="tx1"/>
                </a:solidFill>
                <a:latin typeface="Times New Roman" pitchFamily="18" charset="0"/>
              </a:defRPr>
            </a:lvl5pPr>
            <a:lvl6pPr eaLnBrk="0" fontAlgn="base" hangingPunct="0">
              <a:spcBef>
                <a:spcPct val="0"/>
              </a:spcBef>
              <a:spcAft>
                <a:spcPct val="0"/>
              </a:spcAft>
              <a:tabLst>
                <a:tab pos="457200" algn="l"/>
                <a:tab pos="704850" algn="l"/>
              </a:tabLst>
              <a:defRPr sz="2400">
                <a:solidFill>
                  <a:schemeClr val="tx1"/>
                </a:solidFill>
                <a:latin typeface="Times New Roman" pitchFamily="18" charset="0"/>
              </a:defRPr>
            </a:lvl6pPr>
            <a:lvl7pPr eaLnBrk="0" fontAlgn="base" hangingPunct="0">
              <a:spcBef>
                <a:spcPct val="0"/>
              </a:spcBef>
              <a:spcAft>
                <a:spcPct val="0"/>
              </a:spcAft>
              <a:tabLst>
                <a:tab pos="457200" algn="l"/>
                <a:tab pos="704850" algn="l"/>
              </a:tabLst>
              <a:defRPr sz="2400">
                <a:solidFill>
                  <a:schemeClr val="tx1"/>
                </a:solidFill>
                <a:latin typeface="Times New Roman" pitchFamily="18" charset="0"/>
              </a:defRPr>
            </a:lvl7pPr>
            <a:lvl8pPr eaLnBrk="0" fontAlgn="base" hangingPunct="0">
              <a:spcBef>
                <a:spcPct val="0"/>
              </a:spcBef>
              <a:spcAft>
                <a:spcPct val="0"/>
              </a:spcAft>
              <a:tabLst>
                <a:tab pos="457200" algn="l"/>
                <a:tab pos="704850" algn="l"/>
              </a:tabLst>
              <a:defRPr sz="2400">
                <a:solidFill>
                  <a:schemeClr val="tx1"/>
                </a:solidFill>
                <a:latin typeface="Times New Roman" pitchFamily="18" charset="0"/>
              </a:defRPr>
            </a:lvl8pPr>
            <a:lvl9pPr eaLnBrk="0" fontAlgn="base" hangingPunct="0">
              <a:spcBef>
                <a:spcPct val="0"/>
              </a:spcBef>
              <a:spcAft>
                <a:spcPct val="0"/>
              </a:spcAft>
              <a:tabLst>
                <a:tab pos="457200" algn="l"/>
                <a:tab pos="704850" algn="l"/>
              </a:tabLst>
              <a:defRPr sz="2400">
                <a:solidFill>
                  <a:schemeClr val="tx1"/>
                </a:solidFill>
                <a:latin typeface="Times New Roman" pitchFamily="18" charset="0"/>
              </a:defRPr>
            </a:lvl9pPr>
          </a:lstStyle>
          <a:p>
            <a:r>
              <a:rPr lang="en-US" altLang="en-US" dirty="0">
                <a:cs typeface="Times New Roman" pitchFamily="18" charset="0"/>
              </a:rPr>
              <a:t>a)  For the circuit shown below, find the Norton equivalent as seen by the 22[k</a:t>
            </a:r>
            <a:r>
              <a:rPr lang="en-US" altLang="en-US" dirty="0">
                <a:latin typeface="Symbol" pitchFamily="18" charset="2"/>
                <a:cs typeface="Times New Roman" pitchFamily="18" charset="0"/>
              </a:rPr>
              <a:t>W</a:t>
            </a:r>
            <a:r>
              <a:rPr lang="en-US" altLang="en-US" dirty="0">
                <a:cs typeface="Times New Roman" pitchFamily="18" charset="0"/>
              </a:rPr>
              <a:t>] resistor.</a:t>
            </a:r>
            <a:endParaRPr lang="en-US" altLang="en-US" dirty="0"/>
          </a:p>
          <a:p>
            <a:r>
              <a:rPr lang="en-US" altLang="en-US" dirty="0">
                <a:cs typeface="Times New Roman" pitchFamily="18" charset="0"/>
              </a:rPr>
              <a:t>b)  Use this equivalent circuit to solve for </a:t>
            </a:r>
            <a:r>
              <a:rPr lang="en-US" altLang="en-US" i="1" dirty="0" err="1">
                <a:cs typeface="Times New Roman" pitchFamily="18" charset="0"/>
              </a:rPr>
              <a:t>i</a:t>
            </a:r>
            <a:r>
              <a:rPr lang="en-US" altLang="en-US" i="1" baseline="-30000" dirty="0" err="1">
                <a:cs typeface="Times New Roman" pitchFamily="18" charset="0"/>
              </a:rPr>
              <a:t>Q</a:t>
            </a:r>
            <a:r>
              <a:rPr lang="en-US" altLang="en-US" dirty="0">
                <a:cs typeface="Times New Roman" pitchFamily="18" charset="0"/>
              </a:rPr>
              <a:t>.  </a:t>
            </a:r>
            <a:endParaRPr lang="en-US" altLang="en-US" dirty="0"/>
          </a:p>
          <a:p>
            <a:endParaRPr lang="en-US" altLang="en-US" dirty="0"/>
          </a:p>
        </p:txBody>
      </p:sp>
      <p:graphicFrame>
        <p:nvGraphicFramePr>
          <p:cNvPr id="434181" name="Object 5"/>
          <p:cNvGraphicFramePr>
            <a:graphicFrameLocks noChangeAspect="1"/>
          </p:cNvGraphicFramePr>
          <p:nvPr/>
        </p:nvGraphicFramePr>
        <p:xfrm>
          <a:off x="0" y="2778125"/>
          <a:ext cx="9144000" cy="3465513"/>
        </p:xfrm>
        <a:graphic>
          <a:graphicData uri="http://schemas.openxmlformats.org/presentationml/2006/ole">
            <mc:AlternateContent xmlns:mc="http://schemas.openxmlformats.org/markup-compatibility/2006">
              <mc:Choice xmlns:v="urn:schemas-microsoft-com:vml" Requires="v">
                <p:oleObj spid="_x0000_s434218" name="Visio" r:id="rId3" imgW="8110728" imgH="3069336" progId="Visio.Drawing.11">
                  <p:embed/>
                </p:oleObj>
              </mc:Choice>
              <mc:Fallback>
                <p:oleObj name="Visio" r:id="rId3" imgW="8110728" imgH="306933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25"/>
                        <a:ext cx="9144000"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2286000"/>
            <a:ext cx="9144000" cy="426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79" name="Rectangle 3"/>
          <p:cNvSpPr>
            <a:spLocks noGrp="1" noChangeArrowheads="1"/>
          </p:cNvSpPr>
          <p:nvPr>
            <p:ph type="title"/>
          </p:nvPr>
        </p:nvSpPr>
        <p:spPr>
          <a:xfrm>
            <a:off x="533400" y="0"/>
            <a:ext cx="8610600" cy="685800"/>
          </a:xfrm>
        </p:spPr>
        <p:txBody>
          <a:bodyPr/>
          <a:lstStyle/>
          <a:p>
            <a:r>
              <a:rPr lang="en-US" altLang="en-US" sz="4000"/>
              <a:t>Sample Problem #2</a:t>
            </a:r>
          </a:p>
        </p:txBody>
      </p:sp>
      <p:sp>
        <p:nvSpPr>
          <p:cNvPr id="434180" name="Rectangle 4"/>
          <p:cNvSpPr>
            <a:spLocks noChangeArrowheads="1"/>
          </p:cNvSpPr>
          <p:nvPr/>
        </p:nvSpPr>
        <p:spPr bwMode="auto">
          <a:xfrm>
            <a:off x="228600" y="815306"/>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457200" algn="l"/>
                <a:tab pos="704850" algn="l"/>
              </a:tabLst>
              <a:defRPr sz="2400">
                <a:solidFill>
                  <a:schemeClr val="tx1"/>
                </a:solidFill>
                <a:latin typeface="Times New Roman" pitchFamily="18" charset="0"/>
              </a:defRPr>
            </a:lvl1pPr>
            <a:lvl2pPr eaLnBrk="0" hangingPunct="0">
              <a:tabLst>
                <a:tab pos="457200" algn="l"/>
                <a:tab pos="704850" algn="l"/>
              </a:tabLst>
              <a:defRPr sz="2400">
                <a:solidFill>
                  <a:schemeClr val="tx1"/>
                </a:solidFill>
                <a:latin typeface="Times New Roman" pitchFamily="18" charset="0"/>
              </a:defRPr>
            </a:lvl2pPr>
            <a:lvl3pPr eaLnBrk="0" hangingPunct="0">
              <a:tabLst>
                <a:tab pos="457200" algn="l"/>
                <a:tab pos="704850" algn="l"/>
              </a:tabLst>
              <a:defRPr sz="2400">
                <a:solidFill>
                  <a:schemeClr val="tx1"/>
                </a:solidFill>
                <a:latin typeface="Times New Roman" pitchFamily="18" charset="0"/>
              </a:defRPr>
            </a:lvl3pPr>
            <a:lvl4pPr eaLnBrk="0" hangingPunct="0">
              <a:tabLst>
                <a:tab pos="457200" algn="l"/>
                <a:tab pos="704850" algn="l"/>
              </a:tabLst>
              <a:defRPr sz="2400">
                <a:solidFill>
                  <a:schemeClr val="tx1"/>
                </a:solidFill>
                <a:latin typeface="Times New Roman" pitchFamily="18" charset="0"/>
              </a:defRPr>
            </a:lvl4pPr>
            <a:lvl5pPr eaLnBrk="0" hangingPunct="0">
              <a:tabLst>
                <a:tab pos="457200" algn="l"/>
                <a:tab pos="704850" algn="l"/>
              </a:tabLst>
              <a:defRPr sz="2400">
                <a:solidFill>
                  <a:schemeClr val="tx1"/>
                </a:solidFill>
                <a:latin typeface="Times New Roman" pitchFamily="18" charset="0"/>
              </a:defRPr>
            </a:lvl5pPr>
            <a:lvl6pPr eaLnBrk="0" fontAlgn="base" hangingPunct="0">
              <a:spcBef>
                <a:spcPct val="0"/>
              </a:spcBef>
              <a:spcAft>
                <a:spcPct val="0"/>
              </a:spcAft>
              <a:tabLst>
                <a:tab pos="457200" algn="l"/>
                <a:tab pos="704850" algn="l"/>
              </a:tabLst>
              <a:defRPr sz="2400">
                <a:solidFill>
                  <a:schemeClr val="tx1"/>
                </a:solidFill>
                <a:latin typeface="Times New Roman" pitchFamily="18" charset="0"/>
              </a:defRPr>
            </a:lvl6pPr>
            <a:lvl7pPr eaLnBrk="0" fontAlgn="base" hangingPunct="0">
              <a:spcBef>
                <a:spcPct val="0"/>
              </a:spcBef>
              <a:spcAft>
                <a:spcPct val="0"/>
              </a:spcAft>
              <a:tabLst>
                <a:tab pos="457200" algn="l"/>
                <a:tab pos="704850" algn="l"/>
              </a:tabLst>
              <a:defRPr sz="2400">
                <a:solidFill>
                  <a:schemeClr val="tx1"/>
                </a:solidFill>
                <a:latin typeface="Times New Roman" pitchFamily="18" charset="0"/>
              </a:defRPr>
            </a:lvl7pPr>
            <a:lvl8pPr eaLnBrk="0" fontAlgn="base" hangingPunct="0">
              <a:spcBef>
                <a:spcPct val="0"/>
              </a:spcBef>
              <a:spcAft>
                <a:spcPct val="0"/>
              </a:spcAft>
              <a:tabLst>
                <a:tab pos="457200" algn="l"/>
                <a:tab pos="704850" algn="l"/>
              </a:tabLst>
              <a:defRPr sz="2400">
                <a:solidFill>
                  <a:schemeClr val="tx1"/>
                </a:solidFill>
                <a:latin typeface="Times New Roman" pitchFamily="18" charset="0"/>
              </a:defRPr>
            </a:lvl8pPr>
            <a:lvl9pPr eaLnBrk="0" fontAlgn="base" hangingPunct="0">
              <a:spcBef>
                <a:spcPct val="0"/>
              </a:spcBef>
              <a:spcAft>
                <a:spcPct val="0"/>
              </a:spcAft>
              <a:tabLst>
                <a:tab pos="457200" algn="l"/>
                <a:tab pos="704850" algn="l"/>
              </a:tabLst>
              <a:defRPr sz="2400">
                <a:solidFill>
                  <a:schemeClr val="tx1"/>
                </a:solidFill>
                <a:latin typeface="Times New Roman" pitchFamily="18" charset="0"/>
              </a:defRPr>
            </a:lvl9pPr>
          </a:lstStyle>
          <a:p>
            <a:r>
              <a:rPr lang="en-US" altLang="en-US" dirty="0">
                <a:cs typeface="Times New Roman" pitchFamily="18" charset="0"/>
              </a:rPr>
              <a:t>a)  For the circuit shown below, find the Norton equivalent as seen by the 22[k</a:t>
            </a:r>
            <a:r>
              <a:rPr lang="en-US" altLang="en-US" dirty="0">
                <a:latin typeface="Symbol" pitchFamily="18" charset="2"/>
                <a:cs typeface="Times New Roman" pitchFamily="18" charset="0"/>
              </a:rPr>
              <a:t>W</a:t>
            </a:r>
            <a:r>
              <a:rPr lang="en-US" altLang="en-US" dirty="0">
                <a:cs typeface="Times New Roman" pitchFamily="18" charset="0"/>
              </a:rPr>
              <a:t>] resistor.</a:t>
            </a:r>
            <a:endParaRPr lang="en-US" altLang="en-US" dirty="0"/>
          </a:p>
          <a:p>
            <a:r>
              <a:rPr lang="en-US" altLang="en-US" dirty="0">
                <a:cs typeface="Times New Roman" pitchFamily="18" charset="0"/>
              </a:rPr>
              <a:t>b)  Use this equivalent circuit to solve for </a:t>
            </a:r>
            <a:r>
              <a:rPr lang="en-US" altLang="en-US" i="1" dirty="0" err="1">
                <a:cs typeface="Times New Roman" pitchFamily="18" charset="0"/>
              </a:rPr>
              <a:t>i</a:t>
            </a:r>
            <a:r>
              <a:rPr lang="en-US" altLang="en-US" i="1" baseline="-30000" dirty="0" err="1">
                <a:cs typeface="Times New Roman" pitchFamily="18" charset="0"/>
              </a:rPr>
              <a:t>Q</a:t>
            </a:r>
            <a:r>
              <a:rPr lang="en-US" altLang="en-US" dirty="0">
                <a:cs typeface="Times New Roman" pitchFamily="18" charset="0"/>
              </a:rPr>
              <a:t>.  </a:t>
            </a:r>
            <a:endParaRPr lang="en-US" altLang="en-US" dirty="0"/>
          </a:p>
          <a:p>
            <a:endParaRPr lang="en-US" altLang="en-US" dirty="0"/>
          </a:p>
        </p:txBody>
      </p:sp>
      <p:graphicFrame>
        <p:nvGraphicFramePr>
          <p:cNvPr id="434181" name="Object 5"/>
          <p:cNvGraphicFramePr>
            <a:graphicFrameLocks noChangeAspect="1"/>
          </p:cNvGraphicFramePr>
          <p:nvPr/>
        </p:nvGraphicFramePr>
        <p:xfrm>
          <a:off x="0" y="2778125"/>
          <a:ext cx="9144000" cy="3465513"/>
        </p:xfrm>
        <a:graphic>
          <a:graphicData uri="http://schemas.openxmlformats.org/presentationml/2006/ole">
            <mc:AlternateContent xmlns:mc="http://schemas.openxmlformats.org/markup-compatibility/2006">
              <mc:Choice xmlns:v="urn:schemas-microsoft-com:vml" Requires="v">
                <p:oleObj spid="_x0000_s472066" name="Visio" r:id="rId3" imgW="8110728" imgH="3069336" progId="Visio.Drawing.11">
                  <p:embed/>
                </p:oleObj>
              </mc:Choice>
              <mc:Fallback>
                <p:oleObj name="Visio" r:id="rId3" imgW="8110728" imgH="3069336" progId="Visio.Drawing.11">
                  <p:embed/>
                  <p:pic>
                    <p:nvPicPr>
                      <p:cNvPr id="4341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25"/>
                        <a:ext cx="9144000"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182" name="Text Box 6"/>
          <p:cNvSpPr txBox="1">
            <a:spLocks noChangeArrowheads="1"/>
          </p:cNvSpPr>
          <p:nvPr/>
        </p:nvSpPr>
        <p:spPr bwMode="auto">
          <a:xfrm>
            <a:off x="2868738" y="2146626"/>
            <a:ext cx="6248400" cy="1042988"/>
          </a:xfrm>
          <a:prstGeom prst="rect">
            <a:avLst/>
          </a:prstGeom>
          <a:solidFill>
            <a:schemeClr val="accent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Unicode MS" pitchFamily="34" charset="-128"/>
              </a:rPr>
              <a:t>Soln:  a)  </a:t>
            </a:r>
            <a:r>
              <a:rPr lang="en-US" altLang="en-US" i="1">
                <a:latin typeface="Arial Unicode MS" pitchFamily="34" charset="-128"/>
              </a:rPr>
              <a:t>i</a:t>
            </a:r>
            <a:r>
              <a:rPr lang="en-US" altLang="en-US" i="1" baseline="-25000">
                <a:latin typeface="Arial Unicode MS" pitchFamily="34" charset="-128"/>
              </a:rPr>
              <a:t>N</a:t>
            </a:r>
            <a:r>
              <a:rPr lang="en-US" altLang="en-US">
                <a:latin typeface="Arial Unicode MS" pitchFamily="34" charset="-128"/>
              </a:rPr>
              <a:t> = -102[mA], </a:t>
            </a:r>
            <a:r>
              <a:rPr lang="en-US" altLang="en-US" i="1">
                <a:latin typeface="Arial Unicode MS" pitchFamily="34" charset="-128"/>
              </a:rPr>
              <a:t>R</a:t>
            </a:r>
            <a:r>
              <a:rPr lang="en-US" altLang="en-US" i="1" baseline="-25000">
                <a:latin typeface="Arial Unicode MS" pitchFamily="34" charset="-128"/>
              </a:rPr>
              <a:t>N</a:t>
            </a:r>
            <a:r>
              <a:rPr lang="en-US" altLang="en-US">
                <a:latin typeface="Arial Unicode MS" pitchFamily="34" charset="-128"/>
              </a:rPr>
              <a:t> = -1.228[k</a:t>
            </a:r>
            <a:r>
              <a:rPr lang="en-US" altLang="en-US">
                <a:latin typeface="Symbol" pitchFamily="18" charset="2"/>
              </a:rPr>
              <a:t>W</a:t>
            </a:r>
            <a:r>
              <a:rPr lang="en-US" altLang="en-US">
                <a:latin typeface="Arial Unicode MS" pitchFamily="34" charset="-128"/>
              </a:rPr>
              <a:t>]</a:t>
            </a:r>
          </a:p>
          <a:p>
            <a:pPr>
              <a:spcBef>
                <a:spcPct val="50000"/>
              </a:spcBef>
            </a:pPr>
            <a:r>
              <a:rPr lang="en-US" altLang="en-US">
                <a:latin typeface="Arial Unicode MS" pitchFamily="34" charset="-128"/>
              </a:rPr>
              <a:t>	b)  -5.988[mA]</a:t>
            </a:r>
          </a:p>
        </p:txBody>
      </p:sp>
    </p:spTree>
    <p:extLst>
      <p:ext uri="{BB962C8B-B14F-4D97-AF65-F5344CB8AC3E}">
        <p14:creationId xmlns:p14="http://schemas.microsoft.com/office/powerpoint/2010/main" val="243778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4182"/>
                                        </p:tgtEl>
                                        <p:attrNameLst>
                                          <p:attrName>style.visibility</p:attrName>
                                        </p:attrNameLst>
                                      </p:cBhvr>
                                      <p:to>
                                        <p:strVal val="visible"/>
                                      </p:to>
                                    </p:set>
                                    <p:animEffect transition="in" filter="dissolve">
                                      <p:cBhvr>
                                        <p:cTn id="7" dur="500"/>
                                        <p:tgtEl>
                                          <p:spTgt spid="43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2362200" y="0"/>
            <a:ext cx="6781800" cy="1066800"/>
          </a:xfrm>
        </p:spPr>
        <p:txBody>
          <a:bodyPr/>
          <a:lstStyle/>
          <a:p>
            <a:r>
              <a:rPr lang="en-US" altLang="en-US" sz="3200" dirty="0"/>
              <a:t>Thévenin’s and Norton’s Theorems Reviewed</a:t>
            </a:r>
          </a:p>
        </p:txBody>
      </p:sp>
      <p:sp>
        <p:nvSpPr>
          <p:cNvPr id="358403" name="Rectangle 3"/>
          <p:cNvSpPr>
            <a:spLocks noGrp="1" noChangeArrowheads="1"/>
          </p:cNvSpPr>
          <p:nvPr>
            <p:ph type="body" idx="1"/>
          </p:nvPr>
        </p:nvSpPr>
        <p:spPr>
          <a:xfrm>
            <a:off x="228600" y="1143000"/>
            <a:ext cx="8686800" cy="2362200"/>
          </a:xfrm>
        </p:spPr>
        <p:txBody>
          <a:bodyPr/>
          <a:lstStyle/>
          <a:p>
            <a:pPr marL="0" indent="458788">
              <a:lnSpc>
                <a:spcPct val="90000"/>
              </a:lnSpc>
              <a:buFontTx/>
              <a:buNone/>
            </a:pPr>
            <a:r>
              <a:rPr lang="en-US" altLang="en-US" sz="2000" dirty="0"/>
              <a:t>Thévenin’s Theorem</a:t>
            </a:r>
            <a:r>
              <a:rPr lang="en-US" altLang="en-US" sz="2000" dirty="0">
                <a:cs typeface="Times New Roman" pitchFamily="18" charset="0"/>
              </a:rPr>
              <a:t> and Norton</a:t>
            </a:r>
            <a:r>
              <a:rPr lang="en-US" altLang="en-US" sz="2000" dirty="0">
                <a:latin typeface="Times New Roman"/>
                <a:cs typeface="Times New Roman" pitchFamily="18" charset="0"/>
              </a:rPr>
              <a:t>’</a:t>
            </a:r>
            <a:r>
              <a:rPr lang="en-US" altLang="en-US" sz="2000" dirty="0">
                <a:cs typeface="Times New Roman" pitchFamily="18" charset="0"/>
              </a:rPr>
              <a:t>s Theorem can be stated as follows:</a:t>
            </a:r>
          </a:p>
          <a:p>
            <a:pPr marL="0" indent="458788">
              <a:lnSpc>
                <a:spcPct val="90000"/>
              </a:lnSpc>
              <a:buFontTx/>
              <a:buNone/>
            </a:pPr>
            <a:r>
              <a:rPr lang="en-US" altLang="en-US" sz="2000" dirty="0">
                <a:cs typeface="Times New Roman" pitchFamily="18" charset="0"/>
              </a:rPr>
              <a:t>Any circuit made up of resistors and sources, viewed from two terminals of that circuit, is equivalent to a voltage source in series with a resistance, or to a current source in parallel with a resistance.  </a:t>
            </a:r>
          </a:p>
          <a:p>
            <a:pPr marL="0" indent="458788">
              <a:lnSpc>
                <a:spcPct val="90000"/>
              </a:lnSpc>
              <a:buFontTx/>
              <a:buNone/>
            </a:pPr>
            <a:r>
              <a:rPr lang="en-US" altLang="en-US" sz="2000" dirty="0">
                <a:cs typeface="Times New Roman" pitchFamily="18" charset="0"/>
              </a:rPr>
              <a:t>The voltage source is equal to the open-circuit voltage for the two-terminal circuit, the current source is equal to the short-circuit current for that circuit, and the resistance is equal to the equivalent resistance of that circuit.</a:t>
            </a:r>
          </a:p>
        </p:txBody>
      </p:sp>
      <p:graphicFrame>
        <p:nvGraphicFramePr>
          <p:cNvPr id="358404" name="Object 4"/>
          <p:cNvGraphicFramePr>
            <a:graphicFrameLocks noChangeAspect="1"/>
          </p:cNvGraphicFramePr>
          <p:nvPr/>
        </p:nvGraphicFramePr>
        <p:xfrm>
          <a:off x="0" y="3719513"/>
          <a:ext cx="9144000" cy="3138487"/>
        </p:xfrm>
        <a:graphic>
          <a:graphicData uri="http://schemas.openxmlformats.org/presentationml/2006/ole">
            <mc:AlternateContent xmlns:mc="http://schemas.openxmlformats.org/markup-compatibility/2006">
              <mc:Choice xmlns:v="urn:schemas-microsoft-com:vml" Requires="v">
                <p:oleObj spid="_x0000_s358440"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951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2286000" y="152400"/>
            <a:ext cx="5562600" cy="685800"/>
          </a:xfrm>
        </p:spPr>
        <p:txBody>
          <a:bodyPr/>
          <a:lstStyle/>
          <a:p>
            <a:r>
              <a:rPr lang="en-US" altLang="en-US" sz="4000" dirty="0"/>
              <a:t>Extra note</a:t>
            </a:r>
          </a:p>
        </p:txBody>
      </p:sp>
      <p:sp>
        <p:nvSpPr>
          <p:cNvPr id="310277" name="Rectangle 5"/>
          <p:cNvSpPr>
            <a:spLocks noGrp="1" noChangeArrowheads="1"/>
          </p:cNvSpPr>
          <p:nvPr>
            <p:ph type="body" idx="1"/>
          </p:nvPr>
        </p:nvSpPr>
        <p:spPr>
          <a:xfrm>
            <a:off x="609600" y="1219200"/>
            <a:ext cx="7772400" cy="1905000"/>
          </a:xfrm>
          <a:noFill/>
          <a:ln/>
        </p:spPr>
        <p:txBody>
          <a:bodyPr lIns="91440" tIns="45720" rIns="91440" bIns="45720"/>
          <a:lstStyle/>
          <a:p>
            <a:pPr marL="0" indent="458788">
              <a:buFontTx/>
              <a:buNone/>
            </a:pPr>
            <a:r>
              <a:rPr lang="en-US" altLang="en-US" sz="2400" dirty="0">
                <a:cs typeface="Times New Roman" pitchFamily="18" charset="0"/>
              </a:rPr>
              <a:t>We have shown that for the Thevenin equivalent and for the </a:t>
            </a:r>
            <a:r>
              <a:rPr lang="en-US" altLang="en-US" sz="2400" dirty="0"/>
              <a:t>Norton</a:t>
            </a:r>
            <a:r>
              <a:rPr lang="en-US" altLang="en-US" sz="2400" dirty="0">
                <a:cs typeface="Times New Roman" pitchFamily="18" charset="0"/>
              </a:rPr>
              <a:t> equivalent, the open-circuit voltage is equal to the short-circuit current times the equivalent resistance.  This is fundamental and important.  </a:t>
            </a:r>
          </a:p>
        </p:txBody>
      </p:sp>
      <p:graphicFrame>
        <p:nvGraphicFramePr>
          <p:cNvPr id="310278" name="Object 6"/>
          <p:cNvGraphicFramePr>
            <a:graphicFrameLocks noChangeAspect="1"/>
          </p:cNvGraphicFramePr>
          <p:nvPr>
            <p:extLst>
              <p:ext uri="{D42A27DB-BD31-4B8C-83A1-F6EECF244321}">
                <p14:modId xmlns:p14="http://schemas.microsoft.com/office/powerpoint/2010/main" val="1196292739"/>
              </p:ext>
            </p:extLst>
          </p:nvPr>
        </p:nvGraphicFramePr>
        <p:xfrm>
          <a:off x="2895600" y="3657600"/>
          <a:ext cx="3048000" cy="765175"/>
        </p:xfrm>
        <a:graphic>
          <a:graphicData uri="http://schemas.openxmlformats.org/presentationml/2006/ole">
            <mc:AlternateContent xmlns:mc="http://schemas.openxmlformats.org/markup-compatibility/2006">
              <mc:Choice xmlns:v="urn:schemas-microsoft-com:vml" Requires="v">
                <p:oleObj spid="_x0000_s435212" name="Equation" r:id="rId4" imgW="1676160" imgH="419040" progId="Equation.DSMT4">
                  <p:embed/>
                </p:oleObj>
              </mc:Choice>
              <mc:Fallback>
                <p:oleObj name="Equation" r:id="rId4" imgW="167616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657600"/>
                        <a:ext cx="3048000" cy="7651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404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362200" y="0"/>
            <a:ext cx="6781800" cy="685800"/>
          </a:xfrm>
        </p:spPr>
        <p:txBody>
          <a:bodyPr/>
          <a:lstStyle/>
          <a:p>
            <a:r>
              <a:rPr lang="en-US" altLang="en-US" sz="3200"/>
              <a:t>Equivalent Resistance Reviewed</a:t>
            </a:r>
          </a:p>
        </p:txBody>
      </p:sp>
      <p:sp>
        <p:nvSpPr>
          <p:cNvPr id="360451" name="Rectangle 3"/>
          <p:cNvSpPr>
            <a:spLocks noGrp="1" noChangeArrowheads="1"/>
          </p:cNvSpPr>
          <p:nvPr>
            <p:ph type="body" idx="1"/>
          </p:nvPr>
        </p:nvSpPr>
        <p:spPr>
          <a:xfrm>
            <a:off x="228600" y="914400"/>
            <a:ext cx="8686800" cy="2667000"/>
          </a:xfrm>
        </p:spPr>
        <p:txBody>
          <a:bodyPr/>
          <a:lstStyle/>
          <a:p>
            <a:pPr marL="0" indent="458788">
              <a:lnSpc>
                <a:spcPct val="90000"/>
              </a:lnSpc>
              <a:buFontTx/>
              <a:buNone/>
            </a:pPr>
            <a:r>
              <a:rPr lang="en-US" altLang="en-US" sz="2000" dirty="0"/>
              <a:t>When we find the equivalent resistance for a Thévenin’s equivalent</a:t>
            </a:r>
            <a:r>
              <a:rPr lang="en-US" altLang="en-US" sz="2000" dirty="0">
                <a:cs typeface="Times New Roman" pitchFamily="18" charset="0"/>
              </a:rPr>
              <a:t> or a Norton</a:t>
            </a:r>
            <a:r>
              <a:rPr lang="en-US" altLang="en-US" sz="2000" dirty="0">
                <a:latin typeface="Times New Roman"/>
                <a:cs typeface="Times New Roman" pitchFamily="18" charset="0"/>
              </a:rPr>
              <a:t>’</a:t>
            </a:r>
            <a:r>
              <a:rPr lang="en-US" altLang="en-US" sz="2000" dirty="0">
                <a:cs typeface="Times New Roman" pitchFamily="18" charset="0"/>
              </a:rPr>
              <a:t>s equivalent, we set the independent sources equal to zero, and find the equivalent resistance of what remains.  </a:t>
            </a:r>
          </a:p>
          <a:p>
            <a:pPr marL="0" indent="458788">
              <a:lnSpc>
                <a:spcPct val="90000"/>
              </a:lnSpc>
              <a:buFontTx/>
              <a:buNone/>
            </a:pPr>
            <a:r>
              <a:rPr lang="en-US" altLang="en-US" sz="2000" dirty="0">
                <a:cs typeface="Times New Roman" pitchFamily="18" charset="0"/>
              </a:rPr>
              <a:t>When a dependent source is present, trying to find the equivalent resistance results in a situation we have not dealt with yet.  What do we mean by the equivalent resistance of a dependent source?</a:t>
            </a:r>
          </a:p>
          <a:p>
            <a:pPr marL="0" indent="458788">
              <a:lnSpc>
                <a:spcPct val="90000"/>
              </a:lnSpc>
              <a:buFontTx/>
              <a:buNone/>
            </a:pPr>
            <a:r>
              <a:rPr lang="en-US" altLang="en-US" sz="2000" dirty="0">
                <a:cs typeface="Times New Roman" pitchFamily="18" charset="0"/>
              </a:rPr>
              <a:t>The answer must be stated carefully.  If the ratio of voltage to current for something is a constant, then that something can be said to have an equivalent resistance, since it is behaving as a resistance.</a:t>
            </a:r>
          </a:p>
        </p:txBody>
      </p:sp>
      <p:graphicFrame>
        <p:nvGraphicFramePr>
          <p:cNvPr id="360452" name="Object 4"/>
          <p:cNvGraphicFramePr>
            <a:graphicFrameLocks noChangeAspect="1"/>
          </p:cNvGraphicFramePr>
          <p:nvPr/>
        </p:nvGraphicFramePr>
        <p:xfrm>
          <a:off x="0" y="3719513"/>
          <a:ext cx="9144000" cy="3138487"/>
        </p:xfrm>
        <a:graphic>
          <a:graphicData uri="http://schemas.openxmlformats.org/presentationml/2006/ole">
            <mc:AlternateContent xmlns:mc="http://schemas.openxmlformats.org/markup-compatibility/2006">
              <mc:Choice xmlns:v="urn:schemas-microsoft-com:vml" Requires="v">
                <p:oleObj spid="_x0000_s360488"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951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362200" y="0"/>
            <a:ext cx="6781800" cy="685800"/>
          </a:xfrm>
        </p:spPr>
        <p:txBody>
          <a:bodyPr/>
          <a:lstStyle/>
          <a:p>
            <a:r>
              <a:rPr lang="en-US" altLang="en-US" sz="3200"/>
              <a:t>Equivalent Resistance of a Source</a:t>
            </a:r>
          </a:p>
        </p:txBody>
      </p:sp>
      <p:sp>
        <p:nvSpPr>
          <p:cNvPr id="362499" name="Rectangle 3"/>
          <p:cNvSpPr>
            <a:spLocks noGrp="1" noChangeArrowheads="1"/>
          </p:cNvSpPr>
          <p:nvPr>
            <p:ph type="body" idx="1"/>
          </p:nvPr>
        </p:nvSpPr>
        <p:spPr>
          <a:xfrm>
            <a:off x="228600" y="914400"/>
            <a:ext cx="8686800" cy="3048000"/>
          </a:xfrm>
        </p:spPr>
        <p:txBody>
          <a:bodyPr/>
          <a:lstStyle/>
          <a:p>
            <a:pPr marL="0" indent="458788">
              <a:buFontTx/>
              <a:buNone/>
            </a:pPr>
            <a:r>
              <a:rPr lang="en-US" altLang="en-US" sz="2400" dirty="0">
                <a:cs typeface="Times New Roman" pitchFamily="18" charset="0"/>
              </a:rPr>
              <a:t>So, what we mean by the equivalent resistance of a dependent source is that in this case the ratio of voltage to current is a constant.  Then the source can be said to have an equivalent resistance, since it is behaving as a resistance.  The equivalent resistance of a dependent source depends on what voltage or current it depends on, and where that voltage or current is in the circuit.  It is not easy to predict the answer.</a:t>
            </a:r>
          </a:p>
        </p:txBody>
      </p:sp>
      <p:graphicFrame>
        <p:nvGraphicFramePr>
          <p:cNvPr id="362500" name="Object 4"/>
          <p:cNvGraphicFramePr>
            <a:graphicFrameLocks noChangeAspect="1"/>
          </p:cNvGraphicFramePr>
          <p:nvPr>
            <p:extLst>
              <p:ext uri="{D42A27DB-BD31-4B8C-83A1-F6EECF244321}">
                <p14:modId xmlns:p14="http://schemas.microsoft.com/office/powerpoint/2010/main" val="1854944557"/>
              </p:ext>
            </p:extLst>
          </p:nvPr>
        </p:nvGraphicFramePr>
        <p:xfrm>
          <a:off x="381000" y="3733800"/>
          <a:ext cx="8382000" cy="2876550"/>
        </p:xfrm>
        <a:graphic>
          <a:graphicData uri="http://schemas.openxmlformats.org/presentationml/2006/ole">
            <mc:AlternateContent xmlns:mc="http://schemas.openxmlformats.org/markup-compatibility/2006">
              <mc:Choice xmlns:v="urn:schemas-microsoft-com:vml" Requires="v">
                <p:oleObj spid="_x0000_s362536"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8382000" cy="2876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362200" y="0"/>
            <a:ext cx="6781800" cy="1066800"/>
          </a:xfrm>
        </p:spPr>
        <p:txBody>
          <a:bodyPr/>
          <a:lstStyle/>
          <a:p>
            <a:r>
              <a:rPr lang="en-US" altLang="en-US" sz="3200"/>
              <a:t>No Equivalent Resistance for an Independent Source</a:t>
            </a:r>
          </a:p>
        </p:txBody>
      </p:sp>
      <p:sp>
        <p:nvSpPr>
          <p:cNvPr id="364547" name="Rectangle 3"/>
          <p:cNvSpPr>
            <a:spLocks noGrp="1" noChangeArrowheads="1"/>
          </p:cNvSpPr>
          <p:nvPr>
            <p:ph type="body" idx="1"/>
          </p:nvPr>
        </p:nvSpPr>
        <p:spPr>
          <a:xfrm>
            <a:off x="228600" y="1143000"/>
            <a:ext cx="8686800" cy="2819400"/>
          </a:xfrm>
        </p:spPr>
        <p:txBody>
          <a:bodyPr/>
          <a:lstStyle/>
          <a:p>
            <a:pPr marL="0" indent="458788">
              <a:lnSpc>
                <a:spcPct val="90000"/>
              </a:lnSpc>
              <a:buFontTx/>
              <a:buNone/>
            </a:pPr>
            <a:r>
              <a:rPr lang="en-US" altLang="en-US" sz="2400">
                <a:cs typeface="Times New Roman" pitchFamily="18" charset="0"/>
              </a:rPr>
              <a:t>The equivalent resistance of a dependent source, in this case, is the ratio of voltage to current, which is a constant.  Then the source can be said to have an equivalent resistance, since it is behaving as a resistance. This will only be meaningful for a dependent source.  It is not meaningful to talk about the equivalent resistance of an independent source.  The ratio of voltage to current will not be constant for an independent source.</a:t>
            </a:r>
          </a:p>
        </p:txBody>
      </p:sp>
      <p:graphicFrame>
        <p:nvGraphicFramePr>
          <p:cNvPr id="364548" name="Object 4"/>
          <p:cNvGraphicFramePr>
            <a:graphicFrameLocks noChangeAspect="1"/>
          </p:cNvGraphicFramePr>
          <p:nvPr>
            <p:extLst>
              <p:ext uri="{D42A27DB-BD31-4B8C-83A1-F6EECF244321}">
                <p14:modId xmlns:p14="http://schemas.microsoft.com/office/powerpoint/2010/main" val="3950210540"/>
              </p:ext>
            </p:extLst>
          </p:nvPr>
        </p:nvGraphicFramePr>
        <p:xfrm>
          <a:off x="381000" y="3886200"/>
          <a:ext cx="8382000" cy="2876550"/>
        </p:xfrm>
        <a:graphic>
          <a:graphicData uri="http://schemas.openxmlformats.org/presentationml/2006/ole">
            <mc:AlternateContent xmlns:mc="http://schemas.openxmlformats.org/markup-compatibility/2006">
              <mc:Choice xmlns:v="urn:schemas-microsoft-com:vml" Requires="v">
                <p:oleObj spid="_x0000_s364584"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8382000" cy="2876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2867</TotalTime>
  <Words>3566</Words>
  <Application>Microsoft Macintosh PowerPoint</Application>
  <PresentationFormat>On-screen Show (4:3)</PresentationFormat>
  <Paragraphs>210</Paragraphs>
  <Slides>44</Slides>
  <Notes>39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44</vt:i4>
      </vt:variant>
    </vt:vector>
  </HeadingPairs>
  <TitlesOfParts>
    <vt:vector size="53" baseType="lpstr">
      <vt:lpstr>Arial Unicode MS</vt:lpstr>
      <vt:lpstr>Arial</vt:lpstr>
      <vt:lpstr>Symbol</vt:lpstr>
      <vt:lpstr>Times New Roman</vt:lpstr>
      <vt:lpstr>Fireball</vt:lpstr>
      <vt:lpstr>VISIO</vt:lpstr>
      <vt:lpstr>Equation</vt:lpstr>
      <vt:lpstr>Visio.Drawing.6</vt:lpstr>
      <vt:lpstr>Visio</vt:lpstr>
      <vt:lpstr>ECE 2202  Circuit Analysis II</vt:lpstr>
      <vt:lpstr>Thévenin’s and Norton’s Equivalents and Dependent Sources</vt:lpstr>
      <vt:lpstr>Overview   Thévenin’s and Norton’s Equivalents and Dependent Sources</vt:lpstr>
      <vt:lpstr>Textbook Coverage</vt:lpstr>
      <vt:lpstr>Thévenin’s and Norton’s Theorems Reviewed</vt:lpstr>
      <vt:lpstr>Extra note</vt:lpstr>
      <vt:lpstr>Equivalent Resistance Reviewed</vt:lpstr>
      <vt:lpstr>Equivalent Resistance of a Source</vt:lpstr>
      <vt:lpstr>No Equivalent Resistance for an Independent Source</vt:lpstr>
      <vt:lpstr>Simple Example with a Dependent Source</vt:lpstr>
      <vt:lpstr>Simple Example with a Dependent Source – Step 1</vt:lpstr>
      <vt:lpstr>Simple Example with a Dependent Source – Step 2</vt:lpstr>
      <vt:lpstr>Simple Example with a Dependent Source – Step 2 (Note)</vt:lpstr>
      <vt:lpstr>2nd Simple Example with a Dependent Source – Step 1</vt:lpstr>
      <vt:lpstr>2nd Simple Example with a Dependent Source – Step 2</vt:lpstr>
      <vt:lpstr>Simple Example with a Dependent Source – Step 2 (Note)</vt:lpstr>
      <vt:lpstr>Note 1</vt:lpstr>
      <vt:lpstr>Note 2</vt:lpstr>
      <vt:lpstr>Test-Source Method – Defined</vt:lpstr>
      <vt:lpstr>Test-Source Method – Note 1</vt:lpstr>
      <vt:lpstr>Test-Source Method – Note 2</vt:lpstr>
      <vt:lpstr>Test-Source Method – Note 3</vt:lpstr>
      <vt:lpstr>Test-Source Method – Note 4</vt:lpstr>
      <vt:lpstr>Test-Source Method – Note 5</vt:lpstr>
      <vt:lpstr>Notes</vt:lpstr>
      <vt:lpstr>Example Problem</vt:lpstr>
      <vt:lpstr>Example Problem – Step 1</vt:lpstr>
      <vt:lpstr>Example Problem – Step 2</vt:lpstr>
      <vt:lpstr>Example Problem – Step 3</vt:lpstr>
      <vt:lpstr>Example Problem – Step 4</vt:lpstr>
      <vt:lpstr>Example Problem – Step 5</vt:lpstr>
      <vt:lpstr>Example Problem – Step 6</vt:lpstr>
      <vt:lpstr>Example Problem – Step 7</vt:lpstr>
      <vt:lpstr>Example Problem – Step 8</vt:lpstr>
      <vt:lpstr>Example Problem – Step 9</vt:lpstr>
      <vt:lpstr>Example Problem – Step 10</vt:lpstr>
      <vt:lpstr>Example Problem – Step 11</vt:lpstr>
      <vt:lpstr>Example Problem – Step 12</vt:lpstr>
      <vt:lpstr>Example Problem – Step 13</vt:lpstr>
      <vt:lpstr>Example Problem – Step 14</vt:lpstr>
      <vt:lpstr>Is the Test-Source Method Really That Important?</vt:lpstr>
      <vt:lpstr>Example Problem #1</vt:lpstr>
      <vt:lpstr>Sample Problem #2</vt:lpstr>
      <vt:lpstr>Sample Problem #2</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Thevenin and Norton's Theorem w/ Dep. Sources</dc:title>
  <dc:subject>Chapter 4, Thev. and Norton Theorems</dc:subject>
  <dc:creator>Dave Shattuck</dc:creator>
  <cp:lastModifiedBy>David Shattuck</cp:lastModifiedBy>
  <cp:revision>152</cp:revision>
  <cp:lastPrinted>1999-08-25T18:07:04Z</cp:lastPrinted>
  <dcterms:created xsi:type="dcterms:W3CDTF">1999-08-24T13:57:19Z</dcterms:created>
  <dcterms:modified xsi:type="dcterms:W3CDTF">2021-07-12T18:37:12Z</dcterms:modified>
</cp:coreProperties>
</file>