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6"/>
  </p:notesMasterIdLst>
  <p:sldIdLst>
    <p:sldId id="256" r:id="rId2"/>
    <p:sldId id="401" r:id="rId3"/>
    <p:sldId id="402" r:id="rId4"/>
    <p:sldId id="403" r:id="rId5"/>
    <p:sldId id="404" r:id="rId6"/>
    <p:sldId id="405" r:id="rId7"/>
    <p:sldId id="406" r:id="rId8"/>
    <p:sldId id="407" r:id="rId9"/>
    <p:sldId id="408" r:id="rId10"/>
    <p:sldId id="409" r:id="rId11"/>
    <p:sldId id="410" r:id="rId12"/>
    <p:sldId id="411" r:id="rId13"/>
    <p:sldId id="412" r:id="rId14"/>
    <p:sldId id="413" r:id="rId15"/>
    <p:sldId id="457" r:id="rId16"/>
    <p:sldId id="414" r:id="rId17"/>
    <p:sldId id="462" r:id="rId18"/>
    <p:sldId id="415" r:id="rId19"/>
    <p:sldId id="460" r:id="rId20"/>
    <p:sldId id="461" r:id="rId21"/>
    <p:sldId id="416" r:id="rId22"/>
    <p:sldId id="417" r:id="rId23"/>
    <p:sldId id="418" r:id="rId24"/>
    <p:sldId id="419" r:id="rId25"/>
    <p:sldId id="420" r:id="rId26"/>
    <p:sldId id="421" r:id="rId27"/>
    <p:sldId id="422" r:id="rId28"/>
    <p:sldId id="423" r:id="rId29"/>
    <p:sldId id="424" r:id="rId30"/>
    <p:sldId id="425" r:id="rId31"/>
    <p:sldId id="426" r:id="rId32"/>
    <p:sldId id="458" r:id="rId33"/>
    <p:sldId id="427" r:id="rId34"/>
    <p:sldId id="428" r:id="rId35"/>
    <p:sldId id="429" r:id="rId36"/>
    <p:sldId id="430" r:id="rId37"/>
    <p:sldId id="431" r:id="rId38"/>
    <p:sldId id="432" r:id="rId39"/>
    <p:sldId id="433" r:id="rId40"/>
    <p:sldId id="434" r:id="rId41"/>
    <p:sldId id="435" r:id="rId42"/>
    <p:sldId id="436" r:id="rId43"/>
    <p:sldId id="437" r:id="rId44"/>
    <p:sldId id="438" r:id="rId45"/>
    <p:sldId id="439" r:id="rId46"/>
    <p:sldId id="440" r:id="rId47"/>
    <p:sldId id="441" r:id="rId48"/>
    <p:sldId id="442" r:id="rId49"/>
    <p:sldId id="443" r:id="rId50"/>
    <p:sldId id="444" r:id="rId51"/>
    <p:sldId id="445" r:id="rId52"/>
    <p:sldId id="446" r:id="rId53"/>
    <p:sldId id="447" r:id="rId54"/>
    <p:sldId id="448" r:id="rId55"/>
    <p:sldId id="449" r:id="rId56"/>
    <p:sldId id="450" r:id="rId57"/>
    <p:sldId id="451" r:id="rId58"/>
    <p:sldId id="452" r:id="rId59"/>
    <p:sldId id="453" r:id="rId60"/>
    <p:sldId id="454" r:id="rId61"/>
    <p:sldId id="463" r:id="rId62"/>
    <p:sldId id="455" r:id="rId63"/>
    <p:sldId id="464" r:id="rId64"/>
    <p:sldId id="456" r:id="rId65"/>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54" autoAdjust="0"/>
    <p:restoredTop sz="91434" autoAdjust="0"/>
  </p:normalViewPr>
  <p:slideViewPr>
    <p:cSldViewPr>
      <p:cViewPr varScale="1">
        <p:scale>
          <a:sx n="123" d="100"/>
          <a:sy n="123" d="100"/>
        </p:scale>
        <p:origin x="-10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6.wmf"/><Relationship Id="rId4"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6.wmf"/><Relationship Id="rId1"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3.wmf"/><Relationship Id="rId1" Type="http://schemas.openxmlformats.org/officeDocument/2006/relationships/image" Target="../media/image6.wmf"/><Relationship Id="rId5" Type="http://schemas.openxmlformats.org/officeDocument/2006/relationships/image" Target="../media/image37.wmf"/><Relationship Id="rId4" Type="http://schemas.openxmlformats.org/officeDocument/2006/relationships/image" Target="../media/image3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6.wmf"/><Relationship Id="rId4" Type="http://schemas.openxmlformats.org/officeDocument/2006/relationships/image" Target="../media/image3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6.wmf"/><Relationship Id="rId5" Type="http://schemas.openxmlformats.org/officeDocument/2006/relationships/image" Target="../media/image43.wmf"/><Relationship Id="rId4" Type="http://schemas.openxmlformats.org/officeDocument/2006/relationships/image" Target="../media/image42.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6.wmf"/><Relationship Id="rId5" Type="http://schemas.openxmlformats.org/officeDocument/2006/relationships/image" Target="../media/image45.wmf"/><Relationship Id="rId4" Type="http://schemas.openxmlformats.org/officeDocument/2006/relationships/image" Target="../media/image4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6.wmf"/><Relationship Id="rId4" Type="http://schemas.openxmlformats.org/officeDocument/2006/relationships/image" Target="../media/image50.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50.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4.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8.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7.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7.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7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70.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71.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8.wmf"/><Relationship Id="rId1" Type="http://schemas.openxmlformats.org/officeDocument/2006/relationships/image" Target="../media/image6.wmf"/><Relationship Id="rId4"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6.wmf"/><Relationship Id="rId5" Type="http://schemas.openxmlformats.org/officeDocument/2006/relationships/image" Target="../media/image19.wmf"/><Relationship Id="rId4"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6.wmf"/><Relationship Id="rId5" Type="http://schemas.openxmlformats.org/officeDocument/2006/relationships/image" Target="../media/image21.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1026"/>
          <p:cNvSpPr>
            <a:spLocks noGrp="1" noChangeArrowheads="1"/>
          </p:cNvSpPr>
          <p:nvPr>
            <p:ph type="hdr" sz="quarter"/>
          </p:nvPr>
        </p:nvSpPr>
        <p:spPr bwMode="auto">
          <a:xfrm>
            <a:off x="0"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defRPr sz="1200"/>
            </a:lvl1pPr>
          </a:lstStyle>
          <a:p>
            <a:endParaRPr lang="en-US" altLang="en-US"/>
          </a:p>
        </p:txBody>
      </p:sp>
      <p:sp>
        <p:nvSpPr>
          <p:cNvPr id="75779" name="Rectangle 1027"/>
          <p:cNvSpPr>
            <a:spLocks noGrp="1" noChangeArrowheads="1"/>
          </p:cNvSpPr>
          <p:nvPr>
            <p:ph type="dt" idx="1"/>
          </p:nvPr>
        </p:nvSpPr>
        <p:spPr bwMode="auto">
          <a:xfrm>
            <a:off x="4010342"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a:defRPr sz="1200"/>
            </a:lvl1pPr>
          </a:lstStyle>
          <a:p>
            <a:endParaRPr lang="en-US" altLang="en-US"/>
          </a:p>
        </p:txBody>
      </p:sp>
      <p:sp>
        <p:nvSpPr>
          <p:cNvPr id="75780" name="Rectangle 1028"/>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1029"/>
          <p:cNvSpPr>
            <a:spLocks noGrp="1" noChangeArrowheads="1"/>
          </p:cNvSpPr>
          <p:nvPr>
            <p:ph type="body" sz="quarter" idx="3"/>
          </p:nvPr>
        </p:nvSpPr>
        <p:spPr bwMode="auto">
          <a:xfrm>
            <a:off x="943610" y="4447461"/>
            <a:ext cx="5189855" cy="42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82" name="Rectangle 1030"/>
          <p:cNvSpPr>
            <a:spLocks noGrp="1" noChangeArrowheads="1"/>
          </p:cNvSpPr>
          <p:nvPr>
            <p:ph type="ftr" sz="quarter" idx="4"/>
          </p:nvPr>
        </p:nvSpPr>
        <p:spPr bwMode="auto">
          <a:xfrm>
            <a:off x="0" y="889492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defRPr sz="1200"/>
            </a:lvl1pPr>
          </a:lstStyle>
          <a:p>
            <a:endParaRPr lang="en-US" altLang="en-US"/>
          </a:p>
        </p:txBody>
      </p:sp>
      <p:sp>
        <p:nvSpPr>
          <p:cNvPr id="75783" name="Rectangle 1031"/>
          <p:cNvSpPr>
            <a:spLocks noGrp="1" noChangeArrowheads="1"/>
          </p:cNvSpPr>
          <p:nvPr>
            <p:ph type="sldNum" sz="quarter" idx="5"/>
          </p:nvPr>
        </p:nvSpPr>
        <p:spPr bwMode="auto">
          <a:xfrm>
            <a:off x="4010342" y="889492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a:defRPr sz="1200"/>
            </a:lvl1pPr>
          </a:lstStyle>
          <a:p>
            <a:fld id="{A6268349-0097-422E-A685-B573235FADD9}" type="slidenum">
              <a:rPr lang="en-US" altLang="en-US"/>
              <a:pPr/>
              <a:t>‹#›</a:t>
            </a:fld>
            <a:endParaRPr lang="en-US" altLang="en-US"/>
          </a:p>
        </p:txBody>
      </p:sp>
    </p:spTree>
    <p:extLst>
      <p:ext uri="{BB962C8B-B14F-4D97-AF65-F5344CB8AC3E}">
        <p14:creationId xmlns:p14="http://schemas.microsoft.com/office/powerpoint/2010/main" val="4150250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FAF80FD-9DD5-44B6-8B20-2AFA9A7535D9}" type="slidenum">
              <a:rPr lang="en-US" altLang="en-US"/>
              <a:pPr/>
              <a:t>3</a:t>
            </a:fld>
            <a:endParaRPr lang="en-US" altLang="en-US"/>
          </a:p>
        </p:txBody>
      </p:sp>
      <p:sp>
        <p:nvSpPr>
          <p:cNvPr id="43417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3417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r>
              <a:rPr lang="en-US" altLang="en-US"/>
              <a:t>You can click on the links to jump to the subject that you want to learn about now.</a:t>
            </a:r>
          </a:p>
        </p:txBody>
      </p:sp>
    </p:spTree>
    <p:extLst>
      <p:ext uri="{BB962C8B-B14F-4D97-AF65-F5344CB8AC3E}">
        <p14:creationId xmlns:p14="http://schemas.microsoft.com/office/powerpoint/2010/main" val="307017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4945AD1-9461-499D-B175-96D5027278D7}" type="slidenum">
              <a:rPr lang="en-US" altLang="en-US"/>
              <a:pPr/>
              <a:t>12</a:t>
            </a:fld>
            <a:endParaRPr lang="en-US" altLang="en-US"/>
          </a:p>
        </p:txBody>
      </p:sp>
      <p:sp>
        <p:nvSpPr>
          <p:cNvPr id="45261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5261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3120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E571304-F8C7-4E50-B90D-85B399CE1F77}" type="slidenum">
              <a:rPr lang="en-US" altLang="en-US"/>
              <a:pPr/>
              <a:t>13</a:t>
            </a:fld>
            <a:endParaRPr lang="en-US" altLang="en-US"/>
          </a:p>
        </p:txBody>
      </p:sp>
      <p:sp>
        <p:nvSpPr>
          <p:cNvPr id="45465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5465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12664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BFABDB2-10B2-4C00-A151-4AD3191F6725}" type="slidenum">
              <a:rPr lang="en-US" altLang="en-US"/>
              <a:pPr/>
              <a:t>14</a:t>
            </a:fld>
            <a:endParaRPr lang="en-US" altLang="en-US"/>
          </a:p>
        </p:txBody>
      </p:sp>
      <p:sp>
        <p:nvSpPr>
          <p:cNvPr id="45670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5670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6418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BFABDB2-10B2-4C00-A151-4AD3191F6725}" type="slidenum">
              <a:rPr lang="en-US" altLang="en-US"/>
              <a:pPr/>
              <a:t>15</a:t>
            </a:fld>
            <a:endParaRPr lang="en-US" altLang="en-US"/>
          </a:p>
        </p:txBody>
      </p:sp>
      <p:sp>
        <p:nvSpPr>
          <p:cNvPr id="45670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5670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64184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8480DAF-D07A-4BAB-AA26-BD9B3F5B4D9C}" type="slidenum">
              <a:rPr lang="en-US" altLang="en-US"/>
              <a:pPr/>
              <a:t>16</a:t>
            </a:fld>
            <a:endParaRPr lang="en-US" altLang="en-US"/>
          </a:p>
        </p:txBody>
      </p:sp>
      <p:sp>
        <p:nvSpPr>
          <p:cNvPr id="45875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5875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971236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8480DAF-D07A-4BAB-AA26-BD9B3F5B4D9C}" type="slidenum">
              <a:rPr lang="en-US" altLang="en-US"/>
              <a:pPr/>
              <a:t>17</a:t>
            </a:fld>
            <a:endParaRPr lang="en-US" altLang="en-US"/>
          </a:p>
        </p:txBody>
      </p:sp>
      <p:sp>
        <p:nvSpPr>
          <p:cNvPr id="45875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5875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971236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F79E3AC-6313-49AF-AD5A-2F01CD538DBC}" type="slidenum">
              <a:rPr lang="en-US" altLang="en-US"/>
              <a:pPr/>
              <a:t>18</a:t>
            </a:fld>
            <a:endParaRPr lang="en-US" altLang="en-US"/>
          </a:p>
        </p:txBody>
      </p:sp>
      <p:sp>
        <p:nvSpPr>
          <p:cNvPr id="46080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6080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19548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F79E3AC-6313-49AF-AD5A-2F01CD538DBC}" type="slidenum">
              <a:rPr lang="en-US" altLang="en-US"/>
              <a:pPr/>
              <a:t>19</a:t>
            </a:fld>
            <a:endParaRPr lang="en-US" altLang="en-US"/>
          </a:p>
        </p:txBody>
      </p:sp>
      <p:sp>
        <p:nvSpPr>
          <p:cNvPr id="46080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6080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195487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F79E3AC-6313-49AF-AD5A-2F01CD538DBC}" type="slidenum">
              <a:rPr lang="en-US" altLang="en-US"/>
              <a:pPr/>
              <a:t>20</a:t>
            </a:fld>
            <a:endParaRPr lang="en-US" altLang="en-US"/>
          </a:p>
        </p:txBody>
      </p:sp>
      <p:sp>
        <p:nvSpPr>
          <p:cNvPr id="46080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6080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195487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0A4298D-7936-4C39-833C-E3763D6F109A}" type="slidenum">
              <a:rPr lang="en-US" altLang="en-US"/>
              <a:pPr/>
              <a:t>21</a:t>
            </a:fld>
            <a:endParaRPr lang="en-US" altLang="en-US"/>
          </a:p>
        </p:txBody>
      </p:sp>
      <p:sp>
        <p:nvSpPr>
          <p:cNvPr id="46285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6285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68234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5CE254C-C800-4149-9630-BA6CB6714373}" type="slidenum">
              <a:rPr lang="en-US" altLang="en-US"/>
              <a:pPr/>
              <a:t>4</a:t>
            </a:fld>
            <a:endParaRPr lang="en-US" altLang="en-US"/>
          </a:p>
        </p:txBody>
      </p:sp>
      <p:sp>
        <p:nvSpPr>
          <p:cNvPr id="43622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3622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r>
              <a:rPr lang="en-US" altLang="en-US"/>
              <a:t>You should also read these sections in your text.  This material is intended to complement your textbook coverage, not replace it.</a:t>
            </a:r>
          </a:p>
        </p:txBody>
      </p:sp>
    </p:spTree>
    <p:extLst>
      <p:ext uri="{BB962C8B-B14F-4D97-AF65-F5344CB8AC3E}">
        <p14:creationId xmlns:p14="http://schemas.microsoft.com/office/powerpoint/2010/main" val="2330413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754F15-3D48-431B-937F-B21AB7B22F93}" type="slidenum">
              <a:rPr lang="en-US" altLang="en-US"/>
              <a:pPr/>
              <a:t>22</a:t>
            </a:fld>
            <a:endParaRPr lang="en-US" altLang="en-US"/>
          </a:p>
        </p:txBody>
      </p:sp>
      <p:sp>
        <p:nvSpPr>
          <p:cNvPr id="46489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49035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BB0CE5-D8C6-40B0-B103-90EABB6FB7BF}" type="slidenum">
              <a:rPr lang="en-US" altLang="en-US"/>
              <a:pPr/>
              <a:t>23</a:t>
            </a:fld>
            <a:endParaRPr lang="en-US" altLang="en-US"/>
          </a:p>
        </p:txBody>
      </p:sp>
      <p:sp>
        <p:nvSpPr>
          <p:cNvPr id="46694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6694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674188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8C7BFC7-3168-4FE5-B0CD-28FCACF09AF4}" type="slidenum">
              <a:rPr lang="en-US" altLang="en-US"/>
              <a:pPr/>
              <a:t>24</a:t>
            </a:fld>
            <a:endParaRPr lang="en-US" altLang="en-US"/>
          </a:p>
        </p:txBody>
      </p:sp>
      <p:sp>
        <p:nvSpPr>
          <p:cNvPr id="46899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6899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246872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30172D2-ABA8-4FC2-A1AD-604C02C0FF7D}" type="slidenum">
              <a:rPr lang="en-US" altLang="en-US"/>
              <a:pPr/>
              <a:t>25</a:t>
            </a:fld>
            <a:endParaRPr lang="en-US" altLang="en-US"/>
          </a:p>
        </p:txBody>
      </p:sp>
      <p:sp>
        <p:nvSpPr>
          <p:cNvPr id="47104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7104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939119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6064AF-1CD4-4E1D-BDA5-242B3F6F1F04}" type="slidenum">
              <a:rPr lang="en-US" altLang="en-US"/>
              <a:pPr/>
              <a:t>26</a:t>
            </a:fld>
            <a:endParaRPr lang="en-US" altLang="en-US"/>
          </a:p>
        </p:txBody>
      </p:sp>
      <p:sp>
        <p:nvSpPr>
          <p:cNvPr id="47309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7309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910108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DC66464-60BC-4C95-A925-7AC8907B53E2}" type="slidenum">
              <a:rPr lang="en-US" altLang="en-US"/>
              <a:pPr/>
              <a:t>27</a:t>
            </a:fld>
            <a:endParaRPr lang="en-US" altLang="en-US"/>
          </a:p>
        </p:txBody>
      </p:sp>
      <p:sp>
        <p:nvSpPr>
          <p:cNvPr id="47513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7513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156850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A96098A-D56A-4CCF-A6B9-26EC6428A05F}" type="slidenum">
              <a:rPr lang="en-US" altLang="en-US"/>
              <a:pPr/>
              <a:t>28</a:t>
            </a:fld>
            <a:endParaRPr lang="en-US" altLang="en-US"/>
          </a:p>
        </p:txBody>
      </p:sp>
      <p:sp>
        <p:nvSpPr>
          <p:cNvPr id="47718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7718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r>
              <a:rPr lang="en-US" altLang="en-US"/>
              <a:t>{I need a link here to the passive sign convention discussion in DPKC_Mod01_Part02.}</a:t>
            </a:r>
          </a:p>
        </p:txBody>
      </p:sp>
    </p:spTree>
    <p:extLst>
      <p:ext uri="{BB962C8B-B14F-4D97-AF65-F5344CB8AC3E}">
        <p14:creationId xmlns:p14="http://schemas.microsoft.com/office/powerpoint/2010/main" val="2776741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127A03C-ED73-4107-8B61-EF04BC10DB6D}" type="slidenum">
              <a:rPr lang="en-US" altLang="en-US"/>
              <a:pPr/>
              <a:t>29</a:t>
            </a:fld>
            <a:endParaRPr lang="en-US" altLang="en-US"/>
          </a:p>
        </p:txBody>
      </p:sp>
      <p:sp>
        <p:nvSpPr>
          <p:cNvPr id="47923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7923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47186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A0F1B97-54DE-4FD0-B4F8-4E6F5C453ABE}" type="slidenum">
              <a:rPr lang="en-US" altLang="en-US"/>
              <a:pPr/>
              <a:t>30</a:t>
            </a:fld>
            <a:endParaRPr lang="en-US" altLang="en-US"/>
          </a:p>
        </p:txBody>
      </p:sp>
      <p:sp>
        <p:nvSpPr>
          <p:cNvPr id="48128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8128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927584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CB7A123-7BB6-450E-9A2F-ADC2DFD04094}" type="slidenum">
              <a:rPr lang="en-US" altLang="en-US"/>
              <a:pPr/>
              <a:t>31</a:t>
            </a:fld>
            <a:endParaRPr lang="en-US" altLang="en-US"/>
          </a:p>
        </p:txBody>
      </p:sp>
      <p:sp>
        <p:nvSpPr>
          <p:cNvPr id="48333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8333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9133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1AAA5EF-F47F-4FF5-89BC-206D6C4C7897}" type="slidenum">
              <a:rPr lang="en-US" altLang="en-US"/>
              <a:pPr/>
              <a:t>5</a:t>
            </a:fld>
            <a:endParaRPr lang="en-US" altLang="en-US"/>
          </a:p>
        </p:txBody>
      </p:sp>
      <p:sp>
        <p:nvSpPr>
          <p:cNvPr id="43827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3827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06170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CB7A123-7BB6-450E-9A2F-ADC2DFD04094}" type="slidenum">
              <a:rPr lang="en-US" altLang="en-US"/>
              <a:pPr/>
              <a:t>32</a:t>
            </a:fld>
            <a:endParaRPr lang="en-US" altLang="en-US"/>
          </a:p>
        </p:txBody>
      </p:sp>
      <p:sp>
        <p:nvSpPr>
          <p:cNvPr id="48333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8333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91332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6AE1A89-9C83-4559-8AC3-0E3072AD9E46}" type="slidenum">
              <a:rPr lang="en-US" altLang="en-US"/>
              <a:pPr/>
              <a:t>33</a:t>
            </a:fld>
            <a:endParaRPr lang="en-US" altLang="en-US"/>
          </a:p>
        </p:txBody>
      </p:sp>
      <p:sp>
        <p:nvSpPr>
          <p:cNvPr id="48537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8537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890078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2ADBB66-47C2-4B0C-A6D5-24B5553644E4}" type="slidenum">
              <a:rPr lang="en-US" altLang="en-US"/>
              <a:pPr/>
              <a:t>34</a:t>
            </a:fld>
            <a:endParaRPr lang="en-US" altLang="en-US"/>
          </a:p>
        </p:txBody>
      </p:sp>
      <p:sp>
        <p:nvSpPr>
          <p:cNvPr id="48742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8742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935142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0447A7B-E780-4891-8CE1-927041BAFA98}" type="slidenum">
              <a:rPr lang="en-US" altLang="en-US"/>
              <a:pPr/>
              <a:t>35</a:t>
            </a:fld>
            <a:endParaRPr lang="en-US" altLang="en-US"/>
          </a:p>
        </p:txBody>
      </p:sp>
      <p:sp>
        <p:nvSpPr>
          <p:cNvPr id="48947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8947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206477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EEBE414-3AB7-45D5-93DF-59C5E5F143DF}" type="slidenum">
              <a:rPr lang="en-US" altLang="en-US"/>
              <a:pPr/>
              <a:t>36</a:t>
            </a:fld>
            <a:endParaRPr lang="en-US" altLang="en-US"/>
          </a:p>
        </p:txBody>
      </p:sp>
      <p:sp>
        <p:nvSpPr>
          <p:cNvPr id="49152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9152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424861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4A4D511-2B12-480F-BF4E-A7F17FDE300C}" type="slidenum">
              <a:rPr lang="en-US" altLang="en-US"/>
              <a:pPr/>
              <a:t>37</a:t>
            </a:fld>
            <a:endParaRPr lang="en-US" altLang="en-US"/>
          </a:p>
        </p:txBody>
      </p:sp>
      <p:sp>
        <p:nvSpPr>
          <p:cNvPr id="49357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9357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789482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0266230-CF02-4E08-861F-9F6485615CCA}" type="slidenum">
              <a:rPr lang="en-US" altLang="en-US"/>
              <a:pPr/>
              <a:t>38</a:t>
            </a:fld>
            <a:endParaRPr lang="en-US" altLang="en-US"/>
          </a:p>
        </p:txBody>
      </p:sp>
      <p:sp>
        <p:nvSpPr>
          <p:cNvPr id="49561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9561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924576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76F2EB-63F2-4507-8A19-918C1781DCCC}" type="slidenum">
              <a:rPr lang="en-US" altLang="en-US"/>
              <a:pPr/>
              <a:t>39</a:t>
            </a:fld>
            <a:endParaRPr lang="en-US" altLang="en-US"/>
          </a:p>
        </p:txBody>
      </p:sp>
      <p:sp>
        <p:nvSpPr>
          <p:cNvPr id="49766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9766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82016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60E174E-99C7-444C-B7CA-E280E7F85393}" type="slidenum">
              <a:rPr lang="en-US" altLang="en-US"/>
              <a:pPr/>
              <a:t>40</a:t>
            </a:fld>
            <a:endParaRPr lang="en-US" altLang="en-US"/>
          </a:p>
        </p:txBody>
      </p:sp>
      <p:sp>
        <p:nvSpPr>
          <p:cNvPr id="49971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9971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38157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32A4ACE-424A-41F8-96E9-90BA8B5D922C}" type="slidenum">
              <a:rPr lang="en-US" altLang="en-US"/>
              <a:pPr/>
              <a:t>41</a:t>
            </a:fld>
            <a:endParaRPr lang="en-US" altLang="en-US"/>
          </a:p>
        </p:txBody>
      </p:sp>
      <p:sp>
        <p:nvSpPr>
          <p:cNvPr id="50176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0176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0897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65B5E8C-E984-4A10-BE10-EB99CC7B5FBD}" type="slidenum">
              <a:rPr lang="en-US" altLang="en-US"/>
              <a:pPr/>
              <a:t>6</a:t>
            </a:fld>
            <a:endParaRPr lang="en-US" altLang="en-US"/>
          </a:p>
        </p:txBody>
      </p:sp>
      <p:sp>
        <p:nvSpPr>
          <p:cNvPr id="44032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4032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473344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36D8596-23FB-4586-8C5C-141A061915FB}" type="slidenum">
              <a:rPr lang="en-US" altLang="en-US"/>
              <a:pPr/>
              <a:t>42</a:t>
            </a:fld>
            <a:endParaRPr lang="en-US" altLang="en-US"/>
          </a:p>
        </p:txBody>
      </p:sp>
      <p:sp>
        <p:nvSpPr>
          <p:cNvPr id="50381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0381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27267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59F2D8D-6005-4C9D-9EE8-F3A81993F598}" type="slidenum">
              <a:rPr lang="en-US" altLang="en-US"/>
              <a:pPr/>
              <a:t>43</a:t>
            </a:fld>
            <a:endParaRPr lang="en-US" altLang="en-US"/>
          </a:p>
        </p:txBody>
      </p:sp>
      <p:sp>
        <p:nvSpPr>
          <p:cNvPr id="50585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0585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863530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E025A2E-0217-429B-BDF6-2C8C57D6BEB7}" type="slidenum">
              <a:rPr lang="en-US" altLang="en-US"/>
              <a:pPr/>
              <a:t>44</a:t>
            </a:fld>
            <a:endParaRPr lang="en-US" altLang="en-US"/>
          </a:p>
        </p:txBody>
      </p:sp>
      <p:sp>
        <p:nvSpPr>
          <p:cNvPr id="50790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0790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15736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8BB7A19-4621-4CBD-9250-70456C54F08B}" type="slidenum">
              <a:rPr lang="en-US" altLang="en-US"/>
              <a:pPr/>
              <a:t>45</a:t>
            </a:fld>
            <a:endParaRPr lang="en-US" altLang="en-US"/>
          </a:p>
        </p:txBody>
      </p:sp>
      <p:sp>
        <p:nvSpPr>
          <p:cNvPr id="50995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0995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11369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2322553-4088-4141-ACE0-1C4A99F2FCE5}" type="slidenum">
              <a:rPr lang="en-US" altLang="en-US"/>
              <a:pPr/>
              <a:t>46</a:t>
            </a:fld>
            <a:endParaRPr lang="en-US" altLang="en-US"/>
          </a:p>
        </p:txBody>
      </p:sp>
      <p:sp>
        <p:nvSpPr>
          <p:cNvPr id="51200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1200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88805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4EF2C8E-A966-409E-8605-221E99ACF244}" type="slidenum">
              <a:rPr lang="en-US" altLang="en-US"/>
              <a:pPr/>
              <a:t>47</a:t>
            </a:fld>
            <a:endParaRPr lang="en-US" altLang="en-US"/>
          </a:p>
        </p:txBody>
      </p:sp>
      <p:sp>
        <p:nvSpPr>
          <p:cNvPr id="51405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1405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134363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1E88160-F75F-4C81-9AFF-469F4C0F6BF7}" type="slidenum">
              <a:rPr lang="en-US" altLang="en-US"/>
              <a:pPr/>
              <a:t>48</a:t>
            </a:fld>
            <a:endParaRPr lang="en-US" altLang="en-US"/>
          </a:p>
        </p:txBody>
      </p:sp>
      <p:sp>
        <p:nvSpPr>
          <p:cNvPr id="51609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1609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507597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8721A5-8486-4B06-92A3-2D3D72E19FB0}" type="slidenum">
              <a:rPr lang="en-US" altLang="en-US"/>
              <a:pPr/>
              <a:t>49</a:t>
            </a:fld>
            <a:endParaRPr lang="en-US" altLang="en-US"/>
          </a:p>
        </p:txBody>
      </p:sp>
      <p:sp>
        <p:nvSpPr>
          <p:cNvPr id="51814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1814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855632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E04002-3DEC-45F8-AE31-CA00462096E7}" type="slidenum">
              <a:rPr lang="en-US" altLang="en-US"/>
              <a:pPr/>
              <a:t>50</a:t>
            </a:fld>
            <a:endParaRPr lang="en-US" altLang="en-US"/>
          </a:p>
        </p:txBody>
      </p:sp>
      <p:sp>
        <p:nvSpPr>
          <p:cNvPr id="52019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2019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047760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938D2F9-9814-4088-87BA-B3FF5627C8D6}" type="slidenum">
              <a:rPr lang="en-US" altLang="en-US"/>
              <a:pPr/>
              <a:t>51</a:t>
            </a:fld>
            <a:endParaRPr lang="en-US" altLang="en-US"/>
          </a:p>
        </p:txBody>
      </p:sp>
      <p:sp>
        <p:nvSpPr>
          <p:cNvPr id="52224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2224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51269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A9988FD-13F6-4BF3-81C8-FC396E89EA89}" type="slidenum">
              <a:rPr lang="en-US" altLang="en-US"/>
              <a:pPr/>
              <a:t>7</a:t>
            </a:fld>
            <a:endParaRPr lang="en-US" altLang="en-US"/>
          </a:p>
        </p:txBody>
      </p:sp>
      <p:sp>
        <p:nvSpPr>
          <p:cNvPr id="44237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4237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r>
              <a:rPr lang="en-US" altLang="en-US"/>
              <a:t>The first three elements were introduced in Part 3 of Module 1.</a:t>
            </a:r>
          </a:p>
        </p:txBody>
      </p:sp>
    </p:spTree>
    <p:extLst>
      <p:ext uri="{BB962C8B-B14F-4D97-AF65-F5344CB8AC3E}">
        <p14:creationId xmlns:p14="http://schemas.microsoft.com/office/powerpoint/2010/main" val="2733443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814B537-55FA-41E6-B54E-16B172B86DDC}" type="slidenum">
              <a:rPr lang="en-US" altLang="en-US"/>
              <a:pPr/>
              <a:t>52</a:t>
            </a:fld>
            <a:endParaRPr lang="en-US" altLang="en-US"/>
          </a:p>
        </p:txBody>
      </p:sp>
      <p:sp>
        <p:nvSpPr>
          <p:cNvPr id="52429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2429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173459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6C38A1A-D07D-4DD3-B0AF-3E5DAAAFADFE}" type="slidenum">
              <a:rPr lang="en-US" altLang="en-US"/>
              <a:pPr/>
              <a:t>53</a:t>
            </a:fld>
            <a:endParaRPr lang="en-US" altLang="en-US"/>
          </a:p>
        </p:txBody>
      </p:sp>
      <p:sp>
        <p:nvSpPr>
          <p:cNvPr id="52633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2633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5065792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DCE4D11-3860-497F-95D9-1CEF05AA2F1A}" type="slidenum">
              <a:rPr lang="en-US" altLang="en-US"/>
              <a:pPr/>
              <a:t>54</a:t>
            </a:fld>
            <a:endParaRPr lang="en-US" altLang="en-US"/>
          </a:p>
        </p:txBody>
      </p:sp>
      <p:sp>
        <p:nvSpPr>
          <p:cNvPr id="52838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2838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8159591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32DA9A7-1F85-4BE6-8C9B-58EBFB8C9D99}" type="slidenum">
              <a:rPr lang="en-US" altLang="en-US"/>
              <a:pPr/>
              <a:t>55</a:t>
            </a:fld>
            <a:endParaRPr lang="en-US" altLang="en-US"/>
          </a:p>
        </p:txBody>
      </p:sp>
      <p:sp>
        <p:nvSpPr>
          <p:cNvPr id="53043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3043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702992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2270B6C-ECDF-4933-B9AF-86F7940B7973}" type="slidenum">
              <a:rPr lang="en-US" altLang="en-US"/>
              <a:pPr/>
              <a:t>56</a:t>
            </a:fld>
            <a:endParaRPr lang="en-US" altLang="en-US"/>
          </a:p>
        </p:txBody>
      </p:sp>
      <p:sp>
        <p:nvSpPr>
          <p:cNvPr id="53248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3248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628883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A94179D-913C-4208-A292-BE962399FCD7}" type="slidenum">
              <a:rPr lang="en-US" altLang="en-US"/>
              <a:pPr/>
              <a:t>57</a:t>
            </a:fld>
            <a:endParaRPr lang="en-US" altLang="en-US"/>
          </a:p>
        </p:txBody>
      </p:sp>
      <p:sp>
        <p:nvSpPr>
          <p:cNvPr id="534530"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34531"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031563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E0F45A5-0A0E-4857-AFC0-77D179559E9F}" type="slidenum">
              <a:rPr lang="en-US" altLang="en-US"/>
              <a:pPr/>
              <a:t>58</a:t>
            </a:fld>
            <a:endParaRPr lang="en-US" altLang="en-US"/>
          </a:p>
        </p:txBody>
      </p:sp>
      <p:sp>
        <p:nvSpPr>
          <p:cNvPr id="53657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53657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35596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D7E1C26-090D-4802-96CB-DCEB0F5CA3D3}" type="slidenum">
              <a:rPr lang="en-US" altLang="en-US"/>
              <a:pPr/>
              <a:t>8</a:t>
            </a:fld>
            <a:endParaRPr lang="en-US" altLang="en-US"/>
          </a:p>
        </p:txBody>
      </p:sp>
      <p:sp>
        <p:nvSpPr>
          <p:cNvPr id="444418"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44419"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00116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3592515-C050-4D3F-84E1-53A5785BA5C9}" type="slidenum">
              <a:rPr lang="en-US" altLang="en-US"/>
              <a:pPr/>
              <a:t>9</a:t>
            </a:fld>
            <a:endParaRPr lang="en-US" altLang="en-US"/>
          </a:p>
        </p:txBody>
      </p:sp>
      <p:sp>
        <p:nvSpPr>
          <p:cNvPr id="446466"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46467"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3399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C894EE8-BF38-4F1E-BAB5-423CFADF89B9}" type="slidenum">
              <a:rPr lang="en-US" altLang="en-US"/>
              <a:pPr/>
              <a:t>10</a:t>
            </a:fld>
            <a:endParaRPr lang="en-US" altLang="en-US"/>
          </a:p>
        </p:txBody>
      </p:sp>
      <p:sp>
        <p:nvSpPr>
          <p:cNvPr id="448514"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48515"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39321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FC8168-35C1-41AC-AC06-4AE7B5A30A36}" type="slidenum">
              <a:rPr lang="en-US" altLang="en-US"/>
              <a:pPr/>
              <a:t>11</a:t>
            </a:fld>
            <a:endParaRPr lang="en-US" altLang="en-US"/>
          </a:p>
        </p:txBody>
      </p:sp>
      <p:sp>
        <p:nvSpPr>
          <p:cNvPr id="450562" name="Rectangle 2"/>
          <p:cNvSpPr>
            <a:spLocks noGrp="1" noRot="1" noChangeAspect="1" noChangeArrowheads="1" noTextEdit="1"/>
          </p:cNvSpPr>
          <p:nvPr>
            <p:ph type="sldImg"/>
          </p:nvPr>
        </p:nvSpPr>
        <p:spPr bwMode="auto">
          <a:xfrm>
            <a:off x="1196975" y="701675"/>
            <a:ext cx="4683125" cy="3511550"/>
          </a:xfrm>
          <a:prstGeom prst="rect">
            <a:avLst/>
          </a:prstGeom>
          <a:solidFill>
            <a:srgbClr val="FFFFFF"/>
          </a:solidFill>
          <a:ln>
            <a:solidFill>
              <a:srgbClr val="000000"/>
            </a:solidFill>
            <a:miter lim="800000"/>
            <a:headEnd/>
            <a:tailEnd/>
          </a:ln>
        </p:spPr>
      </p:sp>
      <p:sp>
        <p:nvSpPr>
          <p:cNvPr id="450563" name="Rectangle 3"/>
          <p:cNvSpPr>
            <a:spLocks noGrp="1" noChangeArrowheads="1"/>
          </p:cNvSpPr>
          <p:nvPr>
            <p:ph type="body" idx="1"/>
          </p:nvPr>
        </p:nvSpPr>
        <p:spPr bwMode="auto">
          <a:xfrm>
            <a:off x="943610" y="4447461"/>
            <a:ext cx="5189855" cy="4213384"/>
          </a:xfrm>
          <a:prstGeom prst="rect">
            <a:avLst/>
          </a:prstGeom>
          <a:solidFill>
            <a:srgbClr val="FFFFFF"/>
          </a:solidFill>
          <a:ln>
            <a:solidFill>
              <a:srgbClr val="000000"/>
            </a:solidFill>
            <a:miter lim="800000"/>
            <a:headEnd/>
            <a:tailEnd/>
          </a:ln>
        </p:spPr>
        <p:txBody>
          <a:bodyPr/>
          <a:lstStyle/>
          <a:p>
            <a:r>
              <a:rPr lang="en-US" altLang="en-US"/>
              <a:t>{I need a link here to the passive sign convention discussion in DPKC_Mod01_Part02.}</a:t>
            </a:r>
          </a:p>
        </p:txBody>
      </p:sp>
    </p:spTree>
    <p:extLst>
      <p:ext uri="{BB962C8B-B14F-4D97-AF65-F5344CB8AC3E}">
        <p14:creationId xmlns:p14="http://schemas.microsoft.com/office/powerpoint/2010/main" val="312595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746" name="Group 2"/>
          <p:cNvGrpSpPr>
            <a:grpSpLocks/>
          </p:cNvGrpSpPr>
          <p:nvPr/>
        </p:nvGrpSpPr>
        <p:grpSpPr bwMode="auto">
          <a:xfrm>
            <a:off x="457200" y="2363788"/>
            <a:ext cx="8153400" cy="1600200"/>
            <a:chOff x="288" y="1489"/>
            <a:chExt cx="5136" cy="1008"/>
          </a:xfrm>
        </p:grpSpPr>
        <p:sp>
          <p:nvSpPr>
            <p:cNvPr id="31747"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altLang="en-US" noProof="0"/>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altLang="en-US" noProof="0"/>
              <a:t>Click to edit Master subtitle style</a:t>
            </a:r>
          </a:p>
        </p:txBody>
      </p:sp>
      <p:sp>
        <p:nvSpPr>
          <p:cNvPr id="31753" name="Rectangle 9"/>
          <p:cNvSpPr>
            <a:spLocks noGrp="1" noChangeArrowheads="1"/>
          </p:cNvSpPr>
          <p:nvPr>
            <p:ph type="dt" sz="quarter" idx="2"/>
          </p:nvPr>
        </p:nvSpPr>
        <p:spPr/>
        <p:txBody>
          <a:bodyPr/>
          <a:lstStyle>
            <a:lvl1pPr>
              <a:defRPr/>
            </a:lvl1pPr>
          </a:lstStyle>
          <a:p>
            <a:endParaRPr lang="en-US" altLang="en-US"/>
          </a:p>
        </p:txBody>
      </p:sp>
      <p:sp>
        <p:nvSpPr>
          <p:cNvPr id="31754" name="Rectangle 10"/>
          <p:cNvSpPr>
            <a:spLocks noGrp="1" noChangeArrowheads="1"/>
          </p:cNvSpPr>
          <p:nvPr>
            <p:ph type="ftr" sz="quarter" idx="3"/>
          </p:nvPr>
        </p:nvSpPr>
        <p:spPr/>
        <p:txBody>
          <a:bodyPr/>
          <a:lstStyle>
            <a:lvl1pPr>
              <a:defRPr/>
            </a:lvl1pPr>
          </a:lstStyle>
          <a:p>
            <a:endParaRPr lang="en-US" altLang="en-US"/>
          </a:p>
        </p:txBody>
      </p:sp>
      <p:sp>
        <p:nvSpPr>
          <p:cNvPr id="31755" name="Rectangle 11"/>
          <p:cNvSpPr>
            <a:spLocks noGrp="1" noChangeArrowheads="1"/>
          </p:cNvSpPr>
          <p:nvPr>
            <p:ph type="sldNum" sz="quarter" idx="4"/>
          </p:nvPr>
        </p:nvSpPr>
        <p:spPr/>
        <p:txBody>
          <a:bodyPr/>
          <a:lstStyle>
            <a:lvl1pPr>
              <a:defRPr/>
            </a:lvl1pPr>
          </a:lstStyle>
          <a:p>
            <a:fld id="{08BC2ECE-B05F-4BB7-B342-D2692781315D}"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092E3CD-33F1-4F94-B447-F9B066321615}" type="slidenum">
              <a:rPr lang="en-US" altLang="en-US"/>
              <a:pPr/>
              <a:t>‹#›</a:t>
            </a:fld>
            <a:endParaRPr lang="en-US" altLang="en-US"/>
          </a:p>
        </p:txBody>
      </p:sp>
    </p:spTree>
    <p:extLst>
      <p:ext uri="{BB962C8B-B14F-4D97-AF65-F5344CB8AC3E}">
        <p14:creationId xmlns:p14="http://schemas.microsoft.com/office/powerpoint/2010/main" val="66151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0"/>
            <a:ext cx="200025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584835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9A531E-122C-44F7-B9DA-D24CE012422D}" type="slidenum">
              <a:rPr lang="en-US" altLang="en-US"/>
              <a:pPr/>
              <a:t>‹#›</a:t>
            </a:fld>
            <a:endParaRPr lang="en-US" altLang="en-US"/>
          </a:p>
        </p:txBody>
      </p:sp>
    </p:spTree>
    <p:extLst>
      <p:ext uri="{BB962C8B-B14F-4D97-AF65-F5344CB8AC3E}">
        <p14:creationId xmlns:p14="http://schemas.microsoft.com/office/powerpoint/2010/main" val="54761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5C35F0-9EB6-4BF5-A5BC-8B1FA8F0A645}" type="slidenum">
              <a:rPr lang="en-US" altLang="en-US"/>
              <a:pPr/>
              <a:t>‹#›</a:t>
            </a:fld>
            <a:endParaRPr lang="en-US" altLang="en-US"/>
          </a:p>
        </p:txBody>
      </p:sp>
    </p:spTree>
    <p:extLst>
      <p:ext uri="{BB962C8B-B14F-4D97-AF65-F5344CB8AC3E}">
        <p14:creationId xmlns:p14="http://schemas.microsoft.com/office/powerpoint/2010/main" val="310215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F1C4E3-6822-4630-8181-B99BB5FA2EBA}" type="slidenum">
              <a:rPr lang="en-US" altLang="en-US"/>
              <a:pPr/>
              <a:t>‹#›</a:t>
            </a:fld>
            <a:endParaRPr lang="en-US" altLang="en-US"/>
          </a:p>
        </p:txBody>
      </p:sp>
    </p:spTree>
    <p:extLst>
      <p:ext uri="{BB962C8B-B14F-4D97-AF65-F5344CB8AC3E}">
        <p14:creationId xmlns:p14="http://schemas.microsoft.com/office/powerpoint/2010/main" val="57553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5EEF0C-7317-4961-A8C3-C6C9FCF999D1}" type="slidenum">
              <a:rPr lang="en-US" altLang="en-US"/>
              <a:pPr/>
              <a:t>‹#›</a:t>
            </a:fld>
            <a:endParaRPr lang="en-US" altLang="en-US"/>
          </a:p>
        </p:txBody>
      </p:sp>
    </p:spTree>
    <p:extLst>
      <p:ext uri="{BB962C8B-B14F-4D97-AF65-F5344CB8AC3E}">
        <p14:creationId xmlns:p14="http://schemas.microsoft.com/office/powerpoint/2010/main" val="270728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EC757DF-E388-4360-BDC2-A10CAE8CB159}" type="slidenum">
              <a:rPr lang="en-US" altLang="en-US"/>
              <a:pPr/>
              <a:t>‹#›</a:t>
            </a:fld>
            <a:endParaRPr lang="en-US" altLang="en-US"/>
          </a:p>
        </p:txBody>
      </p:sp>
    </p:spTree>
    <p:extLst>
      <p:ext uri="{BB962C8B-B14F-4D97-AF65-F5344CB8AC3E}">
        <p14:creationId xmlns:p14="http://schemas.microsoft.com/office/powerpoint/2010/main" val="129800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F493582-8E48-4A92-B7DE-ABC742E24543}" type="slidenum">
              <a:rPr lang="en-US" altLang="en-US"/>
              <a:pPr/>
              <a:t>‹#›</a:t>
            </a:fld>
            <a:endParaRPr lang="en-US" altLang="en-US"/>
          </a:p>
        </p:txBody>
      </p:sp>
    </p:spTree>
    <p:extLst>
      <p:ext uri="{BB962C8B-B14F-4D97-AF65-F5344CB8AC3E}">
        <p14:creationId xmlns:p14="http://schemas.microsoft.com/office/powerpoint/2010/main" val="266613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9DDA794-F1B0-404E-A546-FD058248EF85}" type="slidenum">
              <a:rPr lang="en-US" altLang="en-US"/>
              <a:pPr/>
              <a:t>‹#›</a:t>
            </a:fld>
            <a:endParaRPr lang="en-US" altLang="en-US"/>
          </a:p>
        </p:txBody>
      </p:sp>
    </p:spTree>
    <p:extLst>
      <p:ext uri="{BB962C8B-B14F-4D97-AF65-F5344CB8AC3E}">
        <p14:creationId xmlns:p14="http://schemas.microsoft.com/office/powerpoint/2010/main" val="415408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CB82F06-9756-48B3-B820-54D96CAFD66B}" type="slidenum">
              <a:rPr lang="en-US" altLang="en-US"/>
              <a:pPr/>
              <a:t>‹#›</a:t>
            </a:fld>
            <a:endParaRPr lang="en-US" altLang="en-US"/>
          </a:p>
        </p:txBody>
      </p:sp>
    </p:spTree>
    <p:extLst>
      <p:ext uri="{BB962C8B-B14F-4D97-AF65-F5344CB8AC3E}">
        <p14:creationId xmlns:p14="http://schemas.microsoft.com/office/powerpoint/2010/main" val="272939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DBA0DA4-CD87-41CD-8120-7D71AF0C3E81}" type="slidenum">
              <a:rPr lang="en-US" altLang="en-US"/>
              <a:pPr/>
              <a:t>‹#›</a:t>
            </a:fld>
            <a:endParaRPr lang="en-US" altLang="en-US"/>
          </a:p>
        </p:txBody>
      </p:sp>
    </p:spTree>
    <p:extLst>
      <p:ext uri="{BB962C8B-B14F-4D97-AF65-F5344CB8AC3E}">
        <p14:creationId xmlns:p14="http://schemas.microsoft.com/office/powerpoint/2010/main" val="45375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2"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27" name="Rectangle 7"/>
          <p:cNvSpPr>
            <a:spLocks noGrp="1" noChangeArrowheads="1"/>
          </p:cNvSpPr>
          <p:nvPr>
            <p:ph type="title"/>
          </p:nvPr>
        </p:nvSpPr>
        <p:spPr bwMode="auto">
          <a:xfrm>
            <a:off x="4572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3072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alt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alt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7C183A14-5066-4878-AE9F-660DCCA4A636}" type="slidenum">
              <a:rPr lang="en-US" altLang="en-US"/>
              <a:pPr/>
              <a:t>‹#›</a:t>
            </a:fld>
            <a:endParaRPr lang="en-US" altLang="en-US"/>
          </a:p>
        </p:txBody>
      </p:sp>
      <p:graphicFrame>
        <p:nvGraphicFramePr>
          <p:cNvPr id="30732"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30805" name="VISIO" r:id="rId14" imgW="2662920" imgH="721080" progId="Visio.Drawing.6">
                  <p:embed/>
                </p:oleObj>
              </mc:Choice>
              <mc:Fallback>
                <p:oleObj name="VISIO" r:id="rId14" imgW="2662920" imgH="721080" progId="Visio.Drawing.6">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fontAlgn="base">
        <a:spcBef>
          <a:spcPct val="0"/>
        </a:spcBef>
        <a:spcAft>
          <a:spcPct val="0"/>
        </a:spcAft>
        <a:defRPr sz="4400" i="1" kern="1200">
          <a:solidFill>
            <a:schemeClr val="tx2"/>
          </a:solidFill>
          <a:latin typeface="+mj-lt"/>
          <a:ea typeface="+mj-ea"/>
          <a:cs typeface="+mj-cs"/>
        </a:defRPr>
      </a:lvl1pPr>
      <a:lvl2pPr algn="r" rtl="0" fontAlgn="base">
        <a:spcBef>
          <a:spcPct val="0"/>
        </a:spcBef>
        <a:spcAft>
          <a:spcPct val="0"/>
        </a:spcAft>
        <a:defRPr sz="4400" i="1">
          <a:solidFill>
            <a:schemeClr val="tx2"/>
          </a:solidFill>
          <a:latin typeface="Arial" panose="020B0604020202020204" pitchFamily="34" charset="0"/>
        </a:defRPr>
      </a:lvl2pPr>
      <a:lvl3pPr algn="r" rtl="0" fontAlgn="base">
        <a:spcBef>
          <a:spcPct val="0"/>
        </a:spcBef>
        <a:spcAft>
          <a:spcPct val="0"/>
        </a:spcAft>
        <a:defRPr sz="4400" i="1">
          <a:solidFill>
            <a:schemeClr val="tx2"/>
          </a:solidFill>
          <a:latin typeface="Arial" panose="020B0604020202020204" pitchFamily="34" charset="0"/>
        </a:defRPr>
      </a:lvl3pPr>
      <a:lvl4pPr algn="r" rtl="0" fontAlgn="base">
        <a:spcBef>
          <a:spcPct val="0"/>
        </a:spcBef>
        <a:spcAft>
          <a:spcPct val="0"/>
        </a:spcAft>
        <a:defRPr sz="4400" i="1">
          <a:solidFill>
            <a:schemeClr val="tx2"/>
          </a:solidFill>
          <a:latin typeface="Arial" panose="020B0604020202020204" pitchFamily="34" charset="0"/>
        </a:defRPr>
      </a:lvl4pPr>
      <a:lvl5pPr algn="r" rtl="0" fontAlgn="base">
        <a:spcBef>
          <a:spcPct val="0"/>
        </a:spcBef>
        <a:spcAft>
          <a:spcPct val="0"/>
        </a:spcAft>
        <a:defRPr sz="4400" i="1">
          <a:solidFill>
            <a:schemeClr val="tx2"/>
          </a:solidFill>
          <a:latin typeface="Arial" panose="020B0604020202020204" pitchFamily="34" charset="0"/>
        </a:defRPr>
      </a:lvl5pPr>
      <a:lvl6pPr marL="457200" algn="r" rtl="0" fontAlgn="base">
        <a:spcBef>
          <a:spcPct val="0"/>
        </a:spcBef>
        <a:spcAft>
          <a:spcPct val="0"/>
        </a:spcAft>
        <a:defRPr sz="4400" i="1">
          <a:solidFill>
            <a:schemeClr val="tx2"/>
          </a:solidFill>
          <a:latin typeface="Arial" panose="020B0604020202020204" pitchFamily="34" charset="0"/>
        </a:defRPr>
      </a:lvl6pPr>
      <a:lvl7pPr marL="914400" algn="r" rtl="0" fontAlgn="base">
        <a:spcBef>
          <a:spcPct val="0"/>
        </a:spcBef>
        <a:spcAft>
          <a:spcPct val="0"/>
        </a:spcAft>
        <a:defRPr sz="4400" i="1">
          <a:solidFill>
            <a:schemeClr val="tx2"/>
          </a:solidFill>
          <a:latin typeface="Arial" panose="020B0604020202020204" pitchFamily="34" charset="0"/>
        </a:defRPr>
      </a:lvl7pPr>
      <a:lvl8pPr marL="1371600" algn="r" rtl="0" fontAlgn="base">
        <a:spcBef>
          <a:spcPct val="0"/>
        </a:spcBef>
        <a:spcAft>
          <a:spcPct val="0"/>
        </a:spcAft>
        <a:defRPr sz="4400" i="1">
          <a:solidFill>
            <a:schemeClr val="tx2"/>
          </a:solidFill>
          <a:latin typeface="Arial" panose="020B0604020202020204" pitchFamily="34" charset="0"/>
        </a:defRPr>
      </a:lvl8pPr>
      <a:lvl9pPr marL="1828800" algn="r" rtl="0" fontAlgn="base">
        <a:spcBef>
          <a:spcPct val="0"/>
        </a:spcBef>
        <a:spcAft>
          <a:spcPct val="0"/>
        </a:spcAft>
        <a:defRPr sz="4400" i="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8.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0.wmf"/><Relationship Id="rId4" Type="http://schemas.openxmlformats.org/officeDocument/2006/relationships/oleObject" Target="../embeddings/oleObject5.bin"/><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4.wmf"/><Relationship Id="rId3" Type="http://schemas.openxmlformats.org/officeDocument/2006/relationships/notesSlide" Target="../notesSlides/notesSlide10.xml"/><Relationship Id="rId7" Type="http://schemas.openxmlformats.org/officeDocument/2006/relationships/image" Target="../media/image6.wmf"/><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1.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16.wmf"/><Relationship Id="rId5" Type="http://schemas.openxmlformats.org/officeDocument/2006/relationships/image" Target="../media/image6.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19.wmf"/><Relationship Id="rId3" Type="http://schemas.openxmlformats.org/officeDocument/2006/relationships/notesSlide" Target="../notesSlides/notesSlide12.xml"/><Relationship Id="rId7" Type="http://schemas.openxmlformats.org/officeDocument/2006/relationships/image" Target="../media/image17.wmf"/><Relationship Id="rId12"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9.bin"/><Relationship Id="rId11" Type="http://schemas.openxmlformats.org/officeDocument/2006/relationships/image" Target="../media/image16.wmf"/><Relationship Id="rId5" Type="http://schemas.openxmlformats.org/officeDocument/2006/relationships/image" Target="../media/image6.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18.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1.wmf"/><Relationship Id="rId3" Type="http://schemas.openxmlformats.org/officeDocument/2006/relationships/notesSlide" Target="../notesSlides/notesSlide13.xml"/><Relationship Id="rId7" Type="http://schemas.openxmlformats.org/officeDocument/2006/relationships/image" Target="../media/image17.wmf"/><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4.bin"/><Relationship Id="rId11" Type="http://schemas.openxmlformats.org/officeDocument/2006/relationships/image" Target="../media/image20.wmf"/><Relationship Id="rId5" Type="http://schemas.openxmlformats.org/officeDocument/2006/relationships/image" Target="../media/image6.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18.wmf"/></Relationships>
</file>

<file path=ppt/slides/_rels/slide16.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notesSlide" Target="../notesSlides/notesSlide14.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9.bin"/><Relationship Id="rId5" Type="http://schemas.openxmlformats.org/officeDocument/2006/relationships/image" Target="../media/image17.wmf"/><Relationship Id="rId4"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1.bin"/><Relationship Id="rId5" Type="http://schemas.openxmlformats.org/officeDocument/2006/relationships/image" Target="../media/image17.wmf"/><Relationship Id="rId4"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notesSlide" Target="../notesSlides/notesSlide16.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3.bin"/><Relationship Id="rId5" Type="http://schemas.openxmlformats.org/officeDocument/2006/relationships/image" Target="../media/image17.wmf"/><Relationship Id="rId4" Type="http://schemas.openxmlformats.org/officeDocument/2006/relationships/oleObject" Target="../embeddings/oleObject3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5.bin"/><Relationship Id="rId5" Type="http://schemas.openxmlformats.org/officeDocument/2006/relationships/image" Target="../media/image17.wmf"/><Relationship Id="rId4"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7.bin"/><Relationship Id="rId5" Type="http://schemas.openxmlformats.org/officeDocument/2006/relationships/image" Target="../media/image17.wmf"/><Relationship Id="rId4" Type="http://schemas.openxmlformats.org/officeDocument/2006/relationships/oleObject" Target="../embeddings/oleObject36.bin"/></Relationships>
</file>

<file path=ppt/slides/_rels/slide21.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notesSlide" Target="../notesSlides/notesSlide19.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9.bin"/><Relationship Id="rId5" Type="http://schemas.openxmlformats.org/officeDocument/2006/relationships/image" Target="../media/image17.wmf"/><Relationship Id="rId4"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20.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1.bin"/><Relationship Id="rId5" Type="http://schemas.openxmlformats.org/officeDocument/2006/relationships/image" Target="../media/image6.wmf"/><Relationship Id="rId4" Type="http://schemas.openxmlformats.org/officeDocument/2006/relationships/oleObject" Target="../embeddings/oleObject40.bin"/><Relationship Id="rId9" Type="http://schemas.openxmlformats.org/officeDocument/2006/relationships/image" Target="../media/image24.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21.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4.bin"/><Relationship Id="rId11" Type="http://schemas.openxmlformats.org/officeDocument/2006/relationships/image" Target="../media/image26.wmf"/><Relationship Id="rId5" Type="http://schemas.openxmlformats.org/officeDocument/2006/relationships/image" Target="../media/image6.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25.wmf"/></Relationships>
</file>

<file path=ppt/slides/_rels/slide2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22.xml"/><Relationship Id="rId7" Type="http://schemas.openxmlformats.org/officeDocument/2006/relationships/oleObject" Target="../embeddings/oleObject47.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1.gif"/><Relationship Id="rId11" Type="http://schemas.openxmlformats.org/officeDocument/2006/relationships/oleObject" Target="../embeddings/oleObject49.bin"/><Relationship Id="rId5" Type="http://schemas.openxmlformats.org/officeDocument/2006/relationships/image" Target="../media/image30.gif"/><Relationship Id="rId10" Type="http://schemas.openxmlformats.org/officeDocument/2006/relationships/image" Target="../media/image28.wmf"/><Relationship Id="rId4" Type="http://schemas.openxmlformats.org/officeDocument/2006/relationships/slide" Target="slide2.xml"/><Relationship Id="rId9" Type="http://schemas.openxmlformats.org/officeDocument/2006/relationships/oleObject" Target="../embeddings/oleObject4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2.gif"/><Relationship Id="rId5" Type="http://schemas.openxmlformats.org/officeDocument/2006/relationships/image" Target="../media/image6.wmf"/><Relationship Id="rId4" Type="http://schemas.openxmlformats.org/officeDocument/2006/relationships/oleObject" Target="../embeddings/oleObject50.bin"/></Relationships>
</file>

<file path=ppt/slides/_rels/slide2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24.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52.bin"/><Relationship Id="rId5" Type="http://schemas.openxmlformats.org/officeDocument/2006/relationships/image" Target="../media/image6.wmf"/><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25.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54.bin"/><Relationship Id="rId5" Type="http://schemas.openxmlformats.org/officeDocument/2006/relationships/image" Target="../media/image34.wmf"/><Relationship Id="rId4" Type="http://schemas.openxmlformats.org/officeDocument/2006/relationships/oleObject" Target="../embeddings/oleObject53.bin"/><Relationship Id="rId9" Type="http://schemas.openxmlformats.org/officeDocument/2006/relationships/image" Target="../media/image33.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33.wmf"/><Relationship Id="rId5" Type="http://schemas.openxmlformats.org/officeDocument/2006/relationships/oleObject" Target="../embeddings/oleObject56.bin"/><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37.wmf"/><Relationship Id="rId3" Type="http://schemas.openxmlformats.org/officeDocument/2006/relationships/notesSlide" Target="../notesSlides/notesSlide27.xml"/><Relationship Id="rId7" Type="http://schemas.openxmlformats.org/officeDocument/2006/relationships/image" Target="../media/image33.wmf"/><Relationship Id="rId12"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8.bin"/><Relationship Id="rId11" Type="http://schemas.openxmlformats.org/officeDocument/2006/relationships/image" Target="../media/image36.wmf"/><Relationship Id="rId5" Type="http://schemas.openxmlformats.org/officeDocument/2006/relationships/image" Target="../media/image6.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3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28.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63.bin"/><Relationship Id="rId11" Type="http://schemas.openxmlformats.org/officeDocument/2006/relationships/image" Target="../media/image33.wmf"/><Relationship Id="rId5" Type="http://schemas.openxmlformats.org/officeDocument/2006/relationships/image" Target="../media/image6.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39.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43.wmf"/><Relationship Id="rId3" Type="http://schemas.openxmlformats.org/officeDocument/2006/relationships/notesSlide" Target="../notesSlides/notesSlide29.xml"/><Relationship Id="rId7" Type="http://schemas.openxmlformats.org/officeDocument/2006/relationships/image" Target="../media/image40.wmf"/><Relationship Id="rId12"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67.bin"/><Relationship Id="rId11" Type="http://schemas.openxmlformats.org/officeDocument/2006/relationships/image" Target="../media/image42.wmf"/><Relationship Id="rId5" Type="http://schemas.openxmlformats.org/officeDocument/2006/relationships/image" Target="../media/image6.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41.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45.wmf"/><Relationship Id="rId3" Type="http://schemas.openxmlformats.org/officeDocument/2006/relationships/notesSlide" Target="../notesSlides/notesSlide30.xml"/><Relationship Id="rId7" Type="http://schemas.openxmlformats.org/officeDocument/2006/relationships/image" Target="../media/image40.wmf"/><Relationship Id="rId12"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72.bin"/><Relationship Id="rId11" Type="http://schemas.openxmlformats.org/officeDocument/2006/relationships/image" Target="../media/image44.wmf"/><Relationship Id="rId5" Type="http://schemas.openxmlformats.org/officeDocument/2006/relationships/image" Target="../media/image6.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41.wmf"/></Relationships>
</file>

<file path=ppt/slides/_rels/slide33.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notesSlide" Target="../notesSlides/notesSlide31.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77.bin"/><Relationship Id="rId5" Type="http://schemas.openxmlformats.org/officeDocument/2006/relationships/image" Target="../media/image40.wmf"/><Relationship Id="rId4" Type="http://schemas.openxmlformats.org/officeDocument/2006/relationships/oleObject" Target="../embeddings/oleObject76.bin"/></Relationships>
</file>

<file path=ppt/slides/_rels/slide34.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notesSlide" Target="../notesSlides/notesSlide32.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79.bin"/><Relationship Id="rId5" Type="http://schemas.openxmlformats.org/officeDocument/2006/relationships/image" Target="../media/image40.wmf"/><Relationship Id="rId4" Type="http://schemas.openxmlformats.org/officeDocument/2006/relationships/oleObject" Target="../embeddings/oleObject78.bin"/></Relationships>
</file>

<file path=ppt/slides/_rels/slide35.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notesSlide" Target="../notesSlides/notesSlide33.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81.bin"/><Relationship Id="rId5" Type="http://schemas.openxmlformats.org/officeDocument/2006/relationships/image" Target="../media/image40.wmf"/><Relationship Id="rId4" Type="http://schemas.openxmlformats.org/officeDocument/2006/relationships/oleObject" Target="../embeddings/oleObject80.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notesSlide" Target="../notesSlides/notesSlide34.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83.bin"/><Relationship Id="rId5" Type="http://schemas.openxmlformats.org/officeDocument/2006/relationships/image" Target="../media/image6.wmf"/><Relationship Id="rId4" Type="http://schemas.openxmlformats.org/officeDocument/2006/relationships/oleObject" Target="../embeddings/oleObject82.bin"/><Relationship Id="rId9" Type="http://schemas.openxmlformats.org/officeDocument/2006/relationships/image" Target="../media/image47.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notesSlide" Target="../notesSlides/notesSlide35.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86.bin"/><Relationship Id="rId11" Type="http://schemas.openxmlformats.org/officeDocument/2006/relationships/image" Target="../media/image50.wmf"/><Relationship Id="rId5" Type="http://schemas.openxmlformats.org/officeDocument/2006/relationships/image" Target="../media/image6.wmf"/><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49.wmf"/></Relationships>
</file>

<file path=ppt/slides/_rels/slide3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36.xml"/><Relationship Id="rId7" Type="http://schemas.openxmlformats.org/officeDocument/2006/relationships/oleObject" Target="../embeddings/oleObject89.bin"/><Relationship Id="rId12"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31.gif"/><Relationship Id="rId11" Type="http://schemas.openxmlformats.org/officeDocument/2006/relationships/oleObject" Target="../embeddings/oleObject91.bin"/><Relationship Id="rId5" Type="http://schemas.openxmlformats.org/officeDocument/2006/relationships/image" Target="../media/image30.gif"/><Relationship Id="rId10" Type="http://schemas.openxmlformats.org/officeDocument/2006/relationships/image" Target="../media/image40.wmf"/><Relationship Id="rId4" Type="http://schemas.openxmlformats.org/officeDocument/2006/relationships/slide" Target="slide2.xml"/><Relationship Id="rId9" Type="http://schemas.openxmlformats.org/officeDocument/2006/relationships/oleObject" Target="../embeddings/oleObject9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93.bin"/><Relationship Id="rId5" Type="http://schemas.openxmlformats.org/officeDocument/2006/relationships/image" Target="../media/image51.wmf"/><Relationship Id="rId4" Type="http://schemas.openxmlformats.org/officeDocument/2006/relationships/oleObject" Target="../embeddings/oleObject9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95.bin"/><Relationship Id="rId5" Type="http://schemas.openxmlformats.org/officeDocument/2006/relationships/image" Target="../media/image53.wmf"/><Relationship Id="rId4" Type="http://schemas.openxmlformats.org/officeDocument/2006/relationships/oleObject" Target="../embeddings/oleObject9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97.bin"/><Relationship Id="rId5" Type="http://schemas.openxmlformats.org/officeDocument/2006/relationships/image" Target="../media/image54.wmf"/><Relationship Id="rId4" Type="http://schemas.openxmlformats.org/officeDocument/2006/relationships/oleObject" Target="../embeddings/oleObject96.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99.bin"/><Relationship Id="rId5" Type="http://schemas.openxmlformats.org/officeDocument/2006/relationships/image" Target="../media/image54.wmf"/><Relationship Id="rId4" Type="http://schemas.openxmlformats.org/officeDocument/2006/relationships/oleObject" Target="../embeddings/oleObject98.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101.bin"/><Relationship Id="rId5" Type="http://schemas.openxmlformats.org/officeDocument/2006/relationships/image" Target="../media/image56.wmf"/><Relationship Id="rId4" Type="http://schemas.openxmlformats.org/officeDocument/2006/relationships/oleObject" Target="../embeddings/oleObject100.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103.bin"/><Relationship Id="rId5" Type="http://schemas.openxmlformats.org/officeDocument/2006/relationships/image" Target="../media/image58.wmf"/><Relationship Id="rId4" Type="http://schemas.openxmlformats.org/officeDocument/2006/relationships/oleObject" Target="../embeddings/oleObject10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105.bin"/><Relationship Id="rId5" Type="http://schemas.openxmlformats.org/officeDocument/2006/relationships/image" Target="../media/image57.wmf"/><Relationship Id="rId4" Type="http://schemas.openxmlformats.org/officeDocument/2006/relationships/oleObject" Target="../embeddings/oleObject10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107.bin"/><Relationship Id="rId5" Type="http://schemas.openxmlformats.org/officeDocument/2006/relationships/image" Target="../media/image57.wmf"/><Relationship Id="rId4" Type="http://schemas.openxmlformats.org/officeDocument/2006/relationships/oleObject" Target="../embeddings/oleObject10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109.bin"/><Relationship Id="rId5" Type="http://schemas.openxmlformats.org/officeDocument/2006/relationships/image" Target="../media/image60.wmf"/><Relationship Id="rId4" Type="http://schemas.openxmlformats.org/officeDocument/2006/relationships/oleObject" Target="../embeddings/oleObject108.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111.bin"/><Relationship Id="rId5" Type="http://schemas.openxmlformats.org/officeDocument/2006/relationships/image" Target="../media/image61.wmf"/><Relationship Id="rId4" Type="http://schemas.openxmlformats.org/officeDocument/2006/relationships/oleObject" Target="../embeddings/oleObject110.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113.bin"/><Relationship Id="rId5" Type="http://schemas.openxmlformats.org/officeDocument/2006/relationships/image" Target="../media/image61.wmf"/><Relationship Id="rId4" Type="http://schemas.openxmlformats.org/officeDocument/2006/relationships/oleObject" Target="../embeddings/oleObject112.bin"/></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115.bin"/><Relationship Id="rId5" Type="http://schemas.openxmlformats.org/officeDocument/2006/relationships/image" Target="../media/image63.wmf"/><Relationship Id="rId4" Type="http://schemas.openxmlformats.org/officeDocument/2006/relationships/oleObject" Target="../embeddings/oleObject114.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117.bin"/><Relationship Id="rId5" Type="http://schemas.openxmlformats.org/officeDocument/2006/relationships/image" Target="../media/image65.wmf"/><Relationship Id="rId4" Type="http://schemas.openxmlformats.org/officeDocument/2006/relationships/oleObject" Target="../embeddings/oleObject116.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119.bin"/><Relationship Id="rId5" Type="http://schemas.openxmlformats.org/officeDocument/2006/relationships/image" Target="../media/image67.wmf"/><Relationship Id="rId4" Type="http://schemas.openxmlformats.org/officeDocument/2006/relationships/oleObject" Target="../embeddings/oleObject11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121.bin"/><Relationship Id="rId5" Type="http://schemas.openxmlformats.org/officeDocument/2006/relationships/image" Target="../media/image65.wmf"/><Relationship Id="rId4" Type="http://schemas.openxmlformats.org/officeDocument/2006/relationships/oleObject" Target="../embeddings/oleObject12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123.bin"/><Relationship Id="rId5" Type="http://schemas.openxmlformats.org/officeDocument/2006/relationships/image" Target="../media/image68.wmf"/><Relationship Id="rId4" Type="http://schemas.openxmlformats.org/officeDocument/2006/relationships/oleObject" Target="../embeddings/oleObject122.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125.bin"/><Relationship Id="rId5" Type="http://schemas.openxmlformats.org/officeDocument/2006/relationships/image" Target="../media/image70.wmf"/><Relationship Id="rId4" Type="http://schemas.openxmlformats.org/officeDocument/2006/relationships/oleObject" Target="../embeddings/oleObject12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127.bin"/><Relationship Id="rId5" Type="http://schemas.openxmlformats.org/officeDocument/2006/relationships/image" Target="../media/image70.wmf"/><Relationship Id="rId4" Type="http://schemas.openxmlformats.org/officeDocument/2006/relationships/oleObject" Target="../embeddings/oleObject126.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129.bin"/><Relationship Id="rId5" Type="http://schemas.openxmlformats.org/officeDocument/2006/relationships/image" Target="../media/image71.wmf"/><Relationship Id="rId4" Type="http://schemas.openxmlformats.org/officeDocument/2006/relationships/oleObject" Target="../embeddings/oleObject128.bin"/></Relationships>
</file>

<file path=ppt/slides/_rels/slide58.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130.bin"/><Relationship Id="rId7" Type="http://schemas.openxmlformats.org/officeDocument/2006/relationships/oleObject" Target="../embeddings/oleObject132.bin"/><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74.wmf"/><Relationship Id="rId5" Type="http://schemas.openxmlformats.org/officeDocument/2006/relationships/oleObject" Target="../embeddings/oleObject131.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133.bin"/></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image" Target="../media/image77.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image" Target="../media/image77.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image" Target="../media/image78.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image" Target="../media/image78.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80.wmf"/><Relationship Id="rId5" Type="http://schemas.openxmlformats.org/officeDocument/2006/relationships/oleObject" Target="../embeddings/oleObject139.bin"/><Relationship Id="rId4" Type="http://schemas.openxmlformats.org/officeDocument/2006/relationships/image" Target="../media/image79.wmf"/></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228600"/>
            <a:ext cx="7772400" cy="1143000"/>
          </a:xfrm>
        </p:spPr>
        <p:txBody>
          <a:bodyPr/>
          <a:lstStyle/>
          <a:p>
            <a:pPr algn="ctr"/>
            <a:r>
              <a:rPr lang="en-US" altLang="en-US" sz="3600" dirty="0"/>
              <a:t>ECE 2202</a:t>
            </a:r>
            <a:br>
              <a:rPr lang="en-US" altLang="en-US" sz="3600" dirty="0"/>
            </a:br>
            <a:r>
              <a:rPr lang="en-US" altLang="en-US" sz="3600" dirty="0"/>
              <a:t> Circuit Analysis II</a:t>
            </a:r>
          </a:p>
        </p:txBody>
      </p:sp>
      <p:sp>
        <p:nvSpPr>
          <p:cNvPr id="4099" name="Text Box 3"/>
          <p:cNvSpPr txBox="1">
            <a:spLocks noChangeArrowheads="1"/>
          </p:cNvSpPr>
          <p:nvPr/>
        </p:nvSpPr>
        <p:spPr bwMode="auto">
          <a:xfrm>
            <a:off x="2590800" y="3962400"/>
            <a:ext cx="4068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t>Dr. Dave Shattuck</a:t>
            </a:r>
          </a:p>
          <a:p>
            <a:pPr algn="ctr" eaLnBrk="0" hangingPunct="0"/>
            <a:r>
              <a:rPr lang="en-US" altLang="en-US"/>
              <a:t>Associate Professor, ECE Dept.</a:t>
            </a:r>
          </a:p>
        </p:txBody>
      </p:sp>
      <p:sp>
        <p:nvSpPr>
          <p:cNvPr id="4100" name="Text Box 4"/>
          <p:cNvSpPr txBox="1">
            <a:spLocks noChangeArrowheads="1"/>
          </p:cNvSpPr>
          <p:nvPr/>
        </p:nvSpPr>
        <p:spPr bwMode="auto">
          <a:xfrm>
            <a:off x="609600" y="2133600"/>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3600" b="1" dirty="0">
                <a:latin typeface="Arial" panose="020B0604020202020204" pitchFamily="34" charset="0"/>
              </a:rPr>
              <a:t>Lecture Set #2</a:t>
            </a:r>
          </a:p>
          <a:p>
            <a:pPr algn="ctr" eaLnBrk="0" hangingPunct="0"/>
            <a:r>
              <a:rPr lang="en-US" altLang="en-US" sz="3600" b="1" dirty="0">
                <a:latin typeface="Arial" panose="020B0604020202020204" pitchFamily="34" charset="0"/>
              </a:rPr>
              <a:t>Inductors and Capacitors</a:t>
            </a:r>
          </a:p>
          <a:p>
            <a:pPr algn="ctr" eaLnBrk="0" hangingPunct="0"/>
            <a:r>
              <a:rPr lang="en-US" altLang="en-US" sz="1200" b="1" dirty="0">
                <a:latin typeface="Arial" panose="020B0604020202020204" pitchFamily="34" charset="0"/>
              </a:rPr>
              <a:t>Version </a:t>
            </a:r>
            <a:r>
              <a:rPr lang="en-US" altLang="en-US" sz="1200" b="1" dirty="0" smtClean="0">
                <a:latin typeface="Arial" panose="020B0604020202020204" pitchFamily="34" charset="0"/>
              </a:rPr>
              <a:t>25</a:t>
            </a:r>
            <a:endParaRPr lang="en-US" altLang="en-US" sz="1200" dirty="0">
              <a:latin typeface="Arial" panose="020B0604020202020204" pitchFamily="34" charset="0"/>
            </a:endParaRPr>
          </a:p>
        </p:txBody>
      </p:sp>
      <p:grpSp>
        <p:nvGrpSpPr>
          <p:cNvPr id="4106" name="Group 10"/>
          <p:cNvGrpSpPr>
            <a:grpSpLocks/>
          </p:cNvGrpSpPr>
          <p:nvPr/>
        </p:nvGrpSpPr>
        <p:grpSpPr bwMode="auto">
          <a:xfrm>
            <a:off x="0" y="5334000"/>
            <a:ext cx="9155113" cy="1524000"/>
            <a:chOff x="0" y="3360"/>
            <a:chExt cx="5767" cy="960"/>
          </a:xfrm>
        </p:grpSpPr>
        <p:sp>
          <p:nvSpPr>
            <p:cNvPr id="4107" name="Rectangle 11"/>
            <p:cNvSpPr>
              <a:spLocks noChangeArrowheads="1"/>
            </p:cNvSpPr>
            <p:nvPr/>
          </p:nvSpPr>
          <p:spPr bwMode="auto">
            <a:xfrm>
              <a:off x="0" y="3360"/>
              <a:ext cx="5760" cy="960"/>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8" name="Picture 12" descr="C:\Documents and Settings\shattuck\Personal\Course_junk\ECE2300_junk\Current_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389"/>
              <a:ext cx="4224" cy="931"/>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13"/>
            <p:cNvSpPr>
              <a:spLocks noChangeArrowheads="1"/>
            </p:cNvSpPr>
            <p:nvPr/>
          </p:nvSpPr>
          <p:spPr bwMode="auto">
            <a:xfrm>
              <a:off x="4272" y="3572"/>
              <a:ext cx="149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dirty="0">
                  <a:solidFill>
                    <a:schemeClr val="accent2"/>
                  </a:solidFill>
                </a:rPr>
                <a:t>Shattuck@uh.edu</a:t>
              </a:r>
            </a:p>
            <a:p>
              <a:pPr algn="ctr" eaLnBrk="0" hangingPunct="0"/>
              <a:r>
                <a:rPr lang="en-US" altLang="en-US" dirty="0">
                  <a:solidFill>
                    <a:schemeClr val="accent2"/>
                  </a:solidFill>
                </a:rPr>
                <a:t>713 743-4422</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9" name="Rectangle 11"/>
          <p:cNvSpPr>
            <a:spLocks noChangeArrowheads="1"/>
          </p:cNvSpPr>
          <p:nvPr/>
        </p:nvSpPr>
        <p:spPr bwMode="auto">
          <a:xfrm>
            <a:off x="5334000" y="5486400"/>
            <a:ext cx="2057400" cy="1219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47490" name="Object 2"/>
          <p:cNvGraphicFramePr>
            <a:graphicFrameLocks noChangeAspect="1"/>
          </p:cNvGraphicFramePr>
          <p:nvPr/>
        </p:nvGraphicFramePr>
        <p:xfrm>
          <a:off x="381000" y="4419600"/>
          <a:ext cx="3429000" cy="1593850"/>
        </p:xfrm>
        <a:graphic>
          <a:graphicData uri="http://schemas.openxmlformats.org/presentationml/2006/ole">
            <mc:AlternateContent xmlns:mc="http://schemas.openxmlformats.org/markup-compatibility/2006">
              <mc:Choice xmlns:v="urn:schemas-microsoft-com:vml" Requires="v">
                <p:oleObj spid="_x0000_s447713" name="VISIO" r:id="rId4" imgW="2314440" imgH="1075320" progId="Visio.Drawing.6">
                  <p:embed/>
                </p:oleObj>
              </mc:Choice>
              <mc:Fallback>
                <p:oleObj name="VISIO" r:id="rId4" imgW="2314440" imgH="107532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19600"/>
                        <a:ext cx="3429000" cy="15938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7491" name="Rectangle 3"/>
          <p:cNvSpPr>
            <a:spLocks noGrp="1" noChangeArrowheads="1"/>
          </p:cNvSpPr>
          <p:nvPr>
            <p:ph type="title"/>
          </p:nvPr>
        </p:nvSpPr>
        <p:spPr>
          <a:xfrm>
            <a:off x="452438" y="533400"/>
            <a:ext cx="7772400" cy="762000"/>
          </a:xfrm>
        </p:spPr>
        <p:txBody>
          <a:bodyPr/>
          <a:lstStyle/>
          <a:p>
            <a:r>
              <a:rPr lang="en-US" altLang="en-US" sz="3600" dirty="0"/>
              <a:t>Schematic Symbol for Inductors</a:t>
            </a:r>
          </a:p>
        </p:txBody>
      </p:sp>
      <p:sp>
        <p:nvSpPr>
          <p:cNvPr id="447492" name="Rectangle 4"/>
          <p:cNvSpPr>
            <a:spLocks noGrp="1" noChangeArrowheads="1"/>
          </p:cNvSpPr>
          <p:nvPr>
            <p:ph type="body" idx="1"/>
          </p:nvPr>
        </p:nvSpPr>
        <p:spPr>
          <a:xfrm>
            <a:off x="304800" y="1752600"/>
            <a:ext cx="8305800" cy="1066800"/>
          </a:xfrm>
        </p:spPr>
        <p:txBody>
          <a:bodyPr/>
          <a:lstStyle/>
          <a:p>
            <a:pPr marL="660400" indent="-660400">
              <a:buFontTx/>
              <a:buNone/>
            </a:pPr>
            <a:r>
              <a:rPr lang="en-US" altLang="en-US" dirty="0"/>
              <a:t>The schematic symbol that we use for inductors is shown here.</a:t>
            </a:r>
          </a:p>
        </p:txBody>
      </p:sp>
      <p:sp>
        <p:nvSpPr>
          <p:cNvPr id="447493" name="Rectangle 5"/>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47494"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47714" name="Equation" r:id="rId6" imgW="914400" imgH="198720" progId="Equation.DSMT4">
                  <p:embed/>
                </p:oleObj>
              </mc:Choice>
              <mc:Fallback>
                <p:oleObj name="Equation" r:id="rId6" imgW="914400" imgH="1987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7495" name="Rectangle 7"/>
          <p:cNvSpPr>
            <a:spLocks noChangeArrowheads="1"/>
          </p:cNvSpPr>
          <p:nvPr/>
        </p:nvSpPr>
        <p:spPr bwMode="auto">
          <a:xfrm>
            <a:off x="1676400" y="4343400"/>
            <a:ext cx="1524000" cy="6096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496" name="Line 8"/>
          <p:cNvSpPr>
            <a:spLocks noChangeShapeType="1"/>
          </p:cNvSpPr>
          <p:nvPr/>
        </p:nvSpPr>
        <p:spPr bwMode="auto">
          <a:xfrm flipH="1">
            <a:off x="3048000" y="3276600"/>
            <a:ext cx="838200" cy="1066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497" name="Text Box 9"/>
          <p:cNvSpPr txBox="1">
            <a:spLocks noChangeArrowheads="1"/>
          </p:cNvSpPr>
          <p:nvPr/>
        </p:nvSpPr>
        <p:spPr bwMode="auto">
          <a:xfrm>
            <a:off x="3886200" y="2819400"/>
            <a:ext cx="4892675" cy="2686050"/>
          </a:xfrm>
          <a:prstGeom prst="rect">
            <a:avLst/>
          </a:prstGeom>
          <a:solidFill>
            <a:schemeClr val="accent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latin typeface="Arial" panose="020B0604020202020204" pitchFamily="34" charset="0"/>
              </a:rPr>
              <a:t>This is intended to indicate that the schematic symbol can be labeled either with a variable, like </a:t>
            </a:r>
            <a:r>
              <a:rPr lang="en-US" altLang="en-US" i="1"/>
              <a:t>L</a:t>
            </a:r>
            <a:r>
              <a:rPr lang="en-US" altLang="en-US" i="1" baseline="-25000"/>
              <a:t>X</a:t>
            </a:r>
            <a:r>
              <a:rPr lang="en-US" altLang="en-US">
                <a:latin typeface="Arial" panose="020B0604020202020204" pitchFamily="34" charset="0"/>
              </a:rPr>
              <a:t>, or a value, with some number, and units.  An example might be 390[mH].  It could also be labeled with both.</a:t>
            </a:r>
          </a:p>
        </p:txBody>
      </p:sp>
      <p:graphicFrame>
        <p:nvGraphicFramePr>
          <p:cNvPr id="447498" name="Object 10"/>
          <p:cNvGraphicFramePr>
            <a:graphicFrameLocks noChangeAspect="1"/>
          </p:cNvGraphicFramePr>
          <p:nvPr/>
        </p:nvGraphicFramePr>
        <p:xfrm>
          <a:off x="5410200" y="5562600"/>
          <a:ext cx="1909763" cy="1022350"/>
        </p:xfrm>
        <a:graphic>
          <a:graphicData uri="http://schemas.openxmlformats.org/presentationml/2006/ole">
            <mc:AlternateContent xmlns:mc="http://schemas.openxmlformats.org/markup-compatibility/2006">
              <mc:Choice xmlns:v="urn:schemas-microsoft-com:vml" Requires="v">
                <p:oleObj spid="_x0000_s447715" name="Equation" r:id="rId8" imgW="736560" imgH="393480" progId="Equation.DSMT4">
                  <p:embed/>
                </p:oleObj>
              </mc:Choice>
              <mc:Fallback>
                <p:oleObj name="Equation" r:id="rId8" imgW="736560" imgH="39348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5562600"/>
                        <a:ext cx="1909763"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42" name="Rectangle 6"/>
          <p:cNvSpPr>
            <a:spLocks noChangeArrowheads="1"/>
          </p:cNvSpPr>
          <p:nvPr/>
        </p:nvSpPr>
        <p:spPr bwMode="auto">
          <a:xfrm>
            <a:off x="5181600" y="2286000"/>
            <a:ext cx="3962400" cy="2971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9538" name="Rectangle 2"/>
          <p:cNvSpPr>
            <a:spLocks noGrp="1" noChangeArrowheads="1"/>
          </p:cNvSpPr>
          <p:nvPr>
            <p:ph type="title"/>
          </p:nvPr>
        </p:nvSpPr>
        <p:spPr>
          <a:xfrm>
            <a:off x="457200" y="0"/>
            <a:ext cx="7772400" cy="685800"/>
          </a:xfrm>
        </p:spPr>
        <p:txBody>
          <a:bodyPr/>
          <a:lstStyle/>
          <a:p>
            <a:r>
              <a:rPr lang="en-US" altLang="en-US" sz="3200"/>
              <a:t>Inductor Polarities</a:t>
            </a:r>
          </a:p>
        </p:txBody>
      </p:sp>
      <p:sp>
        <p:nvSpPr>
          <p:cNvPr id="449539" name="Rectangle 3"/>
          <p:cNvSpPr>
            <a:spLocks noGrp="1" noChangeArrowheads="1"/>
          </p:cNvSpPr>
          <p:nvPr>
            <p:ph type="body" idx="1"/>
          </p:nvPr>
        </p:nvSpPr>
        <p:spPr>
          <a:xfrm>
            <a:off x="76200" y="1447800"/>
            <a:ext cx="5029200" cy="5029200"/>
          </a:xfrm>
        </p:spPr>
        <p:txBody>
          <a:bodyPr/>
          <a:lstStyle/>
          <a:p>
            <a:pPr marL="609600" indent="-609600">
              <a:lnSpc>
                <a:spcPct val="90000"/>
              </a:lnSpc>
            </a:pPr>
            <a:r>
              <a:rPr lang="en-US" altLang="en-US" sz="2400" dirty="0"/>
              <a:t>Previously, we have emphasized the important of reference polarities of current sources and voltages sources.  There is no corresponding polarity to an inductor.  You can flip it end-for-end, and it will behave the same way.  </a:t>
            </a:r>
          </a:p>
          <a:p>
            <a:pPr marL="609600" indent="-609600">
              <a:lnSpc>
                <a:spcPct val="90000"/>
              </a:lnSpc>
            </a:pPr>
            <a:r>
              <a:rPr lang="en-US" altLang="en-US" sz="2400" dirty="0"/>
              <a:t>However, similar to a resistor, direction matters in one sense;  we need to have defined the voltage and current in the </a:t>
            </a:r>
            <a:r>
              <a:rPr lang="en-US" altLang="en-US" sz="2400" b="1" dirty="0"/>
              <a:t>passive sign relationship </a:t>
            </a:r>
            <a:r>
              <a:rPr lang="en-US" altLang="en-US" sz="2400" dirty="0"/>
              <a:t>to use the defining equation the way we have it here.  </a:t>
            </a:r>
          </a:p>
        </p:txBody>
      </p:sp>
      <p:pic>
        <p:nvPicPr>
          <p:cNvPr id="449540" name="Picture 4" descr="E:\Program Files\Microsoft Office\Clipart\standard\stddir1\bd05706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362200"/>
            <a:ext cx="3681413" cy="2762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9541" name="Object 5"/>
          <p:cNvGraphicFramePr>
            <a:graphicFrameLocks noChangeAspect="1"/>
          </p:cNvGraphicFramePr>
          <p:nvPr/>
        </p:nvGraphicFramePr>
        <p:xfrm>
          <a:off x="5943600" y="5410200"/>
          <a:ext cx="1909763" cy="1022350"/>
        </p:xfrm>
        <a:graphic>
          <a:graphicData uri="http://schemas.openxmlformats.org/presentationml/2006/ole">
            <mc:AlternateContent xmlns:mc="http://schemas.openxmlformats.org/markup-compatibility/2006">
              <mc:Choice xmlns:v="urn:schemas-microsoft-com:vml" Requires="v">
                <p:oleObj spid="_x0000_s449614" name="Equation" r:id="rId5" imgW="736560" imgH="393480" progId="Equation.DSMT4">
                  <p:embed/>
                </p:oleObj>
              </mc:Choice>
              <mc:Fallback>
                <p:oleObj name="Equation" r:id="rId5" imgW="736560" imgH="3934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410200"/>
                        <a:ext cx="1909763" cy="10223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ChangeArrowheads="1"/>
          </p:cNvSpPr>
          <p:nvPr/>
        </p:nvSpPr>
        <p:spPr bwMode="auto">
          <a:xfrm>
            <a:off x="4724400" y="2971800"/>
            <a:ext cx="3886200" cy="3657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87" name="Rectangle 3"/>
          <p:cNvSpPr>
            <a:spLocks noChangeArrowheads="1"/>
          </p:cNvSpPr>
          <p:nvPr/>
        </p:nvSpPr>
        <p:spPr bwMode="auto">
          <a:xfrm>
            <a:off x="228600" y="2971800"/>
            <a:ext cx="3886200" cy="3657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51588" name="Object 4"/>
          <p:cNvGraphicFramePr>
            <a:graphicFrameLocks noChangeAspect="1"/>
          </p:cNvGraphicFramePr>
          <p:nvPr/>
        </p:nvGraphicFramePr>
        <p:xfrm>
          <a:off x="381000" y="3124200"/>
          <a:ext cx="3429000" cy="1593850"/>
        </p:xfrm>
        <a:graphic>
          <a:graphicData uri="http://schemas.openxmlformats.org/presentationml/2006/ole">
            <mc:AlternateContent xmlns:mc="http://schemas.openxmlformats.org/markup-compatibility/2006">
              <mc:Choice xmlns:v="urn:schemas-microsoft-com:vml" Requires="v">
                <p:oleObj spid="_x0000_s451958" name="VISIO" r:id="rId4" imgW="2314440" imgH="1075320" progId="Visio.Drawing.6">
                  <p:embed/>
                </p:oleObj>
              </mc:Choice>
              <mc:Fallback>
                <p:oleObj name="VISIO" r:id="rId4" imgW="2314440" imgH="10753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124200"/>
                        <a:ext cx="3429000" cy="15938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1589" name="Rectangle 5"/>
          <p:cNvSpPr>
            <a:spLocks noGrp="1" noChangeArrowheads="1"/>
          </p:cNvSpPr>
          <p:nvPr>
            <p:ph type="title"/>
          </p:nvPr>
        </p:nvSpPr>
        <p:spPr>
          <a:xfrm>
            <a:off x="1219200" y="228600"/>
            <a:ext cx="7772400" cy="1143000"/>
          </a:xfrm>
        </p:spPr>
        <p:txBody>
          <a:bodyPr/>
          <a:lstStyle/>
          <a:p>
            <a:r>
              <a:rPr lang="en-US" altLang="en-US" sz="3600" dirty="0"/>
              <a:t>Passive and Active </a:t>
            </a:r>
            <a:br>
              <a:rPr lang="en-US" altLang="en-US" sz="3600" dirty="0"/>
            </a:br>
            <a:r>
              <a:rPr lang="en-US" altLang="en-US" sz="3600" dirty="0"/>
              <a:t>Sign Relationship for Inductors</a:t>
            </a:r>
          </a:p>
        </p:txBody>
      </p:sp>
      <p:sp>
        <p:nvSpPr>
          <p:cNvPr id="451590" name="Rectangle 6"/>
          <p:cNvSpPr>
            <a:spLocks noGrp="1" noChangeArrowheads="1"/>
          </p:cNvSpPr>
          <p:nvPr>
            <p:ph type="body" idx="1"/>
          </p:nvPr>
        </p:nvSpPr>
        <p:spPr>
          <a:xfrm>
            <a:off x="304800" y="1371600"/>
            <a:ext cx="8305800" cy="1066800"/>
          </a:xfrm>
        </p:spPr>
        <p:txBody>
          <a:bodyPr/>
          <a:lstStyle/>
          <a:p>
            <a:pPr marL="660400" indent="-660400">
              <a:lnSpc>
                <a:spcPct val="90000"/>
              </a:lnSpc>
              <a:buFontTx/>
              <a:buNone/>
            </a:pPr>
            <a:r>
              <a:rPr lang="en-US" altLang="en-US" sz="2800" dirty="0"/>
              <a:t>The sign of the equation that we use for inductors depends on whether we have used the passive sign relationship or the active sign relationship.</a:t>
            </a:r>
          </a:p>
        </p:txBody>
      </p:sp>
      <p:sp>
        <p:nvSpPr>
          <p:cNvPr id="451591" name="Rectangle 7"/>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51592" name="Object 8"/>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51959" name="Equation" r:id="rId6" imgW="914400" imgH="198720" progId="Equation.DSMT4">
                  <p:embed/>
                </p:oleObj>
              </mc:Choice>
              <mc:Fallback>
                <p:oleObj name="Equation" r:id="rId6" imgW="914400" imgH="19872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1593" name="Object 9"/>
          <p:cNvGraphicFramePr>
            <a:graphicFrameLocks noChangeAspect="1"/>
          </p:cNvGraphicFramePr>
          <p:nvPr/>
        </p:nvGraphicFramePr>
        <p:xfrm>
          <a:off x="1143000" y="4724400"/>
          <a:ext cx="1909763" cy="1022350"/>
        </p:xfrm>
        <a:graphic>
          <a:graphicData uri="http://schemas.openxmlformats.org/presentationml/2006/ole">
            <mc:AlternateContent xmlns:mc="http://schemas.openxmlformats.org/markup-compatibility/2006">
              <mc:Choice xmlns:v="urn:schemas-microsoft-com:vml" Requires="v">
                <p:oleObj spid="_x0000_s451960" name="Equation" r:id="rId8" imgW="736560" imgH="393480" progId="Equation.DSMT4">
                  <p:embed/>
                </p:oleObj>
              </mc:Choice>
              <mc:Fallback>
                <p:oleObj name="Equation" r:id="rId8" imgW="736560" imgH="39348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724400"/>
                        <a:ext cx="1909763"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1594" name="Text Box 10"/>
          <p:cNvSpPr txBox="1">
            <a:spLocks noChangeArrowheads="1"/>
          </p:cNvSpPr>
          <p:nvPr/>
        </p:nvSpPr>
        <p:spPr bwMode="auto">
          <a:xfrm>
            <a:off x="381000" y="5791200"/>
            <a:ext cx="352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dirty="0"/>
              <a:t>Passive Sign Relationship</a:t>
            </a:r>
          </a:p>
        </p:txBody>
      </p:sp>
      <p:graphicFrame>
        <p:nvGraphicFramePr>
          <p:cNvPr id="451595" name="Object 11"/>
          <p:cNvGraphicFramePr>
            <a:graphicFrameLocks noChangeAspect="1"/>
          </p:cNvGraphicFramePr>
          <p:nvPr/>
        </p:nvGraphicFramePr>
        <p:xfrm>
          <a:off x="4953000" y="3124200"/>
          <a:ext cx="3429000" cy="1592263"/>
        </p:xfrm>
        <a:graphic>
          <a:graphicData uri="http://schemas.openxmlformats.org/presentationml/2006/ole">
            <mc:AlternateContent xmlns:mc="http://schemas.openxmlformats.org/markup-compatibility/2006">
              <mc:Choice xmlns:v="urn:schemas-microsoft-com:vml" Requires="v">
                <p:oleObj spid="_x0000_s451961" name="VISIO" r:id="rId10" imgW="2314440" imgH="1075320" progId="Visio.Drawing.6">
                  <p:embed/>
                </p:oleObj>
              </mc:Choice>
              <mc:Fallback>
                <p:oleObj name="VISIO" r:id="rId10" imgW="2314440" imgH="1075320" progId="Visio.Drawing.6">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3124200"/>
                        <a:ext cx="3429000" cy="15922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1596" name="Object 12"/>
          <p:cNvGraphicFramePr>
            <a:graphicFrameLocks noChangeAspect="1"/>
          </p:cNvGraphicFramePr>
          <p:nvPr/>
        </p:nvGraphicFramePr>
        <p:xfrm>
          <a:off x="5676900" y="4724400"/>
          <a:ext cx="2139950" cy="1022350"/>
        </p:xfrm>
        <a:graphic>
          <a:graphicData uri="http://schemas.openxmlformats.org/presentationml/2006/ole">
            <mc:AlternateContent xmlns:mc="http://schemas.openxmlformats.org/markup-compatibility/2006">
              <mc:Choice xmlns:v="urn:schemas-microsoft-com:vml" Requires="v">
                <p:oleObj spid="_x0000_s451962" name="Equation" r:id="rId12" imgW="825480" imgH="393480" progId="Equation.DSMT4">
                  <p:embed/>
                </p:oleObj>
              </mc:Choice>
              <mc:Fallback>
                <p:oleObj name="Equation" r:id="rId12" imgW="825480" imgH="393480" progId="Equation.DSMT4">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76900" y="4724400"/>
                        <a:ext cx="213995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1597" name="Text Box 13"/>
          <p:cNvSpPr txBox="1">
            <a:spLocks noChangeArrowheads="1"/>
          </p:cNvSpPr>
          <p:nvPr/>
        </p:nvSpPr>
        <p:spPr bwMode="auto">
          <a:xfrm>
            <a:off x="4953000" y="5791200"/>
            <a:ext cx="352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dirty="0"/>
              <a:t>Active Sign Relationship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45" name="Rectangle 13"/>
          <p:cNvSpPr>
            <a:spLocks noChangeArrowheads="1"/>
          </p:cNvSpPr>
          <p:nvPr/>
        </p:nvSpPr>
        <p:spPr bwMode="auto">
          <a:xfrm>
            <a:off x="838200" y="5867400"/>
            <a:ext cx="37338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44" name="Rectangle 12"/>
          <p:cNvSpPr>
            <a:spLocks noChangeArrowheads="1"/>
          </p:cNvSpPr>
          <p:nvPr/>
        </p:nvSpPr>
        <p:spPr bwMode="auto">
          <a:xfrm>
            <a:off x="1905000" y="3352800"/>
            <a:ext cx="3962400" cy="1066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43" name="Rectangle 11"/>
          <p:cNvSpPr>
            <a:spLocks noChangeArrowheads="1"/>
          </p:cNvSpPr>
          <p:nvPr/>
        </p:nvSpPr>
        <p:spPr bwMode="auto">
          <a:xfrm>
            <a:off x="1600200" y="1600200"/>
            <a:ext cx="1981200" cy="1066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34" name="Rectangle 2"/>
          <p:cNvSpPr>
            <a:spLocks noGrp="1" noChangeArrowheads="1"/>
          </p:cNvSpPr>
          <p:nvPr>
            <p:ph type="title"/>
          </p:nvPr>
        </p:nvSpPr>
        <p:spPr>
          <a:xfrm>
            <a:off x="2438400" y="152400"/>
            <a:ext cx="6553200" cy="1066800"/>
          </a:xfrm>
        </p:spPr>
        <p:txBody>
          <a:bodyPr/>
          <a:lstStyle/>
          <a:p>
            <a:r>
              <a:rPr lang="en-US" altLang="en-US" sz="3600"/>
              <a:t>Defining Equation, Integral Form, Derivation</a:t>
            </a:r>
          </a:p>
        </p:txBody>
      </p:sp>
      <p:sp>
        <p:nvSpPr>
          <p:cNvPr id="453635" name="Rectangle 3"/>
          <p:cNvSpPr>
            <a:spLocks noGrp="1" noChangeArrowheads="1"/>
          </p:cNvSpPr>
          <p:nvPr>
            <p:ph type="body" idx="1"/>
          </p:nvPr>
        </p:nvSpPr>
        <p:spPr>
          <a:xfrm>
            <a:off x="152400" y="1219200"/>
            <a:ext cx="8763000" cy="2971800"/>
          </a:xfrm>
        </p:spPr>
        <p:txBody>
          <a:bodyPr/>
          <a:lstStyle/>
          <a:p>
            <a:pPr>
              <a:buFontTx/>
              <a:buNone/>
            </a:pPr>
            <a:r>
              <a:rPr lang="en-US" altLang="en-US" sz="2400" dirty="0"/>
              <a:t>The defining equation for the inductor, </a:t>
            </a:r>
          </a:p>
          <a:p>
            <a:pPr>
              <a:buFontTx/>
              <a:buNone/>
            </a:pPr>
            <a:endParaRPr lang="en-US" altLang="en-US" sz="2400" dirty="0"/>
          </a:p>
          <a:p>
            <a:pPr>
              <a:buFontTx/>
              <a:buNone/>
            </a:pPr>
            <a:r>
              <a:rPr lang="en-US" altLang="en-US" sz="2400" dirty="0"/>
              <a:t>	</a:t>
            </a:r>
          </a:p>
          <a:p>
            <a:pPr>
              <a:buFontTx/>
              <a:buNone/>
            </a:pPr>
            <a:r>
              <a:rPr lang="en-US" altLang="en-US" sz="2400" dirty="0"/>
              <a:t>	can be rewritten in another way.  If we want to express the current in terms of the voltage, we can integrate both sides.  We get</a:t>
            </a:r>
          </a:p>
        </p:txBody>
      </p:sp>
      <p:sp>
        <p:nvSpPr>
          <p:cNvPr id="45363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5363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53930"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3638" name="Object 6"/>
          <p:cNvGraphicFramePr>
            <a:graphicFrameLocks noChangeAspect="1"/>
          </p:cNvGraphicFramePr>
          <p:nvPr/>
        </p:nvGraphicFramePr>
        <p:xfrm>
          <a:off x="1600200" y="1600200"/>
          <a:ext cx="1912938" cy="1022350"/>
        </p:xfrm>
        <a:graphic>
          <a:graphicData uri="http://schemas.openxmlformats.org/presentationml/2006/ole">
            <mc:AlternateContent xmlns:mc="http://schemas.openxmlformats.org/markup-compatibility/2006">
              <mc:Choice xmlns:v="urn:schemas-microsoft-com:vml" Requires="v">
                <p:oleObj spid="_x0000_s453931" name="Equation" r:id="rId6" imgW="736560" imgH="393480" progId="Equation.DSMT4">
                  <p:embed/>
                </p:oleObj>
              </mc:Choice>
              <mc:Fallback>
                <p:oleObj name="Equation" r:id="rId6" imgW="736560" imgH="3934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600200"/>
                        <a:ext cx="1912938"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3639" name="Object 7"/>
          <p:cNvGraphicFramePr>
            <a:graphicFrameLocks noChangeAspect="1"/>
          </p:cNvGraphicFramePr>
          <p:nvPr/>
        </p:nvGraphicFramePr>
        <p:xfrm>
          <a:off x="1981200" y="3352800"/>
          <a:ext cx="3857625" cy="1022350"/>
        </p:xfrm>
        <a:graphic>
          <a:graphicData uri="http://schemas.openxmlformats.org/presentationml/2006/ole">
            <mc:AlternateContent xmlns:mc="http://schemas.openxmlformats.org/markup-compatibility/2006">
              <mc:Choice xmlns:v="urn:schemas-microsoft-com:vml" Requires="v">
                <p:oleObj spid="_x0000_s453932" name="Equation" r:id="rId8" imgW="1485720" imgH="393480" progId="Equation.DSMT4">
                  <p:embed/>
                </p:oleObj>
              </mc:Choice>
              <mc:Fallback>
                <p:oleObj name="Equation" r:id="rId8" imgW="1485720" imgH="39348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3352800"/>
                        <a:ext cx="3857625"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3640" name="Rectangle 8"/>
          <p:cNvSpPr>
            <a:spLocks noChangeArrowheads="1"/>
          </p:cNvSpPr>
          <p:nvPr/>
        </p:nvSpPr>
        <p:spPr bwMode="auto">
          <a:xfrm>
            <a:off x="152400" y="4419600"/>
            <a:ext cx="8839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latin typeface="Arial" panose="020B0604020202020204" pitchFamily="34" charset="0"/>
              </a:rPr>
              <a:t>We pick </a:t>
            </a:r>
            <a:r>
              <a:rPr lang="en-US" altLang="en-US" sz="2000" i="1" dirty="0"/>
              <a:t>t</a:t>
            </a:r>
            <a:r>
              <a:rPr lang="en-US" altLang="en-US" sz="2000" i="1" baseline="-25000" dirty="0"/>
              <a:t>0</a:t>
            </a:r>
            <a:r>
              <a:rPr lang="en-US" altLang="en-US" sz="2000" dirty="0">
                <a:latin typeface="Arial" panose="020B0604020202020204" pitchFamily="34" charset="0"/>
              </a:rPr>
              <a:t> and </a:t>
            </a:r>
            <a:r>
              <a:rPr lang="en-US" altLang="en-US" sz="2000" i="1" dirty="0">
                <a:latin typeface="Arial" panose="020B0604020202020204" pitchFamily="34" charset="0"/>
              </a:rPr>
              <a:t>t</a:t>
            </a:r>
            <a:r>
              <a:rPr lang="en-US" altLang="en-US" sz="2000" dirty="0">
                <a:latin typeface="Arial" panose="020B0604020202020204" pitchFamily="34" charset="0"/>
              </a:rPr>
              <a:t> for limits of the integral, where </a:t>
            </a:r>
            <a:r>
              <a:rPr lang="en-US" altLang="en-US" sz="2000" i="1" dirty="0"/>
              <a:t>t</a:t>
            </a:r>
            <a:r>
              <a:rPr lang="en-US" altLang="en-US" sz="2000" dirty="0">
                <a:latin typeface="Arial" panose="020B0604020202020204" pitchFamily="34" charset="0"/>
              </a:rPr>
              <a:t> is time, and </a:t>
            </a:r>
            <a:r>
              <a:rPr lang="en-US" altLang="en-US" sz="2000" i="1" dirty="0"/>
              <a:t>t</a:t>
            </a:r>
            <a:r>
              <a:rPr lang="en-US" altLang="en-US" sz="2000" i="1" baseline="-25000" dirty="0"/>
              <a:t>0</a:t>
            </a:r>
            <a:r>
              <a:rPr lang="en-US" altLang="en-US" sz="2000" dirty="0">
                <a:latin typeface="Arial" panose="020B0604020202020204" pitchFamily="34" charset="0"/>
              </a:rPr>
              <a:t> is an arbitrary time value, often zero.  The inductance, </a:t>
            </a:r>
            <a:r>
              <a:rPr lang="en-US" altLang="en-US" sz="2000" i="1" dirty="0"/>
              <a:t>L</a:t>
            </a:r>
            <a:r>
              <a:rPr lang="en-US" altLang="en-US" sz="2000" i="1" baseline="-25000" dirty="0"/>
              <a:t>X</a:t>
            </a:r>
            <a:r>
              <a:rPr lang="en-US" altLang="en-US" sz="2000" dirty="0">
                <a:latin typeface="Arial" panose="020B0604020202020204" pitchFamily="34" charset="0"/>
              </a:rPr>
              <a:t>, is constant, and can be taken out of the integral.  To avoid confusion, we introduce the dummy variable </a:t>
            </a:r>
            <a:r>
              <a:rPr lang="en-US" altLang="en-US" sz="2000" i="1" dirty="0"/>
              <a:t>s</a:t>
            </a:r>
            <a:r>
              <a:rPr lang="en-US" altLang="en-US" sz="2000" dirty="0">
                <a:latin typeface="Arial" panose="020B0604020202020204" pitchFamily="34" charset="0"/>
              </a:rPr>
              <a:t> in the integral.  We get </a:t>
            </a:r>
          </a:p>
        </p:txBody>
      </p:sp>
      <p:graphicFrame>
        <p:nvGraphicFramePr>
          <p:cNvPr id="453641" name="Object 9"/>
          <p:cNvGraphicFramePr>
            <a:graphicFrameLocks noChangeAspect="1"/>
          </p:cNvGraphicFramePr>
          <p:nvPr/>
        </p:nvGraphicFramePr>
        <p:xfrm>
          <a:off x="909638" y="5786438"/>
          <a:ext cx="3560762" cy="1120775"/>
        </p:xfrm>
        <a:graphic>
          <a:graphicData uri="http://schemas.openxmlformats.org/presentationml/2006/ole">
            <mc:AlternateContent xmlns:mc="http://schemas.openxmlformats.org/markup-compatibility/2006">
              <mc:Choice xmlns:v="urn:schemas-microsoft-com:vml" Requires="v">
                <p:oleObj spid="_x0000_s453933" name="Equation" r:id="rId10" imgW="1371600" imgH="431640" progId="Equation.DSMT4">
                  <p:embed/>
                </p:oleObj>
              </mc:Choice>
              <mc:Fallback>
                <p:oleObj name="Equation" r:id="rId10" imgW="1371600" imgH="43164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9638" y="5786438"/>
                        <a:ext cx="3560762"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3642" name="Rectangle 10"/>
          <p:cNvSpPr>
            <a:spLocks noChangeArrowheads="1"/>
          </p:cNvSpPr>
          <p:nvPr/>
        </p:nvSpPr>
        <p:spPr bwMode="auto">
          <a:xfrm>
            <a:off x="4953000" y="5943600"/>
            <a:ext cx="403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latin typeface="Arial" panose="020B0604020202020204" pitchFamily="34" charset="0"/>
              </a:rPr>
              <a:t>We finish the derivation in the next slide.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93" name="Rectangle 13"/>
          <p:cNvSpPr>
            <a:spLocks noChangeArrowheads="1"/>
          </p:cNvSpPr>
          <p:nvPr/>
        </p:nvSpPr>
        <p:spPr bwMode="auto">
          <a:xfrm>
            <a:off x="3581400" y="2819400"/>
            <a:ext cx="4724400" cy="1219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683" name="Rectangle 3"/>
          <p:cNvSpPr>
            <a:spLocks noGrp="1" noChangeArrowheads="1"/>
          </p:cNvSpPr>
          <p:nvPr>
            <p:ph type="body" idx="1"/>
          </p:nvPr>
        </p:nvSpPr>
        <p:spPr>
          <a:xfrm>
            <a:off x="220294" y="2438400"/>
            <a:ext cx="8763000" cy="2209800"/>
          </a:xfrm>
        </p:spPr>
        <p:txBody>
          <a:bodyPr/>
          <a:lstStyle/>
          <a:p>
            <a:pPr>
              <a:lnSpc>
                <a:spcPct val="90000"/>
              </a:lnSpc>
              <a:buFontTx/>
              <a:buNone/>
            </a:pPr>
            <a:r>
              <a:rPr lang="en-US" altLang="en-US" sz="2000" dirty="0"/>
              <a:t>We can take this equation and perform the integral on the right hand side.  When we do this we get</a:t>
            </a:r>
          </a:p>
          <a:p>
            <a:pPr>
              <a:lnSpc>
                <a:spcPct val="90000"/>
              </a:lnSpc>
              <a:buFontTx/>
              <a:buNone/>
            </a:pPr>
            <a:endParaRPr lang="en-US" altLang="en-US" sz="2000" dirty="0"/>
          </a:p>
          <a:p>
            <a:pPr>
              <a:lnSpc>
                <a:spcPct val="90000"/>
              </a:lnSpc>
              <a:buFontTx/>
              <a:buNone/>
            </a:pPr>
            <a:endParaRPr lang="en-US" altLang="en-US" sz="2000" dirty="0"/>
          </a:p>
          <a:p>
            <a:pPr>
              <a:lnSpc>
                <a:spcPct val="90000"/>
              </a:lnSpc>
              <a:buFontTx/>
              <a:buNone/>
            </a:pPr>
            <a:endParaRPr lang="en-US" altLang="en-US" sz="2000" dirty="0"/>
          </a:p>
          <a:p>
            <a:pPr>
              <a:lnSpc>
                <a:spcPct val="90000"/>
              </a:lnSpc>
              <a:buFontTx/>
              <a:buNone/>
            </a:pPr>
            <a:r>
              <a:rPr lang="en-US" altLang="en-US" sz="2000" dirty="0"/>
              <a:t>Thus, we can solve for </a:t>
            </a:r>
            <a:r>
              <a:rPr lang="en-US" altLang="en-US" sz="2000" i="1" dirty="0" err="1">
                <a:latin typeface="Times New Roman" panose="02020603050405020304" pitchFamily="18" charset="0"/>
              </a:rPr>
              <a:t>i</a:t>
            </a:r>
            <a:r>
              <a:rPr lang="en-US" altLang="en-US" sz="2000" i="1" baseline="-25000" dirty="0" err="1">
                <a:latin typeface="Times New Roman" panose="02020603050405020304" pitchFamily="18" charset="0"/>
              </a:rPr>
              <a:t>L</a:t>
            </a:r>
            <a:r>
              <a:rPr lang="en-US" altLang="en-US" sz="2000" i="1" dirty="0">
                <a:latin typeface="Times New Roman" panose="02020603050405020304" pitchFamily="18" charset="0"/>
              </a:rPr>
              <a:t>(t)</a:t>
            </a:r>
            <a:r>
              <a:rPr lang="en-US" altLang="en-US" sz="2000" dirty="0">
                <a:latin typeface="Times New Roman" panose="02020603050405020304" pitchFamily="18" charset="0"/>
              </a:rPr>
              <a:t>,</a:t>
            </a:r>
            <a:r>
              <a:rPr lang="en-US" altLang="en-US" sz="2000" dirty="0"/>
              <a:t> and we have two defining equations for the inductor, </a:t>
            </a:r>
          </a:p>
        </p:txBody>
      </p:sp>
      <p:sp>
        <p:nvSpPr>
          <p:cNvPr id="455692" name="Rectangle 12"/>
          <p:cNvSpPr>
            <a:spLocks noChangeArrowheads="1"/>
          </p:cNvSpPr>
          <p:nvPr/>
        </p:nvSpPr>
        <p:spPr bwMode="auto">
          <a:xfrm>
            <a:off x="533400" y="1143000"/>
            <a:ext cx="3733800" cy="1219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682" name="Rectangle 2"/>
          <p:cNvSpPr>
            <a:spLocks noGrp="1" noChangeArrowheads="1"/>
          </p:cNvSpPr>
          <p:nvPr>
            <p:ph type="title"/>
          </p:nvPr>
        </p:nvSpPr>
        <p:spPr>
          <a:xfrm>
            <a:off x="2438400" y="152400"/>
            <a:ext cx="6553200" cy="1066800"/>
          </a:xfrm>
        </p:spPr>
        <p:txBody>
          <a:bodyPr/>
          <a:lstStyle/>
          <a:p>
            <a:r>
              <a:rPr lang="en-US" altLang="en-US" sz="3600"/>
              <a:t>Defining Equations for Inductors</a:t>
            </a:r>
          </a:p>
        </p:txBody>
      </p:sp>
      <p:sp>
        <p:nvSpPr>
          <p:cNvPr id="45568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5568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56049"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5686" name="Object 6"/>
          <p:cNvGraphicFramePr>
            <a:graphicFrameLocks noChangeAspect="1"/>
          </p:cNvGraphicFramePr>
          <p:nvPr/>
        </p:nvGraphicFramePr>
        <p:xfrm>
          <a:off x="6324600" y="4800600"/>
          <a:ext cx="2011363" cy="1022350"/>
        </p:xfrm>
        <a:graphic>
          <a:graphicData uri="http://schemas.openxmlformats.org/presentationml/2006/ole">
            <mc:AlternateContent xmlns:mc="http://schemas.openxmlformats.org/markup-compatibility/2006">
              <mc:Choice xmlns:v="urn:schemas-microsoft-com:vml" Requires="v">
                <p:oleObj spid="_x0000_s456050" name="Equation" r:id="rId6" imgW="774360" imgH="393480" progId="Equation.DSMT4">
                  <p:embed/>
                </p:oleObj>
              </mc:Choice>
              <mc:Fallback>
                <p:oleObj name="Equation" r:id="rId6" imgW="774360" imgH="3934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800600"/>
                        <a:ext cx="2011363"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5687" name="Object 7"/>
          <p:cNvGraphicFramePr>
            <a:graphicFrameLocks noChangeAspect="1"/>
          </p:cNvGraphicFramePr>
          <p:nvPr>
            <p:extLst>
              <p:ext uri="{D42A27DB-BD31-4B8C-83A1-F6EECF244321}">
                <p14:modId xmlns:p14="http://schemas.microsoft.com/office/powerpoint/2010/main" val="959109540"/>
              </p:ext>
            </p:extLst>
          </p:nvPr>
        </p:nvGraphicFramePr>
        <p:xfrm>
          <a:off x="381000" y="4800600"/>
          <a:ext cx="4549775" cy="1120775"/>
        </p:xfrm>
        <a:graphic>
          <a:graphicData uri="http://schemas.openxmlformats.org/presentationml/2006/ole">
            <mc:AlternateContent xmlns:mc="http://schemas.openxmlformats.org/markup-compatibility/2006">
              <mc:Choice xmlns:v="urn:schemas-microsoft-com:vml" Requires="v">
                <p:oleObj spid="_x0000_s456051" name="Equation" r:id="rId8" imgW="1752480" imgH="431640" progId="Equation.DSMT4">
                  <p:embed/>
                </p:oleObj>
              </mc:Choice>
              <mc:Fallback>
                <p:oleObj name="Equation" r:id="rId8" imgW="1752480" imgH="43164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800600"/>
                        <a:ext cx="4549775"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5688" name="Rectangle 8"/>
          <p:cNvSpPr>
            <a:spLocks noChangeArrowheads="1"/>
          </p:cNvSpPr>
          <p:nvPr/>
        </p:nvSpPr>
        <p:spPr bwMode="auto">
          <a:xfrm>
            <a:off x="5410200" y="50292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t>and</a:t>
            </a:r>
          </a:p>
        </p:txBody>
      </p:sp>
      <p:graphicFrame>
        <p:nvGraphicFramePr>
          <p:cNvPr id="455689" name="Object 9"/>
          <p:cNvGraphicFramePr>
            <a:graphicFrameLocks noChangeAspect="1"/>
          </p:cNvGraphicFramePr>
          <p:nvPr/>
        </p:nvGraphicFramePr>
        <p:xfrm>
          <a:off x="609600" y="1219200"/>
          <a:ext cx="3560763" cy="1120775"/>
        </p:xfrm>
        <a:graphic>
          <a:graphicData uri="http://schemas.openxmlformats.org/presentationml/2006/ole">
            <mc:AlternateContent xmlns:mc="http://schemas.openxmlformats.org/markup-compatibility/2006">
              <mc:Choice xmlns:v="urn:schemas-microsoft-com:vml" Requires="v">
                <p:oleObj spid="_x0000_s456052" name="Equation" r:id="rId10" imgW="1371600" imgH="431640" progId="Equation.DSMT4">
                  <p:embed/>
                </p:oleObj>
              </mc:Choice>
              <mc:Fallback>
                <p:oleObj name="Equation" r:id="rId10" imgW="1371600" imgH="43164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1219200"/>
                        <a:ext cx="3560763"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5690" name="Object 10"/>
          <p:cNvGraphicFramePr>
            <a:graphicFrameLocks noChangeAspect="1"/>
          </p:cNvGraphicFramePr>
          <p:nvPr/>
        </p:nvGraphicFramePr>
        <p:xfrm>
          <a:off x="3657600" y="2895600"/>
          <a:ext cx="4549775" cy="1120775"/>
        </p:xfrm>
        <a:graphic>
          <a:graphicData uri="http://schemas.openxmlformats.org/presentationml/2006/ole">
            <mc:AlternateContent xmlns:mc="http://schemas.openxmlformats.org/markup-compatibility/2006">
              <mc:Choice xmlns:v="urn:schemas-microsoft-com:vml" Requires="v">
                <p:oleObj spid="_x0000_s456053" name="Equation" r:id="rId12" imgW="1752480" imgH="431640" progId="Equation.DSMT4">
                  <p:embed/>
                </p:oleObj>
              </mc:Choice>
              <mc:Fallback>
                <p:oleObj name="Equation" r:id="rId12" imgW="1752480" imgH="431640" progId="Equation.DSMT4">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2895600"/>
                        <a:ext cx="454977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5691" name="Rectangle 11"/>
          <p:cNvSpPr>
            <a:spLocks noChangeArrowheads="1"/>
          </p:cNvSpPr>
          <p:nvPr/>
        </p:nvSpPr>
        <p:spPr bwMode="auto">
          <a:xfrm>
            <a:off x="381000" y="60198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latin typeface="Arial" panose="020B0604020202020204" pitchFamily="34" charset="0"/>
              </a:rPr>
              <a:t>Remember that both of these are defined for the passive sign relationship for </a:t>
            </a:r>
            <a:r>
              <a:rPr lang="en-US" altLang="en-US" sz="2000" i="1" dirty="0" err="1"/>
              <a:t>i</a:t>
            </a:r>
            <a:r>
              <a:rPr lang="en-US" altLang="en-US" sz="2000" i="1" baseline="-25000" dirty="0" err="1"/>
              <a:t>L</a:t>
            </a:r>
            <a:r>
              <a:rPr lang="en-US" altLang="en-US" sz="2000" dirty="0">
                <a:latin typeface="Arial" panose="020B0604020202020204" pitchFamily="34" charset="0"/>
              </a:rPr>
              <a:t> and </a:t>
            </a:r>
            <a:r>
              <a:rPr lang="en-US" altLang="en-US" sz="2000" i="1" dirty="0" err="1"/>
              <a:t>v</a:t>
            </a:r>
            <a:r>
              <a:rPr lang="en-US" altLang="en-US" sz="2000" i="1" baseline="-25000" dirty="0" err="1"/>
              <a:t>L</a:t>
            </a:r>
            <a:r>
              <a:rPr lang="en-US" altLang="en-US" sz="2000" dirty="0" err="1">
                <a:latin typeface="Arial" panose="020B0604020202020204" pitchFamily="34" charset="0"/>
              </a:rPr>
              <a:t>.</a:t>
            </a:r>
            <a:r>
              <a:rPr lang="en-US" altLang="en-US" sz="2000" dirty="0">
                <a:latin typeface="Arial" panose="020B0604020202020204" pitchFamily="34" charset="0"/>
              </a:rPr>
              <a:t>  If not, then we need a negative sign in these equations.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2438400" y="152400"/>
            <a:ext cx="6553200" cy="1066800"/>
          </a:xfrm>
        </p:spPr>
        <p:txBody>
          <a:bodyPr/>
          <a:lstStyle/>
          <a:p>
            <a:r>
              <a:rPr lang="en-US" altLang="en-US" sz="3600" dirty="0"/>
              <a:t>Defining Equations for Inductors, Active and Passive</a:t>
            </a:r>
          </a:p>
        </p:txBody>
      </p:sp>
      <p:sp>
        <p:nvSpPr>
          <p:cNvPr id="45568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5568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41898" name="Equation" r:id="rId4" imgW="914400" imgH="198720" progId="Equation.DSMT4">
                  <p:embed/>
                </p:oleObj>
              </mc:Choice>
              <mc:Fallback>
                <p:oleObj name="Equation" r:id="rId4" imgW="914400" imgH="1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5686" name="Object 6"/>
          <p:cNvGraphicFramePr>
            <a:graphicFrameLocks noChangeAspect="1"/>
          </p:cNvGraphicFramePr>
          <p:nvPr>
            <p:extLst>
              <p:ext uri="{D42A27DB-BD31-4B8C-83A1-F6EECF244321}">
                <p14:modId xmlns:p14="http://schemas.microsoft.com/office/powerpoint/2010/main" val="1213821668"/>
              </p:ext>
            </p:extLst>
          </p:nvPr>
        </p:nvGraphicFramePr>
        <p:xfrm>
          <a:off x="6080051" y="2514600"/>
          <a:ext cx="2011363" cy="1022350"/>
        </p:xfrm>
        <a:graphic>
          <a:graphicData uri="http://schemas.openxmlformats.org/presentationml/2006/ole">
            <mc:AlternateContent xmlns:mc="http://schemas.openxmlformats.org/markup-compatibility/2006">
              <mc:Choice xmlns:v="urn:schemas-microsoft-com:vml" Requires="v">
                <p:oleObj spid="_x0000_s541899" name="Equation" r:id="rId6" imgW="774360" imgH="393480" progId="Equation.DSMT4">
                  <p:embed/>
                </p:oleObj>
              </mc:Choice>
              <mc:Fallback>
                <p:oleObj name="Equation" r:id="rId6" imgW="7743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0051" y="2514600"/>
                        <a:ext cx="2011363"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5687" name="Object 7"/>
          <p:cNvGraphicFramePr>
            <a:graphicFrameLocks noChangeAspect="1"/>
          </p:cNvGraphicFramePr>
          <p:nvPr>
            <p:extLst>
              <p:ext uri="{D42A27DB-BD31-4B8C-83A1-F6EECF244321}">
                <p14:modId xmlns:p14="http://schemas.microsoft.com/office/powerpoint/2010/main" val="2250900217"/>
              </p:ext>
            </p:extLst>
          </p:nvPr>
        </p:nvGraphicFramePr>
        <p:xfrm>
          <a:off x="381000" y="2449512"/>
          <a:ext cx="4549775" cy="1120775"/>
        </p:xfrm>
        <a:graphic>
          <a:graphicData uri="http://schemas.openxmlformats.org/presentationml/2006/ole">
            <mc:AlternateContent xmlns:mc="http://schemas.openxmlformats.org/markup-compatibility/2006">
              <mc:Choice xmlns:v="urn:schemas-microsoft-com:vml" Requires="v">
                <p:oleObj spid="_x0000_s541900" name="Equation" r:id="rId8" imgW="1752480" imgH="431640" progId="Equation.DSMT4">
                  <p:embed/>
                </p:oleObj>
              </mc:Choice>
              <mc:Fallback>
                <p:oleObj name="Equation" r:id="rId8" imgW="175248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449512"/>
                        <a:ext cx="4549775"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5688" name="Rectangle 8"/>
          <p:cNvSpPr>
            <a:spLocks noChangeArrowheads="1"/>
          </p:cNvSpPr>
          <p:nvPr/>
        </p:nvSpPr>
        <p:spPr bwMode="auto">
          <a:xfrm>
            <a:off x="5077933" y="5186916"/>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dirty="0"/>
              <a:t>and</a:t>
            </a:r>
          </a:p>
        </p:txBody>
      </p:sp>
      <p:sp>
        <p:nvSpPr>
          <p:cNvPr id="455691" name="Rectangle 11"/>
          <p:cNvSpPr>
            <a:spLocks noChangeArrowheads="1"/>
          </p:cNvSpPr>
          <p:nvPr/>
        </p:nvSpPr>
        <p:spPr bwMode="auto">
          <a:xfrm>
            <a:off x="109538" y="16002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latin typeface="Arial" panose="020B0604020202020204" pitchFamily="34" charset="0"/>
              </a:rPr>
              <a:t>For the passive sign relationship for </a:t>
            </a:r>
            <a:r>
              <a:rPr lang="en-US" altLang="en-US" sz="2000" i="1" dirty="0" err="1"/>
              <a:t>i</a:t>
            </a:r>
            <a:r>
              <a:rPr lang="en-US" altLang="en-US" sz="2000" i="1" baseline="-25000" dirty="0" err="1"/>
              <a:t>L</a:t>
            </a:r>
            <a:r>
              <a:rPr lang="en-US" altLang="en-US" sz="2000" dirty="0">
                <a:latin typeface="Arial" panose="020B0604020202020204" pitchFamily="34" charset="0"/>
              </a:rPr>
              <a:t> and </a:t>
            </a:r>
            <a:r>
              <a:rPr lang="en-US" altLang="en-US" sz="2000" i="1" dirty="0" err="1"/>
              <a:t>v</a:t>
            </a:r>
            <a:r>
              <a:rPr lang="en-US" altLang="en-US" sz="2000" i="1" baseline="-25000" dirty="0" err="1"/>
              <a:t>L</a:t>
            </a:r>
            <a:r>
              <a:rPr lang="en-US" altLang="en-US" sz="2000" dirty="0" err="1">
                <a:latin typeface="Arial" panose="020B0604020202020204" pitchFamily="34" charset="0"/>
              </a:rPr>
              <a:t>.</a:t>
            </a:r>
            <a:r>
              <a:rPr lang="en-US" altLang="en-US" sz="2000" dirty="0">
                <a:latin typeface="Arial" panose="020B0604020202020204" pitchFamily="34" charset="0"/>
              </a:rPr>
              <a:t>  </a:t>
            </a:r>
          </a:p>
        </p:txBody>
      </p:sp>
      <p:graphicFrame>
        <p:nvGraphicFramePr>
          <p:cNvPr id="15" name="Object 6"/>
          <p:cNvGraphicFramePr>
            <a:graphicFrameLocks noChangeAspect="1"/>
          </p:cNvGraphicFramePr>
          <p:nvPr>
            <p:extLst>
              <p:ext uri="{D42A27DB-BD31-4B8C-83A1-F6EECF244321}">
                <p14:modId xmlns:p14="http://schemas.microsoft.com/office/powerpoint/2010/main" val="2636779360"/>
              </p:ext>
            </p:extLst>
          </p:nvPr>
        </p:nvGraphicFramePr>
        <p:xfrm>
          <a:off x="6130556" y="4974191"/>
          <a:ext cx="2241550" cy="1022350"/>
        </p:xfrm>
        <a:graphic>
          <a:graphicData uri="http://schemas.openxmlformats.org/presentationml/2006/ole">
            <mc:AlternateContent xmlns:mc="http://schemas.openxmlformats.org/markup-compatibility/2006">
              <mc:Choice xmlns:v="urn:schemas-microsoft-com:vml" Requires="v">
                <p:oleObj spid="_x0000_s541901" name="Equation" r:id="rId10" imgW="863280" imgH="393480" progId="Equation.DSMT4">
                  <p:embed/>
                </p:oleObj>
              </mc:Choice>
              <mc:Fallback>
                <p:oleObj name="Equation" r:id="rId10" imgW="863280" imgH="393480" progId="Equation.DSMT4">
                  <p:embed/>
                  <p:pic>
                    <p:nvPicPr>
                      <p:cNvPr id="0" name=""/>
                      <p:cNvPicPr>
                        <a:picLocks noChangeAspect="1" noChangeArrowheads="1"/>
                      </p:cNvPicPr>
                      <p:nvPr/>
                    </p:nvPicPr>
                    <p:blipFill>
                      <a:blip r:embed="rId11"/>
                      <a:srcRect/>
                      <a:stretch>
                        <a:fillRect/>
                      </a:stretch>
                    </p:blipFill>
                    <p:spPr bwMode="auto">
                      <a:xfrm>
                        <a:off x="6130556" y="4974191"/>
                        <a:ext cx="2241550"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Rectangle 11"/>
          <p:cNvSpPr>
            <a:spLocks noChangeArrowheads="1"/>
          </p:cNvSpPr>
          <p:nvPr/>
        </p:nvSpPr>
        <p:spPr bwMode="auto">
          <a:xfrm>
            <a:off x="258394" y="4196316"/>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latin typeface="Arial" panose="020B0604020202020204" pitchFamily="34" charset="0"/>
              </a:rPr>
              <a:t>For the active sign relationship for </a:t>
            </a:r>
            <a:r>
              <a:rPr lang="en-US" altLang="en-US" sz="2000" i="1" dirty="0" err="1"/>
              <a:t>i</a:t>
            </a:r>
            <a:r>
              <a:rPr lang="en-US" altLang="en-US" sz="2000" i="1" baseline="-25000" dirty="0" err="1"/>
              <a:t>L</a:t>
            </a:r>
            <a:r>
              <a:rPr lang="en-US" altLang="en-US" sz="2000" dirty="0">
                <a:latin typeface="Arial" panose="020B0604020202020204" pitchFamily="34" charset="0"/>
              </a:rPr>
              <a:t> and </a:t>
            </a:r>
            <a:r>
              <a:rPr lang="en-US" altLang="en-US" sz="2000" i="1" dirty="0" err="1"/>
              <a:t>v</a:t>
            </a:r>
            <a:r>
              <a:rPr lang="en-US" altLang="en-US" sz="2000" i="1" baseline="-25000" dirty="0" err="1"/>
              <a:t>L</a:t>
            </a:r>
            <a:r>
              <a:rPr lang="en-US" altLang="en-US" sz="2000" dirty="0" err="1">
                <a:latin typeface="Arial" panose="020B0604020202020204" pitchFamily="34" charset="0"/>
              </a:rPr>
              <a:t>.</a:t>
            </a:r>
            <a:r>
              <a:rPr lang="en-US" altLang="en-US" sz="2000" dirty="0">
                <a:latin typeface="Arial" panose="020B0604020202020204" pitchFamily="34" charset="0"/>
              </a:rPr>
              <a:t>  </a:t>
            </a:r>
          </a:p>
        </p:txBody>
      </p:sp>
      <p:sp>
        <p:nvSpPr>
          <p:cNvPr id="17" name="Rectangle 8"/>
          <p:cNvSpPr>
            <a:spLocks noChangeArrowheads="1"/>
          </p:cNvSpPr>
          <p:nvPr/>
        </p:nvSpPr>
        <p:spPr bwMode="auto">
          <a:xfrm>
            <a:off x="5049579" y="26670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dirty="0"/>
              <a:t>and</a:t>
            </a:r>
          </a:p>
        </p:txBody>
      </p:sp>
      <p:graphicFrame>
        <p:nvGraphicFramePr>
          <p:cNvPr id="18" name="Object 7"/>
          <p:cNvGraphicFramePr>
            <a:graphicFrameLocks noChangeAspect="1"/>
          </p:cNvGraphicFramePr>
          <p:nvPr>
            <p:extLst>
              <p:ext uri="{D42A27DB-BD31-4B8C-83A1-F6EECF244321}">
                <p14:modId xmlns:p14="http://schemas.microsoft.com/office/powerpoint/2010/main" val="3433706647"/>
              </p:ext>
            </p:extLst>
          </p:nvPr>
        </p:nvGraphicFramePr>
        <p:xfrm>
          <a:off x="261938" y="4969428"/>
          <a:ext cx="4549775" cy="1120775"/>
        </p:xfrm>
        <a:graphic>
          <a:graphicData uri="http://schemas.openxmlformats.org/presentationml/2006/ole">
            <mc:AlternateContent xmlns:mc="http://schemas.openxmlformats.org/markup-compatibility/2006">
              <mc:Choice xmlns:v="urn:schemas-microsoft-com:vml" Requires="v">
                <p:oleObj spid="_x0000_s541902" name="Equation" r:id="rId12" imgW="1752480" imgH="431640" progId="Equation.DSMT4">
                  <p:embed/>
                </p:oleObj>
              </mc:Choice>
              <mc:Fallback>
                <p:oleObj name="Equation" r:id="rId12" imgW="1752480" imgH="431640" progId="Equation.DSMT4">
                  <p:embed/>
                  <p:pic>
                    <p:nvPicPr>
                      <p:cNvPr id="0" name=""/>
                      <p:cNvPicPr>
                        <a:picLocks noChangeAspect="1" noChangeArrowheads="1"/>
                      </p:cNvPicPr>
                      <p:nvPr/>
                    </p:nvPicPr>
                    <p:blipFill>
                      <a:blip r:embed="rId13"/>
                      <a:srcRect/>
                      <a:stretch>
                        <a:fillRect/>
                      </a:stretch>
                    </p:blipFill>
                    <p:spPr bwMode="auto">
                      <a:xfrm>
                        <a:off x="261938" y="4969428"/>
                        <a:ext cx="4549775"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Straight Connector 2"/>
          <p:cNvCxnSpPr/>
          <p:nvPr/>
        </p:nvCxnSpPr>
        <p:spPr bwMode="auto">
          <a:xfrm>
            <a:off x="109538" y="3886200"/>
            <a:ext cx="8801100" cy="0"/>
          </a:xfrm>
          <a:prstGeom prst="line">
            <a:avLst/>
          </a:prstGeom>
          <a:solidFill>
            <a:schemeClr val="accent1"/>
          </a:solidFill>
          <a:ln w="381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59253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609600" y="304800"/>
            <a:ext cx="7772400" cy="1143000"/>
          </a:xfrm>
        </p:spPr>
        <p:txBody>
          <a:bodyPr/>
          <a:lstStyle/>
          <a:p>
            <a:r>
              <a:rPr lang="en-US" altLang="en-US" sz="4000"/>
              <a:t>Note 1</a:t>
            </a:r>
          </a:p>
        </p:txBody>
      </p:sp>
      <p:sp>
        <p:nvSpPr>
          <p:cNvPr id="457731" name="Rectangle 3"/>
          <p:cNvSpPr>
            <a:spLocks noGrp="1" noChangeArrowheads="1"/>
          </p:cNvSpPr>
          <p:nvPr>
            <p:ph type="body" idx="1"/>
          </p:nvPr>
        </p:nvSpPr>
        <p:spPr>
          <a:xfrm>
            <a:off x="152400" y="1524000"/>
            <a:ext cx="8686800" cy="3810000"/>
          </a:xfrm>
        </p:spPr>
        <p:txBody>
          <a:bodyPr/>
          <a:lstStyle/>
          <a:p>
            <a:pPr marL="0" indent="458788">
              <a:lnSpc>
                <a:spcPct val="90000"/>
              </a:lnSpc>
              <a:buFontTx/>
              <a:buNone/>
            </a:pPr>
            <a:r>
              <a:rPr lang="en-US" altLang="en-US" sz="2400" dirty="0">
                <a:cs typeface="Times New Roman" panose="02020603050405020304" pitchFamily="18" charset="0"/>
              </a:rPr>
              <a:t>The implications of these equations are significant.  For example, if the current is not changing, then the voltage will be zero.  This current could be a constant value, and large, and an inductor will have no voltage across it.  This is counter-intuitive for many students.  That is because they are thinking of actual coils, which have some finite resistance in their wires.  For us, an ideal inductor has no resistance; it simply obeys the laws below.  </a:t>
            </a:r>
          </a:p>
          <a:p>
            <a:pPr marL="0" indent="458788">
              <a:lnSpc>
                <a:spcPct val="90000"/>
              </a:lnSpc>
              <a:buFontTx/>
              <a:buNone/>
            </a:pPr>
            <a:r>
              <a:rPr lang="en-US" altLang="en-US" sz="2400" dirty="0">
                <a:cs typeface="Times New Roman" panose="02020603050405020304" pitchFamily="18" charset="0"/>
              </a:rPr>
              <a:t>We might model a coil with both an inductor and a resistor, but for now, all we need to note is what happens with these ideal elements.</a:t>
            </a:r>
          </a:p>
        </p:txBody>
      </p:sp>
      <p:graphicFrame>
        <p:nvGraphicFramePr>
          <p:cNvPr id="457732" name="Object 4"/>
          <p:cNvGraphicFramePr>
            <a:graphicFrameLocks noChangeAspect="1"/>
          </p:cNvGraphicFramePr>
          <p:nvPr/>
        </p:nvGraphicFramePr>
        <p:xfrm>
          <a:off x="6400800" y="5562600"/>
          <a:ext cx="2011363" cy="1022350"/>
        </p:xfrm>
        <a:graphic>
          <a:graphicData uri="http://schemas.openxmlformats.org/presentationml/2006/ole">
            <mc:AlternateContent xmlns:mc="http://schemas.openxmlformats.org/markup-compatibility/2006">
              <mc:Choice xmlns:v="urn:schemas-microsoft-com:vml" Requires="v">
                <p:oleObj spid="_x0000_s457880" name="Equation" r:id="rId4" imgW="774360" imgH="393480" progId="Equation.DSMT4">
                  <p:embed/>
                </p:oleObj>
              </mc:Choice>
              <mc:Fallback>
                <p:oleObj name="Equation" r:id="rId4" imgW="774360" imgH="393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562600"/>
                        <a:ext cx="2011363"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7733" name="Object 5"/>
          <p:cNvGraphicFramePr>
            <a:graphicFrameLocks noChangeAspect="1"/>
          </p:cNvGraphicFramePr>
          <p:nvPr/>
        </p:nvGraphicFramePr>
        <p:xfrm>
          <a:off x="457200" y="5562600"/>
          <a:ext cx="4549775" cy="1120775"/>
        </p:xfrm>
        <a:graphic>
          <a:graphicData uri="http://schemas.openxmlformats.org/presentationml/2006/ole">
            <mc:AlternateContent xmlns:mc="http://schemas.openxmlformats.org/markup-compatibility/2006">
              <mc:Choice xmlns:v="urn:schemas-microsoft-com:vml" Requires="v">
                <p:oleObj spid="_x0000_s457881" name="Equation" r:id="rId6" imgW="1752480" imgH="431640" progId="Equation.DSMT4">
                  <p:embed/>
                </p:oleObj>
              </mc:Choice>
              <mc:Fallback>
                <p:oleObj name="Equation" r:id="rId6" imgW="1752480" imgH="4316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562600"/>
                        <a:ext cx="4549775"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7734" name="Rectangle 6"/>
          <p:cNvSpPr>
            <a:spLocks noChangeArrowheads="1"/>
          </p:cNvSpPr>
          <p:nvPr/>
        </p:nvSpPr>
        <p:spPr bwMode="auto">
          <a:xfrm>
            <a:off x="5486400" y="57912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t>and</a:t>
            </a:r>
          </a:p>
        </p:txBody>
      </p:sp>
      <p:grpSp>
        <p:nvGrpSpPr>
          <p:cNvPr id="457737" name="Group 9"/>
          <p:cNvGrpSpPr>
            <a:grpSpLocks/>
          </p:cNvGrpSpPr>
          <p:nvPr/>
        </p:nvGrpSpPr>
        <p:grpSpPr bwMode="auto">
          <a:xfrm>
            <a:off x="4953000" y="152400"/>
            <a:ext cx="1600200" cy="1447800"/>
            <a:chOff x="3120" y="96"/>
            <a:chExt cx="1008" cy="912"/>
          </a:xfrm>
        </p:grpSpPr>
        <p:sp>
          <p:nvSpPr>
            <p:cNvPr id="457736" name="Rectangle 8"/>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57735" name="Picture 7"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609600" y="304800"/>
            <a:ext cx="7772400" cy="1143000"/>
          </a:xfrm>
        </p:spPr>
        <p:txBody>
          <a:bodyPr/>
          <a:lstStyle/>
          <a:p>
            <a:r>
              <a:rPr lang="en-US" altLang="en-US" sz="4000" dirty="0"/>
              <a:t>Step Change</a:t>
            </a:r>
          </a:p>
        </p:txBody>
      </p:sp>
      <p:sp>
        <p:nvSpPr>
          <p:cNvPr id="457731" name="Rectangle 3"/>
          <p:cNvSpPr>
            <a:spLocks noGrp="1" noChangeArrowheads="1"/>
          </p:cNvSpPr>
          <p:nvPr>
            <p:ph type="body" idx="1"/>
          </p:nvPr>
        </p:nvSpPr>
        <p:spPr>
          <a:xfrm>
            <a:off x="1143000" y="2743200"/>
            <a:ext cx="6553200" cy="2590800"/>
          </a:xfrm>
        </p:spPr>
        <p:txBody>
          <a:bodyPr/>
          <a:lstStyle/>
          <a:p>
            <a:pPr marL="0" indent="458788">
              <a:lnSpc>
                <a:spcPct val="90000"/>
              </a:lnSpc>
              <a:buFontTx/>
              <a:buNone/>
            </a:pPr>
            <a:r>
              <a:rPr lang="en-US" altLang="en-US" sz="4800" dirty="0">
                <a:cs typeface="Times New Roman" panose="02020603050405020304" pitchFamily="18" charset="0"/>
              </a:rPr>
              <a:t>Ask the Step Change question.</a:t>
            </a:r>
          </a:p>
        </p:txBody>
      </p:sp>
      <p:graphicFrame>
        <p:nvGraphicFramePr>
          <p:cNvPr id="457732" name="Object 4"/>
          <p:cNvGraphicFramePr>
            <a:graphicFrameLocks noChangeAspect="1"/>
          </p:cNvGraphicFramePr>
          <p:nvPr/>
        </p:nvGraphicFramePr>
        <p:xfrm>
          <a:off x="6400800" y="5562600"/>
          <a:ext cx="2011363" cy="1022350"/>
        </p:xfrm>
        <a:graphic>
          <a:graphicData uri="http://schemas.openxmlformats.org/presentationml/2006/ole">
            <mc:AlternateContent xmlns:mc="http://schemas.openxmlformats.org/markup-compatibility/2006">
              <mc:Choice xmlns:v="urn:schemas-microsoft-com:vml" Requires="v">
                <p:oleObj spid="_x0000_s545820" name="Equation" r:id="rId4" imgW="774360" imgH="393480" progId="Equation.DSMT4">
                  <p:embed/>
                </p:oleObj>
              </mc:Choice>
              <mc:Fallback>
                <p:oleObj name="Equation" r:id="rId4" imgW="77436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562600"/>
                        <a:ext cx="2011363"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7733" name="Object 5"/>
          <p:cNvGraphicFramePr>
            <a:graphicFrameLocks noChangeAspect="1"/>
          </p:cNvGraphicFramePr>
          <p:nvPr/>
        </p:nvGraphicFramePr>
        <p:xfrm>
          <a:off x="457200" y="5562600"/>
          <a:ext cx="4549775" cy="1120775"/>
        </p:xfrm>
        <a:graphic>
          <a:graphicData uri="http://schemas.openxmlformats.org/presentationml/2006/ole">
            <mc:AlternateContent xmlns:mc="http://schemas.openxmlformats.org/markup-compatibility/2006">
              <mc:Choice xmlns:v="urn:schemas-microsoft-com:vml" Requires="v">
                <p:oleObj spid="_x0000_s545821" name="Equation" r:id="rId6" imgW="1752480" imgH="431640" progId="Equation.DSMT4">
                  <p:embed/>
                </p:oleObj>
              </mc:Choice>
              <mc:Fallback>
                <p:oleObj name="Equation" r:id="rId6" imgW="175248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562600"/>
                        <a:ext cx="4549775"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7734" name="Rectangle 6"/>
          <p:cNvSpPr>
            <a:spLocks noChangeArrowheads="1"/>
          </p:cNvSpPr>
          <p:nvPr/>
        </p:nvSpPr>
        <p:spPr bwMode="auto">
          <a:xfrm>
            <a:off x="5486400" y="57912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t>and</a:t>
            </a:r>
          </a:p>
        </p:txBody>
      </p:sp>
    </p:spTree>
    <p:extLst>
      <p:ext uri="{BB962C8B-B14F-4D97-AF65-F5344CB8AC3E}">
        <p14:creationId xmlns:p14="http://schemas.microsoft.com/office/powerpoint/2010/main" val="3740805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609600" y="304800"/>
            <a:ext cx="7772400" cy="1143000"/>
          </a:xfrm>
        </p:spPr>
        <p:txBody>
          <a:bodyPr/>
          <a:lstStyle/>
          <a:p>
            <a:r>
              <a:rPr lang="en-US" altLang="en-US" sz="4000"/>
              <a:t>Note 2</a:t>
            </a:r>
          </a:p>
        </p:txBody>
      </p:sp>
      <p:sp>
        <p:nvSpPr>
          <p:cNvPr id="459779" name="Rectangle 3"/>
          <p:cNvSpPr>
            <a:spLocks noGrp="1" noChangeArrowheads="1"/>
          </p:cNvSpPr>
          <p:nvPr>
            <p:ph type="body" idx="1"/>
          </p:nvPr>
        </p:nvSpPr>
        <p:spPr>
          <a:xfrm>
            <a:off x="152400" y="1524000"/>
            <a:ext cx="8686800" cy="3352800"/>
          </a:xfrm>
        </p:spPr>
        <p:txBody>
          <a:bodyPr/>
          <a:lstStyle/>
          <a:p>
            <a:pPr marL="0" indent="458788">
              <a:buFontTx/>
              <a:buNone/>
            </a:pPr>
            <a:r>
              <a:rPr lang="en-US" altLang="en-US" sz="2400" dirty="0">
                <a:cs typeface="Times New Roman" panose="02020603050405020304" pitchFamily="18" charset="0"/>
              </a:rPr>
              <a:t>The implications of these equations are significant.  Another implication is that we cannot change the current through an inductor instantaneously.  If we were to make such a change, the derivative of current with respect to time would be infinity, and the voltage would have to be infinite.  Since it is not possible to have an infinite voltage, it must be impossible to change the current through an inductor instantaneously.</a:t>
            </a:r>
          </a:p>
        </p:txBody>
      </p:sp>
      <p:graphicFrame>
        <p:nvGraphicFramePr>
          <p:cNvPr id="459780" name="Object 4"/>
          <p:cNvGraphicFramePr>
            <a:graphicFrameLocks noChangeAspect="1"/>
          </p:cNvGraphicFramePr>
          <p:nvPr/>
        </p:nvGraphicFramePr>
        <p:xfrm>
          <a:off x="6400800" y="5562600"/>
          <a:ext cx="2011363" cy="1022350"/>
        </p:xfrm>
        <a:graphic>
          <a:graphicData uri="http://schemas.openxmlformats.org/presentationml/2006/ole">
            <mc:AlternateContent xmlns:mc="http://schemas.openxmlformats.org/markup-compatibility/2006">
              <mc:Choice xmlns:v="urn:schemas-microsoft-com:vml" Requires="v">
                <p:oleObj spid="_x0000_s459929" name="Equation" r:id="rId4" imgW="774360" imgH="393480" progId="Equation.DSMT4">
                  <p:embed/>
                </p:oleObj>
              </mc:Choice>
              <mc:Fallback>
                <p:oleObj name="Equation" r:id="rId4" imgW="774360" imgH="393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562600"/>
                        <a:ext cx="2011363"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9781" name="Object 5"/>
          <p:cNvGraphicFramePr>
            <a:graphicFrameLocks noChangeAspect="1"/>
          </p:cNvGraphicFramePr>
          <p:nvPr/>
        </p:nvGraphicFramePr>
        <p:xfrm>
          <a:off x="457200" y="5562600"/>
          <a:ext cx="4549775" cy="1120775"/>
        </p:xfrm>
        <a:graphic>
          <a:graphicData uri="http://schemas.openxmlformats.org/presentationml/2006/ole">
            <mc:AlternateContent xmlns:mc="http://schemas.openxmlformats.org/markup-compatibility/2006">
              <mc:Choice xmlns:v="urn:schemas-microsoft-com:vml" Requires="v">
                <p:oleObj spid="_x0000_s459930" name="Equation" r:id="rId6" imgW="1752480" imgH="431640" progId="Equation.DSMT4">
                  <p:embed/>
                </p:oleObj>
              </mc:Choice>
              <mc:Fallback>
                <p:oleObj name="Equation" r:id="rId6" imgW="1752480" imgH="4316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562600"/>
                        <a:ext cx="4549775"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9782" name="Rectangle 6"/>
          <p:cNvSpPr>
            <a:spLocks noChangeArrowheads="1"/>
          </p:cNvSpPr>
          <p:nvPr/>
        </p:nvSpPr>
        <p:spPr bwMode="auto">
          <a:xfrm>
            <a:off x="5486400" y="57912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t>and</a:t>
            </a:r>
          </a:p>
        </p:txBody>
      </p:sp>
      <p:grpSp>
        <p:nvGrpSpPr>
          <p:cNvPr id="459784" name="Group 8"/>
          <p:cNvGrpSpPr>
            <a:grpSpLocks/>
          </p:cNvGrpSpPr>
          <p:nvPr/>
        </p:nvGrpSpPr>
        <p:grpSpPr bwMode="auto">
          <a:xfrm>
            <a:off x="4953000" y="152400"/>
            <a:ext cx="1600200" cy="1447800"/>
            <a:chOff x="3120" y="96"/>
            <a:chExt cx="1008" cy="912"/>
          </a:xfrm>
        </p:grpSpPr>
        <p:sp>
          <p:nvSpPr>
            <p:cNvPr id="459785"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59786" name="Picture 10"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609600" y="304800"/>
            <a:ext cx="7772400" cy="1143000"/>
          </a:xfrm>
        </p:spPr>
        <p:txBody>
          <a:bodyPr/>
          <a:lstStyle/>
          <a:p>
            <a:r>
              <a:rPr lang="en-US" altLang="en-US" sz="4000" dirty="0"/>
              <a:t>Function of s?</a:t>
            </a:r>
          </a:p>
        </p:txBody>
      </p:sp>
      <p:sp>
        <p:nvSpPr>
          <p:cNvPr id="459779" name="Rectangle 3"/>
          <p:cNvSpPr>
            <a:spLocks noGrp="1" noChangeArrowheads="1"/>
          </p:cNvSpPr>
          <p:nvPr>
            <p:ph type="body" idx="1"/>
          </p:nvPr>
        </p:nvSpPr>
        <p:spPr>
          <a:xfrm>
            <a:off x="1219200" y="2590800"/>
            <a:ext cx="7620000" cy="2286000"/>
          </a:xfrm>
        </p:spPr>
        <p:txBody>
          <a:bodyPr/>
          <a:lstStyle/>
          <a:p>
            <a:pPr marL="0" indent="458788">
              <a:buFontTx/>
              <a:buNone/>
            </a:pPr>
            <a:r>
              <a:rPr lang="en-US" altLang="en-US" sz="4800" dirty="0">
                <a:cs typeface="Times New Roman" panose="02020603050405020304" pitchFamily="18" charset="0"/>
              </a:rPr>
              <a:t>Ask the Function of s question.  </a:t>
            </a:r>
          </a:p>
        </p:txBody>
      </p:sp>
      <p:graphicFrame>
        <p:nvGraphicFramePr>
          <p:cNvPr id="459780" name="Object 4"/>
          <p:cNvGraphicFramePr>
            <a:graphicFrameLocks noChangeAspect="1"/>
          </p:cNvGraphicFramePr>
          <p:nvPr/>
        </p:nvGraphicFramePr>
        <p:xfrm>
          <a:off x="6400800" y="5562600"/>
          <a:ext cx="2011363" cy="1022350"/>
        </p:xfrm>
        <a:graphic>
          <a:graphicData uri="http://schemas.openxmlformats.org/presentationml/2006/ole">
            <mc:AlternateContent xmlns:mc="http://schemas.openxmlformats.org/markup-compatibility/2006">
              <mc:Choice xmlns:v="urn:schemas-microsoft-com:vml" Requires="v">
                <p:oleObj spid="_x0000_s543774" name="Equation" r:id="rId4" imgW="774360" imgH="393480" progId="Equation.DSMT4">
                  <p:embed/>
                </p:oleObj>
              </mc:Choice>
              <mc:Fallback>
                <p:oleObj name="Equation" r:id="rId4" imgW="77436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562600"/>
                        <a:ext cx="2011363"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9781" name="Object 5"/>
          <p:cNvGraphicFramePr>
            <a:graphicFrameLocks noChangeAspect="1"/>
          </p:cNvGraphicFramePr>
          <p:nvPr>
            <p:extLst>
              <p:ext uri="{D42A27DB-BD31-4B8C-83A1-F6EECF244321}">
                <p14:modId xmlns:p14="http://schemas.microsoft.com/office/powerpoint/2010/main" val="2125045623"/>
              </p:ext>
            </p:extLst>
          </p:nvPr>
        </p:nvGraphicFramePr>
        <p:xfrm>
          <a:off x="457200" y="5584825"/>
          <a:ext cx="4549775" cy="1120775"/>
        </p:xfrm>
        <a:graphic>
          <a:graphicData uri="http://schemas.openxmlformats.org/presentationml/2006/ole">
            <mc:AlternateContent xmlns:mc="http://schemas.openxmlformats.org/markup-compatibility/2006">
              <mc:Choice xmlns:v="urn:schemas-microsoft-com:vml" Requires="v">
                <p:oleObj spid="_x0000_s543775" name="Equation" r:id="rId6" imgW="1752480" imgH="431640" progId="Equation.DSMT4">
                  <p:embed/>
                </p:oleObj>
              </mc:Choice>
              <mc:Fallback>
                <p:oleObj name="Equation" r:id="rId6" imgW="175248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584825"/>
                        <a:ext cx="4549775"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9782" name="Rectangle 6"/>
          <p:cNvSpPr>
            <a:spLocks noChangeArrowheads="1"/>
          </p:cNvSpPr>
          <p:nvPr/>
        </p:nvSpPr>
        <p:spPr bwMode="auto">
          <a:xfrm>
            <a:off x="5486400" y="57912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t>and</a:t>
            </a:r>
          </a:p>
        </p:txBody>
      </p:sp>
    </p:spTree>
    <p:extLst>
      <p:ext uri="{BB962C8B-B14F-4D97-AF65-F5344CB8AC3E}">
        <p14:creationId xmlns:p14="http://schemas.microsoft.com/office/powerpoint/2010/main" val="403053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ctrTitle"/>
          </p:nvPr>
        </p:nvSpPr>
        <p:spPr>
          <a:xfrm>
            <a:off x="685800" y="1905000"/>
            <a:ext cx="7772400" cy="3352800"/>
          </a:xfrm>
        </p:spPr>
        <p:txBody>
          <a:bodyPr/>
          <a:lstStyle/>
          <a:p>
            <a:r>
              <a:rPr lang="en-US" altLang="en-US" b="1" dirty="0"/>
              <a:t>Lecture Set #2</a:t>
            </a:r>
            <a:br>
              <a:rPr lang="en-US" altLang="en-US" b="1" dirty="0"/>
            </a:br>
            <a:r>
              <a:rPr lang="en-US" altLang="en-US" b="1" dirty="0"/>
              <a:t>Inductors and Capacitors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609600" y="304800"/>
            <a:ext cx="7772400" cy="1143000"/>
          </a:xfrm>
        </p:spPr>
        <p:txBody>
          <a:bodyPr/>
          <a:lstStyle/>
          <a:p>
            <a:r>
              <a:rPr lang="en-US" altLang="en-US" sz="4000" dirty="0"/>
              <a:t>Function of s?</a:t>
            </a:r>
          </a:p>
        </p:txBody>
      </p:sp>
      <p:sp>
        <p:nvSpPr>
          <p:cNvPr id="459779" name="Rectangle 3"/>
          <p:cNvSpPr>
            <a:spLocks noGrp="1" noChangeArrowheads="1"/>
          </p:cNvSpPr>
          <p:nvPr>
            <p:ph type="body" idx="1"/>
          </p:nvPr>
        </p:nvSpPr>
        <p:spPr>
          <a:xfrm>
            <a:off x="1219200" y="1905000"/>
            <a:ext cx="7620000" cy="2971800"/>
          </a:xfrm>
        </p:spPr>
        <p:txBody>
          <a:bodyPr/>
          <a:lstStyle/>
          <a:p>
            <a:pPr marL="0" indent="458788">
              <a:buFontTx/>
              <a:buNone/>
            </a:pPr>
            <a:r>
              <a:rPr lang="en-US" altLang="en-US" sz="4800" dirty="0">
                <a:cs typeface="Times New Roman" panose="02020603050405020304" pitchFamily="18" charset="0"/>
              </a:rPr>
              <a:t>In the Function of s question, the grade on this is entirely based on participation.</a:t>
            </a:r>
          </a:p>
        </p:txBody>
      </p:sp>
      <p:graphicFrame>
        <p:nvGraphicFramePr>
          <p:cNvPr id="459780" name="Object 4"/>
          <p:cNvGraphicFramePr>
            <a:graphicFrameLocks noChangeAspect="1"/>
          </p:cNvGraphicFramePr>
          <p:nvPr/>
        </p:nvGraphicFramePr>
        <p:xfrm>
          <a:off x="6400800" y="5562600"/>
          <a:ext cx="2011363" cy="1022350"/>
        </p:xfrm>
        <a:graphic>
          <a:graphicData uri="http://schemas.openxmlformats.org/presentationml/2006/ole">
            <mc:AlternateContent xmlns:mc="http://schemas.openxmlformats.org/markup-compatibility/2006">
              <mc:Choice xmlns:v="urn:schemas-microsoft-com:vml" Requires="v">
                <p:oleObj spid="_x0000_s544798" name="Equation" r:id="rId4" imgW="774360" imgH="393480" progId="Equation.DSMT4">
                  <p:embed/>
                </p:oleObj>
              </mc:Choice>
              <mc:Fallback>
                <p:oleObj name="Equation" r:id="rId4" imgW="77436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562600"/>
                        <a:ext cx="2011363"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9781" name="Object 5"/>
          <p:cNvGraphicFramePr>
            <a:graphicFrameLocks noChangeAspect="1"/>
          </p:cNvGraphicFramePr>
          <p:nvPr/>
        </p:nvGraphicFramePr>
        <p:xfrm>
          <a:off x="457200" y="5562600"/>
          <a:ext cx="4549775" cy="1120775"/>
        </p:xfrm>
        <a:graphic>
          <a:graphicData uri="http://schemas.openxmlformats.org/presentationml/2006/ole">
            <mc:AlternateContent xmlns:mc="http://schemas.openxmlformats.org/markup-compatibility/2006">
              <mc:Choice xmlns:v="urn:schemas-microsoft-com:vml" Requires="v">
                <p:oleObj spid="_x0000_s544799" name="Equation" r:id="rId6" imgW="1752480" imgH="431640" progId="Equation.DSMT4">
                  <p:embed/>
                </p:oleObj>
              </mc:Choice>
              <mc:Fallback>
                <p:oleObj name="Equation" r:id="rId6" imgW="175248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562600"/>
                        <a:ext cx="4549775"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9782" name="Rectangle 6"/>
          <p:cNvSpPr>
            <a:spLocks noChangeArrowheads="1"/>
          </p:cNvSpPr>
          <p:nvPr/>
        </p:nvSpPr>
        <p:spPr bwMode="auto">
          <a:xfrm>
            <a:off x="5486400" y="57912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t>and</a:t>
            </a:r>
          </a:p>
        </p:txBody>
      </p:sp>
    </p:spTree>
    <p:extLst>
      <p:ext uri="{BB962C8B-B14F-4D97-AF65-F5344CB8AC3E}">
        <p14:creationId xmlns:p14="http://schemas.microsoft.com/office/powerpoint/2010/main" val="2441640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609600" y="304800"/>
            <a:ext cx="7772400" cy="1143000"/>
          </a:xfrm>
        </p:spPr>
        <p:txBody>
          <a:bodyPr/>
          <a:lstStyle/>
          <a:p>
            <a:r>
              <a:rPr lang="en-US" altLang="en-US" sz="4000"/>
              <a:t>Note 3</a:t>
            </a:r>
          </a:p>
        </p:txBody>
      </p:sp>
      <p:sp>
        <p:nvSpPr>
          <p:cNvPr id="461827" name="Rectangle 3"/>
          <p:cNvSpPr>
            <a:spLocks noGrp="1" noChangeArrowheads="1"/>
          </p:cNvSpPr>
          <p:nvPr>
            <p:ph type="body" idx="1"/>
          </p:nvPr>
        </p:nvSpPr>
        <p:spPr>
          <a:xfrm>
            <a:off x="152400" y="1524000"/>
            <a:ext cx="8686800" cy="3352800"/>
          </a:xfrm>
        </p:spPr>
        <p:txBody>
          <a:bodyPr/>
          <a:lstStyle/>
          <a:p>
            <a:pPr marL="0" indent="458788">
              <a:buFontTx/>
              <a:buNone/>
            </a:pPr>
            <a:r>
              <a:rPr lang="en-US" altLang="en-US" sz="2400" dirty="0">
                <a:cs typeface="Times New Roman" panose="02020603050405020304" pitchFamily="18" charset="0"/>
              </a:rPr>
              <a:t>Some students are troubled by the introduction of the dummy variable </a:t>
            </a:r>
            <a:r>
              <a:rPr lang="en-US" altLang="en-US" sz="2400" i="1" dirty="0">
                <a:cs typeface="Times New Roman" panose="02020603050405020304" pitchFamily="18" charset="0"/>
              </a:rPr>
              <a:t>s</a:t>
            </a:r>
            <a:r>
              <a:rPr lang="en-US" altLang="en-US" sz="2400" dirty="0">
                <a:cs typeface="Times New Roman" panose="02020603050405020304" pitchFamily="18" charset="0"/>
              </a:rPr>
              <a:t> in the integral form of this equation, below.  It is not really necessary to introduce a dummy variable.  It really doesn</a:t>
            </a:r>
            <a:r>
              <a:rPr lang="en-US" altLang="en-US" sz="2400" dirty="0">
                <a:latin typeface="Times New Roman" panose="02020603050405020304" pitchFamily="18" charset="0"/>
                <a:cs typeface="Times New Roman" panose="02020603050405020304" pitchFamily="18" charset="0"/>
              </a:rPr>
              <a:t>’</a:t>
            </a:r>
            <a:r>
              <a:rPr lang="en-US" altLang="en-US" sz="2400" dirty="0">
                <a:cs typeface="Times New Roman" panose="02020603050405020304" pitchFamily="18" charset="0"/>
              </a:rPr>
              <a:t>t matter what variable is integrated over, because when the limits are inserted, that variable goes away.  </a:t>
            </a:r>
          </a:p>
        </p:txBody>
      </p:sp>
      <p:grpSp>
        <p:nvGrpSpPr>
          <p:cNvPr id="2" name="Group 1"/>
          <p:cNvGrpSpPr/>
          <p:nvPr/>
        </p:nvGrpSpPr>
        <p:grpSpPr>
          <a:xfrm>
            <a:off x="152400" y="3505200"/>
            <a:ext cx="8397875" cy="3200400"/>
            <a:chOff x="152400" y="3505200"/>
            <a:chExt cx="8397875" cy="3200400"/>
          </a:xfrm>
        </p:grpSpPr>
        <p:graphicFrame>
          <p:nvGraphicFramePr>
            <p:cNvPr id="461828" name="Object 4"/>
            <p:cNvGraphicFramePr>
              <a:graphicFrameLocks noChangeAspect="1"/>
            </p:cNvGraphicFramePr>
            <p:nvPr>
              <p:extLst>
                <p:ext uri="{D42A27DB-BD31-4B8C-83A1-F6EECF244321}">
                  <p14:modId xmlns:p14="http://schemas.microsoft.com/office/powerpoint/2010/main" val="3344641730"/>
                </p:ext>
              </p:extLst>
            </p:nvPr>
          </p:nvGraphicFramePr>
          <p:xfrm>
            <a:off x="6400800" y="5562600"/>
            <a:ext cx="2011363" cy="1022350"/>
          </p:xfrm>
          <a:graphic>
            <a:graphicData uri="http://schemas.openxmlformats.org/presentationml/2006/ole">
              <mc:AlternateContent xmlns:mc="http://schemas.openxmlformats.org/markup-compatibility/2006">
                <mc:Choice xmlns:v="urn:schemas-microsoft-com:vml" Requires="v">
                  <p:oleObj spid="_x0000_s461987" name="Equation" r:id="rId4" imgW="774360" imgH="393480" progId="Equation.DSMT4">
                    <p:embed/>
                  </p:oleObj>
                </mc:Choice>
                <mc:Fallback>
                  <p:oleObj name="Equation" r:id="rId4" imgW="774360" imgH="393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562600"/>
                          <a:ext cx="2011363"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829" name="Object 5"/>
            <p:cNvGraphicFramePr>
              <a:graphicFrameLocks noChangeAspect="1"/>
            </p:cNvGraphicFramePr>
            <p:nvPr>
              <p:extLst>
                <p:ext uri="{D42A27DB-BD31-4B8C-83A1-F6EECF244321}">
                  <p14:modId xmlns:p14="http://schemas.microsoft.com/office/powerpoint/2010/main" val="1287340092"/>
                </p:ext>
              </p:extLst>
            </p:nvPr>
          </p:nvGraphicFramePr>
          <p:xfrm>
            <a:off x="457200" y="5562600"/>
            <a:ext cx="4549775" cy="1120775"/>
          </p:xfrm>
          <a:graphic>
            <a:graphicData uri="http://schemas.openxmlformats.org/presentationml/2006/ole">
              <mc:AlternateContent xmlns:mc="http://schemas.openxmlformats.org/markup-compatibility/2006">
                <mc:Choice xmlns:v="urn:schemas-microsoft-com:vml" Requires="v">
                  <p:oleObj spid="_x0000_s461988" name="Equation" r:id="rId6" imgW="1752480" imgH="431640" progId="Equation.DSMT4">
                    <p:embed/>
                  </p:oleObj>
                </mc:Choice>
                <mc:Fallback>
                  <p:oleObj name="Equation" r:id="rId6" imgW="1752480" imgH="4316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562600"/>
                          <a:ext cx="4549775"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1830" name="Rectangle 6"/>
            <p:cNvSpPr>
              <a:spLocks noChangeArrowheads="1"/>
            </p:cNvSpPr>
            <p:nvPr/>
          </p:nvSpPr>
          <p:spPr bwMode="auto">
            <a:xfrm>
              <a:off x="5486400" y="57912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t>and</a:t>
              </a:r>
            </a:p>
          </p:txBody>
        </p:sp>
        <p:sp>
          <p:nvSpPr>
            <p:cNvPr id="461832" name="Rectangle 8"/>
            <p:cNvSpPr>
              <a:spLocks noChangeArrowheads="1"/>
            </p:cNvSpPr>
            <p:nvPr/>
          </p:nvSpPr>
          <p:spPr bwMode="auto">
            <a:xfrm>
              <a:off x="1524000" y="5410200"/>
              <a:ext cx="2209800" cy="12954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33" name="Line 9"/>
            <p:cNvSpPr>
              <a:spLocks noChangeShapeType="1"/>
            </p:cNvSpPr>
            <p:nvPr/>
          </p:nvSpPr>
          <p:spPr bwMode="auto">
            <a:xfrm flipH="1">
              <a:off x="3733800" y="4724400"/>
              <a:ext cx="1295400" cy="9144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34" name="Text Box 10"/>
            <p:cNvSpPr txBox="1">
              <a:spLocks noChangeArrowheads="1"/>
            </p:cNvSpPr>
            <p:nvPr/>
          </p:nvSpPr>
          <p:spPr bwMode="auto">
            <a:xfrm>
              <a:off x="152400" y="3505200"/>
              <a:ext cx="4114800" cy="15906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lang="en-US" altLang="en-US" dirty="0">
                  <a:cs typeface="Times New Roman" panose="02020603050405020304" pitchFamily="18" charset="0"/>
                </a:rPr>
                <a:t>The independent variable </a:t>
              </a:r>
              <a:r>
                <a:rPr lang="en-US" altLang="en-US" i="1" dirty="0">
                  <a:cs typeface="Times New Roman" panose="02020603050405020304" pitchFamily="18" charset="0"/>
                </a:rPr>
                <a:t>t</a:t>
              </a:r>
              <a:r>
                <a:rPr lang="en-US" altLang="en-US" dirty="0">
                  <a:cs typeface="Times New Roman" panose="02020603050405020304" pitchFamily="18" charset="0"/>
                </a:rPr>
                <a:t> is in the limits of the integral.  This is indicated by the </a:t>
              </a:r>
              <a:r>
                <a:rPr lang="en-US" altLang="en-US" i="1" dirty="0" err="1">
                  <a:cs typeface="Times New Roman" panose="02020603050405020304" pitchFamily="18" charset="0"/>
                </a:rPr>
                <a:t>i</a:t>
              </a:r>
              <a:r>
                <a:rPr lang="en-US" altLang="en-US" i="1" baseline="-25000" dirty="0" err="1">
                  <a:cs typeface="Times New Roman" panose="02020603050405020304" pitchFamily="18" charset="0"/>
                </a:rPr>
                <a:t>L</a:t>
              </a:r>
              <a:r>
                <a:rPr lang="en-US" altLang="en-US" i="1" dirty="0">
                  <a:cs typeface="Times New Roman" panose="02020603050405020304" pitchFamily="18" charset="0"/>
                </a:rPr>
                <a:t>(t)</a:t>
              </a:r>
              <a:r>
                <a:rPr lang="en-US" altLang="en-US" dirty="0">
                  <a:cs typeface="Times New Roman" panose="02020603050405020304" pitchFamily="18" charset="0"/>
                </a:rPr>
                <a:t> on the left-hand side of the equation.</a:t>
              </a:r>
            </a:p>
          </p:txBody>
        </p:sp>
        <p:sp>
          <p:nvSpPr>
            <p:cNvPr id="461835" name="Text Box 11"/>
            <p:cNvSpPr txBox="1">
              <a:spLocks noChangeArrowheads="1"/>
            </p:cNvSpPr>
            <p:nvPr/>
          </p:nvSpPr>
          <p:spPr bwMode="auto">
            <a:xfrm>
              <a:off x="4800600" y="3581400"/>
              <a:ext cx="3749675" cy="122555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lang="en-US" altLang="en-US" dirty="0">
                  <a:cs typeface="Times New Roman" panose="02020603050405020304" pitchFamily="18" charset="0"/>
                </a:rPr>
                <a:t>Remember, the integral here is </a:t>
              </a:r>
              <a:r>
                <a:rPr lang="en-US" altLang="en-US" b="1" u="sng" dirty="0">
                  <a:cs typeface="Times New Roman" panose="02020603050405020304" pitchFamily="18" charset="0"/>
                </a:rPr>
                <a:t>not</a:t>
              </a:r>
              <a:r>
                <a:rPr lang="en-US" altLang="en-US" dirty="0">
                  <a:cs typeface="Times New Roman" panose="02020603050405020304" pitchFamily="18" charset="0"/>
                </a:rPr>
                <a:t> a function of </a:t>
              </a:r>
              <a:r>
                <a:rPr lang="en-US" altLang="en-US" i="1" dirty="0">
                  <a:cs typeface="Times New Roman" panose="02020603050405020304" pitchFamily="18" charset="0"/>
                </a:rPr>
                <a:t>s</a:t>
              </a:r>
              <a:r>
                <a:rPr lang="en-US" altLang="en-US" dirty="0">
                  <a:cs typeface="Times New Roman" panose="02020603050405020304" pitchFamily="18" charset="0"/>
                </a:rPr>
                <a:t>.  It is a function of </a:t>
              </a:r>
              <a:r>
                <a:rPr lang="en-US" altLang="en-US" i="1" dirty="0">
                  <a:cs typeface="Times New Roman" panose="02020603050405020304" pitchFamily="18" charset="0"/>
                </a:rPr>
                <a:t>t</a:t>
              </a:r>
              <a:r>
                <a:rPr lang="en-US" altLang="en-US" dirty="0">
                  <a:cs typeface="Times New Roman" panose="02020603050405020304" pitchFamily="18" charset="0"/>
                </a:rPr>
                <a:t>.  </a:t>
              </a:r>
              <a:endParaRPr lang="en-US" altLang="en-US" dirty="0"/>
            </a:p>
          </p:txBody>
        </p:sp>
        <p:sp>
          <p:nvSpPr>
            <p:cNvPr id="461836" name="Rectangle 12"/>
            <p:cNvSpPr>
              <a:spLocks noChangeArrowheads="1"/>
            </p:cNvSpPr>
            <p:nvPr/>
          </p:nvSpPr>
          <p:spPr bwMode="auto">
            <a:xfrm>
              <a:off x="304800" y="5638800"/>
              <a:ext cx="914400" cy="8382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37" name="Line 13"/>
            <p:cNvSpPr>
              <a:spLocks noChangeShapeType="1"/>
            </p:cNvSpPr>
            <p:nvPr/>
          </p:nvSpPr>
          <p:spPr bwMode="auto">
            <a:xfrm flipH="1">
              <a:off x="1066800" y="5029200"/>
              <a:ext cx="381000" cy="8382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38" name="Line 14"/>
            <p:cNvSpPr>
              <a:spLocks noChangeShapeType="1"/>
            </p:cNvSpPr>
            <p:nvPr/>
          </p:nvSpPr>
          <p:spPr bwMode="auto">
            <a:xfrm>
              <a:off x="2133600" y="5029200"/>
              <a:ext cx="228600" cy="6858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39" name="Text Box 15"/>
            <p:cNvSpPr txBox="1">
              <a:spLocks noChangeArrowheads="1"/>
            </p:cNvSpPr>
            <p:nvPr/>
          </p:nvSpPr>
          <p:spPr bwMode="auto">
            <a:xfrm>
              <a:off x="5867400" y="4953000"/>
              <a:ext cx="2438400" cy="4953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lang="en-US" altLang="en-US">
                  <a:cs typeface="Times New Roman" panose="02020603050405020304" pitchFamily="18" charset="0"/>
                </a:rPr>
                <a:t>This is a constant.</a:t>
              </a:r>
              <a:endParaRPr lang="en-US" altLang="en-US"/>
            </a:p>
          </p:txBody>
        </p:sp>
        <p:sp>
          <p:nvSpPr>
            <p:cNvPr id="461840" name="Line 16"/>
            <p:cNvSpPr>
              <a:spLocks noChangeShapeType="1"/>
            </p:cNvSpPr>
            <p:nvPr/>
          </p:nvSpPr>
          <p:spPr bwMode="auto">
            <a:xfrm flipH="1">
              <a:off x="4876800" y="5181600"/>
              <a:ext cx="990600" cy="8382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41" name="Rectangle 17"/>
            <p:cNvSpPr>
              <a:spLocks noChangeArrowheads="1"/>
            </p:cNvSpPr>
            <p:nvPr/>
          </p:nvSpPr>
          <p:spPr bwMode="auto">
            <a:xfrm>
              <a:off x="3962400" y="5638800"/>
              <a:ext cx="914400" cy="8382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842" name="Group 18"/>
          <p:cNvGrpSpPr>
            <a:grpSpLocks/>
          </p:cNvGrpSpPr>
          <p:nvPr/>
        </p:nvGrpSpPr>
        <p:grpSpPr bwMode="auto">
          <a:xfrm>
            <a:off x="4953000" y="152400"/>
            <a:ext cx="1600200" cy="1447800"/>
            <a:chOff x="3120" y="96"/>
            <a:chExt cx="1008" cy="912"/>
          </a:xfrm>
        </p:grpSpPr>
        <p:sp>
          <p:nvSpPr>
            <p:cNvPr id="461843" name="Rectangle 1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61844" name="Picture 20"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83" name="Rectangle 11"/>
          <p:cNvSpPr>
            <a:spLocks noChangeArrowheads="1"/>
          </p:cNvSpPr>
          <p:nvPr/>
        </p:nvSpPr>
        <p:spPr bwMode="auto">
          <a:xfrm>
            <a:off x="1143000" y="4343400"/>
            <a:ext cx="33528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82" name="Rectangle 10"/>
          <p:cNvSpPr>
            <a:spLocks noChangeArrowheads="1"/>
          </p:cNvSpPr>
          <p:nvPr/>
        </p:nvSpPr>
        <p:spPr bwMode="auto">
          <a:xfrm>
            <a:off x="533400" y="2514600"/>
            <a:ext cx="4419600" cy="1219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74" name="Rectangle 2"/>
          <p:cNvSpPr>
            <a:spLocks noGrp="1" noChangeArrowheads="1"/>
          </p:cNvSpPr>
          <p:nvPr>
            <p:ph type="title"/>
          </p:nvPr>
        </p:nvSpPr>
        <p:spPr>
          <a:xfrm>
            <a:off x="2438400" y="152400"/>
            <a:ext cx="6553200" cy="762000"/>
          </a:xfrm>
        </p:spPr>
        <p:txBody>
          <a:bodyPr/>
          <a:lstStyle/>
          <a:p>
            <a:r>
              <a:rPr lang="en-US" altLang="en-US" sz="3600"/>
              <a:t>Energy in Inductors, Derivation</a:t>
            </a:r>
          </a:p>
        </p:txBody>
      </p:sp>
      <p:sp>
        <p:nvSpPr>
          <p:cNvPr id="463875" name="Rectangle 3"/>
          <p:cNvSpPr>
            <a:spLocks noGrp="1" noChangeArrowheads="1"/>
          </p:cNvSpPr>
          <p:nvPr>
            <p:ph type="body" idx="1"/>
          </p:nvPr>
        </p:nvSpPr>
        <p:spPr>
          <a:xfrm>
            <a:off x="152400" y="990600"/>
            <a:ext cx="8763000" cy="1676400"/>
          </a:xfrm>
        </p:spPr>
        <p:txBody>
          <a:bodyPr/>
          <a:lstStyle/>
          <a:p>
            <a:pPr>
              <a:buFontTx/>
              <a:buNone/>
            </a:pPr>
            <a:r>
              <a:rPr lang="en-US" altLang="en-US" sz="2400" dirty="0"/>
              <a:t>We can take the defining equation for the inductor, and use it to solve for the energy stored in the magnetic field associated with the inductor.  First, we note that the power is voltage times current, as it has always been.  So, we can write,</a:t>
            </a:r>
          </a:p>
        </p:txBody>
      </p:sp>
      <p:graphicFrame>
        <p:nvGraphicFramePr>
          <p:cNvPr id="46387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64097"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3878" name="Object 6"/>
          <p:cNvGraphicFramePr>
            <a:graphicFrameLocks noChangeAspect="1"/>
          </p:cNvGraphicFramePr>
          <p:nvPr/>
        </p:nvGraphicFramePr>
        <p:xfrm>
          <a:off x="609600" y="2590800"/>
          <a:ext cx="4287838" cy="1022350"/>
        </p:xfrm>
        <a:graphic>
          <a:graphicData uri="http://schemas.openxmlformats.org/presentationml/2006/ole">
            <mc:AlternateContent xmlns:mc="http://schemas.openxmlformats.org/markup-compatibility/2006">
              <mc:Choice xmlns:v="urn:schemas-microsoft-com:vml" Requires="v">
                <p:oleObj spid="_x0000_s464098" name="Equation" r:id="rId6" imgW="1650960" imgH="393480" progId="Equation.DSMT4">
                  <p:embed/>
                </p:oleObj>
              </mc:Choice>
              <mc:Fallback>
                <p:oleObj name="Equation" r:id="rId6" imgW="1650960" imgH="3934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590800"/>
                        <a:ext cx="4287838" cy="102235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3879" name="Text Box 7"/>
          <p:cNvSpPr txBox="1">
            <a:spLocks noChangeArrowheads="1"/>
          </p:cNvSpPr>
          <p:nvPr/>
        </p:nvSpPr>
        <p:spPr bwMode="auto">
          <a:xfrm>
            <a:off x="381000" y="3886200"/>
            <a:ext cx="7897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dirty="0">
                <a:latin typeface="Arial" panose="020B0604020202020204" pitchFamily="34" charset="0"/>
              </a:rPr>
              <a:t>Now, we can multiply each side by </a:t>
            </a:r>
            <a:r>
              <a:rPr lang="en-US" altLang="en-US" sz="2000" i="1" dirty="0" err="1">
                <a:latin typeface="Arial" panose="020B0604020202020204" pitchFamily="34" charset="0"/>
              </a:rPr>
              <a:t>dt</a:t>
            </a:r>
            <a:r>
              <a:rPr lang="en-US" altLang="en-US" sz="2000" dirty="0">
                <a:latin typeface="Arial" panose="020B0604020202020204" pitchFamily="34" charset="0"/>
              </a:rPr>
              <a:t>, and integrate both sides to get</a:t>
            </a:r>
          </a:p>
        </p:txBody>
      </p:sp>
      <p:graphicFrame>
        <p:nvGraphicFramePr>
          <p:cNvPr id="463880" name="Object 8"/>
          <p:cNvGraphicFramePr>
            <a:graphicFrameLocks noChangeAspect="1"/>
          </p:cNvGraphicFramePr>
          <p:nvPr/>
        </p:nvGraphicFramePr>
        <p:xfrm>
          <a:off x="1230313" y="4425950"/>
          <a:ext cx="3198812" cy="857250"/>
        </p:xfrm>
        <a:graphic>
          <a:graphicData uri="http://schemas.openxmlformats.org/presentationml/2006/ole">
            <mc:AlternateContent xmlns:mc="http://schemas.openxmlformats.org/markup-compatibility/2006">
              <mc:Choice xmlns:v="urn:schemas-microsoft-com:vml" Requires="v">
                <p:oleObj spid="_x0000_s464099" name="Equation" r:id="rId8" imgW="1231560" imgH="330120" progId="Equation.DSMT4">
                  <p:embed/>
                </p:oleObj>
              </mc:Choice>
              <mc:Fallback>
                <p:oleObj name="Equation" r:id="rId8" imgW="1231560" imgH="33012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0313" y="4425950"/>
                        <a:ext cx="3198812" cy="85725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3881" name="Text Box 9"/>
          <p:cNvSpPr txBox="1">
            <a:spLocks noChangeArrowheads="1"/>
          </p:cNvSpPr>
          <p:nvPr/>
        </p:nvSpPr>
        <p:spPr bwMode="auto">
          <a:xfrm>
            <a:off x="228600" y="5257800"/>
            <a:ext cx="8686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latin typeface="Arial" panose="020B0604020202020204" pitchFamily="34" charset="0"/>
              </a:rPr>
              <a:t>Note, that when we integrated, we needed limits.  We know that when the current is zero, there is no magnetic field, and therefore there can be no energy in the magnetic field.  That allowed us to use 0 for the lower limits.  The upper limits came since we will have the energy stored, </a:t>
            </a:r>
            <a:r>
              <a:rPr lang="en-US" altLang="en-US" sz="2000" i="1" dirty="0" err="1">
                <a:latin typeface="Arial" panose="020B0604020202020204" pitchFamily="34" charset="0"/>
              </a:rPr>
              <a:t>w</a:t>
            </a:r>
            <a:r>
              <a:rPr lang="en-US" altLang="en-US" sz="2000" i="1" baseline="-25000" dirty="0" err="1">
                <a:latin typeface="Arial" panose="020B0604020202020204" pitchFamily="34" charset="0"/>
              </a:rPr>
              <a:t>L</a:t>
            </a:r>
            <a:r>
              <a:rPr lang="en-US" altLang="en-US" sz="2000" dirty="0">
                <a:latin typeface="Arial" panose="020B0604020202020204" pitchFamily="34" charset="0"/>
              </a:rPr>
              <a:t>, for a given value of current, </a:t>
            </a:r>
            <a:r>
              <a:rPr lang="en-US" altLang="en-US" sz="2000" i="1" dirty="0" err="1">
                <a:latin typeface="Arial" panose="020B0604020202020204" pitchFamily="34" charset="0"/>
              </a:rPr>
              <a:t>i</a:t>
            </a:r>
            <a:r>
              <a:rPr lang="en-US" altLang="en-US" sz="2000" i="1" baseline="-25000" dirty="0" err="1">
                <a:latin typeface="Arial" panose="020B0604020202020204" pitchFamily="34" charset="0"/>
              </a:rPr>
              <a:t>L</a:t>
            </a:r>
            <a:r>
              <a:rPr lang="en-US" altLang="en-US" sz="2000" dirty="0">
                <a:latin typeface="Arial" panose="020B0604020202020204" pitchFamily="34" charset="0"/>
              </a:rPr>
              <a:t>.  The derivation continues on the next slide.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32" name="Rectangle 12"/>
          <p:cNvSpPr>
            <a:spLocks noChangeArrowheads="1"/>
          </p:cNvSpPr>
          <p:nvPr/>
        </p:nvSpPr>
        <p:spPr bwMode="auto">
          <a:xfrm>
            <a:off x="2514600" y="3657600"/>
            <a:ext cx="3657600" cy="1524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31" name="Rectangle 11"/>
          <p:cNvSpPr>
            <a:spLocks noChangeArrowheads="1"/>
          </p:cNvSpPr>
          <p:nvPr/>
        </p:nvSpPr>
        <p:spPr bwMode="auto">
          <a:xfrm>
            <a:off x="1981200" y="1524000"/>
            <a:ext cx="33528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22" name="Rectangle 2"/>
          <p:cNvSpPr>
            <a:spLocks noGrp="1" noChangeArrowheads="1"/>
          </p:cNvSpPr>
          <p:nvPr>
            <p:ph type="title"/>
          </p:nvPr>
        </p:nvSpPr>
        <p:spPr>
          <a:xfrm>
            <a:off x="2438400" y="152400"/>
            <a:ext cx="6553200" cy="762000"/>
          </a:xfrm>
        </p:spPr>
        <p:txBody>
          <a:bodyPr/>
          <a:lstStyle/>
          <a:p>
            <a:r>
              <a:rPr lang="en-US" altLang="en-US" sz="3600"/>
              <a:t>Energy in Inductors, Formula</a:t>
            </a:r>
          </a:p>
        </p:txBody>
      </p:sp>
      <p:sp>
        <p:nvSpPr>
          <p:cNvPr id="465923" name="Rectangle 3"/>
          <p:cNvSpPr>
            <a:spLocks noGrp="1" noChangeArrowheads="1"/>
          </p:cNvSpPr>
          <p:nvPr>
            <p:ph type="body" idx="1"/>
          </p:nvPr>
        </p:nvSpPr>
        <p:spPr>
          <a:xfrm>
            <a:off x="152400" y="990600"/>
            <a:ext cx="8763000" cy="609600"/>
          </a:xfrm>
        </p:spPr>
        <p:txBody>
          <a:bodyPr/>
          <a:lstStyle/>
          <a:p>
            <a:pPr>
              <a:buFontTx/>
              <a:buNone/>
            </a:pPr>
            <a:r>
              <a:rPr lang="en-US" altLang="en-US" sz="2400"/>
              <a:t>We had the integral for the energy,</a:t>
            </a:r>
          </a:p>
        </p:txBody>
      </p:sp>
      <p:sp>
        <p:nvSpPr>
          <p:cNvPr id="46592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6592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66217"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5926" name="Object 6"/>
          <p:cNvGraphicFramePr>
            <a:graphicFrameLocks noChangeAspect="1"/>
          </p:cNvGraphicFramePr>
          <p:nvPr/>
        </p:nvGraphicFramePr>
        <p:xfrm>
          <a:off x="2057400" y="1600200"/>
          <a:ext cx="3198813" cy="857250"/>
        </p:xfrm>
        <a:graphic>
          <a:graphicData uri="http://schemas.openxmlformats.org/presentationml/2006/ole">
            <mc:AlternateContent xmlns:mc="http://schemas.openxmlformats.org/markup-compatibility/2006">
              <mc:Choice xmlns:v="urn:schemas-microsoft-com:vml" Requires="v">
                <p:oleObj spid="_x0000_s466218" name="Equation" r:id="rId6" imgW="1231560" imgH="330120" progId="Equation.DSMT4">
                  <p:embed/>
                </p:oleObj>
              </mc:Choice>
              <mc:Fallback>
                <p:oleObj name="Equation" r:id="rId6" imgW="1231560" imgH="3301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600200"/>
                        <a:ext cx="3198813" cy="85725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5927" name="Text Box 7"/>
          <p:cNvSpPr txBox="1">
            <a:spLocks noChangeArrowheads="1"/>
          </p:cNvSpPr>
          <p:nvPr/>
        </p:nvSpPr>
        <p:spPr bwMode="auto">
          <a:xfrm>
            <a:off x="228600" y="2743200"/>
            <a:ext cx="868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latin typeface="Arial" panose="020B0604020202020204" pitchFamily="34" charset="0"/>
              </a:rPr>
              <a:t>Now, we perform the integration.  Note that </a:t>
            </a:r>
            <a:r>
              <a:rPr lang="en-US" altLang="en-US" sz="2000" i="1" dirty="0">
                <a:latin typeface="Arial" panose="020B0604020202020204" pitchFamily="34" charset="0"/>
              </a:rPr>
              <a:t>L</a:t>
            </a:r>
            <a:r>
              <a:rPr lang="en-US" altLang="en-US" sz="2000" i="1" baseline="-25000" dirty="0">
                <a:latin typeface="Arial" panose="020B0604020202020204" pitchFamily="34" charset="0"/>
              </a:rPr>
              <a:t>X</a:t>
            </a:r>
            <a:r>
              <a:rPr lang="en-US" altLang="en-US" sz="2000" dirty="0">
                <a:latin typeface="Arial" panose="020B0604020202020204" pitchFamily="34" charset="0"/>
              </a:rPr>
              <a:t> is a constant, independent of the current through the inductor, so we can take it out of the integral.  We have</a:t>
            </a:r>
          </a:p>
        </p:txBody>
      </p:sp>
      <p:graphicFrame>
        <p:nvGraphicFramePr>
          <p:cNvPr id="465928" name="Object 8"/>
          <p:cNvGraphicFramePr>
            <a:graphicFrameLocks noChangeAspect="1"/>
          </p:cNvGraphicFramePr>
          <p:nvPr/>
        </p:nvGraphicFramePr>
        <p:xfrm>
          <a:off x="2590800" y="3733800"/>
          <a:ext cx="3495675" cy="1317625"/>
        </p:xfrm>
        <a:graphic>
          <a:graphicData uri="http://schemas.openxmlformats.org/presentationml/2006/ole">
            <mc:AlternateContent xmlns:mc="http://schemas.openxmlformats.org/markup-compatibility/2006">
              <mc:Choice xmlns:v="urn:schemas-microsoft-com:vml" Requires="v">
                <p:oleObj spid="_x0000_s466219" name="Equation" r:id="rId8" imgW="1346040" imgH="507960" progId="Equation.DSMT4">
                  <p:embed/>
                </p:oleObj>
              </mc:Choice>
              <mc:Fallback>
                <p:oleObj name="Equation" r:id="rId8" imgW="1346040" imgH="50796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3733800"/>
                        <a:ext cx="3495675" cy="1317625"/>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5929" name="Text Box 9"/>
          <p:cNvSpPr txBox="1">
            <a:spLocks noChangeArrowheads="1"/>
          </p:cNvSpPr>
          <p:nvPr/>
        </p:nvSpPr>
        <p:spPr bwMode="auto">
          <a:xfrm>
            <a:off x="152400" y="52578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latin typeface="Arial" panose="020B0604020202020204" pitchFamily="34" charset="0"/>
              </a:rPr>
              <a:t>We simplify this, and get the formula for energy stored in the inductor,</a:t>
            </a:r>
          </a:p>
        </p:txBody>
      </p:sp>
      <p:graphicFrame>
        <p:nvGraphicFramePr>
          <p:cNvPr id="465930" name="Object 10"/>
          <p:cNvGraphicFramePr>
            <a:graphicFrameLocks noChangeAspect="1"/>
          </p:cNvGraphicFramePr>
          <p:nvPr/>
        </p:nvGraphicFramePr>
        <p:xfrm>
          <a:off x="3276600" y="5867400"/>
          <a:ext cx="2374900" cy="790575"/>
        </p:xfrm>
        <a:graphic>
          <a:graphicData uri="http://schemas.openxmlformats.org/presentationml/2006/ole">
            <mc:AlternateContent xmlns:mc="http://schemas.openxmlformats.org/markup-compatibility/2006">
              <mc:Choice xmlns:v="urn:schemas-microsoft-com:vml" Requires="v">
                <p:oleObj spid="_x0000_s466220" name="Equation" r:id="rId10" imgW="914400" imgH="304560" progId="Equation.DSMT4">
                  <p:embed/>
                </p:oleObj>
              </mc:Choice>
              <mc:Fallback>
                <p:oleObj name="Equation" r:id="rId10" imgW="914400" imgH="30456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5867400"/>
                        <a:ext cx="2374900" cy="7905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609600" y="0"/>
            <a:ext cx="7772400" cy="762000"/>
          </a:xfrm>
        </p:spPr>
        <p:txBody>
          <a:bodyPr/>
          <a:lstStyle/>
          <a:p>
            <a:r>
              <a:rPr lang="en-US" altLang="en-US" sz="4000"/>
              <a:t>Notes</a:t>
            </a:r>
          </a:p>
        </p:txBody>
      </p:sp>
      <p:sp>
        <p:nvSpPr>
          <p:cNvPr id="467971" name="Rectangle 3"/>
          <p:cNvSpPr>
            <a:spLocks noGrp="1" noChangeArrowheads="1"/>
          </p:cNvSpPr>
          <p:nvPr>
            <p:ph type="body" idx="1"/>
          </p:nvPr>
        </p:nvSpPr>
        <p:spPr>
          <a:xfrm>
            <a:off x="152400" y="762000"/>
            <a:ext cx="8686800" cy="2514600"/>
          </a:xfrm>
          <a:noFill/>
          <a:ln/>
        </p:spPr>
        <p:txBody>
          <a:bodyPr lIns="91440" tIns="45720" rIns="91440" bIns="45720"/>
          <a:lstStyle/>
          <a:p>
            <a:pPr marL="0" indent="458788">
              <a:lnSpc>
                <a:spcPct val="90000"/>
              </a:lnSpc>
              <a:spcBef>
                <a:spcPct val="0"/>
              </a:spcBef>
              <a:buFontTx/>
              <a:buAutoNum type="arabicPeriod"/>
            </a:pPr>
            <a:r>
              <a:rPr lang="en-US" altLang="en-US" sz="2000" dirty="0"/>
              <a:t>We took some mathematical liberties in this derivation.  For example, we do not really multiply both sides by </a:t>
            </a:r>
            <a:r>
              <a:rPr lang="en-US" altLang="en-US" sz="2000" i="1" dirty="0" err="1"/>
              <a:t>dt</a:t>
            </a:r>
            <a:r>
              <a:rPr lang="en-US" altLang="en-US" sz="2000" dirty="0"/>
              <a:t>, but the results that we obtain are correct here.  </a:t>
            </a:r>
          </a:p>
          <a:p>
            <a:pPr marL="0" indent="458788">
              <a:lnSpc>
                <a:spcPct val="90000"/>
              </a:lnSpc>
              <a:spcBef>
                <a:spcPct val="0"/>
              </a:spcBef>
              <a:buFontTx/>
              <a:buAutoNum type="arabicPeriod"/>
            </a:pPr>
            <a:r>
              <a:rPr lang="en-US" altLang="en-US" sz="2000" dirty="0"/>
              <a:t>Note that the energy is a function of the current squared, which will be positive.  We will assume that our inductance is also positive, and clearly ½ is positive.  So, the energy stored in the magnetic field of an inductor will be positive.  </a:t>
            </a:r>
          </a:p>
          <a:p>
            <a:pPr marL="0" indent="458788">
              <a:lnSpc>
                <a:spcPct val="90000"/>
              </a:lnSpc>
              <a:spcBef>
                <a:spcPct val="0"/>
              </a:spcBef>
              <a:buFontTx/>
              <a:buAutoNum type="arabicPeriod"/>
            </a:pPr>
            <a:r>
              <a:rPr lang="en-US" altLang="en-US" sz="2000" dirty="0"/>
              <a:t>These three equations are useful, and should be learned or written down.</a:t>
            </a:r>
            <a:endParaRPr lang="en-US" altLang="en-US" sz="2000" dirty="0">
              <a:cs typeface="Times New Roman" panose="02020603050405020304" pitchFamily="18" charset="0"/>
            </a:endParaRPr>
          </a:p>
        </p:txBody>
      </p:sp>
      <p:sp>
        <p:nvSpPr>
          <p:cNvPr id="467974" name="Text Box 6"/>
          <p:cNvSpPr txBox="1">
            <a:spLocks noChangeArrowheads="1"/>
          </p:cNvSpPr>
          <p:nvPr/>
        </p:nvSpPr>
        <p:spPr bwMode="auto">
          <a:xfrm>
            <a:off x="8077200" y="0"/>
            <a:ext cx="106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pic>
        <p:nvPicPr>
          <p:cNvPr id="467972" name="Picture 4" descr="E:\Program Files\Microsoft Office\Clipart\WebArt\bd19559_.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343400"/>
            <a:ext cx="3527425" cy="2363788"/>
          </a:xfrm>
          <a:prstGeom prst="rect">
            <a:avLst/>
          </a:prstGeom>
          <a:noFill/>
          <a:extLst>
            <a:ext uri="{909E8E84-426E-40DD-AFC4-6F175D3DCCD1}">
              <a14:hiddenFill xmlns:a14="http://schemas.microsoft.com/office/drawing/2010/main">
                <a:solidFill>
                  <a:srgbClr val="FFFFFF"/>
                </a:solidFill>
              </a14:hiddenFill>
            </a:ext>
          </a:extLst>
        </p:spPr>
      </p:pic>
      <p:pic>
        <p:nvPicPr>
          <p:cNvPr id="467973" name="Picture 5" descr="E:\Program Files\Microsoft Office\Clipart\WebArt\bd19572_.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343400"/>
            <a:ext cx="3505200" cy="23495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14338" y="3276083"/>
            <a:ext cx="6832599" cy="2086492"/>
            <a:chOff x="414338" y="3276083"/>
            <a:chExt cx="6832599" cy="2086492"/>
          </a:xfrm>
        </p:grpSpPr>
        <p:graphicFrame>
          <p:nvGraphicFramePr>
            <p:cNvPr id="467975" name="Object 7"/>
            <p:cNvGraphicFramePr>
              <a:graphicFrameLocks noChangeAspect="1"/>
            </p:cNvGraphicFramePr>
            <p:nvPr>
              <p:extLst>
                <p:ext uri="{D42A27DB-BD31-4B8C-83A1-F6EECF244321}">
                  <p14:modId xmlns:p14="http://schemas.microsoft.com/office/powerpoint/2010/main" val="2039248200"/>
                </p:ext>
              </p:extLst>
            </p:nvPr>
          </p:nvGraphicFramePr>
          <p:xfrm>
            <a:off x="3586162" y="4572000"/>
            <a:ext cx="2276475" cy="790575"/>
          </p:xfrm>
          <a:graphic>
            <a:graphicData uri="http://schemas.openxmlformats.org/presentationml/2006/ole">
              <mc:AlternateContent xmlns:mc="http://schemas.openxmlformats.org/markup-compatibility/2006">
                <mc:Choice xmlns:v="urn:schemas-microsoft-com:vml" Requires="v">
                  <p:oleObj spid="_x0000_s468191" name="Equation" r:id="rId7" imgW="876240" imgH="304560" progId="Equation.DSMT4">
                    <p:embed/>
                  </p:oleObj>
                </mc:Choice>
                <mc:Fallback>
                  <p:oleObj name="Equation" r:id="rId7" imgW="876240" imgH="30456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6162" y="4572000"/>
                          <a:ext cx="2276475" cy="7905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7976" name="Object 8"/>
            <p:cNvGraphicFramePr>
              <a:graphicFrameLocks noChangeAspect="1"/>
            </p:cNvGraphicFramePr>
            <p:nvPr>
              <p:extLst>
                <p:ext uri="{D42A27DB-BD31-4B8C-83A1-F6EECF244321}">
                  <p14:modId xmlns:p14="http://schemas.microsoft.com/office/powerpoint/2010/main" val="2130234543"/>
                </p:ext>
              </p:extLst>
            </p:nvPr>
          </p:nvGraphicFramePr>
          <p:xfrm>
            <a:off x="5334000" y="3321050"/>
            <a:ext cx="1912937" cy="1022350"/>
          </p:xfrm>
          <a:graphic>
            <a:graphicData uri="http://schemas.openxmlformats.org/presentationml/2006/ole">
              <mc:AlternateContent xmlns:mc="http://schemas.openxmlformats.org/markup-compatibility/2006">
                <mc:Choice xmlns:v="urn:schemas-microsoft-com:vml" Requires="v">
                  <p:oleObj spid="_x0000_s468192" name="Equation" r:id="rId9" imgW="736560" imgH="393480" progId="Equation.DSMT4">
                    <p:embed/>
                  </p:oleObj>
                </mc:Choice>
                <mc:Fallback>
                  <p:oleObj name="Equation" r:id="rId9" imgW="736560" imgH="39348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3321050"/>
                          <a:ext cx="1912937"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7977" name="Object 9"/>
            <p:cNvGraphicFramePr>
              <a:graphicFrameLocks noChangeAspect="1"/>
            </p:cNvGraphicFramePr>
            <p:nvPr>
              <p:extLst>
                <p:ext uri="{D42A27DB-BD31-4B8C-83A1-F6EECF244321}">
                  <p14:modId xmlns:p14="http://schemas.microsoft.com/office/powerpoint/2010/main" val="608426193"/>
                </p:ext>
              </p:extLst>
            </p:nvPr>
          </p:nvGraphicFramePr>
          <p:xfrm>
            <a:off x="414338" y="3276083"/>
            <a:ext cx="4483100" cy="1120775"/>
          </p:xfrm>
          <a:graphic>
            <a:graphicData uri="http://schemas.openxmlformats.org/presentationml/2006/ole">
              <mc:AlternateContent xmlns:mc="http://schemas.openxmlformats.org/markup-compatibility/2006">
                <mc:Choice xmlns:v="urn:schemas-microsoft-com:vml" Requires="v">
                  <p:oleObj spid="_x0000_s468193" name="Equation" r:id="rId11" imgW="1726920" imgH="431640" progId="Equation.DSMT4">
                    <p:embed/>
                  </p:oleObj>
                </mc:Choice>
                <mc:Fallback>
                  <p:oleObj name="Equation" r:id="rId11" imgW="1726920" imgH="43164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338" y="3276083"/>
                          <a:ext cx="4483100"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4" name="Rectangle 8"/>
          <p:cNvSpPr>
            <a:spLocks noChangeArrowheads="1"/>
          </p:cNvSpPr>
          <p:nvPr/>
        </p:nvSpPr>
        <p:spPr bwMode="auto">
          <a:xfrm>
            <a:off x="5410200" y="1143000"/>
            <a:ext cx="3505200" cy="2895600"/>
          </a:xfrm>
          <a:prstGeom prst="rect">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0018" name="Rectangle 2"/>
          <p:cNvSpPr>
            <a:spLocks noGrp="1" noChangeArrowheads="1"/>
          </p:cNvSpPr>
          <p:nvPr>
            <p:ph type="title"/>
          </p:nvPr>
        </p:nvSpPr>
        <p:spPr>
          <a:xfrm>
            <a:off x="2971800" y="0"/>
            <a:ext cx="6172200" cy="1143000"/>
          </a:xfrm>
        </p:spPr>
        <p:txBody>
          <a:bodyPr/>
          <a:lstStyle/>
          <a:p>
            <a:r>
              <a:rPr lang="en-US" altLang="en-US"/>
              <a:t>Capacitors</a:t>
            </a:r>
          </a:p>
        </p:txBody>
      </p:sp>
      <p:sp>
        <p:nvSpPr>
          <p:cNvPr id="470019" name="Rectangle 3"/>
          <p:cNvSpPr>
            <a:spLocks noGrp="1" noChangeArrowheads="1"/>
          </p:cNvSpPr>
          <p:nvPr>
            <p:ph type="body" idx="1"/>
          </p:nvPr>
        </p:nvSpPr>
        <p:spPr>
          <a:xfrm>
            <a:off x="152400" y="838200"/>
            <a:ext cx="5105400" cy="5867400"/>
          </a:xfrm>
        </p:spPr>
        <p:txBody>
          <a:bodyPr/>
          <a:lstStyle/>
          <a:p>
            <a:pPr>
              <a:lnSpc>
                <a:spcPct val="90000"/>
              </a:lnSpc>
            </a:pPr>
            <a:r>
              <a:rPr lang="en-US" altLang="en-US" sz="2400" dirty="0"/>
              <a:t>A capacitor is a two-terminal circuit element that has a current through its terminals which is proportional to the derivative of the voltage across its terminals.</a:t>
            </a:r>
          </a:p>
          <a:p>
            <a:pPr>
              <a:lnSpc>
                <a:spcPct val="90000"/>
              </a:lnSpc>
            </a:pPr>
            <a:r>
              <a:rPr lang="en-US" altLang="en-US" sz="2400" dirty="0"/>
              <a:t>The coefficient of this proportionality is the defining characteristic of a capacitor. </a:t>
            </a:r>
          </a:p>
          <a:p>
            <a:pPr>
              <a:lnSpc>
                <a:spcPct val="90000"/>
              </a:lnSpc>
            </a:pPr>
            <a:r>
              <a:rPr lang="en-US" altLang="en-US" sz="2400" dirty="0"/>
              <a:t>A capacitor is the device that we use to model the effect of electric fields on circuit variables.  The energy stored in electric fields has effects on voltage and current.  We use the capacitor component to model these effects.</a:t>
            </a:r>
          </a:p>
        </p:txBody>
      </p:sp>
      <p:sp>
        <p:nvSpPr>
          <p:cNvPr id="47002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7002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70097"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0022" name="Text Box 6"/>
          <p:cNvSpPr txBox="1">
            <a:spLocks noChangeArrowheads="1"/>
          </p:cNvSpPr>
          <p:nvPr/>
        </p:nvSpPr>
        <p:spPr bwMode="auto">
          <a:xfrm>
            <a:off x="5410200" y="4038600"/>
            <a:ext cx="3505200" cy="26479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solidFill>
                  <a:schemeClr val="bg1"/>
                </a:solidFill>
              </a:rPr>
              <a:t>In many cases the idea of two parallel conductive plates is used when we think of a capacitor, since this arrangement facilitates the production of an electric field.</a:t>
            </a:r>
          </a:p>
        </p:txBody>
      </p:sp>
      <p:pic>
        <p:nvPicPr>
          <p:cNvPr id="470023" name="Picture 7" descr="E:\Program Files\Microsoft Office\Clipart\homeanim\ag00032_.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143000"/>
            <a:ext cx="3048000" cy="2965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73" name="Rectangle 9"/>
          <p:cNvSpPr>
            <a:spLocks noChangeArrowheads="1"/>
          </p:cNvSpPr>
          <p:nvPr/>
        </p:nvSpPr>
        <p:spPr bwMode="auto">
          <a:xfrm>
            <a:off x="1524000" y="1524000"/>
            <a:ext cx="2057400" cy="1066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066" name="Rectangle 2"/>
          <p:cNvSpPr>
            <a:spLocks noGrp="1" noChangeArrowheads="1"/>
          </p:cNvSpPr>
          <p:nvPr>
            <p:ph type="title"/>
          </p:nvPr>
        </p:nvSpPr>
        <p:spPr>
          <a:xfrm>
            <a:off x="2438400" y="152400"/>
            <a:ext cx="6553200" cy="609600"/>
          </a:xfrm>
        </p:spPr>
        <p:txBody>
          <a:bodyPr/>
          <a:lstStyle/>
          <a:p>
            <a:r>
              <a:rPr lang="en-US" altLang="en-US" sz="3200"/>
              <a:t>Capacitors – Definition and Units</a:t>
            </a:r>
          </a:p>
        </p:txBody>
      </p:sp>
      <p:sp>
        <p:nvSpPr>
          <p:cNvPr id="472067" name="Rectangle 3"/>
          <p:cNvSpPr>
            <a:spLocks noGrp="1" noChangeArrowheads="1"/>
          </p:cNvSpPr>
          <p:nvPr>
            <p:ph type="body" idx="1"/>
          </p:nvPr>
        </p:nvSpPr>
        <p:spPr>
          <a:xfrm>
            <a:off x="304800" y="1219200"/>
            <a:ext cx="5029200" cy="5410200"/>
          </a:xfrm>
        </p:spPr>
        <p:txBody>
          <a:bodyPr/>
          <a:lstStyle/>
          <a:p>
            <a:pPr>
              <a:lnSpc>
                <a:spcPct val="90000"/>
              </a:lnSpc>
            </a:pPr>
            <a:r>
              <a:rPr lang="en-US" altLang="en-US" sz="2000" dirty="0"/>
              <a:t>A capacitor obeys the expression</a:t>
            </a:r>
          </a:p>
          <a:p>
            <a:pPr>
              <a:lnSpc>
                <a:spcPct val="90000"/>
              </a:lnSpc>
            </a:pPr>
            <a:endParaRPr lang="en-US" altLang="en-US" sz="2000" dirty="0"/>
          </a:p>
          <a:p>
            <a:pPr>
              <a:lnSpc>
                <a:spcPct val="90000"/>
              </a:lnSpc>
            </a:pPr>
            <a:endParaRPr lang="en-US" altLang="en-US" sz="2000" dirty="0"/>
          </a:p>
          <a:p>
            <a:pPr>
              <a:lnSpc>
                <a:spcPct val="90000"/>
              </a:lnSpc>
              <a:buFontTx/>
              <a:buNone/>
            </a:pPr>
            <a:r>
              <a:rPr lang="en-US" altLang="en-US" sz="2000" dirty="0"/>
              <a:t>	</a:t>
            </a:r>
          </a:p>
          <a:p>
            <a:pPr>
              <a:lnSpc>
                <a:spcPct val="90000"/>
              </a:lnSpc>
              <a:buFontTx/>
              <a:buNone/>
            </a:pPr>
            <a:r>
              <a:rPr lang="en-US" altLang="en-US" sz="2000" dirty="0"/>
              <a:t>	where </a:t>
            </a:r>
            <a:r>
              <a:rPr lang="en-US" altLang="en-US" sz="2000" i="1" dirty="0" err="1"/>
              <a:t>v</a:t>
            </a:r>
            <a:r>
              <a:rPr lang="en-US" altLang="en-US" sz="2000" i="1" baseline="-25000" dirty="0" err="1"/>
              <a:t>C</a:t>
            </a:r>
            <a:r>
              <a:rPr lang="en-US" altLang="en-US" sz="2000" dirty="0"/>
              <a:t> is the voltage across the capacitor, and </a:t>
            </a:r>
            <a:r>
              <a:rPr lang="en-US" altLang="en-US" sz="2000" i="1" dirty="0" err="1"/>
              <a:t>i</a:t>
            </a:r>
            <a:r>
              <a:rPr lang="en-US" altLang="en-US" sz="2000" i="1" baseline="-25000" dirty="0" err="1"/>
              <a:t>C</a:t>
            </a:r>
            <a:r>
              <a:rPr lang="en-US" altLang="en-US" sz="2000" dirty="0"/>
              <a:t> is the current through the capacitor, and </a:t>
            </a:r>
            <a:r>
              <a:rPr lang="en-US" altLang="en-US" sz="2000" i="1" dirty="0"/>
              <a:t>C</a:t>
            </a:r>
            <a:r>
              <a:rPr lang="en-US" altLang="en-US" sz="2000" i="1" baseline="-25000" dirty="0"/>
              <a:t>X</a:t>
            </a:r>
            <a:r>
              <a:rPr lang="en-US" altLang="en-US" sz="2000" dirty="0"/>
              <a:t> is called the capacitance.</a:t>
            </a:r>
          </a:p>
          <a:p>
            <a:pPr>
              <a:lnSpc>
                <a:spcPct val="90000"/>
              </a:lnSpc>
            </a:pPr>
            <a:r>
              <a:rPr lang="en-US" altLang="en-US" sz="2000" dirty="0"/>
              <a:t>In addition, it works both ways.  If something obeys this expression, we can think of it, and model it, as an capacitor.</a:t>
            </a:r>
          </a:p>
          <a:p>
            <a:pPr>
              <a:lnSpc>
                <a:spcPct val="90000"/>
              </a:lnSpc>
            </a:pPr>
            <a:r>
              <a:rPr lang="en-US" altLang="en-US" sz="2000" dirty="0"/>
              <a:t>The unit ([Farad] or [F]) is named for Michael Faraday, and is equal to a [Ampere-second/Volt].  Since an [Ampere] is a [Coulomb/second], we can also say that a [F] = [C/V].</a:t>
            </a:r>
          </a:p>
        </p:txBody>
      </p:sp>
      <p:sp>
        <p:nvSpPr>
          <p:cNvPr id="47206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7206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72218"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2070" name="Text Box 6"/>
          <p:cNvSpPr txBox="1">
            <a:spLocks noChangeArrowheads="1"/>
          </p:cNvSpPr>
          <p:nvPr/>
        </p:nvSpPr>
        <p:spPr bwMode="auto">
          <a:xfrm>
            <a:off x="5334000" y="4572000"/>
            <a:ext cx="3810000" cy="1749425"/>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lang="en-US" altLang="en-US" sz="1800" dirty="0">
                <a:solidFill>
                  <a:schemeClr val="bg1"/>
                </a:solidFill>
                <a:latin typeface="Arial" panose="020B0604020202020204" pitchFamily="34" charset="0"/>
              </a:rPr>
              <a:t>There is a capacitance whenever we have electric fields produced, and there are electric fields whenever there is a voltage between conductors.  However, this capacitance is often negligible.</a:t>
            </a:r>
          </a:p>
        </p:txBody>
      </p:sp>
      <p:graphicFrame>
        <p:nvGraphicFramePr>
          <p:cNvPr id="472071" name="Object 7"/>
          <p:cNvGraphicFramePr>
            <a:graphicFrameLocks noChangeAspect="1"/>
          </p:cNvGraphicFramePr>
          <p:nvPr/>
        </p:nvGraphicFramePr>
        <p:xfrm>
          <a:off x="1527175" y="1573213"/>
          <a:ext cx="1978025" cy="1022350"/>
        </p:xfrm>
        <a:graphic>
          <a:graphicData uri="http://schemas.openxmlformats.org/presentationml/2006/ole">
            <mc:AlternateContent xmlns:mc="http://schemas.openxmlformats.org/markup-compatibility/2006">
              <mc:Choice xmlns:v="urn:schemas-microsoft-com:vml" Requires="v">
                <p:oleObj spid="_x0000_s472219" name="Equation" r:id="rId6" imgW="761760" imgH="393480" progId="Equation.DSMT4">
                  <p:embed/>
                </p:oleObj>
              </mc:Choice>
              <mc:Fallback>
                <p:oleObj name="Equation" r:id="rId6" imgW="761760" imgH="39348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7175" y="1573213"/>
                        <a:ext cx="1978025"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2072" name="Picture 8" descr="C:\WINNT\Profiles\Administrator\Application Data\Microsoft\Media Catalog\Downloaded Clips\cl54\j0210786.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7813" y="762000"/>
            <a:ext cx="3786187" cy="3810000"/>
          </a:xfrm>
          <a:prstGeom prst="rect">
            <a:avLst/>
          </a:prstGeom>
          <a:solidFill>
            <a:srgbClr val="66FFFF"/>
          </a:solid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23" name="Rectangle 11"/>
          <p:cNvSpPr>
            <a:spLocks noChangeArrowheads="1"/>
          </p:cNvSpPr>
          <p:nvPr/>
        </p:nvSpPr>
        <p:spPr bwMode="auto">
          <a:xfrm>
            <a:off x="5410200" y="5486400"/>
            <a:ext cx="2133600" cy="1143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74114" name="Object 2"/>
          <p:cNvGraphicFramePr>
            <a:graphicFrameLocks noChangeAspect="1"/>
          </p:cNvGraphicFramePr>
          <p:nvPr/>
        </p:nvGraphicFramePr>
        <p:xfrm>
          <a:off x="990600" y="4419600"/>
          <a:ext cx="2895600" cy="2001838"/>
        </p:xfrm>
        <a:graphic>
          <a:graphicData uri="http://schemas.openxmlformats.org/presentationml/2006/ole">
            <mc:AlternateContent xmlns:mc="http://schemas.openxmlformats.org/markup-compatibility/2006">
              <mc:Choice xmlns:v="urn:schemas-microsoft-com:vml" Requires="v">
                <p:oleObj spid="_x0000_s474341" name="VISIO" r:id="rId4" imgW="2200320" imgH="1520640" progId="Visio.Drawing.11">
                  <p:embed/>
                </p:oleObj>
              </mc:Choice>
              <mc:Fallback>
                <p:oleObj name="VISIO" r:id="rId4" imgW="2200320" imgH="152064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419600"/>
                        <a:ext cx="2895600" cy="2001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4115" name="Rectangle 3"/>
          <p:cNvSpPr>
            <a:spLocks noGrp="1" noChangeArrowheads="1"/>
          </p:cNvSpPr>
          <p:nvPr>
            <p:ph type="title"/>
          </p:nvPr>
        </p:nvSpPr>
        <p:spPr>
          <a:xfrm>
            <a:off x="457200" y="0"/>
            <a:ext cx="7772400" cy="1295400"/>
          </a:xfrm>
        </p:spPr>
        <p:txBody>
          <a:bodyPr/>
          <a:lstStyle/>
          <a:p>
            <a:r>
              <a:rPr lang="en-US" altLang="en-US" sz="3600" dirty="0"/>
              <a:t>Schematic Symbol for Capacitors</a:t>
            </a:r>
          </a:p>
        </p:txBody>
      </p:sp>
      <p:sp>
        <p:nvSpPr>
          <p:cNvPr id="474116" name="Rectangle 4"/>
          <p:cNvSpPr>
            <a:spLocks noGrp="1" noChangeArrowheads="1"/>
          </p:cNvSpPr>
          <p:nvPr>
            <p:ph type="body" idx="1"/>
          </p:nvPr>
        </p:nvSpPr>
        <p:spPr>
          <a:xfrm>
            <a:off x="304800" y="1752600"/>
            <a:ext cx="8305800" cy="1066800"/>
          </a:xfrm>
        </p:spPr>
        <p:txBody>
          <a:bodyPr/>
          <a:lstStyle/>
          <a:p>
            <a:pPr marL="660400" indent="-660400">
              <a:buFontTx/>
              <a:buNone/>
            </a:pPr>
            <a:r>
              <a:rPr lang="en-US" altLang="en-US" dirty="0"/>
              <a:t>The schematic symbol that we use for capacitors is shown here.</a:t>
            </a:r>
          </a:p>
        </p:txBody>
      </p:sp>
      <p:sp>
        <p:nvSpPr>
          <p:cNvPr id="474117" name="Rectangle 5"/>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74118"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74342" name="Equation" r:id="rId6" imgW="914400" imgH="198720" progId="Equation.DSMT4">
                  <p:embed/>
                </p:oleObj>
              </mc:Choice>
              <mc:Fallback>
                <p:oleObj name="Equation" r:id="rId6" imgW="914400" imgH="1987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4119" name="Rectangle 7"/>
          <p:cNvSpPr>
            <a:spLocks noChangeArrowheads="1"/>
          </p:cNvSpPr>
          <p:nvPr/>
        </p:nvSpPr>
        <p:spPr bwMode="auto">
          <a:xfrm>
            <a:off x="1676400" y="4343400"/>
            <a:ext cx="1524000" cy="6096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4120" name="Line 8"/>
          <p:cNvSpPr>
            <a:spLocks noChangeShapeType="1"/>
          </p:cNvSpPr>
          <p:nvPr/>
        </p:nvSpPr>
        <p:spPr bwMode="auto">
          <a:xfrm flipH="1">
            <a:off x="3048000" y="3429000"/>
            <a:ext cx="914400" cy="914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21" name="Text Box 9"/>
          <p:cNvSpPr txBox="1">
            <a:spLocks noChangeArrowheads="1"/>
          </p:cNvSpPr>
          <p:nvPr/>
        </p:nvSpPr>
        <p:spPr bwMode="auto">
          <a:xfrm>
            <a:off x="3962400" y="2819400"/>
            <a:ext cx="4816475" cy="2686050"/>
          </a:xfrm>
          <a:prstGeom prst="rect">
            <a:avLst/>
          </a:prstGeom>
          <a:solidFill>
            <a:schemeClr val="accent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panose="020B0604020202020204" pitchFamily="34" charset="0"/>
              </a:rPr>
              <a:t>This is intended to indicate that the schematic symbol can be labeled either with a variable, like </a:t>
            </a:r>
            <a:r>
              <a:rPr lang="en-US" altLang="en-US" i="1" dirty="0">
                <a:latin typeface="Arial" panose="020B0604020202020204" pitchFamily="34" charset="0"/>
              </a:rPr>
              <a:t>C</a:t>
            </a:r>
            <a:r>
              <a:rPr lang="en-US" altLang="en-US" i="1" baseline="-25000" dirty="0">
                <a:latin typeface="Arial" panose="020B0604020202020204" pitchFamily="34" charset="0"/>
              </a:rPr>
              <a:t>X</a:t>
            </a:r>
            <a:r>
              <a:rPr lang="en-US" altLang="en-US" dirty="0">
                <a:latin typeface="Arial" panose="020B0604020202020204" pitchFamily="34" charset="0"/>
              </a:rPr>
              <a:t>, or a value, with some number, and units.  An example might be 100[mF].  It could also be labeled with both.</a:t>
            </a:r>
          </a:p>
        </p:txBody>
      </p:sp>
      <p:graphicFrame>
        <p:nvGraphicFramePr>
          <p:cNvPr id="474122" name="Object 10"/>
          <p:cNvGraphicFramePr>
            <a:graphicFrameLocks noChangeAspect="1"/>
          </p:cNvGraphicFramePr>
          <p:nvPr/>
        </p:nvGraphicFramePr>
        <p:xfrm>
          <a:off x="5486400" y="5486400"/>
          <a:ext cx="1978025" cy="1022350"/>
        </p:xfrm>
        <a:graphic>
          <a:graphicData uri="http://schemas.openxmlformats.org/presentationml/2006/ole">
            <mc:AlternateContent xmlns:mc="http://schemas.openxmlformats.org/markup-compatibility/2006">
              <mc:Choice xmlns:v="urn:schemas-microsoft-com:vml" Requires="v">
                <p:oleObj spid="_x0000_s474343" name="Equation" r:id="rId8" imgW="761760" imgH="393480" progId="Equation.DSMT4">
                  <p:embed/>
                </p:oleObj>
              </mc:Choice>
              <mc:Fallback>
                <p:oleObj name="Equation" r:id="rId8" imgW="761760" imgH="39348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5486400"/>
                        <a:ext cx="1978025"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6" name="Rectangle 6"/>
          <p:cNvSpPr>
            <a:spLocks noChangeArrowheads="1"/>
          </p:cNvSpPr>
          <p:nvPr/>
        </p:nvSpPr>
        <p:spPr bwMode="auto">
          <a:xfrm>
            <a:off x="6019800" y="2743200"/>
            <a:ext cx="3124200" cy="2362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6162" name="Rectangle 2"/>
          <p:cNvSpPr>
            <a:spLocks noGrp="1" noChangeArrowheads="1"/>
          </p:cNvSpPr>
          <p:nvPr>
            <p:ph type="title"/>
          </p:nvPr>
        </p:nvSpPr>
        <p:spPr>
          <a:xfrm>
            <a:off x="3276600" y="0"/>
            <a:ext cx="5334000" cy="685800"/>
          </a:xfrm>
        </p:spPr>
        <p:txBody>
          <a:bodyPr/>
          <a:lstStyle/>
          <a:p>
            <a:r>
              <a:rPr lang="en-US" altLang="en-US" sz="3200"/>
              <a:t>Capacitor Polarities</a:t>
            </a:r>
          </a:p>
        </p:txBody>
      </p:sp>
      <p:sp>
        <p:nvSpPr>
          <p:cNvPr id="476163" name="Rectangle 3"/>
          <p:cNvSpPr>
            <a:spLocks noGrp="1" noChangeArrowheads="1"/>
          </p:cNvSpPr>
          <p:nvPr>
            <p:ph type="body" idx="1"/>
          </p:nvPr>
        </p:nvSpPr>
        <p:spPr>
          <a:xfrm>
            <a:off x="228600" y="762000"/>
            <a:ext cx="5867400" cy="6096000"/>
          </a:xfrm>
        </p:spPr>
        <p:txBody>
          <a:bodyPr/>
          <a:lstStyle/>
          <a:p>
            <a:pPr marL="227013" indent="-227013">
              <a:lnSpc>
                <a:spcPct val="90000"/>
              </a:lnSpc>
            </a:pPr>
            <a:r>
              <a:rPr lang="en-US" altLang="en-US" sz="2400" dirty="0"/>
              <a:t>Previously, we have emphasized the important of reference polarities of current sources and voltages sources.  There is no corresponding polarity to an capacitor.  For most capacitors, you can flip them end-for-end, and they will behave the same way.  An exception to this rule is an electrolytic capacitor, which must be placed so that the voltage across it will be in the proper polarity.  This polarity is usually marked on the capacitor.</a:t>
            </a:r>
          </a:p>
          <a:p>
            <a:pPr marL="227013" indent="-227013">
              <a:lnSpc>
                <a:spcPct val="90000"/>
              </a:lnSpc>
            </a:pPr>
            <a:r>
              <a:rPr lang="en-US" altLang="en-US" sz="2400" dirty="0"/>
              <a:t>In any case, similar to a resistor, direction matters in one sense;  we need to have defined the voltage and current in the </a:t>
            </a:r>
            <a:r>
              <a:rPr lang="en-US" altLang="en-US" sz="2400" b="1" dirty="0"/>
              <a:t>passive sign relationship </a:t>
            </a:r>
            <a:r>
              <a:rPr lang="en-US" altLang="en-US" sz="2400" dirty="0"/>
              <a:t>to use the defining equation the way we have it here.  </a:t>
            </a:r>
          </a:p>
        </p:txBody>
      </p:sp>
      <p:pic>
        <p:nvPicPr>
          <p:cNvPr id="476164" name="Picture 4" descr="E:\Program Files\Microsoft Office\Clipart\standard\stddir1\bd05706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2188" y="2743200"/>
            <a:ext cx="3071812" cy="2305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6165" name="Object 5"/>
          <p:cNvGraphicFramePr>
            <a:graphicFrameLocks noChangeAspect="1"/>
          </p:cNvGraphicFramePr>
          <p:nvPr/>
        </p:nvGraphicFramePr>
        <p:xfrm>
          <a:off x="6324600" y="5486400"/>
          <a:ext cx="1978025" cy="1022350"/>
        </p:xfrm>
        <a:graphic>
          <a:graphicData uri="http://schemas.openxmlformats.org/presentationml/2006/ole">
            <mc:AlternateContent xmlns:mc="http://schemas.openxmlformats.org/markup-compatibility/2006">
              <mc:Choice xmlns:v="urn:schemas-microsoft-com:vml" Requires="v">
                <p:oleObj spid="_x0000_s476239" name="Equation" r:id="rId5" imgW="761760" imgH="393480" progId="Equation.DSMT4">
                  <p:embed/>
                </p:oleObj>
              </mc:Choice>
              <mc:Fallback>
                <p:oleObj name="Equation" r:id="rId5" imgW="761760" imgH="3934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486400"/>
                        <a:ext cx="1978025" cy="10223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4724400" y="2971800"/>
            <a:ext cx="3886200" cy="3657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8211" name="Rectangle 3"/>
          <p:cNvSpPr>
            <a:spLocks noChangeArrowheads="1"/>
          </p:cNvSpPr>
          <p:nvPr/>
        </p:nvSpPr>
        <p:spPr bwMode="auto">
          <a:xfrm>
            <a:off x="228600" y="2971800"/>
            <a:ext cx="3886200" cy="3657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8212" name="Rectangle 4"/>
          <p:cNvSpPr>
            <a:spLocks noGrp="1" noChangeArrowheads="1"/>
          </p:cNvSpPr>
          <p:nvPr>
            <p:ph type="title"/>
          </p:nvPr>
        </p:nvSpPr>
        <p:spPr>
          <a:xfrm>
            <a:off x="1219200" y="228600"/>
            <a:ext cx="7772400" cy="1143000"/>
          </a:xfrm>
        </p:spPr>
        <p:txBody>
          <a:bodyPr/>
          <a:lstStyle/>
          <a:p>
            <a:r>
              <a:rPr lang="en-US" altLang="en-US" sz="3600" dirty="0"/>
              <a:t>Passive and Active </a:t>
            </a:r>
            <a:br>
              <a:rPr lang="en-US" altLang="en-US" sz="3600" dirty="0"/>
            </a:br>
            <a:r>
              <a:rPr lang="en-US" altLang="en-US" sz="3600" dirty="0"/>
              <a:t>Sign Relationship for Capacitors</a:t>
            </a:r>
          </a:p>
        </p:txBody>
      </p:sp>
      <p:sp>
        <p:nvSpPr>
          <p:cNvPr id="478213" name="Rectangle 5"/>
          <p:cNvSpPr>
            <a:spLocks noGrp="1" noChangeArrowheads="1"/>
          </p:cNvSpPr>
          <p:nvPr>
            <p:ph type="body" idx="1"/>
          </p:nvPr>
        </p:nvSpPr>
        <p:spPr>
          <a:xfrm>
            <a:off x="304800" y="1371600"/>
            <a:ext cx="8305800" cy="1447800"/>
          </a:xfrm>
        </p:spPr>
        <p:txBody>
          <a:bodyPr/>
          <a:lstStyle/>
          <a:p>
            <a:pPr marL="660400" indent="-660400">
              <a:buFontTx/>
              <a:buNone/>
            </a:pPr>
            <a:r>
              <a:rPr lang="en-US" altLang="en-US" sz="2800" dirty="0"/>
              <a:t>The sign of the equation that we use for capacitors depends on whether we have used the passive sign relationship or the active sign relationship.</a:t>
            </a:r>
          </a:p>
        </p:txBody>
      </p:sp>
      <p:sp>
        <p:nvSpPr>
          <p:cNvPr id="478214" name="Rectangle 6"/>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78215" name="Object 7"/>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78582" name="Equation" r:id="rId4" imgW="914400" imgH="198720" progId="Equation.DSMT4">
                  <p:embed/>
                </p:oleObj>
              </mc:Choice>
              <mc:Fallback>
                <p:oleObj name="Equation" r:id="rId4" imgW="914400" imgH="19872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8216" name="Text Box 8"/>
          <p:cNvSpPr txBox="1">
            <a:spLocks noChangeArrowheads="1"/>
          </p:cNvSpPr>
          <p:nvPr/>
        </p:nvSpPr>
        <p:spPr bwMode="auto">
          <a:xfrm>
            <a:off x="381000" y="5791200"/>
            <a:ext cx="352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dirty="0"/>
              <a:t>Passive Sign Relationship</a:t>
            </a:r>
          </a:p>
        </p:txBody>
      </p:sp>
      <p:sp>
        <p:nvSpPr>
          <p:cNvPr id="478217" name="Text Box 9"/>
          <p:cNvSpPr txBox="1">
            <a:spLocks noChangeArrowheads="1"/>
          </p:cNvSpPr>
          <p:nvPr/>
        </p:nvSpPr>
        <p:spPr bwMode="auto">
          <a:xfrm>
            <a:off x="4953000" y="5791200"/>
            <a:ext cx="352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dirty="0"/>
              <a:t>Active Sign Relationship</a:t>
            </a:r>
          </a:p>
        </p:txBody>
      </p:sp>
      <p:graphicFrame>
        <p:nvGraphicFramePr>
          <p:cNvPr id="478218" name="Object 10"/>
          <p:cNvGraphicFramePr>
            <a:graphicFrameLocks noChangeAspect="1"/>
          </p:cNvGraphicFramePr>
          <p:nvPr/>
        </p:nvGraphicFramePr>
        <p:xfrm>
          <a:off x="1143000" y="4724400"/>
          <a:ext cx="1978025" cy="1022350"/>
        </p:xfrm>
        <a:graphic>
          <a:graphicData uri="http://schemas.openxmlformats.org/presentationml/2006/ole">
            <mc:AlternateContent xmlns:mc="http://schemas.openxmlformats.org/markup-compatibility/2006">
              <mc:Choice xmlns:v="urn:schemas-microsoft-com:vml" Requires="v">
                <p:oleObj spid="_x0000_s478583" name="Equation" r:id="rId6" imgW="761760" imgH="393480" progId="Equation.DSMT4">
                  <p:embed/>
                </p:oleObj>
              </mc:Choice>
              <mc:Fallback>
                <p:oleObj name="Equation" r:id="rId6" imgW="761760" imgH="39348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724400"/>
                        <a:ext cx="1978025"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8219" name="Object 11"/>
          <p:cNvGraphicFramePr>
            <a:graphicFrameLocks noChangeAspect="1"/>
          </p:cNvGraphicFramePr>
          <p:nvPr/>
        </p:nvGraphicFramePr>
        <p:xfrm>
          <a:off x="5600700" y="4724400"/>
          <a:ext cx="2208213" cy="1022350"/>
        </p:xfrm>
        <a:graphic>
          <a:graphicData uri="http://schemas.openxmlformats.org/presentationml/2006/ole">
            <mc:AlternateContent xmlns:mc="http://schemas.openxmlformats.org/markup-compatibility/2006">
              <mc:Choice xmlns:v="urn:schemas-microsoft-com:vml" Requires="v">
                <p:oleObj spid="_x0000_s478584" name="Equation" r:id="rId8" imgW="850680" imgH="393480" progId="Equation.DSMT4">
                  <p:embed/>
                </p:oleObj>
              </mc:Choice>
              <mc:Fallback>
                <p:oleObj name="Equation" r:id="rId8" imgW="850680" imgH="39348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0700" y="4724400"/>
                        <a:ext cx="2208213"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8220" name="Object 12"/>
          <p:cNvGraphicFramePr>
            <a:graphicFrameLocks noChangeAspect="1"/>
          </p:cNvGraphicFramePr>
          <p:nvPr/>
        </p:nvGraphicFramePr>
        <p:xfrm>
          <a:off x="914400" y="3048000"/>
          <a:ext cx="2514600" cy="1738313"/>
        </p:xfrm>
        <a:graphic>
          <a:graphicData uri="http://schemas.openxmlformats.org/presentationml/2006/ole">
            <mc:AlternateContent xmlns:mc="http://schemas.openxmlformats.org/markup-compatibility/2006">
              <mc:Choice xmlns:v="urn:schemas-microsoft-com:vml" Requires="v">
                <p:oleObj spid="_x0000_s478585" name="VISIO" r:id="rId10" imgW="2200320" imgH="1520640" progId="Visio.Drawing.6">
                  <p:embed/>
                </p:oleObj>
              </mc:Choice>
              <mc:Fallback>
                <p:oleObj name="VISIO" r:id="rId10" imgW="2200320" imgH="1520640" progId="Visio.Drawing.6">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3048000"/>
                        <a:ext cx="2514600" cy="17383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8221" name="Object 13"/>
          <p:cNvGraphicFramePr>
            <a:graphicFrameLocks noChangeAspect="1"/>
          </p:cNvGraphicFramePr>
          <p:nvPr/>
        </p:nvGraphicFramePr>
        <p:xfrm>
          <a:off x="5410200" y="3048000"/>
          <a:ext cx="2505075" cy="1731963"/>
        </p:xfrm>
        <a:graphic>
          <a:graphicData uri="http://schemas.openxmlformats.org/presentationml/2006/ole">
            <mc:AlternateContent xmlns:mc="http://schemas.openxmlformats.org/markup-compatibility/2006">
              <mc:Choice xmlns:v="urn:schemas-microsoft-com:vml" Requires="v">
                <p:oleObj spid="_x0000_s478586" name="VISIO" r:id="rId12" imgW="2200320" imgH="1520640" progId="Visio.Drawing.6">
                  <p:embed/>
                </p:oleObj>
              </mc:Choice>
              <mc:Fallback>
                <p:oleObj name="VISIO" r:id="rId12" imgW="2200320" imgH="1520640" progId="Visio.Drawing.6">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0200" y="3048000"/>
                        <a:ext cx="2505075" cy="17319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228600" y="609600"/>
            <a:ext cx="8610600" cy="1371600"/>
          </a:xfrm>
        </p:spPr>
        <p:txBody>
          <a:bodyPr/>
          <a:lstStyle/>
          <a:p>
            <a:r>
              <a:rPr lang="en-US" altLang="en-US" sz="4000" dirty="0"/>
              <a:t>Overview of this Lecture </a:t>
            </a:r>
            <a:br>
              <a:rPr lang="en-US" altLang="en-US" sz="4000" dirty="0"/>
            </a:br>
            <a:r>
              <a:rPr lang="en-US" altLang="en-US" sz="4000" dirty="0"/>
              <a:t>Inductors and Capacitors</a:t>
            </a:r>
          </a:p>
        </p:txBody>
      </p:sp>
      <p:sp>
        <p:nvSpPr>
          <p:cNvPr id="433155" name="Rectangle 3"/>
          <p:cNvSpPr>
            <a:spLocks noGrp="1" noChangeArrowheads="1"/>
          </p:cNvSpPr>
          <p:nvPr>
            <p:ph type="body" idx="1"/>
          </p:nvPr>
        </p:nvSpPr>
        <p:spPr>
          <a:xfrm>
            <a:off x="762000" y="2362200"/>
            <a:ext cx="7772400" cy="4343400"/>
          </a:xfrm>
        </p:spPr>
        <p:txBody>
          <a:bodyPr/>
          <a:lstStyle/>
          <a:p>
            <a:pPr>
              <a:lnSpc>
                <a:spcPct val="90000"/>
              </a:lnSpc>
              <a:buFontTx/>
              <a:buNone/>
            </a:pPr>
            <a:r>
              <a:rPr lang="en-US" altLang="en-US" dirty="0"/>
              <a:t>In this lecture, we will cover the following topics:</a:t>
            </a:r>
          </a:p>
          <a:p>
            <a:pPr>
              <a:lnSpc>
                <a:spcPct val="90000"/>
              </a:lnSpc>
            </a:pPr>
            <a:r>
              <a:rPr lang="en-US" altLang="en-US" dirty="0"/>
              <a:t>Defining equations for inductors and capacitors</a:t>
            </a:r>
          </a:p>
          <a:p>
            <a:pPr>
              <a:lnSpc>
                <a:spcPct val="90000"/>
              </a:lnSpc>
            </a:pPr>
            <a:r>
              <a:rPr lang="en-US" altLang="en-US" dirty="0"/>
              <a:t>Power and energy storage in inductors and capacitors</a:t>
            </a:r>
          </a:p>
          <a:p>
            <a:pPr>
              <a:lnSpc>
                <a:spcPct val="90000"/>
              </a:lnSpc>
            </a:pPr>
            <a:r>
              <a:rPr lang="en-US" altLang="en-US" dirty="0"/>
              <a:t>Parallel and series combinations</a:t>
            </a:r>
          </a:p>
          <a:p>
            <a:pPr>
              <a:lnSpc>
                <a:spcPct val="90000"/>
              </a:lnSpc>
            </a:pPr>
            <a:r>
              <a:rPr lang="en-US" altLang="en-US" dirty="0"/>
              <a:t>Basic rules for inductors and capacitors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Rectangle 3"/>
          <p:cNvSpPr>
            <a:spLocks noGrp="1" noChangeArrowheads="1"/>
          </p:cNvSpPr>
          <p:nvPr>
            <p:ph type="body" idx="1"/>
          </p:nvPr>
        </p:nvSpPr>
        <p:spPr>
          <a:xfrm>
            <a:off x="152400" y="1219200"/>
            <a:ext cx="8763000" cy="2971800"/>
          </a:xfrm>
        </p:spPr>
        <p:txBody>
          <a:bodyPr/>
          <a:lstStyle/>
          <a:p>
            <a:pPr>
              <a:buFontTx/>
              <a:buNone/>
            </a:pPr>
            <a:r>
              <a:rPr lang="en-US" altLang="en-US" sz="2400" dirty="0"/>
              <a:t>The defining equation for the capacitor, </a:t>
            </a:r>
          </a:p>
          <a:p>
            <a:pPr>
              <a:buFontTx/>
              <a:buNone/>
            </a:pPr>
            <a:endParaRPr lang="en-US" altLang="en-US" sz="2400" dirty="0"/>
          </a:p>
          <a:p>
            <a:pPr>
              <a:buFontTx/>
              <a:buNone/>
            </a:pPr>
            <a:r>
              <a:rPr lang="en-US" altLang="en-US" sz="2400" dirty="0"/>
              <a:t>	</a:t>
            </a:r>
          </a:p>
          <a:p>
            <a:pPr>
              <a:buFontTx/>
              <a:buNone/>
            </a:pPr>
            <a:r>
              <a:rPr lang="en-US" altLang="en-US" sz="2400" dirty="0"/>
              <a:t>	can be rewritten in another way.  If we want to express the voltage in terms of the current, we can integrate both sides.  We get</a:t>
            </a:r>
          </a:p>
        </p:txBody>
      </p:sp>
      <p:sp>
        <p:nvSpPr>
          <p:cNvPr id="480269" name="Rectangle 13"/>
          <p:cNvSpPr>
            <a:spLocks noChangeArrowheads="1"/>
          </p:cNvSpPr>
          <p:nvPr/>
        </p:nvSpPr>
        <p:spPr bwMode="auto">
          <a:xfrm>
            <a:off x="838200" y="5791200"/>
            <a:ext cx="3733800" cy="1066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8" name="Rectangle 12"/>
          <p:cNvSpPr>
            <a:spLocks noChangeArrowheads="1"/>
          </p:cNvSpPr>
          <p:nvPr/>
        </p:nvSpPr>
        <p:spPr bwMode="auto">
          <a:xfrm>
            <a:off x="2133600" y="3352800"/>
            <a:ext cx="4038600" cy="1066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7" name="Rectangle 11"/>
          <p:cNvSpPr>
            <a:spLocks noChangeArrowheads="1"/>
          </p:cNvSpPr>
          <p:nvPr/>
        </p:nvSpPr>
        <p:spPr bwMode="auto">
          <a:xfrm>
            <a:off x="1295400" y="1676400"/>
            <a:ext cx="2133600" cy="914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58" name="Rectangle 2"/>
          <p:cNvSpPr>
            <a:spLocks noGrp="1" noChangeArrowheads="1"/>
          </p:cNvSpPr>
          <p:nvPr>
            <p:ph type="title"/>
          </p:nvPr>
        </p:nvSpPr>
        <p:spPr>
          <a:xfrm>
            <a:off x="2438400" y="152400"/>
            <a:ext cx="6553200" cy="1066800"/>
          </a:xfrm>
        </p:spPr>
        <p:txBody>
          <a:bodyPr/>
          <a:lstStyle/>
          <a:p>
            <a:r>
              <a:rPr lang="en-US" altLang="en-US" sz="3600"/>
              <a:t>Defining Equation, Integral Form, Derivation</a:t>
            </a:r>
          </a:p>
        </p:txBody>
      </p:sp>
      <p:sp>
        <p:nvSpPr>
          <p:cNvPr id="480260"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8026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80558"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0262" name="Object 6"/>
          <p:cNvGraphicFramePr>
            <a:graphicFrameLocks noChangeAspect="1"/>
          </p:cNvGraphicFramePr>
          <p:nvPr/>
        </p:nvGraphicFramePr>
        <p:xfrm>
          <a:off x="2209800" y="3352800"/>
          <a:ext cx="3924300" cy="1022350"/>
        </p:xfrm>
        <a:graphic>
          <a:graphicData uri="http://schemas.openxmlformats.org/presentationml/2006/ole">
            <mc:AlternateContent xmlns:mc="http://schemas.openxmlformats.org/markup-compatibility/2006">
              <mc:Choice xmlns:v="urn:schemas-microsoft-com:vml" Requires="v">
                <p:oleObj spid="_x0000_s480559" name="Equation" r:id="rId6" imgW="1511280" imgH="393480" progId="Equation.DSMT4">
                  <p:embed/>
                </p:oleObj>
              </mc:Choice>
              <mc:Fallback>
                <p:oleObj name="Equation" r:id="rId6" imgW="1511280" imgH="3934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352800"/>
                        <a:ext cx="39243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0263" name="Rectangle 7"/>
          <p:cNvSpPr>
            <a:spLocks noChangeArrowheads="1"/>
          </p:cNvSpPr>
          <p:nvPr/>
        </p:nvSpPr>
        <p:spPr bwMode="auto">
          <a:xfrm>
            <a:off x="152400" y="4419600"/>
            <a:ext cx="8839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200" dirty="0">
                <a:latin typeface="Arial" panose="020B0604020202020204" pitchFamily="34" charset="0"/>
              </a:rPr>
              <a:t>We pick </a:t>
            </a:r>
            <a:r>
              <a:rPr lang="en-US" altLang="en-US" sz="2200" i="1" dirty="0">
                <a:latin typeface="Arial" panose="020B0604020202020204" pitchFamily="34" charset="0"/>
              </a:rPr>
              <a:t>t</a:t>
            </a:r>
            <a:r>
              <a:rPr lang="en-US" altLang="en-US" sz="2200" i="1" baseline="-25000" dirty="0">
                <a:latin typeface="Arial" panose="020B0604020202020204" pitchFamily="34" charset="0"/>
              </a:rPr>
              <a:t>0</a:t>
            </a:r>
            <a:r>
              <a:rPr lang="en-US" altLang="en-US" sz="2200" dirty="0">
                <a:latin typeface="Arial" panose="020B0604020202020204" pitchFamily="34" charset="0"/>
              </a:rPr>
              <a:t> and </a:t>
            </a:r>
            <a:r>
              <a:rPr lang="en-US" altLang="en-US" sz="2200" i="1" dirty="0">
                <a:latin typeface="Arial" panose="020B0604020202020204" pitchFamily="34" charset="0"/>
              </a:rPr>
              <a:t>t</a:t>
            </a:r>
            <a:r>
              <a:rPr lang="en-US" altLang="en-US" sz="2200" dirty="0">
                <a:latin typeface="Arial" panose="020B0604020202020204" pitchFamily="34" charset="0"/>
              </a:rPr>
              <a:t> for limits of the integral, where </a:t>
            </a:r>
            <a:r>
              <a:rPr lang="en-US" altLang="en-US" sz="2200" i="1" dirty="0">
                <a:latin typeface="Arial" panose="020B0604020202020204" pitchFamily="34" charset="0"/>
              </a:rPr>
              <a:t>t</a:t>
            </a:r>
            <a:r>
              <a:rPr lang="en-US" altLang="en-US" sz="2200" dirty="0">
                <a:latin typeface="Arial" panose="020B0604020202020204" pitchFamily="34" charset="0"/>
              </a:rPr>
              <a:t> is time, and </a:t>
            </a:r>
            <a:r>
              <a:rPr lang="en-US" altLang="en-US" sz="2200" i="1" dirty="0">
                <a:latin typeface="Arial" panose="020B0604020202020204" pitchFamily="34" charset="0"/>
              </a:rPr>
              <a:t>t</a:t>
            </a:r>
            <a:r>
              <a:rPr lang="en-US" altLang="en-US" sz="2200" i="1" baseline="-25000" dirty="0">
                <a:latin typeface="Arial" panose="020B0604020202020204" pitchFamily="34" charset="0"/>
              </a:rPr>
              <a:t>0</a:t>
            </a:r>
            <a:r>
              <a:rPr lang="en-US" altLang="en-US" sz="2200" dirty="0">
                <a:latin typeface="Arial" panose="020B0604020202020204" pitchFamily="34" charset="0"/>
              </a:rPr>
              <a:t> is an arbitrary time value, often zero.  The capacitance, </a:t>
            </a:r>
            <a:r>
              <a:rPr lang="en-US" altLang="en-US" sz="2200" i="1" dirty="0">
                <a:latin typeface="Arial" panose="020B0604020202020204" pitchFamily="34" charset="0"/>
              </a:rPr>
              <a:t>C</a:t>
            </a:r>
            <a:r>
              <a:rPr lang="en-US" altLang="en-US" sz="2200" i="1" baseline="-25000" dirty="0">
                <a:latin typeface="Arial" panose="020B0604020202020204" pitchFamily="34" charset="0"/>
              </a:rPr>
              <a:t>X</a:t>
            </a:r>
            <a:r>
              <a:rPr lang="en-US" altLang="en-US" sz="2200" dirty="0">
                <a:latin typeface="Arial" panose="020B0604020202020204" pitchFamily="34" charset="0"/>
              </a:rPr>
              <a:t>, is constant, and can be taken out of the integral.  To avoid confusion, we introduce the dummy variable </a:t>
            </a:r>
            <a:r>
              <a:rPr lang="en-US" altLang="en-US" sz="2200" i="1" dirty="0">
                <a:latin typeface="Arial" panose="020B0604020202020204" pitchFamily="34" charset="0"/>
              </a:rPr>
              <a:t>s</a:t>
            </a:r>
            <a:r>
              <a:rPr lang="en-US" altLang="en-US" sz="2200" dirty="0">
                <a:latin typeface="Arial" panose="020B0604020202020204" pitchFamily="34" charset="0"/>
              </a:rPr>
              <a:t> in the integral.  We get </a:t>
            </a:r>
          </a:p>
        </p:txBody>
      </p:sp>
      <p:graphicFrame>
        <p:nvGraphicFramePr>
          <p:cNvPr id="480264" name="Object 8"/>
          <p:cNvGraphicFramePr>
            <a:graphicFrameLocks noChangeAspect="1"/>
          </p:cNvGraphicFramePr>
          <p:nvPr/>
        </p:nvGraphicFramePr>
        <p:xfrm>
          <a:off x="914400" y="5737225"/>
          <a:ext cx="3625850" cy="1120775"/>
        </p:xfrm>
        <a:graphic>
          <a:graphicData uri="http://schemas.openxmlformats.org/presentationml/2006/ole">
            <mc:AlternateContent xmlns:mc="http://schemas.openxmlformats.org/markup-compatibility/2006">
              <mc:Choice xmlns:v="urn:schemas-microsoft-com:vml" Requires="v">
                <p:oleObj spid="_x0000_s480560" name="Equation" r:id="rId8" imgW="1396800" imgH="431640" progId="Equation.DSMT4">
                  <p:embed/>
                </p:oleObj>
              </mc:Choice>
              <mc:Fallback>
                <p:oleObj name="Equation" r:id="rId8" imgW="1396800" imgH="43164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5737225"/>
                        <a:ext cx="3625850"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0265" name="Rectangle 9"/>
          <p:cNvSpPr>
            <a:spLocks noChangeArrowheads="1"/>
          </p:cNvSpPr>
          <p:nvPr/>
        </p:nvSpPr>
        <p:spPr bwMode="auto">
          <a:xfrm>
            <a:off x="4953000" y="5943600"/>
            <a:ext cx="403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latin typeface="Arial" panose="020B0604020202020204" pitchFamily="34" charset="0"/>
              </a:rPr>
              <a:t>We finish the derivation in the next slide.</a:t>
            </a:r>
          </a:p>
        </p:txBody>
      </p:sp>
      <p:graphicFrame>
        <p:nvGraphicFramePr>
          <p:cNvPr id="480266" name="Object 10"/>
          <p:cNvGraphicFramePr>
            <a:graphicFrameLocks noChangeAspect="1"/>
          </p:cNvGraphicFramePr>
          <p:nvPr/>
        </p:nvGraphicFramePr>
        <p:xfrm>
          <a:off x="1371600" y="1600200"/>
          <a:ext cx="1978025" cy="1022350"/>
        </p:xfrm>
        <a:graphic>
          <a:graphicData uri="http://schemas.openxmlformats.org/presentationml/2006/ole">
            <mc:AlternateContent xmlns:mc="http://schemas.openxmlformats.org/markup-compatibility/2006">
              <mc:Choice xmlns:v="urn:schemas-microsoft-com:vml" Requires="v">
                <p:oleObj spid="_x0000_s480561" name="Equation" r:id="rId10" imgW="761760" imgH="393480" progId="Equation.DSMT4">
                  <p:embed/>
                </p:oleObj>
              </mc:Choice>
              <mc:Fallback>
                <p:oleObj name="Equation" r:id="rId10" imgW="761760" imgH="39348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1600200"/>
                        <a:ext cx="1978025"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17" name="Rectangle 13"/>
          <p:cNvSpPr>
            <a:spLocks noChangeArrowheads="1"/>
          </p:cNvSpPr>
          <p:nvPr/>
        </p:nvSpPr>
        <p:spPr bwMode="auto">
          <a:xfrm>
            <a:off x="3429000" y="2819400"/>
            <a:ext cx="4876800" cy="1219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316" name="Rectangle 12"/>
          <p:cNvSpPr>
            <a:spLocks noChangeArrowheads="1"/>
          </p:cNvSpPr>
          <p:nvPr/>
        </p:nvSpPr>
        <p:spPr bwMode="auto">
          <a:xfrm>
            <a:off x="533400" y="1219200"/>
            <a:ext cx="3733800" cy="1219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306" name="Rectangle 2"/>
          <p:cNvSpPr>
            <a:spLocks noGrp="1" noChangeArrowheads="1"/>
          </p:cNvSpPr>
          <p:nvPr>
            <p:ph type="title"/>
          </p:nvPr>
        </p:nvSpPr>
        <p:spPr>
          <a:xfrm>
            <a:off x="2438400" y="152400"/>
            <a:ext cx="6553200" cy="1066800"/>
          </a:xfrm>
        </p:spPr>
        <p:txBody>
          <a:bodyPr/>
          <a:lstStyle/>
          <a:p>
            <a:r>
              <a:rPr lang="en-US" altLang="en-US" sz="3600"/>
              <a:t>Defining Equations for Capacitors</a:t>
            </a:r>
          </a:p>
        </p:txBody>
      </p:sp>
      <p:sp>
        <p:nvSpPr>
          <p:cNvPr id="482307" name="Rectangle 3"/>
          <p:cNvSpPr>
            <a:spLocks noGrp="1" noChangeArrowheads="1"/>
          </p:cNvSpPr>
          <p:nvPr>
            <p:ph type="body" idx="1"/>
          </p:nvPr>
        </p:nvSpPr>
        <p:spPr>
          <a:xfrm>
            <a:off x="228600" y="2438400"/>
            <a:ext cx="8763000" cy="2209800"/>
          </a:xfrm>
        </p:spPr>
        <p:txBody>
          <a:bodyPr/>
          <a:lstStyle/>
          <a:p>
            <a:pPr>
              <a:lnSpc>
                <a:spcPct val="90000"/>
              </a:lnSpc>
              <a:buFontTx/>
              <a:buNone/>
            </a:pPr>
            <a:r>
              <a:rPr lang="en-US" altLang="en-US" sz="2000" dirty="0"/>
              <a:t>We can take this equation and perform the integral on the right hand side.  When we do this we get</a:t>
            </a:r>
          </a:p>
          <a:p>
            <a:pPr>
              <a:lnSpc>
                <a:spcPct val="90000"/>
              </a:lnSpc>
              <a:buFontTx/>
              <a:buNone/>
            </a:pPr>
            <a:endParaRPr lang="en-US" altLang="en-US" sz="2000" dirty="0"/>
          </a:p>
          <a:p>
            <a:pPr>
              <a:lnSpc>
                <a:spcPct val="90000"/>
              </a:lnSpc>
              <a:buFontTx/>
              <a:buNone/>
            </a:pPr>
            <a:endParaRPr lang="en-US" altLang="en-US" sz="2000" dirty="0"/>
          </a:p>
          <a:p>
            <a:pPr>
              <a:lnSpc>
                <a:spcPct val="90000"/>
              </a:lnSpc>
              <a:buFontTx/>
              <a:buNone/>
            </a:pPr>
            <a:endParaRPr lang="en-US" altLang="en-US" sz="2000" dirty="0"/>
          </a:p>
          <a:p>
            <a:pPr>
              <a:lnSpc>
                <a:spcPct val="90000"/>
              </a:lnSpc>
              <a:buFontTx/>
              <a:buNone/>
            </a:pPr>
            <a:r>
              <a:rPr lang="en-US" altLang="en-US" sz="2000" dirty="0"/>
              <a:t>Thus, we can solve for </a:t>
            </a:r>
            <a:r>
              <a:rPr lang="en-US" altLang="en-US" sz="2000" dirty="0" err="1"/>
              <a:t>v</a:t>
            </a:r>
            <a:r>
              <a:rPr lang="en-US" altLang="en-US" sz="2000" i="1" baseline="-25000" dirty="0" err="1"/>
              <a:t>C</a:t>
            </a:r>
            <a:r>
              <a:rPr lang="en-US" altLang="en-US" sz="2000" i="1" dirty="0"/>
              <a:t>(t)</a:t>
            </a:r>
            <a:r>
              <a:rPr lang="en-US" altLang="en-US" sz="2000" dirty="0"/>
              <a:t>, and we have two defining equations for the capacitor, </a:t>
            </a:r>
          </a:p>
        </p:txBody>
      </p:sp>
      <p:sp>
        <p:nvSpPr>
          <p:cNvPr id="48230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8230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82678"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310" name="Object 6"/>
          <p:cNvGraphicFramePr>
            <a:graphicFrameLocks noChangeAspect="1"/>
          </p:cNvGraphicFramePr>
          <p:nvPr/>
        </p:nvGraphicFramePr>
        <p:xfrm>
          <a:off x="6275388" y="4800600"/>
          <a:ext cx="2109787" cy="1022350"/>
        </p:xfrm>
        <a:graphic>
          <a:graphicData uri="http://schemas.openxmlformats.org/presentationml/2006/ole">
            <mc:AlternateContent xmlns:mc="http://schemas.openxmlformats.org/markup-compatibility/2006">
              <mc:Choice xmlns:v="urn:schemas-microsoft-com:vml" Requires="v">
                <p:oleObj spid="_x0000_s482679" name="Equation" r:id="rId6" imgW="812520" imgH="393480" progId="Equation.DSMT4">
                  <p:embed/>
                </p:oleObj>
              </mc:Choice>
              <mc:Fallback>
                <p:oleObj name="Equation" r:id="rId6" imgW="812520" imgH="3934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5388" y="4800600"/>
                        <a:ext cx="2109787"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311" name="Object 7"/>
          <p:cNvGraphicFramePr>
            <a:graphicFrameLocks noChangeAspect="1"/>
          </p:cNvGraphicFramePr>
          <p:nvPr/>
        </p:nvGraphicFramePr>
        <p:xfrm>
          <a:off x="282575" y="4800600"/>
          <a:ext cx="4748213" cy="1120775"/>
        </p:xfrm>
        <a:graphic>
          <a:graphicData uri="http://schemas.openxmlformats.org/presentationml/2006/ole">
            <mc:AlternateContent xmlns:mc="http://schemas.openxmlformats.org/markup-compatibility/2006">
              <mc:Choice xmlns:v="urn:schemas-microsoft-com:vml" Requires="v">
                <p:oleObj spid="_x0000_s482680" name="Equation" r:id="rId8" imgW="1828800" imgH="431640" progId="Equation.DSMT4">
                  <p:embed/>
                </p:oleObj>
              </mc:Choice>
              <mc:Fallback>
                <p:oleObj name="Equation" r:id="rId8" imgW="1828800" imgH="43164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575" y="4800600"/>
                        <a:ext cx="4748213"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2312" name="Rectangle 8"/>
          <p:cNvSpPr>
            <a:spLocks noChangeArrowheads="1"/>
          </p:cNvSpPr>
          <p:nvPr/>
        </p:nvSpPr>
        <p:spPr bwMode="auto">
          <a:xfrm>
            <a:off x="5410200" y="50292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t>and</a:t>
            </a:r>
          </a:p>
        </p:txBody>
      </p:sp>
      <p:graphicFrame>
        <p:nvGraphicFramePr>
          <p:cNvPr id="482313" name="Object 9"/>
          <p:cNvGraphicFramePr>
            <a:graphicFrameLocks noChangeAspect="1"/>
          </p:cNvGraphicFramePr>
          <p:nvPr/>
        </p:nvGraphicFramePr>
        <p:xfrm>
          <a:off x="576263" y="1219200"/>
          <a:ext cx="3627437" cy="1120775"/>
        </p:xfrm>
        <a:graphic>
          <a:graphicData uri="http://schemas.openxmlformats.org/presentationml/2006/ole">
            <mc:AlternateContent xmlns:mc="http://schemas.openxmlformats.org/markup-compatibility/2006">
              <mc:Choice xmlns:v="urn:schemas-microsoft-com:vml" Requires="v">
                <p:oleObj spid="_x0000_s482681" name="Equation" r:id="rId10" imgW="1396800" imgH="431640" progId="Equation.DSMT4">
                  <p:embed/>
                </p:oleObj>
              </mc:Choice>
              <mc:Fallback>
                <p:oleObj name="Equation" r:id="rId10" imgW="1396800" imgH="43164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263" y="1219200"/>
                        <a:ext cx="3627437"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314" name="Object 10"/>
          <p:cNvGraphicFramePr>
            <a:graphicFrameLocks noChangeAspect="1"/>
          </p:cNvGraphicFramePr>
          <p:nvPr/>
        </p:nvGraphicFramePr>
        <p:xfrm>
          <a:off x="3581400" y="2895600"/>
          <a:ext cx="4714875" cy="1120775"/>
        </p:xfrm>
        <a:graphic>
          <a:graphicData uri="http://schemas.openxmlformats.org/presentationml/2006/ole">
            <mc:AlternateContent xmlns:mc="http://schemas.openxmlformats.org/markup-compatibility/2006">
              <mc:Choice xmlns:v="urn:schemas-microsoft-com:vml" Requires="v">
                <p:oleObj spid="_x0000_s482682" name="Equation" r:id="rId12" imgW="1815840" imgH="431640" progId="Equation.DSMT4">
                  <p:embed/>
                </p:oleObj>
              </mc:Choice>
              <mc:Fallback>
                <p:oleObj name="Equation" r:id="rId12" imgW="1815840" imgH="431640" progId="Equation.DSMT4">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2895600"/>
                        <a:ext cx="471487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2315" name="Rectangle 11"/>
          <p:cNvSpPr>
            <a:spLocks noChangeArrowheads="1"/>
          </p:cNvSpPr>
          <p:nvPr/>
        </p:nvSpPr>
        <p:spPr bwMode="auto">
          <a:xfrm>
            <a:off x="381000" y="60198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latin typeface="Arial" panose="020B0604020202020204" pitchFamily="34" charset="0"/>
              </a:rPr>
              <a:t>Remember that both of these are defined for the passive sign relationship for </a:t>
            </a:r>
            <a:r>
              <a:rPr lang="en-US" altLang="en-US" sz="2000" i="1" dirty="0" err="1">
                <a:latin typeface="Arial" panose="020B0604020202020204" pitchFamily="34" charset="0"/>
              </a:rPr>
              <a:t>i</a:t>
            </a:r>
            <a:r>
              <a:rPr lang="en-US" altLang="en-US" sz="2000" i="1" baseline="-25000" dirty="0" err="1">
                <a:latin typeface="Arial" panose="020B0604020202020204" pitchFamily="34" charset="0"/>
              </a:rPr>
              <a:t>C</a:t>
            </a:r>
            <a:r>
              <a:rPr lang="en-US" altLang="en-US" sz="2000" dirty="0">
                <a:latin typeface="Arial" panose="020B0604020202020204" pitchFamily="34" charset="0"/>
              </a:rPr>
              <a:t> and </a:t>
            </a:r>
            <a:r>
              <a:rPr lang="en-US" altLang="en-US" sz="2000" i="1" dirty="0" err="1">
                <a:latin typeface="Arial" panose="020B0604020202020204" pitchFamily="34" charset="0"/>
              </a:rPr>
              <a:t>v</a:t>
            </a:r>
            <a:r>
              <a:rPr lang="en-US" altLang="en-US" sz="2000" i="1" baseline="-25000" dirty="0" err="1">
                <a:latin typeface="Arial" panose="020B0604020202020204" pitchFamily="34" charset="0"/>
              </a:rPr>
              <a:t>C</a:t>
            </a:r>
            <a:r>
              <a:rPr lang="en-US" altLang="en-US" sz="2000" dirty="0">
                <a:latin typeface="Arial" panose="020B0604020202020204" pitchFamily="34" charset="0"/>
              </a:rPr>
              <a:t>.  If not, then we need a negative sign in these equations.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2438400" y="152400"/>
            <a:ext cx="6553200" cy="1066800"/>
          </a:xfrm>
        </p:spPr>
        <p:txBody>
          <a:bodyPr/>
          <a:lstStyle/>
          <a:p>
            <a:r>
              <a:rPr lang="en-US" altLang="en-US" sz="3600"/>
              <a:t>Defining Equations for Capacitors</a:t>
            </a:r>
          </a:p>
        </p:txBody>
      </p:sp>
      <p:graphicFrame>
        <p:nvGraphicFramePr>
          <p:cNvPr id="48230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542877" name="Equation" r:id="rId4" imgW="914400" imgH="198720" progId="Equation.DSMT4">
                  <p:embed/>
                </p:oleObj>
              </mc:Choice>
              <mc:Fallback>
                <p:oleObj name="Equation" r:id="rId4" imgW="914400" imgH="1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310" name="Object 6"/>
          <p:cNvGraphicFramePr>
            <a:graphicFrameLocks noChangeAspect="1"/>
          </p:cNvGraphicFramePr>
          <p:nvPr>
            <p:extLst>
              <p:ext uri="{D42A27DB-BD31-4B8C-83A1-F6EECF244321}">
                <p14:modId xmlns:p14="http://schemas.microsoft.com/office/powerpoint/2010/main" val="4229400950"/>
              </p:ext>
            </p:extLst>
          </p:nvPr>
        </p:nvGraphicFramePr>
        <p:xfrm>
          <a:off x="6452190" y="2092547"/>
          <a:ext cx="2109787" cy="1022350"/>
        </p:xfrm>
        <a:graphic>
          <a:graphicData uri="http://schemas.openxmlformats.org/presentationml/2006/ole">
            <mc:AlternateContent xmlns:mc="http://schemas.openxmlformats.org/markup-compatibility/2006">
              <mc:Choice xmlns:v="urn:schemas-microsoft-com:vml" Requires="v">
                <p:oleObj spid="_x0000_s542878" name="Equation" r:id="rId6" imgW="812520" imgH="393480" progId="Equation.DSMT4">
                  <p:embed/>
                </p:oleObj>
              </mc:Choice>
              <mc:Fallback>
                <p:oleObj name="Equation" r:id="rId6" imgW="81252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2190" y="2092547"/>
                        <a:ext cx="2109787"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311" name="Object 7"/>
          <p:cNvGraphicFramePr>
            <a:graphicFrameLocks noChangeAspect="1"/>
          </p:cNvGraphicFramePr>
          <p:nvPr>
            <p:extLst>
              <p:ext uri="{D42A27DB-BD31-4B8C-83A1-F6EECF244321}">
                <p14:modId xmlns:p14="http://schemas.microsoft.com/office/powerpoint/2010/main" val="252508449"/>
              </p:ext>
            </p:extLst>
          </p:nvPr>
        </p:nvGraphicFramePr>
        <p:xfrm>
          <a:off x="329609" y="2022475"/>
          <a:ext cx="4748213" cy="1120775"/>
        </p:xfrm>
        <a:graphic>
          <a:graphicData uri="http://schemas.openxmlformats.org/presentationml/2006/ole">
            <mc:AlternateContent xmlns:mc="http://schemas.openxmlformats.org/markup-compatibility/2006">
              <mc:Choice xmlns:v="urn:schemas-microsoft-com:vml" Requires="v">
                <p:oleObj spid="_x0000_s542879" name="Equation" r:id="rId8" imgW="1828800" imgH="431640" progId="Equation.DSMT4">
                  <p:embed/>
                </p:oleObj>
              </mc:Choice>
              <mc:Fallback>
                <p:oleObj name="Equation" r:id="rId8" imgW="182880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609" y="2022475"/>
                        <a:ext cx="4748213"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2312" name="Rectangle 8"/>
          <p:cNvSpPr>
            <a:spLocks noChangeArrowheads="1"/>
          </p:cNvSpPr>
          <p:nvPr/>
        </p:nvSpPr>
        <p:spPr bwMode="auto">
          <a:xfrm>
            <a:off x="5417288" y="22860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dirty="0"/>
              <a:t>and</a:t>
            </a:r>
          </a:p>
        </p:txBody>
      </p:sp>
      <p:sp>
        <p:nvSpPr>
          <p:cNvPr id="482315" name="Rectangle 11"/>
          <p:cNvSpPr>
            <a:spLocks noChangeArrowheads="1"/>
          </p:cNvSpPr>
          <p:nvPr/>
        </p:nvSpPr>
        <p:spPr bwMode="auto">
          <a:xfrm>
            <a:off x="279990" y="12192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latin typeface="Arial" panose="020B0604020202020204" pitchFamily="34" charset="0"/>
              </a:rPr>
              <a:t>If we have the passive sign relationship for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C</a:t>
            </a:r>
            <a:r>
              <a:rPr lang="en-US" altLang="en-US" sz="2000" dirty="0">
                <a:latin typeface="Arial" panose="020B0604020202020204" pitchFamily="34" charset="0"/>
              </a:rPr>
              <a:t> and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dirty="0">
                <a:latin typeface="Arial" panose="020B0604020202020204" pitchFamily="34" charset="0"/>
              </a:rPr>
              <a:t>  then we have</a:t>
            </a:r>
          </a:p>
        </p:txBody>
      </p:sp>
      <p:graphicFrame>
        <p:nvGraphicFramePr>
          <p:cNvPr id="15" name="Object 7"/>
          <p:cNvGraphicFramePr>
            <a:graphicFrameLocks noChangeAspect="1"/>
          </p:cNvGraphicFramePr>
          <p:nvPr>
            <p:extLst>
              <p:ext uri="{D42A27DB-BD31-4B8C-83A1-F6EECF244321}">
                <p14:modId xmlns:p14="http://schemas.microsoft.com/office/powerpoint/2010/main" val="2084281048"/>
              </p:ext>
            </p:extLst>
          </p:nvPr>
        </p:nvGraphicFramePr>
        <p:xfrm>
          <a:off x="389860" y="4871484"/>
          <a:ext cx="4748213" cy="1120775"/>
        </p:xfrm>
        <a:graphic>
          <a:graphicData uri="http://schemas.openxmlformats.org/presentationml/2006/ole">
            <mc:AlternateContent xmlns:mc="http://schemas.openxmlformats.org/markup-compatibility/2006">
              <mc:Choice xmlns:v="urn:schemas-microsoft-com:vml" Requires="v">
                <p:oleObj spid="_x0000_s542880" name="Equation" r:id="rId10" imgW="1828800" imgH="431640" progId="Equation.DSMT4">
                  <p:embed/>
                </p:oleObj>
              </mc:Choice>
              <mc:Fallback>
                <p:oleObj name="Equation" r:id="rId10" imgW="1828800" imgH="431640" progId="Equation.DSMT4">
                  <p:embed/>
                  <p:pic>
                    <p:nvPicPr>
                      <p:cNvPr id="0" name=""/>
                      <p:cNvPicPr>
                        <a:picLocks noChangeAspect="1" noChangeArrowheads="1"/>
                      </p:cNvPicPr>
                      <p:nvPr/>
                    </p:nvPicPr>
                    <p:blipFill>
                      <a:blip r:embed="rId11"/>
                      <a:srcRect/>
                      <a:stretch>
                        <a:fillRect/>
                      </a:stretch>
                    </p:blipFill>
                    <p:spPr bwMode="auto">
                      <a:xfrm>
                        <a:off x="389860" y="4871484"/>
                        <a:ext cx="4748213"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3219926949"/>
              </p:ext>
            </p:extLst>
          </p:nvPr>
        </p:nvGraphicFramePr>
        <p:xfrm>
          <a:off x="6296025" y="4872038"/>
          <a:ext cx="2339975" cy="1022350"/>
        </p:xfrm>
        <a:graphic>
          <a:graphicData uri="http://schemas.openxmlformats.org/presentationml/2006/ole">
            <mc:AlternateContent xmlns:mc="http://schemas.openxmlformats.org/markup-compatibility/2006">
              <mc:Choice xmlns:v="urn:schemas-microsoft-com:vml" Requires="v">
                <p:oleObj spid="_x0000_s542881" name="Equation" r:id="rId12" imgW="901440" imgH="393480" progId="Equation.DSMT4">
                  <p:embed/>
                </p:oleObj>
              </mc:Choice>
              <mc:Fallback>
                <p:oleObj name="Equation" r:id="rId12" imgW="901440" imgH="393480" progId="Equation.DSMT4">
                  <p:embed/>
                  <p:pic>
                    <p:nvPicPr>
                      <p:cNvPr id="0" name=""/>
                      <p:cNvPicPr>
                        <a:picLocks noChangeAspect="1" noChangeArrowheads="1"/>
                      </p:cNvPicPr>
                      <p:nvPr/>
                    </p:nvPicPr>
                    <p:blipFill>
                      <a:blip r:embed="rId13"/>
                      <a:srcRect/>
                      <a:stretch>
                        <a:fillRect/>
                      </a:stretch>
                    </p:blipFill>
                    <p:spPr bwMode="auto">
                      <a:xfrm>
                        <a:off x="6296025" y="4872038"/>
                        <a:ext cx="2339975"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Rectangle 8"/>
          <p:cNvSpPr>
            <a:spLocks noChangeArrowheads="1"/>
          </p:cNvSpPr>
          <p:nvPr/>
        </p:nvSpPr>
        <p:spPr bwMode="auto">
          <a:xfrm>
            <a:off x="5450958" y="5023884"/>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dirty="0"/>
              <a:t>and</a:t>
            </a:r>
          </a:p>
        </p:txBody>
      </p:sp>
      <p:sp>
        <p:nvSpPr>
          <p:cNvPr id="18" name="Rectangle 11"/>
          <p:cNvSpPr>
            <a:spLocks noChangeArrowheads="1"/>
          </p:cNvSpPr>
          <p:nvPr/>
        </p:nvSpPr>
        <p:spPr bwMode="auto">
          <a:xfrm>
            <a:off x="333153" y="3957084"/>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latin typeface="Arial" panose="020B0604020202020204" pitchFamily="34" charset="0"/>
              </a:rPr>
              <a:t>If we have the active sign relationship for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C</a:t>
            </a:r>
            <a:r>
              <a:rPr lang="en-US" altLang="en-US" sz="2000" dirty="0">
                <a:latin typeface="Arial" panose="020B0604020202020204" pitchFamily="34" charset="0"/>
              </a:rPr>
              <a:t> and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dirty="0">
                <a:latin typeface="Arial" panose="020B0604020202020204" pitchFamily="34" charset="0"/>
              </a:rPr>
              <a:t> then we have negative signs in these equations.</a:t>
            </a:r>
          </a:p>
        </p:txBody>
      </p:sp>
      <p:cxnSp>
        <p:nvCxnSpPr>
          <p:cNvPr id="3" name="Straight Connector 2"/>
          <p:cNvCxnSpPr/>
          <p:nvPr/>
        </p:nvCxnSpPr>
        <p:spPr bwMode="auto">
          <a:xfrm>
            <a:off x="279990" y="3581400"/>
            <a:ext cx="8511363" cy="0"/>
          </a:xfrm>
          <a:prstGeom prst="line">
            <a:avLst/>
          </a:prstGeom>
          <a:solidFill>
            <a:schemeClr val="accent1"/>
          </a:solidFill>
          <a:ln w="381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46008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609600" y="304800"/>
            <a:ext cx="7772400" cy="1143000"/>
          </a:xfrm>
        </p:spPr>
        <p:txBody>
          <a:bodyPr/>
          <a:lstStyle/>
          <a:p>
            <a:r>
              <a:rPr lang="en-US" altLang="en-US" sz="4000"/>
              <a:t>Note 1</a:t>
            </a:r>
          </a:p>
        </p:txBody>
      </p:sp>
      <p:sp>
        <p:nvSpPr>
          <p:cNvPr id="484355" name="Rectangle 3"/>
          <p:cNvSpPr>
            <a:spLocks noGrp="1" noChangeArrowheads="1"/>
          </p:cNvSpPr>
          <p:nvPr>
            <p:ph type="body" idx="1"/>
          </p:nvPr>
        </p:nvSpPr>
        <p:spPr>
          <a:xfrm>
            <a:off x="152400" y="1524000"/>
            <a:ext cx="8686800" cy="3810000"/>
          </a:xfrm>
        </p:spPr>
        <p:txBody>
          <a:bodyPr/>
          <a:lstStyle/>
          <a:p>
            <a:pPr marL="0" indent="458788">
              <a:buFontTx/>
              <a:buNone/>
            </a:pPr>
            <a:r>
              <a:rPr lang="en-US" altLang="en-US" sz="2400" dirty="0">
                <a:cs typeface="Times New Roman" panose="02020603050405020304" pitchFamily="18" charset="0"/>
              </a:rPr>
              <a:t>The implications of these equations are significant.  For example, if the voltage is not changing, then the current will be zero.  This voltage could be a constant value, and large, and a capacitor will have no current through it.  </a:t>
            </a:r>
          </a:p>
          <a:p>
            <a:pPr marL="0" indent="458788">
              <a:buFontTx/>
              <a:buNone/>
            </a:pPr>
            <a:r>
              <a:rPr lang="en-US" altLang="en-US" sz="2400" dirty="0">
                <a:cs typeface="Times New Roman" panose="02020603050405020304" pitchFamily="18" charset="0"/>
              </a:rPr>
              <a:t>For many students this is easier to accept than the analogous case with the inductor.  This is because practical capacitors have a large enough resistance of the dielectric material between the capacitor plates, so that the current flow through it is generally negligible.</a:t>
            </a:r>
          </a:p>
        </p:txBody>
      </p:sp>
      <p:graphicFrame>
        <p:nvGraphicFramePr>
          <p:cNvPr id="484357" name="Object 5"/>
          <p:cNvGraphicFramePr>
            <a:graphicFrameLocks noChangeAspect="1"/>
          </p:cNvGraphicFramePr>
          <p:nvPr/>
        </p:nvGraphicFramePr>
        <p:xfrm>
          <a:off x="6248400" y="5562600"/>
          <a:ext cx="2109788" cy="1022350"/>
        </p:xfrm>
        <a:graphic>
          <a:graphicData uri="http://schemas.openxmlformats.org/presentationml/2006/ole">
            <mc:AlternateContent xmlns:mc="http://schemas.openxmlformats.org/markup-compatibility/2006">
              <mc:Choice xmlns:v="urn:schemas-microsoft-com:vml" Requires="v">
                <p:oleObj spid="_x0000_s484507" name="Equation" r:id="rId4" imgW="812520" imgH="393480" progId="Equation.DSMT4">
                  <p:embed/>
                </p:oleObj>
              </mc:Choice>
              <mc:Fallback>
                <p:oleObj name="Equation" r:id="rId4" imgW="812520" imgH="3934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562600"/>
                        <a:ext cx="2109788"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4358" name="Object 6"/>
          <p:cNvGraphicFramePr>
            <a:graphicFrameLocks noChangeAspect="1"/>
          </p:cNvGraphicFramePr>
          <p:nvPr/>
        </p:nvGraphicFramePr>
        <p:xfrm>
          <a:off x="228600" y="5486400"/>
          <a:ext cx="4748213" cy="1120775"/>
        </p:xfrm>
        <a:graphic>
          <a:graphicData uri="http://schemas.openxmlformats.org/presentationml/2006/ole">
            <mc:AlternateContent xmlns:mc="http://schemas.openxmlformats.org/markup-compatibility/2006">
              <mc:Choice xmlns:v="urn:schemas-microsoft-com:vml" Requires="v">
                <p:oleObj spid="_x0000_s484508" name="Equation" r:id="rId6" imgW="1828800" imgH="431640" progId="Equation.DSMT4">
                  <p:embed/>
                </p:oleObj>
              </mc:Choice>
              <mc:Fallback>
                <p:oleObj name="Equation" r:id="rId6" imgW="1828800" imgH="43164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486400"/>
                        <a:ext cx="4748213"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4359" name="Rectangle 7"/>
          <p:cNvSpPr>
            <a:spLocks noChangeArrowheads="1"/>
          </p:cNvSpPr>
          <p:nvPr/>
        </p:nvSpPr>
        <p:spPr bwMode="auto">
          <a:xfrm>
            <a:off x="5356225" y="55626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t>and</a:t>
            </a:r>
          </a:p>
        </p:txBody>
      </p:sp>
      <p:grpSp>
        <p:nvGrpSpPr>
          <p:cNvPr id="484360" name="Group 8"/>
          <p:cNvGrpSpPr>
            <a:grpSpLocks/>
          </p:cNvGrpSpPr>
          <p:nvPr/>
        </p:nvGrpSpPr>
        <p:grpSpPr bwMode="auto">
          <a:xfrm>
            <a:off x="4953000" y="152400"/>
            <a:ext cx="1600200" cy="1447800"/>
            <a:chOff x="3120" y="96"/>
            <a:chExt cx="1008" cy="912"/>
          </a:xfrm>
        </p:grpSpPr>
        <p:sp>
          <p:nvSpPr>
            <p:cNvPr id="484361"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84362" name="Picture 10"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609600" y="304800"/>
            <a:ext cx="7772400" cy="1143000"/>
          </a:xfrm>
        </p:spPr>
        <p:txBody>
          <a:bodyPr/>
          <a:lstStyle/>
          <a:p>
            <a:r>
              <a:rPr lang="en-US" altLang="en-US" sz="4000"/>
              <a:t>Note 2</a:t>
            </a:r>
          </a:p>
        </p:txBody>
      </p:sp>
      <p:sp>
        <p:nvSpPr>
          <p:cNvPr id="486403" name="Rectangle 3"/>
          <p:cNvSpPr>
            <a:spLocks noGrp="1" noChangeArrowheads="1"/>
          </p:cNvSpPr>
          <p:nvPr>
            <p:ph type="body" idx="1"/>
          </p:nvPr>
        </p:nvSpPr>
        <p:spPr>
          <a:xfrm>
            <a:off x="228600" y="1828800"/>
            <a:ext cx="8686800" cy="2971800"/>
          </a:xfrm>
        </p:spPr>
        <p:txBody>
          <a:bodyPr/>
          <a:lstStyle/>
          <a:p>
            <a:pPr marL="0" indent="458788">
              <a:buFontTx/>
              <a:buNone/>
            </a:pPr>
            <a:r>
              <a:rPr lang="en-US" altLang="en-US" sz="2400" dirty="0">
                <a:cs typeface="Times New Roman" panose="02020603050405020304" pitchFamily="18" charset="0"/>
              </a:rPr>
              <a:t>The implications of these equations are significant.  Another implication is that we cannot change the voltage across a capacitor instantaneously.  If we were to make such a change, the derivative of voltage with respect to time would be infinity, and the current would have to be infinite.  Since it is not possible to have an infinite current, it must be impossible to change the voltage across a capacitor instantaneously.</a:t>
            </a:r>
          </a:p>
        </p:txBody>
      </p:sp>
      <p:graphicFrame>
        <p:nvGraphicFramePr>
          <p:cNvPr id="486405" name="Object 5"/>
          <p:cNvGraphicFramePr>
            <a:graphicFrameLocks noChangeAspect="1"/>
          </p:cNvGraphicFramePr>
          <p:nvPr/>
        </p:nvGraphicFramePr>
        <p:xfrm>
          <a:off x="6221413" y="5334000"/>
          <a:ext cx="2109787" cy="1022350"/>
        </p:xfrm>
        <a:graphic>
          <a:graphicData uri="http://schemas.openxmlformats.org/presentationml/2006/ole">
            <mc:AlternateContent xmlns:mc="http://schemas.openxmlformats.org/markup-compatibility/2006">
              <mc:Choice xmlns:v="urn:schemas-microsoft-com:vml" Requires="v">
                <p:oleObj spid="_x0000_s486555" name="Equation" r:id="rId4" imgW="812520" imgH="393480" progId="Equation.DSMT4">
                  <p:embed/>
                </p:oleObj>
              </mc:Choice>
              <mc:Fallback>
                <p:oleObj name="Equation" r:id="rId4" imgW="812520" imgH="3934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413" y="5334000"/>
                        <a:ext cx="2109787"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6406" name="Object 6"/>
          <p:cNvGraphicFramePr>
            <a:graphicFrameLocks noChangeAspect="1"/>
          </p:cNvGraphicFramePr>
          <p:nvPr/>
        </p:nvGraphicFramePr>
        <p:xfrm>
          <a:off x="228600" y="5334000"/>
          <a:ext cx="4748213" cy="1120775"/>
        </p:xfrm>
        <a:graphic>
          <a:graphicData uri="http://schemas.openxmlformats.org/presentationml/2006/ole">
            <mc:AlternateContent xmlns:mc="http://schemas.openxmlformats.org/markup-compatibility/2006">
              <mc:Choice xmlns:v="urn:schemas-microsoft-com:vml" Requires="v">
                <p:oleObj spid="_x0000_s486556" name="Equation" r:id="rId6" imgW="1828800" imgH="431640" progId="Equation.DSMT4">
                  <p:embed/>
                </p:oleObj>
              </mc:Choice>
              <mc:Fallback>
                <p:oleObj name="Equation" r:id="rId6" imgW="1828800" imgH="43164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334000"/>
                        <a:ext cx="4748213"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6407" name="Rectangle 7"/>
          <p:cNvSpPr>
            <a:spLocks noChangeArrowheads="1"/>
          </p:cNvSpPr>
          <p:nvPr/>
        </p:nvSpPr>
        <p:spPr bwMode="auto">
          <a:xfrm>
            <a:off x="5356225" y="55626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t>and</a:t>
            </a:r>
          </a:p>
        </p:txBody>
      </p:sp>
      <p:grpSp>
        <p:nvGrpSpPr>
          <p:cNvPr id="486408" name="Group 8"/>
          <p:cNvGrpSpPr>
            <a:grpSpLocks/>
          </p:cNvGrpSpPr>
          <p:nvPr/>
        </p:nvGrpSpPr>
        <p:grpSpPr bwMode="auto">
          <a:xfrm>
            <a:off x="4953000" y="152400"/>
            <a:ext cx="1600200" cy="1447800"/>
            <a:chOff x="3120" y="96"/>
            <a:chExt cx="1008" cy="912"/>
          </a:xfrm>
        </p:grpSpPr>
        <p:sp>
          <p:nvSpPr>
            <p:cNvPr id="486409" name="Rectangle 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86410" name="Picture 10"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3" name="Rectangle 5"/>
          <p:cNvSpPr>
            <a:spLocks noGrp="1" noChangeArrowheads="1"/>
          </p:cNvSpPr>
          <p:nvPr>
            <p:ph type="title"/>
          </p:nvPr>
        </p:nvSpPr>
        <p:spPr>
          <a:xfrm>
            <a:off x="609600" y="304800"/>
            <a:ext cx="7772400" cy="1143000"/>
          </a:xfrm>
        </p:spPr>
        <p:txBody>
          <a:bodyPr/>
          <a:lstStyle/>
          <a:p>
            <a:r>
              <a:rPr lang="en-US" altLang="en-US" sz="4000"/>
              <a:t>Note 3</a:t>
            </a:r>
          </a:p>
        </p:txBody>
      </p:sp>
      <p:sp>
        <p:nvSpPr>
          <p:cNvPr id="488454" name="Rectangle 6"/>
          <p:cNvSpPr>
            <a:spLocks noGrp="1" noChangeArrowheads="1"/>
          </p:cNvSpPr>
          <p:nvPr>
            <p:ph type="body" idx="1"/>
          </p:nvPr>
        </p:nvSpPr>
        <p:spPr>
          <a:xfrm>
            <a:off x="152400" y="1524000"/>
            <a:ext cx="8686800" cy="3352800"/>
          </a:xfrm>
        </p:spPr>
        <p:txBody>
          <a:bodyPr/>
          <a:lstStyle/>
          <a:p>
            <a:pPr marL="0" indent="458788">
              <a:buFontTx/>
              <a:buNone/>
            </a:pPr>
            <a:r>
              <a:rPr lang="en-US" altLang="en-US" sz="2400">
                <a:cs typeface="Times New Roman" panose="02020603050405020304" pitchFamily="18" charset="0"/>
              </a:rPr>
              <a:t>Some students are troubled by the introduction of the dummy variable </a:t>
            </a:r>
            <a:r>
              <a:rPr lang="en-US" altLang="en-US" sz="2400" i="1">
                <a:cs typeface="Times New Roman" panose="02020603050405020304" pitchFamily="18" charset="0"/>
              </a:rPr>
              <a:t>s</a:t>
            </a:r>
            <a:r>
              <a:rPr lang="en-US" altLang="en-US" sz="2400">
                <a:cs typeface="Times New Roman" panose="02020603050405020304" pitchFamily="18" charset="0"/>
              </a:rPr>
              <a:t> in the integral form of this equation, below.  It is not really necessary to introduce a dummy variable.  It really doesn</a:t>
            </a:r>
            <a:r>
              <a:rPr lang="en-US" altLang="en-US" sz="2400">
                <a:latin typeface="Times New Roman" panose="02020603050405020304" pitchFamily="18" charset="0"/>
                <a:cs typeface="Times New Roman" panose="02020603050405020304" pitchFamily="18" charset="0"/>
              </a:rPr>
              <a:t>’</a:t>
            </a:r>
            <a:r>
              <a:rPr lang="en-US" altLang="en-US" sz="2400">
                <a:cs typeface="Times New Roman" panose="02020603050405020304" pitchFamily="18" charset="0"/>
              </a:rPr>
              <a:t>t matter what variable is integrated over, because when the limits are inserted, that variable goes away.  </a:t>
            </a:r>
          </a:p>
        </p:txBody>
      </p:sp>
      <p:grpSp>
        <p:nvGrpSpPr>
          <p:cNvPr id="2" name="Group 1"/>
          <p:cNvGrpSpPr/>
          <p:nvPr/>
        </p:nvGrpSpPr>
        <p:grpSpPr>
          <a:xfrm>
            <a:off x="152400" y="3505200"/>
            <a:ext cx="8397875" cy="2971800"/>
            <a:chOff x="152400" y="3505200"/>
            <a:chExt cx="8397875" cy="2971800"/>
          </a:xfrm>
        </p:grpSpPr>
        <p:graphicFrame>
          <p:nvGraphicFramePr>
            <p:cNvPr id="488450" name="Object 2"/>
            <p:cNvGraphicFramePr>
              <a:graphicFrameLocks noChangeAspect="1"/>
            </p:cNvGraphicFramePr>
            <p:nvPr>
              <p:extLst>
                <p:ext uri="{D42A27DB-BD31-4B8C-83A1-F6EECF244321}">
                  <p14:modId xmlns:p14="http://schemas.microsoft.com/office/powerpoint/2010/main" val="1490661472"/>
                </p:ext>
              </p:extLst>
            </p:nvPr>
          </p:nvGraphicFramePr>
          <p:xfrm>
            <a:off x="6221413" y="5334000"/>
            <a:ext cx="2109787" cy="1022350"/>
          </p:xfrm>
          <a:graphic>
            <a:graphicData uri="http://schemas.openxmlformats.org/presentationml/2006/ole">
              <mc:AlternateContent xmlns:mc="http://schemas.openxmlformats.org/markup-compatibility/2006">
                <mc:Choice xmlns:v="urn:schemas-microsoft-com:vml" Requires="v">
                  <p:oleObj spid="_x0000_s488613" name="Equation" r:id="rId4" imgW="812520" imgH="393480" progId="Equation.DSMT4">
                    <p:embed/>
                  </p:oleObj>
                </mc:Choice>
                <mc:Fallback>
                  <p:oleObj name="Equation" r:id="rId4" imgW="81252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413" y="5334000"/>
                          <a:ext cx="2109787" cy="1022350"/>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8451" name="Object 3"/>
            <p:cNvGraphicFramePr>
              <a:graphicFrameLocks noChangeAspect="1"/>
            </p:cNvGraphicFramePr>
            <p:nvPr>
              <p:extLst>
                <p:ext uri="{D42A27DB-BD31-4B8C-83A1-F6EECF244321}">
                  <p14:modId xmlns:p14="http://schemas.microsoft.com/office/powerpoint/2010/main" val="715113048"/>
                </p:ext>
              </p:extLst>
            </p:nvPr>
          </p:nvGraphicFramePr>
          <p:xfrm>
            <a:off x="228600" y="5334000"/>
            <a:ext cx="4748213" cy="1120775"/>
          </p:xfrm>
          <a:graphic>
            <a:graphicData uri="http://schemas.openxmlformats.org/presentationml/2006/ole">
              <mc:AlternateContent xmlns:mc="http://schemas.openxmlformats.org/markup-compatibility/2006">
                <mc:Choice xmlns:v="urn:schemas-microsoft-com:vml" Requires="v">
                  <p:oleObj spid="_x0000_s488614" name="Equation" r:id="rId6" imgW="1828800" imgH="431640" progId="Equation.DSMT4">
                    <p:embed/>
                  </p:oleObj>
                </mc:Choice>
                <mc:Fallback>
                  <p:oleObj name="Equation" r:id="rId6" imgW="1828800" imgH="43164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334000"/>
                          <a:ext cx="4748213"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8452" name="Rectangle 4"/>
            <p:cNvSpPr>
              <a:spLocks noChangeArrowheads="1"/>
            </p:cNvSpPr>
            <p:nvPr/>
          </p:nvSpPr>
          <p:spPr bwMode="auto">
            <a:xfrm>
              <a:off x="5356225" y="55626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t>and</a:t>
              </a:r>
            </a:p>
          </p:txBody>
        </p:sp>
        <p:sp>
          <p:nvSpPr>
            <p:cNvPr id="488456" name="Rectangle 8"/>
            <p:cNvSpPr>
              <a:spLocks noChangeArrowheads="1"/>
            </p:cNvSpPr>
            <p:nvPr/>
          </p:nvSpPr>
          <p:spPr bwMode="auto">
            <a:xfrm>
              <a:off x="1447800" y="5410200"/>
              <a:ext cx="2133600" cy="10668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8457" name="Line 9"/>
            <p:cNvSpPr>
              <a:spLocks noChangeShapeType="1"/>
            </p:cNvSpPr>
            <p:nvPr/>
          </p:nvSpPr>
          <p:spPr bwMode="auto">
            <a:xfrm flipH="1">
              <a:off x="3581400" y="4724400"/>
              <a:ext cx="1447800" cy="7620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8458" name="Text Box 10"/>
            <p:cNvSpPr txBox="1">
              <a:spLocks noChangeArrowheads="1"/>
            </p:cNvSpPr>
            <p:nvPr/>
          </p:nvSpPr>
          <p:spPr bwMode="auto">
            <a:xfrm>
              <a:off x="152400" y="3505200"/>
              <a:ext cx="4267200" cy="147002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lang="en-US" altLang="en-US" sz="2200">
                  <a:latin typeface="Arial" panose="020B0604020202020204" pitchFamily="34" charset="0"/>
                  <a:cs typeface="Times New Roman" panose="02020603050405020304" pitchFamily="18" charset="0"/>
                </a:rPr>
                <a:t>The independent variable </a:t>
              </a:r>
              <a:r>
                <a:rPr lang="en-US" altLang="en-US" sz="2200" i="1">
                  <a:latin typeface="Arial" panose="020B0604020202020204" pitchFamily="34" charset="0"/>
                  <a:cs typeface="Times New Roman" panose="02020603050405020304" pitchFamily="18" charset="0"/>
                </a:rPr>
                <a:t>t</a:t>
              </a:r>
              <a:r>
                <a:rPr lang="en-US" altLang="en-US" sz="2200">
                  <a:latin typeface="Arial" panose="020B0604020202020204" pitchFamily="34" charset="0"/>
                  <a:cs typeface="Times New Roman" panose="02020603050405020304" pitchFamily="18" charset="0"/>
                </a:rPr>
                <a:t> is in the limits of the integral.  This is indicated by the </a:t>
              </a:r>
              <a:r>
                <a:rPr lang="en-US" altLang="en-US" sz="2200" i="1">
                  <a:latin typeface="Arial" panose="020B0604020202020204" pitchFamily="34" charset="0"/>
                  <a:cs typeface="Times New Roman" panose="02020603050405020304" pitchFamily="18" charset="0"/>
                </a:rPr>
                <a:t>v</a:t>
              </a:r>
              <a:r>
                <a:rPr lang="en-US" altLang="en-US" sz="2200" i="1" baseline="-25000">
                  <a:latin typeface="Arial" panose="020B0604020202020204" pitchFamily="34" charset="0"/>
                  <a:cs typeface="Times New Roman" panose="02020603050405020304" pitchFamily="18" charset="0"/>
                </a:rPr>
                <a:t>C</a:t>
              </a:r>
              <a:r>
                <a:rPr lang="en-US" altLang="en-US" sz="2200" i="1">
                  <a:latin typeface="Arial" panose="020B0604020202020204" pitchFamily="34" charset="0"/>
                  <a:cs typeface="Times New Roman" panose="02020603050405020304" pitchFamily="18" charset="0"/>
                </a:rPr>
                <a:t>(t)</a:t>
              </a:r>
              <a:r>
                <a:rPr lang="en-US" altLang="en-US" sz="2200">
                  <a:latin typeface="Arial" panose="020B0604020202020204" pitchFamily="34" charset="0"/>
                  <a:cs typeface="Times New Roman" panose="02020603050405020304" pitchFamily="18" charset="0"/>
                </a:rPr>
                <a:t> on the left-hand side of the equation.</a:t>
              </a:r>
            </a:p>
          </p:txBody>
        </p:sp>
        <p:sp>
          <p:nvSpPr>
            <p:cNvPr id="488459" name="Text Box 11"/>
            <p:cNvSpPr txBox="1">
              <a:spLocks noChangeArrowheads="1"/>
            </p:cNvSpPr>
            <p:nvPr/>
          </p:nvSpPr>
          <p:spPr bwMode="auto">
            <a:xfrm>
              <a:off x="4800600" y="3581400"/>
              <a:ext cx="3749675" cy="122555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lang="en-US" altLang="en-US" dirty="0">
                  <a:latin typeface="Arial" panose="020B0604020202020204" pitchFamily="34" charset="0"/>
                  <a:cs typeface="Times New Roman" panose="02020603050405020304" pitchFamily="18" charset="0"/>
                </a:rPr>
                <a:t>Remember, the integral here is </a:t>
              </a:r>
              <a:r>
                <a:rPr lang="en-US" altLang="en-US" b="1" u="sng" dirty="0">
                  <a:latin typeface="Arial" panose="020B0604020202020204" pitchFamily="34" charset="0"/>
                  <a:cs typeface="Times New Roman" panose="02020603050405020304" pitchFamily="18" charset="0"/>
                </a:rPr>
                <a:t>not</a:t>
              </a:r>
              <a:r>
                <a:rPr lang="en-US" altLang="en-US" dirty="0">
                  <a:latin typeface="Arial" panose="020B0604020202020204" pitchFamily="34" charset="0"/>
                  <a:cs typeface="Times New Roman" panose="02020603050405020304" pitchFamily="18" charset="0"/>
                </a:rPr>
                <a:t> a function of </a:t>
              </a:r>
              <a:r>
                <a:rPr lang="en-US" altLang="en-US" i="1" dirty="0">
                  <a:latin typeface="Arial" panose="020B0604020202020204" pitchFamily="34" charset="0"/>
                  <a:cs typeface="Times New Roman" panose="02020603050405020304" pitchFamily="18" charset="0"/>
                </a:rPr>
                <a:t>s</a:t>
              </a:r>
              <a:r>
                <a:rPr lang="en-US" altLang="en-US" dirty="0">
                  <a:latin typeface="Arial" panose="020B0604020202020204" pitchFamily="34" charset="0"/>
                  <a:cs typeface="Times New Roman" panose="02020603050405020304" pitchFamily="18" charset="0"/>
                </a:rPr>
                <a:t>.  It is a function of </a:t>
              </a:r>
              <a:r>
                <a:rPr lang="en-US" altLang="en-US" i="1" dirty="0">
                  <a:latin typeface="Arial" panose="020B0604020202020204" pitchFamily="34" charset="0"/>
                  <a:cs typeface="Times New Roman" panose="02020603050405020304" pitchFamily="18" charset="0"/>
                </a:rPr>
                <a:t>t</a:t>
              </a:r>
              <a:r>
                <a:rPr lang="en-US" altLang="en-US" dirty="0">
                  <a:latin typeface="Arial" panose="020B0604020202020204" pitchFamily="34" charset="0"/>
                  <a:cs typeface="Times New Roman" panose="02020603050405020304" pitchFamily="18" charset="0"/>
                </a:rPr>
                <a:t>.  </a:t>
              </a:r>
              <a:endParaRPr lang="en-US" altLang="en-US" dirty="0">
                <a:latin typeface="Arial" panose="020B0604020202020204" pitchFamily="34" charset="0"/>
              </a:endParaRPr>
            </a:p>
          </p:txBody>
        </p:sp>
        <p:sp>
          <p:nvSpPr>
            <p:cNvPr id="488460" name="Rectangle 12"/>
            <p:cNvSpPr>
              <a:spLocks noChangeArrowheads="1"/>
            </p:cNvSpPr>
            <p:nvPr/>
          </p:nvSpPr>
          <p:spPr bwMode="auto">
            <a:xfrm>
              <a:off x="228600" y="5562600"/>
              <a:ext cx="914400" cy="8382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8461" name="Line 13"/>
            <p:cNvSpPr>
              <a:spLocks noChangeShapeType="1"/>
            </p:cNvSpPr>
            <p:nvPr/>
          </p:nvSpPr>
          <p:spPr bwMode="auto">
            <a:xfrm flipH="1">
              <a:off x="1066800" y="5029200"/>
              <a:ext cx="381000" cy="5334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8462" name="Line 14"/>
            <p:cNvSpPr>
              <a:spLocks noChangeShapeType="1"/>
            </p:cNvSpPr>
            <p:nvPr/>
          </p:nvSpPr>
          <p:spPr bwMode="auto">
            <a:xfrm>
              <a:off x="2133600" y="5029200"/>
              <a:ext cx="152400" cy="4572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8463" name="Text Box 15"/>
            <p:cNvSpPr txBox="1">
              <a:spLocks noChangeArrowheads="1"/>
            </p:cNvSpPr>
            <p:nvPr/>
          </p:nvSpPr>
          <p:spPr bwMode="auto">
            <a:xfrm>
              <a:off x="5638800" y="4876800"/>
              <a:ext cx="2819400" cy="4953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lang="en-US" altLang="en-US">
                  <a:latin typeface="Arial" panose="020B0604020202020204" pitchFamily="34" charset="0"/>
                  <a:cs typeface="Times New Roman" panose="02020603050405020304" pitchFamily="18" charset="0"/>
                </a:rPr>
                <a:t>This is a constant.</a:t>
              </a:r>
              <a:endParaRPr lang="en-US" altLang="en-US">
                <a:latin typeface="Arial" panose="020B0604020202020204" pitchFamily="34" charset="0"/>
              </a:endParaRPr>
            </a:p>
          </p:txBody>
        </p:sp>
        <p:sp>
          <p:nvSpPr>
            <p:cNvPr id="488464" name="Line 16"/>
            <p:cNvSpPr>
              <a:spLocks noChangeShapeType="1"/>
            </p:cNvSpPr>
            <p:nvPr/>
          </p:nvSpPr>
          <p:spPr bwMode="auto">
            <a:xfrm flipH="1">
              <a:off x="4953000" y="5181600"/>
              <a:ext cx="914400" cy="5334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8465" name="Rectangle 17"/>
            <p:cNvSpPr>
              <a:spLocks noChangeArrowheads="1"/>
            </p:cNvSpPr>
            <p:nvPr/>
          </p:nvSpPr>
          <p:spPr bwMode="auto">
            <a:xfrm>
              <a:off x="3886200" y="5562600"/>
              <a:ext cx="990600" cy="6096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88466" name="Group 18"/>
          <p:cNvGrpSpPr>
            <a:grpSpLocks/>
          </p:cNvGrpSpPr>
          <p:nvPr/>
        </p:nvGrpSpPr>
        <p:grpSpPr bwMode="auto">
          <a:xfrm>
            <a:off x="4953000" y="152400"/>
            <a:ext cx="1600200" cy="1447800"/>
            <a:chOff x="3120" y="96"/>
            <a:chExt cx="1008" cy="912"/>
          </a:xfrm>
        </p:grpSpPr>
        <p:sp>
          <p:nvSpPr>
            <p:cNvPr id="488467" name="Rectangle 19"/>
            <p:cNvSpPr>
              <a:spLocks noChangeArrowheads="1"/>
            </p:cNvSpPr>
            <p:nvPr/>
          </p:nvSpPr>
          <p:spPr bwMode="auto">
            <a:xfrm>
              <a:off x="3120" y="96"/>
              <a:ext cx="1008"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88468" name="Picture 20" descr="C:\WINNT\Profiles\Administrator\Application Data\Microsoft\Media Catalog\Downloaded Clips\cl47\j017818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68" y="144"/>
              <a:ext cx="900" cy="80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507" name="Rectangle 11"/>
          <p:cNvSpPr>
            <a:spLocks noChangeArrowheads="1"/>
          </p:cNvSpPr>
          <p:nvPr/>
        </p:nvSpPr>
        <p:spPr bwMode="auto">
          <a:xfrm>
            <a:off x="1066800" y="4267200"/>
            <a:ext cx="35814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06" name="Rectangle 10"/>
          <p:cNvSpPr>
            <a:spLocks noChangeArrowheads="1"/>
          </p:cNvSpPr>
          <p:nvPr/>
        </p:nvSpPr>
        <p:spPr bwMode="auto">
          <a:xfrm>
            <a:off x="381000" y="2514600"/>
            <a:ext cx="4724400" cy="1219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498" name="Rectangle 2"/>
          <p:cNvSpPr>
            <a:spLocks noGrp="1" noChangeArrowheads="1"/>
          </p:cNvSpPr>
          <p:nvPr>
            <p:ph type="title"/>
          </p:nvPr>
        </p:nvSpPr>
        <p:spPr>
          <a:xfrm>
            <a:off x="2438400" y="152400"/>
            <a:ext cx="6553200" cy="1066800"/>
          </a:xfrm>
        </p:spPr>
        <p:txBody>
          <a:bodyPr/>
          <a:lstStyle/>
          <a:p>
            <a:r>
              <a:rPr lang="en-US" altLang="en-US" sz="3600"/>
              <a:t>Energy in Capacitors, Derivation</a:t>
            </a:r>
          </a:p>
        </p:txBody>
      </p:sp>
      <p:sp>
        <p:nvSpPr>
          <p:cNvPr id="490499" name="Rectangle 3"/>
          <p:cNvSpPr>
            <a:spLocks noGrp="1" noChangeArrowheads="1"/>
          </p:cNvSpPr>
          <p:nvPr>
            <p:ph type="body" idx="1"/>
          </p:nvPr>
        </p:nvSpPr>
        <p:spPr>
          <a:xfrm>
            <a:off x="152400" y="990600"/>
            <a:ext cx="8763000" cy="1676400"/>
          </a:xfrm>
        </p:spPr>
        <p:txBody>
          <a:bodyPr/>
          <a:lstStyle/>
          <a:p>
            <a:pPr>
              <a:buFontTx/>
              <a:buNone/>
            </a:pPr>
            <a:r>
              <a:rPr lang="en-US" altLang="en-US" sz="2400" dirty="0"/>
              <a:t>We can take the defining equation for the capacitor, and use it to solve for the energy stored in the electric field associated with the capacitor.  First, we note that the power is voltage times current, as it has always been.  So, we can write,</a:t>
            </a:r>
          </a:p>
        </p:txBody>
      </p:sp>
      <p:graphicFrame>
        <p:nvGraphicFramePr>
          <p:cNvPr id="490501"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90724"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0502" name="Object 6"/>
          <p:cNvGraphicFramePr>
            <a:graphicFrameLocks noChangeAspect="1"/>
          </p:cNvGraphicFramePr>
          <p:nvPr/>
        </p:nvGraphicFramePr>
        <p:xfrm>
          <a:off x="477838" y="2590800"/>
          <a:ext cx="4551362" cy="1022350"/>
        </p:xfrm>
        <a:graphic>
          <a:graphicData uri="http://schemas.openxmlformats.org/presentationml/2006/ole">
            <mc:AlternateContent xmlns:mc="http://schemas.openxmlformats.org/markup-compatibility/2006">
              <mc:Choice xmlns:v="urn:schemas-microsoft-com:vml" Requires="v">
                <p:oleObj spid="_x0000_s490725" name="Equation" r:id="rId6" imgW="1752480" imgH="393480" progId="Equation.DSMT4">
                  <p:embed/>
                </p:oleObj>
              </mc:Choice>
              <mc:Fallback>
                <p:oleObj name="Equation" r:id="rId6" imgW="1752480" imgH="3934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838" y="2590800"/>
                        <a:ext cx="4551362" cy="102235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0503" name="Text Box 7"/>
          <p:cNvSpPr txBox="1">
            <a:spLocks noChangeArrowheads="1"/>
          </p:cNvSpPr>
          <p:nvPr/>
        </p:nvSpPr>
        <p:spPr bwMode="auto">
          <a:xfrm>
            <a:off x="136525" y="3851275"/>
            <a:ext cx="858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dirty="0"/>
              <a:t>Now, we can multiply each side by </a:t>
            </a:r>
            <a:r>
              <a:rPr lang="en-US" altLang="en-US" i="1" dirty="0" err="1"/>
              <a:t>dt</a:t>
            </a:r>
            <a:r>
              <a:rPr lang="en-US" altLang="en-US" dirty="0"/>
              <a:t>, and integrate both sides to get</a:t>
            </a:r>
          </a:p>
        </p:txBody>
      </p:sp>
      <p:graphicFrame>
        <p:nvGraphicFramePr>
          <p:cNvPr id="490504" name="Object 8"/>
          <p:cNvGraphicFramePr>
            <a:graphicFrameLocks noChangeAspect="1"/>
          </p:cNvGraphicFramePr>
          <p:nvPr/>
        </p:nvGraphicFramePr>
        <p:xfrm>
          <a:off x="1071563" y="4343400"/>
          <a:ext cx="3495675" cy="857250"/>
        </p:xfrm>
        <a:graphic>
          <a:graphicData uri="http://schemas.openxmlformats.org/presentationml/2006/ole">
            <mc:AlternateContent xmlns:mc="http://schemas.openxmlformats.org/markup-compatibility/2006">
              <mc:Choice xmlns:v="urn:schemas-microsoft-com:vml" Requires="v">
                <p:oleObj spid="_x0000_s490726" name="Equation" r:id="rId8" imgW="1346040" imgH="330120" progId="Equation.DSMT4">
                  <p:embed/>
                </p:oleObj>
              </mc:Choice>
              <mc:Fallback>
                <p:oleObj name="Equation" r:id="rId8" imgW="1346040" imgH="33012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1563" y="4343400"/>
                        <a:ext cx="3495675" cy="85725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0505" name="Text Box 9"/>
          <p:cNvSpPr txBox="1">
            <a:spLocks noChangeArrowheads="1"/>
          </p:cNvSpPr>
          <p:nvPr/>
        </p:nvSpPr>
        <p:spPr bwMode="auto">
          <a:xfrm>
            <a:off x="228600" y="5257800"/>
            <a:ext cx="8686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latin typeface="Arial" panose="020B0604020202020204" pitchFamily="34" charset="0"/>
              </a:rPr>
              <a:t>Note, that when we integrated, we needed limits.  We know that when the voltage is zero, there is no electric field, and therefore there can be no energy in the electric field.  That allowed us to use 0 for the lower limits.  The upper limits came since we will have the energy stored, </a:t>
            </a:r>
            <a:r>
              <a:rPr lang="en-US" altLang="en-US" sz="2000" i="1" dirty="0" err="1">
                <a:cs typeface="Times New Roman" panose="02020603050405020304" pitchFamily="18" charset="0"/>
              </a:rPr>
              <a:t>w</a:t>
            </a:r>
            <a:r>
              <a:rPr lang="en-US" altLang="en-US" sz="2000" i="1" baseline="-25000" dirty="0" err="1">
                <a:cs typeface="Times New Roman" panose="02020603050405020304" pitchFamily="18" charset="0"/>
              </a:rPr>
              <a:t>C</a:t>
            </a:r>
            <a:r>
              <a:rPr lang="en-US" altLang="en-US" sz="2000" dirty="0">
                <a:latin typeface="Arial" panose="020B0604020202020204" pitchFamily="34" charset="0"/>
              </a:rPr>
              <a:t>, for a given value of voltage,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C</a:t>
            </a:r>
            <a:r>
              <a:rPr lang="en-US" altLang="en-US" sz="2000" dirty="0">
                <a:latin typeface="Arial" panose="020B0604020202020204" pitchFamily="34" charset="0"/>
              </a:rPr>
              <a:t>.  The derivation continues on the next slide.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56" name="Rectangle 12"/>
          <p:cNvSpPr>
            <a:spLocks noChangeArrowheads="1"/>
          </p:cNvSpPr>
          <p:nvPr/>
        </p:nvSpPr>
        <p:spPr bwMode="auto">
          <a:xfrm>
            <a:off x="2286000" y="3124200"/>
            <a:ext cx="3657600" cy="1371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555" name="Rectangle 11"/>
          <p:cNvSpPr>
            <a:spLocks noChangeArrowheads="1"/>
          </p:cNvSpPr>
          <p:nvPr/>
        </p:nvSpPr>
        <p:spPr bwMode="auto">
          <a:xfrm>
            <a:off x="838200" y="1447800"/>
            <a:ext cx="36576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546" name="Rectangle 2"/>
          <p:cNvSpPr>
            <a:spLocks noGrp="1" noChangeArrowheads="1"/>
          </p:cNvSpPr>
          <p:nvPr>
            <p:ph type="title"/>
          </p:nvPr>
        </p:nvSpPr>
        <p:spPr>
          <a:xfrm>
            <a:off x="2438400" y="152400"/>
            <a:ext cx="6553200" cy="914400"/>
          </a:xfrm>
        </p:spPr>
        <p:txBody>
          <a:bodyPr/>
          <a:lstStyle/>
          <a:p>
            <a:r>
              <a:rPr lang="en-US" altLang="en-US" sz="3600"/>
              <a:t>Energy in Capacitors, Formula</a:t>
            </a:r>
          </a:p>
        </p:txBody>
      </p:sp>
      <p:sp>
        <p:nvSpPr>
          <p:cNvPr id="492547" name="Rectangle 3"/>
          <p:cNvSpPr>
            <a:spLocks noGrp="1" noChangeArrowheads="1"/>
          </p:cNvSpPr>
          <p:nvPr>
            <p:ph type="body" idx="1"/>
          </p:nvPr>
        </p:nvSpPr>
        <p:spPr>
          <a:xfrm>
            <a:off x="152400" y="990600"/>
            <a:ext cx="8763000" cy="609600"/>
          </a:xfrm>
        </p:spPr>
        <p:txBody>
          <a:bodyPr/>
          <a:lstStyle/>
          <a:p>
            <a:pPr>
              <a:buFontTx/>
              <a:buNone/>
            </a:pPr>
            <a:r>
              <a:rPr lang="en-US" altLang="en-US" sz="2400"/>
              <a:t>We had the integral for the energy,</a:t>
            </a:r>
          </a:p>
        </p:txBody>
      </p:sp>
      <p:sp>
        <p:nvSpPr>
          <p:cNvPr id="492548"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92549"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92845"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2550" name="Object 6"/>
          <p:cNvGraphicFramePr>
            <a:graphicFrameLocks noChangeAspect="1"/>
          </p:cNvGraphicFramePr>
          <p:nvPr/>
        </p:nvGraphicFramePr>
        <p:xfrm>
          <a:off x="901700" y="1524000"/>
          <a:ext cx="3530600" cy="857250"/>
        </p:xfrm>
        <a:graphic>
          <a:graphicData uri="http://schemas.openxmlformats.org/presentationml/2006/ole">
            <mc:AlternateContent xmlns:mc="http://schemas.openxmlformats.org/markup-compatibility/2006">
              <mc:Choice xmlns:v="urn:schemas-microsoft-com:vml" Requires="v">
                <p:oleObj spid="_x0000_s492846" name="Equation" r:id="rId6" imgW="1358640" imgH="330120" progId="Equation.DSMT4">
                  <p:embed/>
                </p:oleObj>
              </mc:Choice>
              <mc:Fallback>
                <p:oleObj name="Equation" r:id="rId6" imgW="1358640" imgH="3301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700" y="1524000"/>
                        <a:ext cx="3530600" cy="85725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2551" name="Text Box 7"/>
          <p:cNvSpPr txBox="1">
            <a:spLocks noChangeArrowheads="1"/>
          </p:cNvSpPr>
          <p:nvPr/>
        </p:nvSpPr>
        <p:spPr bwMode="auto">
          <a:xfrm>
            <a:off x="228600" y="2438400"/>
            <a:ext cx="868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latin typeface="Arial" panose="020B0604020202020204" pitchFamily="34" charset="0"/>
              </a:rPr>
              <a:t>Now, we perform the integration.  Note that </a:t>
            </a:r>
            <a:r>
              <a:rPr lang="en-US" altLang="en-US" sz="2000" i="1" dirty="0">
                <a:cs typeface="Times New Roman" panose="02020603050405020304" pitchFamily="18" charset="0"/>
              </a:rPr>
              <a:t>C</a:t>
            </a:r>
            <a:r>
              <a:rPr lang="en-US" altLang="en-US" sz="2000" i="1" baseline="-25000" dirty="0">
                <a:cs typeface="Times New Roman" panose="02020603050405020304" pitchFamily="18" charset="0"/>
              </a:rPr>
              <a:t>X</a:t>
            </a:r>
            <a:r>
              <a:rPr lang="en-US" altLang="en-US" sz="2000" dirty="0">
                <a:latin typeface="Arial" panose="020B0604020202020204" pitchFamily="34" charset="0"/>
              </a:rPr>
              <a:t> is a constant, independent of the voltage across the capacitor, so we can take it out of the integral.  We have</a:t>
            </a:r>
          </a:p>
        </p:txBody>
      </p:sp>
      <p:graphicFrame>
        <p:nvGraphicFramePr>
          <p:cNvPr id="492552" name="Object 8"/>
          <p:cNvGraphicFramePr>
            <a:graphicFrameLocks noChangeAspect="1"/>
          </p:cNvGraphicFramePr>
          <p:nvPr/>
        </p:nvGraphicFramePr>
        <p:xfrm>
          <a:off x="2286000" y="3200400"/>
          <a:ext cx="3660775" cy="1317625"/>
        </p:xfrm>
        <a:graphic>
          <a:graphicData uri="http://schemas.openxmlformats.org/presentationml/2006/ole">
            <mc:AlternateContent xmlns:mc="http://schemas.openxmlformats.org/markup-compatibility/2006">
              <mc:Choice xmlns:v="urn:schemas-microsoft-com:vml" Requires="v">
                <p:oleObj spid="_x0000_s492847" name="Equation" r:id="rId8" imgW="1409400" imgH="507960" progId="Equation.DSMT4">
                  <p:embed/>
                </p:oleObj>
              </mc:Choice>
              <mc:Fallback>
                <p:oleObj name="Equation" r:id="rId8" imgW="1409400" imgH="50796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3200400"/>
                        <a:ext cx="3660775" cy="1317625"/>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2553" name="Text Box 9"/>
          <p:cNvSpPr txBox="1">
            <a:spLocks noChangeArrowheads="1"/>
          </p:cNvSpPr>
          <p:nvPr/>
        </p:nvSpPr>
        <p:spPr bwMode="auto">
          <a:xfrm>
            <a:off x="228600" y="44958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latin typeface="Arial" panose="020B0604020202020204" pitchFamily="34" charset="0"/>
              </a:rPr>
              <a:t>We simplify this, and get the formula for energy stored in the capacitor,</a:t>
            </a:r>
          </a:p>
        </p:txBody>
      </p:sp>
      <p:graphicFrame>
        <p:nvGraphicFramePr>
          <p:cNvPr id="492554" name="Object 10"/>
          <p:cNvGraphicFramePr>
            <a:graphicFrameLocks noChangeAspect="1"/>
          </p:cNvGraphicFramePr>
          <p:nvPr/>
        </p:nvGraphicFramePr>
        <p:xfrm>
          <a:off x="1544638" y="5216525"/>
          <a:ext cx="2540000" cy="790575"/>
        </p:xfrm>
        <a:graphic>
          <a:graphicData uri="http://schemas.openxmlformats.org/presentationml/2006/ole">
            <mc:AlternateContent xmlns:mc="http://schemas.openxmlformats.org/markup-compatibility/2006">
              <mc:Choice xmlns:v="urn:schemas-microsoft-com:vml" Requires="v">
                <p:oleObj spid="_x0000_s492848" name="Equation" r:id="rId10" imgW="977760" imgH="304560" progId="Equation.DSMT4">
                  <p:embed/>
                </p:oleObj>
              </mc:Choice>
              <mc:Fallback>
                <p:oleObj name="Equation" r:id="rId10" imgW="977760" imgH="30456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4638" y="5216525"/>
                        <a:ext cx="2540000" cy="7905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381000" y="76200"/>
            <a:ext cx="7772400" cy="762000"/>
          </a:xfrm>
        </p:spPr>
        <p:txBody>
          <a:bodyPr/>
          <a:lstStyle/>
          <a:p>
            <a:r>
              <a:rPr lang="en-US" altLang="en-US" sz="4000"/>
              <a:t>Notes</a:t>
            </a:r>
          </a:p>
        </p:txBody>
      </p:sp>
      <p:sp>
        <p:nvSpPr>
          <p:cNvPr id="494595" name="Rectangle 3"/>
          <p:cNvSpPr>
            <a:spLocks noGrp="1" noChangeArrowheads="1"/>
          </p:cNvSpPr>
          <p:nvPr>
            <p:ph type="body" idx="1"/>
          </p:nvPr>
        </p:nvSpPr>
        <p:spPr>
          <a:xfrm>
            <a:off x="76200" y="685800"/>
            <a:ext cx="8686800" cy="2438400"/>
          </a:xfrm>
          <a:noFill/>
          <a:ln/>
        </p:spPr>
        <p:txBody>
          <a:bodyPr lIns="91440" tIns="45720" rIns="91440" bIns="45720"/>
          <a:lstStyle/>
          <a:p>
            <a:pPr marL="0" indent="458788">
              <a:lnSpc>
                <a:spcPct val="90000"/>
              </a:lnSpc>
              <a:spcBef>
                <a:spcPct val="0"/>
              </a:spcBef>
              <a:buFontTx/>
              <a:buAutoNum type="arabicPeriod"/>
            </a:pPr>
            <a:r>
              <a:rPr lang="en-US" altLang="en-US" sz="2000" dirty="0"/>
              <a:t>We took some mathematical liberties in this derivation.  For example, we do not really multiply both sides by </a:t>
            </a:r>
            <a:r>
              <a:rPr lang="en-US" altLang="en-US" sz="2000" i="1" dirty="0" err="1"/>
              <a:t>dt</a:t>
            </a:r>
            <a:r>
              <a:rPr lang="en-US" altLang="en-US" sz="2000" dirty="0"/>
              <a:t>, but the results that we obtain are correct here.  </a:t>
            </a:r>
          </a:p>
          <a:p>
            <a:pPr marL="0" indent="458788">
              <a:lnSpc>
                <a:spcPct val="90000"/>
              </a:lnSpc>
              <a:spcBef>
                <a:spcPct val="0"/>
              </a:spcBef>
              <a:buFontTx/>
              <a:buAutoNum type="arabicPeriod"/>
            </a:pPr>
            <a:r>
              <a:rPr lang="en-US" altLang="en-US" sz="2000" dirty="0"/>
              <a:t>Note that the energy is a function of the voltage squared, which will be positive.  We will assume that our capacitance is also positive, and clearly ½ is positive.  So, the energy stored in the electric field of an capacitor will be positive.  </a:t>
            </a:r>
          </a:p>
          <a:p>
            <a:pPr marL="0" indent="458788">
              <a:lnSpc>
                <a:spcPct val="90000"/>
              </a:lnSpc>
              <a:spcBef>
                <a:spcPct val="0"/>
              </a:spcBef>
              <a:buFontTx/>
              <a:buAutoNum type="arabicPeriod"/>
            </a:pPr>
            <a:r>
              <a:rPr lang="en-US" altLang="en-US" sz="2000" dirty="0"/>
              <a:t>These three equations are useful, and should be learned or written down.</a:t>
            </a:r>
            <a:endParaRPr lang="en-US" altLang="en-US" sz="2000" dirty="0">
              <a:cs typeface="Times New Roman" panose="02020603050405020304" pitchFamily="18" charset="0"/>
            </a:endParaRPr>
          </a:p>
        </p:txBody>
      </p:sp>
      <p:sp>
        <p:nvSpPr>
          <p:cNvPr id="494598" name="Text Box 6"/>
          <p:cNvSpPr txBox="1">
            <a:spLocks noChangeArrowheads="1"/>
          </p:cNvSpPr>
          <p:nvPr/>
        </p:nvSpPr>
        <p:spPr bwMode="auto">
          <a:xfrm>
            <a:off x="8077200" y="0"/>
            <a:ext cx="106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pic>
        <p:nvPicPr>
          <p:cNvPr id="494596" name="Picture 4" descr="E:\Program Files\Microsoft Office\Clipart\WebArt\bd19559_.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343400"/>
            <a:ext cx="3527425" cy="2363788"/>
          </a:xfrm>
          <a:prstGeom prst="rect">
            <a:avLst/>
          </a:prstGeom>
          <a:noFill/>
          <a:extLst>
            <a:ext uri="{909E8E84-426E-40DD-AFC4-6F175D3DCCD1}">
              <a14:hiddenFill xmlns:a14="http://schemas.microsoft.com/office/drawing/2010/main">
                <a:solidFill>
                  <a:srgbClr val="FFFFFF"/>
                </a:solidFill>
              </a14:hiddenFill>
            </a:ext>
          </a:extLst>
        </p:spPr>
      </p:pic>
      <p:pic>
        <p:nvPicPr>
          <p:cNvPr id="494597" name="Picture 5" descr="E:\Program Files\Microsoft Office\Clipart\WebArt\bd19572_.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343400"/>
            <a:ext cx="3505200" cy="23495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81000" y="3200400"/>
            <a:ext cx="7674935" cy="1933575"/>
            <a:chOff x="381000" y="3200400"/>
            <a:chExt cx="7674935" cy="1933575"/>
          </a:xfrm>
        </p:grpSpPr>
        <p:graphicFrame>
          <p:nvGraphicFramePr>
            <p:cNvPr id="494599" name="Object 7"/>
            <p:cNvGraphicFramePr>
              <a:graphicFrameLocks noChangeAspect="1"/>
            </p:cNvGraphicFramePr>
            <p:nvPr>
              <p:extLst>
                <p:ext uri="{D42A27DB-BD31-4B8C-83A1-F6EECF244321}">
                  <p14:modId xmlns:p14="http://schemas.microsoft.com/office/powerpoint/2010/main" val="1571622163"/>
                </p:ext>
              </p:extLst>
            </p:nvPr>
          </p:nvGraphicFramePr>
          <p:xfrm>
            <a:off x="3454400" y="4343400"/>
            <a:ext cx="2540000" cy="790575"/>
          </p:xfrm>
          <a:graphic>
            <a:graphicData uri="http://schemas.openxmlformats.org/presentationml/2006/ole">
              <mc:AlternateContent xmlns:mc="http://schemas.openxmlformats.org/markup-compatibility/2006">
                <mc:Choice xmlns:v="urn:schemas-microsoft-com:vml" Requires="v">
                  <p:oleObj spid="_x0000_s494818" name="Equation" r:id="rId7" imgW="977760" imgH="304560" progId="Equation.DSMT4">
                    <p:embed/>
                  </p:oleObj>
                </mc:Choice>
                <mc:Fallback>
                  <p:oleObj name="Equation" r:id="rId7" imgW="977760" imgH="30456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4400" y="4343400"/>
                          <a:ext cx="2540000" cy="7905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4600" name="Object 8"/>
            <p:cNvGraphicFramePr>
              <a:graphicFrameLocks noChangeAspect="1"/>
            </p:cNvGraphicFramePr>
            <p:nvPr>
              <p:extLst>
                <p:ext uri="{D42A27DB-BD31-4B8C-83A1-F6EECF244321}">
                  <p14:modId xmlns:p14="http://schemas.microsoft.com/office/powerpoint/2010/main" val="2605481970"/>
                </p:ext>
              </p:extLst>
            </p:nvPr>
          </p:nvGraphicFramePr>
          <p:xfrm>
            <a:off x="5946147" y="3321050"/>
            <a:ext cx="2109788" cy="1022350"/>
          </p:xfrm>
          <a:graphic>
            <a:graphicData uri="http://schemas.openxmlformats.org/presentationml/2006/ole">
              <mc:AlternateContent xmlns:mc="http://schemas.openxmlformats.org/markup-compatibility/2006">
                <mc:Choice xmlns:v="urn:schemas-microsoft-com:vml" Requires="v">
                  <p:oleObj spid="_x0000_s494819" name="Equation" r:id="rId9" imgW="812520" imgH="393480" progId="Equation.DSMT4">
                    <p:embed/>
                  </p:oleObj>
                </mc:Choice>
                <mc:Fallback>
                  <p:oleObj name="Equation" r:id="rId9" imgW="812520" imgH="39348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6147" y="3321050"/>
                          <a:ext cx="2109788" cy="1022350"/>
                        </a:xfrm>
                        <a:prstGeom prst="rect">
                          <a:avLst/>
                        </a:prstGeom>
                        <a:solidFill>
                          <a:srgbClr val="66FFFF"/>
                        </a:solidFill>
                        <a:ln w="38100">
                          <a:solidFill>
                            <a:srgbClr val="000000"/>
                          </a:solidFill>
                          <a:miter lim="800000"/>
                          <a:headEnd/>
                          <a:tailEnd/>
                        </a:ln>
                        <a:effectLst/>
                        <a:extLst/>
                      </p:spPr>
                    </p:pic>
                  </p:oleObj>
                </mc:Fallback>
              </mc:AlternateContent>
            </a:graphicData>
          </a:graphic>
        </p:graphicFrame>
        <p:graphicFrame>
          <p:nvGraphicFramePr>
            <p:cNvPr id="494601" name="Object 9"/>
            <p:cNvGraphicFramePr>
              <a:graphicFrameLocks noChangeAspect="1"/>
            </p:cNvGraphicFramePr>
            <p:nvPr>
              <p:extLst>
                <p:ext uri="{D42A27DB-BD31-4B8C-83A1-F6EECF244321}">
                  <p14:modId xmlns:p14="http://schemas.microsoft.com/office/powerpoint/2010/main" val="1245582602"/>
                </p:ext>
              </p:extLst>
            </p:nvPr>
          </p:nvGraphicFramePr>
          <p:xfrm>
            <a:off x="381000" y="3200400"/>
            <a:ext cx="4748213" cy="1120775"/>
          </p:xfrm>
          <a:graphic>
            <a:graphicData uri="http://schemas.openxmlformats.org/presentationml/2006/ole">
              <mc:AlternateContent xmlns:mc="http://schemas.openxmlformats.org/markup-compatibility/2006">
                <mc:Choice xmlns:v="urn:schemas-microsoft-com:vml" Requires="v">
                  <p:oleObj spid="_x0000_s494820" name="Equation" r:id="rId11" imgW="1828800" imgH="431640" progId="Equation.DSMT4">
                    <p:embed/>
                  </p:oleObj>
                </mc:Choice>
                <mc:Fallback>
                  <p:oleObj name="Equation" r:id="rId11" imgW="1828800" imgH="43164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3200400"/>
                          <a:ext cx="4748213" cy="1120775"/>
                        </a:xfrm>
                        <a:prstGeom prst="rect">
                          <a:avLst/>
                        </a:prstGeom>
                        <a:solidFill>
                          <a:srgbClr val="66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6" name="Rectangle 6"/>
          <p:cNvSpPr>
            <a:spLocks noChangeArrowheads="1"/>
          </p:cNvSpPr>
          <p:nvPr/>
        </p:nvSpPr>
        <p:spPr bwMode="auto">
          <a:xfrm>
            <a:off x="228600" y="4876800"/>
            <a:ext cx="3276600" cy="914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6642" name="Rectangle 2"/>
          <p:cNvSpPr>
            <a:spLocks noGrp="1" noChangeArrowheads="1"/>
          </p:cNvSpPr>
          <p:nvPr>
            <p:ph type="title"/>
          </p:nvPr>
        </p:nvSpPr>
        <p:spPr>
          <a:xfrm>
            <a:off x="609600" y="609600"/>
            <a:ext cx="8382000" cy="685800"/>
          </a:xfrm>
        </p:spPr>
        <p:txBody>
          <a:bodyPr/>
          <a:lstStyle/>
          <a:p>
            <a:r>
              <a:rPr lang="en-US" altLang="en-US" sz="4000" dirty="0"/>
              <a:t>Series Inductors Equivalent Circuits</a:t>
            </a:r>
          </a:p>
        </p:txBody>
      </p:sp>
      <p:sp>
        <p:nvSpPr>
          <p:cNvPr id="496643" name="Rectangle 3"/>
          <p:cNvSpPr>
            <a:spLocks noGrp="1" noChangeArrowheads="1"/>
          </p:cNvSpPr>
          <p:nvPr>
            <p:ph type="body" idx="1"/>
          </p:nvPr>
        </p:nvSpPr>
        <p:spPr>
          <a:xfrm>
            <a:off x="228600" y="1524000"/>
            <a:ext cx="2895600" cy="2971800"/>
          </a:xfrm>
        </p:spPr>
        <p:txBody>
          <a:bodyPr/>
          <a:lstStyle/>
          <a:p>
            <a:pPr marL="0" indent="458788">
              <a:lnSpc>
                <a:spcPct val="90000"/>
              </a:lnSpc>
              <a:buFontTx/>
              <a:buNone/>
            </a:pPr>
            <a:r>
              <a:rPr lang="en-US" altLang="en-US" sz="2800" dirty="0">
                <a:cs typeface="Times New Roman" panose="02020603050405020304" pitchFamily="18" charset="0"/>
              </a:rPr>
              <a:t>Two series inductors, </a:t>
            </a:r>
            <a:r>
              <a:rPr lang="en-US" altLang="en-US" sz="2800" i="1" dirty="0">
                <a:latin typeface="Times New Roman" panose="02020603050405020304" pitchFamily="18" charset="0"/>
                <a:cs typeface="Times New Roman" panose="02020603050405020304" pitchFamily="18" charset="0"/>
              </a:rPr>
              <a:t>L</a:t>
            </a:r>
            <a:r>
              <a:rPr lang="en-US" altLang="en-US" sz="2800" i="1" baseline="-25000" dirty="0">
                <a:latin typeface="Times New Roman" panose="02020603050405020304" pitchFamily="18" charset="0"/>
                <a:cs typeface="Times New Roman" panose="02020603050405020304" pitchFamily="18" charset="0"/>
              </a:rPr>
              <a:t>1</a:t>
            </a:r>
            <a:r>
              <a:rPr lang="en-US" altLang="en-US" sz="2800" dirty="0">
                <a:cs typeface="Times New Roman" panose="02020603050405020304" pitchFamily="18" charset="0"/>
              </a:rPr>
              <a:t> and </a:t>
            </a:r>
            <a:r>
              <a:rPr lang="en-US" altLang="en-US" sz="2800" i="1" dirty="0">
                <a:latin typeface="Times New Roman" panose="02020603050405020304" pitchFamily="18" charset="0"/>
                <a:cs typeface="Times New Roman" panose="02020603050405020304" pitchFamily="18" charset="0"/>
              </a:rPr>
              <a:t>L</a:t>
            </a:r>
            <a:r>
              <a:rPr lang="en-US" altLang="en-US" sz="2800" i="1" baseline="-25000" dirty="0">
                <a:latin typeface="Times New Roman" panose="02020603050405020304" pitchFamily="18" charset="0"/>
                <a:cs typeface="Times New Roman" panose="02020603050405020304" pitchFamily="18" charset="0"/>
              </a:rPr>
              <a:t>2</a:t>
            </a:r>
            <a:r>
              <a:rPr lang="en-US" altLang="en-US" sz="2800" dirty="0">
                <a:cs typeface="Times New Roman" panose="02020603050405020304" pitchFamily="18" charset="0"/>
              </a:rPr>
              <a:t>, can be replaced with an equivalent circuit with a single inductor </a:t>
            </a:r>
            <a:r>
              <a:rPr lang="en-US" altLang="en-US" sz="2800" i="1" dirty="0">
                <a:latin typeface="Times New Roman" panose="02020603050405020304" pitchFamily="18" charset="0"/>
                <a:cs typeface="Times New Roman" panose="02020603050405020304" pitchFamily="18" charset="0"/>
              </a:rPr>
              <a:t>L</a:t>
            </a:r>
            <a:r>
              <a:rPr lang="en-US" altLang="en-US" sz="2800" i="1" baseline="-25000" dirty="0">
                <a:latin typeface="Times New Roman" panose="02020603050405020304" pitchFamily="18" charset="0"/>
                <a:cs typeface="Times New Roman" panose="02020603050405020304" pitchFamily="18" charset="0"/>
              </a:rPr>
              <a:t>EQ</a:t>
            </a:r>
            <a:r>
              <a:rPr lang="en-US" altLang="en-US" sz="2800" dirty="0">
                <a:cs typeface="Times New Roman" panose="02020603050405020304" pitchFamily="18" charset="0"/>
              </a:rPr>
              <a:t>, as long as</a:t>
            </a:r>
          </a:p>
        </p:txBody>
      </p:sp>
      <p:graphicFrame>
        <p:nvGraphicFramePr>
          <p:cNvPr id="496644" name="Object 4"/>
          <p:cNvGraphicFramePr>
            <a:graphicFrameLocks noChangeAspect="1"/>
          </p:cNvGraphicFramePr>
          <p:nvPr/>
        </p:nvGraphicFramePr>
        <p:xfrm>
          <a:off x="304800" y="4876800"/>
          <a:ext cx="3135313" cy="889000"/>
        </p:xfrm>
        <a:graphic>
          <a:graphicData uri="http://schemas.openxmlformats.org/presentationml/2006/ole">
            <mc:AlternateContent xmlns:mc="http://schemas.openxmlformats.org/markup-compatibility/2006">
              <mc:Choice xmlns:v="urn:schemas-microsoft-com:vml" Requires="v">
                <p:oleObj spid="_x0000_s496789" name="Equation" r:id="rId4" imgW="850680" imgH="241200" progId="Equation.DSMT4">
                  <p:embed/>
                </p:oleObj>
              </mc:Choice>
              <mc:Fallback>
                <p:oleObj name="Equation" r:id="rId4" imgW="85068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876800"/>
                        <a:ext cx="3135313"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6645" name="Object 5"/>
          <p:cNvGraphicFramePr>
            <a:graphicFrameLocks noChangeAspect="1"/>
          </p:cNvGraphicFramePr>
          <p:nvPr/>
        </p:nvGraphicFramePr>
        <p:xfrm>
          <a:off x="3581400" y="1371600"/>
          <a:ext cx="5297488" cy="4859338"/>
        </p:xfrm>
        <a:graphic>
          <a:graphicData uri="http://schemas.openxmlformats.org/presentationml/2006/ole">
            <mc:AlternateContent xmlns:mc="http://schemas.openxmlformats.org/markup-compatibility/2006">
              <mc:Choice xmlns:v="urn:schemas-microsoft-com:vml" Requires="v">
                <p:oleObj spid="_x0000_s496790" name="VISIO" r:id="rId6" imgW="5298120" imgH="4859640" progId="Visio.Drawing.6">
                  <p:embed/>
                </p:oleObj>
              </mc:Choice>
              <mc:Fallback>
                <p:oleObj name="VISIO" r:id="rId6" imgW="529812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371600"/>
                        <a:ext cx="5297488" cy="4859338"/>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ltLang="en-US"/>
              <a:t>Textbook Coverage</a:t>
            </a:r>
          </a:p>
        </p:txBody>
      </p:sp>
      <p:sp>
        <p:nvSpPr>
          <p:cNvPr id="435203" name="Rectangle 3"/>
          <p:cNvSpPr>
            <a:spLocks noGrp="1" noChangeArrowheads="1"/>
          </p:cNvSpPr>
          <p:nvPr>
            <p:ph type="body" idx="1"/>
          </p:nvPr>
        </p:nvSpPr>
        <p:spPr>
          <a:xfrm>
            <a:off x="685800" y="1981200"/>
            <a:ext cx="7772400" cy="4495800"/>
          </a:xfrm>
        </p:spPr>
        <p:txBody>
          <a:bodyPr/>
          <a:lstStyle/>
          <a:p>
            <a:pPr>
              <a:buFontTx/>
              <a:buNone/>
            </a:pPr>
            <a:r>
              <a:rPr lang="en-US" altLang="en-US" sz="2800" dirty="0"/>
              <a:t>Approximately this same material is covered in the Nilsson and Riedel textbook in the following sections:</a:t>
            </a:r>
          </a:p>
          <a:p>
            <a:r>
              <a:rPr lang="en-US" altLang="en-US" sz="2800" dirty="0"/>
              <a:t>Electric Circuits 7</a:t>
            </a:r>
            <a:r>
              <a:rPr lang="en-US" altLang="en-US" sz="2800" baseline="30000" dirty="0"/>
              <a:t>th</a:t>
            </a:r>
            <a:r>
              <a:rPr lang="en-US" altLang="en-US" sz="2800" dirty="0"/>
              <a:t> Ed. by Nilsson and Riedel:  Sections 6.1 through 6.3</a:t>
            </a:r>
          </a:p>
          <a:p>
            <a:r>
              <a:rPr lang="en-US" altLang="en-US" sz="2800" dirty="0"/>
              <a:t>Electric Circuits 10</a:t>
            </a:r>
            <a:r>
              <a:rPr lang="en-US" altLang="en-US" sz="2800" baseline="30000" dirty="0"/>
              <a:t>th</a:t>
            </a:r>
            <a:r>
              <a:rPr lang="en-US" altLang="en-US" sz="2800" dirty="0"/>
              <a:t> Ed. by Nilsson and Riedel:  Sections 6.1 through 6.3</a:t>
            </a:r>
          </a:p>
          <a:p>
            <a:endParaRPr lang="en-US" alt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4" name="Rectangle 6"/>
          <p:cNvSpPr>
            <a:spLocks noChangeArrowheads="1"/>
          </p:cNvSpPr>
          <p:nvPr/>
        </p:nvSpPr>
        <p:spPr bwMode="auto">
          <a:xfrm>
            <a:off x="152400" y="4648200"/>
            <a:ext cx="32766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8690" name="Rectangle 2"/>
          <p:cNvSpPr>
            <a:spLocks noGrp="1" noChangeArrowheads="1"/>
          </p:cNvSpPr>
          <p:nvPr>
            <p:ph type="title"/>
          </p:nvPr>
        </p:nvSpPr>
        <p:spPr>
          <a:xfrm>
            <a:off x="609600" y="609600"/>
            <a:ext cx="7772400" cy="685800"/>
          </a:xfrm>
        </p:spPr>
        <p:txBody>
          <a:bodyPr/>
          <a:lstStyle/>
          <a:p>
            <a:r>
              <a:rPr lang="en-US" altLang="en-US" sz="4000"/>
              <a:t>More than 2 Series Inductors</a:t>
            </a:r>
          </a:p>
        </p:txBody>
      </p:sp>
      <p:sp>
        <p:nvSpPr>
          <p:cNvPr id="498691" name="Rectangle 3"/>
          <p:cNvSpPr>
            <a:spLocks noGrp="1" noChangeArrowheads="1"/>
          </p:cNvSpPr>
          <p:nvPr>
            <p:ph type="body" idx="1"/>
          </p:nvPr>
        </p:nvSpPr>
        <p:spPr>
          <a:xfrm>
            <a:off x="228600" y="1524000"/>
            <a:ext cx="2895600" cy="2971800"/>
          </a:xfrm>
        </p:spPr>
        <p:txBody>
          <a:bodyPr/>
          <a:lstStyle/>
          <a:p>
            <a:pPr marL="0" indent="458788">
              <a:lnSpc>
                <a:spcPct val="90000"/>
              </a:lnSpc>
              <a:buFontTx/>
              <a:buNone/>
            </a:pPr>
            <a:r>
              <a:rPr lang="en-US" altLang="en-US" sz="2800" dirty="0">
                <a:cs typeface="Times New Roman" panose="02020603050405020304" pitchFamily="18" charset="0"/>
              </a:rPr>
              <a:t>This rule can be extended to more than two series inductors.  In this case, for </a:t>
            </a:r>
            <a:r>
              <a:rPr lang="en-US" altLang="en-US" sz="2800" i="1" dirty="0">
                <a:latin typeface="Times New Roman" panose="02020603050405020304" pitchFamily="18" charset="0"/>
                <a:cs typeface="Times New Roman" panose="02020603050405020304" pitchFamily="18" charset="0"/>
              </a:rPr>
              <a:t>N</a:t>
            </a:r>
            <a:r>
              <a:rPr lang="en-US" altLang="en-US" sz="2800" dirty="0">
                <a:cs typeface="Times New Roman" panose="02020603050405020304" pitchFamily="18" charset="0"/>
              </a:rPr>
              <a:t> series inductors, we have</a:t>
            </a:r>
          </a:p>
        </p:txBody>
      </p:sp>
      <p:graphicFrame>
        <p:nvGraphicFramePr>
          <p:cNvPr id="498692" name="Object 4"/>
          <p:cNvGraphicFramePr>
            <a:graphicFrameLocks noChangeAspect="1"/>
          </p:cNvGraphicFramePr>
          <p:nvPr/>
        </p:nvGraphicFramePr>
        <p:xfrm>
          <a:off x="228600" y="4724400"/>
          <a:ext cx="3116263" cy="538163"/>
        </p:xfrm>
        <a:graphic>
          <a:graphicData uri="http://schemas.openxmlformats.org/presentationml/2006/ole">
            <mc:AlternateContent xmlns:mc="http://schemas.openxmlformats.org/markup-compatibility/2006">
              <mc:Choice xmlns:v="urn:schemas-microsoft-com:vml" Requires="v">
                <p:oleObj spid="_x0000_s498837" name="Equation" r:id="rId4" imgW="1396800" imgH="241200" progId="Equation.DSMT4">
                  <p:embed/>
                </p:oleObj>
              </mc:Choice>
              <mc:Fallback>
                <p:oleObj name="Equation" r:id="rId4" imgW="139680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724400"/>
                        <a:ext cx="3116263"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8693" name="Object 5"/>
          <p:cNvGraphicFramePr>
            <a:graphicFrameLocks noChangeAspect="1"/>
          </p:cNvGraphicFramePr>
          <p:nvPr/>
        </p:nvGraphicFramePr>
        <p:xfrm>
          <a:off x="3581400" y="1371600"/>
          <a:ext cx="5297488" cy="4859338"/>
        </p:xfrm>
        <a:graphic>
          <a:graphicData uri="http://schemas.openxmlformats.org/presentationml/2006/ole">
            <mc:AlternateContent xmlns:mc="http://schemas.openxmlformats.org/markup-compatibility/2006">
              <mc:Choice xmlns:v="urn:schemas-microsoft-com:vml" Requires="v">
                <p:oleObj spid="_x0000_s498838" name="VISIO" r:id="rId6" imgW="5298120" imgH="4859640" progId="Visio.Drawing.6">
                  <p:embed/>
                </p:oleObj>
              </mc:Choice>
              <mc:Fallback>
                <p:oleObj name="VISIO" r:id="rId6" imgW="529812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371600"/>
                        <a:ext cx="5297488" cy="4859338"/>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43" name="Rectangle 7"/>
          <p:cNvSpPr>
            <a:spLocks noChangeArrowheads="1"/>
          </p:cNvSpPr>
          <p:nvPr/>
        </p:nvSpPr>
        <p:spPr bwMode="auto">
          <a:xfrm>
            <a:off x="304800" y="3581400"/>
            <a:ext cx="2895600" cy="838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0738" name="Rectangle 2"/>
          <p:cNvSpPr>
            <a:spLocks noGrp="1" noChangeArrowheads="1"/>
          </p:cNvSpPr>
          <p:nvPr>
            <p:ph type="title"/>
          </p:nvPr>
        </p:nvSpPr>
        <p:spPr>
          <a:xfrm>
            <a:off x="2209800" y="0"/>
            <a:ext cx="6705600" cy="1295400"/>
          </a:xfrm>
        </p:spPr>
        <p:txBody>
          <a:bodyPr/>
          <a:lstStyle/>
          <a:p>
            <a:r>
              <a:rPr lang="en-US" altLang="en-US" sz="4000" dirty="0"/>
              <a:t>Series Inductors Equivalent Circuits: A Reminder</a:t>
            </a:r>
          </a:p>
        </p:txBody>
      </p:sp>
      <p:sp>
        <p:nvSpPr>
          <p:cNvPr id="500739" name="Rectangle 3"/>
          <p:cNvSpPr>
            <a:spLocks noGrp="1" noChangeArrowheads="1"/>
          </p:cNvSpPr>
          <p:nvPr>
            <p:ph type="body" idx="1"/>
          </p:nvPr>
        </p:nvSpPr>
        <p:spPr>
          <a:xfrm>
            <a:off x="228600" y="838200"/>
            <a:ext cx="3200400" cy="2667000"/>
          </a:xfrm>
        </p:spPr>
        <p:txBody>
          <a:bodyPr/>
          <a:lstStyle/>
          <a:p>
            <a:pPr marL="0" indent="458788">
              <a:buFontTx/>
              <a:buNone/>
            </a:pPr>
            <a:r>
              <a:rPr lang="en-US" altLang="en-US" sz="2400" dirty="0">
                <a:cs typeface="Times New Roman" panose="02020603050405020304" pitchFamily="18" charset="0"/>
              </a:rPr>
              <a:t>Two series inductors, </a:t>
            </a:r>
            <a:r>
              <a:rPr lang="en-US" altLang="en-US" sz="2400" i="1" dirty="0">
                <a:latin typeface="Times New Roman" panose="02020603050405020304" pitchFamily="18" charset="0"/>
                <a:cs typeface="Times New Roman" panose="02020603050405020304" pitchFamily="18" charset="0"/>
              </a:rPr>
              <a:t>L</a:t>
            </a:r>
            <a:r>
              <a:rPr lang="en-US" altLang="en-US" sz="2400" i="1" baseline="-25000" dirty="0">
                <a:latin typeface="Times New Roman" panose="02020603050405020304" pitchFamily="18" charset="0"/>
                <a:cs typeface="Times New Roman" panose="02020603050405020304" pitchFamily="18" charset="0"/>
              </a:rPr>
              <a:t>1</a:t>
            </a:r>
            <a:r>
              <a:rPr lang="en-US" altLang="en-US" sz="2400" dirty="0">
                <a:cs typeface="Times New Roman" panose="02020603050405020304" pitchFamily="18" charset="0"/>
              </a:rPr>
              <a:t> and </a:t>
            </a:r>
            <a:r>
              <a:rPr lang="en-US" altLang="en-US" sz="2400" i="1" dirty="0">
                <a:latin typeface="Times New Roman" panose="02020603050405020304" pitchFamily="18" charset="0"/>
                <a:cs typeface="Times New Roman" panose="02020603050405020304" pitchFamily="18" charset="0"/>
              </a:rPr>
              <a:t>L</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cs typeface="Times New Roman" panose="02020603050405020304" pitchFamily="18" charset="0"/>
              </a:rPr>
              <a:t>, can be replaced with an equivalent circuit with a single inductor </a:t>
            </a:r>
            <a:r>
              <a:rPr lang="en-US" altLang="en-US" sz="2400" i="1" dirty="0">
                <a:latin typeface="Times New Roman" panose="02020603050405020304" pitchFamily="18" charset="0"/>
                <a:cs typeface="Times New Roman" panose="02020603050405020304" pitchFamily="18" charset="0"/>
              </a:rPr>
              <a:t>L</a:t>
            </a:r>
            <a:r>
              <a:rPr lang="en-US" altLang="en-US" sz="2400" i="1" baseline="-25000" dirty="0">
                <a:latin typeface="Times New Roman" panose="02020603050405020304" pitchFamily="18" charset="0"/>
                <a:cs typeface="Times New Roman" panose="02020603050405020304" pitchFamily="18" charset="0"/>
              </a:rPr>
              <a:t>EQ</a:t>
            </a:r>
            <a:r>
              <a:rPr lang="en-US" altLang="en-US" sz="2400" dirty="0">
                <a:cs typeface="Times New Roman" panose="02020603050405020304" pitchFamily="18" charset="0"/>
              </a:rPr>
              <a:t>, as long as</a:t>
            </a:r>
          </a:p>
        </p:txBody>
      </p:sp>
      <p:graphicFrame>
        <p:nvGraphicFramePr>
          <p:cNvPr id="500740" name="Object 4"/>
          <p:cNvGraphicFramePr>
            <a:graphicFrameLocks noChangeAspect="1"/>
          </p:cNvGraphicFramePr>
          <p:nvPr/>
        </p:nvGraphicFramePr>
        <p:xfrm>
          <a:off x="304800" y="3581400"/>
          <a:ext cx="2917825" cy="827088"/>
        </p:xfrm>
        <a:graphic>
          <a:graphicData uri="http://schemas.openxmlformats.org/presentationml/2006/ole">
            <mc:AlternateContent xmlns:mc="http://schemas.openxmlformats.org/markup-compatibility/2006">
              <mc:Choice xmlns:v="urn:schemas-microsoft-com:vml" Requires="v">
                <p:oleObj spid="_x0000_s500886" name="Equation" r:id="rId4" imgW="850680" imgH="241200" progId="Equation.DSMT4">
                  <p:embed/>
                </p:oleObj>
              </mc:Choice>
              <mc:Fallback>
                <p:oleObj name="Equation" r:id="rId4" imgW="85068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581400"/>
                        <a:ext cx="2917825" cy="82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0741" name="Text Box 5"/>
          <p:cNvSpPr txBox="1">
            <a:spLocks noChangeArrowheads="1"/>
          </p:cNvSpPr>
          <p:nvPr/>
        </p:nvSpPr>
        <p:spPr bwMode="auto">
          <a:xfrm>
            <a:off x="0" y="4451498"/>
            <a:ext cx="3657600" cy="232092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dirty="0">
                <a:latin typeface="Arial" panose="020B0604020202020204" pitchFamily="34" charset="0"/>
              </a:rPr>
              <a:t>Remember that these two equivalent circuits are equivalent only with respect to the circuit connected to them. </a:t>
            </a:r>
            <a:r>
              <a:rPr lang="en-US" altLang="en-US" dirty="0">
                <a:solidFill>
                  <a:srgbClr val="FFFF00"/>
                </a:solidFill>
                <a:latin typeface="Arial" panose="020B0604020202020204" pitchFamily="34" charset="0"/>
              </a:rPr>
              <a:t>(In yellow here.)</a:t>
            </a:r>
          </a:p>
        </p:txBody>
      </p:sp>
      <p:graphicFrame>
        <p:nvGraphicFramePr>
          <p:cNvPr id="500742" name="Object 6"/>
          <p:cNvGraphicFramePr>
            <a:graphicFrameLocks noChangeAspect="1"/>
          </p:cNvGraphicFramePr>
          <p:nvPr/>
        </p:nvGraphicFramePr>
        <p:xfrm>
          <a:off x="3581400" y="1371600"/>
          <a:ext cx="5297488" cy="4859338"/>
        </p:xfrm>
        <a:graphic>
          <a:graphicData uri="http://schemas.openxmlformats.org/presentationml/2006/ole">
            <mc:AlternateContent xmlns:mc="http://schemas.openxmlformats.org/markup-compatibility/2006">
              <mc:Choice xmlns:v="urn:schemas-microsoft-com:vml" Requires="v">
                <p:oleObj spid="_x0000_s500887" name="VISIO" r:id="rId6" imgW="5298120" imgH="4859640" progId="Visio.Drawing.6">
                  <p:embed/>
                </p:oleObj>
              </mc:Choice>
              <mc:Fallback>
                <p:oleObj name="VISIO" r:id="rId6" imgW="5298120" imgH="48596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371600"/>
                        <a:ext cx="5297488" cy="4859338"/>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91" name="Rectangle 7"/>
          <p:cNvSpPr>
            <a:spLocks noChangeArrowheads="1"/>
          </p:cNvSpPr>
          <p:nvPr/>
        </p:nvSpPr>
        <p:spPr bwMode="auto">
          <a:xfrm>
            <a:off x="228600" y="2362200"/>
            <a:ext cx="2667000" cy="914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786" name="Rectangle 2"/>
          <p:cNvSpPr>
            <a:spLocks noGrp="1" noChangeArrowheads="1"/>
          </p:cNvSpPr>
          <p:nvPr>
            <p:ph type="title"/>
          </p:nvPr>
        </p:nvSpPr>
        <p:spPr>
          <a:xfrm>
            <a:off x="2209800" y="0"/>
            <a:ext cx="6781800" cy="1295400"/>
          </a:xfrm>
        </p:spPr>
        <p:txBody>
          <a:bodyPr/>
          <a:lstStyle/>
          <a:p>
            <a:r>
              <a:rPr lang="en-US" altLang="en-US" sz="4000" dirty="0"/>
              <a:t>Series Inductors Equivalent Circuits: Initial Conditions</a:t>
            </a:r>
          </a:p>
        </p:txBody>
      </p:sp>
      <p:sp>
        <p:nvSpPr>
          <p:cNvPr id="502787" name="Rectangle 3"/>
          <p:cNvSpPr>
            <a:spLocks noGrp="1" noChangeArrowheads="1"/>
          </p:cNvSpPr>
          <p:nvPr>
            <p:ph type="body" idx="1"/>
          </p:nvPr>
        </p:nvSpPr>
        <p:spPr>
          <a:xfrm>
            <a:off x="228600" y="685800"/>
            <a:ext cx="2590800" cy="1600200"/>
          </a:xfrm>
        </p:spPr>
        <p:txBody>
          <a:bodyPr/>
          <a:lstStyle/>
          <a:p>
            <a:pPr marL="0" indent="458788">
              <a:lnSpc>
                <a:spcPct val="90000"/>
              </a:lnSpc>
              <a:buFontTx/>
              <a:buNone/>
            </a:pPr>
            <a:r>
              <a:rPr lang="en-US" altLang="en-US" sz="1800" dirty="0">
                <a:cs typeface="Times New Roman" panose="02020603050405020304" pitchFamily="18" charset="0"/>
              </a:rPr>
              <a:t>Two series inductors, </a:t>
            </a:r>
            <a:r>
              <a:rPr lang="en-US" altLang="en-US" sz="1800" i="1" dirty="0">
                <a:latin typeface="Times New Roman" panose="02020603050405020304" pitchFamily="18" charset="0"/>
                <a:cs typeface="Times New Roman" panose="02020603050405020304" pitchFamily="18" charset="0"/>
              </a:rPr>
              <a:t>L</a:t>
            </a:r>
            <a:r>
              <a:rPr lang="en-US" altLang="en-US" sz="1800" i="1" baseline="-25000" dirty="0">
                <a:latin typeface="Times New Roman" panose="02020603050405020304" pitchFamily="18" charset="0"/>
                <a:cs typeface="Times New Roman" panose="02020603050405020304" pitchFamily="18" charset="0"/>
              </a:rPr>
              <a:t>1</a:t>
            </a:r>
            <a:r>
              <a:rPr lang="en-US" altLang="en-US" sz="1800" dirty="0">
                <a:cs typeface="Times New Roman" panose="02020603050405020304" pitchFamily="18" charset="0"/>
              </a:rPr>
              <a:t> and </a:t>
            </a:r>
            <a:r>
              <a:rPr lang="en-US" altLang="en-US" sz="1800" i="1" dirty="0">
                <a:latin typeface="Times New Roman" panose="02020603050405020304" pitchFamily="18" charset="0"/>
                <a:cs typeface="Times New Roman" panose="02020603050405020304" pitchFamily="18" charset="0"/>
              </a:rPr>
              <a:t>L</a:t>
            </a:r>
            <a:r>
              <a:rPr lang="en-US" altLang="en-US" sz="1800" i="1" baseline="-25000" dirty="0">
                <a:latin typeface="Times New Roman" panose="02020603050405020304" pitchFamily="18" charset="0"/>
                <a:cs typeface="Times New Roman" panose="02020603050405020304" pitchFamily="18" charset="0"/>
              </a:rPr>
              <a:t>2</a:t>
            </a:r>
            <a:r>
              <a:rPr lang="en-US" altLang="en-US" sz="1800" dirty="0">
                <a:cs typeface="Times New Roman" panose="02020603050405020304" pitchFamily="18" charset="0"/>
              </a:rPr>
              <a:t>, can be replaced with an equivalent circuit with a single inductor </a:t>
            </a:r>
            <a:r>
              <a:rPr lang="en-US" altLang="en-US" sz="1800" i="1" dirty="0">
                <a:latin typeface="Times New Roman" panose="02020603050405020304" pitchFamily="18" charset="0"/>
                <a:cs typeface="Times New Roman" panose="02020603050405020304" pitchFamily="18" charset="0"/>
              </a:rPr>
              <a:t>L</a:t>
            </a:r>
            <a:r>
              <a:rPr lang="en-US" altLang="en-US" sz="1800" i="1" baseline="-25000" dirty="0">
                <a:latin typeface="Times New Roman" panose="02020603050405020304" pitchFamily="18" charset="0"/>
                <a:cs typeface="Times New Roman" panose="02020603050405020304" pitchFamily="18" charset="0"/>
              </a:rPr>
              <a:t>EQ</a:t>
            </a:r>
            <a:r>
              <a:rPr lang="en-US" altLang="en-US" sz="1800" dirty="0">
                <a:cs typeface="Times New Roman" panose="02020603050405020304" pitchFamily="18" charset="0"/>
              </a:rPr>
              <a:t>, as long as</a:t>
            </a:r>
          </a:p>
        </p:txBody>
      </p:sp>
      <p:graphicFrame>
        <p:nvGraphicFramePr>
          <p:cNvPr id="502788" name="Object 4"/>
          <p:cNvGraphicFramePr>
            <a:graphicFrameLocks noChangeAspect="1"/>
          </p:cNvGraphicFramePr>
          <p:nvPr/>
        </p:nvGraphicFramePr>
        <p:xfrm>
          <a:off x="304800" y="2438400"/>
          <a:ext cx="2514600" cy="712788"/>
        </p:xfrm>
        <a:graphic>
          <a:graphicData uri="http://schemas.openxmlformats.org/presentationml/2006/ole">
            <mc:AlternateContent xmlns:mc="http://schemas.openxmlformats.org/markup-compatibility/2006">
              <mc:Choice xmlns:v="urn:schemas-microsoft-com:vml" Requires="v">
                <p:oleObj spid="_x0000_s502934" name="Equation" r:id="rId4" imgW="850680" imgH="241200" progId="Equation.DSMT4">
                  <p:embed/>
                </p:oleObj>
              </mc:Choice>
              <mc:Fallback>
                <p:oleObj name="Equation" r:id="rId4" imgW="85068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438400"/>
                        <a:ext cx="2514600"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2789" name="Text Box 5"/>
          <p:cNvSpPr txBox="1">
            <a:spLocks noChangeArrowheads="1"/>
          </p:cNvSpPr>
          <p:nvPr/>
        </p:nvSpPr>
        <p:spPr bwMode="auto">
          <a:xfrm>
            <a:off x="0" y="3276600"/>
            <a:ext cx="2819400" cy="305117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dirty="0">
                <a:latin typeface="Arial" panose="020B0604020202020204" pitchFamily="34" charset="0"/>
              </a:rPr>
              <a:t>To be equivalent with respect to the “rest of the circuit”, we must have any initial condition be the same as well.  That is, </a:t>
            </a:r>
            <a:r>
              <a:rPr lang="en-US" altLang="en-US" i="1" dirty="0" err="1">
                <a:cs typeface="Times New Roman" panose="02020603050405020304" pitchFamily="18" charset="0"/>
              </a:rPr>
              <a:t>i</a:t>
            </a:r>
            <a:r>
              <a:rPr lang="en-US" altLang="en-US" i="1" baseline="-25000" dirty="0" err="1">
                <a:cs typeface="Times New Roman" panose="02020603050405020304" pitchFamily="18" charset="0"/>
              </a:rPr>
              <a:t>LEQ</a:t>
            </a:r>
            <a:r>
              <a:rPr lang="en-US" altLang="en-US" i="1" dirty="0">
                <a:cs typeface="Times New Roman" panose="02020603050405020304" pitchFamily="18" charset="0"/>
              </a:rPr>
              <a:t>(t</a:t>
            </a:r>
            <a:r>
              <a:rPr lang="en-US" altLang="en-US" i="1" baseline="-25000" dirty="0">
                <a:cs typeface="Times New Roman" panose="02020603050405020304" pitchFamily="18" charset="0"/>
              </a:rPr>
              <a:t>0</a:t>
            </a:r>
            <a:r>
              <a:rPr lang="en-US" altLang="en-US" i="1" dirty="0">
                <a:cs typeface="Times New Roman" panose="02020603050405020304" pitchFamily="18" charset="0"/>
              </a:rPr>
              <a:t>)</a:t>
            </a:r>
            <a:r>
              <a:rPr lang="en-US" altLang="en-US" dirty="0">
                <a:latin typeface="Arial" panose="020B0604020202020204" pitchFamily="34" charset="0"/>
              </a:rPr>
              <a:t> must equal </a:t>
            </a:r>
            <a:r>
              <a:rPr lang="en-US" altLang="en-US" i="1" dirty="0">
                <a:cs typeface="Times New Roman" panose="02020603050405020304" pitchFamily="18" charset="0"/>
              </a:rPr>
              <a:t>i</a:t>
            </a:r>
            <a:r>
              <a:rPr lang="en-US" altLang="en-US" i="1" baseline="-25000" dirty="0">
                <a:cs typeface="Times New Roman" panose="02020603050405020304" pitchFamily="18" charset="0"/>
              </a:rPr>
              <a:t>L1</a:t>
            </a:r>
            <a:r>
              <a:rPr lang="en-US" altLang="en-US" i="1" dirty="0">
                <a:cs typeface="Times New Roman" panose="02020603050405020304" pitchFamily="18" charset="0"/>
              </a:rPr>
              <a:t>(t</a:t>
            </a:r>
            <a:r>
              <a:rPr lang="en-US" altLang="en-US" i="1" baseline="-25000" dirty="0">
                <a:cs typeface="Times New Roman" panose="02020603050405020304" pitchFamily="18" charset="0"/>
              </a:rPr>
              <a:t>0</a:t>
            </a:r>
            <a:r>
              <a:rPr lang="en-US" altLang="en-US" i="1" dirty="0">
                <a:cs typeface="Times New Roman" panose="02020603050405020304" pitchFamily="18" charset="0"/>
              </a:rPr>
              <a:t>)</a:t>
            </a:r>
            <a:r>
              <a:rPr lang="en-US" altLang="en-US" dirty="0">
                <a:latin typeface="Arial" panose="020B0604020202020204" pitchFamily="34" charset="0"/>
              </a:rPr>
              <a:t>.</a:t>
            </a:r>
            <a:endParaRPr lang="en-US" altLang="en-US" dirty="0">
              <a:solidFill>
                <a:srgbClr val="FFFF00"/>
              </a:solidFill>
              <a:latin typeface="Arial" panose="020B0604020202020204" pitchFamily="34" charset="0"/>
            </a:endParaRPr>
          </a:p>
        </p:txBody>
      </p:sp>
      <p:graphicFrame>
        <p:nvGraphicFramePr>
          <p:cNvPr id="502790" name="Object 6"/>
          <p:cNvGraphicFramePr>
            <a:graphicFrameLocks noChangeAspect="1"/>
          </p:cNvGraphicFramePr>
          <p:nvPr/>
        </p:nvGraphicFramePr>
        <p:xfrm>
          <a:off x="2895600" y="1828800"/>
          <a:ext cx="6102350" cy="4859338"/>
        </p:xfrm>
        <a:graphic>
          <a:graphicData uri="http://schemas.openxmlformats.org/presentationml/2006/ole">
            <mc:AlternateContent xmlns:mc="http://schemas.openxmlformats.org/markup-compatibility/2006">
              <mc:Choice xmlns:v="urn:schemas-microsoft-com:vml" Requires="v">
                <p:oleObj spid="_x0000_s502935" name="VISIO" r:id="rId6" imgW="6101640" imgH="4859640" progId="Visio.Drawing.6">
                  <p:embed/>
                </p:oleObj>
              </mc:Choice>
              <mc:Fallback>
                <p:oleObj name="VISIO" r:id="rId6" imgW="6101640" imgH="48596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828800"/>
                        <a:ext cx="6102350" cy="4859338"/>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8" name="Rectangle 6"/>
          <p:cNvSpPr>
            <a:spLocks noChangeArrowheads="1"/>
          </p:cNvSpPr>
          <p:nvPr/>
        </p:nvSpPr>
        <p:spPr bwMode="auto">
          <a:xfrm>
            <a:off x="152400" y="4191000"/>
            <a:ext cx="2590800" cy="2057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34" name="Rectangle 2"/>
          <p:cNvSpPr>
            <a:spLocks noGrp="1" noChangeArrowheads="1"/>
          </p:cNvSpPr>
          <p:nvPr>
            <p:ph type="title"/>
          </p:nvPr>
        </p:nvSpPr>
        <p:spPr>
          <a:xfrm>
            <a:off x="2362200" y="152400"/>
            <a:ext cx="6629400" cy="990600"/>
          </a:xfrm>
        </p:spPr>
        <p:txBody>
          <a:bodyPr/>
          <a:lstStyle/>
          <a:p>
            <a:r>
              <a:rPr lang="en-US" altLang="en-US" sz="3100"/>
              <a:t>Parallel Inductors Equivalent Circuits</a:t>
            </a:r>
          </a:p>
        </p:txBody>
      </p:sp>
      <p:sp>
        <p:nvSpPr>
          <p:cNvPr id="504835" name="Rectangle 3"/>
          <p:cNvSpPr>
            <a:spLocks noGrp="1" noChangeArrowheads="1"/>
          </p:cNvSpPr>
          <p:nvPr>
            <p:ph type="body" idx="1"/>
          </p:nvPr>
        </p:nvSpPr>
        <p:spPr>
          <a:xfrm>
            <a:off x="228600" y="1066800"/>
            <a:ext cx="2438400" cy="3429000"/>
          </a:xfrm>
        </p:spPr>
        <p:txBody>
          <a:bodyPr/>
          <a:lstStyle/>
          <a:p>
            <a:pPr marL="0" indent="458788">
              <a:buFontTx/>
              <a:buNone/>
            </a:pPr>
            <a:r>
              <a:rPr lang="en-US" altLang="en-US" sz="2400" dirty="0">
                <a:cs typeface="Times New Roman" panose="02020603050405020304" pitchFamily="18" charset="0"/>
              </a:rPr>
              <a:t>Two parallel inductors, </a:t>
            </a:r>
            <a:r>
              <a:rPr lang="en-US" altLang="en-US" sz="2400" i="1" dirty="0">
                <a:latin typeface="Times New Roman" panose="02020603050405020304" pitchFamily="18" charset="0"/>
                <a:cs typeface="Times New Roman" panose="02020603050405020304" pitchFamily="18" charset="0"/>
              </a:rPr>
              <a:t>L</a:t>
            </a:r>
            <a:r>
              <a:rPr lang="en-US" altLang="en-US" sz="2400" i="1" baseline="-25000" dirty="0">
                <a:latin typeface="Times New Roman" panose="02020603050405020304" pitchFamily="18" charset="0"/>
                <a:cs typeface="Times New Roman" panose="02020603050405020304" pitchFamily="18" charset="0"/>
              </a:rPr>
              <a:t>1</a:t>
            </a:r>
            <a:r>
              <a:rPr lang="en-US" altLang="en-US" sz="2400" dirty="0">
                <a:cs typeface="Times New Roman" panose="02020603050405020304" pitchFamily="18" charset="0"/>
              </a:rPr>
              <a:t> and </a:t>
            </a:r>
            <a:r>
              <a:rPr lang="en-US" altLang="en-US" sz="2400" i="1" dirty="0">
                <a:latin typeface="Times New Roman" panose="02020603050405020304" pitchFamily="18" charset="0"/>
                <a:cs typeface="Times New Roman" panose="02020603050405020304" pitchFamily="18" charset="0"/>
              </a:rPr>
              <a:t>L</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cs typeface="Times New Roman" panose="02020603050405020304" pitchFamily="18" charset="0"/>
              </a:rPr>
              <a:t>, can be replaced with an equivalent circuit with a single inductor </a:t>
            </a:r>
            <a:r>
              <a:rPr lang="en-US" altLang="en-US" sz="2400" i="1" dirty="0">
                <a:latin typeface="Times New Roman" panose="02020603050405020304" pitchFamily="18" charset="0"/>
                <a:cs typeface="Times New Roman" panose="02020603050405020304" pitchFamily="18" charset="0"/>
              </a:rPr>
              <a:t>L</a:t>
            </a:r>
            <a:r>
              <a:rPr lang="en-US" altLang="en-US" sz="2400" i="1" baseline="-25000" dirty="0">
                <a:latin typeface="Times New Roman" panose="02020603050405020304" pitchFamily="18" charset="0"/>
                <a:cs typeface="Times New Roman" panose="02020603050405020304" pitchFamily="18" charset="0"/>
              </a:rPr>
              <a:t>EQ</a:t>
            </a:r>
            <a:r>
              <a:rPr lang="en-US" altLang="en-US" sz="2400" dirty="0">
                <a:cs typeface="Times New Roman" panose="02020603050405020304" pitchFamily="18" charset="0"/>
              </a:rPr>
              <a:t>, as long as</a:t>
            </a:r>
          </a:p>
        </p:txBody>
      </p:sp>
      <p:graphicFrame>
        <p:nvGraphicFramePr>
          <p:cNvPr id="504836" name="Object 4"/>
          <p:cNvGraphicFramePr>
            <a:graphicFrameLocks noChangeAspect="1"/>
          </p:cNvGraphicFramePr>
          <p:nvPr/>
        </p:nvGraphicFramePr>
        <p:xfrm>
          <a:off x="228600" y="4267200"/>
          <a:ext cx="2514600" cy="1978025"/>
        </p:xfrm>
        <a:graphic>
          <a:graphicData uri="http://schemas.openxmlformats.org/presentationml/2006/ole">
            <mc:AlternateContent xmlns:mc="http://schemas.openxmlformats.org/markup-compatibility/2006">
              <mc:Choice xmlns:v="urn:schemas-microsoft-com:vml" Requires="v">
                <p:oleObj spid="_x0000_s504981" name="Equation" r:id="rId4" imgW="1130040" imgH="888840" progId="Equation.DSMT4">
                  <p:embed/>
                </p:oleObj>
              </mc:Choice>
              <mc:Fallback>
                <p:oleObj name="Equation" r:id="rId4" imgW="1130040" imgH="8888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267200"/>
                        <a:ext cx="2514600" cy="197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4837" name="Object 5"/>
          <p:cNvGraphicFramePr>
            <a:graphicFrameLocks noChangeAspect="1"/>
          </p:cNvGraphicFramePr>
          <p:nvPr/>
        </p:nvGraphicFramePr>
        <p:xfrm>
          <a:off x="2819400" y="2505075"/>
          <a:ext cx="6121400" cy="4183063"/>
        </p:xfrm>
        <a:graphic>
          <a:graphicData uri="http://schemas.openxmlformats.org/presentationml/2006/ole">
            <mc:AlternateContent xmlns:mc="http://schemas.openxmlformats.org/markup-compatibility/2006">
              <mc:Choice xmlns:v="urn:schemas-microsoft-com:vml" Requires="v">
                <p:oleObj spid="_x0000_s504982" name="VISIO" r:id="rId6" imgW="7111440" imgH="4859640" progId="Visio.Drawing.6">
                  <p:embed/>
                </p:oleObj>
              </mc:Choice>
              <mc:Fallback>
                <p:oleObj name="VISIO" r:id="rId6" imgW="711144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2505075"/>
                        <a:ext cx="6121400" cy="4183063"/>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7" name="Rectangle 7"/>
          <p:cNvSpPr>
            <a:spLocks noChangeArrowheads="1"/>
          </p:cNvSpPr>
          <p:nvPr/>
        </p:nvSpPr>
        <p:spPr bwMode="auto">
          <a:xfrm>
            <a:off x="533400" y="5410200"/>
            <a:ext cx="33528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6882" name="Rectangle 2"/>
          <p:cNvSpPr>
            <a:spLocks noGrp="1" noChangeArrowheads="1"/>
          </p:cNvSpPr>
          <p:nvPr>
            <p:ph type="title"/>
          </p:nvPr>
        </p:nvSpPr>
        <p:spPr>
          <a:xfrm>
            <a:off x="2286000" y="0"/>
            <a:ext cx="6705600" cy="838200"/>
          </a:xfrm>
        </p:spPr>
        <p:txBody>
          <a:bodyPr/>
          <a:lstStyle/>
          <a:p>
            <a:r>
              <a:rPr lang="en-US" altLang="en-US" sz="3200" dirty="0"/>
              <a:t>More than 2 Parallel Inductors</a:t>
            </a:r>
          </a:p>
        </p:txBody>
      </p:sp>
      <p:sp>
        <p:nvSpPr>
          <p:cNvPr id="506883" name="Rectangle 3"/>
          <p:cNvSpPr>
            <a:spLocks noGrp="1" noChangeArrowheads="1"/>
          </p:cNvSpPr>
          <p:nvPr>
            <p:ph type="body" idx="1"/>
          </p:nvPr>
        </p:nvSpPr>
        <p:spPr>
          <a:xfrm>
            <a:off x="228600" y="1524000"/>
            <a:ext cx="2590800" cy="3657600"/>
          </a:xfrm>
        </p:spPr>
        <p:txBody>
          <a:bodyPr/>
          <a:lstStyle/>
          <a:p>
            <a:pPr marL="0" indent="458788">
              <a:lnSpc>
                <a:spcPct val="90000"/>
              </a:lnSpc>
              <a:buFontTx/>
              <a:buNone/>
            </a:pPr>
            <a:r>
              <a:rPr lang="en-US" altLang="en-US" sz="2800" dirty="0">
                <a:cs typeface="Times New Roman" panose="02020603050405020304" pitchFamily="18" charset="0"/>
              </a:rPr>
              <a:t>This rule can be extended to more than two parallel inductors.  In this case, for </a:t>
            </a:r>
            <a:r>
              <a:rPr lang="en-US" altLang="en-US" sz="2800" i="1" dirty="0">
                <a:latin typeface="Times New Roman" panose="02020603050405020304" pitchFamily="18" charset="0"/>
                <a:cs typeface="Times New Roman" panose="02020603050405020304" pitchFamily="18" charset="0"/>
              </a:rPr>
              <a:t>N</a:t>
            </a:r>
            <a:r>
              <a:rPr lang="en-US" altLang="en-US" sz="2800" dirty="0">
                <a:cs typeface="Times New Roman" panose="02020603050405020304" pitchFamily="18" charset="0"/>
              </a:rPr>
              <a:t> parallel inductors, we have</a:t>
            </a:r>
          </a:p>
        </p:txBody>
      </p:sp>
      <p:graphicFrame>
        <p:nvGraphicFramePr>
          <p:cNvPr id="506884" name="Object 4"/>
          <p:cNvGraphicFramePr>
            <a:graphicFrameLocks noChangeAspect="1"/>
          </p:cNvGraphicFramePr>
          <p:nvPr/>
        </p:nvGraphicFramePr>
        <p:xfrm>
          <a:off x="533400" y="5410200"/>
          <a:ext cx="3370263" cy="990600"/>
        </p:xfrm>
        <a:graphic>
          <a:graphicData uri="http://schemas.openxmlformats.org/presentationml/2006/ole">
            <mc:AlternateContent xmlns:mc="http://schemas.openxmlformats.org/markup-compatibility/2006">
              <mc:Choice xmlns:v="urn:schemas-microsoft-com:vml" Requires="v">
                <p:oleObj spid="_x0000_s507030" name="Equation" r:id="rId4" imgW="1511280" imgH="444240" progId="Equation.DSMT4">
                  <p:embed/>
                </p:oleObj>
              </mc:Choice>
              <mc:Fallback>
                <p:oleObj name="Equation" r:id="rId4" imgW="151128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410200"/>
                        <a:ext cx="3370263"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6885" name="Object 5"/>
          <p:cNvGraphicFramePr>
            <a:graphicFrameLocks noChangeAspect="1"/>
          </p:cNvGraphicFramePr>
          <p:nvPr/>
        </p:nvGraphicFramePr>
        <p:xfrm>
          <a:off x="3022600" y="838200"/>
          <a:ext cx="6121400" cy="4183063"/>
        </p:xfrm>
        <a:graphic>
          <a:graphicData uri="http://schemas.openxmlformats.org/presentationml/2006/ole">
            <mc:AlternateContent xmlns:mc="http://schemas.openxmlformats.org/markup-compatibility/2006">
              <mc:Choice xmlns:v="urn:schemas-microsoft-com:vml" Requires="v">
                <p:oleObj spid="_x0000_s507031" name="VISIO" r:id="rId6" imgW="7111440" imgH="4859640" progId="Visio.Drawing.6">
                  <p:embed/>
                </p:oleObj>
              </mc:Choice>
              <mc:Fallback>
                <p:oleObj name="VISIO" r:id="rId6" imgW="711144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2600" y="838200"/>
                        <a:ext cx="6121400" cy="4183063"/>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6886" name="Rectangle 6"/>
          <p:cNvSpPr>
            <a:spLocks noChangeArrowheads="1"/>
          </p:cNvSpPr>
          <p:nvPr/>
        </p:nvSpPr>
        <p:spPr bwMode="auto">
          <a:xfrm>
            <a:off x="4572000" y="5181600"/>
            <a:ext cx="3733800" cy="14478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anose="02020603050405020304" pitchFamily="18" charset="0"/>
              </a:defRPr>
            </a:lvl1pPr>
            <a:lvl2pPr marL="1219200" indent="-533400" eaLnBrk="0" hangingPunct="0">
              <a:defRPr sz="2400">
                <a:solidFill>
                  <a:schemeClr val="tx1"/>
                </a:solidFill>
                <a:latin typeface="Times New Roman" panose="02020603050405020304" pitchFamily="18" charset="0"/>
              </a:defRPr>
            </a:lvl2pPr>
            <a:lvl3pPr marL="1677988" indent="-457200" eaLnBrk="0" hangingPunct="0">
              <a:defRPr sz="2400">
                <a:solidFill>
                  <a:schemeClr val="tx1"/>
                </a:solidFill>
                <a:latin typeface="Times New Roman" panose="02020603050405020304" pitchFamily="18" charset="0"/>
              </a:defRPr>
            </a:lvl3pPr>
            <a:lvl4pPr marL="2173288" indent="-381000" eaLnBrk="0" hangingPunct="0">
              <a:defRPr sz="2400">
                <a:solidFill>
                  <a:schemeClr val="tx1"/>
                </a:solidFill>
                <a:latin typeface="Times New Roman" panose="02020603050405020304" pitchFamily="18" charset="0"/>
              </a:defRPr>
            </a:lvl4pPr>
            <a:lvl5pPr marL="2668588" indent="-381000" eaLnBrk="0" hangingPunct="0">
              <a:defRPr sz="2400">
                <a:solidFill>
                  <a:schemeClr val="tx1"/>
                </a:solidFill>
                <a:latin typeface="Times New Roman" panose="02020603050405020304" pitchFamily="18" charset="0"/>
              </a:defRPr>
            </a:lvl5pPr>
            <a:lvl6pPr marL="3125788" indent="-381000" eaLnBrk="0" fontAlgn="base" hangingPunct="0">
              <a:spcBef>
                <a:spcPct val="0"/>
              </a:spcBef>
              <a:spcAft>
                <a:spcPct val="0"/>
              </a:spcAft>
              <a:defRPr sz="2400">
                <a:solidFill>
                  <a:schemeClr val="tx1"/>
                </a:solidFill>
                <a:latin typeface="Times New Roman" panose="02020603050405020304" pitchFamily="18" charset="0"/>
              </a:defRPr>
            </a:lvl6pPr>
            <a:lvl7pPr marL="3582988" indent="-381000" eaLnBrk="0" fontAlgn="base" hangingPunct="0">
              <a:spcBef>
                <a:spcPct val="0"/>
              </a:spcBef>
              <a:spcAft>
                <a:spcPct val="0"/>
              </a:spcAft>
              <a:defRPr sz="2400">
                <a:solidFill>
                  <a:schemeClr val="tx1"/>
                </a:solidFill>
                <a:latin typeface="Times New Roman" panose="02020603050405020304" pitchFamily="18" charset="0"/>
              </a:defRPr>
            </a:lvl7pPr>
            <a:lvl8pPr marL="4040188" indent="-381000" eaLnBrk="0" fontAlgn="base" hangingPunct="0">
              <a:spcBef>
                <a:spcPct val="0"/>
              </a:spcBef>
              <a:spcAft>
                <a:spcPct val="0"/>
              </a:spcAft>
              <a:defRPr sz="2400">
                <a:solidFill>
                  <a:schemeClr val="tx1"/>
                </a:solidFill>
                <a:latin typeface="Times New Roman" panose="02020603050405020304" pitchFamily="18" charset="0"/>
              </a:defRPr>
            </a:lvl8pPr>
            <a:lvl9pPr marL="4497388"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pPr>
            <a:r>
              <a:rPr lang="en-US" altLang="en-US" sz="2800" dirty="0">
                <a:latin typeface="Arial" panose="020B0604020202020204" pitchFamily="34" charset="0"/>
                <a:cs typeface="Times New Roman" panose="02020603050405020304" pitchFamily="18" charset="0"/>
              </a:rPr>
              <a:t>The product over sum rule only works for two inductors.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5" name="Rectangle 7"/>
          <p:cNvSpPr>
            <a:spLocks noChangeArrowheads="1"/>
          </p:cNvSpPr>
          <p:nvPr/>
        </p:nvSpPr>
        <p:spPr bwMode="auto">
          <a:xfrm>
            <a:off x="304800" y="3657600"/>
            <a:ext cx="2514600" cy="1981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930" name="Rectangle 2"/>
          <p:cNvSpPr>
            <a:spLocks noGrp="1" noChangeArrowheads="1"/>
          </p:cNvSpPr>
          <p:nvPr>
            <p:ph type="title"/>
          </p:nvPr>
        </p:nvSpPr>
        <p:spPr>
          <a:xfrm>
            <a:off x="2209800" y="152400"/>
            <a:ext cx="6781800" cy="1295400"/>
          </a:xfrm>
        </p:spPr>
        <p:txBody>
          <a:bodyPr/>
          <a:lstStyle/>
          <a:p>
            <a:r>
              <a:rPr lang="en-US" altLang="en-US" sz="4000" dirty="0"/>
              <a:t>Parallel Inductors Equivalent Circuits: A Reminder</a:t>
            </a:r>
          </a:p>
        </p:txBody>
      </p:sp>
      <p:sp>
        <p:nvSpPr>
          <p:cNvPr id="508931" name="Text Box 3"/>
          <p:cNvSpPr txBox="1">
            <a:spLocks noChangeArrowheads="1"/>
          </p:cNvSpPr>
          <p:nvPr/>
        </p:nvSpPr>
        <p:spPr bwMode="auto">
          <a:xfrm>
            <a:off x="76200" y="5791200"/>
            <a:ext cx="8915400" cy="86042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dirty="0">
                <a:latin typeface="Arial" panose="020B0604020202020204" pitchFamily="34" charset="0"/>
              </a:rPr>
              <a:t>Remember that these two equivalent circuits are equivalent only with respect to the circuit connected to them. </a:t>
            </a:r>
            <a:r>
              <a:rPr lang="en-US" altLang="en-US" dirty="0">
                <a:solidFill>
                  <a:srgbClr val="FFFF00"/>
                </a:solidFill>
                <a:latin typeface="Arial" panose="020B0604020202020204" pitchFamily="34" charset="0"/>
              </a:rPr>
              <a:t>(In yellow here.)</a:t>
            </a:r>
          </a:p>
        </p:txBody>
      </p:sp>
      <p:graphicFrame>
        <p:nvGraphicFramePr>
          <p:cNvPr id="508932" name="Object 4"/>
          <p:cNvGraphicFramePr>
            <a:graphicFrameLocks noChangeAspect="1"/>
          </p:cNvGraphicFramePr>
          <p:nvPr/>
        </p:nvGraphicFramePr>
        <p:xfrm>
          <a:off x="3022600" y="1600200"/>
          <a:ext cx="6121400" cy="4183063"/>
        </p:xfrm>
        <a:graphic>
          <a:graphicData uri="http://schemas.openxmlformats.org/presentationml/2006/ole">
            <mc:AlternateContent xmlns:mc="http://schemas.openxmlformats.org/markup-compatibility/2006">
              <mc:Choice xmlns:v="urn:schemas-microsoft-com:vml" Requires="v">
                <p:oleObj spid="_x0000_s509078" name="VISIO" r:id="rId4" imgW="7111440" imgH="4859640" progId="Visio.Drawing.6">
                  <p:embed/>
                </p:oleObj>
              </mc:Choice>
              <mc:Fallback>
                <p:oleObj name="VISIO" r:id="rId4" imgW="7111440" imgH="485964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600" y="1600200"/>
                        <a:ext cx="6121400" cy="4183063"/>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8933" name="Rectangle 5"/>
          <p:cNvSpPr>
            <a:spLocks noGrp="1" noChangeArrowheads="1"/>
          </p:cNvSpPr>
          <p:nvPr>
            <p:ph type="body" idx="1"/>
          </p:nvPr>
        </p:nvSpPr>
        <p:spPr>
          <a:xfrm>
            <a:off x="152400" y="838200"/>
            <a:ext cx="2743200" cy="2971800"/>
          </a:xfrm>
        </p:spPr>
        <p:txBody>
          <a:bodyPr/>
          <a:lstStyle/>
          <a:p>
            <a:pPr marL="4763" indent="-4763">
              <a:lnSpc>
                <a:spcPct val="90000"/>
              </a:lnSpc>
              <a:buFontTx/>
              <a:buNone/>
            </a:pPr>
            <a:r>
              <a:rPr lang="en-US" altLang="en-US" sz="2400" dirty="0">
                <a:cs typeface="Times New Roman" panose="02020603050405020304" pitchFamily="18" charset="0"/>
              </a:rPr>
              <a:t>Two parallel inductors, </a:t>
            </a:r>
            <a:r>
              <a:rPr lang="en-US" altLang="en-US" sz="2400" i="1" dirty="0">
                <a:latin typeface="Times New Roman" panose="02020603050405020304" pitchFamily="18" charset="0"/>
                <a:cs typeface="Times New Roman" panose="02020603050405020304" pitchFamily="18" charset="0"/>
              </a:rPr>
              <a:t>L</a:t>
            </a:r>
            <a:r>
              <a:rPr lang="en-US" altLang="en-US" sz="2400" i="1" baseline="-25000" dirty="0">
                <a:latin typeface="Times New Roman" panose="02020603050405020304" pitchFamily="18" charset="0"/>
                <a:cs typeface="Times New Roman" panose="02020603050405020304" pitchFamily="18" charset="0"/>
              </a:rPr>
              <a:t>1</a:t>
            </a:r>
            <a:r>
              <a:rPr lang="en-US" altLang="en-US" sz="2400" dirty="0">
                <a:cs typeface="Times New Roman" panose="02020603050405020304" pitchFamily="18" charset="0"/>
              </a:rPr>
              <a:t> and </a:t>
            </a:r>
            <a:r>
              <a:rPr lang="en-US" altLang="en-US" sz="2400" i="1" dirty="0">
                <a:latin typeface="Times New Roman" panose="02020603050405020304" pitchFamily="18" charset="0"/>
                <a:cs typeface="Times New Roman" panose="02020603050405020304" pitchFamily="18" charset="0"/>
              </a:rPr>
              <a:t>L</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cs typeface="Times New Roman" panose="02020603050405020304" pitchFamily="18" charset="0"/>
              </a:rPr>
              <a:t>, can be replaced with an equivalent circuit with a single inductor </a:t>
            </a:r>
            <a:r>
              <a:rPr lang="en-US" altLang="en-US" sz="2400" i="1" dirty="0">
                <a:latin typeface="Times New Roman" panose="02020603050405020304" pitchFamily="18" charset="0"/>
                <a:cs typeface="Times New Roman" panose="02020603050405020304" pitchFamily="18" charset="0"/>
              </a:rPr>
              <a:t>L</a:t>
            </a:r>
            <a:r>
              <a:rPr lang="en-US" altLang="en-US" sz="2400" i="1" baseline="-25000" dirty="0">
                <a:latin typeface="Times New Roman" panose="02020603050405020304" pitchFamily="18" charset="0"/>
                <a:cs typeface="Times New Roman" panose="02020603050405020304" pitchFamily="18" charset="0"/>
              </a:rPr>
              <a:t>EQ</a:t>
            </a:r>
            <a:r>
              <a:rPr lang="en-US" altLang="en-US" sz="2400" dirty="0">
                <a:cs typeface="Times New Roman" panose="02020603050405020304" pitchFamily="18" charset="0"/>
              </a:rPr>
              <a:t>, as long as</a:t>
            </a:r>
          </a:p>
          <a:p>
            <a:pPr marL="4763" indent="-4763">
              <a:lnSpc>
                <a:spcPct val="90000"/>
              </a:lnSpc>
            </a:pPr>
            <a:endParaRPr lang="en-US" altLang="en-US" dirty="0"/>
          </a:p>
        </p:txBody>
      </p:sp>
      <p:graphicFrame>
        <p:nvGraphicFramePr>
          <p:cNvPr id="508934" name="Object 6"/>
          <p:cNvGraphicFramePr>
            <a:graphicFrameLocks noChangeAspect="1"/>
          </p:cNvGraphicFramePr>
          <p:nvPr/>
        </p:nvGraphicFramePr>
        <p:xfrm>
          <a:off x="304800" y="3657600"/>
          <a:ext cx="2514600" cy="1978025"/>
        </p:xfrm>
        <a:graphic>
          <a:graphicData uri="http://schemas.openxmlformats.org/presentationml/2006/ole">
            <mc:AlternateContent xmlns:mc="http://schemas.openxmlformats.org/markup-compatibility/2006">
              <mc:Choice xmlns:v="urn:schemas-microsoft-com:vml" Requires="v">
                <p:oleObj spid="_x0000_s509079" name="Equation" r:id="rId6" imgW="1130040" imgH="888840" progId="Equation.DSMT4">
                  <p:embed/>
                </p:oleObj>
              </mc:Choice>
              <mc:Fallback>
                <p:oleObj name="Equation" r:id="rId6" imgW="1130040" imgH="88884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657600"/>
                        <a:ext cx="2514600" cy="197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2" name="Rectangle 6"/>
          <p:cNvSpPr>
            <a:spLocks noChangeArrowheads="1"/>
          </p:cNvSpPr>
          <p:nvPr/>
        </p:nvSpPr>
        <p:spPr bwMode="auto">
          <a:xfrm>
            <a:off x="609600" y="5943600"/>
            <a:ext cx="4419600" cy="762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0978" name="Rectangle 2"/>
          <p:cNvSpPr>
            <a:spLocks noGrp="1" noChangeArrowheads="1"/>
          </p:cNvSpPr>
          <p:nvPr>
            <p:ph type="title"/>
          </p:nvPr>
        </p:nvSpPr>
        <p:spPr>
          <a:xfrm>
            <a:off x="2209800" y="0"/>
            <a:ext cx="6781800" cy="1295400"/>
          </a:xfrm>
        </p:spPr>
        <p:txBody>
          <a:bodyPr/>
          <a:lstStyle/>
          <a:p>
            <a:r>
              <a:rPr lang="en-US" altLang="en-US" sz="4000" dirty="0"/>
              <a:t>Parallel Inductors Equivalent Circuits: Initial Conditions</a:t>
            </a:r>
          </a:p>
        </p:txBody>
      </p:sp>
      <p:sp>
        <p:nvSpPr>
          <p:cNvPr id="510979" name="Rectangle 3"/>
          <p:cNvSpPr>
            <a:spLocks noGrp="1" noChangeArrowheads="1"/>
          </p:cNvSpPr>
          <p:nvPr>
            <p:ph type="body" idx="1"/>
          </p:nvPr>
        </p:nvSpPr>
        <p:spPr>
          <a:xfrm>
            <a:off x="152400" y="1600200"/>
            <a:ext cx="2667000" cy="4267200"/>
          </a:xfrm>
        </p:spPr>
        <p:txBody>
          <a:bodyPr/>
          <a:lstStyle/>
          <a:p>
            <a:r>
              <a:rPr lang="en-US" altLang="en-US" sz="2400" dirty="0"/>
              <a:t>To be equivalent with respect to the “rest of the circuit”, we must have any initial condition be the same as well.  That is,</a:t>
            </a:r>
          </a:p>
        </p:txBody>
      </p:sp>
      <p:graphicFrame>
        <p:nvGraphicFramePr>
          <p:cNvPr id="510980" name="Object 4"/>
          <p:cNvGraphicFramePr>
            <a:graphicFrameLocks noChangeAspect="1"/>
          </p:cNvGraphicFramePr>
          <p:nvPr/>
        </p:nvGraphicFramePr>
        <p:xfrm>
          <a:off x="3022600" y="1600200"/>
          <a:ext cx="6121400" cy="4183063"/>
        </p:xfrm>
        <a:graphic>
          <a:graphicData uri="http://schemas.openxmlformats.org/presentationml/2006/ole">
            <mc:AlternateContent xmlns:mc="http://schemas.openxmlformats.org/markup-compatibility/2006">
              <mc:Choice xmlns:v="urn:schemas-microsoft-com:vml" Requires="v">
                <p:oleObj spid="_x0000_s511125" name="VISIO" r:id="rId4" imgW="7111440" imgH="4859640" progId="Visio.Drawing.6">
                  <p:embed/>
                </p:oleObj>
              </mc:Choice>
              <mc:Fallback>
                <p:oleObj name="VISIO" r:id="rId4" imgW="7111440" imgH="485964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600" y="1600200"/>
                        <a:ext cx="6121400" cy="4183063"/>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0981" name="Object 5"/>
          <p:cNvGraphicFramePr>
            <a:graphicFrameLocks noChangeAspect="1"/>
          </p:cNvGraphicFramePr>
          <p:nvPr/>
        </p:nvGraphicFramePr>
        <p:xfrm>
          <a:off x="630238" y="5962650"/>
          <a:ext cx="4362450" cy="701675"/>
        </p:xfrm>
        <a:graphic>
          <a:graphicData uri="http://schemas.openxmlformats.org/presentationml/2006/ole">
            <mc:AlternateContent xmlns:mc="http://schemas.openxmlformats.org/markup-compatibility/2006">
              <mc:Choice xmlns:v="urn:schemas-microsoft-com:vml" Requires="v">
                <p:oleObj spid="_x0000_s511126" name="Equation" r:id="rId6" imgW="1498320" imgH="241200" progId="Equation.DSMT4">
                  <p:embed/>
                </p:oleObj>
              </mc:Choice>
              <mc:Fallback>
                <p:oleObj name="Equation" r:id="rId6" imgW="1498320" imgH="2412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38" y="5962650"/>
                        <a:ext cx="43624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30" name="Rectangle 6"/>
          <p:cNvSpPr>
            <a:spLocks noChangeArrowheads="1"/>
          </p:cNvSpPr>
          <p:nvPr/>
        </p:nvSpPr>
        <p:spPr bwMode="auto">
          <a:xfrm>
            <a:off x="152400" y="2667000"/>
            <a:ext cx="25146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26" name="Rectangle 2"/>
          <p:cNvSpPr>
            <a:spLocks noGrp="1" noChangeArrowheads="1"/>
          </p:cNvSpPr>
          <p:nvPr>
            <p:ph type="title"/>
          </p:nvPr>
        </p:nvSpPr>
        <p:spPr>
          <a:xfrm>
            <a:off x="2362200" y="152400"/>
            <a:ext cx="6553200" cy="1143000"/>
          </a:xfrm>
        </p:spPr>
        <p:txBody>
          <a:bodyPr/>
          <a:lstStyle/>
          <a:p>
            <a:r>
              <a:rPr lang="en-US" altLang="en-US" sz="4000"/>
              <a:t>Parallel Capacitors Equivalent Circuits</a:t>
            </a:r>
          </a:p>
        </p:txBody>
      </p:sp>
      <p:sp>
        <p:nvSpPr>
          <p:cNvPr id="513027" name="Rectangle 3"/>
          <p:cNvSpPr>
            <a:spLocks noGrp="1" noChangeArrowheads="1"/>
          </p:cNvSpPr>
          <p:nvPr>
            <p:ph type="body" idx="1"/>
          </p:nvPr>
        </p:nvSpPr>
        <p:spPr>
          <a:xfrm>
            <a:off x="228600" y="1371600"/>
            <a:ext cx="8610600" cy="1143000"/>
          </a:xfrm>
        </p:spPr>
        <p:txBody>
          <a:bodyPr/>
          <a:lstStyle/>
          <a:p>
            <a:pPr marL="0" indent="458788">
              <a:lnSpc>
                <a:spcPct val="90000"/>
              </a:lnSpc>
              <a:buFontTx/>
              <a:buNone/>
            </a:pPr>
            <a:r>
              <a:rPr lang="en-US" altLang="en-US" sz="2800" dirty="0">
                <a:cs typeface="Times New Roman" panose="02020603050405020304" pitchFamily="18" charset="0"/>
              </a:rPr>
              <a:t>Two parallel capacitors, </a:t>
            </a:r>
            <a:r>
              <a:rPr lang="en-US" altLang="en-US" sz="2800" i="1" dirty="0">
                <a:latin typeface="Times New Roman" panose="02020603050405020304" pitchFamily="18" charset="0"/>
                <a:cs typeface="Times New Roman" panose="02020603050405020304" pitchFamily="18" charset="0"/>
              </a:rPr>
              <a:t>C</a:t>
            </a:r>
            <a:r>
              <a:rPr lang="en-US" altLang="en-US" sz="2800" i="1" baseline="-25000" dirty="0">
                <a:latin typeface="Times New Roman" panose="02020603050405020304" pitchFamily="18" charset="0"/>
                <a:cs typeface="Times New Roman" panose="02020603050405020304" pitchFamily="18" charset="0"/>
              </a:rPr>
              <a:t>1</a:t>
            </a:r>
            <a:r>
              <a:rPr lang="en-US" altLang="en-US" sz="2800" dirty="0">
                <a:cs typeface="Times New Roman" panose="02020603050405020304" pitchFamily="18" charset="0"/>
              </a:rPr>
              <a:t> and </a:t>
            </a:r>
            <a:r>
              <a:rPr lang="en-US" altLang="en-US" sz="2800" i="1" dirty="0">
                <a:latin typeface="Times New Roman" panose="02020603050405020304" pitchFamily="18" charset="0"/>
                <a:cs typeface="Times New Roman" panose="02020603050405020304" pitchFamily="18" charset="0"/>
              </a:rPr>
              <a:t>C</a:t>
            </a:r>
            <a:r>
              <a:rPr lang="en-US" altLang="en-US" sz="2800" i="1" baseline="-25000" dirty="0">
                <a:latin typeface="Times New Roman" panose="02020603050405020304" pitchFamily="18" charset="0"/>
                <a:cs typeface="Times New Roman" panose="02020603050405020304" pitchFamily="18" charset="0"/>
              </a:rPr>
              <a:t>2</a:t>
            </a:r>
            <a:r>
              <a:rPr lang="en-US" altLang="en-US" sz="2800" dirty="0">
                <a:cs typeface="Times New Roman" panose="02020603050405020304" pitchFamily="18" charset="0"/>
              </a:rPr>
              <a:t>, can be replaced with an equivalent circuit with a single capacitor </a:t>
            </a:r>
            <a:r>
              <a:rPr lang="en-US" altLang="en-US" sz="2800" i="1" dirty="0">
                <a:latin typeface="Times New Roman" panose="02020603050405020304" pitchFamily="18" charset="0"/>
                <a:cs typeface="Times New Roman" panose="02020603050405020304" pitchFamily="18" charset="0"/>
              </a:rPr>
              <a:t>C</a:t>
            </a:r>
            <a:r>
              <a:rPr lang="en-US" altLang="en-US" sz="2800" i="1" baseline="-25000" dirty="0">
                <a:latin typeface="Times New Roman" panose="02020603050405020304" pitchFamily="18" charset="0"/>
                <a:cs typeface="Times New Roman" panose="02020603050405020304" pitchFamily="18" charset="0"/>
              </a:rPr>
              <a:t>EQ</a:t>
            </a:r>
            <a:r>
              <a:rPr lang="en-US" altLang="en-US" sz="2800" dirty="0">
                <a:cs typeface="Times New Roman" panose="02020603050405020304" pitchFamily="18" charset="0"/>
              </a:rPr>
              <a:t>, as long as</a:t>
            </a:r>
          </a:p>
        </p:txBody>
      </p:sp>
      <p:graphicFrame>
        <p:nvGraphicFramePr>
          <p:cNvPr id="513028" name="Object 4"/>
          <p:cNvGraphicFramePr>
            <a:graphicFrameLocks noChangeAspect="1"/>
          </p:cNvGraphicFramePr>
          <p:nvPr/>
        </p:nvGraphicFramePr>
        <p:xfrm>
          <a:off x="152400" y="2667000"/>
          <a:ext cx="2532063" cy="677863"/>
        </p:xfrm>
        <a:graphic>
          <a:graphicData uri="http://schemas.openxmlformats.org/presentationml/2006/ole">
            <mc:AlternateContent xmlns:mc="http://schemas.openxmlformats.org/markup-compatibility/2006">
              <mc:Choice xmlns:v="urn:schemas-microsoft-com:vml" Requires="v">
                <p:oleObj spid="_x0000_s513173" name="Equation" r:id="rId4" imgW="901440" imgH="241200" progId="Equation.DSMT4">
                  <p:embed/>
                </p:oleObj>
              </mc:Choice>
              <mc:Fallback>
                <p:oleObj name="Equation" r:id="rId4" imgW="90144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667000"/>
                        <a:ext cx="2532063"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029" name="Object 5"/>
          <p:cNvGraphicFramePr>
            <a:graphicFrameLocks noChangeAspect="1"/>
          </p:cNvGraphicFramePr>
          <p:nvPr/>
        </p:nvGraphicFramePr>
        <p:xfrm>
          <a:off x="2819400" y="2597150"/>
          <a:ext cx="6092825" cy="4090988"/>
        </p:xfrm>
        <a:graphic>
          <a:graphicData uri="http://schemas.openxmlformats.org/presentationml/2006/ole">
            <mc:AlternateContent xmlns:mc="http://schemas.openxmlformats.org/markup-compatibility/2006">
              <mc:Choice xmlns:v="urn:schemas-microsoft-com:vml" Requires="v">
                <p:oleObj spid="_x0000_s513174" name="VISIO" r:id="rId6" imgW="7235280" imgH="4859640" progId="Visio.Drawing.6">
                  <p:embed/>
                </p:oleObj>
              </mc:Choice>
              <mc:Fallback>
                <p:oleObj name="VISIO" r:id="rId6" imgW="723528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2597150"/>
                        <a:ext cx="6092825" cy="4090988"/>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5077" name="Object 5"/>
          <p:cNvGraphicFramePr>
            <a:graphicFrameLocks noChangeAspect="1"/>
          </p:cNvGraphicFramePr>
          <p:nvPr/>
        </p:nvGraphicFramePr>
        <p:xfrm>
          <a:off x="2819400" y="2597150"/>
          <a:ext cx="6092825" cy="4090988"/>
        </p:xfrm>
        <a:graphic>
          <a:graphicData uri="http://schemas.openxmlformats.org/presentationml/2006/ole">
            <mc:AlternateContent xmlns:mc="http://schemas.openxmlformats.org/markup-compatibility/2006">
              <mc:Choice xmlns:v="urn:schemas-microsoft-com:vml" Requires="v">
                <p:oleObj spid="_x0000_s515221" name="VISIO" r:id="rId4" imgW="7235280" imgH="4859640" progId="Visio.Drawing.6">
                  <p:embed/>
                </p:oleObj>
              </mc:Choice>
              <mc:Fallback>
                <p:oleObj name="VISIO" r:id="rId4" imgW="7235280" imgH="485964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597150"/>
                        <a:ext cx="6092825" cy="4090988"/>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5078" name="Rectangle 6"/>
          <p:cNvSpPr>
            <a:spLocks noChangeArrowheads="1"/>
          </p:cNvSpPr>
          <p:nvPr/>
        </p:nvSpPr>
        <p:spPr bwMode="auto">
          <a:xfrm>
            <a:off x="152400" y="2590800"/>
            <a:ext cx="3276600" cy="533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074" name="Rectangle 2"/>
          <p:cNvSpPr>
            <a:spLocks noGrp="1" noChangeArrowheads="1"/>
          </p:cNvSpPr>
          <p:nvPr>
            <p:ph type="title"/>
          </p:nvPr>
        </p:nvSpPr>
        <p:spPr>
          <a:xfrm>
            <a:off x="2514600" y="76200"/>
            <a:ext cx="6477000" cy="762000"/>
          </a:xfrm>
        </p:spPr>
        <p:txBody>
          <a:bodyPr/>
          <a:lstStyle/>
          <a:p>
            <a:r>
              <a:rPr lang="en-US" altLang="en-US" sz="3200"/>
              <a:t>More than 2 Parallel Capacitors</a:t>
            </a:r>
          </a:p>
        </p:txBody>
      </p:sp>
      <p:sp>
        <p:nvSpPr>
          <p:cNvPr id="515075" name="Rectangle 3"/>
          <p:cNvSpPr>
            <a:spLocks noGrp="1" noChangeArrowheads="1"/>
          </p:cNvSpPr>
          <p:nvPr>
            <p:ph type="body" idx="1"/>
          </p:nvPr>
        </p:nvSpPr>
        <p:spPr>
          <a:xfrm>
            <a:off x="228600" y="1143000"/>
            <a:ext cx="5791200" cy="1371600"/>
          </a:xfrm>
        </p:spPr>
        <p:txBody>
          <a:bodyPr/>
          <a:lstStyle/>
          <a:p>
            <a:pPr marL="0" indent="458788">
              <a:buFontTx/>
              <a:buNone/>
            </a:pPr>
            <a:r>
              <a:rPr lang="en-US" altLang="en-US" sz="2400" dirty="0">
                <a:cs typeface="Times New Roman" panose="02020603050405020304" pitchFamily="18" charset="0"/>
              </a:rPr>
              <a:t>This rule can be extended to more than two parallel capacitors.  In this case, for </a:t>
            </a:r>
            <a:r>
              <a:rPr lang="en-US" altLang="en-US" sz="2400" i="1" dirty="0">
                <a:latin typeface="Times New Roman" panose="02020603050405020304" pitchFamily="18" charset="0"/>
                <a:cs typeface="Times New Roman" panose="02020603050405020304" pitchFamily="18" charset="0"/>
              </a:rPr>
              <a:t>N</a:t>
            </a:r>
            <a:r>
              <a:rPr lang="en-US" altLang="en-US" sz="2400" dirty="0">
                <a:cs typeface="Times New Roman" panose="02020603050405020304" pitchFamily="18" charset="0"/>
              </a:rPr>
              <a:t> parallel capacitors, we have</a:t>
            </a:r>
          </a:p>
        </p:txBody>
      </p:sp>
      <p:graphicFrame>
        <p:nvGraphicFramePr>
          <p:cNvPr id="515076" name="Object 4"/>
          <p:cNvGraphicFramePr>
            <a:graphicFrameLocks noChangeAspect="1"/>
          </p:cNvGraphicFramePr>
          <p:nvPr/>
        </p:nvGraphicFramePr>
        <p:xfrm>
          <a:off x="152400" y="2590800"/>
          <a:ext cx="3230563" cy="538163"/>
        </p:xfrm>
        <a:graphic>
          <a:graphicData uri="http://schemas.openxmlformats.org/presentationml/2006/ole">
            <mc:AlternateContent xmlns:mc="http://schemas.openxmlformats.org/markup-compatibility/2006">
              <mc:Choice xmlns:v="urn:schemas-microsoft-com:vml" Requires="v">
                <p:oleObj spid="_x0000_s515222" name="Equation" r:id="rId6" imgW="1447560" imgH="241200" progId="Equation.DSMT4">
                  <p:embed/>
                </p:oleObj>
              </mc:Choice>
              <mc:Fallback>
                <p:oleObj name="Equation" r:id="rId6" imgW="1447560" imgH="2412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590800"/>
                        <a:ext cx="3230563"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7125" name="Object 5"/>
          <p:cNvGraphicFramePr>
            <a:graphicFrameLocks noChangeAspect="1"/>
          </p:cNvGraphicFramePr>
          <p:nvPr/>
        </p:nvGraphicFramePr>
        <p:xfrm>
          <a:off x="2819400" y="2597150"/>
          <a:ext cx="6092825" cy="4090988"/>
        </p:xfrm>
        <a:graphic>
          <a:graphicData uri="http://schemas.openxmlformats.org/presentationml/2006/ole">
            <mc:AlternateContent xmlns:mc="http://schemas.openxmlformats.org/markup-compatibility/2006">
              <mc:Choice xmlns:v="urn:schemas-microsoft-com:vml" Requires="v">
                <p:oleObj spid="_x0000_s517270" name="VISIO" r:id="rId4" imgW="7235280" imgH="4859640" progId="Visio.Drawing.6">
                  <p:embed/>
                </p:oleObj>
              </mc:Choice>
              <mc:Fallback>
                <p:oleObj name="VISIO" r:id="rId4" imgW="7235280" imgH="485964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597150"/>
                        <a:ext cx="6092825" cy="4090988"/>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7127" name="Rectangle 7"/>
          <p:cNvSpPr>
            <a:spLocks noChangeArrowheads="1"/>
          </p:cNvSpPr>
          <p:nvPr/>
        </p:nvSpPr>
        <p:spPr bwMode="auto">
          <a:xfrm>
            <a:off x="152400" y="2590800"/>
            <a:ext cx="3276600" cy="533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122" name="Rectangle 2"/>
          <p:cNvSpPr>
            <a:spLocks noGrp="1" noChangeArrowheads="1"/>
          </p:cNvSpPr>
          <p:nvPr>
            <p:ph type="title"/>
          </p:nvPr>
        </p:nvSpPr>
        <p:spPr>
          <a:xfrm>
            <a:off x="2514600" y="76200"/>
            <a:ext cx="6477000" cy="1066800"/>
          </a:xfrm>
        </p:spPr>
        <p:txBody>
          <a:bodyPr/>
          <a:lstStyle/>
          <a:p>
            <a:r>
              <a:rPr lang="en-US" altLang="en-US" sz="3200"/>
              <a:t>Parallel Capacitors Equivalent Circuits: A Reminder</a:t>
            </a:r>
          </a:p>
        </p:txBody>
      </p:sp>
      <p:sp>
        <p:nvSpPr>
          <p:cNvPr id="517123" name="Rectangle 3"/>
          <p:cNvSpPr>
            <a:spLocks noGrp="1" noChangeArrowheads="1"/>
          </p:cNvSpPr>
          <p:nvPr>
            <p:ph type="body" idx="1"/>
          </p:nvPr>
        </p:nvSpPr>
        <p:spPr>
          <a:xfrm>
            <a:off x="228600" y="1143000"/>
            <a:ext cx="5791200" cy="1371600"/>
          </a:xfrm>
        </p:spPr>
        <p:txBody>
          <a:bodyPr/>
          <a:lstStyle/>
          <a:p>
            <a:pPr marL="0" indent="458788">
              <a:buFontTx/>
              <a:buNone/>
            </a:pPr>
            <a:r>
              <a:rPr lang="en-US" altLang="en-US" sz="2400" dirty="0">
                <a:cs typeface="Times New Roman" panose="02020603050405020304" pitchFamily="18" charset="0"/>
              </a:rPr>
              <a:t>This rule can be extended to more than two parallel capacitors.  In this case, for </a:t>
            </a:r>
            <a:r>
              <a:rPr lang="en-US" altLang="en-US" sz="2400" i="1" dirty="0">
                <a:latin typeface="Times New Roman" panose="02020603050405020304" pitchFamily="18" charset="0"/>
                <a:cs typeface="Times New Roman" panose="02020603050405020304" pitchFamily="18" charset="0"/>
              </a:rPr>
              <a:t>N</a:t>
            </a:r>
            <a:r>
              <a:rPr lang="en-US" altLang="en-US" sz="2400" dirty="0">
                <a:cs typeface="Times New Roman" panose="02020603050405020304" pitchFamily="18" charset="0"/>
              </a:rPr>
              <a:t> parallel capacitors, we have</a:t>
            </a:r>
          </a:p>
        </p:txBody>
      </p:sp>
      <p:sp>
        <p:nvSpPr>
          <p:cNvPr id="517126" name="Text Box 6"/>
          <p:cNvSpPr txBox="1">
            <a:spLocks noChangeArrowheads="1"/>
          </p:cNvSpPr>
          <p:nvPr/>
        </p:nvSpPr>
        <p:spPr bwMode="auto">
          <a:xfrm>
            <a:off x="0" y="3429000"/>
            <a:ext cx="2743200" cy="34163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dirty="0">
                <a:latin typeface="Arial" panose="020B0604020202020204" pitchFamily="34" charset="0"/>
              </a:rPr>
              <a:t>Remember that these two equivalent circuits are equivalent only with respect to the circuit connected to them. </a:t>
            </a:r>
            <a:r>
              <a:rPr lang="en-US" altLang="en-US" dirty="0">
                <a:solidFill>
                  <a:srgbClr val="FFFF00"/>
                </a:solidFill>
                <a:latin typeface="Arial" panose="020B0604020202020204" pitchFamily="34" charset="0"/>
              </a:rPr>
              <a:t>(In yellow here.)</a:t>
            </a:r>
          </a:p>
        </p:txBody>
      </p:sp>
      <p:graphicFrame>
        <p:nvGraphicFramePr>
          <p:cNvPr id="517124" name="Object 4"/>
          <p:cNvGraphicFramePr>
            <a:graphicFrameLocks noChangeAspect="1"/>
          </p:cNvGraphicFramePr>
          <p:nvPr/>
        </p:nvGraphicFramePr>
        <p:xfrm>
          <a:off x="152400" y="2590800"/>
          <a:ext cx="3230563" cy="538163"/>
        </p:xfrm>
        <a:graphic>
          <a:graphicData uri="http://schemas.openxmlformats.org/presentationml/2006/ole">
            <mc:AlternateContent xmlns:mc="http://schemas.openxmlformats.org/markup-compatibility/2006">
              <mc:Choice xmlns:v="urn:schemas-microsoft-com:vml" Requires="v">
                <p:oleObj spid="_x0000_s517271" name="Equation" r:id="rId6" imgW="1447560" imgH="241200" progId="Equation.DSMT4">
                  <p:embed/>
                </p:oleObj>
              </mc:Choice>
              <mc:Fallback>
                <p:oleObj name="Equation" r:id="rId6" imgW="1447560" imgH="2412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590800"/>
                        <a:ext cx="3230563"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3" name="Rectangle 5"/>
          <p:cNvSpPr>
            <a:spLocks noChangeArrowheads="1"/>
          </p:cNvSpPr>
          <p:nvPr/>
        </p:nvSpPr>
        <p:spPr bwMode="auto">
          <a:xfrm>
            <a:off x="4800600" y="3733800"/>
            <a:ext cx="3962400" cy="2895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7250" name="Rectangle 2"/>
          <p:cNvSpPr>
            <a:spLocks noGrp="1" noChangeArrowheads="1"/>
          </p:cNvSpPr>
          <p:nvPr>
            <p:ph type="title"/>
          </p:nvPr>
        </p:nvSpPr>
        <p:spPr>
          <a:xfrm>
            <a:off x="685800" y="609600"/>
            <a:ext cx="7772400" cy="1143000"/>
          </a:xfrm>
        </p:spPr>
        <p:txBody>
          <a:bodyPr/>
          <a:lstStyle/>
          <a:p>
            <a:r>
              <a:rPr lang="en-US" altLang="en-US" sz="4000"/>
              <a:t>Basic Elements, Review</a:t>
            </a:r>
          </a:p>
        </p:txBody>
      </p:sp>
      <p:sp>
        <p:nvSpPr>
          <p:cNvPr id="437251" name="Rectangle 3"/>
          <p:cNvSpPr>
            <a:spLocks noGrp="1" noChangeArrowheads="1"/>
          </p:cNvSpPr>
          <p:nvPr>
            <p:ph type="body" idx="1"/>
          </p:nvPr>
        </p:nvSpPr>
        <p:spPr>
          <a:xfrm>
            <a:off x="304800" y="1752600"/>
            <a:ext cx="5181600" cy="3657600"/>
          </a:xfrm>
        </p:spPr>
        <p:txBody>
          <a:bodyPr/>
          <a:lstStyle/>
          <a:p>
            <a:pPr marL="0" indent="223838">
              <a:buFontTx/>
              <a:buNone/>
            </a:pPr>
            <a:r>
              <a:rPr lang="en-US" altLang="en-US"/>
              <a:t>We are now going to pick up the remaining basic circuit elements that we will be covering in this course.  </a:t>
            </a:r>
          </a:p>
        </p:txBody>
      </p:sp>
      <p:pic>
        <p:nvPicPr>
          <p:cNvPr id="437252" name="Picture 4" descr="E:\Program Files\Microsoft Office\Clipart\standard\stddir2\bd07276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810000"/>
            <a:ext cx="3733800" cy="261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5" name="Rectangle 7"/>
          <p:cNvSpPr>
            <a:spLocks noChangeArrowheads="1"/>
          </p:cNvSpPr>
          <p:nvPr/>
        </p:nvSpPr>
        <p:spPr bwMode="auto">
          <a:xfrm>
            <a:off x="152400" y="2438400"/>
            <a:ext cx="2667000" cy="762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170" name="Rectangle 2"/>
          <p:cNvSpPr>
            <a:spLocks noGrp="1" noChangeArrowheads="1"/>
          </p:cNvSpPr>
          <p:nvPr>
            <p:ph type="title"/>
          </p:nvPr>
        </p:nvSpPr>
        <p:spPr>
          <a:xfrm>
            <a:off x="2209800" y="152400"/>
            <a:ext cx="6781800" cy="1143000"/>
          </a:xfrm>
        </p:spPr>
        <p:txBody>
          <a:bodyPr/>
          <a:lstStyle/>
          <a:p>
            <a:r>
              <a:rPr lang="en-US" altLang="en-US" sz="3200" dirty="0"/>
              <a:t>Parallel Capacitors Equivalent Circuits: Initial Conditions</a:t>
            </a:r>
          </a:p>
        </p:txBody>
      </p:sp>
      <p:sp>
        <p:nvSpPr>
          <p:cNvPr id="519171" name="Rectangle 3"/>
          <p:cNvSpPr>
            <a:spLocks noGrp="1" noChangeArrowheads="1"/>
          </p:cNvSpPr>
          <p:nvPr>
            <p:ph type="body" idx="1"/>
          </p:nvPr>
        </p:nvSpPr>
        <p:spPr>
          <a:xfrm>
            <a:off x="228600" y="838200"/>
            <a:ext cx="2590800" cy="1600200"/>
          </a:xfrm>
        </p:spPr>
        <p:txBody>
          <a:bodyPr/>
          <a:lstStyle/>
          <a:p>
            <a:pPr marL="0" indent="458788">
              <a:lnSpc>
                <a:spcPct val="90000"/>
              </a:lnSpc>
              <a:buFontTx/>
              <a:buNone/>
            </a:pPr>
            <a:r>
              <a:rPr lang="en-US" altLang="en-US" sz="1800" dirty="0">
                <a:cs typeface="Times New Roman" panose="02020603050405020304" pitchFamily="18" charset="0"/>
              </a:rPr>
              <a:t>Two parallel capacitors, </a:t>
            </a:r>
            <a:r>
              <a:rPr lang="en-US" altLang="en-US" sz="1800" i="1" dirty="0">
                <a:latin typeface="Times New Roman" panose="02020603050405020304" pitchFamily="18" charset="0"/>
                <a:cs typeface="Times New Roman" panose="02020603050405020304" pitchFamily="18" charset="0"/>
              </a:rPr>
              <a:t>C</a:t>
            </a:r>
            <a:r>
              <a:rPr lang="en-US" altLang="en-US" sz="1800" i="1" baseline="-25000" dirty="0">
                <a:latin typeface="Times New Roman" panose="02020603050405020304" pitchFamily="18" charset="0"/>
                <a:cs typeface="Times New Roman" panose="02020603050405020304" pitchFamily="18" charset="0"/>
              </a:rPr>
              <a:t>1</a:t>
            </a:r>
            <a:r>
              <a:rPr lang="en-US" altLang="en-US" sz="1800" dirty="0">
                <a:cs typeface="Times New Roman" panose="02020603050405020304" pitchFamily="18" charset="0"/>
              </a:rPr>
              <a:t> and </a:t>
            </a:r>
            <a:r>
              <a:rPr lang="en-US" altLang="en-US" sz="1800" i="1" dirty="0">
                <a:latin typeface="Times New Roman" panose="02020603050405020304" pitchFamily="18" charset="0"/>
                <a:cs typeface="Times New Roman" panose="02020603050405020304" pitchFamily="18" charset="0"/>
              </a:rPr>
              <a:t>C</a:t>
            </a:r>
            <a:r>
              <a:rPr lang="en-US" altLang="en-US" sz="1800" i="1" baseline="-25000" dirty="0">
                <a:latin typeface="Times New Roman" panose="02020603050405020304" pitchFamily="18" charset="0"/>
                <a:cs typeface="Times New Roman" panose="02020603050405020304" pitchFamily="18" charset="0"/>
              </a:rPr>
              <a:t>2</a:t>
            </a:r>
            <a:r>
              <a:rPr lang="en-US" altLang="en-US" sz="1800" dirty="0">
                <a:cs typeface="Times New Roman" panose="02020603050405020304" pitchFamily="18" charset="0"/>
              </a:rPr>
              <a:t>, can be replaced with an equivalent circuit with a single inductor </a:t>
            </a:r>
            <a:r>
              <a:rPr lang="en-US" altLang="en-US" sz="1800" i="1" dirty="0">
                <a:latin typeface="Times New Roman" panose="02020603050405020304" pitchFamily="18" charset="0"/>
                <a:cs typeface="Times New Roman" panose="02020603050405020304" pitchFamily="18" charset="0"/>
              </a:rPr>
              <a:t>C</a:t>
            </a:r>
            <a:r>
              <a:rPr lang="en-US" altLang="en-US" sz="1800" i="1" baseline="-25000" dirty="0">
                <a:latin typeface="Times New Roman" panose="02020603050405020304" pitchFamily="18" charset="0"/>
                <a:cs typeface="Times New Roman" panose="02020603050405020304" pitchFamily="18" charset="0"/>
              </a:rPr>
              <a:t>EQ</a:t>
            </a:r>
            <a:r>
              <a:rPr lang="en-US" altLang="en-US" sz="1800" dirty="0">
                <a:cs typeface="Times New Roman" panose="02020603050405020304" pitchFamily="18" charset="0"/>
              </a:rPr>
              <a:t>, as long as</a:t>
            </a:r>
          </a:p>
        </p:txBody>
      </p:sp>
      <p:graphicFrame>
        <p:nvGraphicFramePr>
          <p:cNvPr id="519172" name="Object 4"/>
          <p:cNvGraphicFramePr>
            <a:graphicFrameLocks noChangeAspect="1"/>
          </p:cNvGraphicFramePr>
          <p:nvPr/>
        </p:nvGraphicFramePr>
        <p:xfrm>
          <a:off x="152400" y="2438400"/>
          <a:ext cx="2665413" cy="712788"/>
        </p:xfrm>
        <a:graphic>
          <a:graphicData uri="http://schemas.openxmlformats.org/presentationml/2006/ole">
            <mc:AlternateContent xmlns:mc="http://schemas.openxmlformats.org/markup-compatibility/2006">
              <mc:Choice xmlns:v="urn:schemas-microsoft-com:vml" Requires="v">
                <p:oleObj spid="_x0000_s519318" name="Equation" r:id="rId4" imgW="901440" imgH="241200" progId="Equation.DSMT4">
                  <p:embed/>
                </p:oleObj>
              </mc:Choice>
              <mc:Fallback>
                <p:oleObj name="Equation" r:id="rId4" imgW="90144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38400"/>
                        <a:ext cx="2665413"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9173" name="Text Box 5"/>
          <p:cNvSpPr txBox="1">
            <a:spLocks noChangeArrowheads="1"/>
          </p:cNvSpPr>
          <p:nvPr/>
        </p:nvSpPr>
        <p:spPr bwMode="auto">
          <a:xfrm>
            <a:off x="0" y="3276600"/>
            <a:ext cx="2819400" cy="3046988"/>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dirty="0">
                <a:latin typeface="Arial" panose="020B0604020202020204" pitchFamily="34" charset="0"/>
              </a:rPr>
              <a:t>To be equivalent with respect to the “rest of the circuit”, we must have any initial condition be the same as well.  That is, </a:t>
            </a:r>
            <a:r>
              <a:rPr lang="en-US" altLang="en-US" i="1" dirty="0" err="1">
                <a:latin typeface="Arial" panose="020B0604020202020204" pitchFamily="34" charset="0"/>
              </a:rPr>
              <a:t>v</a:t>
            </a:r>
            <a:r>
              <a:rPr lang="en-US" altLang="en-US" i="1" baseline="-25000" dirty="0" err="1">
                <a:latin typeface="Arial" panose="020B0604020202020204" pitchFamily="34" charset="0"/>
              </a:rPr>
              <a:t>CEQ</a:t>
            </a:r>
            <a:r>
              <a:rPr lang="en-US" altLang="en-US" i="1" dirty="0">
                <a:latin typeface="Arial" panose="020B0604020202020204" pitchFamily="34" charset="0"/>
              </a:rPr>
              <a:t>(t</a:t>
            </a:r>
            <a:r>
              <a:rPr lang="en-US" altLang="en-US" i="1" baseline="-25000" dirty="0">
                <a:latin typeface="Arial" panose="020B0604020202020204" pitchFamily="34" charset="0"/>
              </a:rPr>
              <a:t>0</a:t>
            </a:r>
            <a:r>
              <a:rPr lang="en-US" altLang="en-US" i="1" dirty="0">
                <a:latin typeface="Arial" panose="020B0604020202020204" pitchFamily="34" charset="0"/>
              </a:rPr>
              <a:t>)</a:t>
            </a:r>
            <a:r>
              <a:rPr lang="en-US" altLang="en-US" dirty="0">
                <a:latin typeface="Arial" panose="020B0604020202020204" pitchFamily="34" charset="0"/>
              </a:rPr>
              <a:t> must equal </a:t>
            </a:r>
            <a:r>
              <a:rPr lang="en-US" altLang="en-US" i="1" dirty="0">
                <a:latin typeface="Arial" panose="020B0604020202020204" pitchFamily="34" charset="0"/>
              </a:rPr>
              <a:t>v</a:t>
            </a:r>
            <a:r>
              <a:rPr lang="en-US" altLang="en-US" i="1" baseline="-25000" dirty="0">
                <a:latin typeface="Arial" panose="020B0604020202020204" pitchFamily="34" charset="0"/>
              </a:rPr>
              <a:t>C1</a:t>
            </a:r>
            <a:r>
              <a:rPr lang="en-US" altLang="en-US" i="1" dirty="0">
                <a:latin typeface="Arial" panose="020B0604020202020204" pitchFamily="34" charset="0"/>
              </a:rPr>
              <a:t>(t</a:t>
            </a:r>
            <a:r>
              <a:rPr lang="en-US" altLang="en-US" i="1" baseline="-25000" dirty="0">
                <a:latin typeface="Arial" panose="020B0604020202020204" pitchFamily="34" charset="0"/>
              </a:rPr>
              <a:t>0</a:t>
            </a:r>
            <a:r>
              <a:rPr lang="en-US" altLang="en-US" i="1" dirty="0">
                <a:latin typeface="Arial" panose="020B0604020202020204" pitchFamily="34" charset="0"/>
              </a:rPr>
              <a:t>)</a:t>
            </a:r>
            <a:r>
              <a:rPr lang="en-US" altLang="en-US" dirty="0">
                <a:latin typeface="Arial" panose="020B0604020202020204" pitchFamily="34" charset="0"/>
              </a:rPr>
              <a:t>.</a:t>
            </a:r>
            <a:endParaRPr lang="en-US" altLang="en-US" dirty="0">
              <a:solidFill>
                <a:srgbClr val="FFFF00"/>
              </a:solidFill>
              <a:latin typeface="Arial" panose="020B0604020202020204" pitchFamily="34" charset="0"/>
            </a:endParaRPr>
          </a:p>
        </p:txBody>
      </p:sp>
      <p:graphicFrame>
        <p:nvGraphicFramePr>
          <p:cNvPr id="519174" name="Object 6"/>
          <p:cNvGraphicFramePr>
            <a:graphicFrameLocks noChangeAspect="1"/>
          </p:cNvGraphicFramePr>
          <p:nvPr/>
        </p:nvGraphicFramePr>
        <p:xfrm>
          <a:off x="2819400" y="2609850"/>
          <a:ext cx="6324600" cy="4248150"/>
        </p:xfrm>
        <a:graphic>
          <a:graphicData uri="http://schemas.openxmlformats.org/presentationml/2006/ole">
            <mc:AlternateContent xmlns:mc="http://schemas.openxmlformats.org/markup-compatibility/2006">
              <mc:Choice xmlns:v="urn:schemas-microsoft-com:vml" Requires="v">
                <p:oleObj spid="_x0000_s519319" name="VISIO" r:id="rId6" imgW="7235280" imgH="4859640" progId="Visio.Drawing.6">
                  <p:embed/>
                </p:oleObj>
              </mc:Choice>
              <mc:Fallback>
                <p:oleObj name="VISIO" r:id="rId6" imgW="7235280" imgH="48596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2609850"/>
                        <a:ext cx="6324600" cy="42481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22" name="Rectangle 6"/>
          <p:cNvSpPr>
            <a:spLocks noChangeArrowheads="1"/>
          </p:cNvSpPr>
          <p:nvPr/>
        </p:nvSpPr>
        <p:spPr bwMode="auto">
          <a:xfrm>
            <a:off x="152400" y="4876800"/>
            <a:ext cx="2590800" cy="1981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18" name="Rectangle 2"/>
          <p:cNvSpPr>
            <a:spLocks noGrp="1" noChangeArrowheads="1"/>
          </p:cNvSpPr>
          <p:nvPr>
            <p:ph type="title"/>
          </p:nvPr>
        </p:nvSpPr>
        <p:spPr>
          <a:xfrm>
            <a:off x="2362200" y="152400"/>
            <a:ext cx="6629400" cy="1371600"/>
          </a:xfrm>
        </p:spPr>
        <p:txBody>
          <a:bodyPr/>
          <a:lstStyle/>
          <a:p>
            <a:r>
              <a:rPr lang="en-US" altLang="en-US" sz="4000"/>
              <a:t>Series Capacitors Equivalent Circuits</a:t>
            </a:r>
          </a:p>
        </p:txBody>
      </p:sp>
      <p:sp>
        <p:nvSpPr>
          <p:cNvPr id="521219" name="Rectangle 3"/>
          <p:cNvSpPr>
            <a:spLocks noGrp="1" noChangeArrowheads="1"/>
          </p:cNvSpPr>
          <p:nvPr>
            <p:ph type="body" idx="1"/>
          </p:nvPr>
        </p:nvSpPr>
        <p:spPr>
          <a:xfrm>
            <a:off x="228600" y="1066800"/>
            <a:ext cx="2438400" cy="3657600"/>
          </a:xfrm>
        </p:spPr>
        <p:txBody>
          <a:bodyPr/>
          <a:lstStyle/>
          <a:p>
            <a:pPr marL="0" indent="458788">
              <a:buFontTx/>
              <a:buNone/>
            </a:pPr>
            <a:r>
              <a:rPr lang="en-US" altLang="en-US" sz="2400" dirty="0">
                <a:cs typeface="Times New Roman" panose="02020603050405020304" pitchFamily="18" charset="0"/>
              </a:rPr>
              <a:t>Two series capacitors, </a:t>
            </a:r>
            <a:r>
              <a:rPr lang="en-US" altLang="en-US" sz="2400" i="1" dirty="0">
                <a:latin typeface="Times New Roman" panose="02020603050405020304" pitchFamily="18" charset="0"/>
                <a:cs typeface="Times New Roman" panose="02020603050405020304" pitchFamily="18" charset="0"/>
              </a:rPr>
              <a:t>C</a:t>
            </a:r>
            <a:r>
              <a:rPr lang="en-US" altLang="en-US" sz="2400" i="1" baseline="-25000" dirty="0">
                <a:latin typeface="Times New Roman" panose="02020603050405020304" pitchFamily="18" charset="0"/>
                <a:cs typeface="Times New Roman" panose="02020603050405020304" pitchFamily="18" charset="0"/>
              </a:rPr>
              <a:t>1</a:t>
            </a:r>
            <a:r>
              <a:rPr lang="en-US" altLang="en-US" sz="2400" dirty="0">
                <a:cs typeface="Times New Roman" panose="02020603050405020304" pitchFamily="18" charset="0"/>
              </a:rPr>
              <a:t> and </a:t>
            </a:r>
            <a:r>
              <a:rPr lang="en-US" altLang="en-US" sz="2400" i="1" dirty="0">
                <a:latin typeface="Times New Roman" panose="02020603050405020304" pitchFamily="18" charset="0"/>
                <a:cs typeface="Times New Roman" panose="02020603050405020304" pitchFamily="18" charset="0"/>
              </a:rPr>
              <a:t>C</a:t>
            </a:r>
            <a:r>
              <a:rPr lang="en-US" altLang="en-US" sz="2400" i="1" baseline="-25000" dirty="0">
                <a:latin typeface="Times New Roman" panose="02020603050405020304" pitchFamily="18" charset="0"/>
                <a:cs typeface="Times New Roman" panose="02020603050405020304" pitchFamily="18" charset="0"/>
              </a:rPr>
              <a:t>2</a:t>
            </a:r>
            <a:r>
              <a:rPr lang="en-US" altLang="en-US" sz="2400" dirty="0">
                <a:cs typeface="Times New Roman" panose="02020603050405020304" pitchFamily="18" charset="0"/>
              </a:rPr>
              <a:t>, can be replaced with an equivalent circuit with a single inductor </a:t>
            </a:r>
            <a:r>
              <a:rPr lang="en-US" altLang="en-US" sz="2400" i="1" dirty="0">
                <a:latin typeface="Times New Roman" panose="02020603050405020304" pitchFamily="18" charset="0"/>
                <a:cs typeface="Times New Roman" panose="02020603050405020304" pitchFamily="18" charset="0"/>
              </a:rPr>
              <a:t>C</a:t>
            </a:r>
            <a:r>
              <a:rPr lang="en-US" altLang="en-US" sz="2400" i="1" baseline="-25000" dirty="0">
                <a:latin typeface="Times New Roman" panose="02020603050405020304" pitchFamily="18" charset="0"/>
                <a:cs typeface="Times New Roman" panose="02020603050405020304" pitchFamily="18" charset="0"/>
              </a:rPr>
              <a:t>EQ</a:t>
            </a:r>
            <a:r>
              <a:rPr lang="en-US" altLang="en-US" sz="2400" dirty="0">
                <a:cs typeface="Times New Roman" panose="02020603050405020304" pitchFamily="18" charset="0"/>
              </a:rPr>
              <a:t>, as long as</a:t>
            </a:r>
          </a:p>
        </p:txBody>
      </p:sp>
      <p:graphicFrame>
        <p:nvGraphicFramePr>
          <p:cNvPr id="521220" name="Object 4"/>
          <p:cNvGraphicFramePr>
            <a:graphicFrameLocks noChangeAspect="1"/>
          </p:cNvGraphicFramePr>
          <p:nvPr/>
        </p:nvGraphicFramePr>
        <p:xfrm>
          <a:off x="152400" y="4879975"/>
          <a:ext cx="2598738" cy="1978025"/>
        </p:xfrm>
        <a:graphic>
          <a:graphicData uri="http://schemas.openxmlformats.org/presentationml/2006/ole">
            <mc:AlternateContent xmlns:mc="http://schemas.openxmlformats.org/markup-compatibility/2006">
              <mc:Choice xmlns:v="urn:schemas-microsoft-com:vml" Requires="v">
                <p:oleObj spid="_x0000_s521365" name="Equation" r:id="rId4" imgW="1168200" imgH="888840" progId="Equation.DSMT4">
                  <p:embed/>
                </p:oleObj>
              </mc:Choice>
              <mc:Fallback>
                <p:oleObj name="Equation" r:id="rId4" imgW="1168200" imgH="8888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879975"/>
                        <a:ext cx="2598738" cy="197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1221" name="Object 5"/>
          <p:cNvGraphicFramePr>
            <a:graphicFrameLocks noChangeAspect="1"/>
          </p:cNvGraphicFramePr>
          <p:nvPr/>
        </p:nvGraphicFramePr>
        <p:xfrm>
          <a:off x="2917825" y="1998663"/>
          <a:ext cx="6226175" cy="4859337"/>
        </p:xfrm>
        <a:graphic>
          <a:graphicData uri="http://schemas.openxmlformats.org/presentationml/2006/ole">
            <mc:AlternateContent xmlns:mc="http://schemas.openxmlformats.org/markup-compatibility/2006">
              <mc:Choice xmlns:v="urn:schemas-microsoft-com:vml" Requires="v">
                <p:oleObj spid="_x0000_s521366" name="VISIO" r:id="rId6" imgW="6226920" imgH="4859640" progId="Visio.Drawing.6">
                  <p:embed/>
                </p:oleObj>
              </mc:Choice>
              <mc:Fallback>
                <p:oleObj name="VISIO" r:id="rId6" imgW="622692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7825" y="1998663"/>
                        <a:ext cx="6226175" cy="48593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71" name="Rectangle 7"/>
          <p:cNvSpPr>
            <a:spLocks noChangeArrowheads="1"/>
          </p:cNvSpPr>
          <p:nvPr/>
        </p:nvSpPr>
        <p:spPr bwMode="auto">
          <a:xfrm>
            <a:off x="457200" y="5410200"/>
            <a:ext cx="35052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6" name="Rectangle 2"/>
          <p:cNvSpPr>
            <a:spLocks noGrp="1" noChangeArrowheads="1"/>
          </p:cNvSpPr>
          <p:nvPr>
            <p:ph type="title"/>
          </p:nvPr>
        </p:nvSpPr>
        <p:spPr>
          <a:xfrm>
            <a:off x="2286000" y="0"/>
            <a:ext cx="6858000" cy="838200"/>
          </a:xfrm>
        </p:spPr>
        <p:txBody>
          <a:bodyPr/>
          <a:lstStyle/>
          <a:p>
            <a:r>
              <a:rPr lang="en-US" altLang="en-US" sz="3200"/>
              <a:t>More than 2 Series Capacitors</a:t>
            </a:r>
          </a:p>
        </p:txBody>
      </p:sp>
      <p:sp>
        <p:nvSpPr>
          <p:cNvPr id="523267" name="Rectangle 3"/>
          <p:cNvSpPr>
            <a:spLocks noGrp="1" noChangeArrowheads="1"/>
          </p:cNvSpPr>
          <p:nvPr>
            <p:ph type="body" idx="1"/>
          </p:nvPr>
        </p:nvSpPr>
        <p:spPr>
          <a:xfrm>
            <a:off x="228600" y="1524000"/>
            <a:ext cx="3200400" cy="3657600"/>
          </a:xfrm>
        </p:spPr>
        <p:txBody>
          <a:bodyPr/>
          <a:lstStyle/>
          <a:p>
            <a:pPr marL="0" indent="458788">
              <a:buFontTx/>
              <a:buNone/>
            </a:pPr>
            <a:r>
              <a:rPr lang="en-US" altLang="en-US" sz="2800" dirty="0">
                <a:cs typeface="Times New Roman" panose="02020603050405020304" pitchFamily="18" charset="0"/>
              </a:rPr>
              <a:t>This rule can be extended to more than two series capacitors.  In this case, for </a:t>
            </a:r>
            <a:r>
              <a:rPr lang="en-US" altLang="en-US" sz="2800" i="1" dirty="0">
                <a:latin typeface="Times New Roman" panose="02020603050405020304" pitchFamily="18" charset="0"/>
                <a:cs typeface="Times New Roman" panose="02020603050405020304" pitchFamily="18" charset="0"/>
              </a:rPr>
              <a:t>N</a:t>
            </a:r>
            <a:r>
              <a:rPr lang="en-US" altLang="en-US" sz="2800" dirty="0">
                <a:cs typeface="Times New Roman" panose="02020603050405020304" pitchFamily="18" charset="0"/>
              </a:rPr>
              <a:t> series capacitors, we have</a:t>
            </a:r>
          </a:p>
        </p:txBody>
      </p:sp>
      <p:graphicFrame>
        <p:nvGraphicFramePr>
          <p:cNvPr id="523268" name="Object 4"/>
          <p:cNvGraphicFramePr>
            <a:graphicFrameLocks noChangeAspect="1"/>
          </p:cNvGraphicFramePr>
          <p:nvPr/>
        </p:nvGraphicFramePr>
        <p:xfrm>
          <a:off x="476250" y="5410200"/>
          <a:ext cx="3484563" cy="990600"/>
        </p:xfrm>
        <a:graphic>
          <a:graphicData uri="http://schemas.openxmlformats.org/presentationml/2006/ole">
            <mc:AlternateContent xmlns:mc="http://schemas.openxmlformats.org/markup-compatibility/2006">
              <mc:Choice xmlns:v="urn:schemas-microsoft-com:vml" Requires="v">
                <p:oleObj spid="_x0000_s523414" name="Equation" r:id="rId4" imgW="1562040" imgH="444240" progId="Equation.DSMT4">
                  <p:embed/>
                </p:oleObj>
              </mc:Choice>
              <mc:Fallback>
                <p:oleObj name="Equation" r:id="rId4" imgW="156204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 y="5410200"/>
                        <a:ext cx="3484563"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3269" name="Rectangle 5"/>
          <p:cNvSpPr>
            <a:spLocks noChangeArrowheads="1"/>
          </p:cNvSpPr>
          <p:nvPr/>
        </p:nvSpPr>
        <p:spPr bwMode="auto">
          <a:xfrm>
            <a:off x="4572000" y="5181600"/>
            <a:ext cx="3733800" cy="14478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anose="02020603050405020304" pitchFamily="18" charset="0"/>
              </a:defRPr>
            </a:lvl1pPr>
            <a:lvl2pPr marL="1219200" indent="-533400" eaLnBrk="0" hangingPunct="0">
              <a:defRPr sz="2400">
                <a:solidFill>
                  <a:schemeClr val="tx1"/>
                </a:solidFill>
                <a:latin typeface="Times New Roman" panose="02020603050405020304" pitchFamily="18" charset="0"/>
              </a:defRPr>
            </a:lvl2pPr>
            <a:lvl3pPr marL="1677988" indent="-457200" eaLnBrk="0" hangingPunct="0">
              <a:defRPr sz="2400">
                <a:solidFill>
                  <a:schemeClr val="tx1"/>
                </a:solidFill>
                <a:latin typeface="Times New Roman" panose="02020603050405020304" pitchFamily="18" charset="0"/>
              </a:defRPr>
            </a:lvl3pPr>
            <a:lvl4pPr marL="2173288" indent="-381000" eaLnBrk="0" hangingPunct="0">
              <a:defRPr sz="2400">
                <a:solidFill>
                  <a:schemeClr val="tx1"/>
                </a:solidFill>
                <a:latin typeface="Times New Roman" panose="02020603050405020304" pitchFamily="18" charset="0"/>
              </a:defRPr>
            </a:lvl4pPr>
            <a:lvl5pPr marL="2668588" indent="-381000" eaLnBrk="0" hangingPunct="0">
              <a:defRPr sz="2400">
                <a:solidFill>
                  <a:schemeClr val="tx1"/>
                </a:solidFill>
                <a:latin typeface="Times New Roman" panose="02020603050405020304" pitchFamily="18" charset="0"/>
              </a:defRPr>
            </a:lvl5pPr>
            <a:lvl6pPr marL="3125788" indent="-381000" eaLnBrk="0" fontAlgn="base" hangingPunct="0">
              <a:spcBef>
                <a:spcPct val="0"/>
              </a:spcBef>
              <a:spcAft>
                <a:spcPct val="0"/>
              </a:spcAft>
              <a:defRPr sz="2400">
                <a:solidFill>
                  <a:schemeClr val="tx1"/>
                </a:solidFill>
                <a:latin typeface="Times New Roman" panose="02020603050405020304" pitchFamily="18" charset="0"/>
              </a:defRPr>
            </a:lvl6pPr>
            <a:lvl7pPr marL="3582988" indent="-381000" eaLnBrk="0" fontAlgn="base" hangingPunct="0">
              <a:spcBef>
                <a:spcPct val="0"/>
              </a:spcBef>
              <a:spcAft>
                <a:spcPct val="0"/>
              </a:spcAft>
              <a:defRPr sz="2400">
                <a:solidFill>
                  <a:schemeClr val="tx1"/>
                </a:solidFill>
                <a:latin typeface="Times New Roman" panose="02020603050405020304" pitchFamily="18" charset="0"/>
              </a:defRPr>
            </a:lvl7pPr>
            <a:lvl8pPr marL="4040188" indent="-381000" eaLnBrk="0" fontAlgn="base" hangingPunct="0">
              <a:spcBef>
                <a:spcPct val="0"/>
              </a:spcBef>
              <a:spcAft>
                <a:spcPct val="0"/>
              </a:spcAft>
              <a:defRPr sz="2400">
                <a:solidFill>
                  <a:schemeClr val="tx1"/>
                </a:solidFill>
                <a:latin typeface="Times New Roman" panose="02020603050405020304" pitchFamily="18" charset="0"/>
              </a:defRPr>
            </a:lvl8pPr>
            <a:lvl9pPr marL="4497388"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pPr>
            <a:r>
              <a:rPr lang="en-US" altLang="en-US" sz="2800" dirty="0">
                <a:latin typeface="Arial" panose="020B0604020202020204" pitchFamily="34" charset="0"/>
                <a:cs typeface="Times New Roman" panose="02020603050405020304" pitchFamily="18" charset="0"/>
              </a:rPr>
              <a:t>The product over sum rule only works for two capacitors.</a:t>
            </a:r>
          </a:p>
        </p:txBody>
      </p:sp>
      <p:graphicFrame>
        <p:nvGraphicFramePr>
          <p:cNvPr id="523270" name="Object 6"/>
          <p:cNvGraphicFramePr>
            <a:graphicFrameLocks noChangeAspect="1"/>
          </p:cNvGraphicFramePr>
          <p:nvPr>
            <p:extLst>
              <p:ext uri="{D42A27DB-BD31-4B8C-83A1-F6EECF244321}">
                <p14:modId xmlns:p14="http://schemas.microsoft.com/office/powerpoint/2010/main" val="1436666508"/>
              </p:ext>
            </p:extLst>
          </p:nvPr>
        </p:nvGraphicFramePr>
        <p:xfrm>
          <a:off x="3429000" y="839787"/>
          <a:ext cx="5562600" cy="4341813"/>
        </p:xfrm>
        <a:graphic>
          <a:graphicData uri="http://schemas.openxmlformats.org/presentationml/2006/ole">
            <mc:AlternateContent xmlns:mc="http://schemas.openxmlformats.org/markup-compatibility/2006">
              <mc:Choice xmlns:v="urn:schemas-microsoft-com:vml" Requires="v">
                <p:oleObj spid="_x0000_s523415" name="VISIO" r:id="rId6" imgW="6226920" imgH="4859640" progId="Visio.Drawing.6">
                  <p:embed/>
                </p:oleObj>
              </mc:Choice>
              <mc:Fallback>
                <p:oleObj name="VISIO" r:id="rId6" imgW="6226920" imgH="485964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839787"/>
                        <a:ext cx="5562600" cy="4341813"/>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9" name="Rectangle 7"/>
          <p:cNvSpPr>
            <a:spLocks noChangeArrowheads="1"/>
          </p:cNvSpPr>
          <p:nvPr/>
        </p:nvSpPr>
        <p:spPr bwMode="auto">
          <a:xfrm>
            <a:off x="152400" y="4876800"/>
            <a:ext cx="2590800" cy="1981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314" name="Rectangle 2"/>
          <p:cNvSpPr>
            <a:spLocks noGrp="1" noChangeArrowheads="1"/>
          </p:cNvSpPr>
          <p:nvPr>
            <p:ph type="title"/>
          </p:nvPr>
        </p:nvSpPr>
        <p:spPr>
          <a:xfrm>
            <a:off x="2819400" y="152400"/>
            <a:ext cx="6172200" cy="1371600"/>
          </a:xfrm>
        </p:spPr>
        <p:txBody>
          <a:bodyPr/>
          <a:lstStyle/>
          <a:p>
            <a:r>
              <a:rPr lang="en-US" altLang="en-US" sz="3200"/>
              <a:t>Series Capacitors Equivalent Circuits: A Reminder</a:t>
            </a:r>
          </a:p>
        </p:txBody>
      </p:sp>
      <p:sp>
        <p:nvSpPr>
          <p:cNvPr id="525315" name="Rectangle 3"/>
          <p:cNvSpPr>
            <a:spLocks noGrp="1" noChangeArrowheads="1"/>
          </p:cNvSpPr>
          <p:nvPr>
            <p:ph type="body" idx="1"/>
          </p:nvPr>
        </p:nvSpPr>
        <p:spPr>
          <a:xfrm>
            <a:off x="152400" y="3200400"/>
            <a:ext cx="3657600" cy="1600200"/>
          </a:xfrm>
        </p:spPr>
        <p:txBody>
          <a:bodyPr/>
          <a:lstStyle/>
          <a:p>
            <a:pPr marL="0" indent="458788">
              <a:lnSpc>
                <a:spcPct val="90000"/>
              </a:lnSpc>
              <a:buFontTx/>
              <a:buNone/>
            </a:pPr>
            <a:r>
              <a:rPr lang="en-US" altLang="en-US" sz="2200" dirty="0">
                <a:cs typeface="Times New Roman" panose="02020603050405020304" pitchFamily="18" charset="0"/>
              </a:rPr>
              <a:t>Two series capacitors, </a:t>
            </a:r>
            <a:r>
              <a:rPr lang="en-US" altLang="en-US" sz="2200" i="1" dirty="0">
                <a:latin typeface="Times New Roman" panose="02020603050405020304" pitchFamily="18" charset="0"/>
                <a:cs typeface="Times New Roman" panose="02020603050405020304" pitchFamily="18" charset="0"/>
              </a:rPr>
              <a:t>C</a:t>
            </a:r>
            <a:r>
              <a:rPr lang="en-US" altLang="en-US" sz="2200" i="1" baseline="-25000" dirty="0">
                <a:latin typeface="Times New Roman" panose="02020603050405020304" pitchFamily="18" charset="0"/>
                <a:cs typeface="Times New Roman" panose="02020603050405020304" pitchFamily="18" charset="0"/>
              </a:rPr>
              <a:t>1</a:t>
            </a:r>
            <a:r>
              <a:rPr lang="en-US" altLang="en-US" sz="2200" dirty="0">
                <a:cs typeface="Times New Roman" panose="02020603050405020304" pitchFamily="18" charset="0"/>
              </a:rPr>
              <a:t> and </a:t>
            </a:r>
            <a:r>
              <a:rPr lang="en-US" altLang="en-US" sz="2200" i="1" dirty="0">
                <a:latin typeface="Times New Roman" panose="02020603050405020304" pitchFamily="18" charset="0"/>
                <a:cs typeface="Times New Roman" panose="02020603050405020304" pitchFamily="18" charset="0"/>
              </a:rPr>
              <a:t>C</a:t>
            </a:r>
            <a:r>
              <a:rPr lang="en-US" altLang="en-US" sz="2200" i="1" baseline="-25000" dirty="0">
                <a:latin typeface="Times New Roman" panose="02020603050405020304" pitchFamily="18" charset="0"/>
                <a:cs typeface="Times New Roman" panose="02020603050405020304" pitchFamily="18" charset="0"/>
              </a:rPr>
              <a:t>2</a:t>
            </a:r>
            <a:r>
              <a:rPr lang="en-US" altLang="en-US" sz="2200" dirty="0">
                <a:cs typeface="Times New Roman" panose="02020603050405020304" pitchFamily="18" charset="0"/>
              </a:rPr>
              <a:t>, can be replaced with an equivalent circuit with a single capacitor </a:t>
            </a:r>
            <a:r>
              <a:rPr lang="en-US" altLang="en-US" sz="2200" i="1" dirty="0">
                <a:latin typeface="Times New Roman" panose="02020603050405020304" pitchFamily="18" charset="0"/>
                <a:cs typeface="Times New Roman" panose="02020603050405020304" pitchFamily="18" charset="0"/>
              </a:rPr>
              <a:t>C</a:t>
            </a:r>
            <a:r>
              <a:rPr lang="en-US" altLang="en-US" sz="2200" i="1" baseline="-25000" dirty="0">
                <a:latin typeface="Times New Roman" panose="02020603050405020304" pitchFamily="18" charset="0"/>
                <a:cs typeface="Times New Roman" panose="02020603050405020304" pitchFamily="18" charset="0"/>
              </a:rPr>
              <a:t>EQ</a:t>
            </a:r>
            <a:r>
              <a:rPr lang="en-US" altLang="en-US" sz="2200" dirty="0">
                <a:cs typeface="Times New Roman" panose="02020603050405020304" pitchFamily="18" charset="0"/>
              </a:rPr>
              <a:t>, as long as</a:t>
            </a:r>
          </a:p>
        </p:txBody>
      </p:sp>
      <p:graphicFrame>
        <p:nvGraphicFramePr>
          <p:cNvPr id="525316" name="Object 4"/>
          <p:cNvGraphicFramePr>
            <a:graphicFrameLocks noChangeAspect="1"/>
          </p:cNvGraphicFramePr>
          <p:nvPr/>
        </p:nvGraphicFramePr>
        <p:xfrm>
          <a:off x="152400" y="4879975"/>
          <a:ext cx="2598738" cy="1978025"/>
        </p:xfrm>
        <a:graphic>
          <a:graphicData uri="http://schemas.openxmlformats.org/presentationml/2006/ole">
            <mc:AlternateContent xmlns:mc="http://schemas.openxmlformats.org/markup-compatibility/2006">
              <mc:Choice xmlns:v="urn:schemas-microsoft-com:vml" Requires="v">
                <p:oleObj spid="_x0000_s525462" name="Equation" r:id="rId4" imgW="1168200" imgH="888840" progId="Equation.DSMT4">
                  <p:embed/>
                </p:oleObj>
              </mc:Choice>
              <mc:Fallback>
                <p:oleObj name="Equation" r:id="rId4" imgW="1168200" imgH="8888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879975"/>
                        <a:ext cx="2598738" cy="197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5317" name="Object 5"/>
          <p:cNvGraphicFramePr>
            <a:graphicFrameLocks noChangeAspect="1"/>
          </p:cNvGraphicFramePr>
          <p:nvPr>
            <p:extLst>
              <p:ext uri="{D42A27DB-BD31-4B8C-83A1-F6EECF244321}">
                <p14:modId xmlns:p14="http://schemas.microsoft.com/office/powerpoint/2010/main" val="970797310"/>
              </p:ext>
            </p:extLst>
          </p:nvPr>
        </p:nvGraphicFramePr>
        <p:xfrm>
          <a:off x="3810000" y="2667000"/>
          <a:ext cx="5181600" cy="4043362"/>
        </p:xfrm>
        <a:graphic>
          <a:graphicData uri="http://schemas.openxmlformats.org/presentationml/2006/ole">
            <mc:AlternateContent xmlns:mc="http://schemas.openxmlformats.org/markup-compatibility/2006">
              <mc:Choice xmlns:v="urn:schemas-microsoft-com:vml" Requires="v">
                <p:oleObj spid="_x0000_s525463" name="VISIO" r:id="rId6" imgW="6226920" imgH="4859640" progId="Visio.Drawing.6">
                  <p:embed/>
                </p:oleObj>
              </mc:Choice>
              <mc:Fallback>
                <p:oleObj name="VISIO" r:id="rId6" imgW="622692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667000"/>
                        <a:ext cx="5181600" cy="4043362"/>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5318" name="Text Box 6"/>
          <p:cNvSpPr txBox="1">
            <a:spLocks noChangeArrowheads="1"/>
          </p:cNvSpPr>
          <p:nvPr/>
        </p:nvSpPr>
        <p:spPr bwMode="auto">
          <a:xfrm>
            <a:off x="152400" y="762000"/>
            <a:ext cx="3276600" cy="232092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dirty="0">
                <a:latin typeface="Arial" panose="020B0604020202020204" pitchFamily="34" charset="0"/>
              </a:rPr>
              <a:t>Remember that these two equivalent circuits are equivalent only with respect to the circuit connected to them. </a:t>
            </a:r>
            <a:r>
              <a:rPr lang="en-US" altLang="en-US" dirty="0">
                <a:solidFill>
                  <a:srgbClr val="FFFF00"/>
                </a:solidFill>
                <a:latin typeface="Arial" panose="020B0604020202020204" pitchFamily="34" charset="0"/>
              </a:rPr>
              <a:t>(In yellow here.)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6" name="Rectangle 6"/>
          <p:cNvSpPr>
            <a:spLocks noChangeArrowheads="1"/>
          </p:cNvSpPr>
          <p:nvPr/>
        </p:nvSpPr>
        <p:spPr bwMode="auto">
          <a:xfrm>
            <a:off x="457200" y="5943600"/>
            <a:ext cx="4724400" cy="762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7362" name="Rectangle 2"/>
          <p:cNvSpPr>
            <a:spLocks noGrp="1" noChangeArrowheads="1"/>
          </p:cNvSpPr>
          <p:nvPr>
            <p:ph type="title"/>
          </p:nvPr>
        </p:nvSpPr>
        <p:spPr>
          <a:xfrm>
            <a:off x="2209800" y="0"/>
            <a:ext cx="6781800" cy="1295400"/>
          </a:xfrm>
        </p:spPr>
        <p:txBody>
          <a:bodyPr/>
          <a:lstStyle/>
          <a:p>
            <a:r>
              <a:rPr lang="en-US" altLang="en-US" sz="4000" dirty="0"/>
              <a:t>Series Capacitors Equivalent Circuits: Initial Conditions</a:t>
            </a:r>
          </a:p>
        </p:txBody>
      </p:sp>
      <p:sp>
        <p:nvSpPr>
          <p:cNvPr id="527363" name="Rectangle 3"/>
          <p:cNvSpPr>
            <a:spLocks noGrp="1" noChangeArrowheads="1"/>
          </p:cNvSpPr>
          <p:nvPr>
            <p:ph type="body" idx="1"/>
          </p:nvPr>
        </p:nvSpPr>
        <p:spPr>
          <a:xfrm>
            <a:off x="152400" y="1600200"/>
            <a:ext cx="2667000" cy="4267200"/>
          </a:xfrm>
        </p:spPr>
        <p:txBody>
          <a:bodyPr/>
          <a:lstStyle/>
          <a:p>
            <a:r>
              <a:rPr lang="en-US" altLang="en-US" sz="2400" dirty="0"/>
              <a:t>To be equivalent with respect to the “rest of the circuit”, we must have any initial condition be the same as well.  That is,</a:t>
            </a:r>
          </a:p>
        </p:txBody>
      </p:sp>
      <p:graphicFrame>
        <p:nvGraphicFramePr>
          <p:cNvPr id="527364" name="Object 4"/>
          <p:cNvGraphicFramePr>
            <a:graphicFrameLocks noChangeAspect="1"/>
          </p:cNvGraphicFramePr>
          <p:nvPr/>
        </p:nvGraphicFramePr>
        <p:xfrm>
          <a:off x="463550" y="5962650"/>
          <a:ext cx="4695825" cy="701675"/>
        </p:xfrm>
        <a:graphic>
          <a:graphicData uri="http://schemas.openxmlformats.org/presentationml/2006/ole">
            <mc:AlternateContent xmlns:mc="http://schemas.openxmlformats.org/markup-compatibility/2006">
              <mc:Choice xmlns:v="urn:schemas-microsoft-com:vml" Requires="v">
                <p:oleObj spid="_x0000_s527509" name="Equation" r:id="rId4" imgW="1612800" imgH="241200" progId="Equation.DSMT4">
                  <p:embed/>
                </p:oleObj>
              </mc:Choice>
              <mc:Fallback>
                <p:oleObj name="Equation" r:id="rId4" imgW="161280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5962650"/>
                        <a:ext cx="46958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7365" name="Object 5"/>
          <p:cNvGraphicFramePr>
            <a:graphicFrameLocks noChangeAspect="1"/>
          </p:cNvGraphicFramePr>
          <p:nvPr>
            <p:extLst>
              <p:ext uri="{D42A27DB-BD31-4B8C-83A1-F6EECF244321}">
                <p14:modId xmlns:p14="http://schemas.microsoft.com/office/powerpoint/2010/main" val="2907479873"/>
              </p:ext>
            </p:extLst>
          </p:nvPr>
        </p:nvGraphicFramePr>
        <p:xfrm>
          <a:off x="3048000" y="1312013"/>
          <a:ext cx="5943600" cy="4638675"/>
        </p:xfrm>
        <a:graphic>
          <a:graphicData uri="http://schemas.openxmlformats.org/presentationml/2006/ole">
            <mc:AlternateContent xmlns:mc="http://schemas.openxmlformats.org/markup-compatibility/2006">
              <mc:Choice xmlns:v="urn:schemas-microsoft-com:vml" Requires="v">
                <p:oleObj spid="_x0000_s527510" name="VISIO" r:id="rId6" imgW="6226920" imgH="4859640" progId="Visio.Drawing.6">
                  <p:embed/>
                </p:oleObj>
              </mc:Choice>
              <mc:Fallback>
                <p:oleObj name="VISIO" r:id="rId6" imgW="6226920" imgH="4859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312013"/>
                        <a:ext cx="5943600" cy="463867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2209800" y="0"/>
            <a:ext cx="6934200" cy="1295400"/>
          </a:xfrm>
        </p:spPr>
        <p:txBody>
          <a:bodyPr/>
          <a:lstStyle/>
          <a:p>
            <a:r>
              <a:rPr lang="en-US" altLang="en-US" sz="4000"/>
              <a:t>Inductor Rules and Equations</a:t>
            </a:r>
          </a:p>
        </p:txBody>
      </p:sp>
      <p:sp>
        <p:nvSpPr>
          <p:cNvPr id="529411" name="Rectangle 3"/>
          <p:cNvSpPr>
            <a:spLocks noGrp="1" noChangeArrowheads="1"/>
          </p:cNvSpPr>
          <p:nvPr>
            <p:ph type="body" idx="1"/>
          </p:nvPr>
        </p:nvSpPr>
        <p:spPr>
          <a:xfrm>
            <a:off x="228600" y="1066800"/>
            <a:ext cx="2667000" cy="2057400"/>
          </a:xfrm>
        </p:spPr>
        <p:txBody>
          <a:bodyPr/>
          <a:lstStyle/>
          <a:p>
            <a:r>
              <a:rPr lang="en-US" altLang="en-US" sz="2400"/>
              <a:t>For inductors, we have the following rules and equations which hold:</a:t>
            </a:r>
          </a:p>
        </p:txBody>
      </p:sp>
      <p:graphicFrame>
        <p:nvGraphicFramePr>
          <p:cNvPr id="529412" name="Object 4"/>
          <p:cNvGraphicFramePr>
            <a:graphicFrameLocks noChangeAspect="1"/>
          </p:cNvGraphicFramePr>
          <p:nvPr>
            <p:extLst>
              <p:ext uri="{D42A27DB-BD31-4B8C-83A1-F6EECF244321}">
                <p14:modId xmlns:p14="http://schemas.microsoft.com/office/powerpoint/2010/main" val="671384236"/>
              </p:ext>
            </p:extLst>
          </p:nvPr>
        </p:nvGraphicFramePr>
        <p:xfrm>
          <a:off x="152400" y="3200400"/>
          <a:ext cx="7186613" cy="3529012"/>
        </p:xfrm>
        <a:graphic>
          <a:graphicData uri="http://schemas.openxmlformats.org/presentationml/2006/ole">
            <mc:AlternateContent xmlns:mc="http://schemas.openxmlformats.org/markup-compatibility/2006">
              <mc:Choice xmlns:v="urn:schemas-microsoft-com:vml" Requires="v">
                <p:oleObj spid="_x0000_s529556" name="Equation" r:id="rId4" imgW="3771720" imgH="1854000" progId="Equation.DSMT4">
                  <p:embed/>
                </p:oleObj>
              </mc:Choice>
              <mc:Fallback>
                <p:oleObj name="Equation" r:id="rId4" imgW="3771720" imgH="1854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200400"/>
                        <a:ext cx="7186613" cy="3529012"/>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9413" name="Object 5"/>
          <p:cNvGraphicFramePr>
            <a:graphicFrameLocks noChangeAspect="1"/>
          </p:cNvGraphicFramePr>
          <p:nvPr/>
        </p:nvGraphicFramePr>
        <p:xfrm>
          <a:off x="2895600" y="1295400"/>
          <a:ext cx="4191000" cy="1947863"/>
        </p:xfrm>
        <a:graphic>
          <a:graphicData uri="http://schemas.openxmlformats.org/presentationml/2006/ole">
            <mc:AlternateContent xmlns:mc="http://schemas.openxmlformats.org/markup-compatibility/2006">
              <mc:Choice xmlns:v="urn:schemas-microsoft-com:vml" Requires="v">
                <p:oleObj spid="_x0000_s529557" name="VISIO" r:id="rId6" imgW="2314440" imgH="1075320" progId="Visio.Drawing.6">
                  <p:embed/>
                </p:oleObj>
              </mc:Choice>
              <mc:Fallback>
                <p:oleObj name="VISIO" r:id="rId6" imgW="2314440" imgH="107532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295400"/>
                        <a:ext cx="4191000" cy="1947863"/>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2209800" y="0"/>
            <a:ext cx="6934200" cy="1295400"/>
          </a:xfrm>
        </p:spPr>
        <p:txBody>
          <a:bodyPr/>
          <a:lstStyle/>
          <a:p>
            <a:r>
              <a:rPr lang="en-US" altLang="en-US" sz="4000"/>
              <a:t>Inductor Rules and Equations – dc Note</a:t>
            </a:r>
          </a:p>
        </p:txBody>
      </p:sp>
      <p:sp>
        <p:nvSpPr>
          <p:cNvPr id="531459" name="Rectangle 3"/>
          <p:cNvSpPr>
            <a:spLocks noGrp="1" noChangeArrowheads="1"/>
          </p:cNvSpPr>
          <p:nvPr>
            <p:ph type="body" idx="1"/>
          </p:nvPr>
        </p:nvSpPr>
        <p:spPr>
          <a:xfrm>
            <a:off x="228600" y="1066800"/>
            <a:ext cx="2362200" cy="2438400"/>
          </a:xfrm>
        </p:spPr>
        <p:txBody>
          <a:bodyPr/>
          <a:lstStyle/>
          <a:p>
            <a:pPr>
              <a:lnSpc>
                <a:spcPct val="90000"/>
              </a:lnSpc>
            </a:pPr>
            <a:r>
              <a:rPr lang="en-US" altLang="en-US" sz="2400"/>
              <a:t>For inductors, we have the following rules and equations which hold:</a:t>
            </a:r>
          </a:p>
        </p:txBody>
      </p:sp>
      <p:graphicFrame>
        <p:nvGraphicFramePr>
          <p:cNvPr id="531460" name="Object 4"/>
          <p:cNvGraphicFramePr>
            <a:graphicFrameLocks noChangeAspect="1"/>
          </p:cNvGraphicFramePr>
          <p:nvPr>
            <p:extLst>
              <p:ext uri="{D42A27DB-BD31-4B8C-83A1-F6EECF244321}">
                <p14:modId xmlns:p14="http://schemas.microsoft.com/office/powerpoint/2010/main" val="1770423174"/>
              </p:ext>
            </p:extLst>
          </p:nvPr>
        </p:nvGraphicFramePr>
        <p:xfrm>
          <a:off x="173665" y="3581400"/>
          <a:ext cx="6553200" cy="3217862"/>
        </p:xfrm>
        <a:graphic>
          <a:graphicData uri="http://schemas.openxmlformats.org/presentationml/2006/ole">
            <mc:AlternateContent xmlns:mc="http://schemas.openxmlformats.org/markup-compatibility/2006">
              <mc:Choice xmlns:v="urn:schemas-microsoft-com:vml" Requires="v">
                <p:oleObj spid="_x0000_s531605" name="Equation" r:id="rId4" imgW="3771720" imgH="1854000" progId="Equation.DSMT4">
                  <p:embed/>
                </p:oleObj>
              </mc:Choice>
              <mc:Fallback>
                <p:oleObj name="Equation" r:id="rId4" imgW="3771720" imgH="1854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65" y="3581400"/>
                        <a:ext cx="6553200" cy="3217862"/>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1461" name="Object 5"/>
          <p:cNvGraphicFramePr>
            <a:graphicFrameLocks noChangeAspect="1"/>
          </p:cNvGraphicFramePr>
          <p:nvPr/>
        </p:nvGraphicFramePr>
        <p:xfrm>
          <a:off x="2590800" y="1676400"/>
          <a:ext cx="3962400" cy="1841500"/>
        </p:xfrm>
        <a:graphic>
          <a:graphicData uri="http://schemas.openxmlformats.org/presentationml/2006/ole">
            <mc:AlternateContent xmlns:mc="http://schemas.openxmlformats.org/markup-compatibility/2006">
              <mc:Choice xmlns:v="urn:schemas-microsoft-com:vml" Requires="v">
                <p:oleObj spid="_x0000_s531606" name="VISIO" r:id="rId6" imgW="2314440" imgH="1075320" progId="Visio.Drawing.6">
                  <p:embed/>
                </p:oleObj>
              </mc:Choice>
              <mc:Fallback>
                <p:oleObj name="VISIO" r:id="rId6" imgW="2314440" imgH="107532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676400"/>
                        <a:ext cx="3962400" cy="1841500"/>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1462" name="Text Box 6"/>
          <p:cNvSpPr txBox="1">
            <a:spLocks noChangeArrowheads="1"/>
          </p:cNvSpPr>
          <p:nvPr/>
        </p:nvSpPr>
        <p:spPr bwMode="auto">
          <a:xfrm>
            <a:off x="6705600" y="2460625"/>
            <a:ext cx="2438400" cy="439737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solidFill>
                  <a:schemeClr val="bg1"/>
                </a:solidFill>
                <a:latin typeface="Arial" panose="020B0604020202020204" pitchFamily="34" charset="0"/>
              </a:rPr>
              <a:t>The phrase dc may be new to some students.  By “dc”, we mean that nothing is changing.  It came from the phrase “direct current”, but is now used in many additional situations, where things are constant.  It is used with more than just current.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2209800" y="0"/>
            <a:ext cx="6934200" cy="1295400"/>
          </a:xfrm>
        </p:spPr>
        <p:txBody>
          <a:bodyPr/>
          <a:lstStyle/>
          <a:p>
            <a:r>
              <a:rPr lang="en-US" altLang="en-US" sz="4000"/>
              <a:t>Capacitor Rules and Equations</a:t>
            </a:r>
          </a:p>
        </p:txBody>
      </p:sp>
      <p:sp>
        <p:nvSpPr>
          <p:cNvPr id="533507" name="Rectangle 3"/>
          <p:cNvSpPr>
            <a:spLocks noGrp="1" noChangeArrowheads="1"/>
          </p:cNvSpPr>
          <p:nvPr>
            <p:ph type="body" idx="1"/>
          </p:nvPr>
        </p:nvSpPr>
        <p:spPr>
          <a:xfrm>
            <a:off x="228600" y="1066800"/>
            <a:ext cx="2667000" cy="2057400"/>
          </a:xfrm>
        </p:spPr>
        <p:txBody>
          <a:bodyPr/>
          <a:lstStyle/>
          <a:p>
            <a:r>
              <a:rPr lang="en-US" altLang="en-US" sz="2400"/>
              <a:t>For capacitors, we have the following rules and equations which hold:</a:t>
            </a:r>
          </a:p>
        </p:txBody>
      </p:sp>
      <p:graphicFrame>
        <p:nvGraphicFramePr>
          <p:cNvPr id="533508" name="Object 4"/>
          <p:cNvGraphicFramePr>
            <a:graphicFrameLocks noChangeAspect="1"/>
          </p:cNvGraphicFramePr>
          <p:nvPr>
            <p:extLst>
              <p:ext uri="{D42A27DB-BD31-4B8C-83A1-F6EECF244321}">
                <p14:modId xmlns:p14="http://schemas.microsoft.com/office/powerpoint/2010/main" val="2915370738"/>
              </p:ext>
            </p:extLst>
          </p:nvPr>
        </p:nvGraphicFramePr>
        <p:xfrm>
          <a:off x="152400" y="3200400"/>
          <a:ext cx="7186613" cy="3529012"/>
        </p:xfrm>
        <a:graphic>
          <a:graphicData uri="http://schemas.openxmlformats.org/presentationml/2006/ole">
            <mc:AlternateContent xmlns:mc="http://schemas.openxmlformats.org/markup-compatibility/2006">
              <mc:Choice xmlns:v="urn:schemas-microsoft-com:vml" Requires="v">
                <p:oleObj spid="_x0000_s533652" name="Equation" r:id="rId4" imgW="3771720" imgH="1854000" progId="Equation.DSMT4">
                  <p:embed/>
                </p:oleObj>
              </mc:Choice>
              <mc:Fallback>
                <p:oleObj name="Equation" r:id="rId4" imgW="3771720" imgH="1854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200400"/>
                        <a:ext cx="7186613" cy="3529012"/>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3509" name="Object 5"/>
          <p:cNvGraphicFramePr>
            <a:graphicFrameLocks noChangeAspect="1"/>
          </p:cNvGraphicFramePr>
          <p:nvPr/>
        </p:nvGraphicFramePr>
        <p:xfrm>
          <a:off x="3048000" y="914400"/>
          <a:ext cx="3657600" cy="2528888"/>
        </p:xfrm>
        <a:graphic>
          <a:graphicData uri="http://schemas.openxmlformats.org/presentationml/2006/ole">
            <mc:AlternateContent xmlns:mc="http://schemas.openxmlformats.org/markup-compatibility/2006">
              <mc:Choice xmlns:v="urn:schemas-microsoft-com:vml" Requires="v">
                <p:oleObj spid="_x0000_s533653" name="VISIO" r:id="rId6" imgW="2200320" imgH="1520640" progId="Visio.Drawing.6">
                  <p:embed/>
                </p:oleObj>
              </mc:Choice>
              <mc:Fallback>
                <p:oleObj name="VISIO" r:id="rId6" imgW="2200320" imgH="152064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914400"/>
                        <a:ext cx="3657600" cy="2528888"/>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8" name="Rectangle 6"/>
          <p:cNvSpPr>
            <a:spLocks noChangeArrowheads="1"/>
          </p:cNvSpPr>
          <p:nvPr/>
        </p:nvSpPr>
        <p:spPr bwMode="auto">
          <a:xfrm>
            <a:off x="6705600" y="5410200"/>
            <a:ext cx="1219200" cy="1447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4" name="Rectangle 2"/>
          <p:cNvSpPr>
            <a:spLocks noGrp="1" noChangeArrowheads="1"/>
          </p:cNvSpPr>
          <p:nvPr>
            <p:ph type="title"/>
          </p:nvPr>
        </p:nvSpPr>
        <p:spPr>
          <a:xfrm>
            <a:off x="1600200" y="0"/>
            <a:ext cx="7391400" cy="1676400"/>
          </a:xfrm>
        </p:spPr>
        <p:txBody>
          <a:bodyPr/>
          <a:lstStyle/>
          <a:p>
            <a:r>
              <a:rPr lang="en-US" altLang="en-US" sz="3200"/>
              <a:t>Why do we cover inductors?  </a:t>
            </a:r>
            <a:br>
              <a:rPr lang="en-US" altLang="en-US" sz="3200"/>
            </a:br>
            <a:r>
              <a:rPr lang="en-US" altLang="en-US" sz="3200"/>
              <a:t>Aren’t capacitors good enough for everything?</a:t>
            </a:r>
          </a:p>
        </p:txBody>
      </p:sp>
      <p:sp>
        <p:nvSpPr>
          <p:cNvPr id="535555" name="Rectangle 3"/>
          <p:cNvSpPr>
            <a:spLocks noGrp="1" noChangeArrowheads="1"/>
          </p:cNvSpPr>
          <p:nvPr>
            <p:ph type="body" idx="1"/>
          </p:nvPr>
        </p:nvSpPr>
        <p:spPr>
          <a:xfrm>
            <a:off x="533400" y="1752600"/>
            <a:ext cx="7924800" cy="4419600"/>
          </a:xfrm>
        </p:spPr>
        <p:txBody>
          <a:bodyPr/>
          <a:lstStyle/>
          <a:p>
            <a:r>
              <a:rPr lang="en-US" altLang="en-US" sz="2400"/>
              <a:t>This is a good question.  Capacitors, for practical reasons, are closer to ideal in their behavior than inductors.  In addition, it is easier to place capacitors in integrated circuits, than it is to use inductors.  Therefore, we see capacitors being used far more often than we see inductors being used.  </a:t>
            </a:r>
          </a:p>
          <a:p>
            <a:r>
              <a:rPr lang="en-US" altLang="en-US" sz="2400"/>
              <a:t>Still, there are some applications where inductors simply must be used.  Transformers are a case in point.  When we find these </a:t>
            </a:r>
            <a:br>
              <a:rPr lang="en-US" altLang="en-US" sz="2400"/>
            </a:br>
            <a:r>
              <a:rPr lang="en-US" altLang="en-US" sz="2400"/>
              <a:t>applications, we should be ready, </a:t>
            </a:r>
            <a:br>
              <a:rPr lang="en-US" altLang="en-US" sz="2400"/>
            </a:br>
            <a:r>
              <a:rPr lang="en-US" altLang="en-US" sz="2400"/>
              <a:t>so that we can handle inductors.  </a:t>
            </a:r>
          </a:p>
        </p:txBody>
      </p:sp>
      <p:pic>
        <p:nvPicPr>
          <p:cNvPr id="535556" name="Picture 4" descr="E:\Program Files\Microsoft Office\Clipart\homeanim\ag00007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429250"/>
            <a:ext cx="1235075" cy="1428750"/>
          </a:xfrm>
          <a:prstGeom prst="rect">
            <a:avLst/>
          </a:prstGeom>
          <a:noFill/>
          <a:extLst>
            <a:ext uri="{909E8E84-426E-40DD-AFC4-6F175D3DCCD1}">
              <a14:hiddenFill xmlns:a14="http://schemas.microsoft.com/office/drawing/2010/main">
                <a:solidFill>
                  <a:srgbClr val="FFFFFF"/>
                </a:solidFill>
              </a14:hiddenFill>
            </a:ext>
          </a:extLst>
        </p:spPr>
      </p:pic>
      <p:sp>
        <p:nvSpPr>
          <p:cNvPr id="535557" name="Text Box 5"/>
          <p:cNvSpPr txBox="1">
            <a:spLocks noChangeArrowheads="1"/>
          </p:cNvSpPr>
          <p:nvPr/>
        </p:nvSpPr>
        <p:spPr bwMode="auto">
          <a:xfrm>
            <a:off x="8077200" y="6127750"/>
            <a:ext cx="106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304800" y="717550"/>
            <a:ext cx="8763000" cy="6027757"/>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147648837"/>
              </p:ext>
            </p:extLst>
          </p:nvPr>
        </p:nvGraphicFramePr>
        <p:xfrm>
          <a:off x="765554" y="2035311"/>
          <a:ext cx="4226731" cy="536520"/>
        </p:xfrm>
        <a:graphic>
          <a:graphicData uri="http://schemas.openxmlformats.org/presentationml/2006/ole">
            <mc:AlternateContent xmlns:mc="http://schemas.openxmlformats.org/markup-compatibility/2006">
              <mc:Choice xmlns:v="urn:schemas-microsoft-com:vml" Requires="v">
                <p:oleObj spid="_x0000_s537905" r:id="rId3" imgW="1713756" imgH="215806" progId="Equation.DSMT4">
                  <p:embed/>
                </p:oleObj>
              </mc:Choice>
              <mc:Fallback>
                <p:oleObj r:id="rId3" imgW="1713756" imgH="215806"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54" y="2035311"/>
                        <a:ext cx="4226731" cy="536520"/>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67899075"/>
              </p:ext>
            </p:extLst>
          </p:nvPr>
        </p:nvGraphicFramePr>
        <p:xfrm>
          <a:off x="4992285" y="2044953"/>
          <a:ext cx="3505200" cy="518820"/>
        </p:xfrm>
        <a:graphic>
          <a:graphicData uri="http://schemas.openxmlformats.org/presentationml/2006/ole">
            <mc:AlternateContent xmlns:mc="http://schemas.openxmlformats.org/markup-compatibility/2006">
              <mc:Choice xmlns:v="urn:schemas-microsoft-com:vml" Requires="v">
                <p:oleObj spid="_x0000_s537906" r:id="rId5" imgW="1473200" imgH="215900" progId="Equation.DSMT4">
                  <p:embed/>
                </p:oleObj>
              </mc:Choice>
              <mc:Fallback>
                <p:oleObj r:id="rId5" imgW="1473200" imgH="2159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2285" y="2044953"/>
                        <a:ext cx="3505200" cy="518820"/>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75384555"/>
              </p:ext>
            </p:extLst>
          </p:nvPr>
        </p:nvGraphicFramePr>
        <p:xfrm>
          <a:off x="2379623" y="5221117"/>
          <a:ext cx="4496885" cy="778307"/>
        </p:xfrm>
        <a:graphic>
          <a:graphicData uri="http://schemas.openxmlformats.org/presentationml/2006/ole">
            <mc:AlternateContent xmlns:mc="http://schemas.openxmlformats.org/markup-compatibility/2006">
              <mc:Choice xmlns:v="urn:schemas-microsoft-com:vml" Requires="v">
                <p:oleObj spid="_x0000_s537907" r:id="rId7" imgW="2209800" imgH="381000" progId="Equation.DSMT4">
                  <p:embed/>
                </p:oleObj>
              </mc:Choice>
              <mc:Fallback>
                <p:oleObj r:id="rId7" imgW="2209800" imgH="3810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9623" y="5221117"/>
                        <a:ext cx="4496885" cy="778307"/>
                      </a:xfrm>
                      <a:prstGeom prst="rect">
                        <a:avLst/>
                      </a:prstGeom>
                      <a:noFill/>
                    </p:spPr>
                  </p:pic>
                </p:oleObj>
              </mc:Fallback>
            </mc:AlternateContent>
          </a:graphicData>
        </a:graphic>
      </p:graphicFrame>
      <p:sp>
        <p:nvSpPr>
          <p:cNvPr id="16" name="Rectangle 13"/>
          <p:cNvSpPr>
            <a:spLocks noChangeArrowheads="1"/>
          </p:cNvSpPr>
          <p:nvPr/>
        </p:nvSpPr>
        <p:spPr bwMode="auto">
          <a:xfrm>
            <a:off x="438742" y="717550"/>
            <a:ext cx="84951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rPr>
              <a:t>The circuit shown below has a switch which closed at </a:t>
            </a:r>
            <a:b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rPr>
            </a:br>
            <a:r>
              <a:rPr kumimoji="0" lang="en-US" altLang="en-US" sz="2800" b="0" i="1"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rPr>
              <a:t>t</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rPr>
              <a:t> = 0.  The voltages </a:t>
            </a:r>
            <a:r>
              <a:rPr kumimoji="0" lang="en-US" altLang="en-US" sz="2800" b="0" i="1"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rPr>
              <a:t>v</a:t>
            </a:r>
            <a:r>
              <a:rPr kumimoji="0" lang="en-US" altLang="en-US" sz="2800" b="0" i="1" u="none" strike="noStrike" cap="none" normalizeH="0" baseline="-30000" dirty="0">
                <a:ln>
                  <a:noFill/>
                </a:ln>
                <a:solidFill>
                  <a:schemeClr val="bg1"/>
                </a:solidFill>
                <a:effectLst/>
                <a:latin typeface="Times New Roman" panose="02020603050405020304" pitchFamily="18" charset="0"/>
                <a:ea typeface="Times New Roman" panose="02020603050405020304" pitchFamily="18" charset="0"/>
              </a:rPr>
              <a:t>1</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rPr>
              <a:t> and </a:t>
            </a:r>
            <a:r>
              <a:rPr kumimoji="0" lang="en-US" altLang="en-US" sz="2800" b="0" i="1"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rPr>
              <a:t>v</a:t>
            </a:r>
            <a:r>
              <a:rPr kumimoji="0" lang="en-US" altLang="en-US" sz="2800" b="0" i="1" u="none" strike="noStrike" cap="none" normalizeH="0" baseline="-30000" dirty="0">
                <a:ln>
                  <a:noFill/>
                </a:ln>
                <a:solidFill>
                  <a:schemeClr val="bg1"/>
                </a:solidFill>
                <a:effectLst/>
                <a:latin typeface="Times New Roman" panose="02020603050405020304" pitchFamily="18" charset="0"/>
                <a:ea typeface="Times New Roman" panose="02020603050405020304" pitchFamily="18" charset="0"/>
              </a:rPr>
              <a:t>2</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rPr>
              <a:t> were measured before the switch was closed, and it was found that</a:t>
            </a:r>
            <a:endParaRPr kumimoji="0" lang="en-US" altLang="en-US" sz="2800" b="0" i="0" u="none" strike="noStrike" cap="none" normalizeH="0" baseline="0" dirty="0">
              <a:ln>
                <a:noFill/>
              </a:ln>
              <a:solidFill>
                <a:schemeClr val="bg1"/>
              </a:solidFill>
              <a:effectLst/>
              <a:latin typeface="Times New Roman" panose="02020603050405020304" pitchFamily="18" charset="0"/>
            </a:endParaRPr>
          </a:p>
        </p:txBody>
      </p:sp>
      <p:sp>
        <p:nvSpPr>
          <p:cNvPr id="17" name="Rectangle 14"/>
          <p:cNvSpPr>
            <a:spLocks noChangeArrowheads="1"/>
          </p:cNvSpPr>
          <p:nvPr/>
        </p:nvSpPr>
        <p:spPr bwMode="auto">
          <a:xfrm>
            <a:off x="0" y="717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5"/>
          <p:cNvSpPr>
            <a:spLocks noChangeArrowheads="1"/>
          </p:cNvSpPr>
          <p:nvPr/>
        </p:nvSpPr>
        <p:spPr bwMode="auto">
          <a:xfrm>
            <a:off x="463550" y="4421193"/>
            <a:ext cx="83756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rPr>
              <a:t>In addition, for time greater than zero, it was determined that</a:t>
            </a:r>
            <a:endParaRPr kumimoji="0" lang="en-US" altLang="en-US" sz="2800" b="0" i="0" u="none" strike="noStrike" cap="none" normalizeH="0" baseline="0" dirty="0">
              <a:ln>
                <a:noFill/>
              </a:ln>
              <a:solidFill>
                <a:schemeClr val="bg1"/>
              </a:solidFill>
              <a:effectLst/>
              <a:latin typeface="Times New Roman" panose="02020603050405020304" pitchFamily="18" charset="0"/>
            </a:endParaRPr>
          </a:p>
        </p:txBody>
      </p:sp>
      <p:sp>
        <p:nvSpPr>
          <p:cNvPr id="19" name="Rectangle 16"/>
          <p:cNvSpPr>
            <a:spLocks noChangeArrowheads="1"/>
          </p:cNvSpPr>
          <p:nvPr/>
        </p:nvSpPr>
        <p:spPr bwMode="auto">
          <a:xfrm>
            <a:off x="495300" y="5791200"/>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ea typeface="Times New Roman" panose="02020603050405020304" pitchFamily="18" charset="0"/>
              </a:rPr>
              <a:t>Explore the energy stored in the capacitors for </a:t>
            </a:r>
            <a:r>
              <a:rPr kumimoji="0" lang="en-US" altLang="en-US" sz="2800" b="0" i="1" u="none" strike="noStrike" cap="none" normalizeH="0" baseline="0" dirty="0">
                <a:ln>
                  <a:noFill/>
                </a:ln>
                <a:solidFill>
                  <a:schemeClr val="bg1"/>
                </a:solidFill>
                <a:effectLst/>
                <a:ea typeface="Times New Roman" panose="02020603050405020304" pitchFamily="18" charset="0"/>
              </a:rPr>
              <a:t>t</a:t>
            </a:r>
            <a:r>
              <a:rPr kumimoji="0" lang="en-US" altLang="en-US" sz="2800" b="0" i="0" u="none" strike="noStrike" cap="none" normalizeH="0" baseline="0" dirty="0">
                <a:ln>
                  <a:noFill/>
                </a:ln>
                <a:solidFill>
                  <a:schemeClr val="bg1"/>
                </a:solidFill>
                <a:effectLst/>
                <a:ea typeface="Times New Roman" panose="02020603050405020304" pitchFamily="18" charset="0"/>
              </a:rPr>
              <a:t> &lt; 0, and for </a:t>
            </a:r>
            <a:r>
              <a:rPr kumimoji="0" lang="en-US" altLang="en-US" sz="2800" b="0" i="1" u="none" strike="noStrike" cap="none" normalizeH="0" baseline="0" dirty="0">
                <a:ln>
                  <a:noFill/>
                </a:ln>
                <a:solidFill>
                  <a:schemeClr val="bg1"/>
                </a:solidFill>
                <a:effectLst/>
                <a:ea typeface="Times New Roman" panose="02020603050405020304" pitchFamily="18" charset="0"/>
              </a:rPr>
              <a:t>t</a:t>
            </a:r>
            <a:r>
              <a:rPr kumimoji="0" lang="en-US" altLang="en-US" sz="2800" b="0" i="0" u="none" strike="noStrike" cap="none" normalizeH="0" baseline="0" dirty="0">
                <a:ln>
                  <a:noFill/>
                </a:ln>
                <a:solidFill>
                  <a:schemeClr val="bg1"/>
                </a:solidFill>
                <a:effectLst/>
                <a:ea typeface="Times New Roman" panose="02020603050405020304" pitchFamily="18" charset="0"/>
              </a:rPr>
              <a:t> = </a:t>
            </a:r>
            <a:r>
              <a:rPr kumimoji="0" lang="en-US" altLang="en-US" sz="2800" b="0" i="0" u="none" strike="noStrike" cap="none" normalizeH="0" baseline="0" dirty="0">
                <a:ln>
                  <a:noFill/>
                </a:ln>
                <a:solidFill>
                  <a:schemeClr val="bg1"/>
                </a:solidFill>
                <a:effectLst/>
                <a:latin typeface="Symbol" panose="05050102010706020507" pitchFamily="18" charset="2"/>
                <a:ea typeface="Times New Roman" panose="02020603050405020304" pitchFamily="18" charset="0"/>
              </a:rPr>
              <a:t>¥</a:t>
            </a:r>
            <a:r>
              <a:rPr kumimoji="0" lang="en-US" altLang="en-US" sz="2800" b="0" i="0" u="none" strike="noStrike" cap="none" normalizeH="0" baseline="0" dirty="0">
                <a:ln>
                  <a:noFill/>
                </a:ln>
                <a:solidFill>
                  <a:schemeClr val="bg1"/>
                </a:solidFill>
                <a:effectLst/>
                <a:ea typeface="Times New Roman" panose="02020603050405020304" pitchFamily="18" charset="0"/>
              </a:rPr>
              <a:t>.  </a:t>
            </a:r>
            <a:endParaRPr kumimoji="0" lang="en-US" altLang="en-US" sz="2800" b="0" i="0" u="none" strike="noStrike" cap="none" normalizeH="0" baseline="0" dirty="0">
              <a:ln>
                <a:noFill/>
              </a:ln>
              <a:solidFill>
                <a:schemeClr val="bg1"/>
              </a:solidFill>
              <a:effectLst/>
            </a:endParaRPr>
          </a:p>
        </p:txBody>
      </p:sp>
      <p:sp>
        <p:nvSpPr>
          <p:cNvPr id="20" name="Rectangle 18"/>
          <p:cNvSpPr>
            <a:spLocks noChangeArrowheads="1"/>
          </p:cNvSpPr>
          <p:nvPr/>
        </p:nvSpPr>
        <p:spPr bwMode="auto">
          <a:xfrm>
            <a:off x="501650" y="252743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sp>
        <p:nvSpPr>
          <p:cNvPr id="23" name="Rectangle 20"/>
          <p:cNvSpPr>
            <a:spLocks noChangeArrowheads="1"/>
          </p:cNvSpPr>
          <p:nvPr/>
        </p:nvSpPr>
        <p:spPr bwMode="auto">
          <a:xfrm>
            <a:off x="420285" y="25937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371531606"/>
              </p:ext>
            </p:extLst>
          </p:nvPr>
        </p:nvGraphicFramePr>
        <p:xfrm>
          <a:off x="317499" y="2571831"/>
          <a:ext cx="5390229" cy="2021336"/>
        </p:xfrm>
        <a:graphic>
          <a:graphicData uri="http://schemas.openxmlformats.org/presentationml/2006/ole">
            <mc:AlternateContent xmlns:mc="http://schemas.openxmlformats.org/markup-compatibility/2006">
              <mc:Choice xmlns:v="urn:schemas-microsoft-com:vml" Requires="v">
                <p:oleObj spid="_x0000_s537908" name="Visio" r:id="rId9" imgW="5653761" imgH="2117878" progId="Visio.Drawing.11">
                  <p:embed/>
                </p:oleObj>
              </mc:Choice>
              <mc:Fallback>
                <p:oleObj name="Visio" r:id="rId9" imgW="5653761" imgH="2117878" progId="Visio.Drawing.11">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499" y="2571831"/>
                        <a:ext cx="5390229" cy="2021336"/>
                      </a:xfrm>
                      <a:prstGeom prst="rect">
                        <a:avLst/>
                      </a:prstGeom>
                      <a:noFill/>
                    </p:spPr>
                  </p:pic>
                </p:oleObj>
              </mc:Fallback>
            </mc:AlternateContent>
          </a:graphicData>
        </a:graphic>
      </p:graphicFrame>
      <p:sp>
        <p:nvSpPr>
          <p:cNvPr id="2" name="TextBox 1"/>
          <p:cNvSpPr txBox="1"/>
          <p:nvPr/>
        </p:nvSpPr>
        <p:spPr>
          <a:xfrm>
            <a:off x="2514600" y="228600"/>
            <a:ext cx="4953000" cy="461665"/>
          </a:xfrm>
          <a:prstGeom prst="rect">
            <a:avLst/>
          </a:prstGeom>
          <a:noFill/>
        </p:spPr>
        <p:txBody>
          <a:bodyPr wrap="square" rtlCol="0">
            <a:spAutoFit/>
          </a:bodyPr>
          <a:lstStyle/>
          <a:p>
            <a:r>
              <a:rPr lang="en-US" dirty="0">
                <a:latin typeface="+mj-lt"/>
              </a:rPr>
              <a:t>Example Problem #1</a:t>
            </a:r>
          </a:p>
        </p:txBody>
      </p:sp>
    </p:spTree>
    <p:extLst>
      <p:ext uri="{BB962C8B-B14F-4D97-AF65-F5344CB8AC3E}">
        <p14:creationId xmlns:p14="http://schemas.microsoft.com/office/powerpoint/2010/main" val="2579267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1" name="Rectangle 5"/>
          <p:cNvSpPr>
            <a:spLocks noChangeArrowheads="1"/>
          </p:cNvSpPr>
          <p:nvPr/>
        </p:nvSpPr>
        <p:spPr bwMode="auto">
          <a:xfrm>
            <a:off x="6553200" y="2133600"/>
            <a:ext cx="2209800" cy="2133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298" name="Rectangle 2"/>
          <p:cNvSpPr>
            <a:spLocks noGrp="1" noChangeArrowheads="1"/>
          </p:cNvSpPr>
          <p:nvPr>
            <p:ph type="title"/>
          </p:nvPr>
        </p:nvSpPr>
        <p:spPr/>
        <p:txBody>
          <a:bodyPr/>
          <a:lstStyle/>
          <a:p>
            <a:r>
              <a:rPr lang="en-US" altLang="en-US"/>
              <a:t>Circuit Elements</a:t>
            </a:r>
          </a:p>
        </p:txBody>
      </p:sp>
      <p:sp>
        <p:nvSpPr>
          <p:cNvPr id="439299" name="Rectangle 3"/>
          <p:cNvSpPr>
            <a:spLocks noGrp="1" noChangeArrowheads="1"/>
          </p:cNvSpPr>
          <p:nvPr>
            <p:ph type="body" idx="1"/>
          </p:nvPr>
        </p:nvSpPr>
        <p:spPr>
          <a:xfrm>
            <a:off x="609600" y="1676400"/>
            <a:ext cx="5867400" cy="4724400"/>
          </a:xfrm>
        </p:spPr>
        <p:txBody>
          <a:bodyPr/>
          <a:lstStyle/>
          <a:p>
            <a:r>
              <a:rPr lang="en-US" altLang="en-US" sz="2400" dirty="0"/>
              <a:t>In circuits, we think about basic </a:t>
            </a:r>
            <a:r>
              <a:rPr lang="en-US" altLang="en-US" sz="2400" b="1" dirty="0"/>
              <a:t>circuit elements</a:t>
            </a:r>
            <a:r>
              <a:rPr lang="en-US" altLang="en-US" sz="2400" dirty="0"/>
              <a:t> that are the basic “building blocks” of our circuits. This is similar to what we do in Chemistry with chemical elements like oxygen or nitrogen.</a:t>
            </a:r>
          </a:p>
          <a:p>
            <a:r>
              <a:rPr lang="en-US" altLang="en-US" sz="2400" dirty="0"/>
              <a:t>A circuit element cannot be broken down or subdivided into other circuit elements.  </a:t>
            </a:r>
          </a:p>
          <a:p>
            <a:r>
              <a:rPr lang="en-US" altLang="en-US" sz="2400" dirty="0"/>
              <a:t>A circuit element can be defined in terms of the behavior of the voltage and current at its terminals.</a:t>
            </a:r>
          </a:p>
        </p:txBody>
      </p:sp>
      <p:pic>
        <p:nvPicPr>
          <p:cNvPr id="439300" name="Picture 4" descr="E:\Program Files\Microsoft Office\Clipart\corpbas\bd1970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209800"/>
            <a:ext cx="2070100" cy="2033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333375" y="717550"/>
            <a:ext cx="8763000" cy="6027757"/>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17" name="Rectangle 14"/>
          <p:cNvSpPr>
            <a:spLocks noChangeArrowheads="1"/>
          </p:cNvSpPr>
          <p:nvPr/>
        </p:nvSpPr>
        <p:spPr bwMode="auto">
          <a:xfrm>
            <a:off x="0" y="717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8"/>
          <p:cNvSpPr>
            <a:spLocks noChangeArrowheads="1"/>
          </p:cNvSpPr>
          <p:nvPr/>
        </p:nvSpPr>
        <p:spPr bwMode="auto">
          <a:xfrm>
            <a:off x="501650" y="252743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sp>
        <p:nvSpPr>
          <p:cNvPr id="23" name="Rectangle 20"/>
          <p:cNvSpPr>
            <a:spLocks noChangeArrowheads="1"/>
          </p:cNvSpPr>
          <p:nvPr/>
        </p:nvSpPr>
        <p:spPr bwMode="auto">
          <a:xfrm>
            <a:off x="420285" y="25937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p:cNvSpPr txBox="1"/>
          <p:nvPr/>
        </p:nvSpPr>
        <p:spPr>
          <a:xfrm>
            <a:off x="2514600" y="228600"/>
            <a:ext cx="4953000" cy="461665"/>
          </a:xfrm>
          <a:prstGeom prst="rect">
            <a:avLst/>
          </a:prstGeom>
          <a:noFill/>
        </p:spPr>
        <p:txBody>
          <a:bodyPr wrap="square" rtlCol="0">
            <a:spAutoFit/>
          </a:bodyPr>
          <a:lstStyle/>
          <a:p>
            <a:r>
              <a:rPr lang="en-US" dirty="0">
                <a:latin typeface="+mj-lt"/>
              </a:rPr>
              <a:t>Example Problem #2</a:t>
            </a:r>
          </a:p>
        </p:txBody>
      </p:sp>
      <p:sp>
        <p:nvSpPr>
          <p:cNvPr id="4" name="Rectangle 4"/>
          <p:cNvSpPr>
            <a:spLocks noChangeArrowheads="1"/>
          </p:cNvSpPr>
          <p:nvPr/>
        </p:nvSpPr>
        <p:spPr bwMode="auto">
          <a:xfrm>
            <a:off x="507999" y="838200"/>
            <a:ext cx="841375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The switch shown had been open for a long time, then closed at </a:t>
            </a:r>
            <a:r>
              <a:rPr kumimoji="0" lang="en-US" altLang="en-US" sz="2800" b="0"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t</a:t>
            </a:r>
            <a:r>
              <a:rPr kumimoji="0" lang="en-US" altLang="en-US" sz="2800"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 = 0, and opened again at 50[</a:t>
            </a:r>
            <a:r>
              <a:rPr kumimoji="0" lang="en-US" altLang="en-US" sz="2800" b="0" i="0" u="none" strike="noStrike" cap="none" normalizeH="0" baseline="0" dirty="0" err="1">
                <a:ln>
                  <a:noFill/>
                </a:ln>
                <a:solidFill>
                  <a:schemeClr val="bg1"/>
                </a:solidFill>
                <a:effectLst/>
                <a:latin typeface="Symbol" panose="05050102010706020507" pitchFamily="18" charset="2"/>
                <a:ea typeface="Times New Roman" panose="02020603050405020304" pitchFamily="18" charset="0"/>
                <a:cs typeface="Times New Roman" panose="02020603050405020304" pitchFamily="18" charset="0"/>
              </a:rPr>
              <a:t>m</a:t>
            </a:r>
            <a:r>
              <a:rPr kumimoji="0" lang="en-US" altLang="en-US" sz="2800" b="0" i="0" u="none" strike="noStrike" cap="none" normalizeH="0" baseline="0" dirty="0" err="1">
                <a:ln>
                  <a:noFill/>
                </a:ln>
                <a:solidFill>
                  <a:schemeClr val="bg1"/>
                </a:solidFill>
                <a:effectLst/>
                <a:ea typeface="Times New Roman" panose="02020603050405020304" pitchFamily="18" charset="0"/>
                <a:cs typeface="Times New Roman" panose="02020603050405020304" pitchFamily="18" charset="0"/>
              </a:rPr>
              <a:t>s</a:t>
            </a:r>
            <a:r>
              <a:rPr kumimoji="0" lang="en-US" altLang="en-US" sz="2800"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bg1"/>
                </a:solidFill>
                <a:effectLst/>
                <a:latin typeface="Arial" pitchFamily="34" charset="0"/>
                <a:ea typeface="Times New Roman" pitchFamily="18" charset="0"/>
                <a:cs typeface="Arial" pitchFamily="34" charset="0"/>
              </a:rPr>
              <a:t/>
            </a:r>
            <a:br>
              <a:rPr kumimoji="0" lang="en-US" altLang="en-US" sz="2800" b="0" i="0" u="none" strike="noStrike" cap="none" normalizeH="0" baseline="0" dirty="0">
                <a:ln>
                  <a:noFill/>
                </a:ln>
                <a:solidFill>
                  <a:schemeClr val="bg1"/>
                </a:solidFill>
                <a:effectLst/>
                <a:latin typeface="Arial" pitchFamily="34" charset="0"/>
                <a:ea typeface="Times New Roman" pitchFamily="18" charset="0"/>
                <a:cs typeface="Arial" pitchFamily="34" charset="0"/>
              </a:rPr>
            </a:br>
            <a:r>
              <a:rPr kumimoji="0" lang="en-US" altLang="en-US" sz="2800"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a)  Find </a:t>
            </a:r>
            <a:r>
              <a:rPr kumimoji="0" lang="en-US" altLang="en-US" sz="2800" b="0" i="1" u="none" strike="noStrike" cap="none" normalizeH="0" baseline="0" dirty="0" err="1">
                <a:ln>
                  <a:noFill/>
                </a:ln>
                <a:solidFill>
                  <a:schemeClr val="bg1"/>
                </a:solidFill>
                <a:effectLst/>
                <a:ea typeface="Times New Roman" panose="02020603050405020304" pitchFamily="18" charset="0"/>
                <a:cs typeface="Times New Roman" panose="02020603050405020304" pitchFamily="18" charset="0"/>
              </a:rPr>
              <a:t>i</a:t>
            </a:r>
            <a:r>
              <a:rPr kumimoji="0" lang="en-US" altLang="en-US" sz="2800" b="0" i="1" u="none" strike="noStrike" cap="none" normalizeH="0" baseline="-30000" dirty="0" err="1">
                <a:ln>
                  <a:noFill/>
                </a:ln>
                <a:solidFill>
                  <a:schemeClr val="bg1"/>
                </a:solidFill>
                <a:effectLst/>
                <a:ea typeface="Times New Roman" panose="02020603050405020304" pitchFamily="18" charset="0"/>
                <a:cs typeface="Times New Roman" panose="02020603050405020304" pitchFamily="18" charset="0"/>
              </a:rPr>
              <a:t>X</a:t>
            </a:r>
            <a:r>
              <a:rPr kumimoji="0" lang="en-US" altLang="en-US" sz="2800" b="0" i="1" u="none" strike="noStrike" cap="none" normalizeH="0" baseline="-30000" dirty="0">
                <a:ln>
                  <a:noFill/>
                </a:ln>
                <a:solidFill>
                  <a:schemeClr val="bg1"/>
                </a:solidFill>
                <a:effectLst/>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(0</a:t>
            </a:r>
            <a:r>
              <a:rPr kumimoji="0" lang="en-US" altLang="en-US" sz="2800" b="0" i="0" u="none" strike="noStrike" cap="none" normalizeH="0" baseline="30000" dirty="0">
                <a:ln>
                  <a:noFill/>
                </a:ln>
                <a:solidFill>
                  <a:schemeClr val="bg1"/>
                </a:solidFill>
                <a:effectLst/>
                <a:ea typeface="Times New Roman" panose="02020603050405020304" pitchFamily="18" charset="0"/>
                <a:cs typeface="Times New Roman" panose="02020603050405020304" pitchFamily="18" charset="0"/>
              </a:rPr>
              <a:t>-</a:t>
            </a:r>
            <a:r>
              <a:rPr kumimoji="0" lang="en-US" altLang="en-US" sz="2800"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b)  Find </a:t>
            </a:r>
            <a:r>
              <a:rPr kumimoji="0" lang="en-US" altLang="en-US" sz="2800" b="0" i="1" u="none" strike="noStrike" cap="none" normalizeH="0" baseline="0" dirty="0" err="1">
                <a:ln>
                  <a:noFill/>
                </a:ln>
                <a:solidFill>
                  <a:schemeClr val="bg1"/>
                </a:solidFill>
                <a:effectLst/>
                <a:ea typeface="Times New Roman" pitchFamily="18" charset="0"/>
                <a:cs typeface="Times New Roman" panose="02020603050405020304" pitchFamily="18" charset="0"/>
              </a:rPr>
              <a:t>i</a:t>
            </a:r>
            <a:r>
              <a:rPr kumimoji="0" lang="en-US" altLang="en-US" sz="2800" b="0" i="1" u="none" strike="noStrike" cap="none" normalizeH="0" baseline="-30000" dirty="0" err="1">
                <a:ln>
                  <a:noFill/>
                </a:ln>
                <a:solidFill>
                  <a:schemeClr val="bg1"/>
                </a:solidFill>
                <a:effectLst/>
                <a:ea typeface="Times New Roman" pitchFamily="18" charset="0"/>
                <a:cs typeface="Times New Roman" panose="02020603050405020304" pitchFamily="18" charset="0"/>
              </a:rPr>
              <a:t>X</a:t>
            </a:r>
            <a:r>
              <a:rPr kumimoji="0" lang="en-US" altLang="en-US" sz="2800" b="0" i="1" u="none" strike="noStrike" cap="none" normalizeH="0" baseline="-30000" dirty="0">
                <a:ln>
                  <a:noFill/>
                </a:ln>
                <a:solidFill>
                  <a:schemeClr val="bg1"/>
                </a:solidFill>
                <a:effectLst/>
                <a:ea typeface="Times New Roman" pitchFamily="18" charset="0"/>
                <a:cs typeface="Times New Roman" panose="02020603050405020304" pitchFamily="18" charset="0"/>
              </a:rPr>
              <a:t> </a:t>
            </a: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sz="2800"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  </a:t>
            </a:r>
            <a:endParaRPr kumimoji="0" lang="en-US" altLang="en-US" sz="2800"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c)  Find </a:t>
            </a:r>
            <a:r>
              <a:rPr kumimoji="0" lang="en-US" altLang="en-US" sz="2800" b="0" i="1" u="none" strike="noStrike" cap="none" normalizeH="0" baseline="0" dirty="0" err="1">
                <a:ln>
                  <a:noFill/>
                </a:ln>
                <a:solidFill>
                  <a:schemeClr val="bg1"/>
                </a:solidFill>
                <a:effectLst/>
                <a:ea typeface="Times New Roman" pitchFamily="18" charset="0"/>
                <a:cs typeface="Times New Roman" panose="02020603050405020304" pitchFamily="18" charset="0"/>
              </a:rPr>
              <a:t>v</a:t>
            </a:r>
            <a:r>
              <a:rPr kumimoji="0" lang="en-US" altLang="en-US" sz="2800" b="0" i="1" u="none" strike="noStrike" cap="none" normalizeH="0" baseline="-30000" dirty="0" err="1">
                <a:ln>
                  <a:noFill/>
                </a:ln>
                <a:solidFill>
                  <a:schemeClr val="bg1"/>
                </a:solidFill>
                <a:effectLst/>
                <a:ea typeface="Times New Roman" pitchFamily="18" charset="0"/>
                <a:cs typeface="Times New Roman" panose="02020603050405020304" pitchFamily="18" charset="0"/>
              </a:rPr>
              <a:t>X</a:t>
            </a:r>
            <a:r>
              <a:rPr kumimoji="0" lang="en-US" altLang="en-US" sz="2800" b="0" i="1" u="none" strike="noStrike" cap="none" normalizeH="0" baseline="-30000" dirty="0">
                <a:ln>
                  <a:noFill/>
                </a:ln>
                <a:solidFill>
                  <a:schemeClr val="bg1"/>
                </a:solidFill>
                <a:effectLst/>
                <a:ea typeface="Times New Roman" pitchFamily="18" charset="0"/>
                <a:cs typeface="Times New Roman" panose="02020603050405020304" pitchFamily="18" charset="0"/>
              </a:rPr>
              <a:t> </a:t>
            </a: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sz="2800"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  </a:t>
            </a:r>
            <a:endParaRPr kumimoji="0" lang="en-US" altLang="en-US" sz="2800"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d)  Find </a:t>
            </a:r>
            <a:r>
              <a:rPr kumimoji="0" lang="en-US" altLang="en-US" sz="2800" b="0" i="1" u="none" strike="noStrike" cap="none" normalizeH="0" baseline="0" dirty="0" err="1">
                <a:ln>
                  <a:noFill/>
                </a:ln>
                <a:solidFill>
                  <a:schemeClr val="bg1"/>
                </a:solidFill>
                <a:effectLst/>
                <a:ea typeface="Times New Roman" pitchFamily="18" charset="0"/>
                <a:cs typeface="Times New Roman" panose="02020603050405020304" pitchFamily="18" charset="0"/>
              </a:rPr>
              <a:t>v</a:t>
            </a:r>
            <a:r>
              <a:rPr kumimoji="0" lang="en-US" altLang="en-US" sz="2800" b="0" i="1" u="none" strike="noStrike" cap="none" normalizeH="0" baseline="-30000" dirty="0" err="1">
                <a:ln>
                  <a:noFill/>
                </a:ln>
                <a:solidFill>
                  <a:schemeClr val="bg1"/>
                </a:solidFill>
                <a:effectLst/>
                <a:ea typeface="Times New Roman" pitchFamily="18" charset="0"/>
                <a:cs typeface="Times New Roman" panose="02020603050405020304" pitchFamily="18" charset="0"/>
              </a:rPr>
              <a:t>X</a:t>
            </a:r>
            <a:r>
              <a:rPr kumimoji="0" lang="en-US" altLang="en-US" sz="2800" b="0" i="1" u="none" strike="noStrike" cap="none" normalizeH="0" baseline="-30000" dirty="0">
                <a:ln>
                  <a:noFill/>
                </a:ln>
                <a:solidFill>
                  <a:schemeClr val="bg1"/>
                </a:solidFill>
                <a:effectLst/>
                <a:ea typeface="Times New Roman" pitchFamily="18" charset="0"/>
                <a:cs typeface="Times New Roman" panose="02020603050405020304" pitchFamily="18" charset="0"/>
              </a:rPr>
              <a:t> </a:t>
            </a: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sz="2800"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 </a:t>
            </a:r>
            <a:r>
              <a:rPr kumimoji="0" lang="en-US" altLang="en-US" sz="2800" b="0" i="0" u="none" strike="noStrike" cap="none" normalizeH="0" baseline="0" dirty="0">
                <a:ln>
                  <a:noFill/>
                </a:ln>
                <a:solidFill>
                  <a:schemeClr val="bg1"/>
                </a:solidFill>
                <a:effectLst/>
                <a:latin typeface="Arial" pitchFamily="34" charset="0"/>
                <a:ea typeface="Times New Roman" pitchFamily="18" charset="0"/>
                <a:cs typeface="Arial" pitchFamily="34" charset="0"/>
              </a:rPr>
              <a:t> </a:t>
            </a:r>
            <a:endParaRPr kumimoji="0" lang="en-US" altLang="en-US" sz="2800" b="0" i="0" u="none" strike="noStrike" cap="none" normalizeH="0" baseline="0" dirty="0">
              <a:ln>
                <a:noFill/>
              </a:ln>
              <a:solidFill>
                <a:schemeClr val="bg1"/>
              </a:solidFill>
              <a:effectLst/>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252811610"/>
              </p:ext>
            </p:extLst>
          </p:nvPr>
        </p:nvGraphicFramePr>
        <p:xfrm>
          <a:off x="594016" y="3762866"/>
          <a:ext cx="8311860" cy="2828434"/>
        </p:xfrm>
        <a:graphic>
          <a:graphicData uri="http://schemas.openxmlformats.org/presentationml/2006/ole">
            <mc:AlternateContent xmlns:mc="http://schemas.openxmlformats.org/markup-compatibility/2006">
              <mc:Choice xmlns:v="urn:schemas-microsoft-com:vml" Requires="v">
                <p:oleObj spid="_x0000_s538694" name="Visio" r:id="rId3" imgW="10080217" imgH="3432638" progId="Visio.Drawing.11">
                  <p:embed/>
                </p:oleObj>
              </mc:Choice>
              <mc:Fallback>
                <p:oleObj name="Visio" r:id="rId3" imgW="10080217" imgH="3432638"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6" y="3762866"/>
                        <a:ext cx="8311860" cy="2828434"/>
                      </a:xfrm>
                      <a:prstGeom prst="rect">
                        <a:avLst/>
                      </a:prstGeom>
                      <a:noFill/>
                    </p:spPr>
                  </p:pic>
                </p:oleObj>
              </mc:Fallback>
            </mc:AlternateContent>
          </a:graphicData>
        </a:graphic>
      </p:graphicFrame>
    </p:spTree>
    <p:extLst>
      <p:ext uri="{BB962C8B-B14F-4D97-AF65-F5344CB8AC3E}">
        <p14:creationId xmlns:p14="http://schemas.microsoft.com/office/powerpoint/2010/main" val="39538720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333375" y="717550"/>
            <a:ext cx="8763000" cy="6027757"/>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17" name="Rectangle 14"/>
          <p:cNvSpPr>
            <a:spLocks noChangeArrowheads="1"/>
          </p:cNvSpPr>
          <p:nvPr/>
        </p:nvSpPr>
        <p:spPr bwMode="auto">
          <a:xfrm>
            <a:off x="0" y="717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8"/>
          <p:cNvSpPr>
            <a:spLocks noChangeArrowheads="1"/>
          </p:cNvSpPr>
          <p:nvPr/>
        </p:nvSpPr>
        <p:spPr bwMode="auto">
          <a:xfrm>
            <a:off x="501650" y="252743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sp>
        <p:nvSpPr>
          <p:cNvPr id="23" name="Rectangle 20"/>
          <p:cNvSpPr>
            <a:spLocks noChangeArrowheads="1"/>
          </p:cNvSpPr>
          <p:nvPr/>
        </p:nvSpPr>
        <p:spPr bwMode="auto">
          <a:xfrm>
            <a:off x="420285" y="25937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p:cNvSpPr txBox="1"/>
          <p:nvPr/>
        </p:nvSpPr>
        <p:spPr>
          <a:xfrm>
            <a:off x="2514600" y="228600"/>
            <a:ext cx="4953000" cy="461665"/>
          </a:xfrm>
          <a:prstGeom prst="rect">
            <a:avLst/>
          </a:prstGeom>
          <a:noFill/>
        </p:spPr>
        <p:txBody>
          <a:bodyPr wrap="square" rtlCol="0">
            <a:spAutoFit/>
          </a:bodyPr>
          <a:lstStyle/>
          <a:p>
            <a:r>
              <a:rPr lang="en-US" dirty="0">
                <a:latin typeface="+mj-lt"/>
              </a:rPr>
              <a:t>Example Problem #2</a:t>
            </a:r>
          </a:p>
        </p:txBody>
      </p:sp>
      <p:sp>
        <p:nvSpPr>
          <p:cNvPr id="4" name="Rectangle 4"/>
          <p:cNvSpPr>
            <a:spLocks noChangeArrowheads="1"/>
          </p:cNvSpPr>
          <p:nvPr/>
        </p:nvSpPr>
        <p:spPr bwMode="auto">
          <a:xfrm>
            <a:off x="507999" y="838200"/>
            <a:ext cx="841375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The switch shown had been open for a long time, then closed at </a:t>
            </a:r>
            <a:r>
              <a:rPr kumimoji="0" lang="en-US" altLang="en-US" sz="2800" b="0"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t</a:t>
            </a:r>
            <a:r>
              <a:rPr kumimoji="0" lang="en-US" altLang="en-US" sz="2800"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 = 0, and opened again at 50[</a:t>
            </a:r>
            <a:r>
              <a:rPr kumimoji="0" lang="en-US" altLang="en-US" sz="2800" b="0" i="0" u="none" strike="noStrike" cap="none" normalizeH="0" baseline="0" dirty="0" err="1">
                <a:ln>
                  <a:noFill/>
                </a:ln>
                <a:solidFill>
                  <a:schemeClr val="bg1"/>
                </a:solidFill>
                <a:effectLst/>
                <a:latin typeface="Symbol" panose="05050102010706020507" pitchFamily="18" charset="2"/>
                <a:ea typeface="Times New Roman" panose="02020603050405020304" pitchFamily="18" charset="0"/>
                <a:cs typeface="Times New Roman" panose="02020603050405020304" pitchFamily="18" charset="0"/>
              </a:rPr>
              <a:t>m</a:t>
            </a:r>
            <a:r>
              <a:rPr kumimoji="0" lang="en-US" altLang="en-US" sz="2800" b="0" i="0" u="none" strike="noStrike" cap="none" normalizeH="0" baseline="0" dirty="0" err="1">
                <a:ln>
                  <a:noFill/>
                </a:ln>
                <a:solidFill>
                  <a:schemeClr val="bg1"/>
                </a:solidFill>
                <a:effectLst/>
                <a:ea typeface="Times New Roman" panose="02020603050405020304" pitchFamily="18" charset="0"/>
                <a:cs typeface="Times New Roman" panose="02020603050405020304" pitchFamily="18" charset="0"/>
              </a:rPr>
              <a:t>s</a:t>
            </a:r>
            <a:r>
              <a:rPr kumimoji="0" lang="en-US" altLang="en-US" sz="2800"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bg1"/>
                </a:solidFill>
                <a:effectLst/>
                <a:latin typeface="Arial" pitchFamily="34" charset="0"/>
                <a:ea typeface="Times New Roman" pitchFamily="18" charset="0"/>
                <a:cs typeface="Arial" pitchFamily="34" charset="0"/>
              </a:rPr>
              <a:t/>
            </a:r>
            <a:br>
              <a:rPr kumimoji="0" lang="en-US" altLang="en-US" sz="2800" b="0" i="0" u="none" strike="noStrike" cap="none" normalizeH="0" baseline="0" dirty="0">
                <a:ln>
                  <a:noFill/>
                </a:ln>
                <a:solidFill>
                  <a:schemeClr val="bg1"/>
                </a:solidFill>
                <a:effectLst/>
                <a:latin typeface="Arial" pitchFamily="34" charset="0"/>
                <a:ea typeface="Times New Roman" pitchFamily="18" charset="0"/>
                <a:cs typeface="Arial" pitchFamily="34" charset="0"/>
              </a:rPr>
            </a:br>
            <a:r>
              <a:rPr kumimoji="0" lang="en-US" altLang="en-US" sz="2800"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a)  Find </a:t>
            </a:r>
            <a:r>
              <a:rPr kumimoji="0" lang="en-US" altLang="en-US" sz="2800" b="0" i="1" u="none" strike="noStrike" cap="none" normalizeH="0" baseline="0" dirty="0" err="1">
                <a:ln>
                  <a:noFill/>
                </a:ln>
                <a:solidFill>
                  <a:schemeClr val="bg1"/>
                </a:solidFill>
                <a:effectLst/>
                <a:ea typeface="Times New Roman" panose="02020603050405020304" pitchFamily="18" charset="0"/>
                <a:cs typeface="Times New Roman" panose="02020603050405020304" pitchFamily="18" charset="0"/>
              </a:rPr>
              <a:t>i</a:t>
            </a:r>
            <a:r>
              <a:rPr kumimoji="0" lang="en-US" altLang="en-US" sz="2800" b="0" i="1" u="none" strike="noStrike" cap="none" normalizeH="0" baseline="-30000" dirty="0" err="1">
                <a:ln>
                  <a:noFill/>
                </a:ln>
                <a:solidFill>
                  <a:schemeClr val="bg1"/>
                </a:solidFill>
                <a:effectLst/>
                <a:ea typeface="Times New Roman" panose="02020603050405020304" pitchFamily="18" charset="0"/>
                <a:cs typeface="Times New Roman" panose="02020603050405020304" pitchFamily="18" charset="0"/>
              </a:rPr>
              <a:t>X</a:t>
            </a:r>
            <a:r>
              <a:rPr kumimoji="0" lang="en-US" altLang="en-US" sz="2800" b="0" i="1" u="none" strike="noStrike" cap="none" normalizeH="0" baseline="-30000" dirty="0">
                <a:ln>
                  <a:noFill/>
                </a:ln>
                <a:solidFill>
                  <a:schemeClr val="bg1"/>
                </a:solidFill>
                <a:effectLst/>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(0</a:t>
            </a:r>
            <a:r>
              <a:rPr kumimoji="0" lang="en-US" altLang="en-US" sz="2800" b="0" i="0" u="none" strike="noStrike" cap="none" normalizeH="0" baseline="30000" dirty="0">
                <a:ln>
                  <a:noFill/>
                </a:ln>
                <a:solidFill>
                  <a:schemeClr val="bg1"/>
                </a:solidFill>
                <a:effectLst/>
                <a:ea typeface="Times New Roman" panose="02020603050405020304" pitchFamily="18" charset="0"/>
                <a:cs typeface="Times New Roman" panose="02020603050405020304" pitchFamily="18" charset="0"/>
              </a:rPr>
              <a:t>-</a:t>
            </a:r>
            <a:r>
              <a:rPr kumimoji="0" lang="en-US" altLang="en-US" sz="2800"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b)  Find </a:t>
            </a:r>
            <a:r>
              <a:rPr kumimoji="0" lang="en-US" altLang="en-US" sz="2800" b="0" i="1" u="none" strike="noStrike" cap="none" normalizeH="0" baseline="0" dirty="0" err="1">
                <a:ln>
                  <a:noFill/>
                </a:ln>
                <a:solidFill>
                  <a:schemeClr val="bg1"/>
                </a:solidFill>
                <a:effectLst/>
                <a:ea typeface="Times New Roman" pitchFamily="18" charset="0"/>
                <a:cs typeface="Times New Roman" panose="02020603050405020304" pitchFamily="18" charset="0"/>
              </a:rPr>
              <a:t>i</a:t>
            </a:r>
            <a:r>
              <a:rPr kumimoji="0" lang="en-US" altLang="en-US" sz="2800" b="0" i="1" u="none" strike="noStrike" cap="none" normalizeH="0" baseline="-30000" dirty="0" err="1">
                <a:ln>
                  <a:noFill/>
                </a:ln>
                <a:solidFill>
                  <a:schemeClr val="bg1"/>
                </a:solidFill>
                <a:effectLst/>
                <a:ea typeface="Times New Roman" pitchFamily="18" charset="0"/>
                <a:cs typeface="Times New Roman" panose="02020603050405020304" pitchFamily="18" charset="0"/>
              </a:rPr>
              <a:t>X</a:t>
            </a:r>
            <a:r>
              <a:rPr kumimoji="0" lang="en-US" altLang="en-US" sz="2800" b="0" i="1" u="none" strike="noStrike" cap="none" normalizeH="0" baseline="-30000" dirty="0">
                <a:ln>
                  <a:noFill/>
                </a:ln>
                <a:solidFill>
                  <a:schemeClr val="bg1"/>
                </a:solidFill>
                <a:effectLst/>
                <a:ea typeface="Times New Roman" pitchFamily="18" charset="0"/>
                <a:cs typeface="Times New Roman" panose="02020603050405020304" pitchFamily="18" charset="0"/>
              </a:rPr>
              <a:t> </a:t>
            </a: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sz="2800"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  </a:t>
            </a:r>
            <a:endParaRPr kumimoji="0" lang="en-US" altLang="en-US" sz="2800"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c)  Find </a:t>
            </a:r>
            <a:r>
              <a:rPr kumimoji="0" lang="en-US" altLang="en-US" sz="2800" b="0" i="1" u="none" strike="noStrike" cap="none" normalizeH="0" baseline="0" dirty="0" err="1">
                <a:ln>
                  <a:noFill/>
                </a:ln>
                <a:solidFill>
                  <a:schemeClr val="bg1"/>
                </a:solidFill>
                <a:effectLst/>
                <a:ea typeface="Times New Roman" pitchFamily="18" charset="0"/>
                <a:cs typeface="Times New Roman" panose="02020603050405020304" pitchFamily="18" charset="0"/>
              </a:rPr>
              <a:t>v</a:t>
            </a:r>
            <a:r>
              <a:rPr kumimoji="0" lang="en-US" altLang="en-US" sz="2800" b="0" i="1" u="none" strike="noStrike" cap="none" normalizeH="0" baseline="-30000" dirty="0" err="1">
                <a:ln>
                  <a:noFill/>
                </a:ln>
                <a:solidFill>
                  <a:schemeClr val="bg1"/>
                </a:solidFill>
                <a:effectLst/>
                <a:ea typeface="Times New Roman" pitchFamily="18" charset="0"/>
                <a:cs typeface="Times New Roman" panose="02020603050405020304" pitchFamily="18" charset="0"/>
              </a:rPr>
              <a:t>X</a:t>
            </a:r>
            <a:r>
              <a:rPr kumimoji="0" lang="en-US" altLang="en-US" sz="2800" b="0" i="1" u="none" strike="noStrike" cap="none" normalizeH="0" baseline="-30000" dirty="0">
                <a:ln>
                  <a:noFill/>
                </a:ln>
                <a:solidFill>
                  <a:schemeClr val="bg1"/>
                </a:solidFill>
                <a:effectLst/>
                <a:ea typeface="Times New Roman" pitchFamily="18" charset="0"/>
                <a:cs typeface="Times New Roman" panose="02020603050405020304" pitchFamily="18" charset="0"/>
              </a:rPr>
              <a:t> </a:t>
            </a: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sz="2800"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  </a:t>
            </a:r>
            <a:endParaRPr kumimoji="0" lang="en-US" altLang="en-US" sz="2800"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d)  Find </a:t>
            </a:r>
            <a:r>
              <a:rPr kumimoji="0" lang="en-US" altLang="en-US" sz="2800" b="0" i="1" u="none" strike="noStrike" cap="none" normalizeH="0" baseline="0" dirty="0" err="1">
                <a:ln>
                  <a:noFill/>
                </a:ln>
                <a:solidFill>
                  <a:schemeClr val="bg1"/>
                </a:solidFill>
                <a:effectLst/>
                <a:ea typeface="Times New Roman" pitchFamily="18" charset="0"/>
                <a:cs typeface="Times New Roman" panose="02020603050405020304" pitchFamily="18" charset="0"/>
              </a:rPr>
              <a:t>v</a:t>
            </a:r>
            <a:r>
              <a:rPr kumimoji="0" lang="en-US" altLang="en-US" sz="2800" b="0" i="1" u="none" strike="noStrike" cap="none" normalizeH="0" baseline="-30000" dirty="0" err="1">
                <a:ln>
                  <a:noFill/>
                </a:ln>
                <a:solidFill>
                  <a:schemeClr val="bg1"/>
                </a:solidFill>
                <a:effectLst/>
                <a:ea typeface="Times New Roman" pitchFamily="18" charset="0"/>
                <a:cs typeface="Times New Roman" panose="02020603050405020304" pitchFamily="18" charset="0"/>
              </a:rPr>
              <a:t>X</a:t>
            </a:r>
            <a:r>
              <a:rPr kumimoji="0" lang="en-US" altLang="en-US" sz="2800" b="0" i="1" u="none" strike="noStrike" cap="none" normalizeH="0" baseline="-30000" dirty="0">
                <a:ln>
                  <a:noFill/>
                </a:ln>
                <a:solidFill>
                  <a:schemeClr val="bg1"/>
                </a:solidFill>
                <a:effectLst/>
                <a:ea typeface="Times New Roman" pitchFamily="18" charset="0"/>
                <a:cs typeface="Times New Roman" panose="02020603050405020304" pitchFamily="18" charset="0"/>
              </a:rPr>
              <a:t> </a:t>
            </a: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sz="2800"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sz="2800" b="0" i="0" u="none" strike="noStrike" cap="none" normalizeH="0" baseline="0" dirty="0">
                <a:ln>
                  <a:noFill/>
                </a:ln>
                <a:solidFill>
                  <a:schemeClr val="bg1"/>
                </a:solidFill>
                <a:effectLst/>
                <a:ea typeface="Times New Roman" pitchFamily="18" charset="0"/>
                <a:cs typeface="Times New Roman" panose="02020603050405020304" pitchFamily="18" charset="0"/>
              </a:rPr>
              <a:t>). </a:t>
            </a:r>
            <a:r>
              <a:rPr kumimoji="0" lang="en-US" altLang="en-US" sz="2800" b="0" i="0" u="none" strike="noStrike" cap="none" normalizeH="0" baseline="0" dirty="0">
                <a:ln>
                  <a:noFill/>
                </a:ln>
                <a:solidFill>
                  <a:schemeClr val="bg1"/>
                </a:solidFill>
                <a:effectLst/>
                <a:latin typeface="Arial" pitchFamily="34" charset="0"/>
                <a:ea typeface="Times New Roman" pitchFamily="18" charset="0"/>
                <a:cs typeface="Arial" pitchFamily="34" charset="0"/>
              </a:rPr>
              <a:t> </a:t>
            </a:r>
            <a:endParaRPr kumimoji="0" lang="en-US" altLang="en-US" sz="2800" b="0" i="0" u="none" strike="noStrike" cap="none" normalizeH="0" baseline="0" dirty="0">
              <a:ln>
                <a:noFill/>
              </a:ln>
              <a:solidFill>
                <a:schemeClr val="bg1"/>
              </a:solidFill>
              <a:effectLst/>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44759245"/>
              </p:ext>
            </p:extLst>
          </p:nvPr>
        </p:nvGraphicFramePr>
        <p:xfrm>
          <a:off x="594016" y="3762866"/>
          <a:ext cx="8311860" cy="2828434"/>
        </p:xfrm>
        <a:graphic>
          <a:graphicData uri="http://schemas.openxmlformats.org/presentationml/2006/ole">
            <mc:AlternateContent xmlns:mc="http://schemas.openxmlformats.org/markup-compatibility/2006">
              <mc:Choice xmlns:v="urn:schemas-microsoft-com:vml" Requires="v">
                <p:oleObj spid="_x0000_s546820" name="Visio" r:id="rId3" imgW="10080217" imgH="3432638" progId="Visio.Drawing.11">
                  <p:embed/>
                </p:oleObj>
              </mc:Choice>
              <mc:Fallback>
                <p:oleObj name="Visio" r:id="rId3" imgW="10080217" imgH="343263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6" y="3762866"/>
                        <a:ext cx="8311860" cy="2828434"/>
                      </a:xfrm>
                      <a:prstGeom prst="rect">
                        <a:avLst/>
                      </a:prstGeom>
                      <a:noFill/>
                    </p:spPr>
                  </p:pic>
                </p:oleObj>
              </mc:Fallback>
            </mc:AlternateContent>
          </a:graphicData>
        </a:graphic>
      </p:graphicFrame>
      <p:sp>
        <p:nvSpPr>
          <p:cNvPr id="2" name="TextBox 1"/>
          <p:cNvSpPr txBox="1"/>
          <p:nvPr/>
        </p:nvSpPr>
        <p:spPr>
          <a:xfrm>
            <a:off x="4343400" y="1905000"/>
            <a:ext cx="3886200" cy="1569660"/>
          </a:xfrm>
          <a:prstGeom prst="rect">
            <a:avLst/>
          </a:prstGeom>
          <a:solidFill>
            <a:schemeClr val="bg2">
              <a:lumMod val="75000"/>
            </a:schemeClr>
          </a:solidFill>
        </p:spPr>
        <p:txBody>
          <a:bodyPr wrap="square" rtlCol="0">
            <a:spAutoFit/>
          </a:bodyPr>
          <a:lstStyle/>
          <a:p>
            <a:r>
              <a:rPr lang="en-US" dirty="0"/>
              <a:t>a) </a:t>
            </a:r>
            <a:r>
              <a:rPr lang="en-US" i="1" dirty="0" err="1"/>
              <a:t>i</a:t>
            </a:r>
            <a:r>
              <a:rPr lang="en-US" i="1" baseline="-25000" dirty="0" err="1"/>
              <a:t>X</a:t>
            </a:r>
            <a:r>
              <a:rPr lang="en-US" dirty="0"/>
              <a:t>(0</a:t>
            </a:r>
            <a:r>
              <a:rPr lang="en-US" baseline="30000" dirty="0"/>
              <a:t>-</a:t>
            </a:r>
            <a:r>
              <a:rPr lang="en-US" dirty="0"/>
              <a:t>) = 336.4[</a:t>
            </a:r>
            <a:r>
              <a:rPr lang="en-US" dirty="0">
                <a:latin typeface="Symbol" panose="05050102010706020507" pitchFamily="18" charset="2"/>
              </a:rPr>
              <a:t>m</a:t>
            </a:r>
            <a:r>
              <a:rPr lang="en-US" dirty="0"/>
              <a:t>A]</a:t>
            </a:r>
          </a:p>
          <a:p>
            <a:r>
              <a:rPr lang="en-US" dirty="0"/>
              <a:t>b) </a:t>
            </a:r>
            <a:r>
              <a:rPr lang="en-US" i="1" dirty="0" err="1"/>
              <a:t>i</a:t>
            </a:r>
            <a:r>
              <a:rPr lang="en-US" i="1" baseline="-25000" dirty="0" err="1"/>
              <a:t>X</a:t>
            </a:r>
            <a:r>
              <a:rPr lang="en-US" dirty="0"/>
              <a:t>(0</a:t>
            </a:r>
            <a:r>
              <a:rPr lang="en-US" baseline="30000" dirty="0"/>
              <a:t>+</a:t>
            </a:r>
            <a:r>
              <a:rPr lang="en-US" dirty="0"/>
              <a:t>) = -56.63[</a:t>
            </a:r>
            <a:r>
              <a:rPr lang="en-US" dirty="0">
                <a:latin typeface="Symbol" panose="05050102010706020507" pitchFamily="18" charset="2"/>
              </a:rPr>
              <a:t>m</a:t>
            </a:r>
            <a:r>
              <a:rPr lang="en-US" dirty="0"/>
              <a:t>A]</a:t>
            </a:r>
          </a:p>
          <a:p>
            <a:r>
              <a:rPr lang="en-US" dirty="0"/>
              <a:t>c) </a:t>
            </a:r>
            <a:r>
              <a:rPr lang="en-US" i="1" dirty="0" err="1"/>
              <a:t>v</a:t>
            </a:r>
            <a:r>
              <a:rPr lang="en-US" i="1" baseline="-25000" dirty="0" err="1"/>
              <a:t>X</a:t>
            </a:r>
            <a:r>
              <a:rPr lang="en-US" dirty="0"/>
              <a:t>(0</a:t>
            </a:r>
            <a:r>
              <a:rPr lang="en-US" baseline="30000" dirty="0"/>
              <a:t>-</a:t>
            </a:r>
            <a:r>
              <a:rPr lang="en-US" dirty="0"/>
              <a:t>) = 0</a:t>
            </a:r>
          </a:p>
          <a:p>
            <a:r>
              <a:rPr lang="en-US" dirty="0"/>
              <a:t>d) </a:t>
            </a:r>
            <a:r>
              <a:rPr lang="en-US" i="1" dirty="0" err="1"/>
              <a:t>v</a:t>
            </a:r>
            <a:r>
              <a:rPr lang="en-US" i="1" baseline="-25000" dirty="0" err="1"/>
              <a:t>X</a:t>
            </a:r>
            <a:r>
              <a:rPr lang="en-US" dirty="0"/>
              <a:t>(0</a:t>
            </a:r>
            <a:r>
              <a:rPr lang="en-US" baseline="30000" dirty="0"/>
              <a:t>+</a:t>
            </a:r>
            <a:r>
              <a:rPr lang="en-US" dirty="0"/>
              <a:t>) = 2.20[V]</a:t>
            </a:r>
          </a:p>
        </p:txBody>
      </p:sp>
    </p:spTree>
    <p:extLst>
      <p:ext uri="{BB962C8B-B14F-4D97-AF65-F5344CB8AC3E}">
        <p14:creationId xmlns:p14="http://schemas.microsoft.com/office/powerpoint/2010/main" val="51858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304800" y="717550"/>
            <a:ext cx="8763000" cy="6027757"/>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anose="02020603050405020304" pitchFamily="18" charset="0"/>
            </a:endParaRPr>
          </a:p>
        </p:txBody>
      </p:sp>
      <p:sp>
        <p:nvSpPr>
          <p:cNvPr id="17" name="Rectangle 14"/>
          <p:cNvSpPr>
            <a:spLocks noChangeArrowheads="1"/>
          </p:cNvSpPr>
          <p:nvPr/>
        </p:nvSpPr>
        <p:spPr bwMode="auto">
          <a:xfrm>
            <a:off x="0" y="717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8"/>
          <p:cNvSpPr>
            <a:spLocks noChangeArrowheads="1"/>
          </p:cNvSpPr>
          <p:nvPr/>
        </p:nvSpPr>
        <p:spPr bwMode="auto">
          <a:xfrm>
            <a:off x="501650" y="252743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sp>
        <p:nvSpPr>
          <p:cNvPr id="23" name="Rectangle 20"/>
          <p:cNvSpPr>
            <a:spLocks noChangeArrowheads="1"/>
          </p:cNvSpPr>
          <p:nvPr/>
        </p:nvSpPr>
        <p:spPr bwMode="auto">
          <a:xfrm>
            <a:off x="420285" y="25937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501650" y="946150"/>
            <a:ext cx="839758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For the circuit shown, the switch had been in position a for a long time before moving to position b at </a:t>
            </a:r>
            <a:r>
              <a:rPr kumimoji="0" lang="en-US" altLang="en-US" b="0"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t</a:t>
            </a:r>
            <a:r>
              <a:rPr kumimoji="0" lang="en-US" altLang="en-US"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 = 0.  The voltage </a:t>
            </a:r>
            <a:r>
              <a:rPr kumimoji="0" lang="en-US" altLang="en-US" b="0" i="1" u="none" strike="noStrike" cap="none" normalizeH="0" baseline="0" dirty="0" err="1">
                <a:ln>
                  <a:noFill/>
                </a:ln>
                <a:solidFill>
                  <a:schemeClr val="bg1"/>
                </a:solidFill>
                <a:effectLst/>
                <a:ea typeface="Times New Roman" panose="02020603050405020304" pitchFamily="18" charset="0"/>
                <a:cs typeface="Times New Roman" panose="02020603050405020304" pitchFamily="18" charset="0"/>
              </a:rPr>
              <a:t>v</a:t>
            </a:r>
            <a:r>
              <a:rPr kumimoji="0" lang="en-US" altLang="en-US" b="0" i="1" u="none" strike="noStrike" cap="none" normalizeH="0" baseline="-30000" dirty="0" err="1">
                <a:ln>
                  <a:noFill/>
                </a:ln>
                <a:solidFill>
                  <a:schemeClr val="bg1"/>
                </a:solidFill>
                <a:effectLst/>
                <a:ea typeface="Times New Roman" panose="02020603050405020304" pitchFamily="18" charset="0"/>
                <a:cs typeface="Times New Roman" panose="02020603050405020304" pitchFamily="18" charset="0"/>
              </a:rPr>
              <a:t>X</a:t>
            </a:r>
            <a:r>
              <a:rPr kumimoji="0" lang="en-US" altLang="en-US"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 before </a:t>
            </a:r>
            <a:br>
              <a:rPr kumimoji="0" lang="en-US" altLang="en-US"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US" altLang="en-US" b="0"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t</a:t>
            </a:r>
            <a:r>
              <a:rPr kumimoji="0" lang="en-US" altLang="en-US"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 = 0 was constant, and equal to -7.34[V].  </a:t>
            </a:r>
            <a:endParaRPr kumimoji="0" lang="en-US" altLang="en-US"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a)  Find </a:t>
            </a:r>
            <a:r>
              <a:rPr kumimoji="0" lang="en-US" altLang="en-US" b="0" i="1" u="none" strike="noStrike" cap="none" normalizeH="0" baseline="0" dirty="0" err="1">
                <a:ln>
                  <a:noFill/>
                </a:ln>
                <a:solidFill>
                  <a:schemeClr val="bg1"/>
                </a:solidFill>
                <a:effectLst/>
                <a:ea typeface="Times New Roman" pitchFamily="18" charset="0"/>
                <a:cs typeface="Times New Roman" panose="02020603050405020304" pitchFamily="18" charset="0"/>
              </a:rPr>
              <a:t>v</a:t>
            </a:r>
            <a:r>
              <a:rPr kumimoji="0" lang="en-US" altLang="en-US" b="0" i="1" u="none" strike="noStrike" cap="none" normalizeH="0" baseline="-30000" dirty="0" err="1">
                <a:ln>
                  <a:noFill/>
                </a:ln>
                <a:solidFill>
                  <a:schemeClr val="bg1"/>
                </a:solidFill>
                <a:effectLst/>
                <a:ea typeface="Times New Roman" pitchFamily="18" charset="0"/>
                <a:cs typeface="Times New Roman" panose="02020603050405020304" pitchFamily="18" charset="0"/>
              </a:rPr>
              <a:t>W</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a:t>
            </a:r>
            <a:endParaRPr kumimoji="0" lang="en-US" altLang="en-US"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b)  Find </a:t>
            </a:r>
            <a:r>
              <a:rPr kumimoji="0" lang="en-US" altLang="en-US" b="0" i="1" u="none" strike="noStrike" cap="none" normalizeH="0" baseline="0" dirty="0" err="1">
                <a:ln>
                  <a:noFill/>
                </a:ln>
                <a:solidFill>
                  <a:schemeClr val="bg1"/>
                </a:solidFill>
                <a:effectLst/>
                <a:ea typeface="Times New Roman" pitchFamily="18" charset="0"/>
                <a:cs typeface="Times New Roman" panose="02020603050405020304" pitchFamily="18" charset="0"/>
              </a:rPr>
              <a:t>v</a:t>
            </a:r>
            <a:r>
              <a:rPr kumimoji="0" lang="en-US" altLang="en-US" b="0" i="1" u="none" strike="noStrike" cap="none" normalizeH="0" baseline="-30000" dirty="0" err="1">
                <a:ln>
                  <a:noFill/>
                </a:ln>
                <a:solidFill>
                  <a:schemeClr val="bg1"/>
                </a:solidFill>
                <a:effectLst/>
                <a:ea typeface="Times New Roman" pitchFamily="18" charset="0"/>
                <a:cs typeface="Times New Roman" panose="02020603050405020304" pitchFamily="18" charset="0"/>
              </a:rPr>
              <a:t>W</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a:t>
            </a:r>
            <a:endParaRPr kumimoji="0" lang="en-US" altLang="en-US"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c)  Find </a:t>
            </a:r>
            <a:r>
              <a:rPr kumimoji="0" lang="en-US" altLang="en-US" b="0" i="1" u="none" strike="noStrike" cap="none" normalizeH="0" baseline="0" dirty="0" err="1">
                <a:ln>
                  <a:noFill/>
                </a:ln>
                <a:solidFill>
                  <a:schemeClr val="bg1"/>
                </a:solidFill>
                <a:effectLst/>
                <a:ea typeface="Times New Roman" pitchFamily="18" charset="0"/>
                <a:cs typeface="Times New Roman" panose="02020603050405020304" pitchFamily="18" charset="0"/>
              </a:rPr>
              <a:t>i</a:t>
            </a:r>
            <a:r>
              <a:rPr kumimoji="0" lang="en-US" altLang="en-US" b="0" i="1" u="none" strike="noStrike" cap="none" normalizeH="0" baseline="-30000" dirty="0" err="1">
                <a:ln>
                  <a:noFill/>
                </a:ln>
                <a:solidFill>
                  <a:schemeClr val="bg1"/>
                </a:solidFill>
                <a:effectLst/>
                <a:ea typeface="Times New Roman" pitchFamily="18" charset="0"/>
                <a:cs typeface="Times New Roman" panose="02020603050405020304" pitchFamily="18" charset="0"/>
              </a:rPr>
              <a:t>W</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a:t>
            </a:r>
            <a:endParaRPr kumimoji="0" lang="en-US" altLang="en-US"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d)  Find </a:t>
            </a:r>
            <a:r>
              <a:rPr kumimoji="0" lang="en-US" altLang="en-US" b="0" i="1" u="none" strike="noStrike" cap="none" normalizeH="0" baseline="0" dirty="0" err="1">
                <a:ln>
                  <a:noFill/>
                </a:ln>
                <a:solidFill>
                  <a:schemeClr val="bg1"/>
                </a:solidFill>
                <a:effectLst/>
                <a:ea typeface="Times New Roman" pitchFamily="18" charset="0"/>
                <a:cs typeface="Times New Roman" panose="02020603050405020304" pitchFamily="18" charset="0"/>
              </a:rPr>
              <a:t>i</a:t>
            </a:r>
            <a:r>
              <a:rPr kumimoji="0" lang="en-US" altLang="en-US" b="0" i="1" u="none" strike="noStrike" cap="none" normalizeH="0" baseline="-30000" dirty="0" err="1">
                <a:ln>
                  <a:noFill/>
                </a:ln>
                <a:solidFill>
                  <a:schemeClr val="bg1"/>
                </a:solidFill>
                <a:effectLst/>
                <a:ea typeface="Times New Roman" pitchFamily="18" charset="0"/>
                <a:cs typeface="Times New Roman" panose="02020603050405020304" pitchFamily="18" charset="0"/>
              </a:rPr>
              <a:t>W</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a:t>
            </a:r>
            <a:endParaRPr kumimoji="0" lang="en-US" altLang="en-US" b="0" i="0" u="none" strike="noStrike" cap="none" normalizeH="0" baseline="0" dirty="0">
              <a:ln>
                <a:noFill/>
              </a:ln>
              <a:solidFill>
                <a:schemeClr val="bg1"/>
              </a:solidFill>
              <a:effectLst/>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19806081"/>
              </p:ext>
            </p:extLst>
          </p:nvPr>
        </p:nvGraphicFramePr>
        <p:xfrm>
          <a:off x="2651370" y="2209800"/>
          <a:ext cx="6416430" cy="3861604"/>
        </p:xfrm>
        <a:graphic>
          <a:graphicData uri="http://schemas.openxmlformats.org/presentationml/2006/ole">
            <mc:AlternateContent xmlns:mc="http://schemas.openxmlformats.org/markup-compatibility/2006">
              <mc:Choice xmlns:v="urn:schemas-microsoft-com:vml" Requires="v">
                <p:oleObj spid="_x0000_s539714" name="Visio" r:id="rId3" imgW="7091894" imgH="4260750" progId="Visio.Drawing.11">
                  <p:embed/>
                </p:oleObj>
              </mc:Choice>
              <mc:Fallback>
                <p:oleObj name="Visio" r:id="rId3" imgW="7091894" imgH="426075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370" y="2209800"/>
                        <a:ext cx="6416430" cy="3861604"/>
                      </a:xfrm>
                      <a:prstGeom prst="rect">
                        <a:avLst/>
                      </a:prstGeom>
                      <a:noFill/>
                    </p:spPr>
                  </p:pic>
                </p:oleObj>
              </mc:Fallback>
            </mc:AlternateContent>
          </a:graphicData>
        </a:graphic>
      </p:graphicFrame>
      <p:sp>
        <p:nvSpPr>
          <p:cNvPr id="15" name="TextBox 14"/>
          <p:cNvSpPr txBox="1"/>
          <p:nvPr/>
        </p:nvSpPr>
        <p:spPr>
          <a:xfrm>
            <a:off x="2514600" y="228600"/>
            <a:ext cx="4953000" cy="461665"/>
          </a:xfrm>
          <a:prstGeom prst="rect">
            <a:avLst/>
          </a:prstGeom>
          <a:noFill/>
        </p:spPr>
        <p:txBody>
          <a:bodyPr wrap="square" rtlCol="0">
            <a:spAutoFit/>
          </a:bodyPr>
          <a:lstStyle/>
          <a:p>
            <a:r>
              <a:rPr lang="en-US" dirty="0">
                <a:latin typeface="+mj-lt"/>
              </a:rPr>
              <a:t>Example Problem #3</a:t>
            </a:r>
          </a:p>
        </p:txBody>
      </p:sp>
    </p:spTree>
    <p:extLst>
      <p:ext uri="{BB962C8B-B14F-4D97-AF65-F5344CB8AC3E}">
        <p14:creationId xmlns:p14="http://schemas.microsoft.com/office/powerpoint/2010/main" val="33144766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304800" y="717550"/>
            <a:ext cx="8763000" cy="6027757"/>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anose="02020603050405020304" pitchFamily="18" charset="0"/>
            </a:endParaRPr>
          </a:p>
        </p:txBody>
      </p:sp>
      <p:sp>
        <p:nvSpPr>
          <p:cNvPr id="17" name="Rectangle 14"/>
          <p:cNvSpPr>
            <a:spLocks noChangeArrowheads="1"/>
          </p:cNvSpPr>
          <p:nvPr/>
        </p:nvSpPr>
        <p:spPr bwMode="auto">
          <a:xfrm>
            <a:off x="0" y="717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8"/>
          <p:cNvSpPr>
            <a:spLocks noChangeArrowheads="1"/>
          </p:cNvSpPr>
          <p:nvPr/>
        </p:nvSpPr>
        <p:spPr bwMode="auto">
          <a:xfrm>
            <a:off x="501650" y="252743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sp>
        <p:nvSpPr>
          <p:cNvPr id="23" name="Rectangle 20"/>
          <p:cNvSpPr>
            <a:spLocks noChangeArrowheads="1"/>
          </p:cNvSpPr>
          <p:nvPr/>
        </p:nvSpPr>
        <p:spPr bwMode="auto">
          <a:xfrm>
            <a:off x="420285" y="25937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501650" y="946150"/>
            <a:ext cx="839758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For the circuit shown, the switch had been in position a for a long time before moving to position b at </a:t>
            </a:r>
            <a:r>
              <a:rPr kumimoji="0" lang="en-US" altLang="en-US" b="0"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t</a:t>
            </a:r>
            <a:r>
              <a:rPr kumimoji="0" lang="en-US" altLang="en-US"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 = 0.  The voltage </a:t>
            </a:r>
            <a:r>
              <a:rPr kumimoji="0" lang="en-US" altLang="en-US" b="0" i="1" u="none" strike="noStrike" cap="none" normalizeH="0" baseline="0" dirty="0" err="1">
                <a:ln>
                  <a:noFill/>
                </a:ln>
                <a:solidFill>
                  <a:schemeClr val="bg1"/>
                </a:solidFill>
                <a:effectLst/>
                <a:ea typeface="Times New Roman" panose="02020603050405020304" pitchFamily="18" charset="0"/>
                <a:cs typeface="Times New Roman" panose="02020603050405020304" pitchFamily="18" charset="0"/>
              </a:rPr>
              <a:t>v</a:t>
            </a:r>
            <a:r>
              <a:rPr kumimoji="0" lang="en-US" altLang="en-US" b="0" i="1" u="none" strike="noStrike" cap="none" normalizeH="0" baseline="-30000" dirty="0" err="1">
                <a:ln>
                  <a:noFill/>
                </a:ln>
                <a:solidFill>
                  <a:schemeClr val="bg1"/>
                </a:solidFill>
                <a:effectLst/>
                <a:ea typeface="Times New Roman" panose="02020603050405020304" pitchFamily="18" charset="0"/>
                <a:cs typeface="Times New Roman" panose="02020603050405020304" pitchFamily="18" charset="0"/>
              </a:rPr>
              <a:t>X</a:t>
            </a:r>
            <a:r>
              <a:rPr kumimoji="0" lang="en-US" altLang="en-US"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 before </a:t>
            </a:r>
            <a:br>
              <a:rPr kumimoji="0" lang="en-US" altLang="en-US"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br>
            <a:r>
              <a:rPr kumimoji="0" lang="en-US" altLang="en-US" b="0" i="1"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t</a:t>
            </a:r>
            <a:r>
              <a:rPr kumimoji="0" lang="en-US" altLang="en-US" b="0"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 = 0 was constant, and equal to -7.34[V].  </a:t>
            </a:r>
            <a:endParaRPr kumimoji="0" lang="en-US" altLang="en-US"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a)  Find </a:t>
            </a:r>
            <a:r>
              <a:rPr kumimoji="0" lang="en-US" altLang="en-US" b="0" i="1" u="none" strike="noStrike" cap="none" normalizeH="0" baseline="0" dirty="0" err="1">
                <a:ln>
                  <a:noFill/>
                </a:ln>
                <a:solidFill>
                  <a:schemeClr val="bg1"/>
                </a:solidFill>
                <a:effectLst/>
                <a:ea typeface="Times New Roman" pitchFamily="18" charset="0"/>
                <a:cs typeface="Times New Roman" panose="02020603050405020304" pitchFamily="18" charset="0"/>
              </a:rPr>
              <a:t>v</a:t>
            </a:r>
            <a:r>
              <a:rPr kumimoji="0" lang="en-US" altLang="en-US" b="0" i="1" u="none" strike="noStrike" cap="none" normalizeH="0" baseline="-30000" dirty="0" err="1">
                <a:ln>
                  <a:noFill/>
                </a:ln>
                <a:solidFill>
                  <a:schemeClr val="bg1"/>
                </a:solidFill>
                <a:effectLst/>
                <a:ea typeface="Times New Roman" pitchFamily="18" charset="0"/>
                <a:cs typeface="Times New Roman" panose="02020603050405020304" pitchFamily="18" charset="0"/>
              </a:rPr>
              <a:t>W</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a:t>
            </a:r>
            <a:endParaRPr kumimoji="0" lang="en-US" altLang="en-US"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b)  Find </a:t>
            </a:r>
            <a:r>
              <a:rPr kumimoji="0" lang="en-US" altLang="en-US" b="0" i="1" u="none" strike="noStrike" cap="none" normalizeH="0" baseline="0" dirty="0" err="1">
                <a:ln>
                  <a:noFill/>
                </a:ln>
                <a:solidFill>
                  <a:schemeClr val="bg1"/>
                </a:solidFill>
                <a:effectLst/>
                <a:ea typeface="Times New Roman" pitchFamily="18" charset="0"/>
                <a:cs typeface="Times New Roman" panose="02020603050405020304" pitchFamily="18" charset="0"/>
              </a:rPr>
              <a:t>v</a:t>
            </a:r>
            <a:r>
              <a:rPr kumimoji="0" lang="en-US" altLang="en-US" b="0" i="1" u="none" strike="noStrike" cap="none" normalizeH="0" baseline="-30000" dirty="0" err="1">
                <a:ln>
                  <a:noFill/>
                </a:ln>
                <a:solidFill>
                  <a:schemeClr val="bg1"/>
                </a:solidFill>
                <a:effectLst/>
                <a:ea typeface="Times New Roman" pitchFamily="18" charset="0"/>
                <a:cs typeface="Times New Roman" panose="02020603050405020304" pitchFamily="18" charset="0"/>
              </a:rPr>
              <a:t>W</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a:t>
            </a:r>
            <a:endParaRPr kumimoji="0" lang="en-US" altLang="en-US"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c)  Find </a:t>
            </a:r>
            <a:r>
              <a:rPr kumimoji="0" lang="en-US" altLang="en-US" b="0" i="1" u="none" strike="noStrike" cap="none" normalizeH="0" baseline="0" dirty="0" err="1">
                <a:ln>
                  <a:noFill/>
                </a:ln>
                <a:solidFill>
                  <a:schemeClr val="bg1"/>
                </a:solidFill>
                <a:effectLst/>
                <a:ea typeface="Times New Roman" pitchFamily="18" charset="0"/>
                <a:cs typeface="Times New Roman" panose="02020603050405020304" pitchFamily="18" charset="0"/>
              </a:rPr>
              <a:t>i</a:t>
            </a:r>
            <a:r>
              <a:rPr kumimoji="0" lang="en-US" altLang="en-US" b="0" i="1" u="none" strike="noStrike" cap="none" normalizeH="0" baseline="-30000" dirty="0" err="1">
                <a:ln>
                  <a:noFill/>
                </a:ln>
                <a:solidFill>
                  <a:schemeClr val="bg1"/>
                </a:solidFill>
                <a:effectLst/>
                <a:ea typeface="Times New Roman" pitchFamily="18" charset="0"/>
                <a:cs typeface="Times New Roman" panose="02020603050405020304" pitchFamily="18" charset="0"/>
              </a:rPr>
              <a:t>W</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a:t>
            </a:r>
            <a:endParaRPr kumimoji="0" lang="en-US" altLang="en-US" b="0" i="0" u="none" strike="noStrike" cap="none" normalizeH="0" baseline="0" dirty="0">
              <a:ln>
                <a:noFill/>
              </a:ln>
              <a:solidFill>
                <a:schemeClr val="bg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d)  Find </a:t>
            </a:r>
            <a:r>
              <a:rPr kumimoji="0" lang="en-US" altLang="en-US" b="0" i="1" u="none" strike="noStrike" cap="none" normalizeH="0" baseline="0" dirty="0" err="1">
                <a:ln>
                  <a:noFill/>
                </a:ln>
                <a:solidFill>
                  <a:schemeClr val="bg1"/>
                </a:solidFill>
                <a:effectLst/>
                <a:ea typeface="Times New Roman" pitchFamily="18" charset="0"/>
                <a:cs typeface="Times New Roman" panose="02020603050405020304" pitchFamily="18" charset="0"/>
              </a:rPr>
              <a:t>i</a:t>
            </a:r>
            <a:r>
              <a:rPr kumimoji="0" lang="en-US" altLang="en-US" b="0" i="1" u="none" strike="noStrike" cap="none" normalizeH="0" baseline="-30000" dirty="0" err="1">
                <a:ln>
                  <a:noFill/>
                </a:ln>
                <a:solidFill>
                  <a:schemeClr val="bg1"/>
                </a:solidFill>
                <a:effectLst/>
                <a:ea typeface="Times New Roman" pitchFamily="18" charset="0"/>
                <a:cs typeface="Times New Roman" panose="02020603050405020304" pitchFamily="18" charset="0"/>
              </a:rPr>
              <a:t>W</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(0</a:t>
            </a:r>
            <a:r>
              <a:rPr kumimoji="0" lang="en-US" altLang="en-US" b="0" i="0" u="none" strike="noStrike" cap="none" normalizeH="0" baseline="30000" dirty="0">
                <a:ln>
                  <a:noFill/>
                </a:ln>
                <a:solidFill>
                  <a:schemeClr val="bg1"/>
                </a:solidFill>
                <a:effectLst/>
                <a:ea typeface="Times New Roman" pitchFamily="18" charset="0"/>
                <a:cs typeface="Times New Roman" panose="02020603050405020304" pitchFamily="18" charset="0"/>
              </a:rPr>
              <a:t>+</a:t>
            </a:r>
            <a:r>
              <a:rPr kumimoji="0" lang="en-US" altLang="en-US" b="0" i="0" u="none" strike="noStrike" cap="none" normalizeH="0" baseline="0" dirty="0">
                <a:ln>
                  <a:noFill/>
                </a:ln>
                <a:solidFill>
                  <a:schemeClr val="bg1"/>
                </a:solidFill>
                <a:effectLst/>
                <a:ea typeface="Times New Roman" pitchFamily="18" charset="0"/>
                <a:cs typeface="Times New Roman" panose="02020603050405020304" pitchFamily="18" charset="0"/>
              </a:rPr>
              <a:t>).</a:t>
            </a:r>
            <a:endParaRPr kumimoji="0" lang="en-US" altLang="en-US" b="0" i="0" u="none" strike="noStrike" cap="none" normalizeH="0" baseline="0" dirty="0">
              <a:ln>
                <a:noFill/>
              </a:ln>
              <a:solidFill>
                <a:schemeClr val="bg1"/>
              </a:solidFill>
              <a:effectLst/>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389926617"/>
              </p:ext>
            </p:extLst>
          </p:nvPr>
        </p:nvGraphicFramePr>
        <p:xfrm>
          <a:off x="2651370" y="2209800"/>
          <a:ext cx="6416430" cy="3861604"/>
        </p:xfrm>
        <a:graphic>
          <a:graphicData uri="http://schemas.openxmlformats.org/presentationml/2006/ole">
            <mc:AlternateContent xmlns:mc="http://schemas.openxmlformats.org/markup-compatibility/2006">
              <mc:Choice xmlns:v="urn:schemas-microsoft-com:vml" Requires="v">
                <p:oleObj spid="_x0000_s547844" name="Visio" r:id="rId3" imgW="7091894" imgH="4260750" progId="Visio.Drawing.11">
                  <p:embed/>
                </p:oleObj>
              </mc:Choice>
              <mc:Fallback>
                <p:oleObj name="Visio" r:id="rId3" imgW="7091894" imgH="426075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370" y="2209800"/>
                        <a:ext cx="6416430" cy="3861604"/>
                      </a:xfrm>
                      <a:prstGeom prst="rect">
                        <a:avLst/>
                      </a:prstGeom>
                      <a:noFill/>
                    </p:spPr>
                  </p:pic>
                </p:oleObj>
              </mc:Fallback>
            </mc:AlternateContent>
          </a:graphicData>
        </a:graphic>
      </p:graphicFrame>
      <p:sp>
        <p:nvSpPr>
          <p:cNvPr id="15" name="TextBox 14"/>
          <p:cNvSpPr txBox="1"/>
          <p:nvPr/>
        </p:nvSpPr>
        <p:spPr>
          <a:xfrm>
            <a:off x="2514600" y="228600"/>
            <a:ext cx="4953000" cy="461665"/>
          </a:xfrm>
          <a:prstGeom prst="rect">
            <a:avLst/>
          </a:prstGeom>
          <a:noFill/>
        </p:spPr>
        <p:txBody>
          <a:bodyPr wrap="square" rtlCol="0">
            <a:spAutoFit/>
          </a:bodyPr>
          <a:lstStyle/>
          <a:p>
            <a:r>
              <a:rPr lang="en-US" dirty="0">
                <a:latin typeface="+mj-lt"/>
              </a:rPr>
              <a:t>Example Problem #3</a:t>
            </a:r>
          </a:p>
        </p:txBody>
      </p:sp>
      <p:sp>
        <p:nvSpPr>
          <p:cNvPr id="9" name="TextBox 8"/>
          <p:cNvSpPr txBox="1"/>
          <p:nvPr/>
        </p:nvSpPr>
        <p:spPr>
          <a:xfrm>
            <a:off x="304800" y="5544978"/>
            <a:ext cx="2438400" cy="1200329"/>
          </a:xfrm>
          <a:prstGeom prst="rect">
            <a:avLst/>
          </a:prstGeom>
          <a:solidFill>
            <a:schemeClr val="bg2">
              <a:lumMod val="75000"/>
            </a:schemeClr>
          </a:solidFill>
        </p:spPr>
        <p:txBody>
          <a:bodyPr wrap="square" rtlCol="0">
            <a:spAutoFit/>
          </a:bodyPr>
          <a:lstStyle/>
          <a:p>
            <a:r>
              <a:rPr lang="en-US" sz="1800" dirty="0"/>
              <a:t>a) </a:t>
            </a:r>
            <a:r>
              <a:rPr lang="en-US" sz="1800" i="1" dirty="0" err="1"/>
              <a:t>v</a:t>
            </a:r>
            <a:r>
              <a:rPr lang="en-US" sz="1800" i="1" baseline="-25000" dirty="0" err="1"/>
              <a:t>W</a:t>
            </a:r>
            <a:r>
              <a:rPr lang="en-US" sz="1800" dirty="0"/>
              <a:t>(0</a:t>
            </a:r>
            <a:r>
              <a:rPr lang="en-US" sz="1800" baseline="30000" dirty="0"/>
              <a:t>-</a:t>
            </a:r>
            <a:r>
              <a:rPr lang="en-US" sz="1800" dirty="0"/>
              <a:t>) = -4.96[V]</a:t>
            </a:r>
          </a:p>
          <a:p>
            <a:r>
              <a:rPr lang="en-US" sz="1800" dirty="0"/>
              <a:t>b) </a:t>
            </a:r>
            <a:r>
              <a:rPr lang="en-US" sz="1800" i="1" dirty="0" err="1"/>
              <a:t>v</a:t>
            </a:r>
            <a:r>
              <a:rPr lang="en-US" sz="1800" i="1" baseline="-25000" dirty="0" err="1"/>
              <a:t>W</a:t>
            </a:r>
            <a:r>
              <a:rPr lang="en-US" sz="1800" dirty="0"/>
              <a:t>(0</a:t>
            </a:r>
            <a:r>
              <a:rPr lang="en-US" sz="1800" baseline="30000" dirty="0"/>
              <a:t>+</a:t>
            </a:r>
            <a:r>
              <a:rPr lang="en-US" sz="1800" dirty="0"/>
              <a:t>) = -4.96[V]</a:t>
            </a:r>
          </a:p>
          <a:p>
            <a:r>
              <a:rPr lang="en-US" sz="1800" dirty="0"/>
              <a:t>c) </a:t>
            </a:r>
            <a:r>
              <a:rPr lang="en-US" sz="1800" i="1" dirty="0" err="1"/>
              <a:t>i</a:t>
            </a:r>
            <a:r>
              <a:rPr lang="en-US" sz="1800" i="1" baseline="-25000" dirty="0" err="1"/>
              <a:t>W</a:t>
            </a:r>
            <a:r>
              <a:rPr lang="en-US" sz="1800" dirty="0"/>
              <a:t>(0</a:t>
            </a:r>
            <a:r>
              <a:rPr lang="en-US" sz="1800" baseline="30000" dirty="0"/>
              <a:t>-</a:t>
            </a:r>
            <a:r>
              <a:rPr lang="en-US" sz="1800" dirty="0"/>
              <a:t>) = 0</a:t>
            </a:r>
          </a:p>
          <a:p>
            <a:r>
              <a:rPr lang="en-US" sz="1800" dirty="0"/>
              <a:t>d) </a:t>
            </a:r>
            <a:r>
              <a:rPr lang="en-US" sz="1800" i="1" dirty="0" err="1"/>
              <a:t>i</a:t>
            </a:r>
            <a:r>
              <a:rPr lang="en-US" sz="1800" i="1" baseline="-25000" dirty="0" err="1"/>
              <a:t>W</a:t>
            </a:r>
            <a:r>
              <a:rPr lang="en-US" sz="1800" dirty="0"/>
              <a:t>(0</a:t>
            </a:r>
            <a:r>
              <a:rPr lang="en-US" sz="1800" baseline="30000" dirty="0"/>
              <a:t>+</a:t>
            </a:r>
            <a:r>
              <a:rPr lang="en-US" sz="1800" dirty="0"/>
              <a:t>) = 5.2[A]</a:t>
            </a:r>
          </a:p>
        </p:txBody>
      </p:sp>
    </p:spTree>
    <p:extLst>
      <p:ext uri="{BB962C8B-B14F-4D97-AF65-F5344CB8AC3E}">
        <p14:creationId xmlns:p14="http://schemas.microsoft.com/office/powerpoint/2010/main" val="182912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304800" y="717550"/>
            <a:ext cx="8763000" cy="6027757"/>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17" name="Rectangle 14"/>
          <p:cNvSpPr>
            <a:spLocks noChangeArrowheads="1"/>
          </p:cNvSpPr>
          <p:nvPr/>
        </p:nvSpPr>
        <p:spPr bwMode="auto">
          <a:xfrm>
            <a:off x="0" y="717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8"/>
          <p:cNvSpPr>
            <a:spLocks noChangeArrowheads="1"/>
          </p:cNvSpPr>
          <p:nvPr/>
        </p:nvSpPr>
        <p:spPr bwMode="auto">
          <a:xfrm>
            <a:off x="501650" y="252743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sp>
        <p:nvSpPr>
          <p:cNvPr id="23" name="Rectangle 20"/>
          <p:cNvSpPr>
            <a:spLocks noChangeArrowheads="1"/>
          </p:cNvSpPr>
          <p:nvPr/>
        </p:nvSpPr>
        <p:spPr bwMode="auto">
          <a:xfrm>
            <a:off x="420285" y="25937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430918" y="838200"/>
            <a:ext cx="839758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en-US" sz="3200" dirty="0">
                <a:solidFill>
                  <a:schemeClr val="bg1"/>
                </a:solidFill>
                <a:ea typeface="Times New Roman" pitchFamily="18" charset="0"/>
                <a:cs typeface="Times New Roman" pitchFamily="18" charset="0"/>
              </a:rPr>
              <a:t>In the circuit shown, the switch was closed for a long time, before it was opened at </a:t>
            </a:r>
            <a:r>
              <a:rPr lang="en-US" altLang="en-US" sz="3200" i="1" dirty="0">
                <a:solidFill>
                  <a:schemeClr val="bg1"/>
                </a:solidFill>
                <a:ea typeface="Times New Roman" pitchFamily="18" charset="0"/>
                <a:cs typeface="Times New Roman" pitchFamily="18" charset="0"/>
              </a:rPr>
              <a:t>t</a:t>
            </a:r>
            <a:r>
              <a:rPr lang="en-US" altLang="en-US" sz="3200" dirty="0">
                <a:solidFill>
                  <a:schemeClr val="bg1"/>
                </a:solidFill>
                <a:ea typeface="Times New Roman" pitchFamily="18" charset="0"/>
                <a:cs typeface="Times New Roman" pitchFamily="18" charset="0"/>
              </a:rPr>
              <a:t> = 0.  Find </a:t>
            </a:r>
            <a:r>
              <a:rPr lang="en-US" altLang="en-US" sz="3200" i="1" dirty="0" err="1">
                <a:solidFill>
                  <a:schemeClr val="bg1"/>
                </a:solidFill>
                <a:ea typeface="Times New Roman" pitchFamily="18" charset="0"/>
                <a:cs typeface="Times New Roman" pitchFamily="18" charset="0"/>
              </a:rPr>
              <a:t>v</a:t>
            </a:r>
            <a:r>
              <a:rPr lang="en-US" altLang="en-US" sz="3200" i="1" baseline="-30000" dirty="0" err="1">
                <a:solidFill>
                  <a:schemeClr val="bg1"/>
                </a:solidFill>
                <a:ea typeface="Times New Roman" pitchFamily="18" charset="0"/>
                <a:cs typeface="Times New Roman" pitchFamily="18" charset="0"/>
              </a:rPr>
              <a:t>X</a:t>
            </a:r>
            <a:r>
              <a:rPr lang="en-US" altLang="en-US" sz="3200" dirty="0">
                <a:solidFill>
                  <a:schemeClr val="bg1"/>
                </a:solidFill>
                <a:ea typeface="Times New Roman" pitchFamily="18" charset="0"/>
                <a:cs typeface="Times New Roman" pitchFamily="18" charset="0"/>
              </a:rPr>
              <a:t>(10[</a:t>
            </a:r>
            <a:r>
              <a:rPr lang="en-US" altLang="en-US" sz="3200" dirty="0" err="1">
                <a:solidFill>
                  <a:schemeClr val="bg1"/>
                </a:solidFill>
                <a:ea typeface="Times New Roman" pitchFamily="18" charset="0"/>
                <a:cs typeface="Times New Roman" pitchFamily="18" charset="0"/>
              </a:rPr>
              <a:t>ms</a:t>
            </a:r>
            <a:r>
              <a:rPr lang="en-US" altLang="en-US" sz="3200" dirty="0">
                <a:solidFill>
                  <a:schemeClr val="bg1"/>
                </a:solidFill>
                <a:ea typeface="Times New Roman" pitchFamily="18" charset="0"/>
                <a:cs typeface="Times New Roman" pitchFamily="18" charset="0"/>
              </a:rPr>
              <a:t>]).</a:t>
            </a:r>
            <a:endParaRPr lang="en-US" altLang="en-US" sz="3200" dirty="0">
              <a:solidFill>
                <a:schemeClr val="bg1"/>
              </a:solidFill>
              <a:latin typeface="Arial" pitchFamily="34" charset="0"/>
              <a:cs typeface="Arial" pitchFamily="34" charset="0"/>
            </a:endParaRPr>
          </a:p>
        </p:txBody>
      </p:sp>
      <p:sp>
        <p:nvSpPr>
          <p:cNvPr id="15" name="TextBox 14"/>
          <p:cNvSpPr txBox="1"/>
          <p:nvPr/>
        </p:nvSpPr>
        <p:spPr>
          <a:xfrm>
            <a:off x="2514600" y="228600"/>
            <a:ext cx="4953000" cy="461665"/>
          </a:xfrm>
          <a:prstGeom prst="rect">
            <a:avLst/>
          </a:prstGeom>
          <a:noFill/>
        </p:spPr>
        <p:txBody>
          <a:bodyPr wrap="square" rtlCol="0">
            <a:spAutoFit/>
          </a:bodyPr>
          <a:lstStyle/>
          <a:p>
            <a:r>
              <a:rPr lang="en-US" dirty="0">
                <a:latin typeface="+mj-lt"/>
              </a:rPr>
              <a:t>Example Problem #4</a:t>
            </a:r>
          </a:p>
        </p:txBody>
      </p:sp>
      <p:graphicFrame>
        <p:nvGraphicFramePr>
          <p:cNvPr id="5" name="Object 4"/>
          <p:cNvGraphicFramePr>
            <a:graphicFrameLocks noChangeAspect="1"/>
          </p:cNvGraphicFramePr>
          <p:nvPr>
            <p:extLst>
              <p:ext uri="{D42A27DB-BD31-4B8C-83A1-F6EECF244321}">
                <p14:modId xmlns:p14="http://schemas.microsoft.com/office/powerpoint/2010/main" val="516405820"/>
              </p:ext>
            </p:extLst>
          </p:nvPr>
        </p:nvGraphicFramePr>
        <p:xfrm>
          <a:off x="838200" y="2570670"/>
          <a:ext cx="6400800" cy="3358952"/>
        </p:xfrm>
        <a:graphic>
          <a:graphicData uri="http://schemas.openxmlformats.org/presentationml/2006/ole">
            <mc:AlternateContent xmlns:mc="http://schemas.openxmlformats.org/markup-compatibility/2006">
              <mc:Choice xmlns:v="urn:schemas-microsoft-com:vml" Requires="v">
                <p:oleObj spid="_x0000_s540793" name="Visio" r:id="rId3" imgW="7050465" imgH="3719980" progId="Visio.Drawing.11">
                  <p:embed/>
                </p:oleObj>
              </mc:Choice>
              <mc:Fallback>
                <p:oleObj name="Visio" r:id="rId3" imgW="7050465" imgH="371998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70670"/>
                        <a:ext cx="6400800" cy="3358952"/>
                      </a:xfrm>
                      <a:prstGeom prst="rect">
                        <a:avLst/>
                      </a:prstGeom>
                      <a:noFill/>
                    </p:spPr>
                  </p:pic>
                </p:oleObj>
              </mc:Fallback>
            </mc:AlternateContent>
          </a:graphicData>
        </a:graphic>
      </p:graphicFrame>
      <p:sp>
        <p:nvSpPr>
          <p:cNvPr id="6" name="Rectangle 3"/>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776853113"/>
              </p:ext>
            </p:extLst>
          </p:nvPr>
        </p:nvGraphicFramePr>
        <p:xfrm>
          <a:off x="5257800" y="6019800"/>
          <a:ext cx="3550444" cy="533400"/>
        </p:xfrm>
        <a:graphic>
          <a:graphicData uri="http://schemas.openxmlformats.org/presentationml/2006/ole">
            <mc:AlternateContent xmlns:mc="http://schemas.openxmlformats.org/markup-compatibility/2006">
              <mc:Choice xmlns:v="urn:schemas-microsoft-com:vml" Requires="v">
                <p:oleObj spid="_x0000_s540794" name="Equation" r:id="rId5" imgW="1536700" imgH="228600" progId="Equation.DSMT4">
                  <p:embed/>
                </p:oleObj>
              </mc:Choice>
              <mc:Fallback>
                <p:oleObj name="Equation" r:id="rId5" imgW="1536700" imgH="228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6019800"/>
                        <a:ext cx="3550444" cy="533400"/>
                      </a:xfrm>
                      <a:prstGeom prst="rect">
                        <a:avLst/>
                      </a:prstGeom>
                      <a:noFill/>
                    </p:spPr>
                  </p:pic>
                </p:oleObj>
              </mc:Fallback>
            </mc:AlternateContent>
          </a:graphicData>
        </a:graphic>
      </p:graphicFrame>
    </p:spTree>
    <p:extLst>
      <p:ext uri="{BB962C8B-B14F-4D97-AF65-F5344CB8AC3E}">
        <p14:creationId xmlns:p14="http://schemas.microsoft.com/office/powerpoint/2010/main" val="348575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9" name="Rectangle 5"/>
          <p:cNvSpPr>
            <a:spLocks noChangeArrowheads="1"/>
          </p:cNvSpPr>
          <p:nvPr/>
        </p:nvSpPr>
        <p:spPr bwMode="auto">
          <a:xfrm>
            <a:off x="5257800" y="2362200"/>
            <a:ext cx="3048000" cy="2286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46" name="Rectangle 2"/>
          <p:cNvSpPr>
            <a:spLocks noGrp="1" noChangeArrowheads="1"/>
          </p:cNvSpPr>
          <p:nvPr>
            <p:ph type="title"/>
          </p:nvPr>
        </p:nvSpPr>
        <p:spPr>
          <a:xfrm>
            <a:off x="1371600" y="0"/>
            <a:ext cx="7772400" cy="685800"/>
          </a:xfrm>
        </p:spPr>
        <p:txBody>
          <a:bodyPr/>
          <a:lstStyle/>
          <a:p>
            <a:r>
              <a:rPr lang="en-US" altLang="en-US" sz="4000"/>
              <a:t>The 5 Basic Circuit Elements</a:t>
            </a:r>
          </a:p>
        </p:txBody>
      </p:sp>
      <p:sp>
        <p:nvSpPr>
          <p:cNvPr id="441347" name="Rectangle 3"/>
          <p:cNvSpPr>
            <a:spLocks noGrp="1" noChangeArrowheads="1"/>
          </p:cNvSpPr>
          <p:nvPr>
            <p:ph type="body" idx="1"/>
          </p:nvPr>
        </p:nvSpPr>
        <p:spPr>
          <a:xfrm>
            <a:off x="685800" y="1752600"/>
            <a:ext cx="7772400" cy="4343400"/>
          </a:xfrm>
        </p:spPr>
        <p:txBody>
          <a:bodyPr anchor="ctr"/>
          <a:lstStyle/>
          <a:p>
            <a:pPr marL="609600" indent="-609600">
              <a:lnSpc>
                <a:spcPct val="90000"/>
              </a:lnSpc>
              <a:buFontTx/>
              <a:buNone/>
            </a:pPr>
            <a:r>
              <a:rPr lang="en-US" altLang="en-US" sz="2800"/>
              <a:t>There are 5 basic circuit elements:</a:t>
            </a:r>
          </a:p>
          <a:p>
            <a:pPr marL="609600" indent="-609600">
              <a:lnSpc>
                <a:spcPct val="90000"/>
              </a:lnSpc>
              <a:buFontTx/>
              <a:buAutoNum type="arabicPeriod"/>
            </a:pPr>
            <a:r>
              <a:rPr lang="en-US" altLang="en-US" sz="2800"/>
              <a:t>Voltage sources</a:t>
            </a:r>
          </a:p>
          <a:p>
            <a:pPr marL="609600" indent="-609600">
              <a:lnSpc>
                <a:spcPct val="90000"/>
              </a:lnSpc>
              <a:buFontTx/>
              <a:buAutoNum type="arabicPeriod"/>
            </a:pPr>
            <a:r>
              <a:rPr lang="en-US" altLang="en-US" sz="2800"/>
              <a:t>Current sources</a:t>
            </a:r>
          </a:p>
          <a:p>
            <a:pPr marL="609600" indent="-609600">
              <a:lnSpc>
                <a:spcPct val="90000"/>
              </a:lnSpc>
              <a:buFontTx/>
              <a:buAutoNum type="arabicPeriod"/>
            </a:pPr>
            <a:r>
              <a:rPr lang="en-US" altLang="en-US" sz="2800"/>
              <a:t>Resistors</a:t>
            </a:r>
          </a:p>
          <a:p>
            <a:pPr marL="609600" indent="-609600">
              <a:lnSpc>
                <a:spcPct val="90000"/>
              </a:lnSpc>
              <a:buFontTx/>
              <a:buAutoNum type="arabicPeriod"/>
            </a:pPr>
            <a:r>
              <a:rPr lang="en-US" altLang="en-US" sz="2800"/>
              <a:t>Inductors</a:t>
            </a:r>
          </a:p>
          <a:p>
            <a:pPr marL="609600" indent="-609600">
              <a:lnSpc>
                <a:spcPct val="90000"/>
              </a:lnSpc>
              <a:buFontTx/>
              <a:buAutoNum type="arabicPeriod"/>
            </a:pPr>
            <a:r>
              <a:rPr lang="en-US" altLang="en-US" sz="2800"/>
              <a:t>Capacitors</a:t>
            </a:r>
          </a:p>
          <a:p>
            <a:pPr marL="609600" indent="-609600">
              <a:lnSpc>
                <a:spcPct val="90000"/>
              </a:lnSpc>
              <a:buFontTx/>
              <a:buNone/>
            </a:pPr>
            <a:r>
              <a:rPr lang="en-US" altLang="en-US" sz="2800"/>
              <a:t>We defined the first three elements previously.  We will now introduce inductors or capacitors.</a:t>
            </a:r>
          </a:p>
        </p:txBody>
      </p:sp>
      <p:pic>
        <p:nvPicPr>
          <p:cNvPr id="441348" name="Picture 4" descr="E:\Program Files\Microsoft Office\Clipart\corpmm\motion\ag00564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438400"/>
            <a:ext cx="2819400" cy="2157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2971800" y="0"/>
            <a:ext cx="6172200" cy="1143000"/>
          </a:xfrm>
        </p:spPr>
        <p:txBody>
          <a:bodyPr/>
          <a:lstStyle/>
          <a:p>
            <a:r>
              <a:rPr lang="en-US" altLang="en-US"/>
              <a:t>Inductors</a:t>
            </a:r>
          </a:p>
        </p:txBody>
      </p:sp>
      <p:sp>
        <p:nvSpPr>
          <p:cNvPr id="443395" name="Rectangle 3"/>
          <p:cNvSpPr>
            <a:spLocks noGrp="1" noChangeArrowheads="1"/>
          </p:cNvSpPr>
          <p:nvPr>
            <p:ph type="body" idx="1"/>
          </p:nvPr>
        </p:nvSpPr>
        <p:spPr>
          <a:xfrm>
            <a:off x="152400" y="838200"/>
            <a:ext cx="5105400" cy="5867400"/>
          </a:xfrm>
        </p:spPr>
        <p:txBody>
          <a:bodyPr/>
          <a:lstStyle/>
          <a:p>
            <a:pPr>
              <a:lnSpc>
                <a:spcPct val="90000"/>
              </a:lnSpc>
            </a:pPr>
            <a:r>
              <a:rPr lang="en-US" altLang="en-US" sz="2400" dirty="0"/>
              <a:t>An inductor is a two-terminal circuit element that has a voltage across its terminals which is proportional to the derivative of the current through its terminals.</a:t>
            </a:r>
          </a:p>
          <a:p>
            <a:pPr>
              <a:lnSpc>
                <a:spcPct val="90000"/>
              </a:lnSpc>
            </a:pPr>
            <a:r>
              <a:rPr lang="en-US" altLang="en-US" sz="2400" dirty="0"/>
              <a:t>The coefficient of this proportionality is the defining characteristic of an inductor. </a:t>
            </a:r>
          </a:p>
          <a:p>
            <a:pPr>
              <a:lnSpc>
                <a:spcPct val="90000"/>
              </a:lnSpc>
            </a:pPr>
            <a:r>
              <a:rPr lang="en-US" altLang="en-US" sz="2400" dirty="0"/>
              <a:t>An inductor is the device that we use to model the effect of magnetic fields on circuit variables.  The energy stored in magnetic fields has effects on voltage and current.  We use the inductor component to model these effects.</a:t>
            </a:r>
          </a:p>
        </p:txBody>
      </p:sp>
      <p:sp>
        <p:nvSpPr>
          <p:cNvPr id="443396"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43397"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43472"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3398" name="Text Box 6"/>
          <p:cNvSpPr txBox="1">
            <a:spLocks noChangeArrowheads="1"/>
          </p:cNvSpPr>
          <p:nvPr/>
        </p:nvSpPr>
        <p:spPr bwMode="auto">
          <a:xfrm>
            <a:off x="5334000" y="4114800"/>
            <a:ext cx="3657600" cy="1187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solidFill>
                  <a:schemeClr val="bg1"/>
                </a:solidFill>
                <a:latin typeface="Arial" panose="020B0604020202020204" pitchFamily="34" charset="0"/>
              </a:rPr>
              <a:t>In many cases a coil of wire can be modeled as an inductor.</a:t>
            </a:r>
          </a:p>
        </p:txBody>
      </p:sp>
      <p:pic>
        <p:nvPicPr>
          <p:cNvPr id="443399" name="Picture 7" descr="C:\WINNT\Profiles\Administrator\Application Data\Microsoft\Media Catalog\Downloaded Clips\cl47\j017866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676400"/>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3" name="Rectangle 3"/>
          <p:cNvSpPr>
            <a:spLocks noGrp="1" noChangeArrowheads="1"/>
          </p:cNvSpPr>
          <p:nvPr>
            <p:ph type="body" idx="1"/>
          </p:nvPr>
        </p:nvSpPr>
        <p:spPr>
          <a:xfrm>
            <a:off x="304800" y="1219200"/>
            <a:ext cx="5029200" cy="5410200"/>
          </a:xfrm>
        </p:spPr>
        <p:txBody>
          <a:bodyPr/>
          <a:lstStyle/>
          <a:p>
            <a:r>
              <a:rPr lang="en-US" altLang="en-US" sz="2000" dirty="0"/>
              <a:t>An inductor obeys the expression</a:t>
            </a:r>
          </a:p>
          <a:p>
            <a:endParaRPr lang="en-US" altLang="en-US" sz="2000" dirty="0"/>
          </a:p>
          <a:p>
            <a:endParaRPr lang="en-US" altLang="en-US" sz="2000" dirty="0"/>
          </a:p>
          <a:p>
            <a:pPr>
              <a:buFontTx/>
              <a:buNone/>
            </a:pPr>
            <a:r>
              <a:rPr lang="en-US" altLang="en-US" sz="2000" dirty="0"/>
              <a:t>	</a:t>
            </a:r>
          </a:p>
          <a:p>
            <a:pPr>
              <a:buFontTx/>
              <a:buNone/>
            </a:pPr>
            <a:r>
              <a:rPr lang="en-US" altLang="en-US" sz="2000" dirty="0"/>
              <a:t>	where </a:t>
            </a:r>
            <a:r>
              <a:rPr lang="en-US" altLang="en-US" sz="2000" i="1" dirty="0" err="1">
                <a:latin typeface="Times New Roman" panose="02020603050405020304" pitchFamily="18" charset="0"/>
              </a:rPr>
              <a:t>v</a:t>
            </a:r>
            <a:r>
              <a:rPr lang="en-US" altLang="en-US" sz="2000" i="1" baseline="-25000" dirty="0" err="1">
                <a:latin typeface="Times New Roman" panose="02020603050405020304" pitchFamily="18" charset="0"/>
              </a:rPr>
              <a:t>L</a:t>
            </a:r>
            <a:r>
              <a:rPr lang="en-US" altLang="en-US" sz="2000" dirty="0"/>
              <a:t> is the voltage across the inductor, and </a:t>
            </a:r>
            <a:r>
              <a:rPr lang="en-US" altLang="en-US" sz="2000" i="1" dirty="0" err="1">
                <a:latin typeface="Times New Roman" panose="02020603050405020304" pitchFamily="18" charset="0"/>
              </a:rPr>
              <a:t>i</a:t>
            </a:r>
            <a:r>
              <a:rPr lang="en-US" altLang="en-US" sz="2000" i="1" baseline="-25000" dirty="0" err="1">
                <a:latin typeface="Times New Roman" panose="02020603050405020304" pitchFamily="18" charset="0"/>
              </a:rPr>
              <a:t>L</a:t>
            </a:r>
            <a:r>
              <a:rPr lang="en-US" altLang="en-US" sz="2000" dirty="0"/>
              <a:t> is the current through the inductor, and </a:t>
            </a:r>
            <a:r>
              <a:rPr lang="en-US" altLang="en-US" sz="2000" i="1" dirty="0">
                <a:latin typeface="Times New Roman" panose="02020603050405020304" pitchFamily="18" charset="0"/>
              </a:rPr>
              <a:t>L</a:t>
            </a:r>
            <a:r>
              <a:rPr lang="en-US" altLang="en-US" sz="2000" i="1" baseline="-25000" dirty="0">
                <a:latin typeface="Times New Roman" panose="02020603050405020304" pitchFamily="18" charset="0"/>
              </a:rPr>
              <a:t>X</a:t>
            </a:r>
            <a:r>
              <a:rPr lang="en-US" altLang="en-US" sz="2000" dirty="0"/>
              <a:t> is called the inductance.</a:t>
            </a:r>
          </a:p>
          <a:p>
            <a:r>
              <a:rPr lang="en-US" altLang="en-US" sz="2000" dirty="0"/>
              <a:t>In addition, it works both ways.  If something obeys this expression, we can think of it, and model it, as an inductor.</a:t>
            </a:r>
          </a:p>
          <a:p>
            <a:r>
              <a:rPr lang="en-US" altLang="en-US" sz="2400" dirty="0"/>
              <a:t>The unit ([Henry] or [H]) is named for Joseph Henry, and is equal to a [Volt-second/Ampere].</a:t>
            </a:r>
          </a:p>
        </p:txBody>
      </p:sp>
      <p:sp>
        <p:nvSpPr>
          <p:cNvPr id="445449" name="Rectangle 9"/>
          <p:cNvSpPr>
            <a:spLocks noChangeArrowheads="1"/>
          </p:cNvSpPr>
          <p:nvPr/>
        </p:nvSpPr>
        <p:spPr bwMode="auto">
          <a:xfrm>
            <a:off x="1676400" y="1676400"/>
            <a:ext cx="2057400" cy="990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2" name="Rectangle 2"/>
          <p:cNvSpPr>
            <a:spLocks noGrp="1" noChangeArrowheads="1"/>
          </p:cNvSpPr>
          <p:nvPr>
            <p:ph type="title"/>
          </p:nvPr>
        </p:nvSpPr>
        <p:spPr>
          <a:xfrm>
            <a:off x="2438400" y="152400"/>
            <a:ext cx="6553200" cy="609600"/>
          </a:xfrm>
        </p:spPr>
        <p:txBody>
          <a:bodyPr/>
          <a:lstStyle/>
          <a:p>
            <a:r>
              <a:rPr lang="en-US" altLang="en-US" sz="3600"/>
              <a:t>Inductors – Definition and Units</a:t>
            </a:r>
          </a:p>
        </p:txBody>
      </p:sp>
      <p:sp>
        <p:nvSpPr>
          <p:cNvPr id="445444" name="Rectangle 4"/>
          <p:cNvSpPr>
            <a:spLocks noChangeArrowheads="1"/>
          </p:cNvSpPr>
          <p:nvPr/>
        </p:nvSpPr>
        <p:spPr bwMode="auto">
          <a:xfrm>
            <a:off x="4338638"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45445"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445592" name="Equation" r:id="rId4" imgW="914400" imgH="198720" progId="Equation.DSMT4">
                  <p:embed/>
                </p:oleObj>
              </mc:Choice>
              <mc:Fallback>
                <p:oleObj name="Equation" r:id="rId4" imgW="914400" imgH="198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5446" name="Text Box 6"/>
          <p:cNvSpPr txBox="1">
            <a:spLocks noChangeArrowheads="1"/>
          </p:cNvSpPr>
          <p:nvPr/>
        </p:nvSpPr>
        <p:spPr bwMode="auto">
          <a:xfrm>
            <a:off x="5334000" y="4572000"/>
            <a:ext cx="3810000" cy="2024063"/>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lang="en-US" altLang="en-US" sz="1800" dirty="0">
                <a:solidFill>
                  <a:schemeClr val="bg1"/>
                </a:solidFill>
                <a:latin typeface="Arial" panose="020B0604020202020204" pitchFamily="34" charset="0"/>
              </a:rPr>
              <a:t>There is an inductance whenever we have magnetic fields produced, and there are magnetic fields whenever current flows.  However, this inductance is often negligible except when we wind wires in coils to concentrate the effects.</a:t>
            </a:r>
          </a:p>
        </p:txBody>
      </p:sp>
      <p:graphicFrame>
        <p:nvGraphicFramePr>
          <p:cNvPr id="445447" name="Object 7"/>
          <p:cNvGraphicFramePr>
            <a:graphicFrameLocks noChangeAspect="1"/>
          </p:cNvGraphicFramePr>
          <p:nvPr>
            <p:extLst>
              <p:ext uri="{D42A27DB-BD31-4B8C-83A1-F6EECF244321}">
                <p14:modId xmlns:p14="http://schemas.microsoft.com/office/powerpoint/2010/main" val="2395160822"/>
              </p:ext>
            </p:extLst>
          </p:nvPr>
        </p:nvGraphicFramePr>
        <p:xfrm>
          <a:off x="1748631" y="1676400"/>
          <a:ext cx="1912938" cy="1022350"/>
        </p:xfrm>
        <a:graphic>
          <a:graphicData uri="http://schemas.openxmlformats.org/presentationml/2006/ole">
            <mc:AlternateContent xmlns:mc="http://schemas.openxmlformats.org/markup-compatibility/2006">
              <mc:Choice xmlns:v="urn:schemas-microsoft-com:vml" Requires="v">
                <p:oleObj spid="_x0000_s445593" name="Equation" r:id="rId6" imgW="736560" imgH="393480" progId="Equation.DSMT4">
                  <p:embed/>
                </p:oleObj>
              </mc:Choice>
              <mc:Fallback>
                <p:oleObj name="Equation" r:id="rId6" imgW="736560" imgH="39348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8631" y="1676400"/>
                        <a:ext cx="1912938"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5448" name="Picture 8" descr="C:\WINNT\Profiles\Administrator\Application Data\Microsoft\Media Catalog\Downloaded Clips\cl54\j0210786.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7813" y="762000"/>
            <a:ext cx="3786187" cy="3810000"/>
          </a:xfrm>
          <a:prstGeom prst="rect">
            <a:avLst/>
          </a:prstGeom>
          <a:solidFill>
            <a:srgbClr val="66FFFF"/>
          </a:solidFill>
          <a:ln w="12700">
            <a:solidFill>
              <a:srgbClr val="000000"/>
            </a:solidFill>
            <a:miter lim="800000"/>
            <a:headEnd/>
            <a:tailEnd/>
          </a:ln>
        </p:spPr>
      </p:pic>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7542</TotalTime>
  <Words>3859</Words>
  <Application>Microsoft Office PowerPoint</Application>
  <PresentationFormat>On-screen Show (4:3)</PresentationFormat>
  <Paragraphs>330</Paragraphs>
  <Slides>64</Slides>
  <Notes>56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64</vt:i4>
      </vt:variant>
    </vt:vector>
  </HeadingPairs>
  <TitlesOfParts>
    <vt:vector size="69" baseType="lpstr">
      <vt:lpstr>Fireball</vt:lpstr>
      <vt:lpstr>VISIO</vt:lpstr>
      <vt:lpstr>Equation</vt:lpstr>
      <vt:lpstr>MathType 6.0 Equation</vt:lpstr>
      <vt:lpstr>Visio</vt:lpstr>
      <vt:lpstr>ECE 2202  Circuit Analysis II</vt:lpstr>
      <vt:lpstr>Lecture Set #2 Inductors and Capacitors</vt:lpstr>
      <vt:lpstr>Overview of this Lecture  Inductors and Capacitors</vt:lpstr>
      <vt:lpstr>Textbook Coverage</vt:lpstr>
      <vt:lpstr>Basic Elements, Review</vt:lpstr>
      <vt:lpstr>Circuit Elements</vt:lpstr>
      <vt:lpstr>The 5 Basic Circuit Elements</vt:lpstr>
      <vt:lpstr>Inductors</vt:lpstr>
      <vt:lpstr>Inductors – Definition and Units</vt:lpstr>
      <vt:lpstr>Schematic Symbol for Inductors</vt:lpstr>
      <vt:lpstr>Inductor Polarities</vt:lpstr>
      <vt:lpstr>Passive and Active  Sign Relationship for Inductors</vt:lpstr>
      <vt:lpstr>Defining Equation, Integral Form, Derivation</vt:lpstr>
      <vt:lpstr>Defining Equations for Inductors</vt:lpstr>
      <vt:lpstr>Defining Equations for Inductors, Active and Passive</vt:lpstr>
      <vt:lpstr>Note 1</vt:lpstr>
      <vt:lpstr>Step Change</vt:lpstr>
      <vt:lpstr>Note 2</vt:lpstr>
      <vt:lpstr>Function of s?</vt:lpstr>
      <vt:lpstr>Function of s?</vt:lpstr>
      <vt:lpstr>Note 3</vt:lpstr>
      <vt:lpstr>Energy in Inductors, Derivation</vt:lpstr>
      <vt:lpstr>Energy in Inductors, Formula</vt:lpstr>
      <vt:lpstr>Notes</vt:lpstr>
      <vt:lpstr>Capacitors</vt:lpstr>
      <vt:lpstr>Capacitors – Definition and Units</vt:lpstr>
      <vt:lpstr>Schematic Symbol for Capacitors</vt:lpstr>
      <vt:lpstr>Capacitor Polarities</vt:lpstr>
      <vt:lpstr>Passive and Active  Sign Relationship for Capacitors</vt:lpstr>
      <vt:lpstr>Defining Equation, Integral Form, Derivation</vt:lpstr>
      <vt:lpstr>Defining Equations for Capacitors</vt:lpstr>
      <vt:lpstr>Defining Equations for Capacitors</vt:lpstr>
      <vt:lpstr>Note 1</vt:lpstr>
      <vt:lpstr>Note 2</vt:lpstr>
      <vt:lpstr>Note 3</vt:lpstr>
      <vt:lpstr>Energy in Capacitors, Derivation</vt:lpstr>
      <vt:lpstr>Energy in Capacitors, Formula</vt:lpstr>
      <vt:lpstr>Notes</vt:lpstr>
      <vt:lpstr>Series Inductors Equivalent Circuits</vt:lpstr>
      <vt:lpstr>More than 2 Series Inductors</vt:lpstr>
      <vt:lpstr>Series Inductors Equivalent Circuits: A Reminder</vt:lpstr>
      <vt:lpstr>Series Inductors Equivalent Circuits: Initial Conditions</vt:lpstr>
      <vt:lpstr>Parallel Inductors Equivalent Circuits</vt:lpstr>
      <vt:lpstr>More than 2 Parallel Inductors</vt:lpstr>
      <vt:lpstr>Parallel Inductors Equivalent Circuits: A Reminder</vt:lpstr>
      <vt:lpstr>Parallel Inductors Equivalent Circuits: Initial Conditions</vt:lpstr>
      <vt:lpstr>Parallel Capacitors Equivalent Circuits</vt:lpstr>
      <vt:lpstr>More than 2 Parallel Capacitors</vt:lpstr>
      <vt:lpstr>Parallel Capacitors Equivalent Circuits: A Reminder</vt:lpstr>
      <vt:lpstr>Parallel Capacitors Equivalent Circuits: Initial Conditions</vt:lpstr>
      <vt:lpstr>Series Capacitors Equivalent Circuits</vt:lpstr>
      <vt:lpstr>More than 2 Series Capacitors</vt:lpstr>
      <vt:lpstr>Series Capacitors Equivalent Circuits: A Reminder</vt:lpstr>
      <vt:lpstr>Series Capacitors Equivalent Circuits: Initial Conditions</vt:lpstr>
      <vt:lpstr>Inductor Rules and Equations</vt:lpstr>
      <vt:lpstr>Inductor Rules and Equations – dc Note</vt:lpstr>
      <vt:lpstr>Capacitor Rules and Equations</vt:lpstr>
      <vt:lpstr>Why do we cover inductors?   Aren’t capacitors good enough for everything?</vt:lpstr>
      <vt:lpstr>PowerPoint Presentation</vt:lpstr>
      <vt:lpstr>PowerPoint Presentation</vt:lpstr>
      <vt:lpstr>PowerPoint Presentation</vt:lpstr>
      <vt:lpstr>PowerPoint Presentation</vt:lpstr>
      <vt:lpstr>PowerPoint Presentation</vt:lpstr>
      <vt:lpstr>PowerPoint Presentation</vt:lpstr>
    </vt:vector>
  </TitlesOfParts>
  <Company>UH ECE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Inductors and Capacitors</dc:title>
  <dc:subject>Fundamentals of Circuits, ECE 2300, Chapter 6</dc:subject>
  <dc:creator>Dave Shattuck</dc:creator>
  <cp:lastModifiedBy>Shattuck, David P</cp:lastModifiedBy>
  <cp:revision>196</cp:revision>
  <cp:lastPrinted>2021-09-21T14:39:32Z</cp:lastPrinted>
  <dcterms:created xsi:type="dcterms:W3CDTF">1999-08-24T13:57:19Z</dcterms:created>
  <dcterms:modified xsi:type="dcterms:W3CDTF">2021-09-21T14:40:07Z</dcterms:modified>
</cp:coreProperties>
</file>