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7"/>
  </p:notesMasterIdLst>
  <p:handoutMasterIdLst>
    <p:handoutMasterId r:id="rId48"/>
  </p:handoutMasterIdLst>
  <p:sldIdLst>
    <p:sldId id="256" r:id="rId2"/>
    <p:sldId id="453"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93" r:id="rId22"/>
    <p:sldId id="472" r:id="rId23"/>
    <p:sldId id="473" r:id="rId24"/>
    <p:sldId id="474" r:id="rId25"/>
    <p:sldId id="475" r:id="rId26"/>
    <p:sldId id="476" r:id="rId27"/>
    <p:sldId id="477" r:id="rId28"/>
    <p:sldId id="478" r:id="rId29"/>
    <p:sldId id="479" r:id="rId30"/>
    <p:sldId id="480" r:id="rId31"/>
    <p:sldId id="481" r:id="rId32"/>
    <p:sldId id="482" r:id="rId33"/>
    <p:sldId id="483" r:id="rId34"/>
    <p:sldId id="484" r:id="rId35"/>
    <p:sldId id="485" r:id="rId36"/>
    <p:sldId id="494" r:id="rId37"/>
    <p:sldId id="486" r:id="rId38"/>
    <p:sldId id="487" r:id="rId39"/>
    <p:sldId id="488" r:id="rId40"/>
    <p:sldId id="489" r:id="rId41"/>
    <p:sldId id="491" r:id="rId42"/>
    <p:sldId id="495" r:id="rId43"/>
    <p:sldId id="492" r:id="rId44"/>
    <p:sldId id="496" r:id="rId45"/>
    <p:sldId id="490"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54" autoAdjust="0"/>
    <p:restoredTop sz="90909"/>
  </p:normalViewPr>
  <p:slideViewPr>
    <p:cSldViewPr>
      <p:cViewPr varScale="1">
        <p:scale>
          <a:sx n="143" d="100"/>
          <a:sy n="143" d="100"/>
        </p:scale>
        <p:origin x="224" y="1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3.wmf"/><Relationship Id="rId1" Type="http://schemas.openxmlformats.org/officeDocument/2006/relationships/image" Target="../media/image3.wmf"/><Relationship Id="rId4"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3.wmf"/><Relationship Id="rId4"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8.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9.wmf"/><Relationship Id="rId1" Type="http://schemas.openxmlformats.org/officeDocument/2006/relationships/image" Target="../media/image3.wmf"/><Relationship Id="rId4" Type="http://schemas.openxmlformats.org/officeDocument/2006/relationships/image" Target="../media/image3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wmf"/><Relationship Id="rId4" Type="http://schemas.openxmlformats.org/officeDocument/2006/relationships/image" Target="../media/image3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2464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2464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2464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A686871-00D9-4581-AA70-9012788585B4}" type="slidenum">
              <a:rPr lang="en-US" altLang="en-US"/>
              <a:pPr/>
              <a:t>‹#›</a:t>
            </a:fld>
            <a:endParaRPr lang="en-US" altLang="en-US"/>
          </a:p>
        </p:txBody>
      </p:sp>
    </p:spTree>
    <p:extLst>
      <p:ext uri="{BB962C8B-B14F-4D97-AF65-F5344CB8AC3E}">
        <p14:creationId xmlns:p14="http://schemas.microsoft.com/office/powerpoint/2010/main" val="1203756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FF08B18-DA40-4DF0-A0E5-EE2FD20E65EA}" type="slidenum">
              <a:rPr lang="en-US" altLang="en-US"/>
              <a:pPr/>
              <a:t>‹#›</a:t>
            </a:fld>
            <a:endParaRPr lang="en-US" altLang="en-US"/>
          </a:p>
        </p:txBody>
      </p:sp>
    </p:spTree>
    <p:extLst>
      <p:ext uri="{BB962C8B-B14F-4D97-AF65-F5344CB8AC3E}">
        <p14:creationId xmlns:p14="http://schemas.microsoft.com/office/powerpoint/2010/main" val="2764786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5B195-1809-4DC7-BD5D-9CCBA6F0C3AB}" type="slidenum">
              <a:rPr lang="en-US" altLang="en-US"/>
              <a:pPr/>
              <a:t>3</a:t>
            </a:fld>
            <a:endParaRPr lang="en-US" altLang="en-US"/>
          </a:p>
        </p:txBody>
      </p:sp>
      <p:sp>
        <p:nvSpPr>
          <p:cNvPr id="539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9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can click on the links to jump to the subject that you want to learn about now.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25AD1-C24B-4EFC-B974-FD267FBC8DA7}" type="slidenum">
              <a:rPr lang="en-US" altLang="en-US"/>
              <a:pPr/>
              <a:t>12</a:t>
            </a:fld>
            <a:endParaRPr lang="en-US" altLang="en-US"/>
          </a:p>
        </p:txBody>
      </p:sp>
      <p:sp>
        <p:nvSpPr>
          <p:cNvPr id="558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8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25F74-527A-497E-9BA6-16EED8C0975D}" type="slidenum">
              <a:rPr lang="en-US" altLang="en-US"/>
              <a:pPr/>
              <a:t>13</a:t>
            </a:fld>
            <a:endParaRPr lang="en-US" altLang="en-US"/>
          </a:p>
        </p:txBody>
      </p:sp>
      <p:sp>
        <p:nvSpPr>
          <p:cNvPr id="560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0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98EC0-F09E-48AA-A42E-6BFC59B95389}" type="slidenum">
              <a:rPr lang="en-US" altLang="en-US"/>
              <a:pPr/>
              <a:t>14</a:t>
            </a:fld>
            <a:endParaRPr lang="en-US" altLang="en-US"/>
          </a:p>
        </p:txBody>
      </p:sp>
      <p:sp>
        <p:nvSpPr>
          <p:cNvPr id="562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7FDC3-2282-474B-89D1-9B7CCBF5461E}" type="slidenum">
              <a:rPr lang="en-US" altLang="en-US"/>
              <a:pPr/>
              <a:t>15</a:t>
            </a:fld>
            <a:endParaRPr lang="en-US" altLang="en-US"/>
          </a:p>
        </p:txBody>
      </p:sp>
      <p:sp>
        <p:nvSpPr>
          <p:cNvPr id="564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4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1F779-9755-4C5A-B7E6-F0F0A8CE6287}" type="slidenum">
              <a:rPr lang="en-US" altLang="en-US"/>
              <a:pPr/>
              <a:t>16</a:t>
            </a:fld>
            <a:endParaRPr lang="en-US" altLang="en-US"/>
          </a:p>
        </p:txBody>
      </p:sp>
      <p:sp>
        <p:nvSpPr>
          <p:cNvPr id="566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6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2C6A0-A770-44BB-85C9-EFF31974AF54}" type="slidenum">
              <a:rPr lang="en-US" altLang="en-US"/>
              <a:pPr/>
              <a:t>17</a:t>
            </a:fld>
            <a:endParaRPr lang="en-US" altLang="en-US"/>
          </a:p>
        </p:txBody>
      </p:sp>
      <p:sp>
        <p:nvSpPr>
          <p:cNvPr id="568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8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C8E31-8A25-4708-AEF7-8111D3127C40}" type="slidenum">
              <a:rPr lang="en-US" altLang="en-US"/>
              <a:pPr/>
              <a:t>18</a:t>
            </a:fld>
            <a:endParaRPr lang="en-US" altLang="en-US"/>
          </a:p>
        </p:txBody>
      </p:sp>
      <p:sp>
        <p:nvSpPr>
          <p:cNvPr id="570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0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8D982-D714-4E50-8424-7511F0CF7491}" type="slidenum">
              <a:rPr lang="en-US" altLang="en-US"/>
              <a:pPr/>
              <a:t>19</a:t>
            </a:fld>
            <a:endParaRPr lang="en-US" altLang="en-US"/>
          </a:p>
        </p:txBody>
      </p:sp>
      <p:sp>
        <p:nvSpPr>
          <p:cNvPr id="572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2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223C0-69F2-4C4F-888A-24C312B123BE}" type="slidenum">
              <a:rPr lang="en-US" altLang="en-US"/>
              <a:pPr/>
              <a:t>20</a:t>
            </a:fld>
            <a:endParaRPr lang="en-US" altLang="en-US"/>
          </a:p>
        </p:txBody>
      </p:sp>
      <p:sp>
        <p:nvSpPr>
          <p:cNvPr id="574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4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28D4D-9A15-41CB-898D-2A07D05FCEE0}" type="slidenum">
              <a:rPr lang="en-US" altLang="en-US"/>
              <a:pPr/>
              <a:t>21</a:t>
            </a:fld>
            <a:endParaRPr lang="en-US" altLang="en-US"/>
          </a:p>
        </p:txBody>
      </p:sp>
      <p:sp>
        <p:nvSpPr>
          <p:cNvPr id="619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9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B1CA4-D0B7-47F7-946A-A51D5C287F16}" type="slidenum">
              <a:rPr lang="en-US" altLang="en-US"/>
              <a:pPr/>
              <a:t>4</a:t>
            </a:fld>
            <a:endParaRPr lang="en-US" altLang="en-US"/>
          </a:p>
        </p:txBody>
      </p:sp>
      <p:sp>
        <p:nvSpPr>
          <p:cNvPr id="541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1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should also read these sections in your text.  This material is intended to complement your textbook coverage, not replace it.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EDE97-14CC-4EBE-A1DB-D53D94606CEB}" type="slidenum">
              <a:rPr lang="en-US" altLang="en-US"/>
              <a:pPr/>
              <a:t>22</a:t>
            </a:fld>
            <a:endParaRPr lang="en-US" altLang="en-US"/>
          </a:p>
        </p:txBody>
      </p:sp>
      <p:sp>
        <p:nvSpPr>
          <p:cNvPr id="576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6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97C43-89C2-46F9-BF38-3BF19575903E}" type="slidenum">
              <a:rPr lang="en-US" altLang="en-US"/>
              <a:pPr/>
              <a:t>23</a:t>
            </a:fld>
            <a:endParaRPr lang="en-US" altLang="en-US"/>
          </a:p>
        </p:txBody>
      </p:sp>
      <p:sp>
        <p:nvSpPr>
          <p:cNvPr id="578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8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6D8DE-CD4D-4009-989C-74E5BE0E86AB}" type="slidenum">
              <a:rPr lang="en-US" altLang="en-US"/>
              <a:pPr/>
              <a:t>24</a:t>
            </a:fld>
            <a:endParaRPr lang="en-US" altLang="en-US"/>
          </a:p>
        </p:txBody>
      </p:sp>
      <p:sp>
        <p:nvSpPr>
          <p:cNvPr id="580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DAC3E-DEF3-44CC-8656-BE5BD0E1B666}" type="slidenum">
              <a:rPr lang="en-US" altLang="en-US"/>
              <a:pPr/>
              <a:t>25</a:t>
            </a:fld>
            <a:endParaRPr lang="en-US" altLang="en-US"/>
          </a:p>
        </p:txBody>
      </p:sp>
      <p:sp>
        <p:nvSpPr>
          <p:cNvPr id="582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2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330AE-2BD0-47FA-A1C0-85CCEB5A0C8E}" type="slidenum">
              <a:rPr lang="en-US" altLang="en-US"/>
              <a:pPr/>
              <a:t>26</a:t>
            </a:fld>
            <a:endParaRPr lang="en-US" altLang="en-US"/>
          </a:p>
        </p:txBody>
      </p:sp>
      <p:sp>
        <p:nvSpPr>
          <p:cNvPr id="584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4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BC74E-8F3A-4B19-AA92-9C4FD03BC56D}" type="slidenum">
              <a:rPr lang="en-US" altLang="en-US"/>
              <a:pPr/>
              <a:t>27</a:t>
            </a:fld>
            <a:endParaRPr lang="en-US" altLang="en-US"/>
          </a:p>
        </p:txBody>
      </p:sp>
      <p:sp>
        <p:nvSpPr>
          <p:cNvPr id="586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6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548C0-C7EE-436D-B24B-800E61B34B5C}" type="slidenum">
              <a:rPr lang="en-US" altLang="en-US"/>
              <a:pPr/>
              <a:t>28</a:t>
            </a:fld>
            <a:endParaRPr lang="en-US" altLang="en-US"/>
          </a:p>
        </p:txBody>
      </p:sp>
      <p:sp>
        <p:nvSpPr>
          <p:cNvPr id="588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8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8A117-B9D5-4C80-B83C-F44EFE5FDE24}" type="slidenum">
              <a:rPr lang="en-US" altLang="en-US"/>
              <a:pPr/>
              <a:t>29</a:t>
            </a:fld>
            <a:endParaRPr lang="en-US" altLang="en-US"/>
          </a:p>
        </p:txBody>
      </p:sp>
      <p:sp>
        <p:nvSpPr>
          <p:cNvPr id="590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0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E3144-3522-4223-ABFC-EBA30F32AD8D}" type="slidenum">
              <a:rPr lang="en-US" altLang="en-US"/>
              <a:pPr/>
              <a:t>30</a:t>
            </a:fld>
            <a:endParaRPr lang="en-US" altLang="en-US"/>
          </a:p>
        </p:txBody>
      </p:sp>
      <p:sp>
        <p:nvSpPr>
          <p:cNvPr id="592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2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73B50-615E-485F-BBDC-29C8FBBD6C52}" type="slidenum">
              <a:rPr lang="en-US" altLang="en-US"/>
              <a:pPr/>
              <a:t>31</a:t>
            </a:fld>
            <a:endParaRPr lang="en-US" altLang="en-US"/>
          </a:p>
        </p:txBody>
      </p:sp>
      <p:sp>
        <p:nvSpPr>
          <p:cNvPr id="594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4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473D2-1A15-44DD-93B2-F40781CEC35C}" type="slidenum">
              <a:rPr lang="en-US" altLang="en-US"/>
              <a:pPr/>
              <a:t>5</a:t>
            </a:fld>
            <a:endParaRPr lang="en-US" altLang="en-US"/>
          </a:p>
        </p:txBody>
      </p:sp>
      <p:sp>
        <p:nvSpPr>
          <p:cNvPr id="543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3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66C69-1E0F-44DC-8ABA-2D66105A0875}" type="slidenum">
              <a:rPr lang="en-US" altLang="en-US"/>
              <a:pPr/>
              <a:t>32</a:t>
            </a:fld>
            <a:endParaRPr lang="en-US" altLang="en-US"/>
          </a:p>
        </p:txBody>
      </p:sp>
      <p:sp>
        <p:nvSpPr>
          <p:cNvPr id="596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6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4468A-FA97-4EF0-8FFD-BFD4B79D2829}" type="slidenum">
              <a:rPr lang="en-US" altLang="en-US"/>
              <a:pPr/>
              <a:t>33</a:t>
            </a:fld>
            <a:endParaRPr lang="en-US" altLang="en-US"/>
          </a:p>
        </p:txBody>
      </p:sp>
      <p:sp>
        <p:nvSpPr>
          <p:cNvPr id="599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9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A553A-93BE-4860-BD91-B99E4FBD1038}" type="slidenum">
              <a:rPr lang="en-US" altLang="en-US"/>
              <a:pPr/>
              <a:t>34</a:t>
            </a:fld>
            <a:endParaRPr lang="en-US" altLang="en-US"/>
          </a:p>
        </p:txBody>
      </p:sp>
      <p:sp>
        <p:nvSpPr>
          <p:cNvPr id="601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1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C100F-9FC3-4419-8CF7-5E18236F343E}" type="slidenum">
              <a:rPr lang="en-US" altLang="en-US"/>
              <a:pPr/>
              <a:t>35</a:t>
            </a:fld>
            <a:endParaRPr lang="en-US" altLang="en-US"/>
          </a:p>
        </p:txBody>
      </p:sp>
      <p:sp>
        <p:nvSpPr>
          <p:cNvPr id="603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6C98B-99C9-4440-8AE6-2F9B86062374}" type="slidenum">
              <a:rPr lang="en-US" altLang="en-US"/>
              <a:pPr/>
              <a:t>36</a:t>
            </a:fld>
            <a:endParaRPr lang="en-US" altLang="en-US"/>
          </a:p>
        </p:txBody>
      </p:sp>
      <p:sp>
        <p:nvSpPr>
          <p:cNvPr id="621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1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5C298-6416-49F2-86EA-C05C21FB71A5}" type="slidenum">
              <a:rPr lang="en-US" altLang="en-US"/>
              <a:pPr/>
              <a:t>37</a:t>
            </a:fld>
            <a:endParaRPr lang="en-US" altLang="en-US"/>
          </a:p>
        </p:txBody>
      </p:sp>
      <p:sp>
        <p:nvSpPr>
          <p:cNvPr id="605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5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608DA-E69D-4934-A881-6261A37361CF}" type="slidenum">
              <a:rPr lang="en-US" altLang="en-US"/>
              <a:pPr/>
              <a:t>38</a:t>
            </a:fld>
            <a:endParaRPr lang="en-US" altLang="en-US"/>
          </a:p>
        </p:txBody>
      </p:sp>
      <p:sp>
        <p:nvSpPr>
          <p:cNvPr id="607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7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93638-03F2-44B9-9CC3-FD5A6649AF90}" type="slidenum">
              <a:rPr lang="en-US" altLang="en-US"/>
              <a:pPr/>
              <a:t>39</a:t>
            </a:fld>
            <a:endParaRPr lang="en-US" alt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A455C-56DA-4DA5-B46D-C7CDEA7886A9}" type="slidenum">
              <a:rPr lang="en-US" altLang="en-US"/>
              <a:pPr/>
              <a:t>40</a:t>
            </a:fld>
            <a:endParaRPr lang="en-US" altLang="en-US"/>
          </a:p>
        </p:txBody>
      </p:sp>
      <p:sp>
        <p:nvSpPr>
          <p:cNvPr id="611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1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EB4C1-C566-4637-BB2A-528244682854}" type="slidenum">
              <a:rPr lang="en-US" altLang="en-US"/>
              <a:pPr/>
              <a:t>41</a:t>
            </a:fld>
            <a:endParaRPr lang="en-US" altLang="en-US"/>
          </a:p>
        </p:txBody>
      </p:sp>
      <p:sp>
        <p:nvSpPr>
          <p:cNvPr id="615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5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B78FC-B6B0-48A2-A581-21E78786FB3D}" type="slidenum">
              <a:rPr lang="en-US" altLang="en-US"/>
              <a:pPr/>
              <a:t>6</a:t>
            </a:fld>
            <a:endParaRPr lang="en-US" altLang="en-US"/>
          </a:p>
        </p:txBody>
      </p:sp>
      <p:sp>
        <p:nvSpPr>
          <p:cNvPr id="545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5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1FE51-94EB-40AA-A526-03093EC0BB4F}" type="slidenum">
              <a:rPr lang="en-US" altLang="en-US"/>
              <a:pPr/>
              <a:t>43</a:t>
            </a:fld>
            <a:endParaRPr lang="en-US" altLang="en-US"/>
          </a:p>
        </p:txBody>
      </p:sp>
      <p:sp>
        <p:nvSpPr>
          <p:cNvPr id="617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7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30250-7FBE-4FA2-80BA-10304A30833D}" type="slidenum">
              <a:rPr lang="en-US" altLang="en-US"/>
              <a:pPr/>
              <a:t>45</a:t>
            </a:fld>
            <a:endParaRPr lang="en-US" altLang="en-US"/>
          </a:p>
        </p:txBody>
      </p:sp>
      <p:sp>
        <p:nvSpPr>
          <p:cNvPr id="613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3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A1B7F-E6DC-49A0-AA3C-5075471F2CA5}" type="slidenum">
              <a:rPr lang="en-US" altLang="en-US"/>
              <a:pPr/>
              <a:t>7</a:t>
            </a:fld>
            <a:endParaRPr lang="en-US" altLang="en-US"/>
          </a:p>
        </p:txBody>
      </p:sp>
      <p:sp>
        <p:nvSpPr>
          <p:cNvPr id="547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7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BC239-74FA-4B56-9D8E-AC6028592916}" type="slidenum">
              <a:rPr lang="en-US" altLang="en-US"/>
              <a:pPr/>
              <a:t>8</a:t>
            </a:fld>
            <a:endParaRPr lang="en-US" altLang="en-US"/>
          </a:p>
        </p:txBody>
      </p:sp>
      <p:sp>
        <p:nvSpPr>
          <p:cNvPr id="549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9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98566-1BAF-451F-914E-1EE4A7DA94EB}" type="slidenum">
              <a:rPr lang="en-US" altLang="en-US"/>
              <a:pPr/>
              <a:t>9</a:t>
            </a:fld>
            <a:endParaRPr lang="en-US" altLang="en-US"/>
          </a:p>
        </p:txBody>
      </p:sp>
      <p:sp>
        <p:nvSpPr>
          <p:cNvPr id="5519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1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A8577-F674-4008-A268-20217301F327}" type="slidenum">
              <a:rPr lang="en-US" altLang="en-US"/>
              <a:pPr/>
              <a:t>10</a:t>
            </a:fld>
            <a:endParaRPr lang="en-US" altLang="en-US"/>
          </a:p>
        </p:txBody>
      </p:sp>
      <p:sp>
        <p:nvSpPr>
          <p:cNvPr id="553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3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F6EBC-8EF9-4568-BBDB-C2DAB61D1DD6}" type="slidenum">
              <a:rPr lang="en-US" altLang="en-US"/>
              <a:pPr/>
              <a:t>11</a:t>
            </a:fld>
            <a:endParaRPr lang="en-US" altLang="en-US"/>
          </a:p>
        </p:txBody>
      </p:sp>
      <p:sp>
        <p:nvSpPr>
          <p:cNvPr id="556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6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a:p>
        </p:txBody>
      </p:sp>
      <p:sp>
        <p:nvSpPr>
          <p:cNvPr id="31754" name="Rectangle 10"/>
          <p:cNvSpPr>
            <a:spLocks noGrp="1" noChangeArrowheads="1"/>
          </p:cNvSpPr>
          <p:nvPr>
            <p:ph type="ftr" sz="quarter" idx="3"/>
          </p:nvPr>
        </p:nvSpPr>
        <p:spPr/>
        <p:txBody>
          <a:bodyPr/>
          <a:lstStyle>
            <a:lvl1pPr>
              <a:defRPr/>
            </a:lvl1pPr>
          </a:lstStyle>
          <a:p>
            <a:endParaRPr lang="en-US" altLang="en-US"/>
          </a:p>
        </p:txBody>
      </p:sp>
      <p:sp>
        <p:nvSpPr>
          <p:cNvPr id="31755" name="Rectangle 11"/>
          <p:cNvSpPr>
            <a:spLocks noGrp="1" noChangeArrowheads="1"/>
          </p:cNvSpPr>
          <p:nvPr>
            <p:ph type="sldNum" sz="quarter" idx="4"/>
          </p:nvPr>
        </p:nvSpPr>
        <p:spPr/>
        <p:txBody>
          <a:bodyPr/>
          <a:lstStyle>
            <a:lvl1pPr>
              <a:defRPr/>
            </a:lvl1pPr>
          </a:lstStyle>
          <a:p>
            <a:fld id="{B8413383-191B-4F72-BD26-522EB8FD6C8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866F46-22E7-4D6D-90D7-AD156019ACE6}" type="slidenum">
              <a:rPr lang="en-US" altLang="en-US"/>
              <a:pPr/>
              <a:t>‹#›</a:t>
            </a:fld>
            <a:endParaRPr lang="en-US" altLang="en-US"/>
          </a:p>
        </p:txBody>
      </p:sp>
    </p:spTree>
    <p:extLst>
      <p:ext uri="{BB962C8B-B14F-4D97-AF65-F5344CB8AC3E}">
        <p14:creationId xmlns:p14="http://schemas.microsoft.com/office/powerpoint/2010/main" val="246420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63AB95-9032-44FC-BAAA-936C368FD8CF}" type="slidenum">
              <a:rPr lang="en-US" altLang="en-US"/>
              <a:pPr/>
              <a:t>‹#›</a:t>
            </a:fld>
            <a:endParaRPr lang="en-US" altLang="en-US"/>
          </a:p>
        </p:txBody>
      </p:sp>
    </p:spTree>
    <p:extLst>
      <p:ext uri="{BB962C8B-B14F-4D97-AF65-F5344CB8AC3E}">
        <p14:creationId xmlns:p14="http://schemas.microsoft.com/office/powerpoint/2010/main" val="301794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A3355D-D444-4584-A667-CCB930246127}" type="slidenum">
              <a:rPr lang="en-US" altLang="en-US"/>
              <a:pPr/>
              <a:t>‹#›</a:t>
            </a:fld>
            <a:endParaRPr lang="en-US" altLang="en-US"/>
          </a:p>
        </p:txBody>
      </p:sp>
    </p:spTree>
    <p:extLst>
      <p:ext uri="{BB962C8B-B14F-4D97-AF65-F5344CB8AC3E}">
        <p14:creationId xmlns:p14="http://schemas.microsoft.com/office/powerpoint/2010/main" val="322914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41C452-4B1C-4C9B-AFEC-C2063E4AD5F5}" type="slidenum">
              <a:rPr lang="en-US" altLang="en-US"/>
              <a:pPr/>
              <a:t>‹#›</a:t>
            </a:fld>
            <a:endParaRPr lang="en-US" altLang="en-US"/>
          </a:p>
        </p:txBody>
      </p:sp>
    </p:spTree>
    <p:extLst>
      <p:ext uri="{BB962C8B-B14F-4D97-AF65-F5344CB8AC3E}">
        <p14:creationId xmlns:p14="http://schemas.microsoft.com/office/powerpoint/2010/main" val="229072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F54B55-68A8-4A09-B309-308995168BE5}" type="slidenum">
              <a:rPr lang="en-US" altLang="en-US"/>
              <a:pPr/>
              <a:t>‹#›</a:t>
            </a:fld>
            <a:endParaRPr lang="en-US" altLang="en-US"/>
          </a:p>
        </p:txBody>
      </p:sp>
    </p:spTree>
    <p:extLst>
      <p:ext uri="{BB962C8B-B14F-4D97-AF65-F5344CB8AC3E}">
        <p14:creationId xmlns:p14="http://schemas.microsoft.com/office/powerpoint/2010/main" val="73554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7A9BCD1-4587-48EB-80C9-C747DAFF4BAE}" type="slidenum">
              <a:rPr lang="en-US" altLang="en-US"/>
              <a:pPr/>
              <a:t>‹#›</a:t>
            </a:fld>
            <a:endParaRPr lang="en-US" altLang="en-US"/>
          </a:p>
        </p:txBody>
      </p:sp>
    </p:spTree>
    <p:extLst>
      <p:ext uri="{BB962C8B-B14F-4D97-AF65-F5344CB8AC3E}">
        <p14:creationId xmlns:p14="http://schemas.microsoft.com/office/powerpoint/2010/main" val="80857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6028819-DBC3-41CA-AA6B-55C45600D477}" type="slidenum">
              <a:rPr lang="en-US" altLang="en-US"/>
              <a:pPr/>
              <a:t>‹#›</a:t>
            </a:fld>
            <a:endParaRPr lang="en-US" altLang="en-US"/>
          </a:p>
        </p:txBody>
      </p:sp>
    </p:spTree>
    <p:extLst>
      <p:ext uri="{BB962C8B-B14F-4D97-AF65-F5344CB8AC3E}">
        <p14:creationId xmlns:p14="http://schemas.microsoft.com/office/powerpoint/2010/main" val="228133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8903AFC-D2FA-4518-B4BD-7E225128845A}" type="slidenum">
              <a:rPr lang="en-US" altLang="en-US"/>
              <a:pPr/>
              <a:t>‹#›</a:t>
            </a:fld>
            <a:endParaRPr lang="en-US" altLang="en-US"/>
          </a:p>
        </p:txBody>
      </p:sp>
    </p:spTree>
    <p:extLst>
      <p:ext uri="{BB962C8B-B14F-4D97-AF65-F5344CB8AC3E}">
        <p14:creationId xmlns:p14="http://schemas.microsoft.com/office/powerpoint/2010/main" val="2339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6BF51D4-6C43-4A54-907A-63EBD71812F0}" type="slidenum">
              <a:rPr lang="en-US" altLang="en-US"/>
              <a:pPr/>
              <a:t>‹#›</a:t>
            </a:fld>
            <a:endParaRPr lang="en-US" altLang="en-US"/>
          </a:p>
        </p:txBody>
      </p:sp>
    </p:spTree>
    <p:extLst>
      <p:ext uri="{BB962C8B-B14F-4D97-AF65-F5344CB8AC3E}">
        <p14:creationId xmlns:p14="http://schemas.microsoft.com/office/powerpoint/2010/main" val="298316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9819A0-6E25-4359-A62E-C5C30B07F73C}" type="slidenum">
              <a:rPr lang="en-US" altLang="en-US"/>
              <a:pPr/>
              <a:t>‹#›</a:t>
            </a:fld>
            <a:endParaRPr lang="en-US" altLang="en-US"/>
          </a:p>
        </p:txBody>
      </p:sp>
    </p:spTree>
    <p:extLst>
      <p:ext uri="{BB962C8B-B14F-4D97-AF65-F5344CB8AC3E}">
        <p14:creationId xmlns:p14="http://schemas.microsoft.com/office/powerpoint/2010/main" val="196978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2" name="Group 2"/>
          <p:cNvGrpSpPr>
            <a:grpSpLocks/>
          </p:cNvGrpSpPr>
          <p:nvPr/>
        </p:nvGrpSpPr>
        <p:grpSpPr bwMode="auto">
          <a:xfrm>
            <a:off x="228600" y="685800"/>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EB37A075-C0DB-4587-9BB0-17D87D441FA4}" type="slidenum">
              <a:rPr lang="en-US" altLang="en-US"/>
              <a:pPr/>
              <a:t>‹#›</a:t>
            </a:fld>
            <a:endParaRPr lang="en-US" altLang="en-US"/>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769"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charset="0"/>
        </a:defRPr>
      </a:lvl2pPr>
      <a:lvl3pPr algn="r" rtl="0" fontAlgn="base">
        <a:spcBef>
          <a:spcPct val="0"/>
        </a:spcBef>
        <a:spcAft>
          <a:spcPct val="0"/>
        </a:spcAft>
        <a:defRPr sz="4400" i="1">
          <a:solidFill>
            <a:schemeClr val="tx2"/>
          </a:solidFill>
          <a:latin typeface="Arial" charset="0"/>
        </a:defRPr>
      </a:lvl3pPr>
      <a:lvl4pPr algn="r" rtl="0" fontAlgn="base">
        <a:spcBef>
          <a:spcPct val="0"/>
        </a:spcBef>
        <a:spcAft>
          <a:spcPct val="0"/>
        </a:spcAft>
        <a:defRPr sz="4400" i="1">
          <a:solidFill>
            <a:schemeClr val="tx2"/>
          </a:solidFill>
          <a:latin typeface="Arial" charset="0"/>
        </a:defRPr>
      </a:lvl4pPr>
      <a:lvl5pPr algn="r" rtl="0" fontAlgn="base">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9.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3.wmf"/><Relationship Id="rId4" Type="http://schemas.openxmlformats.org/officeDocument/2006/relationships/oleObject" Target="../embeddings/oleObject13.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3.wmf"/><Relationship Id="rId4" Type="http://schemas.openxmlformats.org/officeDocument/2006/relationships/oleObject" Target="../embeddings/oleObject16.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image" Target="../media/image14.wmf"/><Relationship Id="rId5" Type="http://schemas.openxmlformats.org/officeDocument/2006/relationships/image" Target="../media/image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3.wmf"/><Relationship Id="rId4" Type="http://schemas.openxmlformats.org/officeDocument/2006/relationships/oleObject" Target="../embeddings/oleObject23.bin"/><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3.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11" Type="http://schemas.openxmlformats.org/officeDocument/2006/relationships/image" Target="../media/image18.wmf"/><Relationship Id="rId5" Type="http://schemas.openxmlformats.org/officeDocument/2006/relationships/image" Target="../media/image3.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0.gif"/><Relationship Id="rId5" Type="http://schemas.openxmlformats.org/officeDocument/2006/relationships/image" Target="../media/image19.w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0.gif"/><Relationship Id="rId5" Type="http://schemas.openxmlformats.org/officeDocument/2006/relationships/image" Target="../media/image21.wmf"/><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0.gif"/><Relationship Id="rId5" Type="http://schemas.openxmlformats.org/officeDocument/2006/relationships/image" Target="../media/image22.wmf"/><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0.gif"/><Relationship Id="rId5" Type="http://schemas.openxmlformats.org/officeDocument/2006/relationships/image" Target="../media/image22.w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18.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5.bin"/><Relationship Id="rId5" Type="http://schemas.openxmlformats.org/officeDocument/2006/relationships/image" Target="../media/image23.w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19.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7.bin"/><Relationship Id="rId5" Type="http://schemas.openxmlformats.org/officeDocument/2006/relationships/image" Target="../media/image23.wmf"/><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20.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9.bin"/><Relationship Id="rId5" Type="http://schemas.openxmlformats.org/officeDocument/2006/relationships/image" Target="../media/image23.wmf"/><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1.xml"/><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gif"/><Relationship Id="rId5" Type="http://schemas.openxmlformats.org/officeDocument/2006/relationships/image" Target="../media/image3.wmf"/><Relationship Id="rId4" Type="http://schemas.openxmlformats.org/officeDocument/2006/relationships/oleObject" Target="../embeddings/oleObject4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image" Target="../media/image25.wmf"/><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5.bin"/><Relationship Id="rId5" Type="http://schemas.openxmlformats.org/officeDocument/2006/relationships/image" Target="../media/image3.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24.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7.bin"/><Relationship Id="rId5" Type="http://schemas.openxmlformats.org/officeDocument/2006/relationships/image" Target="../media/image3.wmf"/><Relationship Id="rId4" Type="http://schemas.openxmlformats.org/officeDocument/2006/relationships/oleObject" Target="../embeddings/oleObject46.bin"/><Relationship Id="rId9" Type="http://schemas.openxmlformats.org/officeDocument/2006/relationships/image" Target="../media/image27.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5.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0.bin"/><Relationship Id="rId5" Type="http://schemas.openxmlformats.org/officeDocument/2006/relationships/image" Target="../media/image3.wmf"/><Relationship Id="rId4" Type="http://schemas.openxmlformats.org/officeDocument/2006/relationships/oleObject" Target="../embeddings/oleObject49.bin"/><Relationship Id="rId9" Type="http://schemas.openxmlformats.org/officeDocument/2006/relationships/image" Target="../media/image27.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6.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3.bin"/><Relationship Id="rId11" Type="http://schemas.openxmlformats.org/officeDocument/2006/relationships/image" Target="../media/image30.wmf"/><Relationship Id="rId5" Type="http://schemas.openxmlformats.org/officeDocument/2006/relationships/image" Target="../media/image3.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27.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2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57.bin"/><Relationship Id="rId5" Type="http://schemas.openxmlformats.org/officeDocument/2006/relationships/image" Target="../media/image3.wmf"/><Relationship Id="rId4" Type="http://schemas.openxmlformats.org/officeDocument/2006/relationships/oleObject" Target="../embeddings/oleObject56.bin"/><Relationship Id="rId9"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28.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0.bin"/><Relationship Id="rId11" Type="http://schemas.openxmlformats.org/officeDocument/2006/relationships/image" Target="../media/image32.wmf"/><Relationship Id="rId5" Type="http://schemas.openxmlformats.org/officeDocument/2006/relationships/image" Target="../media/image3.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20.gif"/><Relationship Id="rId5" Type="http://schemas.openxmlformats.org/officeDocument/2006/relationships/image" Target="../media/image33.wmf"/><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20.gif"/><Relationship Id="rId5" Type="http://schemas.openxmlformats.org/officeDocument/2006/relationships/image" Target="../media/image35.wmf"/><Relationship Id="rId4" Type="http://schemas.openxmlformats.org/officeDocument/2006/relationships/oleObject" Target="../embeddings/oleObject6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20.gif"/><Relationship Id="rId5" Type="http://schemas.openxmlformats.org/officeDocument/2006/relationships/image" Target="../media/image36.wmf"/><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20.gif"/><Relationship Id="rId5" Type="http://schemas.openxmlformats.org/officeDocument/2006/relationships/image" Target="../media/image36.wmf"/><Relationship Id="rId4" Type="http://schemas.openxmlformats.org/officeDocument/2006/relationships/oleObject" Target="../embeddings/oleObject66.bin"/></Relationships>
</file>

<file path=ppt/slides/_rels/slide35.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33.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68.bin"/><Relationship Id="rId5" Type="http://schemas.openxmlformats.org/officeDocument/2006/relationships/image" Target="../media/image37.wmf"/><Relationship Id="rId4" Type="http://schemas.openxmlformats.org/officeDocument/2006/relationships/oleObject" Target="../embeddings/oleObject67.bin"/></Relationships>
</file>

<file path=ppt/slides/_rels/slide36.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34.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70.bin"/><Relationship Id="rId5" Type="http://schemas.openxmlformats.org/officeDocument/2006/relationships/image" Target="../media/image37.wmf"/><Relationship Id="rId4"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35.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72.bin"/><Relationship Id="rId5" Type="http://schemas.openxmlformats.org/officeDocument/2006/relationships/image" Target="../media/image37.wmf"/><Relationship Id="rId4" Type="http://schemas.openxmlformats.org/officeDocument/2006/relationships/oleObject" Target="../embeddings/oleObject7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38.wmf"/><Relationship Id="rId4" Type="http://schemas.openxmlformats.org/officeDocument/2006/relationships/oleObject" Target="../embeddings/oleObject7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38.wmf"/><Relationship Id="rId4" Type="http://schemas.openxmlformats.org/officeDocument/2006/relationships/oleObject" Target="../embeddings/oleObject7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38.wmf"/><Relationship Id="rId4" Type="http://schemas.openxmlformats.org/officeDocument/2006/relationships/oleObject" Target="../embeddings/oleObject7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38.wmf"/><Relationship Id="rId4" Type="http://schemas.openxmlformats.org/officeDocument/2006/relationships/oleObject" Target="../embeddings/oleObject76.bin"/></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38.wmf"/><Relationship Id="rId4" Type="http://schemas.openxmlformats.org/officeDocument/2006/relationships/oleObject" Target="../embeddings/oleObject77.bin"/></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609600"/>
            <a:ext cx="7772400" cy="762000"/>
          </a:xfrm>
        </p:spPr>
        <p:txBody>
          <a:bodyPr/>
          <a:lstStyle/>
          <a:p>
            <a:pPr algn="ctr"/>
            <a:r>
              <a:rPr lang="en-US" altLang="en-US" sz="3600" dirty="0"/>
              <a:t>ECE 2202</a:t>
            </a:r>
            <a:br>
              <a:rPr lang="en-US" altLang="en-US" sz="3600" dirty="0"/>
            </a:br>
            <a:r>
              <a:rPr lang="en-US" altLang="en-US" sz="3600" dirty="0"/>
              <a:t> Circuit Analysis II</a:t>
            </a:r>
          </a:p>
        </p:txBody>
      </p:sp>
      <p:sp>
        <p:nvSpPr>
          <p:cNvPr id="4099" name="Text Box 3"/>
          <p:cNvSpPr txBox="1">
            <a:spLocks noChangeArrowheads="1"/>
          </p:cNvSpPr>
          <p:nvPr/>
        </p:nvSpPr>
        <p:spPr bwMode="auto">
          <a:xfrm>
            <a:off x="2590800" y="3962400"/>
            <a:ext cx="406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t>Dr. Dave Shattuck</a:t>
            </a:r>
          </a:p>
          <a:p>
            <a:pPr algn="ctr" eaLnBrk="0" hangingPunct="0"/>
            <a:r>
              <a:rPr lang="en-US" altLang="en-US"/>
              <a:t>Associate Professor, ECE Dept.</a:t>
            </a:r>
          </a:p>
        </p:txBody>
      </p:sp>
      <p:sp>
        <p:nvSpPr>
          <p:cNvPr id="4100" name="Text Box 4"/>
          <p:cNvSpPr txBox="1">
            <a:spLocks noChangeArrowheads="1"/>
          </p:cNvSpPr>
          <p:nvPr/>
        </p:nvSpPr>
        <p:spPr bwMode="auto">
          <a:xfrm>
            <a:off x="609600" y="2133600"/>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600" b="1" dirty="0">
                <a:latin typeface="Arial" charset="0"/>
              </a:rPr>
              <a:t>Lecture Set #3</a:t>
            </a:r>
          </a:p>
          <a:p>
            <a:pPr algn="ctr" eaLnBrk="0" hangingPunct="0"/>
            <a:r>
              <a:rPr lang="en-US" altLang="en-US" sz="3600" b="1" dirty="0">
                <a:latin typeface="Arial" charset="0"/>
              </a:rPr>
              <a:t>Natural Response</a:t>
            </a:r>
          </a:p>
          <a:p>
            <a:pPr algn="ctr" eaLnBrk="0" hangingPunct="0"/>
            <a:r>
              <a:rPr lang="en-US" altLang="en-US" sz="1200" b="1" dirty="0">
                <a:latin typeface="Arial" charset="0"/>
              </a:rPr>
              <a:t>Version 16</a:t>
            </a:r>
            <a:endParaRPr lang="en-US" altLang="en-US" sz="1200" dirty="0">
              <a:latin typeface="Arial" charset="0"/>
            </a:endParaRPr>
          </a:p>
        </p:txBody>
      </p:sp>
      <p:grpSp>
        <p:nvGrpSpPr>
          <p:cNvPr id="4106" name="Group 10"/>
          <p:cNvGrpSpPr>
            <a:grpSpLocks/>
          </p:cNvGrpSpPr>
          <p:nvPr/>
        </p:nvGrpSpPr>
        <p:grpSpPr bwMode="auto">
          <a:xfrm>
            <a:off x="0" y="5334000"/>
            <a:ext cx="9155113" cy="1524000"/>
            <a:chOff x="0" y="3360"/>
            <a:chExt cx="5767" cy="960"/>
          </a:xfrm>
        </p:grpSpPr>
        <p:sp>
          <p:nvSpPr>
            <p:cNvPr id="4107" name="Rectangle 11"/>
            <p:cNvSpPr>
              <a:spLocks noChangeArrowheads="1"/>
            </p:cNvSpPr>
            <p:nvPr/>
          </p:nvSpPr>
          <p:spPr bwMode="auto">
            <a:xfrm>
              <a:off x="0" y="3360"/>
              <a:ext cx="5760" cy="96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8" name="Picture 12" descr="C:\Documents and Settings\shattuck\Personal\Course_junk\ECE2300_junk\Current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389"/>
              <a:ext cx="4224" cy="931"/>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13"/>
            <p:cNvSpPr>
              <a:spLocks noChangeArrowheads="1"/>
            </p:cNvSpPr>
            <p:nvPr/>
          </p:nvSpPr>
          <p:spPr bwMode="auto">
            <a:xfrm>
              <a:off x="4272" y="3572"/>
              <a:ext cx="149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dirty="0">
                  <a:solidFill>
                    <a:schemeClr val="accent2"/>
                  </a:solidFill>
                </a:rPr>
                <a:t>Shattuck@uh.edu</a:t>
              </a:r>
            </a:p>
            <a:p>
              <a:pPr algn="ctr" eaLnBrk="0" hangingPunct="0"/>
              <a:r>
                <a:rPr lang="en-US" altLang="en-US" dirty="0">
                  <a:solidFill>
                    <a:schemeClr val="accent2"/>
                  </a:solidFill>
                </a:rPr>
                <a:t>713 743-4422</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62" name="Object 2"/>
          <p:cNvGraphicFramePr>
            <a:graphicFrameLocks noChangeAspect="1"/>
          </p:cNvGraphicFramePr>
          <p:nvPr/>
        </p:nvGraphicFramePr>
        <p:xfrm>
          <a:off x="304800" y="3733800"/>
          <a:ext cx="5302250" cy="2876550"/>
        </p:xfrm>
        <a:graphic>
          <a:graphicData uri="http://schemas.openxmlformats.org/presentationml/2006/ole">
            <mc:AlternateContent xmlns:mc="http://schemas.openxmlformats.org/markup-compatibility/2006">
              <mc:Choice xmlns:v="urn:schemas-microsoft-com:vml" Requires="v">
                <p:oleObj spid="_x0000_s553039" name="VISIO" r:id="rId4" imgW="5301720" imgH="2876040" progId="Visio.Drawing.6">
                  <p:embed/>
                </p:oleObj>
              </mc:Choice>
              <mc:Fallback>
                <p:oleObj name="VISIO" r:id="rId4" imgW="5301720" imgH="287604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33800"/>
                        <a:ext cx="5302250" cy="28765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2963" name="Rectangle 3"/>
          <p:cNvSpPr>
            <a:spLocks noGrp="1" noChangeArrowheads="1"/>
          </p:cNvSpPr>
          <p:nvPr>
            <p:ph type="title"/>
          </p:nvPr>
        </p:nvSpPr>
        <p:spPr>
          <a:xfrm>
            <a:off x="1371600" y="0"/>
            <a:ext cx="7772400" cy="838200"/>
          </a:xfrm>
        </p:spPr>
        <p:txBody>
          <a:bodyPr/>
          <a:lstStyle/>
          <a:p>
            <a:r>
              <a:rPr lang="en-US" altLang="en-US" sz="3600"/>
              <a:t>RL Natural Response – 2</a:t>
            </a:r>
          </a:p>
        </p:txBody>
      </p:sp>
      <p:sp>
        <p:nvSpPr>
          <p:cNvPr id="552964" name="Rectangle 4"/>
          <p:cNvSpPr>
            <a:spLocks noGrp="1" noChangeArrowheads="1"/>
          </p:cNvSpPr>
          <p:nvPr>
            <p:ph type="body" idx="1"/>
          </p:nvPr>
        </p:nvSpPr>
        <p:spPr>
          <a:xfrm>
            <a:off x="304800" y="914400"/>
            <a:ext cx="8305800" cy="2819400"/>
          </a:xfrm>
        </p:spPr>
        <p:txBody>
          <a:bodyPr/>
          <a:lstStyle/>
          <a:p>
            <a:pPr marL="660400" indent="-660400">
              <a:buFontTx/>
              <a:buNone/>
            </a:pPr>
            <a:r>
              <a:rPr lang="en-US" altLang="en-US" sz="2800" dirty="0"/>
              <a:t>The current source here, </a:t>
            </a:r>
            <a:r>
              <a:rPr lang="en-US" altLang="en-US" sz="2800" i="1" dirty="0">
                <a:latin typeface="Times New Roman" panose="02020603050405020304" pitchFamily="18" charset="0"/>
                <a:cs typeface="Times New Roman" panose="02020603050405020304" pitchFamily="18" charset="0"/>
              </a:rPr>
              <a:t>I</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t>, is a constant valued current source.  This is why we use a capital letter for the variable </a:t>
            </a:r>
            <a:r>
              <a:rPr lang="en-US" altLang="en-US" sz="2800" i="1" dirty="0">
                <a:latin typeface="Times New Roman" panose="02020603050405020304" pitchFamily="18" charset="0"/>
                <a:cs typeface="Times New Roman" panose="02020603050405020304" pitchFamily="18" charset="0"/>
              </a:rPr>
              <a:t>I</a:t>
            </a:r>
            <a:r>
              <a:rPr lang="en-US" altLang="en-US" sz="2800" dirty="0"/>
              <a:t>.  Before the switch opened, we assume that the switch was closed for a long time.  We will define “a long time” later in this part.  </a:t>
            </a:r>
          </a:p>
        </p:txBody>
      </p:sp>
      <p:graphicFrame>
        <p:nvGraphicFramePr>
          <p:cNvPr id="552966"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53040"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7" name="Rectangle 9"/>
          <p:cNvSpPr>
            <a:spLocks noChangeArrowheads="1"/>
          </p:cNvSpPr>
          <p:nvPr/>
        </p:nvSpPr>
        <p:spPr bwMode="auto">
          <a:xfrm>
            <a:off x="5791200" y="5562600"/>
            <a:ext cx="33528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10" name="Rectangle 2"/>
          <p:cNvSpPr>
            <a:spLocks noGrp="1" noChangeArrowheads="1"/>
          </p:cNvSpPr>
          <p:nvPr>
            <p:ph type="title"/>
          </p:nvPr>
        </p:nvSpPr>
        <p:spPr>
          <a:xfrm>
            <a:off x="1371600" y="152400"/>
            <a:ext cx="7772400" cy="685800"/>
          </a:xfrm>
        </p:spPr>
        <p:txBody>
          <a:bodyPr/>
          <a:lstStyle/>
          <a:p>
            <a:r>
              <a:rPr lang="en-US" altLang="en-US" sz="3600"/>
              <a:t>RL Natural Response – 3</a:t>
            </a:r>
          </a:p>
        </p:txBody>
      </p:sp>
      <p:sp>
        <p:nvSpPr>
          <p:cNvPr id="555011"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sz="2800" dirty="0"/>
              <a:t>The current source here, </a:t>
            </a:r>
            <a:r>
              <a:rPr lang="en-US" altLang="en-US" sz="2800" i="1" dirty="0">
                <a:latin typeface="Times New Roman" panose="02020603050405020304" pitchFamily="18" charset="0"/>
                <a:cs typeface="Times New Roman" panose="02020603050405020304" pitchFamily="18" charset="0"/>
              </a:rPr>
              <a:t>I</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t>, is a constant valued current source.  We assume then, that because the switch was closed for a long time, that everything had stopped changing.  We will prove this later.  If everything stopped changing, then the current through the inductor must have stopped changing.  </a:t>
            </a:r>
          </a:p>
        </p:txBody>
      </p:sp>
      <p:graphicFrame>
        <p:nvGraphicFramePr>
          <p:cNvPr id="55501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55126"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5014" name="Object 6"/>
          <p:cNvGraphicFramePr>
            <a:graphicFrameLocks noChangeAspect="1"/>
          </p:cNvGraphicFramePr>
          <p:nvPr/>
        </p:nvGraphicFramePr>
        <p:xfrm>
          <a:off x="5791200" y="5621338"/>
          <a:ext cx="3340100" cy="887412"/>
        </p:xfrm>
        <a:graphic>
          <a:graphicData uri="http://schemas.openxmlformats.org/presentationml/2006/ole">
            <mc:AlternateContent xmlns:mc="http://schemas.openxmlformats.org/markup-compatibility/2006">
              <mc:Choice xmlns:v="urn:schemas-microsoft-com:vml" Requires="v">
                <p:oleObj spid="_x0000_s555127" name="Equation" r:id="rId6" imgW="1485720" imgH="393480" progId="Equation.DSMT4">
                  <p:embed/>
                </p:oleObj>
              </mc:Choice>
              <mc:Fallback>
                <p:oleObj name="Equation" r:id="rId6" imgW="148572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621338"/>
                        <a:ext cx="3340100"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5015" name="Text Box 7"/>
          <p:cNvSpPr txBox="1">
            <a:spLocks noChangeArrowheads="1"/>
          </p:cNvSpPr>
          <p:nvPr/>
        </p:nvSpPr>
        <p:spPr bwMode="auto">
          <a:xfrm>
            <a:off x="5927725" y="3581400"/>
            <a:ext cx="3216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This means that the differential of the current with respect to time, </a:t>
            </a:r>
            <a:r>
              <a:rPr lang="en-US" altLang="en-US" i="1" dirty="0" err="1">
                <a:cs typeface="Times New Roman" panose="02020603050405020304" pitchFamily="18" charset="0"/>
              </a:rPr>
              <a:t>di</a:t>
            </a:r>
            <a:r>
              <a:rPr lang="en-US" altLang="en-US" i="1" baseline="-25000" dirty="0" err="1">
                <a:cs typeface="Times New Roman" panose="02020603050405020304" pitchFamily="18" charset="0"/>
              </a:rPr>
              <a:t>L</a:t>
            </a:r>
            <a:r>
              <a:rPr lang="en-US" altLang="en-US" i="1" dirty="0">
                <a:cs typeface="Times New Roman" panose="02020603050405020304" pitchFamily="18" charset="0"/>
              </a:rPr>
              <a:t>/</a:t>
            </a:r>
            <a:r>
              <a:rPr lang="en-US" altLang="en-US" i="1" dirty="0" err="1">
                <a:cs typeface="Times New Roman" panose="02020603050405020304" pitchFamily="18" charset="0"/>
              </a:rPr>
              <a:t>dt</a:t>
            </a:r>
            <a:r>
              <a:rPr lang="en-US" altLang="en-US" dirty="0">
                <a:latin typeface="Arial" charset="0"/>
              </a:rPr>
              <a:t>, will be zero.  Thus,</a:t>
            </a:r>
          </a:p>
        </p:txBody>
      </p:sp>
      <p:graphicFrame>
        <p:nvGraphicFramePr>
          <p:cNvPr id="555016" name="Object 8"/>
          <p:cNvGraphicFramePr>
            <a:graphicFrameLocks noChangeAspect="1"/>
          </p:cNvGraphicFramePr>
          <p:nvPr/>
        </p:nvGraphicFramePr>
        <p:xfrm>
          <a:off x="228600" y="3810000"/>
          <a:ext cx="5530850" cy="2690813"/>
        </p:xfrm>
        <a:graphic>
          <a:graphicData uri="http://schemas.openxmlformats.org/presentationml/2006/ole">
            <mc:AlternateContent xmlns:mc="http://schemas.openxmlformats.org/markup-compatibility/2006">
              <mc:Choice xmlns:v="urn:schemas-microsoft-com:vml" Requires="v">
                <p:oleObj spid="_x0000_s555128" name="VISIO" r:id="rId8" imgW="5530320" imgH="2690640" progId="Visio.Drawing.6">
                  <p:embed/>
                </p:oleObj>
              </mc:Choice>
              <mc:Fallback>
                <p:oleObj name="VISIO" r:id="rId8" imgW="5530320" imgH="269064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810000"/>
                        <a:ext cx="5530850" cy="2690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65" name="Rectangle 9"/>
          <p:cNvSpPr>
            <a:spLocks noChangeArrowheads="1"/>
          </p:cNvSpPr>
          <p:nvPr/>
        </p:nvSpPr>
        <p:spPr bwMode="auto">
          <a:xfrm>
            <a:off x="5867400" y="3657600"/>
            <a:ext cx="2819400" cy="533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58" name="Rectangle 2"/>
          <p:cNvSpPr>
            <a:spLocks noGrp="1" noChangeArrowheads="1"/>
          </p:cNvSpPr>
          <p:nvPr>
            <p:ph type="title"/>
          </p:nvPr>
        </p:nvSpPr>
        <p:spPr>
          <a:xfrm>
            <a:off x="1371600" y="152400"/>
            <a:ext cx="7772400" cy="685800"/>
          </a:xfrm>
        </p:spPr>
        <p:txBody>
          <a:bodyPr/>
          <a:lstStyle/>
          <a:p>
            <a:r>
              <a:rPr lang="en-US" altLang="en-US" sz="3600"/>
              <a:t>RL Natural Response – 4</a:t>
            </a:r>
          </a:p>
        </p:txBody>
      </p:sp>
      <p:sp>
        <p:nvSpPr>
          <p:cNvPr id="557059"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dirty="0"/>
              <a:t>We showed in the last slide that the voltage </a:t>
            </a:r>
            <a:r>
              <a:rPr lang="en-US" altLang="en-US" i="1" dirty="0" err="1">
                <a:latin typeface="Times New Roman" panose="02020603050405020304" pitchFamily="18" charset="0"/>
                <a:cs typeface="Times New Roman" panose="02020603050405020304" pitchFamily="18" charset="0"/>
              </a:rPr>
              <a:t>v</a:t>
            </a:r>
            <a:r>
              <a:rPr lang="en-US" altLang="en-US" i="1" baseline="-25000" dirty="0" err="1">
                <a:latin typeface="Times New Roman" panose="02020603050405020304" pitchFamily="18" charset="0"/>
                <a:cs typeface="Times New Roman" panose="02020603050405020304" pitchFamily="18" charset="0"/>
              </a:rPr>
              <a:t>L</a:t>
            </a:r>
            <a:r>
              <a:rPr lang="en-US" altLang="en-US" dirty="0"/>
              <a:t> is zero, for </a:t>
            </a:r>
            <a:r>
              <a:rPr lang="en-US" altLang="en-US" i="1" dirty="0">
                <a:latin typeface="Times New Roman" panose="02020603050405020304" pitchFamily="18" charset="0"/>
                <a:cs typeface="Times New Roman" panose="02020603050405020304" pitchFamily="18" charset="0"/>
              </a:rPr>
              <a:t>t</a:t>
            </a:r>
            <a:r>
              <a:rPr lang="en-US" altLang="en-US" dirty="0"/>
              <a:t> &lt; 0.  This means that the voltage across each of the resistors is zero, and thus the currents through the resistors are zero.   If there is no current through the resistors, then, we must have</a:t>
            </a:r>
          </a:p>
        </p:txBody>
      </p:sp>
      <p:sp>
        <p:nvSpPr>
          <p:cNvPr id="55706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5706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5717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7062" name="Object 6"/>
          <p:cNvGraphicFramePr>
            <a:graphicFrameLocks noChangeAspect="1"/>
          </p:cNvGraphicFramePr>
          <p:nvPr/>
        </p:nvGraphicFramePr>
        <p:xfrm>
          <a:off x="5943600" y="3657600"/>
          <a:ext cx="2765425" cy="593725"/>
        </p:xfrm>
        <a:graphic>
          <a:graphicData uri="http://schemas.openxmlformats.org/presentationml/2006/ole">
            <mc:AlternateContent xmlns:mc="http://schemas.openxmlformats.org/markup-compatibility/2006">
              <mc:Choice xmlns:v="urn:schemas-microsoft-com:vml" Requires="v">
                <p:oleObj spid="_x0000_s557175" name="Equation" r:id="rId6" imgW="1066680" imgH="228600" progId="Equation.DSMT4">
                  <p:embed/>
                </p:oleObj>
              </mc:Choice>
              <mc:Fallback>
                <p:oleObj name="Equation" r:id="rId6" imgW="106668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657600"/>
                        <a:ext cx="2765425"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7063" name="Text Box 7"/>
          <p:cNvSpPr txBox="1">
            <a:spLocks noChangeArrowheads="1"/>
          </p:cNvSpPr>
          <p:nvPr/>
        </p:nvSpPr>
        <p:spPr bwMode="auto">
          <a:xfrm>
            <a:off x="5791200" y="4210050"/>
            <a:ext cx="3352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Note the set of assumptions that led to this conclusion.  When there is no change (dc), the inductor is like a wire, and takes all the current.</a:t>
            </a:r>
          </a:p>
        </p:txBody>
      </p:sp>
      <p:graphicFrame>
        <p:nvGraphicFramePr>
          <p:cNvPr id="557064" name="Object 8"/>
          <p:cNvGraphicFramePr>
            <a:graphicFrameLocks noChangeAspect="1"/>
          </p:cNvGraphicFramePr>
          <p:nvPr/>
        </p:nvGraphicFramePr>
        <p:xfrm>
          <a:off x="228600" y="3810000"/>
          <a:ext cx="5530850" cy="2690813"/>
        </p:xfrm>
        <a:graphic>
          <a:graphicData uri="http://schemas.openxmlformats.org/presentationml/2006/ole">
            <mc:AlternateContent xmlns:mc="http://schemas.openxmlformats.org/markup-compatibility/2006">
              <mc:Choice xmlns:v="urn:schemas-microsoft-com:vml" Requires="v">
                <p:oleObj spid="_x0000_s557176" name="VISIO" r:id="rId8" imgW="5530320" imgH="2690640" progId="Visio.Drawing.6">
                  <p:embed/>
                </p:oleObj>
              </mc:Choice>
              <mc:Fallback>
                <p:oleObj name="VISIO" r:id="rId8" imgW="5530320" imgH="269064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810000"/>
                        <a:ext cx="5530850" cy="2690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15" name="Rectangle 11"/>
          <p:cNvSpPr>
            <a:spLocks noChangeArrowheads="1"/>
          </p:cNvSpPr>
          <p:nvPr/>
        </p:nvSpPr>
        <p:spPr bwMode="auto">
          <a:xfrm>
            <a:off x="6477000" y="5181600"/>
            <a:ext cx="16764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9114" name="Rectangle 10"/>
          <p:cNvSpPr>
            <a:spLocks noChangeArrowheads="1"/>
          </p:cNvSpPr>
          <p:nvPr/>
        </p:nvSpPr>
        <p:spPr bwMode="auto">
          <a:xfrm>
            <a:off x="5867400" y="3505200"/>
            <a:ext cx="28194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9106" name="Rectangle 2"/>
          <p:cNvSpPr>
            <a:spLocks noGrp="1" noChangeArrowheads="1"/>
          </p:cNvSpPr>
          <p:nvPr>
            <p:ph type="title"/>
          </p:nvPr>
        </p:nvSpPr>
        <p:spPr>
          <a:xfrm>
            <a:off x="1371600" y="152400"/>
            <a:ext cx="7772400" cy="838200"/>
          </a:xfrm>
        </p:spPr>
        <p:txBody>
          <a:bodyPr/>
          <a:lstStyle/>
          <a:p>
            <a:r>
              <a:rPr lang="en-US" altLang="en-US" sz="3600"/>
              <a:t>RL Natural Response – 5</a:t>
            </a:r>
          </a:p>
        </p:txBody>
      </p:sp>
      <p:sp>
        <p:nvSpPr>
          <p:cNvPr id="559107"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sz="2800" dirty="0"/>
              <a:t>Now, we have the information we needed.  The current through the inductor before the switch opened was </a:t>
            </a:r>
            <a:r>
              <a:rPr lang="en-US" altLang="en-US" sz="2800" i="1" dirty="0">
                <a:latin typeface="Times New Roman" panose="02020603050405020304" pitchFamily="18" charset="0"/>
                <a:cs typeface="Times New Roman" panose="02020603050405020304" pitchFamily="18" charset="0"/>
              </a:rPr>
              <a:t>I</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t>.  Now, when the switch opens, this current can’t change instantaneously, since it is the current through an inductor.  Thus, we have</a:t>
            </a:r>
          </a:p>
        </p:txBody>
      </p:sp>
      <p:sp>
        <p:nvSpPr>
          <p:cNvPr id="55910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5910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5926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9110" name="Object 6"/>
          <p:cNvGraphicFramePr>
            <a:graphicFrameLocks noChangeAspect="1"/>
          </p:cNvGraphicFramePr>
          <p:nvPr/>
        </p:nvGraphicFramePr>
        <p:xfrm>
          <a:off x="5867400" y="3505200"/>
          <a:ext cx="2765425" cy="593725"/>
        </p:xfrm>
        <a:graphic>
          <a:graphicData uri="http://schemas.openxmlformats.org/presentationml/2006/ole">
            <mc:AlternateContent xmlns:mc="http://schemas.openxmlformats.org/markup-compatibility/2006">
              <mc:Choice xmlns:v="urn:schemas-microsoft-com:vml" Requires="v">
                <p:oleObj spid="_x0000_s559261" name="Equation" r:id="rId6" imgW="1066680" imgH="228600" progId="Equation.DSMT4">
                  <p:embed/>
                </p:oleObj>
              </mc:Choice>
              <mc:Fallback>
                <p:oleObj name="Equation" r:id="rId6" imgW="106668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505200"/>
                        <a:ext cx="2765425"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9111" name="Text Box 7"/>
          <p:cNvSpPr txBox="1">
            <a:spLocks noChangeArrowheads="1"/>
          </p:cNvSpPr>
          <p:nvPr/>
        </p:nvSpPr>
        <p:spPr bwMode="auto">
          <a:xfrm>
            <a:off x="5791200" y="4210050"/>
            <a:ext cx="3216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We can also write this as</a:t>
            </a:r>
          </a:p>
        </p:txBody>
      </p:sp>
      <p:graphicFrame>
        <p:nvGraphicFramePr>
          <p:cNvPr id="559112" name="Object 8"/>
          <p:cNvGraphicFramePr>
            <a:graphicFrameLocks noChangeAspect="1"/>
          </p:cNvGraphicFramePr>
          <p:nvPr/>
        </p:nvGraphicFramePr>
        <p:xfrm>
          <a:off x="228600" y="3810000"/>
          <a:ext cx="5530850" cy="2690813"/>
        </p:xfrm>
        <a:graphic>
          <a:graphicData uri="http://schemas.openxmlformats.org/presentationml/2006/ole">
            <mc:AlternateContent xmlns:mc="http://schemas.openxmlformats.org/markup-compatibility/2006">
              <mc:Choice xmlns:v="urn:schemas-microsoft-com:vml" Requires="v">
                <p:oleObj spid="_x0000_s559262" name="VISIO" r:id="rId8" imgW="5530320" imgH="2690640" progId="Visio.Drawing.6">
                  <p:embed/>
                </p:oleObj>
              </mc:Choice>
              <mc:Fallback>
                <p:oleObj name="VISIO" r:id="rId8" imgW="5530320" imgH="269064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810000"/>
                        <a:ext cx="5530850" cy="2690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3" name="Object 9"/>
          <p:cNvGraphicFramePr>
            <a:graphicFrameLocks noChangeAspect="1"/>
          </p:cNvGraphicFramePr>
          <p:nvPr/>
        </p:nvGraphicFramePr>
        <p:xfrm>
          <a:off x="6486525" y="5181600"/>
          <a:ext cx="1679575" cy="593725"/>
        </p:xfrm>
        <a:graphic>
          <a:graphicData uri="http://schemas.openxmlformats.org/presentationml/2006/ole">
            <mc:AlternateContent xmlns:mc="http://schemas.openxmlformats.org/markup-compatibility/2006">
              <mc:Choice xmlns:v="urn:schemas-microsoft-com:vml" Requires="v">
                <p:oleObj spid="_x0000_s559263" name="Equation" r:id="rId10" imgW="647640" imgH="228600" progId="Equation.DSMT4">
                  <p:embed/>
                </p:oleObj>
              </mc:Choice>
              <mc:Fallback>
                <p:oleObj name="Equation" r:id="rId10" imgW="647640" imgH="228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6525" y="5181600"/>
                        <a:ext cx="1679575"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61" name="Rectangle 9"/>
          <p:cNvSpPr>
            <a:spLocks noChangeArrowheads="1"/>
          </p:cNvSpPr>
          <p:nvPr/>
        </p:nvSpPr>
        <p:spPr bwMode="auto">
          <a:xfrm>
            <a:off x="5715000" y="4267200"/>
            <a:ext cx="3429000" cy="2590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1154" name="Rectangle 2"/>
          <p:cNvSpPr>
            <a:spLocks noGrp="1" noChangeArrowheads="1"/>
          </p:cNvSpPr>
          <p:nvPr>
            <p:ph type="title"/>
          </p:nvPr>
        </p:nvSpPr>
        <p:spPr>
          <a:xfrm>
            <a:off x="1371600" y="0"/>
            <a:ext cx="7772400" cy="685800"/>
          </a:xfrm>
        </p:spPr>
        <p:txBody>
          <a:bodyPr/>
          <a:lstStyle/>
          <a:p>
            <a:r>
              <a:rPr lang="en-US" altLang="en-US" sz="3600"/>
              <a:t>RL Natural Response – 6</a:t>
            </a:r>
          </a:p>
        </p:txBody>
      </p:sp>
      <p:sp>
        <p:nvSpPr>
          <p:cNvPr id="561155" name="Rectangle 3"/>
          <p:cNvSpPr>
            <a:spLocks noGrp="1" noChangeArrowheads="1"/>
          </p:cNvSpPr>
          <p:nvPr>
            <p:ph type="body" idx="1"/>
          </p:nvPr>
        </p:nvSpPr>
        <p:spPr>
          <a:xfrm>
            <a:off x="304800" y="685800"/>
            <a:ext cx="8305800" cy="2362200"/>
          </a:xfrm>
        </p:spPr>
        <p:txBody>
          <a:bodyPr/>
          <a:lstStyle/>
          <a:p>
            <a:pPr marL="6350" indent="22225">
              <a:buFontTx/>
              <a:buNone/>
            </a:pPr>
            <a:r>
              <a:rPr lang="en-US" altLang="en-US" sz="2800" dirty="0"/>
              <a:t>Using this, we can now look at the circuit for the time after the switch opens.  When it opens, we will be interested in the part of the circuit with the inductor and resistor, and will ignore the rest of the circuit.  We have the circuit below.</a:t>
            </a:r>
          </a:p>
        </p:txBody>
      </p:sp>
      <p:sp>
        <p:nvSpPr>
          <p:cNvPr id="56115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6115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6127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1158" name="Text Box 6"/>
          <p:cNvSpPr txBox="1">
            <a:spLocks noChangeArrowheads="1"/>
          </p:cNvSpPr>
          <p:nvPr/>
        </p:nvSpPr>
        <p:spPr bwMode="auto">
          <a:xfrm>
            <a:off x="3505200" y="2743200"/>
            <a:ext cx="5638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We can now write KVL around this loop, writing each voltage as function of the current through the corresponding component.  We have</a:t>
            </a:r>
          </a:p>
        </p:txBody>
      </p:sp>
      <p:graphicFrame>
        <p:nvGraphicFramePr>
          <p:cNvPr id="561159" name="Object 7"/>
          <p:cNvGraphicFramePr>
            <a:graphicFrameLocks noChangeAspect="1"/>
          </p:cNvGraphicFramePr>
          <p:nvPr/>
        </p:nvGraphicFramePr>
        <p:xfrm>
          <a:off x="5880100" y="4273550"/>
          <a:ext cx="3251200" cy="2584450"/>
        </p:xfrm>
        <a:graphic>
          <a:graphicData uri="http://schemas.openxmlformats.org/presentationml/2006/ole">
            <mc:AlternateContent xmlns:mc="http://schemas.openxmlformats.org/markup-compatibility/2006">
              <mc:Choice xmlns:v="urn:schemas-microsoft-com:vml" Requires="v">
                <p:oleObj spid="_x0000_s561271" name="Equation" r:id="rId6" imgW="1600200" imgH="1269720" progId="Equation.DSMT4">
                  <p:embed/>
                </p:oleObj>
              </mc:Choice>
              <mc:Fallback>
                <p:oleObj name="Equation" r:id="rId6" imgW="1600200" imgH="126972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0100" y="4273550"/>
                        <a:ext cx="3251200" cy="258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1160" name="Object 8"/>
          <p:cNvGraphicFramePr>
            <a:graphicFrameLocks noChangeAspect="1"/>
          </p:cNvGraphicFramePr>
          <p:nvPr/>
        </p:nvGraphicFramePr>
        <p:xfrm>
          <a:off x="228600" y="3962400"/>
          <a:ext cx="3114675" cy="2747963"/>
        </p:xfrm>
        <a:graphic>
          <a:graphicData uri="http://schemas.openxmlformats.org/presentationml/2006/ole">
            <mc:AlternateContent xmlns:mc="http://schemas.openxmlformats.org/markup-compatibility/2006">
              <mc:Choice xmlns:v="urn:schemas-microsoft-com:vml" Requires="v">
                <p:oleObj spid="_x0000_s561272" name="VISIO" r:id="rId8" imgW="3114720" imgH="2747520" progId="Visio.Drawing.6">
                  <p:embed/>
                </p:oleObj>
              </mc:Choice>
              <mc:Fallback>
                <p:oleObj name="VISIO" r:id="rId8" imgW="3114720" imgH="274752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962400"/>
                        <a:ext cx="3114675" cy="27479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1" name="Rectangle 11"/>
          <p:cNvSpPr>
            <a:spLocks noChangeArrowheads="1"/>
          </p:cNvSpPr>
          <p:nvPr/>
        </p:nvSpPr>
        <p:spPr bwMode="auto">
          <a:xfrm>
            <a:off x="3962400" y="5486400"/>
            <a:ext cx="4495800" cy="1143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10" name="Rectangle 10"/>
          <p:cNvSpPr>
            <a:spLocks noChangeArrowheads="1"/>
          </p:cNvSpPr>
          <p:nvPr/>
        </p:nvSpPr>
        <p:spPr bwMode="auto">
          <a:xfrm>
            <a:off x="3886200" y="3429000"/>
            <a:ext cx="4343400" cy="1143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02" name="Rectangle 2"/>
          <p:cNvSpPr>
            <a:spLocks noGrp="1" noChangeArrowheads="1"/>
          </p:cNvSpPr>
          <p:nvPr>
            <p:ph type="title"/>
          </p:nvPr>
        </p:nvSpPr>
        <p:spPr>
          <a:xfrm>
            <a:off x="1371600" y="0"/>
            <a:ext cx="7772400" cy="685800"/>
          </a:xfrm>
        </p:spPr>
        <p:txBody>
          <a:bodyPr/>
          <a:lstStyle/>
          <a:p>
            <a:r>
              <a:rPr lang="en-US" altLang="en-US" sz="3600"/>
              <a:t>RL Natural Response – 7</a:t>
            </a:r>
          </a:p>
        </p:txBody>
      </p:sp>
      <p:sp>
        <p:nvSpPr>
          <p:cNvPr id="563203"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dirty="0"/>
              <a:t>We have derived the equation that defines this situation.  Note that it is a first order differential equation with constant coefficients.  We have seen this before in Differential Equations courses.  We have</a:t>
            </a:r>
          </a:p>
        </p:txBody>
      </p:sp>
      <p:sp>
        <p:nvSpPr>
          <p:cNvPr id="56320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6320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63356"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06" name="Text Box 6"/>
          <p:cNvSpPr txBox="1">
            <a:spLocks noChangeArrowheads="1"/>
          </p:cNvSpPr>
          <p:nvPr/>
        </p:nvSpPr>
        <p:spPr bwMode="auto">
          <a:xfrm>
            <a:off x="3886200" y="4572000"/>
            <a:ext cx="487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The solution to this equation can be shown to be</a:t>
            </a:r>
          </a:p>
        </p:txBody>
      </p:sp>
      <p:graphicFrame>
        <p:nvGraphicFramePr>
          <p:cNvPr id="563207" name="Object 7"/>
          <p:cNvGraphicFramePr>
            <a:graphicFrameLocks noChangeAspect="1"/>
          </p:cNvGraphicFramePr>
          <p:nvPr/>
        </p:nvGraphicFramePr>
        <p:xfrm>
          <a:off x="685800" y="3657600"/>
          <a:ext cx="3114675" cy="2747963"/>
        </p:xfrm>
        <a:graphic>
          <a:graphicData uri="http://schemas.openxmlformats.org/presentationml/2006/ole">
            <mc:AlternateContent xmlns:mc="http://schemas.openxmlformats.org/markup-compatibility/2006">
              <mc:Choice xmlns:v="urn:schemas-microsoft-com:vml" Requires="v">
                <p:oleObj spid="_x0000_s563357" name="VISIO" r:id="rId6" imgW="3114720" imgH="2747520" progId="Visio.Drawing.6">
                  <p:embed/>
                </p:oleObj>
              </mc:Choice>
              <mc:Fallback>
                <p:oleObj name="VISIO" r:id="rId6" imgW="3114720" imgH="274752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657600"/>
                        <a:ext cx="3114675" cy="27479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08" name="Object 8"/>
          <p:cNvGraphicFramePr>
            <a:graphicFrameLocks noChangeAspect="1"/>
          </p:cNvGraphicFramePr>
          <p:nvPr/>
        </p:nvGraphicFramePr>
        <p:xfrm>
          <a:off x="3886200" y="3429000"/>
          <a:ext cx="4343400" cy="1114425"/>
        </p:xfrm>
        <a:graphic>
          <a:graphicData uri="http://schemas.openxmlformats.org/presentationml/2006/ole">
            <mc:AlternateContent xmlns:mc="http://schemas.openxmlformats.org/markup-compatibility/2006">
              <mc:Choice xmlns:v="urn:schemas-microsoft-com:vml" Requires="v">
                <p:oleObj spid="_x0000_s563358" name="Equation" r:id="rId8" imgW="1536480" imgH="393480" progId="Equation.DSMT4">
                  <p:embed/>
                </p:oleObj>
              </mc:Choice>
              <mc:Fallback>
                <p:oleObj name="Equation" r:id="rId8" imgW="1536480" imgH="3934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429000"/>
                        <a:ext cx="434340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09" name="Object 9"/>
          <p:cNvGraphicFramePr>
            <a:graphicFrameLocks noChangeAspect="1"/>
          </p:cNvGraphicFramePr>
          <p:nvPr/>
        </p:nvGraphicFramePr>
        <p:xfrm>
          <a:off x="3984625" y="5503863"/>
          <a:ext cx="4451350" cy="1077912"/>
        </p:xfrm>
        <a:graphic>
          <a:graphicData uri="http://schemas.openxmlformats.org/presentationml/2006/ole">
            <mc:AlternateContent xmlns:mc="http://schemas.openxmlformats.org/markup-compatibility/2006">
              <mc:Choice xmlns:v="urn:schemas-microsoft-com:vml" Requires="v">
                <p:oleObj spid="_x0000_s563359" name="Equation" r:id="rId10" imgW="1574640" imgH="380880" progId="Equation.DSMT4">
                  <p:embed/>
                </p:oleObj>
              </mc:Choice>
              <mc:Fallback>
                <p:oleObj name="Equation" r:id="rId10" imgW="1574640" imgH="3808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4625" y="5503863"/>
                        <a:ext cx="4451350"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609600" y="304800"/>
            <a:ext cx="7772400" cy="1143000"/>
          </a:xfrm>
        </p:spPr>
        <p:txBody>
          <a:bodyPr/>
          <a:lstStyle/>
          <a:p>
            <a:r>
              <a:rPr lang="en-US" altLang="en-US" sz="4000"/>
              <a:t>Note 1 – RL</a:t>
            </a:r>
          </a:p>
        </p:txBody>
      </p:sp>
      <p:sp>
        <p:nvSpPr>
          <p:cNvPr id="565251" name="Rectangle 3"/>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800" dirty="0">
                <a:cs typeface="Times New Roman" pitchFamily="18" charset="0"/>
              </a:rPr>
              <a:t>The equation below includes the value of the inductor current at </a:t>
            </a:r>
            <a:r>
              <a:rPr lang="en-US" altLang="en-US" sz="2800" i="1" dirty="0">
                <a:cs typeface="Times New Roman" pitchFamily="18" charset="0"/>
              </a:rPr>
              <a:t>t</a:t>
            </a:r>
            <a:r>
              <a:rPr lang="en-US" altLang="en-US" sz="2800" dirty="0">
                <a:cs typeface="Times New Roman" pitchFamily="18" charset="0"/>
              </a:rPr>
              <a:t> = 0, the time of switching.  In this circuit, we solved for this already, and it was equal to the source current, </a:t>
            </a:r>
            <a:r>
              <a:rPr lang="en-US" altLang="en-US" sz="2800" i="1" dirty="0">
                <a:latin typeface="Times New Roman" panose="02020603050405020304" pitchFamily="18" charset="0"/>
                <a:cs typeface="Times New Roman" panose="02020603050405020304" pitchFamily="18" charset="0"/>
              </a:rPr>
              <a:t>I</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cs typeface="Times New Roman" pitchFamily="18" charset="0"/>
              </a:rPr>
              <a:t>.  In general though, it will always be equal to the current through the inductor just before the switching took place, since that current can</a:t>
            </a:r>
            <a:r>
              <a:rPr lang="en-US" altLang="en-US" sz="2800" dirty="0">
                <a:latin typeface="Times New Roman"/>
                <a:cs typeface="Times New Roman" pitchFamily="18" charset="0"/>
              </a:rPr>
              <a:t>’</a:t>
            </a:r>
            <a:r>
              <a:rPr lang="en-US" altLang="en-US" sz="2800" dirty="0">
                <a:cs typeface="Times New Roman" pitchFamily="18" charset="0"/>
              </a:rPr>
              <a:t>t change instantaneously.  </a:t>
            </a:r>
          </a:p>
          <a:p>
            <a:pPr marL="0" indent="458788">
              <a:lnSpc>
                <a:spcPct val="90000"/>
              </a:lnSpc>
              <a:buFontTx/>
              <a:buNone/>
            </a:pPr>
            <a:r>
              <a:rPr lang="en-US" altLang="en-US" sz="2800" dirty="0">
                <a:cs typeface="Times New Roman" pitchFamily="18" charset="0"/>
              </a:rPr>
              <a:t>The </a:t>
            </a:r>
            <a:r>
              <a:rPr lang="en-US" altLang="en-US" sz="2800" b="1" dirty="0">
                <a:cs typeface="Times New Roman" pitchFamily="18" charset="0"/>
              </a:rPr>
              <a:t>initial condition for the inductive current</a:t>
            </a:r>
            <a:r>
              <a:rPr lang="en-US" altLang="en-US" sz="2800" dirty="0">
                <a:cs typeface="Times New Roman" pitchFamily="18" charset="0"/>
              </a:rPr>
              <a:t> is the current before the time of switching.  This is one of the key parameters of this solution.</a:t>
            </a:r>
          </a:p>
        </p:txBody>
      </p:sp>
      <p:graphicFrame>
        <p:nvGraphicFramePr>
          <p:cNvPr id="565253" name="Object 5"/>
          <p:cNvGraphicFramePr>
            <a:graphicFrameLocks noChangeAspect="1"/>
          </p:cNvGraphicFramePr>
          <p:nvPr/>
        </p:nvGraphicFramePr>
        <p:xfrm>
          <a:off x="2362200" y="5562600"/>
          <a:ext cx="4451350" cy="1077913"/>
        </p:xfrm>
        <a:graphic>
          <a:graphicData uri="http://schemas.openxmlformats.org/presentationml/2006/ole">
            <mc:AlternateContent xmlns:mc="http://schemas.openxmlformats.org/markup-compatibility/2006">
              <mc:Choice xmlns:v="urn:schemas-microsoft-com:vml" Requires="v">
                <p:oleObj spid="_x0000_s565295" name="Equation" r:id="rId4" imgW="1574640" imgH="380880" progId="Equation.DSMT4">
                  <p:embed/>
                </p:oleObj>
              </mc:Choice>
              <mc:Fallback>
                <p:oleObj name="Equation" r:id="rId4" imgW="1574640" imgH="3808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562600"/>
                        <a:ext cx="4451350" cy="10779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5254" name="Rectangle 6"/>
          <p:cNvSpPr>
            <a:spLocks noChangeArrowheads="1"/>
          </p:cNvSpPr>
          <p:nvPr/>
        </p:nvSpPr>
        <p:spPr bwMode="auto">
          <a:xfrm>
            <a:off x="3505200" y="6019800"/>
            <a:ext cx="914400" cy="685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255" name="Line 7"/>
          <p:cNvSpPr>
            <a:spLocks noChangeShapeType="1"/>
          </p:cNvSpPr>
          <p:nvPr/>
        </p:nvSpPr>
        <p:spPr bwMode="auto">
          <a:xfrm flipH="1">
            <a:off x="4038600" y="5562600"/>
            <a:ext cx="609600" cy="4572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5256" name="Group 8"/>
          <p:cNvGrpSpPr>
            <a:grpSpLocks/>
          </p:cNvGrpSpPr>
          <p:nvPr/>
        </p:nvGrpSpPr>
        <p:grpSpPr bwMode="auto">
          <a:xfrm>
            <a:off x="3810000" y="0"/>
            <a:ext cx="1600200" cy="1447800"/>
            <a:chOff x="3120" y="96"/>
            <a:chExt cx="1008" cy="912"/>
          </a:xfrm>
        </p:grpSpPr>
        <p:sp>
          <p:nvSpPr>
            <p:cNvPr id="565257"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65258"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09600" y="304800"/>
            <a:ext cx="7772400" cy="1143000"/>
          </a:xfrm>
        </p:spPr>
        <p:txBody>
          <a:bodyPr/>
          <a:lstStyle/>
          <a:p>
            <a:r>
              <a:rPr lang="en-US" altLang="en-US" sz="4000"/>
              <a:t>Note 2 – RL</a:t>
            </a:r>
          </a:p>
        </p:txBody>
      </p:sp>
      <p:sp>
        <p:nvSpPr>
          <p:cNvPr id="567299" name="Rectangle 3"/>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800" dirty="0">
                <a:cs typeface="Times New Roman" pitchFamily="18" charset="0"/>
              </a:rPr>
              <a:t>The equation below has an exponential, and this exponential has the quantity </a:t>
            </a:r>
            <a:r>
              <a:rPr lang="en-US" altLang="en-US" sz="2800" i="1" dirty="0">
                <a:cs typeface="Times New Roman" pitchFamily="18" charset="0"/>
              </a:rPr>
              <a:t>L/R</a:t>
            </a:r>
            <a:r>
              <a:rPr lang="en-US" altLang="en-US" sz="2800" dirty="0">
                <a:cs typeface="Times New Roman" pitchFamily="18" charset="0"/>
              </a:rPr>
              <a:t> in the denominator.  The exponent must be dimensionless, so </a:t>
            </a:r>
            <a:r>
              <a:rPr lang="en-US" altLang="en-US" sz="2800" i="1" dirty="0">
                <a:cs typeface="Times New Roman" pitchFamily="18" charset="0"/>
              </a:rPr>
              <a:t>L/R</a:t>
            </a:r>
            <a:r>
              <a:rPr lang="en-US" altLang="en-US" sz="2800" dirty="0">
                <a:cs typeface="Times New Roman" pitchFamily="18" charset="0"/>
              </a:rPr>
              <a:t> must have units of time.  If you check, [</a:t>
            </a:r>
            <a:r>
              <a:rPr lang="en-US" altLang="en-US" sz="2800" dirty="0" err="1">
                <a:cs typeface="Times New Roman" pitchFamily="18" charset="0"/>
              </a:rPr>
              <a:t>Henries</a:t>
            </a:r>
            <a:r>
              <a:rPr lang="en-US" altLang="en-US" sz="2800" dirty="0">
                <a:cs typeface="Times New Roman" pitchFamily="18" charset="0"/>
              </a:rPr>
              <a:t>] over [Ohms] yields [seconds].  We call this quantity the time constant. </a:t>
            </a:r>
          </a:p>
          <a:p>
            <a:pPr marL="0" indent="458788">
              <a:lnSpc>
                <a:spcPct val="90000"/>
              </a:lnSpc>
              <a:buFontTx/>
              <a:buNone/>
            </a:pPr>
            <a:r>
              <a:rPr lang="en-US" altLang="en-US" sz="2800" dirty="0">
                <a:cs typeface="Times New Roman" pitchFamily="18" charset="0"/>
              </a:rPr>
              <a:t>The </a:t>
            </a:r>
            <a:r>
              <a:rPr lang="en-US" altLang="en-US" sz="2800" b="1" dirty="0">
                <a:cs typeface="Times New Roman" pitchFamily="18" charset="0"/>
              </a:rPr>
              <a:t>time constant</a:t>
            </a:r>
            <a:r>
              <a:rPr lang="en-US" altLang="en-US" sz="2800" dirty="0">
                <a:cs typeface="Times New Roman" pitchFamily="18" charset="0"/>
              </a:rPr>
              <a:t> is the inverse of the coefficient of time, in the exponent.  We call this quantity </a:t>
            </a:r>
            <a:r>
              <a:rPr lang="en-US" altLang="en-US" sz="2800" i="1" dirty="0">
                <a:latin typeface="Symbol" pitchFamily="18" charset="2"/>
                <a:cs typeface="Times New Roman" pitchFamily="18" charset="0"/>
              </a:rPr>
              <a:t>t</a:t>
            </a:r>
            <a:r>
              <a:rPr lang="en-US" altLang="en-US" sz="2800" dirty="0">
                <a:cs typeface="Times New Roman" pitchFamily="18" charset="0"/>
              </a:rPr>
              <a:t>.  This is the other key parameter of this solution.</a:t>
            </a:r>
          </a:p>
        </p:txBody>
      </p:sp>
      <p:graphicFrame>
        <p:nvGraphicFramePr>
          <p:cNvPr id="567301" name="Object 5"/>
          <p:cNvGraphicFramePr>
            <a:graphicFrameLocks noChangeAspect="1"/>
          </p:cNvGraphicFramePr>
          <p:nvPr/>
        </p:nvGraphicFramePr>
        <p:xfrm>
          <a:off x="2362200" y="5562600"/>
          <a:ext cx="4451350" cy="1077913"/>
        </p:xfrm>
        <a:graphic>
          <a:graphicData uri="http://schemas.openxmlformats.org/presentationml/2006/ole">
            <mc:AlternateContent xmlns:mc="http://schemas.openxmlformats.org/markup-compatibility/2006">
              <mc:Choice xmlns:v="urn:schemas-microsoft-com:vml" Requires="v">
                <p:oleObj spid="_x0000_s567343" name="Equation" r:id="rId4" imgW="1574640" imgH="380880" progId="Equation.DSMT4">
                  <p:embed/>
                </p:oleObj>
              </mc:Choice>
              <mc:Fallback>
                <p:oleObj name="Equation" r:id="rId4" imgW="1574640" imgH="3808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562600"/>
                        <a:ext cx="4451350" cy="107791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7302" name="Rectangle 6"/>
          <p:cNvSpPr>
            <a:spLocks noChangeArrowheads="1"/>
          </p:cNvSpPr>
          <p:nvPr/>
        </p:nvSpPr>
        <p:spPr bwMode="auto">
          <a:xfrm>
            <a:off x="4572000" y="5867400"/>
            <a:ext cx="457200" cy="5334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7303" name="Line 7"/>
          <p:cNvSpPr>
            <a:spLocks noChangeShapeType="1"/>
          </p:cNvSpPr>
          <p:nvPr/>
        </p:nvSpPr>
        <p:spPr bwMode="auto">
          <a:xfrm flipH="1">
            <a:off x="5029200" y="5181600"/>
            <a:ext cx="914400" cy="6858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7304" name="Group 8"/>
          <p:cNvGrpSpPr>
            <a:grpSpLocks/>
          </p:cNvGrpSpPr>
          <p:nvPr/>
        </p:nvGrpSpPr>
        <p:grpSpPr bwMode="auto">
          <a:xfrm>
            <a:off x="3810000" y="0"/>
            <a:ext cx="1600200" cy="1447800"/>
            <a:chOff x="3120" y="96"/>
            <a:chExt cx="1008" cy="912"/>
          </a:xfrm>
        </p:grpSpPr>
        <p:sp>
          <p:nvSpPr>
            <p:cNvPr id="567305"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67306"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609600" y="304800"/>
            <a:ext cx="7772400" cy="1143000"/>
          </a:xfrm>
        </p:spPr>
        <p:txBody>
          <a:bodyPr/>
          <a:lstStyle/>
          <a:p>
            <a:r>
              <a:rPr lang="en-US" altLang="en-US" sz="4000"/>
              <a:t>Note 3 – RL</a:t>
            </a:r>
          </a:p>
        </p:txBody>
      </p:sp>
      <p:sp>
        <p:nvSpPr>
          <p:cNvPr id="569347" name="Rectangle 3"/>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400" dirty="0">
                <a:cs typeface="Times New Roman" pitchFamily="18" charset="0"/>
              </a:rPr>
              <a:t>The </a:t>
            </a:r>
            <a:r>
              <a:rPr lang="en-US" altLang="en-US" sz="2400" b="1" dirty="0">
                <a:cs typeface="Times New Roman" pitchFamily="18" charset="0"/>
              </a:rPr>
              <a:t>time constant, or </a:t>
            </a:r>
            <a:r>
              <a:rPr lang="en-US" altLang="en-US" sz="2400" b="1" i="1" dirty="0">
                <a:latin typeface="Symbol" pitchFamily="18" charset="2"/>
                <a:cs typeface="Times New Roman" pitchFamily="18" charset="0"/>
              </a:rPr>
              <a:t>t</a:t>
            </a:r>
            <a:r>
              <a:rPr lang="en-US" altLang="en-US" sz="2400" dirty="0">
                <a:cs typeface="Times New Roman" pitchFamily="18" charset="0"/>
              </a:rPr>
              <a:t>, is the time that it takes the solution to decrease by a factor of 1/e.  This is an irrational number, but it is approximately equal to 3/8.  After a few periods of time like this, the initial value has gone down quite a bit.  For example, after five time constants (5</a:t>
            </a:r>
            <a:r>
              <a:rPr lang="en-US" altLang="en-US" sz="2400" i="1" dirty="0">
                <a:latin typeface="Symbol" pitchFamily="18" charset="2"/>
                <a:cs typeface="Times New Roman" pitchFamily="18" charset="0"/>
              </a:rPr>
              <a:t>t</a:t>
            </a:r>
            <a:r>
              <a:rPr lang="en-US" altLang="en-US" sz="2400" dirty="0">
                <a:cs typeface="Times New Roman" pitchFamily="18" charset="0"/>
              </a:rPr>
              <a:t>) the current is down below 1% of its original value.  </a:t>
            </a:r>
          </a:p>
          <a:p>
            <a:pPr marL="0" indent="458788">
              <a:lnSpc>
                <a:spcPct val="90000"/>
              </a:lnSpc>
              <a:buFontTx/>
              <a:buNone/>
            </a:pPr>
            <a:r>
              <a:rPr lang="en-US" altLang="en-US" sz="2400" dirty="0">
                <a:cs typeface="Times New Roman" pitchFamily="18" charset="0"/>
              </a:rPr>
              <a:t>This defines what we mean by </a:t>
            </a:r>
            <a:r>
              <a:rPr lang="en-US" altLang="en-US" sz="2400" dirty="0">
                <a:latin typeface="Times New Roman"/>
                <a:cs typeface="Times New Roman" pitchFamily="18" charset="0"/>
              </a:rPr>
              <a:t>“</a:t>
            </a:r>
            <a:r>
              <a:rPr lang="en-US" altLang="en-US" sz="2400" dirty="0">
                <a:cs typeface="Times New Roman" pitchFamily="18" charset="0"/>
              </a:rPr>
              <a:t>a long time</a:t>
            </a:r>
            <a:r>
              <a:rPr lang="en-US" altLang="en-US" sz="2400" dirty="0">
                <a:latin typeface="Times New Roman"/>
                <a:cs typeface="Times New Roman" pitchFamily="18" charset="0"/>
              </a:rPr>
              <a:t>”</a:t>
            </a:r>
            <a:r>
              <a:rPr lang="en-US" altLang="en-US" sz="2400" dirty="0">
                <a:cs typeface="Times New Roman" pitchFamily="18" charset="0"/>
              </a:rPr>
              <a:t>.  A circuit is said to have been in a given condition for </a:t>
            </a:r>
            <a:r>
              <a:rPr lang="en-US" altLang="en-US" sz="2400" dirty="0">
                <a:latin typeface="Times New Roman"/>
                <a:cs typeface="Times New Roman" pitchFamily="18" charset="0"/>
              </a:rPr>
              <a:t>“</a:t>
            </a:r>
            <a:r>
              <a:rPr lang="en-US" altLang="en-US" sz="2400" dirty="0">
                <a:cs typeface="Times New Roman" pitchFamily="18" charset="0"/>
              </a:rPr>
              <a:t>a long time</a:t>
            </a:r>
            <a:r>
              <a:rPr lang="en-US" altLang="en-US" sz="2400" dirty="0">
                <a:latin typeface="Times New Roman"/>
                <a:cs typeface="Times New Roman" pitchFamily="18" charset="0"/>
              </a:rPr>
              <a:t>”</a:t>
            </a:r>
            <a:r>
              <a:rPr lang="en-US" altLang="en-US" sz="2400" dirty="0">
                <a:cs typeface="Times New Roman" pitchFamily="18" charset="0"/>
              </a:rPr>
              <a:t> if it has been in that condition for several time constants.  In the natural response, after several time constants, the solution approaches zero.  The number of time constants required to reach </a:t>
            </a:r>
            <a:r>
              <a:rPr lang="en-US" altLang="en-US" sz="2400" dirty="0">
                <a:latin typeface="Times New Roman"/>
                <a:cs typeface="Times New Roman" pitchFamily="18" charset="0"/>
              </a:rPr>
              <a:t>“</a:t>
            </a:r>
            <a:r>
              <a:rPr lang="en-US" altLang="en-US" sz="2400" dirty="0">
                <a:cs typeface="Times New Roman" pitchFamily="18" charset="0"/>
              </a:rPr>
              <a:t>zero</a:t>
            </a:r>
            <a:r>
              <a:rPr lang="en-US" altLang="en-US" sz="2400" dirty="0">
                <a:latin typeface="Times New Roman"/>
                <a:cs typeface="Times New Roman" pitchFamily="18" charset="0"/>
              </a:rPr>
              <a:t>”</a:t>
            </a:r>
            <a:r>
              <a:rPr lang="en-US" altLang="en-US" sz="2400" dirty="0">
                <a:cs typeface="Times New Roman" pitchFamily="18" charset="0"/>
              </a:rPr>
              <a:t> depends on the needed accuracy in that situation.  </a:t>
            </a:r>
          </a:p>
        </p:txBody>
      </p:sp>
      <p:graphicFrame>
        <p:nvGraphicFramePr>
          <p:cNvPr id="569349" name="Object 5"/>
          <p:cNvGraphicFramePr>
            <a:graphicFrameLocks noChangeAspect="1"/>
          </p:cNvGraphicFramePr>
          <p:nvPr/>
        </p:nvGraphicFramePr>
        <p:xfrm>
          <a:off x="2416175" y="5634038"/>
          <a:ext cx="4343400" cy="933450"/>
        </p:xfrm>
        <a:graphic>
          <a:graphicData uri="http://schemas.openxmlformats.org/presentationml/2006/ole">
            <mc:AlternateContent xmlns:mc="http://schemas.openxmlformats.org/markup-compatibility/2006">
              <mc:Choice xmlns:v="urn:schemas-microsoft-com:vml" Requires="v">
                <p:oleObj spid="_x0000_s569391" name="Equation" r:id="rId4" imgW="1536480" imgH="330120" progId="Equation.DSMT4">
                  <p:embed/>
                </p:oleObj>
              </mc:Choice>
              <mc:Fallback>
                <p:oleObj name="Equation" r:id="rId4" imgW="1536480" imgH="3301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175" y="5634038"/>
                        <a:ext cx="4343400" cy="9334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9350" name="Rectangle 6"/>
          <p:cNvSpPr>
            <a:spLocks noChangeArrowheads="1"/>
          </p:cNvSpPr>
          <p:nvPr/>
        </p:nvSpPr>
        <p:spPr bwMode="auto">
          <a:xfrm>
            <a:off x="4724400" y="6019800"/>
            <a:ext cx="3048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9351" name="Line 7"/>
          <p:cNvSpPr>
            <a:spLocks noChangeShapeType="1"/>
          </p:cNvSpPr>
          <p:nvPr/>
        </p:nvSpPr>
        <p:spPr bwMode="auto">
          <a:xfrm flipH="1">
            <a:off x="4953000" y="5638800"/>
            <a:ext cx="990600" cy="3810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9352" name="Group 8"/>
          <p:cNvGrpSpPr>
            <a:grpSpLocks/>
          </p:cNvGrpSpPr>
          <p:nvPr/>
        </p:nvGrpSpPr>
        <p:grpSpPr bwMode="auto">
          <a:xfrm>
            <a:off x="3810000" y="0"/>
            <a:ext cx="1600200" cy="1447800"/>
            <a:chOff x="3120" y="96"/>
            <a:chExt cx="1008" cy="912"/>
          </a:xfrm>
        </p:grpSpPr>
        <p:sp>
          <p:nvSpPr>
            <p:cNvPr id="569353"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69354"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09600" y="304800"/>
            <a:ext cx="7772400" cy="1143000"/>
          </a:xfrm>
        </p:spPr>
        <p:txBody>
          <a:bodyPr/>
          <a:lstStyle/>
          <a:p>
            <a:r>
              <a:rPr lang="en-US" altLang="en-US" sz="4000"/>
              <a:t>Note 4 – RL</a:t>
            </a:r>
          </a:p>
        </p:txBody>
      </p:sp>
      <p:sp>
        <p:nvSpPr>
          <p:cNvPr id="571395" name="Rectangle 3"/>
          <p:cNvSpPr>
            <a:spLocks noGrp="1" noChangeArrowheads="1"/>
          </p:cNvSpPr>
          <p:nvPr>
            <p:ph type="body" idx="1"/>
          </p:nvPr>
        </p:nvSpPr>
        <p:spPr>
          <a:xfrm>
            <a:off x="152400" y="1524000"/>
            <a:ext cx="8686800" cy="3810000"/>
          </a:xfrm>
        </p:spPr>
        <p:txBody>
          <a:bodyPr/>
          <a:lstStyle/>
          <a:p>
            <a:pPr marL="0" indent="458788">
              <a:buFontTx/>
              <a:buNone/>
            </a:pPr>
            <a:r>
              <a:rPr lang="en-US" altLang="en-US" sz="2800" dirty="0">
                <a:cs typeface="Times New Roman" pitchFamily="18" charset="0"/>
              </a:rPr>
              <a:t>The form of this solution is what led us to the assumption that we made earlier, that after a long time everything stops changing.  The responses are all decaying exponentials, so after many time constants, everything stops changing.  When this happens, all differentials will be zero.  We call this condition </a:t>
            </a:r>
            <a:r>
              <a:rPr lang="en-US" altLang="en-US" sz="2800" dirty="0">
                <a:latin typeface="Times New Roman"/>
                <a:cs typeface="Times New Roman" pitchFamily="18" charset="0"/>
              </a:rPr>
              <a:t>“</a:t>
            </a:r>
            <a:r>
              <a:rPr lang="en-US" altLang="en-US" sz="2800" b="1" dirty="0">
                <a:cs typeface="Times New Roman" pitchFamily="18" charset="0"/>
              </a:rPr>
              <a:t>steady state</a:t>
            </a:r>
            <a:r>
              <a:rPr lang="en-US" altLang="en-US" sz="2800" dirty="0">
                <a:latin typeface="Times New Roman"/>
                <a:cs typeface="Times New Roman" pitchFamily="18" charset="0"/>
              </a:rPr>
              <a:t>”</a:t>
            </a:r>
            <a:r>
              <a:rPr lang="en-US" altLang="en-US" sz="2800" dirty="0">
                <a:cs typeface="Times New Roman" pitchFamily="18" charset="0"/>
              </a:rPr>
              <a:t>.</a:t>
            </a:r>
          </a:p>
        </p:txBody>
      </p:sp>
      <p:graphicFrame>
        <p:nvGraphicFramePr>
          <p:cNvPr id="571397" name="Object 5"/>
          <p:cNvGraphicFramePr>
            <a:graphicFrameLocks noChangeAspect="1"/>
          </p:cNvGraphicFramePr>
          <p:nvPr/>
        </p:nvGraphicFramePr>
        <p:xfrm>
          <a:off x="2416175" y="5634038"/>
          <a:ext cx="4343400" cy="933450"/>
        </p:xfrm>
        <a:graphic>
          <a:graphicData uri="http://schemas.openxmlformats.org/presentationml/2006/ole">
            <mc:AlternateContent xmlns:mc="http://schemas.openxmlformats.org/markup-compatibility/2006">
              <mc:Choice xmlns:v="urn:schemas-microsoft-com:vml" Requires="v">
                <p:oleObj spid="_x0000_s571438" name="Equation" r:id="rId4" imgW="1536480" imgH="330120" progId="Equation.DSMT4">
                  <p:embed/>
                </p:oleObj>
              </mc:Choice>
              <mc:Fallback>
                <p:oleObj name="Equation" r:id="rId4" imgW="1536480" imgH="3301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175" y="5634038"/>
                        <a:ext cx="4343400" cy="9334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1398" name="Rectangle 6"/>
          <p:cNvSpPr>
            <a:spLocks noChangeArrowheads="1"/>
          </p:cNvSpPr>
          <p:nvPr/>
        </p:nvSpPr>
        <p:spPr bwMode="auto">
          <a:xfrm>
            <a:off x="4648200" y="6019800"/>
            <a:ext cx="3048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1399" name="Line 7"/>
          <p:cNvSpPr>
            <a:spLocks noChangeShapeType="1"/>
          </p:cNvSpPr>
          <p:nvPr/>
        </p:nvSpPr>
        <p:spPr bwMode="auto">
          <a:xfrm flipH="1">
            <a:off x="4953000" y="4953000"/>
            <a:ext cx="1219200" cy="10668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1400" name="Group 8"/>
          <p:cNvGrpSpPr>
            <a:grpSpLocks/>
          </p:cNvGrpSpPr>
          <p:nvPr/>
        </p:nvGrpSpPr>
        <p:grpSpPr bwMode="auto">
          <a:xfrm>
            <a:off x="3810000" y="0"/>
            <a:ext cx="1600200" cy="1447800"/>
            <a:chOff x="3120" y="96"/>
            <a:chExt cx="1008" cy="912"/>
          </a:xfrm>
        </p:grpSpPr>
        <p:sp>
          <p:nvSpPr>
            <p:cNvPr id="571401"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71402"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1026"/>
          <p:cNvSpPr>
            <a:spLocks noGrp="1" noChangeArrowheads="1"/>
          </p:cNvSpPr>
          <p:nvPr>
            <p:ph type="ctrTitle"/>
          </p:nvPr>
        </p:nvSpPr>
        <p:spPr>
          <a:xfrm>
            <a:off x="685800" y="3124200"/>
            <a:ext cx="7772400" cy="3352800"/>
          </a:xfrm>
        </p:spPr>
        <p:txBody>
          <a:bodyPr/>
          <a:lstStyle/>
          <a:p>
            <a:r>
              <a:rPr lang="en-US" altLang="en-US" dirty="0"/>
              <a:t>Lecture Set #3</a:t>
            </a:r>
            <a:br>
              <a:rPr lang="en-US" altLang="en-US" dirty="0"/>
            </a:br>
            <a:r>
              <a:rPr lang="en-US" altLang="en-US" b="1" dirty="0"/>
              <a:t>Natural Response of First Order Circuits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609600" y="304800"/>
            <a:ext cx="7772400" cy="1143000"/>
          </a:xfrm>
        </p:spPr>
        <p:txBody>
          <a:bodyPr/>
          <a:lstStyle/>
          <a:p>
            <a:r>
              <a:rPr lang="en-US" altLang="en-US" sz="4000"/>
              <a:t>Note 5 – RL</a:t>
            </a:r>
          </a:p>
        </p:txBody>
      </p:sp>
      <p:sp>
        <p:nvSpPr>
          <p:cNvPr id="573443" name="Rectangle 3"/>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Thus, the RL natural response circuit has a solution for the inductive current which requires two parameters, the initial value of the inductive current and the time constant.  </a:t>
            </a:r>
          </a:p>
          <a:p>
            <a:pPr marL="0" indent="458788">
              <a:lnSpc>
                <a:spcPct val="90000"/>
              </a:lnSpc>
              <a:buFontTx/>
              <a:buNone/>
            </a:pPr>
            <a:r>
              <a:rPr lang="en-US" altLang="en-US" sz="2400" dirty="0">
                <a:cs typeface="Times New Roman" pitchFamily="18" charset="0"/>
              </a:rPr>
              <a:t>To get anything else in the circuit, we can use the inductive current to get it.  For example to get the voltage across the inductor, we can use the defining equation for the inductor, and get</a:t>
            </a:r>
          </a:p>
        </p:txBody>
      </p:sp>
      <p:graphicFrame>
        <p:nvGraphicFramePr>
          <p:cNvPr id="573445" name="Object 5"/>
          <p:cNvGraphicFramePr>
            <a:graphicFrameLocks noChangeAspect="1"/>
          </p:cNvGraphicFramePr>
          <p:nvPr/>
        </p:nvGraphicFramePr>
        <p:xfrm>
          <a:off x="3471863" y="4165600"/>
          <a:ext cx="5672137" cy="2692400"/>
        </p:xfrm>
        <a:graphic>
          <a:graphicData uri="http://schemas.openxmlformats.org/presentationml/2006/ole">
            <mc:AlternateContent xmlns:mc="http://schemas.openxmlformats.org/markup-compatibility/2006">
              <mc:Choice xmlns:v="urn:schemas-microsoft-com:vml" Requires="v">
                <p:oleObj spid="_x0000_s573521" name="Equation" r:id="rId4" imgW="2946240" imgH="1396800" progId="Equation.DSMT4">
                  <p:embed/>
                </p:oleObj>
              </mc:Choice>
              <mc:Fallback>
                <p:oleObj name="Equation" r:id="rId4" imgW="2946240" imgH="1396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4165600"/>
                        <a:ext cx="5672137" cy="269240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446" name="Object 6"/>
          <p:cNvGraphicFramePr>
            <a:graphicFrameLocks noChangeAspect="1"/>
          </p:cNvGraphicFramePr>
          <p:nvPr/>
        </p:nvGraphicFramePr>
        <p:xfrm>
          <a:off x="0" y="4437063"/>
          <a:ext cx="2743200" cy="2420937"/>
        </p:xfrm>
        <a:graphic>
          <a:graphicData uri="http://schemas.openxmlformats.org/presentationml/2006/ole">
            <mc:AlternateContent xmlns:mc="http://schemas.openxmlformats.org/markup-compatibility/2006">
              <mc:Choice xmlns:v="urn:schemas-microsoft-com:vml" Requires="v">
                <p:oleObj spid="_x0000_s573522" name="VISIO" r:id="rId6" imgW="3114720" imgH="2747520" progId="Visio.Drawing.6">
                  <p:embed/>
                </p:oleObj>
              </mc:Choice>
              <mc:Fallback>
                <p:oleObj name="VISIO" r:id="rId6" imgW="3114720" imgH="274752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37063"/>
                        <a:ext cx="2743200" cy="2420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73447" name="Group 7"/>
          <p:cNvGrpSpPr>
            <a:grpSpLocks/>
          </p:cNvGrpSpPr>
          <p:nvPr/>
        </p:nvGrpSpPr>
        <p:grpSpPr bwMode="auto">
          <a:xfrm>
            <a:off x="3810000" y="0"/>
            <a:ext cx="1600200" cy="1447800"/>
            <a:chOff x="3120" y="96"/>
            <a:chExt cx="1008" cy="912"/>
          </a:xfrm>
        </p:grpSpPr>
        <p:sp>
          <p:nvSpPr>
            <p:cNvPr id="573448" name="Rectangle 8"/>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73449" name="Picture 9"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609600" y="304800"/>
            <a:ext cx="7772400" cy="1143000"/>
          </a:xfrm>
        </p:spPr>
        <p:txBody>
          <a:bodyPr/>
          <a:lstStyle/>
          <a:p>
            <a:r>
              <a:rPr lang="en-US" altLang="en-US" sz="4000"/>
              <a:t>Note 6 – RL</a:t>
            </a:r>
          </a:p>
        </p:txBody>
      </p:sp>
      <p:sp>
        <p:nvSpPr>
          <p:cNvPr id="618499" name="Rectangle 3"/>
          <p:cNvSpPr>
            <a:spLocks noGrp="1" noChangeArrowheads="1"/>
          </p:cNvSpPr>
          <p:nvPr>
            <p:ph type="body" idx="1"/>
          </p:nvPr>
        </p:nvSpPr>
        <p:spPr>
          <a:xfrm>
            <a:off x="152400" y="1524000"/>
            <a:ext cx="8686800" cy="1295400"/>
          </a:xfrm>
        </p:spPr>
        <p:txBody>
          <a:bodyPr/>
          <a:lstStyle/>
          <a:p>
            <a:pPr marL="0" indent="458788">
              <a:buFontTx/>
              <a:buNone/>
            </a:pPr>
            <a:r>
              <a:rPr lang="en-US" altLang="en-US" sz="2400">
                <a:cs typeface="Times New Roman" pitchFamily="18" charset="0"/>
              </a:rPr>
              <a:t>Thus, the RL natural response circuit has a solution for the inductive current which requires two parameters, the initial value of the inductive current and the time constant.  </a:t>
            </a:r>
          </a:p>
        </p:txBody>
      </p:sp>
      <p:graphicFrame>
        <p:nvGraphicFramePr>
          <p:cNvPr id="618500" name="Object 4"/>
          <p:cNvGraphicFramePr>
            <a:graphicFrameLocks noChangeAspect="1"/>
          </p:cNvGraphicFramePr>
          <p:nvPr/>
        </p:nvGraphicFramePr>
        <p:xfrm>
          <a:off x="3471863" y="4165600"/>
          <a:ext cx="5672137" cy="2692400"/>
        </p:xfrm>
        <a:graphic>
          <a:graphicData uri="http://schemas.openxmlformats.org/presentationml/2006/ole">
            <mc:AlternateContent xmlns:mc="http://schemas.openxmlformats.org/markup-compatibility/2006">
              <mc:Choice xmlns:v="urn:schemas-microsoft-com:vml" Requires="v">
                <p:oleObj spid="_x0000_s618578" name="Equation" r:id="rId4" imgW="2946240" imgH="1396800" progId="Equation.DSMT4">
                  <p:embed/>
                </p:oleObj>
              </mc:Choice>
              <mc:Fallback>
                <p:oleObj name="Equation" r:id="rId4" imgW="2946240" imgH="1396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4165600"/>
                        <a:ext cx="5672137" cy="269240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8501" name="Object 5"/>
          <p:cNvGraphicFramePr>
            <a:graphicFrameLocks noChangeAspect="1"/>
          </p:cNvGraphicFramePr>
          <p:nvPr/>
        </p:nvGraphicFramePr>
        <p:xfrm>
          <a:off x="0" y="4437063"/>
          <a:ext cx="2743200" cy="2420937"/>
        </p:xfrm>
        <a:graphic>
          <a:graphicData uri="http://schemas.openxmlformats.org/presentationml/2006/ole">
            <mc:AlternateContent xmlns:mc="http://schemas.openxmlformats.org/markup-compatibility/2006">
              <mc:Choice xmlns:v="urn:schemas-microsoft-com:vml" Requires="v">
                <p:oleObj spid="_x0000_s618579" name="VISIO" r:id="rId6" imgW="3114720" imgH="2747520" progId="Visio.Drawing.6">
                  <p:embed/>
                </p:oleObj>
              </mc:Choice>
              <mc:Fallback>
                <p:oleObj name="VISIO" r:id="rId6" imgW="3114720" imgH="274752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37063"/>
                        <a:ext cx="2743200" cy="2420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8502" name="Group 6"/>
          <p:cNvGrpSpPr>
            <a:grpSpLocks/>
          </p:cNvGrpSpPr>
          <p:nvPr/>
        </p:nvGrpSpPr>
        <p:grpSpPr bwMode="auto">
          <a:xfrm>
            <a:off x="3810000" y="0"/>
            <a:ext cx="1600200" cy="1447800"/>
            <a:chOff x="3120" y="96"/>
            <a:chExt cx="1008" cy="912"/>
          </a:xfrm>
        </p:grpSpPr>
        <p:sp>
          <p:nvSpPr>
            <p:cNvPr id="618503" name="Rectangle 7"/>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8504" name="Picture 8"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
        <p:nvSpPr>
          <p:cNvPr id="618505" name="Text Box 9"/>
          <p:cNvSpPr txBox="1">
            <a:spLocks noChangeArrowheads="1"/>
          </p:cNvSpPr>
          <p:nvPr/>
        </p:nvSpPr>
        <p:spPr bwMode="auto">
          <a:xfrm>
            <a:off x="1676400" y="2819400"/>
            <a:ext cx="6645275" cy="1349375"/>
          </a:xfrm>
          <a:prstGeom prst="rect">
            <a:avLst/>
          </a:prstGeom>
          <a:solidFill>
            <a:schemeClr val="accent1"/>
          </a:solidFill>
          <a:ln w="38100">
            <a:solidFill>
              <a:srgbClr val="CC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CC0000"/>
                </a:solidFill>
                <a:latin typeface="Arial" charset="0"/>
              </a:rPr>
              <a:t>While this equation is valid, we recommend that you don’t try to apply these kinds of formulas directly.  </a:t>
            </a:r>
            <a:br>
              <a:rPr lang="en-US" altLang="en-US" sz="2000">
                <a:solidFill>
                  <a:srgbClr val="CC0000"/>
                </a:solidFill>
                <a:latin typeface="Arial" charset="0"/>
              </a:rPr>
            </a:br>
            <a:r>
              <a:rPr lang="en-US" altLang="en-US" sz="2000">
                <a:solidFill>
                  <a:srgbClr val="CC0000"/>
                </a:solidFill>
                <a:latin typeface="Arial" charset="0"/>
              </a:rPr>
              <a:t>Learn the process instead, learning how to get these equations.</a:t>
            </a:r>
          </a:p>
        </p:txBody>
      </p:sp>
      <p:sp>
        <p:nvSpPr>
          <p:cNvPr id="618506" name="Line 10"/>
          <p:cNvSpPr>
            <a:spLocks noChangeShapeType="1"/>
          </p:cNvSpPr>
          <p:nvPr/>
        </p:nvSpPr>
        <p:spPr bwMode="auto">
          <a:xfrm>
            <a:off x="2819400" y="4114800"/>
            <a:ext cx="609600" cy="1981200"/>
          </a:xfrm>
          <a:prstGeom prst="line">
            <a:avLst/>
          </a:prstGeom>
          <a:noFill/>
          <a:ln w="76200">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8507" name="Rectangle 11"/>
          <p:cNvSpPr>
            <a:spLocks noChangeArrowheads="1"/>
          </p:cNvSpPr>
          <p:nvPr/>
        </p:nvSpPr>
        <p:spPr bwMode="auto">
          <a:xfrm>
            <a:off x="3200400" y="6096000"/>
            <a:ext cx="3962400" cy="762000"/>
          </a:xfrm>
          <a:prstGeom prst="rect">
            <a:avLst/>
          </a:prstGeom>
          <a:noFill/>
          <a:ln w="57150">
            <a:solidFill>
              <a:srgbClr val="CC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609600" y="304800"/>
            <a:ext cx="7772400" cy="1143000"/>
          </a:xfrm>
        </p:spPr>
        <p:txBody>
          <a:bodyPr/>
          <a:lstStyle/>
          <a:p>
            <a:r>
              <a:rPr lang="en-US" altLang="en-US" sz="4000"/>
              <a:t>Note 7 – RL</a:t>
            </a:r>
          </a:p>
        </p:txBody>
      </p:sp>
      <p:sp>
        <p:nvSpPr>
          <p:cNvPr id="575491" name="Rectangle 3"/>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Note that in the solutions shown below, we have the time of validity of the solution for the inductive current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a:t>
            </a:r>
            <a:r>
              <a:rPr lang="en-US" altLang="en-US" sz="2400" dirty="0">
                <a:latin typeface="Symbol" pitchFamily="18" charset="2"/>
                <a:cs typeface="Times New Roman" pitchFamily="18" charset="0"/>
              </a:rPr>
              <a:t>³</a:t>
            </a:r>
            <a:r>
              <a:rPr lang="en-US" altLang="en-US" sz="2400" dirty="0">
                <a:cs typeface="Times New Roman" pitchFamily="18" charset="0"/>
              </a:rPr>
              <a:t> 0, and for the inductive voltage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&gt; 0.  There is a reason for this.  The inductive current cannot change instantaneously, so if the solution is valid for time right after zero, it must be valid at </a:t>
            </a:r>
            <a:r>
              <a:rPr lang="en-US" altLang="en-US" sz="2400" i="1" dirty="0">
                <a:cs typeface="Times New Roman" pitchFamily="18" charset="0"/>
              </a:rPr>
              <a:t>t</a:t>
            </a:r>
            <a:r>
              <a:rPr lang="en-US" altLang="en-US" sz="2400" dirty="0">
                <a:cs typeface="Times New Roman" pitchFamily="18" charset="0"/>
              </a:rPr>
              <a:t> equal to zero.  This is not true for any other quantity in this circuit.  The inductive voltage may have made a jump in value at the time of switching.</a:t>
            </a:r>
          </a:p>
        </p:txBody>
      </p:sp>
      <p:graphicFrame>
        <p:nvGraphicFramePr>
          <p:cNvPr id="575493" name="Object 5"/>
          <p:cNvGraphicFramePr>
            <a:graphicFrameLocks noChangeAspect="1"/>
          </p:cNvGraphicFramePr>
          <p:nvPr/>
        </p:nvGraphicFramePr>
        <p:xfrm>
          <a:off x="3471863" y="4165600"/>
          <a:ext cx="5672137" cy="2692400"/>
        </p:xfrm>
        <a:graphic>
          <a:graphicData uri="http://schemas.openxmlformats.org/presentationml/2006/ole">
            <mc:AlternateContent xmlns:mc="http://schemas.openxmlformats.org/markup-compatibility/2006">
              <mc:Choice xmlns:v="urn:schemas-microsoft-com:vml" Requires="v">
                <p:oleObj spid="_x0000_s575572" name="Equation" r:id="rId4" imgW="2946240" imgH="1396800" progId="Equation.DSMT4">
                  <p:embed/>
                </p:oleObj>
              </mc:Choice>
              <mc:Fallback>
                <p:oleObj name="Equation" r:id="rId4" imgW="2946240" imgH="1396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4165600"/>
                        <a:ext cx="5672137" cy="269240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5494" name="Rectangle 6"/>
          <p:cNvSpPr>
            <a:spLocks noChangeArrowheads="1"/>
          </p:cNvSpPr>
          <p:nvPr/>
        </p:nvSpPr>
        <p:spPr bwMode="auto">
          <a:xfrm>
            <a:off x="5943600" y="4495800"/>
            <a:ext cx="304800" cy="3810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5495" name="Rectangle 7"/>
          <p:cNvSpPr>
            <a:spLocks noChangeArrowheads="1"/>
          </p:cNvSpPr>
          <p:nvPr/>
        </p:nvSpPr>
        <p:spPr bwMode="auto">
          <a:xfrm>
            <a:off x="6400800" y="6477000"/>
            <a:ext cx="2286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5496" name="Line 8"/>
          <p:cNvSpPr>
            <a:spLocks noChangeShapeType="1"/>
          </p:cNvSpPr>
          <p:nvPr/>
        </p:nvSpPr>
        <p:spPr bwMode="auto">
          <a:xfrm flipH="1">
            <a:off x="6248400" y="3886200"/>
            <a:ext cx="762000" cy="6096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497" name="Line 9"/>
          <p:cNvSpPr>
            <a:spLocks noChangeShapeType="1"/>
          </p:cNvSpPr>
          <p:nvPr/>
        </p:nvSpPr>
        <p:spPr bwMode="auto">
          <a:xfrm flipH="1">
            <a:off x="6629400" y="3962400"/>
            <a:ext cx="1524000" cy="25146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75498" name="Object 10"/>
          <p:cNvGraphicFramePr>
            <a:graphicFrameLocks noChangeAspect="1"/>
          </p:cNvGraphicFramePr>
          <p:nvPr/>
        </p:nvGraphicFramePr>
        <p:xfrm>
          <a:off x="0" y="4437063"/>
          <a:ext cx="2743200" cy="2420937"/>
        </p:xfrm>
        <a:graphic>
          <a:graphicData uri="http://schemas.openxmlformats.org/presentationml/2006/ole">
            <mc:AlternateContent xmlns:mc="http://schemas.openxmlformats.org/markup-compatibility/2006">
              <mc:Choice xmlns:v="urn:schemas-microsoft-com:vml" Requires="v">
                <p:oleObj spid="_x0000_s575573" name="VISIO" r:id="rId6" imgW="3114720" imgH="2747520" progId="Visio.Drawing.6">
                  <p:embed/>
                </p:oleObj>
              </mc:Choice>
              <mc:Fallback>
                <p:oleObj name="VISIO" r:id="rId6" imgW="3114720" imgH="2747520" progId="Visio.Drawing.6">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37063"/>
                        <a:ext cx="2743200" cy="2420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75499" name="Group 11"/>
          <p:cNvGrpSpPr>
            <a:grpSpLocks/>
          </p:cNvGrpSpPr>
          <p:nvPr/>
        </p:nvGrpSpPr>
        <p:grpSpPr bwMode="auto">
          <a:xfrm>
            <a:off x="3810000" y="0"/>
            <a:ext cx="1600200" cy="1447800"/>
            <a:chOff x="3120" y="96"/>
            <a:chExt cx="1008" cy="912"/>
          </a:xfrm>
        </p:grpSpPr>
        <p:sp>
          <p:nvSpPr>
            <p:cNvPr id="575500" name="Rectangle 12"/>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75501" name="Picture 13"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2438400" y="152400"/>
            <a:ext cx="6553200" cy="762000"/>
          </a:xfrm>
        </p:spPr>
        <p:txBody>
          <a:bodyPr/>
          <a:lstStyle/>
          <a:p>
            <a:r>
              <a:rPr lang="en-US" altLang="en-US" sz="3600"/>
              <a:t>Capacitors – Review</a:t>
            </a:r>
          </a:p>
        </p:txBody>
      </p:sp>
      <p:sp>
        <p:nvSpPr>
          <p:cNvPr id="577539" name="Rectangle 3"/>
          <p:cNvSpPr>
            <a:spLocks noGrp="1" noChangeArrowheads="1"/>
          </p:cNvSpPr>
          <p:nvPr>
            <p:ph type="body" idx="1"/>
          </p:nvPr>
        </p:nvSpPr>
        <p:spPr>
          <a:xfrm>
            <a:off x="304800" y="838200"/>
            <a:ext cx="5029200" cy="2438400"/>
          </a:xfrm>
        </p:spPr>
        <p:txBody>
          <a:bodyPr/>
          <a:lstStyle/>
          <a:p>
            <a:pPr marL="0" indent="341313">
              <a:lnSpc>
                <a:spcPct val="90000"/>
              </a:lnSpc>
              <a:buFontTx/>
              <a:buNone/>
            </a:pPr>
            <a:r>
              <a:rPr lang="en-US" altLang="en-US" sz="2400" dirty="0"/>
              <a:t>A capacitor obeys the rules given in the box below.  One of the key items is number 4.  This says that when things are changing in a circuit, such as closing or opening a switch, the voltage will not jump from one value to another.</a:t>
            </a:r>
          </a:p>
        </p:txBody>
      </p:sp>
      <p:sp>
        <p:nvSpPr>
          <p:cNvPr id="57754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7754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77616"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77542" name="Picture 6" descr="E:\Program Files\Microsoft Office\Clipart\homeanim\ag00180_.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219200"/>
            <a:ext cx="3505200" cy="16684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77543" name="Object 7"/>
          <p:cNvGraphicFramePr>
            <a:graphicFrameLocks noChangeAspect="1"/>
          </p:cNvGraphicFramePr>
          <p:nvPr/>
        </p:nvGraphicFramePr>
        <p:xfrm>
          <a:off x="152400" y="3328988"/>
          <a:ext cx="7186613" cy="3529012"/>
        </p:xfrm>
        <a:graphic>
          <a:graphicData uri="http://schemas.openxmlformats.org/presentationml/2006/ole">
            <mc:AlternateContent xmlns:mc="http://schemas.openxmlformats.org/markup-compatibility/2006">
              <mc:Choice xmlns:v="urn:schemas-microsoft-com:vml" Requires="v">
                <p:oleObj spid="_x0000_s577617" name="Equation" r:id="rId7" imgW="3771720" imgH="1854000" progId="Equation.DSMT4">
                  <p:embed/>
                </p:oleObj>
              </mc:Choice>
              <mc:Fallback>
                <p:oleObj name="Equation" r:id="rId7" imgW="3771720" imgH="18540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328988"/>
                        <a:ext cx="7186613" cy="3529012"/>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9586" name="Object 2"/>
          <p:cNvGraphicFramePr>
            <a:graphicFrameLocks noChangeAspect="1"/>
          </p:cNvGraphicFramePr>
          <p:nvPr/>
        </p:nvGraphicFramePr>
        <p:xfrm>
          <a:off x="152400" y="3810000"/>
          <a:ext cx="5640388" cy="2919413"/>
        </p:xfrm>
        <a:graphic>
          <a:graphicData uri="http://schemas.openxmlformats.org/presentationml/2006/ole">
            <mc:AlternateContent xmlns:mc="http://schemas.openxmlformats.org/markup-compatibility/2006">
              <mc:Choice xmlns:v="urn:schemas-microsoft-com:vml" Requires="v">
                <p:oleObj spid="_x0000_s579663" name="VISIO" r:id="rId4" imgW="5640480" imgH="2919240" progId="Visio.Drawing.6">
                  <p:embed/>
                </p:oleObj>
              </mc:Choice>
              <mc:Fallback>
                <p:oleObj name="VISIO" r:id="rId4" imgW="5640480" imgH="291924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10000"/>
                        <a:ext cx="5640388" cy="29194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9587" name="Rectangle 3"/>
          <p:cNvSpPr>
            <a:spLocks noGrp="1" noChangeArrowheads="1"/>
          </p:cNvSpPr>
          <p:nvPr>
            <p:ph type="title"/>
          </p:nvPr>
        </p:nvSpPr>
        <p:spPr>
          <a:xfrm>
            <a:off x="1371600" y="0"/>
            <a:ext cx="7772400" cy="762000"/>
          </a:xfrm>
        </p:spPr>
        <p:txBody>
          <a:bodyPr/>
          <a:lstStyle/>
          <a:p>
            <a:r>
              <a:rPr lang="en-US" altLang="en-US" sz="3600"/>
              <a:t>RC Natural Response – 1</a:t>
            </a:r>
          </a:p>
        </p:txBody>
      </p:sp>
      <p:sp>
        <p:nvSpPr>
          <p:cNvPr id="579588" name="Rectangle 4"/>
          <p:cNvSpPr>
            <a:spLocks noGrp="1" noChangeArrowheads="1"/>
          </p:cNvSpPr>
          <p:nvPr>
            <p:ph type="body" idx="1"/>
          </p:nvPr>
        </p:nvSpPr>
        <p:spPr>
          <a:xfrm>
            <a:off x="304800" y="914400"/>
            <a:ext cx="8305800" cy="2819400"/>
          </a:xfrm>
        </p:spPr>
        <p:txBody>
          <a:bodyPr/>
          <a:lstStyle/>
          <a:p>
            <a:pPr marL="660400" indent="-660400">
              <a:buFontTx/>
              <a:buNone/>
            </a:pPr>
            <a:r>
              <a:rPr lang="en-US" altLang="en-US" sz="2400" dirty="0"/>
              <a:t>A circuit that we can use to derive the </a:t>
            </a:r>
            <a:r>
              <a:rPr lang="en-US" altLang="en-US" sz="2400" i="1" dirty="0"/>
              <a:t>RC</a:t>
            </a:r>
            <a:r>
              <a:rPr lang="en-US" altLang="en-US" sz="2400" dirty="0"/>
              <a:t> Natural Response is shown below.  In this circuit, we have a voltage source, and a switch.  The switch opens at some arbitrary time, which we will choose to call </a:t>
            </a:r>
            <a:br>
              <a:rPr lang="en-US" altLang="en-US" sz="2400" dirty="0"/>
            </a:br>
            <a:r>
              <a:rPr lang="en-US" altLang="en-US" sz="2400" i="1" dirty="0"/>
              <a:t>t</a:t>
            </a:r>
            <a:r>
              <a:rPr lang="en-US" altLang="en-US" sz="2400" dirty="0"/>
              <a:t> = 0.  After it opens, we will only be concerned with the part on the right, which is a capacitor and a resistor.  </a:t>
            </a:r>
          </a:p>
        </p:txBody>
      </p:sp>
      <p:sp>
        <p:nvSpPr>
          <p:cNvPr id="579589"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79590"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79664"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9591" name="Rectangle 7"/>
          <p:cNvSpPr>
            <a:spLocks noChangeArrowheads="1"/>
          </p:cNvSpPr>
          <p:nvPr/>
        </p:nvSpPr>
        <p:spPr bwMode="auto">
          <a:xfrm>
            <a:off x="3048000" y="4191000"/>
            <a:ext cx="2286000" cy="2438400"/>
          </a:xfrm>
          <a:prstGeom prst="rect">
            <a:avLst/>
          </a:prstGeom>
          <a:noFill/>
          <a:ln w="38100" cap="rnd">
            <a:solidFill>
              <a:srgbClr val="008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9592" name="Line 8"/>
          <p:cNvSpPr>
            <a:spLocks noChangeShapeType="1"/>
          </p:cNvSpPr>
          <p:nvPr/>
        </p:nvSpPr>
        <p:spPr bwMode="auto">
          <a:xfrm flipH="1">
            <a:off x="3962400" y="3276600"/>
            <a:ext cx="457200" cy="9144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1371600" y="0"/>
            <a:ext cx="7772400" cy="762000"/>
          </a:xfrm>
        </p:spPr>
        <p:txBody>
          <a:bodyPr/>
          <a:lstStyle/>
          <a:p>
            <a:r>
              <a:rPr lang="en-US" altLang="en-US" sz="3600"/>
              <a:t>RC Natural Response – 2</a:t>
            </a:r>
          </a:p>
        </p:txBody>
      </p:sp>
      <p:sp>
        <p:nvSpPr>
          <p:cNvPr id="581635"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sz="2800" dirty="0"/>
              <a:t>The voltage source here, </a:t>
            </a:r>
            <a:r>
              <a:rPr lang="en-US" altLang="en-US" sz="2800" i="1" dirty="0">
                <a:latin typeface="Times New Roman" panose="02020603050405020304" pitchFamily="18" charset="0"/>
                <a:cs typeface="Times New Roman" panose="02020603050405020304" pitchFamily="18" charset="0"/>
              </a:rPr>
              <a:t>V</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t>, is a constant valued voltage source.  This is why we use a capital letter for the variable </a:t>
            </a:r>
            <a:r>
              <a:rPr lang="en-US" altLang="en-US" sz="2800" i="1" dirty="0">
                <a:latin typeface="Times New Roman" panose="02020603050405020304" pitchFamily="18" charset="0"/>
                <a:cs typeface="Times New Roman" panose="02020603050405020304" pitchFamily="18" charset="0"/>
              </a:rPr>
              <a:t>V</a:t>
            </a:r>
            <a:r>
              <a:rPr lang="en-US" altLang="en-US" sz="2800" dirty="0"/>
              <a:t>.  Before the switch opened, we assume that the switch was closed for a long time.  We will define “a long time” later in this part.  </a:t>
            </a:r>
          </a:p>
        </p:txBody>
      </p:sp>
      <p:sp>
        <p:nvSpPr>
          <p:cNvPr id="58163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8163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8170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1638" name="Object 6"/>
          <p:cNvGraphicFramePr>
            <a:graphicFrameLocks noChangeAspect="1"/>
          </p:cNvGraphicFramePr>
          <p:nvPr/>
        </p:nvGraphicFramePr>
        <p:xfrm>
          <a:off x="152400" y="3810000"/>
          <a:ext cx="5640388" cy="2919413"/>
        </p:xfrm>
        <a:graphic>
          <a:graphicData uri="http://schemas.openxmlformats.org/presentationml/2006/ole">
            <mc:AlternateContent xmlns:mc="http://schemas.openxmlformats.org/markup-compatibility/2006">
              <mc:Choice xmlns:v="urn:schemas-microsoft-com:vml" Requires="v">
                <p:oleObj spid="_x0000_s581710" name="VISIO" r:id="rId6" imgW="5640480" imgH="2919240" progId="Visio.Drawing.6">
                  <p:embed/>
                </p:oleObj>
              </mc:Choice>
              <mc:Fallback>
                <p:oleObj name="VISIO" r:id="rId6" imgW="5640480" imgH="29192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810000"/>
                        <a:ext cx="5640388" cy="29194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9" name="Rectangle 9"/>
          <p:cNvSpPr>
            <a:spLocks noChangeArrowheads="1"/>
          </p:cNvSpPr>
          <p:nvPr/>
        </p:nvSpPr>
        <p:spPr bwMode="auto">
          <a:xfrm>
            <a:off x="5715000" y="5867400"/>
            <a:ext cx="34290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682" name="Rectangle 2"/>
          <p:cNvSpPr>
            <a:spLocks noGrp="1" noChangeArrowheads="1"/>
          </p:cNvSpPr>
          <p:nvPr>
            <p:ph type="title"/>
          </p:nvPr>
        </p:nvSpPr>
        <p:spPr>
          <a:xfrm>
            <a:off x="1371600" y="0"/>
            <a:ext cx="7772400" cy="685800"/>
          </a:xfrm>
        </p:spPr>
        <p:txBody>
          <a:bodyPr/>
          <a:lstStyle/>
          <a:p>
            <a:r>
              <a:rPr lang="en-US" altLang="en-US" sz="3600"/>
              <a:t>RC Natural Response – 3</a:t>
            </a:r>
          </a:p>
        </p:txBody>
      </p:sp>
      <p:sp>
        <p:nvSpPr>
          <p:cNvPr id="583683"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sz="2800" dirty="0"/>
              <a:t>The voltage source here, </a:t>
            </a:r>
            <a:r>
              <a:rPr lang="en-US" altLang="en-US" sz="2800" i="1" dirty="0">
                <a:latin typeface="Times New Roman" panose="02020603050405020304" pitchFamily="18" charset="0"/>
                <a:cs typeface="Times New Roman" panose="02020603050405020304" pitchFamily="18" charset="0"/>
              </a:rPr>
              <a:t>V</a:t>
            </a:r>
            <a:r>
              <a:rPr lang="en-US" altLang="en-US" sz="2800" i="1" baseline="-25000" dirty="0">
                <a:latin typeface="Times New Roman" panose="02020603050405020304" pitchFamily="18" charset="0"/>
                <a:cs typeface="Times New Roman" panose="02020603050405020304" pitchFamily="18" charset="0"/>
              </a:rPr>
              <a:t>S</a:t>
            </a:r>
            <a:r>
              <a:rPr lang="en-US" altLang="en-US" sz="2800" dirty="0"/>
              <a:t>, is a constant valued voltage source.  We assume then, that because the switch was closed for a long time, that everything had stopped changing.  We will prove this later.  If everything stopped changing, then the voltage across the capacitor must have stopped changing.  </a:t>
            </a:r>
          </a:p>
        </p:txBody>
      </p:sp>
      <p:graphicFrame>
        <p:nvGraphicFramePr>
          <p:cNvPr id="58368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8379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686" name="Object 6"/>
          <p:cNvGraphicFramePr>
            <a:graphicFrameLocks noChangeAspect="1"/>
          </p:cNvGraphicFramePr>
          <p:nvPr/>
        </p:nvGraphicFramePr>
        <p:xfrm>
          <a:off x="5746750" y="5970588"/>
          <a:ext cx="3397250" cy="887412"/>
        </p:xfrm>
        <a:graphic>
          <a:graphicData uri="http://schemas.openxmlformats.org/presentationml/2006/ole">
            <mc:AlternateContent xmlns:mc="http://schemas.openxmlformats.org/markup-compatibility/2006">
              <mc:Choice xmlns:v="urn:schemas-microsoft-com:vml" Requires="v">
                <p:oleObj spid="_x0000_s583796" name="Equation" r:id="rId6" imgW="1511280" imgH="393480" progId="Equation.DSMT4">
                  <p:embed/>
                </p:oleObj>
              </mc:Choice>
              <mc:Fallback>
                <p:oleObj name="Equation" r:id="rId6" imgW="151128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6750" y="5970588"/>
                        <a:ext cx="3397250"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687" name="Text Box 7"/>
          <p:cNvSpPr txBox="1">
            <a:spLocks noChangeArrowheads="1"/>
          </p:cNvSpPr>
          <p:nvPr/>
        </p:nvSpPr>
        <p:spPr bwMode="auto">
          <a:xfrm>
            <a:off x="5791200" y="3733800"/>
            <a:ext cx="3216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This means that the differential of the voltage with respect to time, </a:t>
            </a:r>
            <a:r>
              <a:rPr lang="en-US" altLang="en-US" i="1" dirty="0" err="1">
                <a:cs typeface="Times New Roman" panose="02020603050405020304" pitchFamily="18" charset="0"/>
              </a:rPr>
              <a:t>dv</a:t>
            </a:r>
            <a:r>
              <a:rPr lang="en-US" altLang="en-US" i="1" baseline="-25000" dirty="0" err="1">
                <a:cs typeface="Times New Roman" panose="02020603050405020304" pitchFamily="18" charset="0"/>
              </a:rPr>
              <a:t>C</a:t>
            </a:r>
            <a:r>
              <a:rPr lang="en-US" altLang="en-US" i="1" dirty="0">
                <a:cs typeface="Times New Roman" panose="02020603050405020304" pitchFamily="18" charset="0"/>
              </a:rPr>
              <a:t>/</a:t>
            </a:r>
            <a:r>
              <a:rPr lang="en-US" altLang="en-US" i="1" dirty="0" err="1">
                <a:cs typeface="Times New Roman" panose="02020603050405020304" pitchFamily="18" charset="0"/>
              </a:rPr>
              <a:t>dt</a:t>
            </a:r>
            <a:r>
              <a:rPr lang="en-US" altLang="en-US" dirty="0">
                <a:latin typeface="Arial" charset="0"/>
              </a:rPr>
              <a:t>, will be zero.  Thus,</a:t>
            </a:r>
          </a:p>
        </p:txBody>
      </p:sp>
      <p:graphicFrame>
        <p:nvGraphicFramePr>
          <p:cNvPr id="583688" name="Object 8"/>
          <p:cNvGraphicFramePr>
            <a:graphicFrameLocks noChangeAspect="1"/>
          </p:cNvGraphicFramePr>
          <p:nvPr/>
        </p:nvGraphicFramePr>
        <p:xfrm>
          <a:off x="76200" y="3727450"/>
          <a:ext cx="5257800" cy="3040063"/>
        </p:xfrm>
        <a:graphic>
          <a:graphicData uri="http://schemas.openxmlformats.org/presentationml/2006/ole">
            <mc:AlternateContent xmlns:mc="http://schemas.openxmlformats.org/markup-compatibility/2006">
              <mc:Choice xmlns:v="urn:schemas-microsoft-com:vml" Requires="v">
                <p:oleObj spid="_x0000_s583797" name="VISIO" r:id="rId8" imgW="5640480" imgH="3261960" progId="Visio.Drawing.6">
                  <p:embed/>
                </p:oleObj>
              </mc:Choice>
              <mc:Fallback>
                <p:oleObj name="VISIO" r:id="rId8" imgW="5640480" imgH="326196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3727450"/>
                        <a:ext cx="5257800" cy="30400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7" name="Rectangle 9"/>
          <p:cNvSpPr>
            <a:spLocks noChangeArrowheads="1"/>
          </p:cNvSpPr>
          <p:nvPr/>
        </p:nvSpPr>
        <p:spPr bwMode="auto">
          <a:xfrm>
            <a:off x="5486400" y="3200400"/>
            <a:ext cx="36576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730" name="Rectangle 2"/>
          <p:cNvSpPr>
            <a:spLocks noGrp="1" noChangeArrowheads="1"/>
          </p:cNvSpPr>
          <p:nvPr>
            <p:ph type="title"/>
          </p:nvPr>
        </p:nvSpPr>
        <p:spPr>
          <a:xfrm>
            <a:off x="1371600" y="0"/>
            <a:ext cx="7772400" cy="685800"/>
          </a:xfrm>
        </p:spPr>
        <p:txBody>
          <a:bodyPr/>
          <a:lstStyle/>
          <a:p>
            <a:r>
              <a:rPr lang="en-US" altLang="en-US" sz="3600"/>
              <a:t>RC Natural Response – 4</a:t>
            </a:r>
          </a:p>
        </p:txBody>
      </p:sp>
      <p:sp>
        <p:nvSpPr>
          <p:cNvPr id="585731" name="Rectangle 3"/>
          <p:cNvSpPr>
            <a:spLocks noGrp="1" noChangeArrowheads="1"/>
          </p:cNvSpPr>
          <p:nvPr>
            <p:ph type="body" idx="1"/>
          </p:nvPr>
        </p:nvSpPr>
        <p:spPr>
          <a:xfrm>
            <a:off x="304800" y="914400"/>
            <a:ext cx="8305800" cy="2286000"/>
          </a:xfrm>
        </p:spPr>
        <p:txBody>
          <a:bodyPr/>
          <a:lstStyle/>
          <a:p>
            <a:pPr marL="660400" indent="-660400">
              <a:lnSpc>
                <a:spcPct val="90000"/>
              </a:lnSpc>
              <a:buFontTx/>
              <a:buNone/>
            </a:pPr>
            <a:r>
              <a:rPr lang="en-US" altLang="en-US" dirty="0"/>
              <a:t>We showed in the last slide that the current </a:t>
            </a:r>
            <a:r>
              <a:rPr lang="en-US" altLang="en-US" i="1" dirty="0" err="1">
                <a:latin typeface="Times New Roman" panose="02020603050405020304" pitchFamily="18" charset="0"/>
                <a:cs typeface="Times New Roman" panose="02020603050405020304" pitchFamily="18" charset="0"/>
              </a:rPr>
              <a:t>i</a:t>
            </a:r>
            <a:r>
              <a:rPr lang="en-US" altLang="en-US" i="1" baseline="-25000" dirty="0" err="1">
                <a:latin typeface="Times New Roman" panose="02020603050405020304" pitchFamily="18" charset="0"/>
                <a:cs typeface="Times New Roman" panose="02020603050405020304" pitchFamily="18" charset="0"/>
              </a:rPr>
              <a:t>C</a:t>
            </a:r>
            <a:r>
              <a:rPr lang="en-US" altLang="en-US" dirty="0"/>
              <a:t> is zero, for </a:t>
            </a:r>
            <a:r>
              <a:rPr lang="en-US" altLang="en-US" i="1" dirty="0">
                <a:latin typeface="Times New Roman" panose="02020603050405020304" pitchFamily="18" charset="0"/>
                <a:cs typeface="Times New Roman" panose="02020603050405020304" pitchFamily="18" charset="0"/>
              </a:rPr>
              <a:t>t</a:t>
            </a:r>
            <a:r>
              <a:rPr lang="en-US" altLang="en-US" dirty="0"/>
              <a:t> &lt; 0.  This means that the resistors are in series, and we can use VDR to find the voltage across one of them, </a:t>
            </a:r>
            <a:r>
              <a:rPr lang="en-US" altLang="en-US" i="1" dirty="0" err="1">
                <a:latin typeface="Times New Roman" panose="02020603050405020304" pitchFamily="18" charset="0"/>
                <a:cs typeface="Times New Roman" panose="02020603050405020304" pitchFamily="18" charset="0"/>
              </a:rPr>
              <a:t>v</a:t>
            </a:r>
            <a:r>
              <a:rPr lang="en-US" altLang="en-US" i="1" baseline="-25000" dirty="0" err="1">
                <a:latin typeface="Times New Roman" panose="02020603050405020304" pitchFamily="18" charset="0"/>
                <a:cs typeface="Times New Roman" panose="02020603050405020304" pitchFamily="18" charset="0"/>
              </a:rPr>
              <a:t>C</a:t>
            </a:r>
            <a:r>
              <a:rPr lang="en-US" altLang="en-US" dirty="0"/>
              <a:t>.   Using that, we get</a:t>
            </a:r>
          </a:p>
        </p:txBody>
      </p:sp>
      <p:graphicFrame>
        <p:nvGraphicFramePr>
          <p:cNvPr id="585733"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8584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5734" name="Object 6"/>
          <p:cNvGraphicFramePr>
            <a:graphicFrameLocks noChangeAspect="1"/>
          </p:cNvGraphicFramePr>
          <p:nvPr/>
        </p:nvGraphicFramePr>
        <p:xfrm>
          <a:off x="5486400" y="3200400"/>
          <a:ext cx="3657600" cy="996950"/>
        </p:xfrm>
        <a:graphic>
          <a:graphicData uri="http://schemas.openxmlformats.org/presentationml/2006/ole">
            <mc:AlternateContent xmlns:mc="http://schemas.openxmlformats.org/markup-compatibility/2006">
              <mc:Choice xmlns:v="urn:schemas-microsoft-com:vml" Requires="v">
                <p:oleObj spid="_x0000_s585844" name="Equation" r:id="rId6" imgW="1587240" imgH="431640" progId="Equation.DSMT4">
                  <p:embed/>
                </p:oleObj>
              </mc:Choice>
              <mc:Fallback>
                <p:oleObj name="Equation" r:id="rId6" imgW="158724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200400"/>
                        <a:ext cx="36576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5735" name="Text Box 7"/>
          <p:cNvSpPr txBox="1">
            <a:spLocks noChangeArrowheads="1"/>
          </p:cNvSpPr>
          <p:nvPr/>
        </p:nvSpPr>
        <p:spPr bwMode="auto">
          <a:xfrm>
            <a:off x="5486400" y="4210050"/>
            <a:ext cx="3657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Note the set of assumptions that led to this conclusion.  When there is no change (dc), the capacitor is like an open circuit, and has no current through it.</a:t>
            </a:r>
          </a:p>
        </p:txBody>
      </p:sp>
      <p:graphicFrame>
        <p:nvGraphicFramePr>
          <p:cNvPr id="585736" name="Object 8"/>
          <p:cNvGraphicFramePr>
            <a:graphicFrameLocks noChangeAspect="1"/>
          </p:cNvGraphicFramePr>
          <p:nvPr/>
        </p:nvGraphicFramePr>
        <p:xfrm>
          <a:off x="76200" y="3683000"/>
          <a:ext cx="5334000" cy="3084513"/>
        </p:xfrm>
        <a:graphic>
          <a:graphicData uri="http://schemas.openxmlformats.org/presentationml/2006/ole">
            <mc:AlternateContent xmlns:mc="http://schemas.openxmlformats.org/markup-compatibility/2006">
              <mc:Choice xmlns:v="urn:schemas-microsoft-com:vml" Requires="v">
                <p:oleObj spid="_x0000_s585845" name="VISIO" r:id="rId8" imgW="5640480" imgH="3261960" progId="Visio.Drawing.6">
                  <p:embed/>
                </p:oleObj>
              </mc:Choice>
              <mc:Fallback>
                <p:oleObj name="VISIO" r:id="rId8" imgW="5640480" imgH="326196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3683000"/>
                        <a:ext cx="5334000" cy="30845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7" name="Rectangle 11"/>
          <p:cNvSpPr>
            <a:spLocks noChangeArrowheads="1"/>
          </p:cNvSpPr>
          <p:nvPr/>
        </p:nvSpPr>
        <p:spPr bwMode="auto">
          <a:xfrm>
            <a:off x="5943600" y="5410200"/>
            <a:ext cx="26670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786" name="Rectangle 10"/>
          <p:cNvSpPr>
            <a:spLocks noChangeArrowheads="1"/>
          </p:cNvSpPr>
          <p:nvPr/>
        </p:nvSpPr>
        <p:spPr bwMode="auto">
          <a:xfrm>
            <a:off x="5486400" y="3352800"/>
            <a:ext cx="36576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778" name="Rectangle 2"/>
          <p:cNvSpPr>
            <a:spLocks noGrp="1" noChangeArrowheads="1"/>
          </p:cNvSpPr>
          <p:nvPr>
            <p:ph type="title"/>
          </p:nvPr>
        </p:nvSpPr>
        <p:spPr>
          <a:xfrm>
            <a:off x="1371600" y="0"/>
            <a:ext cx="7772400" cy="685800"/>
          </a:xfrm>
        </p:spPr>
        <p:txBody>
          <a:bodyPr/>
          <a:lstStyle/>
          <a:p>
            <a:r>
              <a:rPr lang="en-US" altLang="en-US" sz="3600"/>
              <a:t>RC Natural Response – 5</a:t>
            </a:r>
          </a:p>
        </p:txBody>
      </p:sp>
      <p:sp>
        <p:nvSpPr>
          <p:cNvPr id="587779"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sz="2800"/>
              <a:t>Now, we have the information we needed.  The voltage across the capacitor before the switch opened was found.  Now, when the switch opens, this voltage can’t change instantaneously, since it is the voltage across a capacitor.  Thus, we have</a:t>
            </a:r>
          </a:p>
        </p:txBody>
      </p:sp>
      <p:sp>
        <p:nvSpPr>
          <p:cNvPr id="58778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8778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8792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7782" name="Text Box 6"/>
          <p:cNvSpPr txBox="1">
            <a:spLocks noChangeArrowheads="1"/>
          </p:cNvSpPr>
          <p:nvPr/>
        </p:nvSpPr>
        <p:spPr bwMode="auto">
          <a:xfrm>
            <a:off x="5927725" y="4419600"/>
            <a:ext cx="3216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We can also write this as</a:t>
            </a:r>
          </a:p>
        </p:txBody>
      </p:sp>
      <p:graphicFrame>
        <p:nvGraphicFramePr>
          <p:cNvPr id="587783" name="Object 7"/>
          <p:cNvGraphicFramePr>
            <a:graphicFrameLocks noChangeAspect="1"/>
          </p:cNvGraphicFramePr>
          <p:nvPr/>
        </p:nvGraphicFramePr>
        <p:xfrm>
          <a:off x="5486400" y="3365500"/>
          <a:ext cx="3657600" cy="996950"/>
        </p:xfrm>
        <a:graphic>
          <a:graphicData uri="http://schemas.openxmlformats.org/presentationml/2006/ole">
            <mc:AlternateContent xmlns:mc="http://schemas.openxmlformats.org/markup-compatibility/2006">
              <mc:Choice xmlns:v="urn:schemas-microsoft-com:vml" Requires="v">
                <p:oleObj spid="_x0000_s587929" name="Equation" r:id="rId6" imgW="1587240" imgH="431640" progId="Equation.DSMT4">
                  <p:embed/>
                </p:oleObj>
              </mc:Choice>
              <mc:Fallback>
                <p:oleObj name="Equation" r:id="rId6" imgW="1587240" imgH="43164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365500"/>
                        <a:ext cx="36576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7784" name="Object 8"/>
          <p:cNvGraphicFramePr>
            <a:graphicFrameLocks noChangeAspect="1"/>
          </p:cNvGraphicFramePr>
          <p:nvPr/>
        </p:nvGraphicFramePr>
        <p:xfrm>
          <a:off x="76200" y="3638550"/>
          <a:ext cx="5410200" cy="3128963"/>
        </p:xfrm>
        <a:graphic>
          <a:graphicData uri="http://schemas.openxmlformats.org/presentationml/2006/ole">
            <mc:AlternateContent xmlns:mc="http://schemas.openxmlformats.org/markup-compatibility/2006">
              <mc:Choice xmlns:v="urn:schemas-microsoft-com:vml" Requires="v">
                <p:oleObj spid="_x0000_s587930" name="VISIO" r:id="rId8" imgW="5640480" imgH="3261960" progId="Visio.Drawing.6">
                  <p:embed/>
                </p:oleObj>
              </mc:Choice>
              <mc:Fallback>
                <p:oleObj name="VISIO" r:id="rId8" imgW="5640480" imgH="326196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3638550"/>
                        <a:ext cx="5410200" cy="31289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85" name="Object 9"/>
          <p:cNvGraphicFramePr>
            <a:graphicFrameLocks noChangeAspect="1"/>
          </p:cNvGraphicFramePr>
          <p:nvPr/>
        </p:nvGraphicFramePr>
        <p:xfrm>
          <a:off x="5943600" y="5410200"/>
          <a:ext cx="2690813" cy="996950"/>
        </p:xfrm>
        <a:graphic>
          <a:graphicData uri="http://schemas.openxmlformats.org/presentationml/2006/ole">
            <mc:AlternateContent xmlns:mc="http://schemas.openxmlformats.org/markup-compatibility/2006">
              <mc:Choice xmlns:v="urn:schemas-microsoft-com:vml" Requires="v">
                <p:oleObj spid="_x0000_s587931" name="Equation" r:id="rId10" imgW="1168200" imgH="431640" progId="Equation.DSMT4">
                  <p:embed/>
                </p:oleObj>
              </mc:Choice>
              <mc:Fallback>
                <p:oleObj name="Equation" r:id="rId10" imgW="1168200" imgH="43164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5410200"/>
                        <a:ext cx="2690813"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3" name="Rectangle 9"/>
          <p:cNvSpPr>
            <a:spLocks noChangeArrowheads="1"/>
          </p:cNvSpPr>
          <p:nvPr/>
        </p:nvSpPr>
        <p:spPr bwMode="auto">
          <a:xfrm>
            <a:off x="5105400" y="5181600"/>
            <a:ext cx="3657600" cy="1447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9826" name="Rectangle 2"/>
          <p:cNvSpPr>
            <a:spLocks noGrp="1" noChangeArrowheads="1"/>
          </p:cNvSpPr>
          <p:nvPr>
            <p:ph type="title"/>
          </p:nvPr>
        </p:nvSpPr>
        <p:spPr>
          <a:xfrm>
            <a:off x="1371600" y="0"/>
            <a:ext cx="7772400" cy="685800"/>
          </a:xfrm>
        </p:spPr>
        <p:txBody>
          <a:bodyPr/>
          <a:lstStyle/>
          <a:p>
            <a:r>
              <a:rPr lang="en-US" altLang="en-US" sz="3600"/>
              <a:t>RC Natural Response – 6</a:t>
            </a:r>
          </a:p>
        </p:txBody>
      </p:sp>
      <p:sp>
        <p:nvSpPr>
          <p:cNvPr id="589827" name="Rectangle 3"/>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a:t>Using this, we can now look at the circuit for the time after the switch opens.  When it opens, we will be interested in the part of the circuit with the capacitor and resistor, and will ignore the rest of the circuit.  We have the circuit below.</a:t>
            </a:r>
          </a:p>
        </p:txBody>
      </p:sp>
      <p:sp>
        <p:nvSpPr>
          <p:cNvPr id="58982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8982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8993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9830" name="Text Box 6"/>
          <p:cNvSpPr txBox="1">
            <a:spLocks noChangeArrowheads="1"/>
          </p:cNvSpPr>
          <p:nvPr/>
        </p:nvSpPr>
        <p:spPr bwMode="auto">
          <a:xfrm>
            <a:off x="3657600" y="3581400"/>
            <a:ext cx="4876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We can now write KCL at the top node, writing each current as a function of the voltage across the corresponding component.  We have</a:t>
            </a:r>
          </a:p>
        </p:txBody>
      </p:sp>
      <p:graphicFrame>
        <p:nvGraphicFramePr>
          <p:cNvPr id="589831" name="Object 7"/>
          <p:cNvGraphicFramePr>
            <a:graphicFrameLocks noChangeAspect="1"/>
          </p:cNvGraphicFramePr>
          <p:nvPr/>
        </p:nvGraphicFramePr>
        <p:xfrm>
          <a:off x="5181600" y="5181600"/>
          <a:ext cx="3584575" cy="1458913"/>
        </p:xfrm>
        <a:graphic>
          <a:graphicData uri="http://schemas.openxmlformats.org/presentationml/2006/ole">
            <mc:AlternateContent xmlns:mc="http://schemas.openxmlformats.org/markup-compatibility/2006">
              <mc:Choice xmlns:v="urn:schemas-microsoft-com:vml" Requires="v">
                <p:oleObj spid="_x0000_s589940" name="Equation" r:id="rId6" imgW="1562040" imgH="634680" progId="Equation.DSMT4">
                  <p:embed/>
                </p:oleObj>
              </mc:Choice>
              <mc:Fallback>
                <p:oleObj name="Equation" r:id="rId6" imgW="1562040" imgH="63468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181600"/>
                        <a:ext cx="3584575" cy="14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9832" name="Object 8"/>
          <p:cNvGraphicFramePr>
            <a:graphicFrameLocks noChangeAspect="1"/>
          </p:cNvGraphicFramePr>
          <p:nvPr/>
        </p:nvGraphicFramePr>
        <p:xfrm>
          <a:off x="533400" y="3810000"/>
          <a:ext cx="2673350" cy="2486025"/>
        </p:xfrm>
        <a:graphic>
          <a:graphicData uri="http://schemas.openxmlformats.org/presentationml/2006/ole">
            <mc:AlternateContent xmlns:mc="http://schemas.openxmlformats.org/markup-compatibility/2006">
              <mc:Choice xmlns:v="urn:schemas-microsoft-com:vml" Requires="v">
                <p:oleObj spid="_x0000_s589941" name="VISIO" r:id="rId8" imgW="2672640" imgH="2486160" progId="Visio.Drawing.6">
                  <p:embed/>
                </p:oleObj>
              </mc:Choice>
              <mc:Fallback>
                <p:oleObj name="VISIO" r:id="rId8" imgW="2672640" imgH="2486160" progId="Visio.Drawing.6">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810000"/>
                        <a:ext cx="2673350" cy="2486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1026"/>
          <p:cNvSpPr>
            <a:spLocks noGrp="1" noChangeArrowheads="1"/>
          </p:cNvSpPr>
          <p:nvPr>
            <p:ph type="title"/>
          </p:nvPr>
        </p:nvSpPr>
        <p:spPr>
          <a:xfrm>
            <a:off x="228600" y="228600"/>
            <a:ext cx="8610600" cy="1905000"/>
          </a:xfrm>
        </p:spPr>
        <p:txBody>
          <a:bodyPr/>
          <a:lstStyle/>
          <a:p>
            <a:r>
              <a:rPr lang="en-US" altLang="en-US" sz="4000" dirty="0"/>
              <a:t>Overview of this Lecture</a:t>
            </a:r>
            <a:br>
              <a:rPr lang="en-US" altLang="en-US" sz="4000" dirty="0"/>
            </a:br>
            <a:r>
              <a:rPr lang="en-US" altLang="en-US" sz="4000" dirty="0"/>
              <a:t> </a:t>
            </a:r>
            <a:r>
              <a:rPr lang="en-US" altLang="en-US" sz="3600" b="1" dirty="0"/>
              <a:t>Natural Response of First Order Circuits</a:t>
            </a:r>
          </a:p>
        </p:txBody>
      </p:sp>
      <p:sp>
        <p:nvSpPr>
          <p:cNvPr id="538627" name="Rectangle 1027"/>
          <p:cNvSpPr>
            <a:spLocks noGrp="1" noChangeArrowheads="1"/>
          </p:cNvSpPr>
          <p:nvPr>
            <p:ph type="body" idx="1"/>
          </p:nvPr>
        </p:nvSpPr>
        <p:spPr>
          <a:xfrm>
            <a:off x="762000" y="2362200"/>
            <a:ext cx="7772400" cy="3581400"/>
          </a:xfrm>
        </p:spPr>
        <p:txBody>
          <a:bodyPr/>
          <a:lstStyle/>
          <a:p>
            <a:pPr>
              <a:lnSpc>
                <a:spcPct val="90000"/>
              </a:lnSpc>
              <a:buFontTx/>
              <a:buNone/>
            </a:pPr>
            <a:r>
              <a:rPr lang="en-US" altLang="en-US" dirty="0"/>
              <a:t>In this lecture, we will cover the following topics:</a:t>
            </a:r>
          </a:p>
          <a:p>
            <a:pPr>
              <a:lnSpc>
                <a:spcPct val="90000"/>
              </a:lnSpc>
            </a:pPr>
            <a:r>
              <a:rPr lang="en-US" altLang="en-US" dirty="0"/>
              <a:t>First Order Circuits</a:t>
            </a:r>
          </a:p>
          <a:p>
            <a:pPr>
              <a:lnSpc>
                <a:spcPct val="90000"/>
              </a:lnSpc>
            </a:pPr>
            <a:r>
              <a:rPr lang="en-US" altLang="en-US" dirty="0"/>
              <a:t>Natural Response for </a:t>
            </a:r>
            <a:r>
              <a:rPr lang="en-US" altLang="en-US" i="1" dirty="0"/>
              <a:t>RL</a:t>
            </a:r>
            <a:r>
              <a:rPr lang="en-US" altLang="en-US" dirty="0"/>
              <a:t> circuits</a:t>
            </a:r>
          </a:p>
          <a:p>
            <a:pPr>
              <a:lnSpc>
                <a:spcPct val="90000"/>
              </a:lnSpc>
            </a:pPr>
            <a:r>
              <a:rPr lang="en-US" altLang="en-US" dirty="0"/>
              <a:t>Natural Response for </a:t>
            </a:r>
            <a:r>
              <a:rPr lang="en-US" altLang="en-US" i="1" dirty="0"/>
              <a:t>RC</a:t>
            </a:r>
            <a:r>
              <a:rPr lang="en-US" altLang="en-US" dirty="0"/>
              <a:t> circuits</a:t>
            </a:r>
          </a:p>
          <a:p>
            <a:pPr>
              <a:lnSpc>
                <a:spcPct val="90000"/>
              </a:lnSpc>
            </a:pPr>
            <a:r>
              <a:rPr lang="en-US" altLang="en-US" dirty="0"/>
              <a:t>Generalized Solution for Natural Response Circuits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83" name="Rectangle 11"/>
          <p:cNvSpPr>
            <a:spLocks noChangeArrowheads="1"/>
          </p:cNvSpPr>
          <p:nvPr/>
        </p:nvSpPr>
        <p:spPr bwMode="auto">
          <a:xfrm>
            <a:off x="3886200" y="5562600"/>
            <a:ext cx="46482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1882" name="Rectangle 10"/>
          <p:cNvSpPr>
            <a:spLocks noChangeArrowheads="1"/>
          </p:cNvSpPr>
          <p:nvPr/>
        </p:nvSpPr>
        <p:spPr bwMode="auto">
          <a:xfrm>
            <a:off x="4114800" y="3733800"/>
            <a:ext cx="35814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1874" name="Rectangle 2"/>
          <p:cNvSpPr>
            <a:spLocks noGrp="1" noChangeArrowheads="1"/>
          </p:cNvSpPr>
          <p:nvPr>
            <p:ph type="title"/>
          </p:nvPr>
        </p:nvSpPr>
        <p:spPr>
          <a:xfrm>
            <a:off x="1371600" y="0"/>
            <a:ext cx="7772400" cy="685800"/>
          </a:xfrm>
        </p:spPr>
        <p:txBody>
          <a:bodyPr/>
          <a:lstStyle/>
          <a:p>
            <a:r>
              <a:rPr lang="en-US" altLang="en-US" sz="3600"/>
              <a:t>RC Natural Response – 7</a:t>
            </a:r>
          </a:p>
        </p:txBody>
      </p:sp>
      <p:sp>
        <p:nvSpPr>
          <p:cNvPr id="591875" name="Rectangle 3"/>
          <p:cNvSpPr>
            <a:spLocks noGrp="1" noChangeArrowheads="1"/>
          </p:cNvSpPr>
          <p:nvPr>
            <p:ph type="body" idx="1"/>
          </p:nvPr>
        </p:nvSpPr>
        <p:spPr>
          <a:xfrm>
            <a:off x="304800" y="914400"/>
            <a:ext cx="8305800" cy="2819400"/>
          </a:xfrm>
        </p:spPr>
        <p:txBody>
          <a:bodyPr/>
          <a:lstStyle/>
          <a:p>
            <a:pPr marL="660400" indent="-660400">
              <a:buFontTx/>
              <a:buNone/>
            </a:pPr>
            <a:r>
              <a:rPr lang="en-US" altLang="en-US"/>
              <a:t>We have derived the equation that defines this situation.  Note that it is a first order differential equation with constant coefficients.  We have seen this before in Differential Equations courses.  We have</a:t>
            </a:r>
          </a:p>
        </p:txBody>
      </p:sp>
      <p:sp>
        <p:nvSpPr>
          <p:cNvPr id="59187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9187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9202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1878" name="Text Box 6"/>
          <p:cNvSpPr txBox="1">
            <a:spLocks noChangeArrowheads="1"/>
          </p:cNvSpPr>
          <p:nvPr/>
        </p:nvSpPr>
        <p:spPr bwMode="auto">
          <a:xfrm>
            <a:off x="3886200" y="4648200"/>
            <a:ext cx="487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The solution to this equation can be shown to be</a:t>
            </a:r>
          </a:p>
        </p:txBody>
      </p:sp>
      <p:graphicFrame>
        <p:nvGraphicFramePr>
          <p:cNvPr id="591879" name="Object 7"/>
          <p:cNvGraphicFramePr>
            <a:graphicFrameLocks noChangeAspect="1"/>
          </p:cNvGraphicFramePr>
          <p:nvPr/>
        </p:nvGraphicFramePr>
        <p:xfrm>
          <a:off x="3859213" y="5557838"/>
          <a:ext cx="4702175" cy="969962"/>
        </p:xfrm>
        <a:graphic>
          <a:graphicData uri="http://schemas.openxmlformats.org/presentationml/2006/ole">
            <mc:AlternateContent xmlns:mc="http://schemas.openxmlformats.org/markup-compatibility/2006">
              <mc:Choice xmlns:v="urn:schemas-microsoft-com:vml" Requires="v">
                <p:oleObj spid="_x0000_s592025" name="Equation" r:id="rId6" imgW="1663560" imgH="342720" progId="Equation.DSMT4">
                  <p:embed/>
                </p:oleObj>
              </mc:Choice>
              <mc:Fallback>
                <p:oleObj name="Equation" r:id="rId6" imgW="1663560" imgH="34272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9213" y="5557838"/>
                        <a:ext cx="4702175" cy="96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1880" name="Object 8"/>
          <p:cNvGraphicFramePr>
            <a:graphicFrameLocks noChangeAspect="1"/>
          </p:cNvGraphicFramePr>
          <p:nvPr/>
        </p:nvGraphicFramePr>
        <p:xfrm>
          <a:off x="4114800" y="3705225"/>
          <a:ext cx="3584575" cy="904875"/>
        </p:xfrm>
        <a:graphic>
          <a:graphicData uri="http://schemas.openxmlformats.org/presentationml/2006/ole">
            <mc:AlternateContent xmlns:mc="http://schemas.openxmlformats.org/markup-compatibility/2006">
              <mc:Choice xmlns:v="urn:schemas-microsoft-com:vml" Requires="v">
                <p:oleObj spid="_x0000_s592026" name="Equation" r:id="rId8" imgW="1562040" imgH="393480" progId="Equation.DSMT4">
                  <p:embed/>
                </p:oleObj>
              </mc:Choice>
              <mc:Fallback>
                <p:oleObj name="Equation" r:id="rId8" imgW="1562040" imgH="3934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705225"/>
                        <a:ext cx="35845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1881" name="Object 9"/>
          <p:cNvGraphicFramePr>
            <a:graphicFrameLocks noChangeAspect="1"/>
          </p:cNvGraphicFramePr>
          <p:nvPr/>
        </p:nvGraphicFramePr>
        <p:xfrm>
          <a:off x="533400" y="3810000"/>
          <a:ext cx="2673350" cy="2486025"/>
        </p:xfrm>
        <a:graphic>
          <a:graphicData uri="http://schemas.openxmlformats.org/presentationml/2006/ole">
            <mc:AlternateContent xmlns:mc="http://schemas.openxmlformats.org/markup-compatibility/2006">
              <mc:Choice xmlns:v="urn:schemas-microsoft-com:vml" Requires="v">
                <p:oleObj spid="_x0000_s592027" name="VISIO" r:id="rId10" imgW="2672640" imgH="2486160" progId="Visio.Drawing.6">
                  <p:embed/>
                </p:oleObj>
              </mc:Choice>
              <mc:Fallback>
                <p:oleObj name="VISIO" r:id="rId10" imgW="2672640" imgH="2486160" progId="Visio.Drawing.6">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810000"/>
                        <a:ext cx="2673350" cy="2486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22" name="Object 2"/>
          <p:cNvGraphicFramePr>
            <a:graphicFrameLocks noChangeAspect="1"/>
          </p:cNvGraphicFramePr>
          <p:nvPr/>
        </p:nvGraphicFramePr>
        <p:xfrm>
          <a:off x="2133600" y="5791200"/>
          <a:ext cx="4702175" cy="969963"/>
        </p:xfrm>
        <a:graphic>
          <a:graphicData uri="http://schemas.openxmlformats.org/presentationml/2006/ole">
            <mc:AlternateContent xmlns:mc="http://schemas.openxmlformats.org/markup-compatibility/2006">
              <mc:Choice xmlns:v="urn:schemas-microsoft-com:vml" Requires="v">
                <p:oleObj spid="_x0000_s593966" name="Equation" r:id="rId4" imgW="1663560" imgH="342720" progId="Equation.DSMT4">
                  <p:embed/>
                </p:oleObj>
              </mc:Choice>
              <mc:Fallback>
                <p:oleObj name="Equation" r:id="rId4" imgW="1663560" imgH="342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791200"/>
                        <a:ext cx="4702175" cy="96996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23" name="Rectangle 3"/>
          <p:cNvSpPr>
            <a:spLocks noGrp="1" noChangeArrowheads="1"/>
          </p:cNvSpPr>
          <p:nvPr>
            <p:ph type="title"/>
          </p:nvPr>
        </p:nvSpPr>
        <p:spPr>
          <a:xfrm>
            <a:off x="609600" y="304800"/>
            <a:ext cx="7772400" cy="1143000"/>
          </a:xfrm>
        </p:spPr>
        <p:txBody>
          <a:bodyPr/>
          <a:lstStyle/>
          <a:p>
            <a:r>
              <a:rPr lang="en-US" altLang="en-US" sz="4000"/>
              <a:t>Note 1 – RC</a:t>
            </a:r>
          </a:p>
        </p:txBody>
      </p:sp>
      <p:sp>
        <p:nvSpPr>
          <p:cNvPr id="593924" name="Rectangle 4"/>
          <p:cNvSpPr>
            <a:spLocks noGrp="1" noChangeArrowheads="1"/>
          </p:cNvSpPr>
          <p:nvPr>
            <p:ph type="body" idx="1"/>
          </p:nvPr>
        </p:nvSpPr>
        <p:spPr>
          <a:xfrm>
            <a:off x="152400" y="1905000"/>
            <a:ext cx="8686800" cy="4038600"/>
          </a:xfrm>
        </p:spPr>
        <p:txBody>
          <a:bodyPr/>
          <a:lstStyle/>
          <a:p>
            <a:pPr marL="0" indent="458788">
              <a:lnSpc>
                <a:spcPct val="90000"/>
              </a:lnSpc>
              <a:buFontTx/>
              <a:buNone/>
            </a:pPr>
            <a:r>
              <a:rPr lang="en-US" altLang="en-US" sz="2400" dirty="0">
                <a:cs typeface="Times New Roman" pitchFamily="18" charset="0"/>
              </a:rPr>
              <a:t>The equation below includes the value of the capacitor voltage at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 0, the time of switching.  In this circuit, we solved for this already, and it was found to be a function of the source voltage, </a:t>
            </a:r>
            <a:r>
              <a:rPr lang="en-US" altLang="en-US" sz="2400" i="1" dirty="0">
                <a:latin typeface="Times New Roman" panose="02020603050405020304" pitchFamily="18" charset="0"/>
                <a:cs typeface="Times New Roman" panose="02020603050405020304" pitchFamily="18" charset="0"/>
              </a:rPr>
              <a:t>V</a:t>
            </a:r>
            <a:r>
              <a:rPr lang="en-US" altLang="en-US" sz="2400" i="1" baseline="-25000" dirty="0">
                <a:latin typeface="Times New Roman" panose="02020603050405020304" pitchFamily="18" charset="0"/>
                <a:cs typeface="Times New Roman" panose="02020603050405020304" pitchFamily="18" charset="0"/>
              </a:rPr>
              <a:t>S</a:t>
            </a:r>
            <a:r>
              <a:rPr lang="en-US" altLang="en-US" sz="2400" dirty="0">
                <a:cs typeface="Times New Roman" pitchFamily="18" charset="0"/>
              </a:rPr>
              <a:t>.  In general though, it will always be equal to the voltage across the capacitor just before the switching took place, since that voltage can</a:t>
            </a:r>
            <a:r>
              <a:rPr lang="en-US" altLang="en-US" sz="2400" dirty="0">
                <a:latin typeface="Times New Roman"/>
                <a:cs typeface="Times New Roman" pitchFamily="18" charset="0"/>
              </a:rPr>
              <a:t>’</a:t>
            </a:r>
            <a:r>
              <a:rPr lang="en-US" altLang="en-US" sz="2400" dirty="0">
                <a:cs typeface="Times New Roman" pitchFamily="18" charset="0"/>
              </a:rPr>
              <a:t>t change instantaneously.  </a:t>
            </a:r>
          </a:p>
          <a:p>
            <a:pPr marL="0" indent="458788">
              <a:lnSpc>
                <a:spcPct val="90000"/>
              </a:lnSpc>
              <a:buFontTx/>
              <a:buNone/>
            </a:pPr>
            <a:r>
              <a:rPr lang="en-US" altLang="en-US" sz="2400" dirty="0">
                <a:cs typeface="Times New Roman" pitchFamily="18" charset="0"/>
              </a:rPr>
              <a:t>The </a:t>
            </a:r>
            <a:r>
              <a:rPr lang="en-US" altLang="en-US" sz="2400" b="1" u="sng" dirty="0">
                <a:cs typeface="Times New Roman" pitchFamily="18" charset="0"/>
              </a:rPr>
              <a:t>initial condition for the capacitive voltage</a:t>
            </a:r>
            <a:r>
              <a:rPr lang="en-US" altLang="en-US" sz="2400" dirty="0">
                <a:cs typeface="Times New Roman" pitchFamily="18" charset="0"/>
              </a:rPr>
              <a:t> is the voltage before the time of switching.  This is one of the key parameters of this solution.</a:t>
            </a:r>
          </a:p>
        </p:txBody>
      </p:sp>
      <p:sp>
        <p:nvSpPr>
          <p:cNvPr id="593926" name="Rectangle 6"/>
          <p:cNvSpPr>
            <a:spLocks noChangeArrowheads="1"/>
          </p:cNvSpPr>
          <p:nvPr/>
        </p:nvSpPr>
        <p:spPr bwMode="auto">
          <a:xfrm>
            <a:off x="3429000" y="6019800"/>
            <a:ext cx="990600" cy="685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27" name="Line 7"/>
          <p:cNvSpPr>
            <a:spLocks noChangeShapeType="1"/>
          </p:cNvSpPr>
          <p:nvPr/>
        </p:nvSpPr>
        <p:spPr bwMode="auto">
          <a:xfrm flipH="1">
            <a:off x="4038600" y="4724400"/>
            <a:ext cx="1524000" cy="12954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93928" name="Group 8"/>
          <p:cNvGrpSpPr>
            <a:grpSpLocks/>
          </p:cNvGrpSpPr>
          <p:nvPr/>
        </p:nvGrpSpPr>
        <p:grpSpPr bwMode="auto">
          <a:xfrm>
            <a:off x="3810000" y="0"/>
            <a:ext cx="1600200" cy="1447800"/>
            <a:chOff x="3120" y="96"/>
            <a:chExt cx="1008" cy="912"/>
          </a:xfrm>
        </p:grpSpPr>
        <p:sp>
          <p:nvSpPr>
            <p:cNvPr id="593929"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93930"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5970" name="Object 2"/>
          <p:cNvGraphicFramePr>
            <a:graphicFrameLocks noChangeAspect="1"/>
          </p:cNvGraphicFramePr>
          <p:nvPr/>
        </p:nvGraphicFramePr>
        <p:xfrm>
          <a:off x="2133600" y="5791200"/>
          <a:ext cx="4702175" cy="969963"/>
        </p:xfrm>
        <a:graphic>
          <a:graphicData uri="http://schemas.openxmlformats.org/presentationml/2006/ole">
            <mc:AlternateContent xmlns:mc="http://schemas.openxmlformats.org/markup-compatibility/2006">
              <mc:Choice xmlns:v="urn:schemas-microsoft-com:vml" Requires="v">
                <p:oleObj spid="_x0000_s596014" name="Equation" r:id="rId4" imgW="1663560" imgH="342720" progId="Equation.DSMT4">
                  <p:embed/>
                </p:oleObj>
              </mc:Choice>
              <mc:Fallback>
                <p:oleObj name="Equation" r:id="rId4" imgW="1663560" imgH="342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791200"/>
                        <a:ext cx="4702175" cy="96996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5971" name="Rectangle 3"/>
          <p:cNvSpPr>
            <a:spLocks noGrp="1" noChangeArrowheads="1"/>
          </p:cNvSpPr>
          <p:nvPr>
            <p:ph type="title"/>
          </p:nvPr>
        </p:nvSpPr>
        <p:spPr>
          <a:xfrm>
            <a:off x="609600" y="304800"/>
            <a:ext cx="7772400" cy="1143000"/>
          </a:xfrm>
        </p:spPr>
        <p:txBody>
          <a:bodyPr/>
          <a:lstStyle/>
          <a:p>
            <a:r>
              <a:rPr lang="en-US" altLang="en-US" sz="4000"/>
              <a:t>Note 2 – RC</a:t>
            </a:r>
          </a:p>
        </p:txBody>
      </p:sp>
      <p:sp>
        <p:nvSpPr>
          <p:cNvPr id="595972" name="Rectangle 4"/>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800" dirty="0">
                <a:cs typeface="Times New Roman" pitchFamily="18" charset="0"/>
              </a:rPr>
              <a:t>The equation below has an exponential, and this exponential has the quantity </a:t>
            </a:r>
            <a:r>
              <a:rPr lang="en-US" altLang="en-US" sz="2800" i="1" dirty="0">
                <a:cs typeface="Times New Roman" pitchFamily="18" charset="0"/>
              </a:rPr>
              <a:t>RC</a:t>
            </a:r>
            <a:r>
              <a:rPr lang="en-US" altLang="en-US" sz="2800" dirty="0">
                <a:cs typeface="Times New Roman" pitchFamily="18" charset="0"/>
              </a:rPr>
              <a:t> in the denominator.  The exponent must be dimensionless, so </a:t>
            </a:r>
            <a:r>
              <a:rPr lang="en-US" altLang="en-US" sz="2800" i="1" dirty="0">
                <a:cs typeface="Times New Roman" pitchFamily="18" charset="0"/>
              </a:rPr>
              <a:t>RC</a:t>
            </a:r>
            <a:r>
              <a:rPr lang="en-US" altLang="en-US" sz="2800" dirty="0">
                <a:cs typeface="Times New Roman" pitchFamily="18" charset="0"/>
              </a:rPr>
              <a:t> must have units of time.  If you check, [Farads] times [Ohms] yields [seconds].  We call this quantity the time constant. </a:t>
            </a:r>
          </a:p>
          <a:p>
            <a:pPr marL="0" indent="458788">
              <a:lnSpc>
                <a:spcPct val="90000"/>
              </a:lnSpc>
              <a:buFontTx/>
              <a:buNone/>
            </a:pPr>
            <a:r>
              <a:rPr lang="en-US" altLang="en-US" sz="2800" dirty="0">
                <a:cs typeface="Times New Roman" pitchFamily="18" charset="0"/>
              </a:rPr>
              <a:t>The </a:t>
            </a:r>
            <a:r>
              <a:rPr lang="en-US" altLang="en-US" sz="2800" b="1" dirty="0">
                <a:cs typeface="Times New Roman" pitchFamily="18" charset="0"/>
              </a:rPr>
              <a:t>time constant</a:t>
            </a:r>
            <a:r>
              <a:rPr lang="en-US" altLang="en-US" sz="2800" dirty="0">
                <a:cs typeface="Times New Roman" pitchFamily="18" charset="0"/>
              </a:rPr>
              <a:t> is the inverse of the coefficient of time, in the exponent.  We call this quantity </a:t>
            </a:r>
            <a:r>
              <a:rPr lang="en-US" altLang="en-US" sz="2800" i="1" dirty="0">
                <a:latin typeface="Symbol" pitchFamily="18" charset="2"/>
                <a:cs typeface="Times New Roman" pitchFamily="18" charset="0"/>
              </a:rPr>
              <a:t>t</a:t>
            </a:r>
            <a:r>
              <a:rPr lang="en-US" altLang="en-US" sz="2800" dirty="0">
                <a:cs typeface="Times New Roman" pitchFamily="18" charset="0"/>
              </a:rPr>
              <a:t>.  This is the other key parameter of this solution.</a:t>
            </a:r>
          </a:p>
        </p:txBody>
      </p:sp>
      <p:sp>
        <p:nvSpPr>
          <p:cNvPr id="595974" name="Rectangle 6"/>
          <p:cNvSpPr>
            <a:spLocks noChangeArrowheads="1"/>
          </p:cNvSpPr>
          <p:nvPr/>
        </p:nvSpPr>
        <p:spPr bwMode="auto">
          <a:xfrm>
            <a:off x="4572000" y="6096000"/>
            <a:ext cx="457200" cy="3810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975" name="Line 7"/>
          <p:cNvSpPr>
            <a:spLocks noChangeShapeType="1"/>
          </p:cNvSpPr>
          <p:nvPr/>
        </p:nvSpPr>
        <p:spPr bwMode="auto">
          <a:xfrm flipH="1">
            <a:off x="5029200" y="5105400"/>
            <a:ext cx="990600" cy="7620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95976" name="Group 8"/>
          <p:cNvGrpSpPr>
            <a:grpSpLocks/>
          </p:cNvGrpSpPr>
          <p:nvPr/>
        </p:nvGrpSpPr>
        <p:grpSpPr bwMode="auto">
          <a:xfrm>
            <a:off x="3810000" y="0"/>
            <a:ext cx="1600200" cy="1447800"/>
            <a:chOff x="3120" y="96"/>
            <a:chExt cx="1008" cy="912"/>
          </a:xfrm>
        </p:grpSpPr>
        <p:sp>
          <p:nvSpPr>
            <p:cNvPr id="595977"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95978"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8018" name="Object 2"/>
          <p:cNvGraphicFramePr>
            <a:graphicFrameLocks noChangeAspect="1"/>
          </p:cNvGraphicFramePr>
          <p:nvPr/>
        </p:nvGraphicFramePr>
        <p:xfrm>
          <a:off x="2187575" y="5791200"/>
          <a:ext cx="4594225" cy="969963"/>
        </p:xfrm>
        <a:graphic>
          <a:graphicData uri="http://schemas.openxmlformats.org/presentationml/2006/ole">
            <mc:AlternateContent xmlns:mc="http://schemas.openxmlformats.org/markup-compatibility/2006">
              <mc:Choice xmlns:v="urn:schemas-microsoft-com:vml" Requires="v">
                <p:oleObj spid="_x0000_s598062" name="Equation" r:id="rId4" imgW="1625400" imgH="342720" progId="Equation.DSMT4">
                  <p:embed/>
                </p:oleObj>
              </mc:Choice>
              <mc:Fallback>
                <p:oleObj name="Equation" r:id="rId4" imgW="1625400" imgH="342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5791200"/>
                        <a:ext cx="4594225" cy="96996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8019" name="Rectangle 3"/>
          <p:cNvSpPr>
            <a:spLocks noGrp="1" noChangeArrowheads="1"/>
          </p:cNvSpPr>
          <p:nvPr>
            <p:ph type="title"/>
          </p:nvPr>
        </p:nvSpPr>
        <p:spPr>
          <a:xfrm>
            <a:off x="609600" y="304800"/>
            <a:ext cx="7772400" cy="1143000"/>
          </a:xfrm>
        </p:spPr>
        <p:txBody>
          <a:bodyPr/>
          <a:lstStyle/>
          <a:p>
            <a:r>
              <a:rPr lang="en-US" altLang="en-US" sz="4000"/>
              <a:t>Note 3 – RC</a:t>
            </a:r>
          </a:p>
        </p:txBody>
      </p:sp>
      <p:sp>
        <p:nvSpPr>
          <p:cNvPr id="598020" name="Rectangle 4"/>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400" dirty="0">
                <a:cs typeface="Times New Roman" pitchFamily="18" charset="0"/>
              </a:rPr>
              <a:t>The </a:t>
            </a:r>
            <a:r>
              <a:rPr lang="en-US" altLang="en-US" sz="2400" b="1" dirty="0">
                <a:cs typeface="Times New Roman" pitchFamily="18" charset="0"/>
              </a:rPr>
              <a:t>time constant, or </a:t>
            </a:r>
            <a:r>
              <a:rPr lang="en-US" altLang="en-US" sz="2400" b="1" i="1" dirty="0">
                <a:latin typeface="Symbol" pitchFamily="18" charset="2"/>
                <a:cs typeface="Times New Roman" pitchFamily="18" charset="0"/>
              </a:rPr>
              <a:t>t</a:t>
            </a:r>
            <a:r>
              <a:rPr lang="en-US" altLang="en-US" sz="2400" b="1" dirty="0">
                <a:cs typeface="Times New Roman" pitchFamily="18" charset="0"/>
              </a:rPr>
              <a:t>,</a:t>
            </a:r>
            <a:r>
              <a:rPr lang="en-US" altLang="en-US" sz="2400" dirty="0">
                <a:cs typeface="Times New Roman" pitchFamily="18" charset="0"/>
              </a:rPr>
              <a:t> is the time that it takes the solution to decrease by a factor of 1/e.  This is an irrational number, but it is approximately equal to 3/8.  After a few periods of time like this, the initial value has gone down quite a bit.  For example, after five time constants (5</a:t>
            </a:r>
            <a:r>
              <a:rPr lang="en-US" altLang="en-US" sz="2400" i="1" dirty="0">
                <a:latin typeface="Symbol" pitchFamily="18" charset="2"/>
                <a:cs typeface="Times New Roman" pitchFamily="18" charset="0"/>
              </a:rPr>
              <a:t>t</a:t>
            </a:r>
            <a:r>
              <a:rPr lang="en-US" altLang="en-US" sz="2400" dirty="0">
                <a:cs typeface="Times New Roman" pitchFamily="18" charset="0"/>
              </a:rPr>
              <a:t>) the voltage is down below 1% of its original value.  </a:t>
            </a:r>
          </a:p>
          <a:p>
            <a:pPr marL="0" indent="458788">
              <a:lnSpc>
                <a:spcPct val="90000"/>
              </a:lnSpc>
              <a:buFontTx/>
              <a:buNone/>
            </a:pPr>
            <a:r>
              <a:rPr lang="en-US" altLang="en-US" sz="2400" dirty="0">
                <a:cs typeface="Times New Roman" pitchFamily="18" charset="0"/>
              </a:rPr>
              <a:t>This defines what we mean by </a:t>
            </a:r>
            <a:r>
              <a:rPr lang="en-US" altLang="en-US" sz="2400" dirty="0">
                <a:latin typeface="Times New Roman"/>
                <a:cs typeface="Times New Roman" pitchFamily="18" charset="0"/>
              </a:rPr>
              <a:t>“</a:t>
            </a:r>
            <a:r>
              <a:rPr lang="en-US" altLang="en-US" sz="2400" dirty="0">
                <a:cs typeface="Times New Roman" pitchFamily="18" charset="0"/>
              </a:rPr>
              <a:t>a long time</a:t>
            </a:r>
            <a:r>
              <a:rPr lang="en-US" altLang="en-US" sz="2400" dirty="0">
                <a:latin typeface="Times New Roman"/>
                <a:cs typeface="Times New Roman" pitchFamily="18" charset="0"/>
              </a:rPr>
              <a:t>”</a:t>
            </a:r>
            <a:r>
              <a:rPr lang="en-US" altLang="en-US" sz="2400" dirty="0">
                <a:cs typeface="Times New Roman" pitchFamily="18" charset="0"/>
              </a:rPr>
              <a:t>.  A circuit is said to have been in a given condition for </a:t>
            </a:r>
            <a:r>
              <a:rPr lang="en-US" altLang="en-US" sz="2400" dirty="0">
                <a:latin typeface="Times New Roman"/>
                <a:cs typeface="Times New Roman" pitchFamily="18" charset="0"/>
              </a:rPr>
              <a:t>“</a:t>
            </a:r>
            <a:r>
              <a:rPr lang="en-US" altLang="en-US" sz="2400" dirty="0">
                <a:cs typeface="Times New Roman" pitchFamily="18" charset="0"/>
              </a:rPr>
              <a:t>a long time</a:t>
            </a:r>
            <a:r>
              <a:rPr lang="en-US" altLang="en-US" sz="2400" dirty="0">
                <a:latin typeface="Times New Roman"/>
                <a:cs typeface="Times New Roman" pitchFamily="18" charset="0"/>
              </a:rPr>
              <a:t>”</a:t>
            </a:r>
            <a:r>
              <a:rPr lang="en-US" altLang="en-US" sz="2400" dirty="0">
                <a:cs typeface="Times New Roman" pitchFamily="18" charset="0"/>
              </a:rPr>
              <a:t> if it has been in that condition for several time constants.  In the natural response, after several time constants, the solution approaches zero.  The number of time constants required to reach </a:t>
            </a:r>
            <a:r>
              <a:rPr lang="en-US" altLang="en-US" sz="2400" dirty="0">
                <a:latin typeface="Times New Roman"/>
                <a:cs typeface="Times New Roman" pitchFamily="18" charset="0"/>
              </a:rPr>
              <a:t>“</a:t>
            </a:r>
            <a:r>
              <a:rPr lang="en-US" altLang="en-US" sz="2400" dirty="0">
                <a:cs typeface="Times New Roman" pitchFamily="18" charset="0"/>
              </a:rPr>
              <a:t>zero</a:t>
            </a:r>
            <a:r>
              <a:rPr lang="en-US" altLang="en-US" sz="2400" dirty="0">
                <a:latin typeface="Times New Roman"/>
                <a:cs typeface="Times New Roman" pitchFamily="18" charset="0"/>
              </a:rPr>
              <a:t>”</a:t>
            </a:r>
            <a:r>
              <a:rPr lang="en-US" altLang="en-US" sz="2400" dirty="0">
                <a:cs typeface="Times New Roman" pitchFamily="18" charset="0"/>
              </a:rPr>
              <a:t> depends on the needed accuracy in that situation.  </a:t>
            </a:r>
          </a:p>
        </p:txBody>
      </p:sp>
      <p:sp>
        <p:nvSpPr>
          <p:cNvPr id="598022" name="Rectangle 6"/>
          <p:cNvSpPr>
            <a:spLocks noChangeArrowheads="1"/>
          </p:cNvSpPr>
          <p:nvPr/>
        </p:nvSpPr>
        <p:spPr bwMode="auto">
          <a:xfrm>
            <a:off x="4648200" y="6172200"/>
            <a:ext cx="3048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023" name="Line 7"/>
          <p:cNvSpPr>
            <a:spLocks noChangeShapeType="1"/>
          </p:cNvSpPr>
          <p:nvPr/>
        </p:nvSpPr>
        <p:spPr bwMode="auto">
          <a:xfrm flipH="1">
            <a:off x="4953000" y="5638800"/>
            <a:ext cx="1295400" cy="5334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98024" name="Group 8"/>
          <p:cNvGrpSpPr>
            <a:grpSpLocks/>
          </p:cNvGrpSpPr>
          <p:nvPr/>
        </p:nvGrpSpPr>
        <p:grpSpPr bwMode="auto">
          <a:xfrm>
            <a:off x="3810000" y="0"/>
            <a:ext cx="1600200" cy="1447800"/>
            <a:chOff x="3120" y="96"/>
            <a:chExt cx="1008" cy="912"/>
          </a:xfrm>
        </p:grpSpPr>
        <p:sp>
          <p:nvSpPr>
            <p:cNvPr id="598025"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98026"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609600" y="304800"/>
            <a:ext cx="7772400" cy="1143000"/>
          </a:xfrm>
        </p:spPr>
        <p:txBody>
          <a:bodyPr/>
          <a:lstStyle/>
          <a:p>
            <a:r>
              <a:rPr lang="en-US" altLang="en-US" sz="4000"/>
              <a:t>Note 4 – RC</a:t>
            </a:r>
          </a:p>
        </p:txBody>
      </p:sp>
      <p:sp>
        <p:nvSpPr>
          <p:cNvPr id="600067" name="Rectangle 3"/>
          <p:cNvSpPr>
            <a:spLocks noGrp="1" noChangeArrowheads="1"/>
          </p:cNvSpPr>
          <p:nvPr>
            <p:ph type="body" idx="1"/>
          </p:nvPr>
        </p:nvSpPr>
        <p:spPr>
          <a:xfrm>
            <a:off x="152400" y="1524000"/>
            <a:ext cx="8686800" cy="3810000"/>
          </a:xfrm>
        </p:spPr>
        <p:txBody>
          <a:bodyPr/>
          <a:lstStyle/>
          <a:p>
            <a:pPr marL="0" indent="458788">
              <a:buFontTx/>
              <a:buNone/>
            </a:pPr>
            <a:r>
              <a:rPr lang="en-US" altLang="en-US" sz="2800" dirty="0">
                <a:cs typeface="Times New Roman" pitchFamily="18" charset="0"/>
              </a:rPr>
              <a:t>The form of this solution is what led us to the assumption that we made earlier, that after a long time everything stops changing.  The responses are all decaying exponentials, so after many time constants, </a:t>
            </a:r>
            <a:r>
              <a:rPr lang="en-US" altLang="en-US" sz="2800" dirty="0">
                <a:latin typeface="Symbol" panose="05050102010706020507" pitchFamily="18" charset="2"/>
                <a:cs typeface="Times New Roman" pitchFamily="18" charset="0"/>
              </a:rPr>
              <a:t>t</a:t>
            </a:r>
            <a:r>
              <a:rPr lang="en-US" altLang="en-US" sz="2800" dirty="0">
                <a:cs typeface="Times New Roman" pitchFamily="18" charset="0"/>
              </a:rPr>
              <a:t>, everything stops changing.  </a:t>
            </a:r>
            <a:br>
              <a:rPr lang="en-US" altLang="en-US" sz="2800" dirty="0">
                <a:cs typeface="Times New Roman" pitchFamily="18" charset="0"/>
              </a:rPr>
            </a:br>
            <a:r>
              <a:rPr lang="en-US" altLang="en-US" sz="2800" dirty="0">
                <a:cs typeface="Times New Roman" pitchFamily="18" charset="0"/>
              </a:rPr>
              <a:t>When this happens, all differentials will be zero.  We call this condition </a:t>
            </a:r>
            <a:r>
              <a:rPr lang="en-US" altLang="en-US" sz="2800" dirty="0">
                <a:latin typeface="Times New Roman"/>
                <a:cs typeface="Times New Roman" pitchFamily="18" charset="0"/>
              </a:rPr>
              <a:t>“</a:t>
            </a:r>
            <a:r>
              <a:rPr lang="en-US" altLang="en-US" sz="2800" b="1" dirty="0">
                <a:cs typeface="Times New Roman" pitchFamily="18" charset="0"/>
              </a:rPr>
              <a:t>steady state</a:t>
            </a:r>
            <a:r>
              <a:rPr lang="en-US" altLang="en-US" sz="2800" dirty="0">
                <a:latin typeface="Times New Roman"/>
                <a:cs typeface="Times New Roman" pitchFamily="18" charset="0"/>
              </a:rPr>
              <a:t>”</a:t>
            </a:r>
            <a:r>
              <a:rPr lang="en-US" altLang="en-US" sz="2800" dirty="0">
                <a:cs typeface="Times New Roman" pitchFamily="18" charset="0"/>
              </a:rPr>
              <a:t>.</a:t>
            </a:r>
          </a:p>
        </p:txBody>
      </p:sp>
      <p:graphicFrame>
        <p:nvGraphicFramePr>
          <p:cNvPr id="600069" name="Object 5"/>
          <p:cNvGraphicFramePr>
            <a:graphicFrameLocks noChangeAspect="1"/>
          </p:cNvGraphicFramePr>
          <p:nvPr/>
        </p:nvGraphicFramePr>
        <p:xfrm>
          <a:off x="2187575" y="5791200"/>
          <a:ext cx="4594225" cy="969963"/>
        </p:xfrm>
        <a:graphic>
          <a:graphicData uri="http://schemas.openxmlformats.org/presentationml/2006/ole">
            <mc:AlternateContent xmlns:mc="http://schemas.openxmlformats.org/markup-compatibility/2006">
              <mc:Choice xmlns:v="urn:schemas-microsoft-com:vml" Requires="v">
                <p:oleObj spid="_x0000_s600110" name="Equation" r:id="rId4" imgW="1625400" imgH="342720" progId="Equation.DSMT4">
                  <p:embed/>
                </p:oleObj>
              </mc:Choice>
              <mc:Fallback>
                <p:oleObj name="Equation" r:id="rId4" imgW="1625400" imgH="342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5791200"/>
                        <a:ext cx="4594225" cy="969963"/>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0070" name="Rectangle 6"/>
          <p:cNvSpPr>
            <a:spLocks noChangeArrowheads="1"/>
          </p:cNvSpPr>
          <p:nvPr/>
        </p:nvSpPr>
        <p:spPr bwMode="auto">
          <a:xfrm>
            <a:off x="4648200" y="6172200"/>
            <a:ext cx="3048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71" name="Line 7"/>
          <p:cNvSpPr>
            <a:spLocks noChangeShapeType="1"/>
          </p:cNvSpPr>
          <p:nvPr/>
        </p:nvSpPr>
        <p:spPr bwMode="auto">
          <a:xfrm>
            <a:off x="2209800" y="3733800"/>
            <a:ext cx="2438400" cy="24384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0072" name="Group 8"/>
          <p:cNvGrpSpPr>
            <a:grpSpLocks/>
          </p:cNvGrpSpPr>
          <p:nvPr/>
        </p:nvGrpSpPr>
        <p:grpSpPr bwMode="auto">
          <a:xfrm>
            <a:off x="3810000" y="0"/>
            <a:ext cx="1600200" cy="1447800"/>
            <a:chOff x="3120" y="96"/>
            <a:chExt cx="1008" cy="912"/>
          </a:xfrm>
        </p:grpSpPr>
        <p:sp>
          <p:nvSpPr>
            <p:cNvPr id="600073"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00074" name="Picture 10" descr="C:\WINNT\Profiles\Administrator\Application Data\Microsoft\Media Catalog\Downloaded Clips\cl47\j017818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609600" y="304800"/>
            <a:ext cx="7772400" cy="1143000"/>
          </a:xfrm>
        </p:spPr>
        <p:txBody>
          <a:bodyPr/>
          <a:lstStyle/>
          <a:p>
            <a:r>
              <a:rPr lang="en-US" altLang="en-US" sz="4000"/>
              <a:t>Note 5 – RC</a:t>
            </a:r>
          </a:p>
        </p:txBody>
      </p:sp>
      <p:sp>
        <p:nvSpPr>
          <p:cNvPr id="602115" name="Rectangle 3"/>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Thus, the RC natural response circuit has a solution for the capacitive voltage which requires two parameters, the initial value of the capacitive voltage and the time constant.  </a:t>
            </a:r>
          </a:p>
          <a:p>
            <a:pPr marL="0" indent="458788">
              <a:lnSpc>
                <a:spcPct val="90000"/>
              </a:lnSpc>
              <a:buFontTx/>
              <a:buNone/>
            </a:pPr>
            <a:r>
              <a:rPr lang="en-US" altLang="en-US" sz="2400" dirty="0">
                <a:cs typeface="Times New Roman" pitchFamily="18" charset="0"/>
              </a:rPr>
              <a:t>To get anything else in the circuit, we can use the capacitive voltage to get it.  For example to get the current through the capacitor, we can use the defining equation for the capacitor, and get</a:t>
            </a:r>
          </a:p>
        </p:txBody>
      </p:sp>
      <p:graphicFrame>
        <p:nvGraphicFramePr>
          <p:cNvPr id="602117" name="Object 5"/>
          <p:cNvGraphicFramePr>
            <a:graphicFrameLocks noChangeAspect="1"/>
          </p:cNvGraphicFramePr>
          <p:nvPr/>
        </p:nvGraphicFramePr>
        <p:xfrm>
          <a:off x="3325813" y="4484688"/>
          <a:ext cx="5818187" cy="2373312"/>
        </p:xfrm>
        <a:graphic>
          <a:graphicData uri="http://schemas.openxmlformats.org/presentationml/2006/ole">
            <mc:AlternateContent xmlns:mc="http://schemas.openxmlformats.org/markup-compatibility/2006">
              <mc:Choice xmlns:v="urn:schemas-microsoft-com:vml" Requires="v">
                <p:oleObj spid="_x0000_s602192" name="Equation" r:id="rId4" imgW="3022560" imgH="1231560" progId="Equation.DSMT4">
                  <p:embed/>
                </p:oleObj>
              </mc:Choice>
              <mc:Fallback>
                <p:oleObj name="Equation" r:id="rId4" imgW="3022560" imgH="123156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813" y="4484688"/>
                        <a:ext cx="5818187" cy="2373312"/>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2118" name="Object 6"/>
          <p:cNvGraphicFramePr>
            <a:graphicFrameLocks noChangeAspect="1"/>
          </p:cNvGraphicFramePr>
          <p:nvPr/>
        </p:nvGraphicFramePr>
        <p:xfrm>
          <a:off x="0" y="4371975"/>
          <a:ext cx="2673350" cy="2486025"/>
        </p:xfrm>
        <a:graphic>
          <a:graphicData uri="http://schemas.openxmlformats.org/presentationml/2006/ole">
            <mc:AlternateContent xmlns:mc="http://schemas.openxmlformats.org/markup-compatibility/2006">
              <mc:Choice xmlns:v="urn:schemas-microsoft-com:vml" Requires="v">
                <p:oleObj spid="_x0000_s602193" name="VISIO" r:id="rId6" imgW="2672640" imgH="2486160" progId="Visio.Drawing.6">
                  <p:embed/>
                </p:oleObj>
              </mc:Choice>
              <mc:Fallback>
                <p:oleObj name="VISIO" r:id="rId6" imgW="2672640" imgH="248616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71975"/>
                        <a:ext cx="2673350" cy="2486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02119" name="Group 7"/>
          <p:cNvGrpSpPr>
            <a:grpSpLocks/>
          </p:cNvGrpSpPr>
          <p:nvPr/>
        </p:nvGrpSpPr>
        <p:grpSpPr bwMode="auto">
          <a:xfrm>
            <a:off x="3810000" y="0"/>
            <a:ext cx="1600200" cy="1447800"/>
            <a:chOff x="3120" y="96"/>
            <a:chExt cx="1008" cy="912"/>
          </a:xfrm>
        </p:grpSpPr>
        <p:sp>
          <p:nvSpPr>
            <p:cNvPr id="602120" name="Rectangle 8"/>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02121" name="Picture 9"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609600" y="304800"/>
            <a:ext cx="7772400" cy="1143000"/>
          </a:xfrm>
        </p:spPr>
        <p:txBody>
          <a:bodyPr/>
          <a:lstStyle/>
          <a:p>
            <a:r>
              <a:rPr lang="en-US" altLang="en-US" sz="4000"/>
              <a:t>Note 6 – RC</a:t>
            </a:r>
          </a:p>
        </p:txBody>
      </p:sp>
      <p:sp>
        <p:nvSpPr>
          <p:cNvPr id="620547" name="Rectangle 3"/>
          <p:cNvSpPr>
            <a:spLocks noGrp="1" noChangeArrowheads="1"/>
          </p:cNvSpPr>
          <p:nvPr>
            <p:ph type="body" idx="1"/>
          </p:nvPr>
        </p:nvSpPr>
        <p:spPr>
          <a:xfrm>
            <a:off x="152400" y="1524000"/>
            <a:ext cx="8686800" cy="1524000"/>
          </a:xfrm>
        </p:spPr>
        <p:txBody>
          <a:bodyPr/>
          <a:lstStyle/>
          <a:p>
            <a:pPr marL="0" indent="458788">
              <a:buFontTx/>
              <a:buNone/>
            </a:pPr>
            <a:r>
              <a:rPr lang="en-US" altLang="en-US" sz="2400">
                <a:cs typeface="Times New Roman" pitchFamily="18" charset="0"/>
              </a:rPr>
              <a:t>Thus, the RC natural response circuit has a solution for the capacitive voltage which requires two parameters, the initial value of the capacitive voltage and the time constant.  </a:t>
            </a:r>
          </a:p>
        </p:txBody>
      </p:sp>
      <p:graphicFrame>
        <p:nvGraphicFramePr>
          <p:cNvPr id="620548" name="Object 4"/>
          <p:cNvGraphicFramePr>
            <a:graphicFrameLocks noChangeAspect="1"/>
          </p:cNvGraphicFramePr>
          <p:nvPr/>
        </p:nvGraphicFramePr>
        <p:xfrm>
          <a:off x="3325813" y="4484688"/>
          <a:ext cx="5818187" cy="2373312"/>
        </p:xfrm>
        <a:graphic>
          <a:graphicData uri="http://schemas.openxmlformats.org/presentationml/2006/ole">
            <mc:AlternateContent xmlns:mc="http://schemas.openxmlformats.org/markup-compatibility/2006">
              <mc:Choice xmlns:v="urn:schemas-microsoft-com:vml" Requires="v">
                <p:oleObj spid="_x0000_s620626" name="Equation" r:id="rId4" imgW="3022560" imgH="1231560" progId="Equation.DSMT4">
                  <p:embed/>
                </p:oleObj>
              </mc:Choice>
              <mc:Fallback>
                <p:oleObj name="Equation" r:id="rId4" imgW="3022560" imgH="12315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813" y="4484688"/>
                        <a:ext cx="5818187" cy="2373312"/>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0549" name="Object 5"/>
          <p:cNvGraphicFramePr>
            <a:graphicFrameLocks noChangeAspect="1"/>
          </p:cNvGraphicFramePr>
          <p:nvPr/>
        </p:nvGraphicFramePr>
        <p:xfrm>
          <a:off x="0" y="4371975"/>
          <a:ext cx="2673350" cy="2486025"/>
        </p:xfrm>
        <a:graphic>
          <a:graphicData uri="http://schemas.openxmlformats.org/presentationml/2006/ole">
            <mc:AlternateContent xmlns:mc="http://schemas.openxmlformats.org/markup-compatibility/2006">
              <mc:Choice xmlns:v="urn:schemas-microsoft-com:vml" Requires="v">
                <p:oleObj spid="_x0000_s620627" name="VISIO" r:id="rId6" imgW="2672640" imgH="2486160" progId="Visio.Drawing.6">
                  <p:embed/>
                </p:oleObj>
              </mc:Choice>
              <mc:Fallback>
                <p:oleObj name="VISIO" r:id="rId6" imgW="2672640" imgH="248616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71975"/>
                        <a:ext cx="2673350" cy="2486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20550" name="Group 6"/>
          <p:cNvGrpSpPr>
            <a:grpSpLocks/>
          </p:cNvGrpSpPr>
          <p:nvPr/>
        </p:nvGrpSpPr>
        <p:grpSpPr bwMode="auto">
          <a:xfrm>
            <a:off x="3810000" y="0"/>
            <a:ext cx="1600200" cy="1447800"/>
            <a:chOff x="3120" y="96"/>
            <a:chExt cx="1008" cy="912"/>
          </a:xfrm>
        </p:grpSpPr>
        <p:sp>
          <p:nvSpPr>
            <p:cNvPr id="620551" name="Rectangle 7"/>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20552" name="Picture 8"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
        <p:nvSpPr>
          <p:cNvPr id="620553" name="Text Box 9"/>
          <p:cNvSpPr txBox="1">
            <a:spLocks noChangeArrowheads="1"/>
          </p:cNvSpPr>
          <p:nvPr/>
        </p:nvSpPr>
        <p:spPr bwMode="auto">
          <a:xfrm>
            <a:off x="1676400" y="2819400"/>
            <a:ext cx="6645275" cy="1349375"/>
          </a:xfrm>
          <a:prstGeom prst="rect">
            <a:avLst/>
          </a:prstGeom>
          <a:solidFill>
            <a:schemeClr val="accent1"/>
          </a:solidFill>
          <a:ln w="38100">
            <a:solidFill>
              <a:srgbClr val="CC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CC0000"/>
                </a:solidFill>
                <a:latin typeface="Arial" charset="0"/>
              </a:rPr>
              <a:t>While this equation is valid, we recommend that you don’t try to apply these kinds of formulas directly.  </a:t>
            </a:r>
            <a:br>
              <a:rPr lang="en-US" altLang="en-US" sz="2000">
                <a:solidFill>
                  <a:srgbClr val="CC0000"/>
                </a:solidFill>
                <a:latin typeface="Arial" charset="0"/>
              </a:rPr>
            </a:br>
            <a:r>
              <a:rPr lang="en-US" altLang="en-US" sz="2000">
                <a:solidFill>
                  <a:srgbClr val="CC0000"/>
                </a:solidFill>
                <a:latin typeface="Arial" charset="0"/>
              </a:rPr>
              <a:t>Learn the process instead, learning how to get these equations.</a:t>
            </a:r>
          </a:p>
        </p:txBody>
      </p:sp>
      <p:sp>
        <p:nvSpPr>
          <p:cNvPr id="620554" name="Line 10"/>
          <p:cNvSpPr>
            <a:spLocks noChangeShapeType="1"/>
          </p:cNvSpPr>
          <p:nvPr/>
        </p:nvSpPr>
        <p:spPr bwMode="auto">
          <a:xfrm>
            <a:off x="2819400" y="4114800"/>
            <a:ext cx="609600" cy="1981200"/>
          </a:xfrm>
          <a:prstGeom prst="line">
            <a:avLst/>
          </a:prstGeom>
          <a:noFill/>
          <a:ln w="76200">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0555" name="Rectangle 11"/>
          <p:cNvSpPr>
            <a:spLocks noChangeArrowheads="1"/>
          </p:cNvSpPr>
          <p:nvPr/>
        </p:nvSpPr>
        <p:spPr bwMode="auto">
          <a:xfrm>
            <a:off x="3200400" y="6096000"/>
            <a:ext cx="3962400" cy="762000"/>
          </a:xfrm>
          <a:prstGeom prst="rect">
            <a:avLst/>
          </a:prstGeom>
          <a:noFill/>
          <a:ln w="57150">
            <a:solidFill>
              <a:srgbClr val="CC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62" name="Object 2"/>
          <p:cNvGraphicFramePr>
            <a:graphicFrameLocks noChangeAspect="1"/>
          </p:cNvGraphicFramePr>
          <p:nvPr/>
        </p:nvGraphicFramePr>
        <p:xfrm>
          <a:off x="3325813" y="4484688"/>
          <a:ext cx="5818187" cy="2373312"/>
        </p:xfrm>
        <a:graphic>
          <a:graphicData uri="http://schemas.openxmlformats.org/presentationml/2006/ole">
            <mc:AlternateContent xmlns:mc="http://schemas.openxmlformats.org/markup-compatibility/2006">
              <mc:Choice xmlns:v="urn:schemas-microsoft-com:vml" Requires="v">
                <p:oleObj spid="_x0000_s604244" name="Equation" r:id="rId4" imgW="3022560" imgH="1231560" progId="Equation.DSMT4">
                  <p:embed/>
                </p:oleObj>
              </mc:Choice>
              <mc:Fallback>
                <p:oleObj name="Equation" r:id="rId4" imgW="3022560" imgH="12315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813" y="4484688"/>
                        <a:ext cx="5818187" cy="2373312"/>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163" name="Object 3"/>
          <p:cNvGraphicFramePr>
            <a:graphicFrameLocks noChangeAspect="1"/>
          </p:cNvGraphicFramePr>
          <p:nvPr/>
        </p:nvGraphicFramePr>
        <p:xfrm>
          <a:off x="0" y="4371975"/>
          <a:ext cx="2673350" cy="2486025"/>
        </p:xfrm>
        <a:graphic>
          <a:graphicData uri="http://schemas.openxmlformats.org/presentationml/2006/ole">
            <mc:AlternateContent xmlns:mc="http://schemas.openxmlformats.org/markup-compatibility/2006">
              <mc:Choice xmlns:v="urn:schemas-microsoft-com:vml" Requires="v">
                <p:oleObj spid="_x0000_s604245" name="VISIO" r:id="rId6" imgW="2672640" imgH="2486160" progId="Visio.Drawing.6">
                  <p:embed/>
                </p:oleObj>
              </mc:Choice>
              <mc:Fallback>
                <p:oleObj name="VISIO" r:id="rId6" imgW="2672640" imgH="2486160" progId="Visio.Drawing.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71975"/>
                        <a:ext cx="2673350" cy="2486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164" name="Rectangle 4"/>
          <p:cNvSpPr>
            <a:spLocks noGrp="1" noChangeArrowheads="1"/>
          </p:cNvSpPr>
          <p:nvPr>
            <p:ph type="title"/>
          </p:nvPr>
        </p:nvSpPr>
        <p:spPr>
          <a:xfrm>
            <a:off x="609600" y="304800"/>
            <a:ext cx="7772400" cy="1143000"/>
          </a:xfrm>
        </p:spPr>
        <p:txBody>
          <a:bodyPr/>
          <a:lstStyle/>
          <a:p>
            <a:r>
              <a:rPr lang="en-US" altLang="en-US" sz="4000"/>
              <a:t>Note 7 – RC</a:t>
            </a:r>
          </a:p>
        </p:txBody>
      </p:sp>
      <p:sp>
        <p:nvSpPr>
          <p:cNvPr id="604165" name="Rectangle 5"/>
          <p:cNvSpPr>
            <a:spLocks noGrp="1" noChangeArrowheads="1"/>
          </p:cNvSpPr>
          <p:nvPr>
            <p:ph type="body" idx="1"/>
          </p:nvPr>
        </p:nvSpPr>
        <p:spPr>
          <a:xfrm>
            <a:off x="152400" y="1524000"/>
            <a:ext cx="8686800" cy="2667000"/>
          </a:xfrm>
        </p:spPr>
        <p:txBody>
          <a:bodyPr/>
          <a:lstStyle/>
          <a:p>
            <a:pPr marL="0" indent="458788">
              <a:lnSpc>
                <a:spcPct val="90000"/>
              </a:lnSpc>
              <a:buFontTx/>
              <a:buNone/>
            </a:pPr>
            <a:r>
              <a:rPr lang="en-US" altLang="en-US" sz="2400" dirty="0">
                <a:cs typeface="Times New Roman" pitchFamily="18" charset="0"/>
              </a:rPr>
              <a:t>Note that in the solutions shown below, we have the time of validity of the solution for the capacitive voltage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a:t>
            </a:r>
            <a:r>
              <a:rPr lang="en-US" altLang="en-US" sz="2400" dirty="0">
                <a:latin typeface="Symbol" pitchFamily="18" charset="2"/>
                <a:cs typeface="Times New Roman" pitchFamily="18" charset="0"/>
              </a:rPr>
              <a:t>³</a:t>
            </a:r>
            <a:r>
              <a:rPr lang="en-US" altLang="en-US" sz="2400" dirty="0">
                <a:cs typeface="Times New Roman" pitchFamily="18" charset="0"/>
              </a:rPr>
              <a:t> 0, and for the capacitive current as </a:t>
            </a:r>
            <a:r>
              <a:rPr lang="en-US" altLang="en-US" sz="2400" i="1" dirty="0">
                <a:latin typeface="Times New Roman" panose="02020603050405020304" pitchFamily="18" charset="0"/>
                <a:cs typeface="Times New Roman" panose="02020603050405020304" pitchFamily="18" charset="0"/>
              </a:rPr>
              <a:t>t</a:t>
            </a:r>
            <a:r>
              <a:rPr lang="en-US" altLang="en-US" sz="2400" dirty="0">
                <a:cs typeface="Times New Roman" pitchFamily="18" charset="0"/>
              </a:rPr>
              <a:t> &gt; 0.  There is a reason for this.  The capacitive voltage cannot change instantaneously, so if the solution is valid for time right after zero, it must be valid at </a:t>
            </a:r>
            <a:r>
              <a:rPr lang="en-US" altLang="en-US" sz="2400" i="1" dirty="0">
                <a:cs typeface="Times New Roman" pitchFamily="18" charset="0"/>
              </a:rPr>
              <a:t>t</a:t>
            </a:r>
            <a:r>
              <a:rPr lang="en-US" altLang="en-US" sz="2400" dirty="0">
                <a:cs typeface="Times New Roman" pitchFamily="18" charset="0"/>
              </a:rPr>
              <a:t> equal to zero.  This is not true for any other quantity in this circuit.  The capacitive current may have made a jump in value at the time of switching.</a:t>
            </a:r>
          </a:p>
        </p:txBody>
      </p:sp>
      <p:sp>
        <p:nvSpPr>
          <p:cNvPr id="604167" name="Rectangle 7"/>
          <p:cNvSpPr>
            <a:spLocks noChangeArrowheads="1"/>
          </p:cNvSpPr>
          <p:nvPr/>
        </p:nvSpPr>
        <p:spPr bwMode="auto">
          <a:xfrm>
            <a:off x="5943600" y="4724400"/>
            <a:ext cx="304800" cy="3810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68" name="Rectangle 8"/>
          <p:cNvSpPr>
            <a:spLocks noChangeArrowheads="1"/>
          </p:cNvSpPr>
          <p:nvPr/>
        </p:nvSpPr>
        <p:spPr bwMode="auto">
          <a:xfrm>
            <a:off x="6172200" y="6324600"/>
            <a:ext cx="228600" cy="304800"/>
          </a:xfrm>
          <a:prstGeom prst="rect">
            <a:avLst/>
          </a:prstGeom>
          <a:noFill/>
          <a:ln w="3810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69" name="Line 9"/>
          <p:cNvSpPr>
            <a:spLocks noChangeShapeType="1"/>
          </p:cNvSpPr>
          <p:nvPr/>
        </p:nvSpPr>
        <p:spPr bwMode="auto">
          <a:xfrm flipH="1">
            <a:off x="6248400" y="3886200"/>
            <a:ext cx="762000" cy="8382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170" name="Line 10"/>
          <p:cNvSpPr>
            <a:spLocks noChangeShapeType="1"/>
          </p:cNvSpPr>
          <p:nvPr/>
        </p:nvSpPr>
        <p:spPr bwMode="auto">
          <a:xfrm flipH="1">
            <a:off x="6400800" y="3962400"/>
            <a:ext cx="1752600" cy="23622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171" name="Group 11"/>
          <p:cNvGrpSpPr>
            <a:grpSpLocks/>
          </p:cNvGrpSpPr>
          <p:nvPr/>
        </p:nvGrpSpPr>
        <p:grpSpPr bwMode="auto">
          <a:xfrm>
            <a:off x="3810000" y="0"/>
            <a:ext cx="1600200" cy="1447800"/>
            <a:chOff x="3120" y="96"/>
            <a:chExt cx="1008" cy="912"/>
          </a:xfrm>
        </p:grpSpPr>
        <p:sp>
          <p:nvSpPr>
            <p:cNvPr id="604172" name="Rectangle 12"/>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04173" name="Picture 13"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6210" name="Object 2"/>
          <p:cNvGraphicFramePr>
            <a:graphicFrameLocks noChangeAspect="1"/>
          </p:cNvGraphicFramePr>
          <p:nvPr/>
        </p:nvGraphicFramePr>
        <p:xfrm>
          <a:off x="2895600" y="3810000"/>
          <a:ext cx="3055938" cy="636588"/>
        </p:xfrm>
        <a:graphic>
          <a:graphicData uri="http://schemas.openxmlformats.org/presentationml/2006/ole">
            <mc:AlternateContent xmlns:mc="http://schemas.openxmlformats.org/markup-compatibility/2006">
              <mc:Choice xmlns:v="urn:schemas-microsoft-com:vml" Requires="v">
                <p:oleObj spid="_x0000_s606249" name="Equation" r:id="rId4" imgW="1587240" imgH="330120" progId="Equation.DSMT4">
                  <p:embed/>
                </p:oleObj>
              </mc:Choice>
              <mc:Fallback>
                <p:oleObj name="Equation" r:id="rId4" imgW="1587240" imgH="3301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810000"/>
                        <a:ext cx="3055938" cy="6365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6211" name="Rectangle 3"/>
          <p:cNvSpPr>
            <a:spLocks noGrp="1" noChangeArrowheads="1"/>
          </p:cNvSpPr>
          <p:nvPr>
            <p:ph type="title"/>
          </p:nvPr>
        </p:nvSpPr>
        <p:spPr>
          <a:xfrm>
            <a:off x="2362200" y="304800"/>
            <a:ext cx="6019800" cy="1143000"/>
          </a:xfrm>
        </p:spPr>
        <p:txBody>
          <a:bodyPr/>
          <a:lstStyle/>
          <a:p>
            <a:r>
              <a:rPr lang="en-US" altLang="en-US" sz="4000"/>
              <a:t>Generalized Solution</a:t>
            </a:r>
            <a:br>
              <a:rPr lang="en-US" altLang="en-US" sz="4000"/>
            </a:br>
            <a:r>
              <a:rPr lang="en-US" altLang="en-US" sz="4000"/>
              <a:t> – Natural Response</a:t>
            </a:r>
          </a:p>
        </p:txBody>
      </p:sp>
      <p:sp>
        <p:nvSpPr>
          <p:cNvPr id="606212" name="Rectangle 4"/>
          <p:cNvSpPr>
            <a:spLocks noGrp="1" noChangeArrowheads="1"/>
          </p:cNvSpPr>
          <p:nvPr>
            <p:ph type="body" idx="1"/>
          </p:nvPr>
        </p:nvSpPr>
        <p:spPr>
          <a:xfrm>
            <a:off x="152400" y="1524000"/>
            <a:ext cx="8686800" cy="2667000"/>
          </a:xfrm>
        </p:spPr>
        <p:txBody>
          <a:bodyPr/>
          <a:lstStyle/>
          <a:p>
            <a:pPr marL="0" indent="458788">
              <a:buFontTx/>
              <a:buNone/>
            </a:pPr>
            <a:r>
              <a:rPr lang="en-US" altLang="en-US" sz="2400" dirty="0">
                <a:cs typeface="Times New Roman" pitchFamily="18" charset="0"/>
              </a:rPr>
              <a:t>You have probably noticed that the solution for the RL Natural Response circuit, and the solution for the RC Natural Response circuit, are very similar.  Using the term </a:t>
            </a:r>
            <a:r>
              <a:rPr lang="en-US" altLang="en-US" sz="2400" i="1" dirty="0">
                <a:latin typeface="Symbol" pitchFamily="18" charset="2"/>
                <a:cs typeface="Times New Roman" pitchFamily="18" charset="0"/>
              </a:rPr>
              <a:t>t</a:t>
            </a:r>
            <a:r>
              <a:rPr lang="en-US" altLang="en-US" sz="2400" dirty="0">
                <a:cs typeface="Times New Roman" pitchFamily="18" charset="0"/>
              </a:rPr>
              <a:t> for the time constant, and using a variable </a:t>
            </a:r>
            <a:r>
              <a:rPr lang="en-US" altLang="en-US" sz="2400" i="1" dirty="0">
                <a:latin typeface="Times New Roman" panose="02020603050405020304" pitchFamily="18" charset="0"/>
                <a:cs typeface="Times New Roman" panose="02020603050405020304" pitchFamily="18" charset="0"/>
              </a:rPr>
              <a:t>x</a:t>
            </a:r>
            <a:r>
              <a:rPr lang="en-US" altLang="en-US" sz="2400" dirty="0">
                <a:cs typeface="Times New Roman" pitchFamily="18" charset="0"/>
              </a:rPr>
              <a:t> to represent the inductive current in the RL case, or the capacitive voltage in the RC case, we get the following general solution,</a:t>
            </a:r>
          </a:p>
        </p:txBody>
      </p:sp>
      <p:sp>
        <p:nvSpPr>
          <p:cNvPr id="606213" name="Rectangle 5"/>
          <p:cNvSpPr>
            <a:spLocks noChangeArrowheads="1"/>
          </p:cNvSpPr>
          <p:nvPr/>
        </p:nvSpPr>
        <p:spPr bwMode="auto">
          <a:xfrm>
            <a:off x="228600" y="4572000"/>
            <a:ext cx="8686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dirty="0">
                <a:latin typeface="Arial" charset="0"/>
                <a:cs typeface="Times New Roman" pitchFamily="18" charset="0"/>
              </a:rPr>
              <a:t>In this expression, we should note that </a:t>
            </a:r>
            <a:r>
              <a:rPr lang="en-US" altLang="en-US" i="1" dirty="0">
                <a:latin typeface="Symbol" pitchFamily="18" charset="2"/>
                <a:cs typeface="Times New Roman" pitchFamily="18" charset="0"/>
              </a:rPr>
              <a:t>t</a:t>
            </a:r>
            <a:r>
              <a:rPr lang="en-US" altLang="en-US" dirty="0">
                <a:latin typeface="Arial" charset="0"/>
                <a:cs typeface="Times New Roman" pitchFamily="18" charset="0"/>
              </a:rPr>
              <a:t> is </a:t>
            </a:r>
            <a:r>
              <a:rPr lang="en-US" altLang="en-US" i="1" dirty="0">
                <a:cs typeface="Times New Roman" panose="02020603050405020304" pitchFamily="18" charset="0"/>
              </a:rPr>
              <a:t>L/R</a:t>
            </a:r>
            <a:r>
              <a:rPr lang="en-US" altLang="en-US" dirty="0">
                <a:latin typeface="Arial" charset="0"/>
                <a:cs typeface="Times New Roman" pitchFamily="18" charset="0"/>
              </a:rPr>
              <a:t> in the RL case, and that </a:t>
            </a:r>
            <a:r>
              <a:rPr lang="en-US" altLang="en-US" i="1" dirty="0">
                <a:latin typeface="Symbol" pitchFamily="18" charset="2"/>
                <a:cs typeface="Times New Roman" pitchFamily="18" charset="0"/>
              </a:rPr>
              <a:t>t</a:t>
            </a:r>
            <a:r>
              <a:rPr lang="en-US" altLang="en-US" dirty="0">
                <a:latin typeface="Arial" charset="0"/>
                <a:cs typeface="Times New Roman" pitchFamily="18" charset="0"/>
              </a:rPr>
              <a:t> is </a:t>
            </a:r>
            <a:r>
              <a:rPr lang="en-US" altLang="en-US" i="1" dirty="0">
                <a:latin typeface="Arial" charset="0"/>
                <a:cs typeface="Times New Roman" pitchFamily="18" charset="0"/>
              </a:rPr>
              <a:t>RC</a:t>
            </a:r>
            <a:r>
              <a:rPr lang="en-US" altLang="en-US" dirty="0">
                <a:latin typeface="Arial" charset="0"/>
                <a:cs typeface="Times New Roman" pitchFamily="18" charset="0"/>
              </a:rPr>
              <a:t> in the RC case.</a:t>
            </a:r>
          </a:p>
          <a:p>
            <a:pPr>
              <a:spcBef>
                <a:spcPct val="20000"/>
              </a:spcBef>
              <a:buFontTx/>
              <a:buChar char="•"/>
            </a:pPr>
            <a:r>
              <a:rPr lang="en-US" altLang="en-US" dirty="0">
                <a:latin typeface="Arial" charset="0"/>
                <a:cs typeface="Times New Roman" pitchFamily="18" charset="0"/>
              </a:rPr>
              <a:t>The expression for greater-than-or-equal-to (</a:t>
            </a:r>
            <a:r>
              <a:rPr lang="en-US" altLang="en-US" dirty="0">
                <a:latin typeface="Symbol" pitchFamily="18" charset="2"/>
                <a:cs typeface="Times New Roman" pitchFamily="18" charset="0"/>
              </a:rPr>
              <a:t>³</a:t>
            </a:r>
            <a:r>
              <a:rPr lang="en-US" altLang="en-US" dirty="0">
                <a:latin typeface="Arial" charset="0"/>
                <a:cs typeface="Times New Roman" pitchFamily="18" charset="0"/>
              </a:rPr>
              <a:t>) is only used for inductive currents and capacitive voltages.</a:t>
            </a:r>
          </a:p>
          <a:p>
            <a:pPr>
              <a:spcBef>
                <a:spcPct val="20000"/>
              </a:spcBef>
              <a:buFontTx/>
              <a:buChar char="•"/>
            </a:pPr>
            <a:r>
              <a:rPr lang="en-US" altLang="en-US" dirty="0">
                <a:latin typeface="Arial" charset="0"/>
                <a:cs typeface="Times New Roman" pitchFamily="18" charset="0"/>
              </a:rPr>
              <a:t>Any other variables in the circuits can be found from these.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8258" name="Object 2"/>
          <p:cNvGraphicFramePr>
            <a:graphicFrameLocks noChangeAspect="1"/>
          </p:cNvGraphicFramePr>
          <p:nvPr/>
        </p:nvGraphicFramePr>
        <p:xfrm>
          <a:off x="4343400" y="2057400"/>
          <a:ext cx="3055938" cy="636588"/>
        </p:xfrm>
        <a:graphic>
          <a:graphicData uri="http://schemas.openxmlformats.org/presentationml/2006/ole">
            <mc:AlternateContent xmlns:mc="http://schemas.openxmlformats.org/markup-compatibility/2006">
              <mc:Choice xmlns:v="urn:schemas-microsoft-com:vml" Requires="v">
                <p:oleObj spid="_x0000_s608297" name="Equation" r:id="rId4" imgW="1587240" imgH="330120" progId="Equation.DSMT4">
                  <p:embed/>
                </p:oleObj>
              </mc:Choice>
              <mc:Fallback>
                <p:oleObj name="Equation" r:id="rId4" imgW="1587240" imgH="3301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057400"/>
                        <a:ext cx="3055938" cy="6365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8259" name="Rectangle 3"/>
          <p:cNvSpPr>
            <a:spLocks noGrp="1" noChangeArrowheads="1"/>
          </p:cNvSpPr>
          <p:nvPr>
            <p:ph type="title"/>
          </p:nvPr>
        </p:nvSpPr>
        <p:spPr>
          <a:xfrm>
            <a:off x="2514600" y="0"/>
            <a:ext cx="6629400" cy="1143000"/>
          </a:xfrm>
        </p:spPr>
        <p:txBody>
          <a:bodyPr/>
          <a:lstStyle/>
          <a:p>
            <a:r>
              <a:rPr lang="en-US" altLang="en-US" sz="3200"/>
              <a:t>Generalized Solution Technique</a:t>
            </a:r>
            <a:br>
              <a:rPr lang="en-US" altLang="en-US" sz="3200"/>
            </a:br>
            <a:r>
              <a:rPr lang="en-US" altLang="en-US" sz="3200"/>
              <a:t> – Natural Response</a:t>
            </a:r>
          </a:p>
        </p:txBody>
      </p:sp>
      <p:sp>
        <p:nvSpPr>
          <p:cNvPr id="608260" name="Rectangle 4"/>
          <p:cNvSpPr>
            <a:spLocks noGrp="1" noChangeArrowheads="1"/>
          </p:cNvSpPr>
          <p:nvPr>
            <p:ph type="body" idx="1"/>
          </p:nvPr>
        </p:nvSpPr>
        <p:spPr>
          <a:xfrm>
            <a:off x="0" y="1143000"/>
            <a:ext cx="8686800" cy="1295400"/>
          </a:xfrm>
        </p:spPr>
        <p:txBody>
          <a:bodyPr/>
          <a:lstStyle/>
          <a:p>
            <a:pPr marL="0" indent="458788">
              <a:lnSpc>
                <a:spcPct val="90000"/>
              </a:lnSpc>
              <a:buFontTx/>
              <a:buNone/>
            </a:pPr>
            <a:r>
              <a:rPr lang="en-US" altLang="en-US" sz="2800">
                <a:cs typeface="Times New Roman" pitchFamily="18" charset="0"/>
              </a:rPr>
              <a:t>To find the value of any variable in a Natural Response circuit, we can use the following general solution,</a:t>
            </a:r>
          </a:p>
        </p:txBody>
      </p:sp>
      <p:sp>
        <p:nvSpPr>
          <p:cNvPr id="608261" name="Rectangle 5"/>
          <p:cNvSpPr>
            <a:spLocks noChangeArrowheads="1"/>
          </p:cNvSpPr>
          <p:nvPr/>
        </p:nvSpPr>
        <p:spPr bwMode="auto">
          <a:xfrm>
            <a:off x="228600" y="2667000"/>
            <a:ext cx="8686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Our steps will be:</a:t>
            </a:r>
          </a:p>
          <a:p>
            <a:pPr>
              <a:spcBef>
                <a:spcPct val="20000"/>
              </a:spcBef>
              <a:buFontTx/>
              <a:buAutoNum type="arabicParenR"/>
            </a:pPr>
            <a:r>
              <a:rPr lang="en-US" altLang="en-US" dirty="0">
                <a:latin typeface="Arial" charset="0"/>
                <a:cs typeface="Times New Roman" pitchFamily="18" charset="0"/>
              </a:rPr>
              <a:t>Define the inductive current </a:t>
            </a:r>
            <a:r>
              <a:rPr lang="en-US" altLang="en-US" i="1" dirty="0" err="1">
                <a:cs typeface="Times New Roman" panose="02020603050405020304" pitchFamily="18" charset="0"/>
              </a:rPr>
              <a:t>i</a:t>
            </a:r>
            <a:r>
              <a:rPr lang="en-US" altLang="en-US" i="1" baseline="-25000" dirty="0" err="1">
                <a:cs typeface="Times New Roman" panose="02020603050405020304" pitchFamily="18" charset="0"/>
              </a:rPr>
              <a:t>L</a:t>
            </a:r>
            <a:r>
              <a:rPr lang="en-US" altLang="en-US" dirty="0">
                <a:latin typeface="Arial" charset="0"/>
                <a:cs typeface="Times New Roman" pitchFamily="18" charset="0"/>
              </a:rPr>
              <a:t>, or the capacitive voltage </a:t>
            </a:r>
            <a:r>
              <a:rPr lang="en-US" altLang="en-US" i="1" dirty="0" err="1">
                <a:latin typeface="Arial" charset="0"/>
                <a:cs typeface="Times New Roman" pitchFamily="18" charset="0"/>
              </a:rPr>
              <a:t>v</a:t>
            </a:r>
            <a:r>
              <a:rPr lang="en-US" altLang="en-US" i="1" baseline="-25000" dirty="0" err="1">
                <a:latin typeface="Arial" charset="0"/>
                <a:cs typeface="Times New Roman" pitchFamily="18" charset="0"/>
              </a:rPr>
              <a:t>C</a:t>
            </a:r>
            <a:r>
              <a:rPr lang="en-US" altLang="en-US" dirty="0">
                <a:latin typeface="Arial" charset="0"/>
                <a:cs typeface="Times New Roman" pitchFamily="18" charset="0"/>
              </a:rPr>
              <a:t>.</a:t>
            </a:r>
          </a:p>
          <a:p>
            <a:pPr>
              <a:spcBef>
                <a:spcPct val="20000"/>
              </a:spcBef>
              <a:buFontTx/>
              <a:buAutoNum type="arabicParenR"/>
            </a:pPr>
            <a:r>
              <a:rPr lang="en-US" altLang="en-US" dirty="0">
                <a:latin typeface="Arial" charset="0"/>
                <a:cs typeface="Times New Roman" pitchFamily="18" charset="0"/>
              </a:rPr>
              <a:t>Find the initial condition, </a:t>
            </a:r>
            <a:r>
              <a:rPr lang="en-US" altLang="en-US" i="1" dirty="0" err="1">
                <a:cs typeface="Times New Roman" panose="02020603050405020304" pitchFamily="18" charset="0"/>
              </a:rPr>
              <a:t>i</a:t>
            </a:r>
            <a:r>
              <a:rPr lang="en-US" altLang="en-US" i="1" baseline="-25000" dirty="0" err="1">
                <a:cs typeface="Times New Roman" panose="02020603050405020304" pitchFamily="18" charset="0"/>
              </a:rPr>
              <a:t>L</a:t>
            </a:r>
            <a:r>
              <a:rPr lang="en-US" altLang="en-US" i="1" dirty="0">
                <a:cs typeface="Times New Roman" panose="02020603050405020304" pitchFamily="18" charset="0"/>
              </a:rPr>
              <a:t>(0)</a:t>
            </a:r>
            <a:r>
              <a:rPr lang="en-US" altLang="en-US" dirty="0">
                <a:latin typeface="Arial" charset="0"/>
                <a:cs typeface="Times New Roman" pitchFamily="18" charset="0"/>
              </a:rPr>
              <a:t>, or </a:t>
            </a:r>
            <a:r>
              <a:rPr lang="en-US" altLang="en-US" i="1" dirty="0" err="1">
                <a:cs typeface="Times New Roman" panose="02020603050405020304" pitchFamily="18" charset="0"/>
              </a:rPr>
              <a:t>v</a:t>
            </a:r>
            <a:r>
              <a:rPr lang="en-US" altLang="en-US" i="1" baseline="-25000" dirty="0" err="1">
                <a:cs typeface="Times New Roman" panose="02020603050405020304" pitchFamily="18" charset="0"/>
              </a:rPr>
              <a:t>C</a:t>
            </a:r>
            <a:r>
              <a:rPr lang="en-US" altLang="en-US" i="1" dirty="0">
                <a:cs typeface="Times New Roman" panose="02020603050405020304" pitchFamily="18" charset="0"/>
              </a:rPr>
              <a:t>(0)</a:t>
            </a:r>
            <a:r>
              <a:rPr lang="en-US" altLang="en-US" dirty="0">
                <a:latin typeface="Arial" charset="0"/>
                <a:cs typeface="Times New Roman" pitchFamily="18" charset="0"/>
              </a:rPr>
              <a:t>.</a:t>
            </a:r>
          </a:p>
          <a:p>
            <a:pPr>
              <a:spcBef>
                <a:spcPct val="20000"/>
              </a:spcBef>
              <a:buFontTx/>
              <a:buAutoNum type="arabicParenR"/>
            </a:pPr>
            <a:r>
              <a:rPr lang="en-US" altLang="en-US" dirty="0">
                <a:latin typeface="Arial" charset="0"/>
                <a:cs typeface="Times New Roman" pitchFamily="18" charset="0"/>
              </a:rPr>
              <a:t>Find the time constant, </a:t>
            </a:r>
            <a:r>
              <a:rPr lang="en-US" altLang="en-US" i="1" dirty="0">
                <a:cs typeface="Times New Roman" panose="02020603050405020304" pitchFamily="18" charset="0"/>
              </a:rPr>
              <a:t>L/R</a:t>
            </a:r>
            <a:r>
              <a:rPr lang="en-US" altLang="en-US" dirty="0">
                <a:latin typeface="Arial" charset="0"/>
                <a:cs typeface="Times New Roman" pitchFamily="18" charset="0"/>
              </a:rPr>
              <a:t> or </a:t>
            </a:r>
            <a:r>
              <a:rPr lang="en-US" altLang="en-US" i="1" dirty="0">
                <a:cs typeface="Times New Roman" panose="02020603050405020304" pitchFamily="18" charset="0"/>
              </a:rPr>
              <a:t>RC</a:t>
            </a:r>
            <a:r>
              <a:rPr lang="en-US" altLang="en-US" dirty="0">
                <a:latin typeface="Arial" charset="0"/>
                <a:cs typeface="Times New Roman" pitchFamily="18" charset="0"/>
              </a:rPr>
              <a:t>.  In general the </a:t>
            </a:r>
            <a:r>
              <a:rPr lang="en-US" altLang="en-US" i="1" dirty="0">
                <a:cs typeface="Times New Roman" panose="02020603050405020304" pitchFamily="18" charset="0"/>
              </a:rPr>
              <a:t>R</a:t>
            </a:r>
            <a:r>
              <a:rPr lang="en-US" altLang="en-US" dirty="0">
                <a:latin typeface="Arial" charset="0"/>
                <a:cs typeface="Times New Roman" pitchFamily="18" charset="0"/>
              </a:rPr>
              <a:t> is the equivalent resistance, </a:t>
            </a:r>
            <a:r>
              <a:rPr lang="en-US" altLang="en-US" i="1" dirty="0">
                <a:cs typeface="Times New Roman" panose="02020603050405020304" pitchFamily="18" charset="0"/>
              </a:rPr>
              <a:t>R</a:t>
            </a:r>
            <a:r>
              <a:rPr lang="en-US" altLang="en-US" i="1" baseline="-25000" dirty="0">
                <a:cs typeface="Times New Roman" panose="02020603050405020304" pitchFamily="18" charset="0"/>
              </a:rPr>
              <a:t>EQ</a:t>
            </a:r>
            <a:r>
              <a:rPr lang="en-US" altLang="en-US" dirty="0">
                <a:latin typeface="Arial" charset="0"/>
                <a:cs typeface="Times New Roman" pitchFamily="18" charset="0"/>
              </a:rPr>
              <a:t>, found through </a:t>
            </a:r>
            <a:r>
              <a:rPr lang="en-US" altLang="en-US" dirty="0" err="1">
                <a:latin typeface="Arial" charset="0"/>
                <a:cs typeface="Times New Roman" pitchFamily="18" charset="0"/>
              </a:rPr>
              <a:t>Thévenin’s</a:t>
            </a:r>
            <a:r>
              <a:rPr lang="en-US" altLang="en-US" dirty="0">
                <a:latin typeface="Arial" charset="0"/>
                <a:cs typeface="Times New Roman" pitchFamily="18" charset="0"/>
              </a:rPr>
              <a:t> Theorem.</a:t>
            </a:r>
          </a:p>
          <a:p>
            <a:pPr>
              <a:spcBef>
                <a:spcPct val="20000"/>
              </a:spcBef>
              <a:buFontTx/>
              <a:buAutoNum type="arabicParenR"/>
            </a:pPr>
            <a:r>
              <a:rPr lang="en-US" altLang="en-US"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dirty="0">
                <a:latin typeface="Arial" charset="0"/>
                <a:cs typeface="Times New Roman" pitchFamily="18" charset="0"/>
              </a:rPr>
              <a:t>Solve for any other variable of interest using the general solution found in step 4).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altLang="en-US"/>
              <a:t>Textbook Coverage</a:t>
            </a:r>
          </a:p>
        </p:txBody>
      </p:sp>
      <p:sp>
        <p:nvSpPr>
          <p:cNvPr id="540675"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Approximately this same material is covered in your textbook in the following sections:</a:t>
            </a:r>
          </a:p>
          <a:p>
            <a:r>
              <a:rPr lang="en-US" altLang="en-US" sz="2800" u="sng" dirty="0"/>
              <a:t>Electric Circuits 7</a:t>
            </a:r>
            <a:r>
              <a:rPr lang="en-US" altLang="en-US" sz="2800" u="sng" baseline="30000" dirty="0"/>
              <a:t>th</a:t>
            </a:r>
            <a:r>
              <a:rPr lang="en-US" altLang="en-US" sz="2800" u="sng" dirty="0"/>
              <a:t> Edition</a:t>
            </a:r>
            <a:r>
              <a:rPr lang="en-US" altLang="en-US" sz="2800" dirty="0"/>
              <a:t> by Nilsson and Riedel:  Sections 7.1 and 7.2</a:t>
            </a:r>
          </a:p>
          <a:p>
            <a:r>
              <a:rPr lang="en-US" altLang="en-US" sz="2800" u="sng" dirty="0"/>
              <a:t>Electric Circuits 10</a:t>
            </a:r>
            <a:r>
              <a:rPr lang="en-US" altLang="en-US" sz="2800" u="sng" baseline="30000" dirty="0"/>
              <a:t>th</a:t>
            </a:r>
            <a:r>
              <a:rPr lang="en-US" altLang="en-US" sz="2800" u="sng" dirty="0"/>
              <a:t> Edition</a:t>
            </a:r>
            <a:r>
              <a:rPr lang="en-US" altLang="en-US" sz="2800" dirty="0"/>
              <a:t> by Nilsson and Riedel:  Sections 7.1 and 7.2</a:t>
            </a:r>
          </a:p>
          <a:p>
            <a:endParaRPr lang="en-US"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0306" name="Object 2"/>
          <p:cNvGraphicFramePr>
            <a:graphicFrameLocks noChangeAspect="1"/>
          </p:cNvGraphicFramePr>
          <p:nvPr/>
        </p:nvGraphicFramePr>
        <p:xfrm>
          <a:off x="2743200" y="2971800"/>
          <a:ext cx="3055938" cy="636588"/>
        </p:xfrm>
        <a:graphic>
          <a:graphicData uri="http://schemas.openxmlformats.org/presentationml/2006/ole">
            <mc:AlternateContent xmlns:mc="http://schemas.openxmlformats.org/markup-compatibility/2006">
              <mc:Choice xmlns:v="urn:schemas-microsoft-com:vml" Requires="v">
                <p:oleObj spid="_x0000_s610345" name="Equation" r:id="rId4" imgW="1587240" imgH="330120" progId="Equation.DSMT4">
                  <p:embed/>
                </p:oleObj>
              </mc:Choice>
              <mc:Fallback>
                <p:oleObj name="Equation" r:id="rId4" imgW="1587240" imgH="3301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971800"/>
                        <a:ext cx="3055938" cy="6365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0307" name="Rectangle 3"/>
          <p:cNvSpPr>
            <a:spLocks noGrp="1" noChangeArrowheads="1"/>
          </p:cNvSpPr>
          <p:nvPr>
            <p:ph type="title"/>
          </p:nvPr>
        </p:nvSpPr>
        <p:spPr>
          <a:xfrm>
            <a:off x="2362200" y="304800"/>
            <a:ext cx="6629400" cy="1143000"/>
          </a:xfrm>
        </p:spPr>
        <p:txBody>
          <a:bodyPr/>
          <a:lstStyle/>
          <a:p>
            <a:r>
              <a:rPr lang="en-US" altLang="en-US" sz="3200"/>
              <a:t>Generalized Solution Technique</a:t>
            </a:r>
            <a:br>
              <a:rPr lang="en-US" altLang="en-US" sz="3200"/>
            </a:br>
            <a:r>
              <a:rPr lang="en-US" altLang="en-US" sz="3200"/>
              <a:t> – A Caution</a:t>
            </a:r>
          </a:p>
        </p:txBody>
      </p:sp>
      <p:sp>
        <p:nvSpPr>
          <p:cNvPr id="610308" name="Rectangle 4"/>
          <p:cNvSpPr>
            <a:spLocks noGrp="1" noChangeArrowheads="1"/>
          </p:cNvSpPr>
          <p:nvPr>
            <p:ph type="body" idx="1"/>
          </p:nvPr>
        </p:nvSpPr>
        <p:spPr>
          <a:xfrm>
            <a:off x="152400" y="1524000"/>
            <a:ext cx="8686800" cy="1447800"/>
          </a:xfrm>
        </p:spPr>
        <p:txBody>
          <a:bodyPr/>
          <a:lstStyle/>
          <a:p>
            <a:pPr marL="0" indent="458788">
              <a:lnSpc>
                <a:spcPct val="90000"/>
              </a:lnSpc>
              <a:buFontTx/>
              <a:buNone/>
            </a:pPr>
            <a:r>
              <a:rPr lang="en-US" altLang="en-US" sz="2400" dirty="0">
                <a:cs typeface="Times New Roman" pitchFamily="18" charset="0"/>
              </a:rPr>
              <a:t>We strongly recommend that when you solve such circuits, that you always find inductive current or capacitive voltage first.  This makes finding the initial conditions much easier, since these quantities cannot make instantaneous jumps at the time of switching.</a:t>
            </a:r>
          </a:p>
        </p:txBody>
      </p:sp>
      <p:sp>
        <p:nvSpPr>
          <p:cNvPr id="610309" name="Rectangle 5"/>
          <p:cNvSpPr>
            <a:spLocks noChangeArrowheads="1"/>
          </p:cNvSpPr>
          <p:nvPr/>
        </p:nvSpPr>
        <p:spPr bwMode="auto">
          <a:xfrm>
            <a:off x="228600" y="3657600"/>
            <a:ext cx="8686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i="1" dirty="0">
                <a:cs typeface="Times New Roman" panose="02020603050405020304" pitchFamily="18" charset="0"/>
              </a:rPr>
              <a:t>(0)</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i="1" dirty="0">
                <a:cs typeface="Times New Roman" panose="02020603050405020304" pitchFamily="18" charset="0"/>
              </a:rPr>
              <a:t>(0)</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dirty="0">
                <a:latin typeface="Arial" charset="0"/>
                <a:cs typeface="Times New Roman" pitchFamily="18" charset="0"/>
              </a:rPr>
              <a:t> or </a:t>
            </a:r>
            <a:r>
              <a:rPr lang="en-US" altLang="en-US" sz="2000" i="1" dirty="0">
                <a:cs typeface="Times New Roman" panose="02020603050405020304" pitchFamily="18" charset="0"/>
              </a:rPr>
              <a:t>RC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dirty="0">
                <a:latin typeface="Arial" charset="0"/>
                <a:cs typeface="Times New Roman" pitchFamily="18" charset="0"/>
              </a:rPr>
              <a:t> is the equivalent resistance,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found through Thévenin’s Theorem.</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a:t>
            </a:r>
            <a:br>
              <a:rPr lang="en-US" altLang="en-US" sz="2000" dirty="0">
                <a:latin typeface="Arial" charset="0"/>
                <a:cs typeface="Times New Roman" pitchFamily="18" charset="0"/>
              </a:rPr>
            </a:br>
            <a:r>
              <a:rPr lang="en-US" altLang="en-US" sz="2000" dirty="0">
                <a:latin typeface="Arial" charset="0"/>
                <a:cs typeface="Times New Roman" pitchFamily="18" charset="0"/>
              </a:rPr>
              <a:t>found in step 4).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6" name="Rectangle 6"/>
          <p:cNvSpPr>
            <a:spLocks noChangeArrowheads="1"/>
          </p:cNvSpPr>
          <p:nvPr/>
        </p:nvSpPr>
        <p:spPr bwMode="auto">
          <a:xfrm>
            <a:off x="152400" y="2895600"/>
            <a:ext cx="8610600" cy="396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14402" name="Object 2"/>
          <p:cNvGraphicFramePr>
            <a:graphicFrameLocks noChangeAspect="1"/>
          </p:cNvGraphicFramePr>
          <p:nvPr/>
        </p:nvGraphicFramePr>
        <p:xfrm>
          <a:off x="2743200" y="2971800"/>
          <a:ext cx="3055938" cy="636588"/>
        </p:xfrm>
        <a:graphic>
          <a:graphicData uri="http://schemas.openxmlformats.org/presentationml/2006/ole">
            <mc:AlternateContent xmlns:mc="http://schemas.openxmlformats.org/markup-compatibility/2006">
              <mc:Choice xmlns:v="urn:schemas-microsoft-com:vml" Requires="v">
                <p:oleObj spid="_x0000_s614442" name="Equation" r:id="rId4" imgW="1587240" imgH="330120" progId="Equation.DSMT4">
                  <p:embed/>
                </p:oleObj>
              </mc:Choice>
              <mc:Fallback>
                <p:oleObj name="Equation" r:id="rId4" imgW="1587240" imgH="3301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971800"/>
                        <a:ext cx="3055938" cy="6365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03" name="Rectangle 3"/>
          <p:cNvSpPr>
            <a:spLocks noGrp="1" noChangeArrowheads="1"/>
          </p:cNvSpPr>
          <p:nvPr>
            <p:ph type="title"/>
          </p:nvPr>
        </p:nvSpPr>
        <p:spPr>
          <a:xfrm>
            <a:off x="2362200" y="304800"/>
            <a:ext cx="6629400" cy="1143000"/>
          </a:xfrm>
        </p:spPr>
        <p:txBody>
          <a:bodyPr/>
          <a:lstStyle/>
          <a:p>
            <a:r>
              <a:rPr lang="en-US" altLang="en-US" sz="3200"/>
              <a:t>Generalized Solution Technique</a:t>
            </a:r>
            <a:br>
              <a:rPr lang="en-US" altLang="en-US" sz="3200"/>
            </a:br>
            <a:r>
              <a:rPr lang="en-US" altLang="en-US" sz="3200"/>
              <a:t> – Example 1</a:t>
            </a:r>
          </a:p>
        </p:txBody>
      </p:sp>
      <p:sp>
        <p:nvSpPr>
          <p:cNvPr id="614404" name="Rectangle 4"/>
          <p:cNvSpPr>
            <a:spLocks noGrp="1" noChangeArrowheads="1"/>
          </p:cNvSpPr>
          <p:nvPr>
            <p:ph type="body" idx="1"/>
          </p:nvPr>
        </p:nvSpPr>
        <p:spPr>
          <a:xfrm>
            <a:off x="152400" y="1524000"/>
            <a:ext cx="8686800" cy="1447800"/>
          </a:xfrm>
        </p:spPr>
        <p:txBody>
          <a:bodyPr/>
          <a:lstStyle/>
          <a:p>
            <a:pPr marL="0" indent="458788">
              <a:buFontTx/>
              <a:buNone/>
            </a:pPr>
            <a:r>
              <a:rPr lang="en-US" altLang="en-US" sz="2800" dirty="0">
                <a:cs typeface="Times New Roman" pitchFamily="18" charset="0"/>
              </a:rPr>
              <a:t>To illustrate these steps, let</a:t>
            </a:r>
            <a:r>
              <a:rPr lang="en-US" altLang="en-US" sz="2800" dirty="0">
                <a:latin typeface="Times New Roman"/>
                <a:cs typeface="Times New Roman" pitchFamily="18" charset="0"/>
              </a:rPr>
              <a:t>’</a:t>
            </a:r>
            <a:r>
              <a:rPr lang="en-US" altLang="en-US" sz="2800" dirty="0">
                <a:cs typeface="Times New Roman" pitchFamily="18" charset="0"/>
              </a:rPr>
              <a:t>s work Drill Exercise 7.2, on the board.  Note that this circuit uses a make-before-break switch.</a:t>
            </a:r>
          </a:p>
        </p:txBody>
      </p:sp>
      <p:sp>
        <p:nvSpPr>
          <p:cNvPr id="614405" name="Rectangle 5"/>
          <p:cNvSpPr>
            <a:spLocks noChangeArrowheads="1"/>
          </p:cNvSpPr>
          <p:nvPr/>
        </p:nvSpPr>
        <p:spPr bwMode="auto">
          <a:xfrm>
            <a:off x="228600" y="3657600"/>
            <a:ext cx="8686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err="1">
                <a:latin typeface="Arial" charset="0"/>
                <a:cs typeface="Times New Roman" pitchFamily="18" charset="0"/>
              </a:rPr>
              <a:t>v</a:t>
            </a:r>
            <a:r>
              <a:rPr lang="en-US" altLang="en-US" sz="2000" i="1" baseline="-25000" dirty="0" err="1">
                <a:latin typeface="Arial" charset="0"/>
                <a:cs typeface="Times New Roman"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i="1" dirty="0">
                <a:cs typeface="Times New Roman" panose="02020603050405020304" pitchFamily="18" charset="0"/>
              </a:rPr>
              <a:t>(0)</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i="1" dirty="0">
                <a:cs typeface="Times New Roman" panose="02020603050405020304" pitchFamily="18" charset="0"/>
              </a:rPr>
              <a:t>(0)</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dirty="0">
                <a:latin typeface="Arial" charset="0"/>
                <a:cs typeface="Times New Roman" pitchFamily="18" charset="0"/>
              </a:rPr>
              <a:t> or </a:t>
            </a:r>
            <a:r>
              <a:rPr lang="en-US" altLang="en-US" sz="2000" i="1" dirty="0">
                <a:cs typeface="Times New Roman" panose="02020603050405020304" pitchFamily="18" charset="0"/>
              </a:rPr>
              <a:t>RC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dirty="0">
                <a:latin typeface="Arial" charset="0"/>
                <a:cs typeface="Times New Roman" pitchFamily="18" charset="0"/>
              </a:rPr>
              <a:t> is the equivalent resistance,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found through Thévenin’s Theorem.</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a:t>
            </a:r>
            <a:br>
              <a:rPr lang="en-US" altLang="en-US" sz="2000" dirty="0">
                <a:latin typeface="Arial" charset="0"/>
                <a:cs typeface="Times New Roman" pitchFamily="18" charset="0"/>
              </a:rPr>
            </a:br>
            <a:r>
              <a:rPr lang="en-US" altLang="en-US" sz="2000" dirty="0">
                <a:latin typeface="Arial" charset="0"/>
                <a:cs typeface="Times New Roman" pitchFamily="18" charset="0"/>
              </a:rPr>
              <a:t>found in step 4).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descr="C:\TEMP\\msotw9_temp0.bmp"/>
          <p:cNvPicPr>
            <a:picLocks noChangeAspect="1" noChangeArrowheads="1"/>
          </p:cNvPicPr>
          <p:nvPr/>
        </p:nvPicPr>
        <p:blipFill>
          <a:blip r:embed="rId2">
            <a:extLst>
              <a:ext uri="{28A0092B-C50C-407E-A947-70E740481C1C}">
                <a14:useLocalDpi xmlns:a14="http://schemas.microsoft.com/office/drawing/2010/main" val="0"/>
              </a:ext>
            </a:extLst>
          </a:blip>
          <a:srcRect l="48456"/>
          <a:stretch>
            <a:fillRect/>
          </a:stretch>
        </p:blipFill>
        <p:spPr bwMode="auto">
          <a:xfrm>
            <a:off x="1143000" y="3124200"/>
            <a:ext cx="6858000"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595" name="Picture 3" descr="C:\TEMP\\msotw9_temp0.bmp"/>
          <p:cNvPicPr>
            <a:picLocks noChangeAspect="1" noChangeArrowheads="1"/>
          </p:cNvPicPr>
          <p:nvPr/>
        </p:nvPicPr>
        <p:blipFill>
          <a:blip r:embed="rId2">
            <a:extLst>
              <a:ext uri="{28A0092B-C50C-407E-A947-70E740481C1C}">
                <a14:useLocalDpi xmlns:a14="http://schemas.microsoft.com/office/drawing/2010/main" val="0"/>
              </a:ext>
            </a:extLst>
          </a:blip>
          <a:srcRect r="55820"/>
          <a:stretch>
            <a:fillRect/>
          </a:stretch>
        </p:blipFill>
        <p:spPr bwMode="auto">
          <a:xfrm>
            <a:off x="2362200" y="381000"/>
            <a:ext cx="46482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2596" name="Text Box 4"/>
          <p:cNvSpPr txBox="1">
            <a:spLocks noChangeArrowheads="1"/>
          </p:cNvSpPr>
          <p:nvPr/>
        </p:nvSpPr>
        <p:spPr bwMode="auto">
          <a:xfrm>
            <a:off x="228600" y="1066800"/>
            <a:ext cx="1905000" cy="1200329"/>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Problem 7.2 from Nilsson text</a:t>
            </a:r>
          </a:p>
        </p:txBody>
      </p:sp>
      <p:sp>
        <p:nvSpPr>
          <p:cNvPr id="622597" name="Text Box 5"/>
          <p:cNvSpPr txBox="1">
            <a:spLocks noChangeArrowheads="1"/>
          </p:cNvSpPr>
          <p:nvPr/>
        </p:nvSpPr>
        <p:spPr bwMode="auto">
          <a:xfrm>
            <a:off x="2362200" y="0"/>
            <a:ext cx="6248400" cy="36671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solidFill>
                  <a:schemeClr val="bg1"/>
                </a:solidFill>
              </a:rPr>
              <a:t>The switch was in position a for a long time before </a:t>
            </a:r>
            <a:r>
              <a:rPr lang="en-US" altLang="en-US" sz="1800" i="1" dirty="0">
                <a:solidFill>
                  <a:schemeClr val="bg1"/>
                </a:solidFill>
              </a:rPr>
              <a:t>t</a:t>
            </a:r>
            <a:r>
              <a:rPr lang="en-US" altLang="en-US" sz="1800" dirty="0">
                <a:solidFill>
                  <a:schemeClr val="bg1"/>
                </a:solidFill>
              </a:rPr>
              <a:t> = 0.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ChangeArrowheads="1"/>
          </p:cNvSpPr>
          <p:nvPr/>
        </p:nvSpPr>
        <p:spPr bwMode="auto">
          <a:xfrm>
            <a:off x="152400" y="2895600"/>
            <a:ext cx="8610600" cy="396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16451" name="Object 3"/>
          <p:cNvGraphicFramePr>
            <a:graphicFrameLocks noChangeAspect="1"/>
          </p:cNvGraphicFramePr>
          <p:nvPr/>
        </p:nvGraphicFramePr>
        <p:xfrm>
          <a:off x="2743200" y="2971800"/>
          <a:ext cx="3055938" cy="636588"/>
        </p:xfrm>
        <a:graphic>
          <a:graphicData uri="http://schemas.openxmlformats.org/presentationml/2006/ole">
            <mc:AlternateContent xmlns:mc="http://schemas.openxmlformats.org/markup-compatibility/2006">
              <mc:Choice xmlns:v="urn:schemas-microsoft-com:vml" Requires="v">
                <p:oleObj spid="_x0000_s616490" name="Equation" r:id="rId4" imgW="1587240" imgH="330120" progId="Equation.DSMT4">
                  <p:embed/>
                </p:oleObj>
              </mc:Choice>
              <mc:Fallback>
                <p:oleObj name="Equation" r:id="rId4" imgW="1587240" imgH="33012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971800"/>
                        <a:ext cx="3055938" cy="636588"/>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52" name="Rectangle 4"/>
          <p:cNvSpPr>
            <a:spLocks noGrp="1" noChangeArrowheads="1"/>
          </p:cNvSpPr>
          <p:nvPr>
            <p:ph type="title"/>
          </p:nvPr>
        </p:nvSpPr>
        <p:spPr>
          <a:xfrm>
            <a:off x="2362200" y="304800"/>
            <a:ext cx="6629400" cy="1143000"/>
          </a:xfrm>
        </p:spPr>
        <p:txBody>
          <a:bodyPr/>
          <a:lstStyle/>
          <a:p>
            <a:r>
              <a:rPr lang="en-US" altLang="en-US" sz="3200"/>
              <a:t>Generalized Solution Technique</a:t>
            </a:r>
            <a:br>
              <a:rPr lang="en-US" altLang="en-US" sz="3200"/>
            </a:br>
            <a:r>
              <a:rPr lang="en-US" altLang="en-US" sz="3200"/>
              <a:t> – Example 2</a:t>
            </a:r>
          </a:p>
        </p:txBody>
      </p:sp>
      <p:sp>
        <p:nvSpPr>
          <p:cNvPr id="616453" name="Rectangle 5"/>
          <p:cNvSpPr>
            <a:spLocks noGrp="1" noChangeArrowheads="1"/>
          </p:cNvSpPr>
          <p:nvPr>
            <p:ph type="body" idx="1"/>
          </p:nvPr>
        </p:nvSpPr>
        <p:spPr>
          <a:xfrm>
            <a:off x="152400" y="1524000"/>
            <a:ext cx="8686800" cy="1447800"/>
          </a:xfrm>
        </p:spPr>
        <p:txBody>
          <a:bodyPr/>
          <a:lstStyle/>
          <a:p>
            <a:pPr marL="0" indent="458788">
              <a:buFontTx/>
              <a:buNone/>
            </a:pPr>
            <a:r>
              <a:rPr lang="en-US" altLang="en-US" sz="2800" dirty="0">
                <a:cs typeface="Times New Roman" pitchFamily="18" charset="0"/>
              </a:rPr>
              <a:t>To further illustrate these steps, let</a:t>
            </a:r>
            <a:r>
              <a:rPr lang="en-US" altLang="en-US" sz="2800" dirty="0">
                <a:latin typeface="Times New Roman"/>
                <a:cs typeface="Times New Roman" pitchFamily="18" charset="0"/>
              </a:rPr>
              <a:t>’</a:t>
            </a:r>
            <a:r>
              <a:rPr lang="en-US" altLang="en-US" sz="2800" dirty="0">
                <a:cs typeface="Times New Roman" pitchFamily="18" charset="0"/>
              </a:rPr>
              <a:t>s work Drill Exercise 7.4, on the board.  Is this a circuit which can be solved with these techniques?</a:t>
            </a:r>
          </a:p>
        </p:txBody>
      </p:sp>
      <p:sp>
        <p:nvSpPr>
          <p:cNvPr id="616454" name="Rectangle 6"/>
          <p:cNvSpPr>
            <a:spLocks noChangeArrowheads="1"/>
          </p:cNvSpPr>
          <p:nvPr/>
        </p:nvSpPr>
        <p:spPr bwMode="auto">
          <a:xfrm>
            <a:off x="228600" y="3657600"/>
            <a:ext cx="8686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249488" indent="-457200" eaLnBrk="0" hangingPunct="0">
              <a:defRPr sz="2400">
                <a:solidFill>
                  <a:schemeClr val="tx1"/>
                </a:solidFill>
                <a:latin typeface="Times New Roman" pitchFamily="18" charset="0"/>
              </a:defRPr>
            </a:lvl4pPr>
            <a:lvl5pPr marL="2744788" indent="-457200" eaLnBrk="0" hangingPunct="0">
              <a:defRPr sz="2400">
                <a:solidFill>
                  <a:schemeClr val="tx1"/>
                </a:solidFill>
                <a:latin typeface="Times New Roman" pitchFamily="18" charset="0"/>
              </a:defRPr>
            </a:lvl5pPr>
            <a:lvl6pPr marL="3201988" indent="-457200" eaLnBrk="0" fontAlgn="base" hangingPunct="0">
              <a:spcBef>
                <a:spcPct val="0"/>
              </a:spcBef>
              <a:spcAft>
                <a:spcPct val="0"/>
              </a:spcAft>
              <a:defRPr sz="2400">
                <a:solidFill>
                  <a:schemeClr val="tx1"/>
                </a:solidFill>
                <a:latin typeface="Times New Roman" pitchFamily="18" charset="0"/>
              </a:defRPr>
            </a:lvl6pPr>
            <a:lvl7pPr marL="3659188" indent="-457200" eaLnBrk="0" fontAlgn="base" hangingPunct="0">
              <a:spcBef>
                <a:spcPct val="0"/>
              </a:spcBef>
              <a:spcAft>
                <a:spcPct val="0"/>
              </a:spcAft>
              <a:defRPr sz="2400">
                <a:solidFill>
                  <a:schemeClr val="tx1"/>
                </a:solidFill>
                <a:latin typeface="Times New Roman" pitchFamily="18" charset="0"/>
              </a:defRPr>
            </a:lvl7pPr>
            <a:lvl8pPr marL="4116388" indent="-457200" eaLnBrk="0" fontAlgn="base" hangingPunct="0">
              <a:spcBef>
                <a:spcPct val="0"/>
              </a:spcBef>
              <a:spcAft>
                <a:spcPct val="0"/>
              </a:spcAft>
              <a:defRPr sz="2400">
                <a:solidFill>
                  <a:schemeClr val="tx1"/>
                </a:solidFill>
                <a:latin typeface="Times New Roman" pitchFamily="18" charset="0"/>
              </a:defRPr>
            </a:lvl8pPr>
            <a:lvl9pPr marL="4573588"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Our steps will be:</a:t>
            </a:r>
          </a:p>
          <a:p>
            <a:pPr>
              <a:spcBef>
                <a:spcPct val="20000"/>
              </a:spcBef>
              <a:buFontTx/>
              <a:buAutoNum type="arabicParenR"/>
            </a:pPr>
            <a:r>
              <a:rPr lang="en-US" altLang="en-US" sz="2000" dirty="0">
                <a:latin typeface="Arial" charset="0"/>
                <a:cs typeface="Times New Roman" pitchFamily="18" charset="0"/>
              </a:rPr>
              <a:t>Define the inductive current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dirty="0">
                <a:latin typeface="Arial" charset="0"/>
                <a:cs typeface="Times New Roman" pitchFamily="18" charset="0"/>
              </a:rPr>
              <a:t>, or the capacitive voltage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initial condition,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L</a:t>
            </a:r>
            <a:r>
              <a:rPr lang="en-US" altLang="en-US" sz="2000" i="1" dirty="0">
                <a:cs typeface="Times New Roman" panose="02020603050405020304" pitchFamily="18" charset="0"/>
              </a:rPr>
              <a:t>(0)</a:t>
            </a:r>
            <a:r>
              <a:rPr lang="en-US" altLang="en-US" sz="2000" dirty="0">
                <a:latin typeface="Arial" charset="0"/>
                <a:cs typeface="Times New Roman" pitchFamily="18" charset="0"/>
              </a:rPr>
              <a:t>, or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i="1" dirty="0">
                <a:cs typeface="Times New Roman" panose="02020603050405020304" pitchFamily="18" charset="0"/>
              </a:rPr>
              <a:t>(0)</a:t>
            </a:r>
            <a:r>
              <a:rPr lang="en-US" altLang="en-US" sz="2000" dirty="0">
                <a:latin typeface="Arial" charset="0"/>
                <a:cs typeface="Times New Roman" pitchFamily="18" charset="0"/>
              </a:rPr>
              <a:t>.</a:t>
            </a:r>
          </a:p>
          <a:p>
            <a:pPr>
              <a:spcBef>
                <a:spcPct val="20000"/>
              </a:spcBef>
              <a:buFontTx/>
              <a:buAutoNum type="arabicParenR"/>
            </a:pPr>
            <a:r>
              <a:rPr lang="en-US" altLang="en-US" sz="2000" dirty="0">
                <a:latin typeface="Arial" charset="0"/>
                <a:cs typeface="Times New Roman" pitchFamily="18" charset="0"/>
              </a:rPr>
              <a:t>Find the time constant, </a:t>
            </a:r>
            <a:r>
              <a:rPr lang="en-US" altLang="en-US" sz="2000" i="1" dirty="0">
                <a:cs typeface="Times New Roman" panose="02020603050405020304" pitchFamily="18" charset="0"/>
              </a:rPr>
              <a:t>L/R</a:t>
            </a:r>
            <a:r>
              <a:rPr lang="en-US" altLang="en-US" sz="2000" dirty="0">
                <a:latin typeface="Arial" charset="0"/>
                <a:cs typeface="Times New Roman" pitchFamily="18" charset="0"/>
              </a:rPr>
              <a:t> or </a:t>
            </a:r>
            <a:r>
              <a:rPr lang="en-US" altLang="en-US" sz="2000" i="1" dirty="0">
                <a:cs typeface="Times New Roman" panose="02020603050405020304" pitchFamily="18" charset="0"/>
              </a:rPr>
              <a:t>RC</a:t>
            </a:r>
            <a:r>
              <a:rPr lang="en-US" altLang="en-US" sz="2000" dirty="0">
                <a:latin typeface="Arial" charset="0"/>
                <a:cs typeface="Times New Roman" pitchFamily="18" charset="0"/>
              </a:rPr>
              <a:t>.  In general the </a:t>
            </a:r>
            <a:r>
              <a:rPr lang="en-US" altLang="en-US" sz="2000" i="1" dirty="0">
                <a:cs typeface="Times New Roman" panose="02020603050405020304" pitchFamily="18" charset="0"/>
              </a:rPr>
              <a:t>R</a:t>
            </a:r>
            <a:r>
              <a:rPr lang="en-US" altLang="en-US" sz="2000" dirty="0">
                <a:latin typeface="Arial" charset="0"/>
                <a:cs typeface="Times New Roman" pitchFamily="18" charset="0"/>
              </a:rPr>
              <a:t> is the equivalent resistance, </a:t>
            </a:r>
            <a:r>
              <a:rPr lang="en-US" altLang="en-US" sz="2000" i="1" dirty="0">
                <a:cs typeface="Times New Roman" panose="02020603050405020304" pitchFamily="18" charset="0"/>
              </a:rPr>
              <a:t>R</a:t>
            </a:r>
            <a:r>
              <a:rPr lang="en-US" altLang="en-US" sz="2000" i="1" baseline="-25000" dirty="0">
                <a:cs typeface="Times New Roman" panose="02020603050405020304" pitchFamily="18" charset="0"/>
              </a:rPr>
              <a:t>EQ</a:t>
            </a:r>
            <a:r>
              <a:rPr lang="en-US" altLang="en-US" sz="2000" dirty="0">
                <a:latin typeface="Arial" charset="0"/>
                <a:cs typeface="Times New Roman" pitchFamily="18" charset="0"/>
              </a:rPr>
              <a:t>, found through Thévenin’s Theorem.</a:t>
            </a:r>
          </a:p>
          <a:p>
            <a:pPr>
              <a:spcBef>
                <a:spcPct val="20000"/>
              </a:spcBef>
              <a:buFontTx/>
              <a:buAutoNum type="arabicParenR"/>
            </a:pPr>
            <a:r>
              <a:rPr lang="en-US" altLang="en-US" sz="2000" dirty="0">
                <a:latin typeface="Arial" charset="0"/>
                <a:cs typeface="Times New Roman" pitchFamily="18" charset="0"/>
              </a:rPr>
              <a:t>Write the solution for inductive current or capacitive voltage using the general solution.</a:t>
            </a:r>
          </a:p>
          <a:p>
            <a:pPr>
              <a:spcBef>
                <a:spcPct val="20000"/>
              </a:spcBef>
              <a:buFontTx/>
              <a:buAutoNum type="arabicParenR"/>
            </a:pPr>
            <a:r>
              <a:rPr lang="en-US" altLang="en-US" sz="2000" dirty="0">
                <a:latin typeface="Arial" charset="0"/>
                <a:cs typeface="Times New Roman" pitchFamily="18" charset="0"/>
              </a:rPr>
              <a:t>Solve for any other variable of interest using the general solution </a:t>
            </a:r>
            <a:br>
              <a:rPr lang="en-US" altLang="en-US" sz="2000" dirty="0">
                <a:latin typeface="Arial" charset="0"/>
                <a:cs typeface="Times New Roman" pitchFamily="18" charset="0"/>
              </a:rPr>
            </a:br>
            <a:r>
              <a:rPr lang="en-US" altLang="en-US" sz="2000" dirty="0">
                <a:latin typeface="Arial" charset="0"/>
                <a:cs typeface="Times New Roman" pitchFamily="18" charset="0"/>
              </a:rPr>
              <a:t>found in step 4).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6" name="Picture 2" descr="C:\TEMP\\msotw9_temp0.bmp"/>
          <p:cNvPicPr>
            <a:picLocks noChangeAspect="1" noChangeArrowheads="1"/>
          </p:cNvPicPr>
          <p:nvPr/>
        </p:nvPicPr>
        <p:blipFill>
          <a:blip r:embed="rId2">
            <a:extLst>
              <a:ext uri="{28A0092B-C50C-407E-A947-70E740481C1C}">
                <a14:useLocalDpi xmlns:a14="http://schemas.microsoft.com/office/drawing/2010/main" val="0"/>
              </a:ext>
            </a:extLst>
          </a:blip>
          <a:srcRect l="1428" t="4616" r="54286"/>
          <a:stretch>
            <a:fillRect/>
          </a:stretch>
        </p:blipFill>
        <p:spPr bwMode="auto">
          <a:xfrm>
            <a:off x="2362200" y="141288"/>
            <a:ext cx="4648200"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5667" name="Picture 3" descr="C:\TEMP\\msotw9_temp0.bmp"/>
          <p:cNvPicPr>
            <a:picLocks noChangeAspect="1" noChangeArrowheads="1"/>
          </p:cNvPicPr>
          <p:nvPr/>
        </p:nvPicPr>
        <p:blipFill>
          <a:blip r:embed="rId2">
            <a:extLst>
              <a:ext uri="{28A0092B-C50C-407E-A947-70E740481C1C}">
                <a14:useLocalDpi xmlns:a14="http://schemas.microsoft.com/office/drawing/2010/main" val="0"/>
              </a:ext>
            </a:extLst>
          </a:blip>
          <a:srcRect l="50000" b="5035"/>
          <a:stretch>
            <a:fillRect/>
          </a:stretch>
        </p:blipFill>
        <p:spPr bwMode="auto">
          <a:xfrm>
            <a:off x="1905000" y="3352800"/>
            <a:ext cx="55626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5668" name="Text Box 4"/>
          <p:cNvSpPr txBox="1">
            <a:spLocks noChangeArrowheads="1"/>
          </p:cNvSpPr>
          <p:nvPr/>
        </p:nvSpPr>
        <p:spPr bwMode="auto">
          <a:xfrm>
            <a:off x="228600" y="1066800"/>
            <a:ext cx="1905000" cy="1200329"/>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Problem 7.4 from Nilsson text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8" name="Rectangle 6"/>
          <p:cNvSpPr>
            <a:spLocks noChangeArrowheads="1"/>
          </p:cNvSpPr>
          <p:nvPr/>
        </p:nvSpPr>
        <p:spPr bwMode="auto">
          <a:xfrm>
            <a:off x="6705600" y="5410200"/>
            <a:ext cx="1295400" cy="1447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54" name="Rectangle 2"/>
          <p:cNvSpPr>
            <a:spLocks noGrp="1" noChangeArrowheads="1"/>
          </p:cNvSpPr>
          <p:nvPr>
            <p:ph type="title"/>
          </p:nvPr>
        </p:nvSpPr>
        <p:spPr>
          <a:xfrm>
            <a:off x="1600200" y="0"/>
            <a:ext cx="7391400" cy="762000"/>
          </a:xfrm>
        </p:spPr>
        <p:txBody>
          <a:bodyPr/>
          <a:lstStyle/>
          <a:p>
            <a:r>
              <a:rPr lang="en-US" altLang="en-US" sz="3600"/>
              <a:t>Isn’t this situation pretty rare?</a:t>
            </a:r>
          </a:p>
        </p:txBody>
      </p:sp>
      <p:sp>
        <p:nvSpPr>
          <p:cNvPr id="612355" name="Rectangle 3"/>
          <p:cNvSpPr>
            <a:spLocks noGrp="1" noChangeArrowheads="1"/>
          </p:cNvSpPr>
          <p:nvPr>
            <p:ph type="body" idx="1"/>
          </p:nvPr>
        </p:nvSpPr>
        <p:spPr>
          <a:xfrm>
            <a:off x="533400" y="1295400"/>
            <a:ext cx="7924800" cy="3962400"/>
          </a:xfrm>
        </p:spPr>
        <p:txBody>
          <a:bodyPr/>
          <a:lstStyle/>
          <a:p>
            <a:r>
              <a:rPr lang="en-US" altLang="en-US" sz="2400" dirty="0"/>
              <a:t>This is a good question.  Yes, it would seem to be a pretty special case, until you realize that with </a:t>
            </a:r>
            <a:r>
              <a:rPr lang="en-US" altLang="en-US" sz="2400" dirty="0" err="1"/>
              <a:t>Thévenin’s</a:t>
            </a:r>
            <a:r>
              <a:rPr lang="en-US" altLang="en-US" sz="2400" dirty="0"/>
              <a:t> Theorem, many more circuits can be considered to be equivalent to these special cases.</a:t>
            </a:r>
          </a:p>
          <a:p>
            <a:r>
              <a:rPr lang="en-US" altLang="en-US" sz="2400" dirty="0"/>
              <a:t>In fact, we can say that the RL technique will apply whenever we have only one inductor, or inductors that can be combined into a single equivalent inductor, and no independent sources or capacitors.</a:t>
            </a:r>
          </a:p>
          <a:p>
            <a:r>
              <a:rPr lang="en-US" altLang="en-US" sz="2400" dirty="0"/>
              <a:t>A similar rule holds for the RC technique.  Many circuits fall into one of these two groups. </a:t>
            </a:r>
          </a:p>
          <a:p>
            <a:endParaRPr lang="en-US" altLang="en-US" sz="2400" dirty="0"/>
          </a:p>
        </p:txBody>
      </p:sp>
      <p:pic>
        <p:nvPicPr>
          <p:cNvPr id="612356" name="Picture 4" descr="E:\Program Files\Microsoft Office\Clipart\homeanim\ag00007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612357"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5486400" y="1676400"/>
            <a:ext cx="3505200" cy="5181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23" name="Rectangle 3"/>
          <p:cNvSpPr>
            <a:spLocks noGrp="1" noChangeArrowheads="1"/>
          </p:cNvSpPr>
          <p:nvPr>
            <p:ph type="title"/>
          </p:nvPr>
        </p:nvSpPr>
        <p:spPr>
          <a:xfrm>
            <a:off x="2971800" y="0"/>
            <a:ext cx="6172200" cy="1143000"/>
          </a:xfrm>
        </p:spPr>
        <p:txBody>
          <a:bodyPr/>
          <a:lstStyle/>
          <a:p>
            <a:r>
              <a:rPr lang="en-US" altLang="en-US"/>
              <a:t>First-Order Circuits</a:t>
            </a:r>
          </a:p>
        </p:txBody>
      </p:sp>
      <p:sp>
        <p:nvSpPr>
          <p:cNvPr id="542724" name="Rectangle 4"/>
          <p:cNvSpPr>
            <a:spLocks noGrp="1" noChangeArrowheads="1"/>
          </p:cNvSpPr>
          <p:nvPr>
            <p:ph type="body" idx="1"/>
          </p:nvPr>
        </p:nvSpPr>
        <p:spPr>
          <a:xfrm>
            <a:off x="0" y="990600"/>
            <a:ext cx="5486400" cy="5638800"/>
          </a:xfrm>
        </p:spPr>
        <p:txBody>
          <a:bodyPr/>
          <a:lstStyle/>
          <a:p>
            <a:pPr>
              <a:lnSpc>
                <a:spcPct val="90000"/>
              </a:lnSpc>
            </a:pPr>
            <a:r>
              <a:rPr lang="en-US" altLang="en-US" sz="2200" dirty="0"/>
              <a:t>We are going to develop an approach to the solution of a useful class of circuits.  This class of circuits is governed by a first-order differential equation.  Thus, we call them first-order circuits.</a:t>
            </a:r>
          </a:p>
          <a:p>
            <a:pPr>
              <a:lnSpc>
                <a:spcPct val="90000"/>
              </a:lnSpc>
            </a:pPr>
            <a:r>
              <a:rPr lang="en-US" altLang="en-US" sz="2200" dirty="0"/>
              <a:t>We will find that the solutions to these circuits result in exponential responses, which are characterized by a quantity called a time constant.  There is only one time constant in the solution to these problems, so they are also called </a:t>
            </a:r>
            <a:r>
              <a:rPr lang="en-US" altLang="en-US" sz="2200" b="1" dirty="0"/>
              <a:t>single time constant circuits</a:t>
            </a:r>
            <a:r>
              <a:rPr lang="en-US" altLang="en-US" sz="2200" dirty="0"/>
              <a:t>, or </a:t>
            </a:r>
            <a:r>
              <a:rPr lang="en-US" altLang="en-US" sz="2200" b="1" dirty="0"/>
              <a:t>STC</a:t>
            </a:r>
            <a:r>
              <a:rPr lang="en-US" altLang="en-US" sz="2200" dirty="0"/>
              <a:t> circuits.  </a:t>
            </a:r>
          </a:p>
          <a:p>
            <a:pPr>
              <a:lnSpc>
                <a:spcPct val="90000"/>
              </a:lnSpc>
            </a:pPr>
            <a:r>
              <a:rPr lang="en-US" altLang="en-US" sz="2200" dirty="0"/>
              <a:t>There are six different cases, and understanding their solutions is pretty useful.  As usual, we will start with the simplest cases.</a:t>
            </a:r>
          </a:p>
        </p:txBody>
      </p:sp>
      <p:sp>
        <p:nvSpPr>
          <p:cNvPr id="542725"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42726"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42764" name="Equation" r:id="rId4" imgW="914400" imgH="198720" progId="Equation.DSMT4">
                  <p:embed/>
                </p:oleObj>
              </mc:Choice>
              <mc:Fallback>
                <p:oleObj name="Equation" r:id="rId4" imgW="914400" imgH="19872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27" name="Text Box 7"/>
          <p:cNvSpPr txBox="1">
            <a:spLocks noChangeArrowheads="1"/>
          </p:cNvSpPr>
          <p:nvPr/>
        </p:nvSpPr>
        <p:spPr bwMode="auto">
          <a:xfrm>
            <a:off x="5486400" y="3479800"/>
            <a:ext cx="3505200" cy="3378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solidFill>
                  <a:schemeClr val="bg1"/>
                </a:solidFill>
                <a:latin typeface="Arial" charset="0"/>
              </a:rPr>
              <a:t>These are the simple, first-order cases.  You should have seen first-order differential equations in your mathematics courses by this point.  These are the simplest differential equations.</a:t>
            </a:r>
          </a:p>
        </p:txBody>
      </p:sp>
      <p:pic>
        <p:nvPicPr>
          <p:cNvPr id="542728" name="Picture 8" descr="E:\Program Files\Microsoft Office\Clipart\homeanim\j0095665.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905000"/>
            <a:ext cx="1301750" cy="186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953000" y="762000"/>
            <a:ext cx="4191000" cy="6096000"/>
          </a:xfrm>
          <a:prstGeom prst="rect">
            <a:avLst/>
          </a:prstGeom>
          <a:solidFill>
            <a:srgbClr val="FFFFFF"/>
          </a:solidFill>
          <a:ln w="12700" cap="flat"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4771" name="Rectangle 3"/>
          <p:cNvSpPr>
            <a:spLocks noGrp="1" noChangeArrowheads="1"/>
          </p:cNvSpPr>
          <p:nvPr>
            <p:ph type="title"/>
          </p:nvPr>
        </p:nvSpPr>
        <p:spPr>
          <a:xfrm>
            <a:off x="2514600" y="152400"/>
            <a:ext cx="6629400" cy="685800"/>
          </a:xfrm>
        </p:spPr>
        <p:txBody>
          <a:bodyPr/>
          <a:lstStyle/>
          <a:p>
            <a:r>
              <a:rPr lang="en-US" altLang="en-US" sz="3600" dirty="0"/>
              <a:t>6 Different First-Order Circuits</a:t>
            </a:r>
          </a:p>
        </p:txBody>
      </p:sp>
      <p:sp>
        <p:nvSpPr>
          <p:cNvPr id="544772" name="Rectangle 4"/>
          <p:cNvSpPr>
            <a:spLocks noGrp="1" noChangeArrowheads="1"/>
          </p:cNvSpPr>
          <p:nvPr>
            <p:ph type="body" idx="1"/>
          </p:nvPr>
        </p:nvSpPr>
        <p:spPr>
          <a:xfrm>
            <a:off x="0" y="838200"/>
            <a:ext cx="5181600" cy="5867400"/>
          </a:xfrm>
        </p:spPr>
        <p:txBody>
          <a:bodyPr/>
          <a:lstStyle/>
          <a:p>
            <a:pPr>
              <a:buFontTx/>
              <a:buNone/>
            </a:pPr>
            <a:r>
              <a:rPr lang="en-US" altLang="en-US" sz="2200" dirty="0"/>
              <a:t>There are six different </a:t>
            </a:r>
            <a:r>
              <a:rPr lang="en-US" altLang="en-US" sz="2200" b="1" dirty="0"/>
              <a:t>STC</a:t>
            </a:r>
            <a:r>
              <a:rPr lang="en-US" altLang="en-US" sz="2200" dirty="0"/>
              <a:t> circuits.  These are listed below.</a:t>
            </a:r>
          </a:p>
          <a:p>
            <a:r>
              <a:rPr lang="en-US" altLang="en-US" sz="2200" dirty="0"/>
              <a:t>An inductor and a resistance (called </a:t>
            </a:r>
            <a:r>
              <a:rPr lang="en-US" altLang="en-US" sz="2200" i="1" dirty="0"/>
              <a:t>RL</a:t>
            </a:r>
            <a:r>
              <a:rPr lang="en-US" altLang="en-US" sz="2200" dirty="0"/>
              <a:t> Natural Response).</a:t>
            </a:r>
          </a:p>
          <a:p>
            <a:r>
              <a:rPr lang="en-US" altLang="en-US" sz="2200" dirty="0"/>
              <a:t>A capacitor and a resistance (called </a:t>
            </a:r>
            <a:r>
              <a:rPr lang="en-US" altLang="en-US" sz="2200" i="1" dirty="0"/>
              <a:t>RC</a:t>
            </a:r>
            <a:r>
              <a:rPr lang="en-US" altLang="en-US" sz="2200" dirty="0"/>
              <a:t> Natural Response).</a:t>
            </a:r>
          </a:p>
          <a:p>
            <a:r>
              <a:rPr lang="en-US" altLang="en-US" sz="2200" dirty="0"/>
              <a:t>An inductor and a </a:t>
            </a:r>
            <a:r>
              <a:rPr lang="en-US" altLang="en-US" sz="2200" dirty="0" err="1"/>
              <a:t>Thévenin</a:t>
            </a:r>
            <a:r>
              <a:rPr lang="en-US" altLang="en-US" sz="2200" dirty="0"/>
              <a:t> equivalent (called </a:t>
            </a:r>
            <a:r>
              <a:rPr lang="en-US" altLang="en-US" sz="2200" i="1" dirty="0"/>
              <a:t>RL</a:t>
            </a:r>
            <a:r>
              <a:rPr lang="en-US" altLang="en-US" sz="2200" dirty="0"/>
              <a:t> Step Response).  </a:t>
            </a:r>
          </a:p>
          <a:p>
            <a:r>
              <a:rPr lang="en-US" altLang="en-US" sz="2200" dirty="0"/>
              <a:t>An inductor and a Norton equivalent (also called </a:t>
            </a:r>
            <a:r>
              <a:rPr lang="en-US" altLang="en-US" sz="2200" i="1" dirty="0"/>
              <a:t>RL</a:t>
            </a:r>
            <a:r>
              <a:rPr lang="en-US" altLang="en-US" sz="2200" dirty="0"/>
              <a:t> Step Response).</a:t>
            </a:r>
          </a:p>
          <a:p>
            <a:r>
              <a:rPr lang="en-US" altLang="en-US" sz="2200" dirty="0"/>
              <a:t>A capacitor and a </a:t>
            </a:r>
            <a:r>
              <a:rPr lang="en-US" altLang="en-US" sz="2200" dirty="0" err="1"/>
              <a:t>Thévenin</a:t>
            </a:r>
            <a:r>
              <a:rPr lang="en-US" altLang="en-US" sz="2200" dirty="0"/>
              <a:t> equivalent (called </a:t>
            </a:r>
            <a:r>
              <a:rPr lang="en-US" altLang="en-US" sz="2200" i="1" dirty="0"/>
              <a:t>RC</a:t>
            </a:r>
            <a:r>
              <a:rPr lang="en-US" altLang="en-US" sz="2200" dirty="0"/>
              <a:t> Step Response).  </a:t>
            </a:r>
          </a:p>
          <a:p>
            <a:r>
              <a:rPr lang="en-US" altLang="en-US" sz="2200" dirty="0"/>
              <a:t>A capacitor and a Norton equivalent (also called </a:t>
            </a:r>
            <a:r>
              <a:rPr lang="en-US" altLang="en-US" sz="2200" i="1" dirty="0"/>
              <a:t>RC</a:t>
            </a:r>
            <a:r>
              <a:rPr lang="en-US" altLang="en-US" sz="2200" dirty="0"/>
              <a:t> Step Response).</a:t>
            </a:r>
          </a:p>
        </p:txBody>
      </p:sp>
      <p:sp>
        <p:nvSpPr>
          <p:cNvPr id="544773"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44774"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44849" name="Equation" r:id="rId4" imgW="914400" imgH="198720" progId="Equation.DSMT4">
                  <p:embed/>
                </p:oleObj>
              </mc:Choice>
              <mc:Fallback>
                <p:oleObj name="Equation" r:id="rId4" imgW="914400" imgH="19872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4775" name="Text Box 7"/>
          <p:cNvSpPr txBox="1">
            <a:spLocks noChangeArrowheads="1"/>
          </p:cNvSpPr>
          <p:nvPr/>
        </p:nvSpPr>
        <p:spPr bwMode="auto">
          <a:xfrm>
            <a:off x="4953000" y="4940300"/>
            <a:ext cx="4191000" cy="19177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solidFill>
                  <a:schemeClr val="bg1"/>
                </a:solidFill>
              </a:rPr>
              <a:t>These are the simple, first-order cases.  Many circuits can be reduced to one of these six cases.  They all have solutions which are in similar forms.</a:t>
            </a:r>
          </a:p>
        </p:txBody>
      </p:sp>
      <p:graphicFrame>
        <p:nvGraphicFramePr>
          <p:cNvPr id="2" name="Object 1"/>
          <p:cNvGraphicFramePr>
            <a:graphicFrameLocks noChangeAspect="1"/>
          </p:cNvGraphicFramePr>
          <p:nvPr>
            <p:extLst>
              <p:ext uri="{D42A27DB-BD31-4B8C-83A1-F6EECF244321}">
                <p14:modId xmlns:p14="http://schemas.microsoft.com/office/powerpoint/2010/main" val="3985937660"/>
              </p:ext>
            </p:extLst>
          </p:nvPr>
        </p:nvGraphicFramePr>
        <p:xfrm>
          <a:off x="5087668" y="838200"/>
          <a:ext cx="4056331" cy="4191000"/>
        </p:xfrm>
        <a:graphic>
          <a:graphicData uri="http://schemas.openxmlformats.org/presentationml/2006/ole">
            <mc:AlternateContent xmlns:mc="http://schemas.openxmlformats.org/markup-compatibility/2006">
              <mc:Choice xmlns:v="urn:schemas-microsoft-com:vml" Requires="v">
                <p:oleObj spid="_x0000_s544850" name="Visio" r:id="rId6" imgW="6901897" imgH="7130430" progId="Visio.Drawing.11">
                  <p:embed/>
                </p:oleObj>
              </mc:Choice>
              <mc:Fallback>
                <p:oleObj name="Visio" r:id="rId6" imgW="6901897" imgH="7130430" progId="Visio.Drawing.11">
                  <p:embed/>
                  <p:pic>
                    <p:nvPicPr>
                      <p:cNvPr id="0" name="Object 7"/>
                      <p:cNvPicPr>
                        <a:picLocks noChangeAspect="1" noChangeArrowheads="1"/>
                      </p:cNvPicPr>
                      <p:nvPr/>
                    </p:nvPicPr>
                    <p:blipFill>
                      <a:blip r:embed="rId7"/>
                      <a:srcRect/>
                      <a:stretch>
                        <a:fillRect/>
                      </a:stretch>
                    </p:blipFill>
                    <p:spPr bwMode="auto">
                      <a:xfrm>
                        <a:off x="5087668" y="838200"/>
                        <a:ext cx="4056331" cy="4191000"/>
                      </a:xfrm>
                      <a:prstGeom prst="rect">
                        <a:avLst/>
                      </a:prstGeom>
                      <a:solidFill>
                        <a:srgbClr val="FFFFFF"/>
                      </a:solidFill>
                      <a:ln w="9525">
                        <a:solidFill>
                          <a:srgbClr val="FFFF66"/>
                        </a:solidFill>
                        <a:miter lim="800000"/>
                        <a:headEnd/>
                        <a:tailEnd/>
                      </a:ln>
                      <a:effec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953000" y="762000"/>
            <a:ext cx="4191000" cy="6096000"/>
          </a:xfrm>
          <a:prstGeom prst="rect">
            <a:avLst/>
          </a:prstGeom>
          <a:solidFill>
            <a:srgbClr val="FFFFFF"/>
          </a:solidFill>
          <a:ln w="12700" cap="flat"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83179162"/>
              </p:ext>
            </p:extLst>
          </p:nvPr>
        </p:nvGraphicFramePr>
        <p:xfrm>
          <a:off x="5315070" y="1714500"/>
          <a:ext cx="3828930" cy="3956049"/>
        </p:xfrm>
        <a:graphic>
          <a:graphicData uri="http://schemas.openxmlformats.org/presentationml/2006/ole">
            <mc:AlternateContent xmlns:mc="http://schemas.openxmlformats.org/markup-compatibility/2006">
              <mc:Choice xmlns:v="urn:schemas-microsoft-com:vml" Requires="v">
                <p:oleObj spid="_x0000_s546902" name="Visio" r:id="rId4" imgW="6901897" imgH="7130430" progId="Visio.Drawing.11">
                  <p:embed/>
                </p:oleObj>
              </mc:Choice>
              <mc:Fallback>
                <p:oleObj name="Visio" r:id="rId4" imgW="6901897" imgH="7130430"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5070" y="1714500"/>
                        <a:ext cx="3828930" cy="3956049"/>
                      </a:xfrm>
                      <a:prstGeom prst="rect">
                        <a:avLst/>
                      </a:prstGeom>
                      <a:solidFill>
                        <a:srgbClr val="FFFFFF"/>
                      </a:solidFill>
                      <a:ln w="9525">
                        <a:solidFill>
                          <a:schemeClr val="tx1"/>
                        </a:solidFill>
                        <a:miter lim="800000"/>
                        <a:headEnd/>
                        <a:tailEnd/>
                      </a:ln>
                      <a:effectLst/>
                    </p:spPr>
                  </p:pic>
                </p:oleObj>
              </mc:Fallback>
            </mc:AlternateContent>
          </a:graphicData>
        </a:graphic>
      </p:graphicFrame>
      <p:sp>
        <p:nvSpPr>
          <p:cNvPr id="546819" name="Rectangle 3"/>
          <p:cNvSpPr>
            <a:spLocks noGrp="1" noChangeArrowheads="1"/>
          </p:cNvSpPr>
          <p:nvPr>
            <p:ph type="title"/>
          </p:nvPr>
        </p:nvSpPr>
        <p:spPr>
          <a:xfrm>
            <a:off x="2514600" y="0"/>
            <a:ext cx="6629400" cy="685800"/>
          </a:xfrm>
        </p:spPr>
        <p:txBody>
          <a:bodyPr/>
          <a:lstStyle/>
          <a:p>
            <a:r>
              <a:rPr lang="en-US" altLang="en-US" sz="3600"/>
              <a:t>6 Different First-Order Circuits</a:t>
            </a:r>
          </a:p>
        </p:txBody>
      </p:sp>
      <p:sp>
        <p:nvSpPr>
          <p:cNvPr id="546820" name="Rectangle 4"/>
          <p:cNvSpPr>
            <a:spLocks noGrp="1" noChangeArrowheads="1"/>
          </p:cNvSpPr>
          <p:nvPr>
            <p:ph type="body" idx="1"/>
          </p:nvPr>
        </p:nvSpPr>
        <p:spPr>
          <a:xfrm>
            <a:off x="0" y="838200"/>
            <a:ext cx="5181600" cy="5867400"/>
          </a:xfrm>
        </p:spPr>
        <p:txBody>
          <a:bodyPr/>
          <a:lstStyle/>
          <a:p>
            <a:pPr>
              <a:buFontTx/>
              <a:buNone/>
            </a:pPr>
            <a:r>
              <a:rPr lang="en-US" altLang="en-US" sz="2200" dirty="0"/>
              <a:t>There are six different </a:t>
            </a:r>
            <a:r>
              <a:rPr lang="en-US" altLang="en-US" sz="2200" b="1" dirty="0"/>
              <a:t>STC</a:t>
            </a:r>
            <a:r>
              <a:rPr lang="en-US" altLang="en-US" sz="2200" dirty="0"/>
              <a:t> circuits.  These are listed below.</a:t>
            </a:r>
          </a:p>
          <a:p>
            <a:r>
              <a:rPr lang="en-US" altLang="en-US" sz="2200" dirty="0"/>
              <a:t>An inductor and a resistance (called </a:t>
            </a:r>
            <a:r>
              <a:rPr lang="en-US" altLang="en-US" sz="2200" i="1" dirty="0"/>
              <a:t>RL</a:t>
            </a:r>
            <a:r>
              <a:rPr lang="en-US" altLang="en-US" sz="2200" dirty="0"/>
              <a:t> Natural Response).</a:t>
            </a:r>
          </a:p>
          <a:p>
            <a:r>
              <a:rPr lang="en-US" altLang="en-US" sz="2200" dirty="0"/>
              <a:t>A capacitor and a resistance (called </a:t>
            </a:r>
            <a:r>
              <a:rPr lang="en-US" altLang="en-US" sz="2200" i="1" dirty="0"/>
              <a:t>RC</a:t>
            </a:r>
            <a:r>
              <a:rPr lang="en-US" altLang="en-US" sz="2200" dirty="0"/>
              <a:t> Natural Response).</a:t>
            </a:r>
          </a:p>
          <a:p>
            <a:r>
              <a:rPr lang="en-US" altLang="en-US" sz="2200" dirty="0"/>
              <a:t>An inductor and a </a:t>
            </a:r>
            <a:r>
              <a:rPr lang="en-US" altLang="en-US" sz="2200" dirty="0" err="1"/>
              <a:t>Thévenin</a:t>
            </a:r>
            <a:r>
              <a:rPr lang="en-US" altLang="en-US" sz="2200" dirty="0"/>
              <a:t> equivalent (called </a:t>
            </a:r>
            <a:r>
              <a:rPr lang="en-US" altLang="en-US" sz="2200" i="1" dirty="0"/>
              <a:t>RL</a:t>
            </a:r>
            <a:r>
              <a:rPr lang="en-US" altLang="en-US" sz="2200" dirty="0"/>
              <a:t> Step Response).  </a:t>
            </a:r>
          </a:p>
          <a:p>
            <a:r>
              <a:rPr lang="en-US" altLang="en-US" sz="2200" dirty="0"/>
              <a:t>An inductor and a Norton equivalent (also called </a:t>
            </a:r>
            <a:r>
              <a:rPr lang="en-US" altLang="en-US" sz="2200" i="1" dirty="0"/>
              <a:t>RL</a:t>
            </a:r>
            <a:r>
              <a:rPr lang="en-US" altLang="en-US" sz="2200" dirty="0"/>
              <a:t> Step Response).</a:t>
            </a:r>
          </a:p>
          <a:p>
            <a:r>
              <a:rPr lang="en-US" altLang="en-US" sz="2200" dirty="0"/>
              <a:t>A capacitor and a </a:t>
            </a:r>
            <a:r>
              <a:rPr lang="en-US" altLang="en-US" sz="2200" dirty="0" err="1"/>
              <a:t>Thévenin</a:t>
            </a:r>
            <a:r>
              <a:rPr lang="en-US" altLang="en-US" sz="2200" dirty="0"/>
              <a:t> equivalent (called </a:t>
            </a:r>
            <a:r>
              <a:rPr lang="en-US" altLang="en-US" sz="2200" i="1" dirty="0"/>
              <a:t>RC</a:t>
            </a:r>
            <a:r>
              <a:rPr lang="en-US" altLang="en-US" sz="2200" dirty="0"/>
              <a:t> Step Response).  </a:t>
            </a:r>
          </a:p>
          <a:p>
            <a:r>
              <a:rPr lang="en-US" altLang="en-US" sz="2200" dirty="0"/>
              <a:t>A capacitor and a Norton equivalent (also called </a:t>
            </a:r>
            <a:r>
              <a:rPr lang="en-US" altLang="en-US" sz="2200" i="1" dirty="0"/>
              <a:t>RC</a:t>
            </a:r>
            <a:r>
              <a:rPr lang="en-US" altLang="en-US" sz="2200" dirty="0"/>
              <a:t> Step Response).</a:t>
            </a:r>
          </a:p>
        </p:txBody>
      </p:sp>
      <p:sp>
        <p:nvSpPr>
          <p:cNvPr id="546821"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46822"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46903"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3" name="Text Box 7"/>
          <p:cNvSpPr txBox="1">
            <a:spLocks noChangeArrowheads="1"/>
          </p:cNvSpPr>
          <p:nvPr/>
        </p:nvSpPr>
        <p:spPr bwMode="auto">
          <a:xfrm>
            <a:off x="4953000" y="5670550"/>
            <a:ext cx="4191000" cy="1187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solidFill>
                  <a:schemeClr val="bg1"/>
                </a:solidFill>
              </a:rPr>
              <a:t>These are the simple, first-order cases.  They all have solutions which are in similar forms.</a:t>
            </a:r>
          </a:p>
        </p:txBody>
      </p:sp>
      <p:sp>
        <p:nvSpPr>
          <p:cNvPr id="546825" name="Text Box 9"/>
          <p:cNvSpPr txBox="1">
            <a:spLocks noChangeArrowheads="1"/>
          </p:cNvSpPr>
          <p:nvPr/>
        </p:nvSpPr>
        <p:spPr bwMode="auto">
          <a:xfrm>
            <a:off x="4860925" y="650875"/>
            <a:ext cx="4283075" cy="86042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charset="0"/>
              </a:rPr>
              <a:t>These are the simplest cases, so we handle them first.</a:t>
            </a:r>
          </a:p>
        </p:txBody>
      </p:sp>
      <p:sp>
        <p:nvSpPr>
          <p:cNvPr id="546826" name="Rectangle 10"/>
          <p:cNvSpPr>
            <a:spLocks noChangeArrowheads="1"/>
          </p:cNvSpPr>
          <p:nvPr/>
        </p:nvSpPr>
        <p:spPr bwMode="auto">
          <a:xfrm>
            <a:off x="0" y="1600200"/>
            <a:ext cx="5029200" cy="1447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827" name="Rectangle 11"/>
          <p:cNvSpPr>
            <a:spLocks noChangeArrowheads="1"/>
          </p:cNvSpPr>
          <p:nvPr/>
        </p:nvSpPr>
        <p:spPr bwMode="auto">
          <a:xfrm>
            <a:off x="5334000" y="1600200"/>
            <a:ext cx="3276600" cy="1219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828" name="Line 12"/>
          <p:cNvSpPr>
            <a:spLocks noChangeShapeType="1"/>
          </p:cNvSpPr>
          <p:nvPr/>
        </p:nvSpPr>
        <p:spPr bwMode="auto">
          <a:xfrm flipH="1">
            <a:off x="3733800" y="990600"/>
            <a:ext cx="11430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29" name="Line 13"/>
          <p:cNvSpPr>
            <a:spLocks noChangeShapeType="1"/>
          </p:cNvSpPr>
          <p:nvPr/>
        </p:nvSpPr>
        <p:spPr bwMode="auto">
          <a:xfrm>
            <a:off x="4953000" y="1524000"/>
            <a:ext cx="3810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438400" y="152400"/>
            <a:ext cx="6553200" cy="762000"/>
          </a:xfrm>
        </p:spPr>
        <p:txBody>
          <a:bodyPr/>
          <a:lstStyle/>
          <a:p>
            <a:r>
              <a:rPr lang="en-US" altLang="en-US" sz="3600"/>
              <a:t>Inductors – Review</a:t>
            </a:r>
          </a:p>
        </p:txBody>
      </p:sp>
      <p:sp>
        <p:nvSpPr>
          <p:cNvPr id="548867" name="Rectangle 3"/>
          <p:cNvSpPr>
            <a:spLocks noGrp="1" noChangeArrowheads="1"/>
          </p:cNvSpPr>
          <p:nvPr>
            <p:ph type="body" idx="1"/>
          </p:nvPr>
        </p:nvSpPr>
        <p:spPr>
          <a:xfrm>
            <a:off x="152400" y="838200"/>
            <a:ext cx="5410200" cy="2438400"/>
          </a:xfrm>
        </p:spPr>
        <p:txBody>
          <a:bodyPr/>
          <a:lstStyle/>
          <a:p>
            <a:pPr>
              <a:lnSpc>
                <a:spcPct val="90000"/>
              </a:lnSpc>
            </a:pPr>
            <a:r>
              <a:rPr lang="en-US" altLang="en-US" sz="2400" dirty="0"/>
              <a:t>An inductor obeys the rules given in the box below.  One of the key items is number 4.  This says that when things are changing in a circuit, such as closing or opening a switch, the current will not jump from one value to another.</a:t>
            </a:r>
          </a:p>
        </p:txBody>
      </p:sp>
      <p:sp>
        <p:nvSpPr>
          <p:cNvPr id="54886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4886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48943"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8870" name="Object 6"/>
          <p:cNvGraphicFramePr>
            <a:graphicFrameLocks noChangeAspect="1"/>
          </p:cNvGraphicFramePr>
          <p:nvPr/>
        </p:nvGraphicFramePr>
        <p:xfrm>
          <a:off x="152400" y="3328988"/>
          <a:ext cx="7186613" cy="3529012"/>
        </p:xfrm>
        <a:graphic>
          <a:graphicData uri="http://schemas.openxmlformats.org/presentationml/2006/ole">
            <mc:AlternateContent xmlns:mc="http://schemas.openxmlformats.org/markup-compatibility/2006">
              <mc:Choice xmlns:v="urn:schemas-microsoft-com:vml" Requires="v">
                <p:oleObj spid="_x0000_s548944" name="Equation" r:id="rId6" imgW="3771720" imgH="1854000" progId="Equation.DSMT4">
                  <p:embed/>
                </p:oleObj>
              </mc:Choice>
              <mc:Fallback>
                <p:oleObj name="Equation" r:id="rId6" imgW="3771720" imgH="18540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328988"/>
                        <a:ext cx="7186613" cy="3529012"/>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48871" name="Picture 7" descr="E:\Program Files\Microsoft Office\Clipart\homeanim\ag00180_.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371600"/>
            <a:ext cx="3505200" cy="1668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0914" name="Object 2"/>
          <p:cNvGraphicFramePr>
            <a:graphicFrameLocks noChangeAspect="1"/>
          </p:cNvGraphicFramePr>
          <p:nvPr/>
        </p:nvGraphicFramePr>
        <p:xfrm>
          <a:off x="3841750" y="3981450"/>
          <a:ext cx="5302250" cy="2876550"/>
        </p:xfrm>
        <a:graphic>
          <a:graphicData uri="http://schemas.openxmlformats.org/presentationml/2006/ole">
            <mc:AlternateContent xmlns:mc="http://schemas.openxmlformats.org/markup-compatibility/2006">
              <mc:Choice xmlns:v="urn:schemas-microsoft-com:vml" Requires="v">
                <p:oleObj spid="_x0000_s550993" name="VISIO" r:id="rId4" imgW="5301720" imgH="2876040" progId="Visio.Drawing.6">
                  <p:embed/>
                </p:oleObj>
              </mc:Choice>
              <mc:Fallback>
                <p:oleObj name="VISIO" r:id="rId4" imgW="5301720" imgH="287604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3981450"/>
                        <a:ext cx="5302250" cy="28765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0915" name="Rectangle 3"/>
          <p:cNvSpPr>
            <a:spLocks noGrp="1" noChangeArrowheads="1"/>
          </p:cNvSpPr>
          <p:nvPr>
            <p:ph type="title"/>
          </p:nvPr>
        </p:nvSpPr>
        <p:spPr>
          <a:xfrm>
            <a:off x="1371600" y="152400"/>
            <a:ext cx="7772400" cy="609600"/>
          </a:xfrm>
        </p:spPr>
        <p:txBody>
          <a:bodyPr/>
          <a:lstStyle/>
          <a:p>
            <a:r>
              <a:rPr lang="en-US" altLang="en-US" sz="3600"/>
              <a:t>RL Natural Response – 1</a:t>
            </a:r>
          </a:p>
        </p:txBody>
      </p:sp>
      <p:sp>
        <p:nvSpPr>
          <p:cNvPr id="550916" name="Rectangle 4"/>
          <p:cNvSpPr>
            <a:spLocks noGrp="1" noChangeArrowheads="1"/>
          </p:cNvSpPr>
          <p:nvPr>
            <p:ph type="body" idx="1"/>
          </p:nvPr>
        </p:nvSpPr>
        <p:spPr>
          <a:xfrm>
            <a:off x="304800" y="914400"/>
            <a:ext cx="8305800" cy="2819400"/>
          </a:xfrm>
        </p:spPr>
        <p:txBody>
          <a:bodyPr/>
          <a:lstStyle/>
          <a:p>
            <a:pPr marL="660400" indent="-660400">
              <a:lnSpc>
                <a:spcPct val="90000"/>
              </a:lnSpc>
              <a:buFontTx/>
              <a:buNone/>
            </a:pPr>
            <a:r>
              <a:rPr lang="en-US" altLang="en-US" sz="2800" dirty="0"/>
              <a:t>A circuit that we can use to derive the </a:t>
            </a:r>
            <a:r>
              <a:rPr lang="en-US" altLang="en-US" sz="2800" i="1" dirty="0"/>
              <a:t>RL</a:t>
            </a:r>
            <a:r>
              <a:rPr lang="en-US" altLang="en-US" sz="2800" dirty="0"/>
              <a:t> Natural Response is shown below.  In this circuit, we have a current source, and a switch.  The switch opens at some arbitrary time, which we will choose to call </a:t>
            </a:r>
            <a:r>
              <a:rPr lang="en-US" altLang="en-US" sz="2800" i="1" dirty="0">
                <a:latin typeface="Times New Roman" panose="02020603050405020304" pitchFamily="18" charset="0"/>
                <a:cs typeface="Times New Roman" panose="02020603050405020304" pitchFamily="18" charset="0"/>
              </a:rPr>
              <a:t>t</a:t>
            </a:r>
            <a:r>
              <a:rPr lang="en-US" altLang="en-US" sz="2800" dirty="0"/>
              <a:t> = 0.  After it opens, we will only be concerned with the part on the right, which is an inductor and a resistor.  </a:t>
            </a:r>
          </a:p>
        </p:txBody>
      </p:sp>
      <p:sp>
        <p:nvSpPr>
          <p:cNvPr id="550917"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50918"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50994"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0919" name="Rectangle 7"/>
          <p:cNvSpPr>
            <a:spLocks noChangeArrowheads="1"/>
          </p:cNvSpPr>
          <p:nvPr/>
        </p:nvSpPr>
        <p:spPr bwMode="auto">
          <a:xfrm>
            <a:off x="6400800" y="4191000"/>
            <a:ext cx="2209800" cy="2438400"/>
          </a:xfrm>
          <a:prstGeom prst="rect">
            <a:avLst/>
          </a:prstGeom>
          <a:noFill/>
          <a:ln w="38100" cap="rnd">
            <a:solidFill>
              <a:srgbClr val="008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20" name="Line 8"/>
          <p:cNvSpPr>
            <a:spLocks noChangeShapeType="1"/>
          </p:cNvSpPr>
          <p:nvPr/>
        </p:nvSpPr>
        <p:spPr bwMode="auto">
          <a:xfrm>
            <a:off x="5105400" y="3657600"/>
            <a:ext cx="1828800" cy="533400"/>
          </a:xfrm>
          <a:prstGeom prst="line">
            <a:avLst/>
          </a:prstGeom>
          <a:noFill/>
          <a:ln w="38100">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4877</TotalTime>
  <Words>3815</Words>
  <Application>Microsoft Macintosh PowerPoint</Application>
  <PresentationFormat>On-screen Show (4:3)</PresentationFormat>
  <Paragraphs>211</Paragraphs>
  <Slides>45</Slides>
  <Notes>41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52" baseType="lpstr">
      <vt:lpstr>Arial</vt:lpstr>
      <vt:lpstr>Symbol</vt:lpstr>
      <vt:lpstr>Times New Roman</vt:lpstr>
      <vt:lpstr>Fireball</vt:lpstr>
      <vt:lpstr>VISIO</vt:lpstr>
      <vt:lpstr>Equation</vt:lpstr>
      <vt:lpstr>Visio</vt:lpstr>
      <vt:lpstr>ECE 2202  Circuit Analysis II</vt:lpstr>
      <vt:lpstr>Lecture Set #3 Natural Response of First Order Circuits</vt:lpstr>
      <vt:lpstr>Overview of this Lecture  Natural Response of First Order Circuits</vt:lpstr>
      <vt:lpstr>Textbook Coverage</vt:lpstr>
      <vt:lpstr>First-Order Circuits</vt:lpstr>
      <vt:lpstr>6 Different First-Order Circuits</vt:lpstr>
      <vt:lpstr>6 Different First-Order Circuits</vt:lpstr>
      <vt:lpstr>Inductors – Review</vt:lpstr>
      <vt:lpstr>RL Natural Response – 1</vt:lpstr>
      <vt:lpstr>RL Natural Response – 2</vt:lpstr>
      <vt:lpstr>RL Natural Response – 3</vt:lpstr>
      <vt:lpstr>RL Natural Response – 4</vt:lpstr>
      <vt:lpstr>RL Natural Response – 5</vt:lpstr>
      <vt:lpstr>RL Natural Response – 6</vt:lpstr>
      <vt:lpstr>RL Natural Response – 7</vt:lpstr>
      <vt:lpstr>Note 1 – RL</vt:lpstr>
      <vt:lpstr>Note 2 – RL</vt:lpstr>
      <vt:lpstr>Note 3 – RL</vt:lpstr>
      <vt:lpstr>Note 4 – RL</vt:lpstr>
      <vt:lpstr>Note 5 – RL</vt:lpstr>
      <vt:lpstr>Note 6 – RL</vt:lpstr>
      <vt:lpstr>Note 7 – RL</vt:lpstr>
      <vt:lpstr>Capacitors – Review</vt:lpstr>
      <vt:lpstr>RC Natural Response – 1</vt:lpstr>
      <vt:lpstr>RC Natural Response – 2</vt:lpstr>
      <vt:lpstr>RC Natural Response – 3</vt:lpstr>
      <vt:lpstr>RC Natural Response – 4</vt:lpstr>
      <vt:lpstr>RC Natural Response – 5</vt:lpstr>
      <vt:lpstr>RC Natural Response – 6</vt:lpstr>
      <vt:lpstr>RC Natural Response – 7</vt:lpstr>
      <vt:lpstr>Note 1 – RC</vt:lpstr>
      <vt:lpstr>Note 2 – RC</vt:lpstr>
      <vt:lpstr>Note 3 – RC</vt:lpstr>
      <vt:lpstr>Note 4 – RC</vt:lpstr>
      <vt:lpstr>Note 5 – RC</vt:lpstr>
      <vt:lpstr>Note 6 – RC</vt:lpstr>
      <vt:lpstr>Note 7 – RC</vt:lpstr>
      <vt:lpstr>Generalized Solution  – Natural Response</vt:lpstr>
      <vt:lpstr>Generalized Solution Technique  – Natural Response</vt:lpstr>
      <vt:lpstr>Generalized Solution Technique  – A Caution</vt:lpstr>
      <vt:lpstr>Generalized Solution Technique  – Example 1</vt:lpstr>
      <vt:lpstr>PowerPoint Presentation</vt:lpstr>
      <vt:lpstr>Generalized Solution Technique  – Example 2</vt:lpstr>
      <vt:lpstr>PowerPoint Presentation</vt:lpstr>
      <vt:lpstr>Isn’t this situation pretty rare?</vt:lpstr>
    </vt:vector>
  </TitlesOfParts>
  <Company>UH ECE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Response</dc:title>
  <dc:subject>Fundamentals of Circuits, ECE 2300, Chapter 7</dc:subject>
  <dc:creator>Dave Shattuck</dc:creator>
  <cp:lastModifiedBy>Microsoft Office User</cp:lastModifiedBy>
  <cp:revision>191</cp:revision>
  <cp:lastPrinted>1999-08-25T18:07:04Z</cp:lastPrinted>
  <dcterms:created xsi:type="dcterms:W3CDTF">1999-08-24T13:57:19Z</dcterms:created>
  <dcterms:modified xsi:type="dcterms:W3CDTF">2021-01-20T22:20:48Z</dcterms:modified>
</cp:coreProperties>
</file>