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8"/>
  </p:notesMasterIdLst>
  <p:handoutMasterIdLst>
    <p:handoutMasterId r:id="rId49"/>
  </p:handoutMasterIdLst>
  <p:sldIdLst>
    <p:sldId id="256" r:id="rId2"/>
    <p:sldId id="453"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3" r:id="rId45"/>
    <p:sldId id="534" r:id="rId46"/>
    <p:sldId id="532"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54" autoAdjust="0"/>
    <p:restoredTop sz="90909"/>
  </p:normalViewPr>
  <p:slideViewPr>
    <p:cSldViewPr>
      <p:cViewPr varScale="1">
        <p:scale>
          <a:sx n="143" d="100"/>
          <a:sy n="143" d="100"/>
        </p:scale>
        <p:origin x="224" y="1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image" Target="../media/image3.wmf"/><Relationship Id="rId4"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1.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wmf"/><Relationship Id="rId4" Type="http://schemas.openxmlformats.org/officeDocument/2006/relationships/image" Target="../media/image2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7.wmf"/><Relationship Id="rId1" Type="http://schemas.openxmlformats.org/officeDocument/2006/relationships/image" Target="../media/image3.wmf"/><Relationship Id="rId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5.e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3.wmf"/><Relationship Id="rId4"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045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045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045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47BAB7-A89D-4D69-AC11-220C19101E3E}" type="slidenum">
              <a:rPr lang="en-US" altLang="en-US"/>
              <a:pPr/>
              <a:t>‹#›</a:t>
            </a:fld>
            <a:endParaRPr lang="en-US" altLang="en-US"/>
          </a:p>
        </p:txBody>
      </p:sp>
    </p:spTree>
    <p:extLst>
      <p:ext uri="{BB962C8B-B14F-4D97-AF65-F5344CB8AC3E}">
        <p14:creationId xmlns:p14="http://schemas.microsoft.com/office/powerpoint/2010/main" val="59605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797E3B-577D-4920-95F6-6C6181682B76}" type="slidenum">
              <a:rPr lang="en-US" altLang="en-US"/>
              <a:pPr/>
              <a:t>‹#›</a:t>
            </a:fld>
            <a:endParaRPr lang="en-US" altLang="en-US"/>
          </a:p>
        </p:txBody>
      </p:sp>
    </p:spTree>
    <p:extLst>
      <p:ext uri="{BB962C8B-B14F-4D97-AF65-F5344CB8AC3E}">
        <p14:creationId xmlns:p14="http://schemas.microsoft.com/office/powerpoint/2010/main" val="174353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B1835CA-4AA6-4A7F-9A3C-EBBBBCCD22AF}" type="slidenum">
              <a:rPr lang="en-US" altLang="en-US"/>
              <a:pPr/>
              <a:t>3</a:t>
            </a:fld>
            <a:endParaRPr lang="en-US" altLang="en-US"/>
          </a:p>
        </p:txBody>
      </p:sp>
      <p:sp>
        <p:nvSpPr>
          <p:cNvPr id="615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5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can click on the links to jump to the subject that you want to learn about 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6EA8D62-E49E-49DC-8716-E121C8145977}" type="slidenum">
              <a:rPr lang="en-US" altLang="en-US"/>
              <a:pPr/>
              <a:t>12</a:t>
            </a:fld>
            <a:endParaRPr lang="en-US" altLang="en-US"/>
          </a:p>
        </p:txBody>
      </p:sp>
      <p:sp>
        <p:nvSpPr>
          <p:cNvPr id="633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3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23C7D2-5B9E-4534-9690-E692771BF7CD}" type="slidenum">
              <a:rPr lang="en-US" altLang="en-US"/>
              <a:pPr/>
              <a:t>13</a:t>
            </a:fld>
            <a:endParaRPr lang="en-US" altLang="en-US"/>
          </a:p>
        </p:txBody>
      </p:sp>
      <p:sp>
        <p:nvSpPr>
          <p:cNvPr id="635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2712CB-FF16-4689-B76B-1554F4D46232}" type="slidenum">
              <a:rPr lang="en-US" altLang="en-US"/>
              <a:pPr/>
              <a:t>14</a:t>
            </a:fld>
            <a:endParaRPr lang="en-US" altLang="en-US"/>
          </a:p>
        </p:txBody>
      </p:sp>
      <p:sp>
        <p:nvSpPr>
          <p:cNvPr id="637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84673A8-20AD-4999-8CAD-E8B09CB9FC0D}" type="slidenum">
              <a:rPr lang="en-US" altLang="en-US"/>
              <a:pPr/>
              <a:t>15</a:t>
            </a:fld>
            <a:endParaRPr lang="en-US" altLang="en-US"/>
          </a:p>
        </p:txBody>
      </p:sp>
      <p:sp>
        <p:nvSpPr>
          <p:cNvPr id="640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0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2B16B8F-AAD4-4857-A499-787645522E50}" type="slidenum">
              <a:rPr lang="en-US" altLang="en-US"/>
              <a:pPr/>
              <a:t>16</a:t>
            </a:fld>
            <a:endParaRPr lang="en-US" altLang="en-US"/>
          </a:p>
        </p:txBody>
      </p:sp>
      <p:sp>
        <p:nvSpPr>
          <p:cNvPr id="642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D6E650-C125-46AA-9C19-991C84FA9B8D}" type="slidenum">
              <a:rPr lang="en-US" altLang="en-US"/>
              <a:pPr/>
              <a:t>17</a:t>
            </a:fld>
            <a:endParaRPr lang="en-US" altLang="en-US"/>
          </a:p>
        </p:txBody>
      </p:sp>
      <p:sp>
        <p:nvSpPr>
          <p:cNvPr id="644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4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5FC5B4-99DD-4237-85EE-D98234C2BA76}" type="slidenum">
              <a:rPr lang="en-US" altLang="en-US"/>
              <a:pPr/>
              <a:t>18</a:t>
            </a:fld>
            <a:endParaRPr lang="en-US" altLang="en-US"/>
          </a:p>
        </p:txBody>
      </p:sp>
      <p:sp>
        <p:nvSpPr>
          <p:cNvPr id="646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60FDA8-3448-4CE1-99E0-0B81522D2F90}" type="slidenum">
              <a:rPr lang="en-US" altLang="en-US"/>
              <a:pPr/>
              <a:t>19</a:t>
            </a:fld>
            <a:endParaRPr lang="en-US" altLang="en-US"/>
          </a:p>
        </p:txBody>
      </p:sp>
      <p:sp>
        <p:nvSpPr>
          <p:cNvPr id="648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2473D61-D68E-4C23-90BB-129D65675424}" type="slidenum">
              <a:rPr lang="en-US" altLang="en-US"/>
              <a:pPr/>
              <a:t>20</a:t>
            </a:fld>
            <a:endParaRPr lang="en-US" altLang="en-US"/>
          </a:p>
        </p:txBody>
      </p:sp>
      <p:sp>
        <p:nvSpPr>
          <p:cNvPr id="650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D741D4-42A1-43F6-9145-B762C0722857}" type="slidenum">
              <a:rPr lang="en-US" altLang="en-US"/>
              <a:pPr/>
              <a:t>21</a:t>
            </a:fld>
            <a:endParaRPr lang="en-US" altLang="en-US"/>
          </a:p>
        </p:txBody>
      </p:sp>
      <p:sp>
        <p:nvSpPr>
          <p:cNvPr id="652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C3D37A-ADF8-4B8D-9AC1-638D3F5BA16A}" type="slidenum">
              <a:rPr lang="en-US" altLang="en-US"/>
              <a:pPr/>
              <a:t>4</a:t>
            </a:fld>
            <a:endParaRPr lang="en-US" altLang="en-US"/>
          </a:p>
        </p:txBody>
      </p:sp>
      <p:sp>
        <p:nvSpPr>
          <p:cNvPr id="617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7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3705FE-F931-4D74-A627-3F6F043EE414}" type="slidenum">
              <a:rPr lang="en-US" altLang="en-US"/>
              <a:pPr/>
              <a:t>22</a:t>
            </a:fld>
            <a:endParaRPr lang="en-US" altLang="en-US"/>
          </a:p>
        </p:txBody>
      </p:sp>
      <p:sp>
        <p:nvSpPr>
          <p:cNvPr id="654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5E4D58-2A6E-4EF1-A2B5-CA6EB388C5FE}" type="slidenum">
              <a:rPr lang="en-US" altLang="en-US"/>
              <a:pPr/>
              <a:t>23</a:t>
            </a:fld>
            <a:endParaRPr lang="en-US" altLang="en-US"/>
          </a:p>
        </p:txBody>
      </p:sp>
      <p:sp>
        <p:nvSpPr>
          <p:cNvPr id="6563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ED1560-D2D9-4819-AC87-5387BCFB3BC3}" type="slidenum">
              <a:rPr lang="en-US" altLang="en-US"/>
              <a:pPr/>
              <a:t>24</a:t>
            </a:fld>
            <a:endParaRPr lang="en-US" altLang="en-US"/>
          </a:p>
        </p:txBody>
      </p:sp>
      <p:sp>
        <p:nvSpPr>
          <p:cNvPr id="658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AA5D15-94EF-43C8-B0F5-0B392061DDAC}" type="slidenum">
              <a:rPr lang="en-US" altLang="en-US"/>
              <a:pPr/>
              <a:t>25</a:t>
            </a:fld>
            <a:endParaRPr lang="en-US" altLang="en-US"/>
          </a:p>
        </p:txBody>
      </p:sp>
      <p:sp>
        <p:nvSpPr>
          <p:cNvPr id="660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56B61C-17C8-4CB2-8427-C5B440B8B277}" type="slidenum">
              <a:rPr lang="en-US" altLang="en-US"/>
              <a:pPr/>
              <a:t>26</a:t>
            </a:fld>
            <a:endParaRPr lang="en-US" altLang="en-US"/>
          </a:p>
        </p:txBody>
      </p:sp>
      <p:sp>
        <p:nvSpPr>
          <p:cNvPr id="662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453ADE5-FCC2-4285-B9E8-0CB8DB4CD28E}" type="slidenum">
              <a:rPr lang="en-US" altLang="en-US"/>
              <a:pPr/>
              <a:t>27</a:t>
            </a:fld>
            <a:endParaRPr lang="en-US" altLang="en-US"/>
          </a:p>
        </p:txBody>
      </p:sp>
      <p:sp>
        <p:nvSpPr>
          <p:cNvPr id="664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66407E-E5CB-4BC0-A224-CD788A9B6199}" type="slidenum">
              <a:rPr lang="en-US" altLang="en-US"/>
              <a:pPr/>
              <a:t>28</a:t>
            </a:fld>
            <a:endParaRPr lang="en-US" altLang="en-US"/>
          </a:p>
        </p:txBody>
      </p:sp>
      <p:sp>
        <p:nvSpPr>
          <p:cNvPr id="666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BC1069-B9DE-4800-BB52-AEEC27F6AE01}" type="slidenum">
              <a:rPr lang="en-US" altLang="en-US"/>
              <a:pPr/>
              <a:t>29</a:t>
            </a:fld>
            <a:endParaRPr lang="en-US" altLang="en-US"/>
          </a:p>
        </p:txBody>
      </p:sp>
      <p:sp>
        <p:nvSpPr>
          <p:cNvPr id="668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A848C05-8C9D-4744-8F83-E8F8DD188862}" type="slidenum">
              <a:rPr lang="en-US" altLang="en-US"/>
              <a:pPr/>
              <a:t>30</a:t>
            </a:fld>
            <a:endParaRPr lang="en-US" altLang="en-US"/>
          </a:p>
        </p:txBody>
      </p:sp>
      <p:sp>
        <p:nvSpPr>
          <p:cNvPr id="670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0A85930-777C-448C-BCBA-182A2AA86E45}" type="slidenum">
              <a:rPr lang="en-US" altLang="en-US"/>
              <a:pPr/>
              <a:t>31</a:t>
            </a:fld>
            <a:endParaRPr lang="en-US" altLang="en-US"/>
          </a:p>
        </p:txBody>
      </p:sp>
      <p:sp>
        <p:nvSpPr>
          <p:cNvPr id="672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881E8C-5168-4232-BDA8-A995FFFE76FA}" type="slidenum">
              <a:rPr lang="en-US" altLang="en-US"/>
              <a:pPr/>
              <a:t>5</a:t>
            </a:fld>
            <a:endParaRPr lang="en-US" altLang="en-US"/>
          </a:p>
        </p:txBody>
      </p:sp>
      <p:sp>
        <p:nvSpPr>
          <p:cNvPr id="619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6D39EAC-D355-440D-9228-F60F3EE6688C}" type="slidenum">
              <a:rPr lang="en-US" altLang="en-US"/>
              <a:pPr/>
              <a:t>32</a:t>
            </a:fld>
            <a:endParaRPr lang="en-US" altLang="en-US"/>
          </a:p>
        </p:txBody>
      </p:sp>
      <p:sp>
        <p:nvSpPr>
          <p:cNvPr id="67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1D35A3F-641E-420B-93F1-90AA9DB76D1E}" type="slidenum">
              <a:rPr lang="en-US" altLang="en-US"/>
              <a:pPr/>
              <a:t>33</a:t>
            </a:fld>
            <a:endParaRPr lang="en-US" altLang="en-US"/>
          </a:p>
        </p:txBody>
      </p:sp>
      <p:sp>
        <p:nvSpPr>
          <p:cNvPr id="67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FDB31A-7AA2-485D-9AB2-83A82ED2769A}" type="slidenum">
              <a:rPr lang="en-US" altLang="en-US"/>
              <a:pPr/>
              <a:t>34</a:t>
            </a:fld>
            <a:endParaRPr lang="en-US" altLang="en-US"/>
          </a:p>
        </p:txBody>
      </p:sp>
      <p:sp>
        <p:nvSpPr>
          <p:cNvPr id="678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99AEBC-511D-4642-871A-DCD1AC742510}" type="slidenum">
              <a:rPr lang="en-US" altLang="en-US"/>
              <a:pPr/>
              <a:t>35</a:t>
            </a:fld>
            <a:endParaRPr lang="en-US" altLang="en-US"/>
          </a:p>
        </p:txBody>
      </p:sp>
      <p:sp>
        <p:nvSpPr>
          <p:cNvPr id="68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889419-A5CA-4D7B-90D5-FE817212EAE1}" type="slidenum">
              <a:rPr lang="en-US" altLang="en-US"/>
              <a:pPr/>
              <a:t>36</a:t>
            </a:fld>
            <a:endParaRPr lang="en-US" altLang="en-US"/>
          </a:p>
        </p:txBody>
      </p:sp>
      <p:sp>
        <p:nvSpPr>
          <p:cNvPr id="68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DD0E95E-3E9E-434A-BDA0-B9AEBD0DB7A2}" type="slidenum">
              <a:rPr lang="en-US" altLang="en-US"/>
              <a:pPr/>
              <a:t>37</a:t>
            </a:fld>
            <a:endParaRPr lang="en-US" altLang="en-US"/>
          </a:p>
        </p:txBody>
      </p:sp>
      <p:sp>
        <p:nvSpPr>
          <p:cNvPr id="68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1F4EA1-5FC0-481F-BD8B-F92A99C23353}" type="slidenum">
              <a:rPr lang="en-US" altLang="en-US"/>
              <a:pPr/>
              <a:t>38</a:t>
            </a:fld>
            <a:endParaRPr lang="en-US" altLang="en-US"/>
          </a:p>
        </p:txBody>
      </p:sp>
      <p:sp>
        <p:nvSpPr>
          <p:cNvPr id="687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0E13B50-82E6-4711-ACB9-03BA123202D5}" type="slidenum">
              <a:rPr lang="en-US" altLang="en-US"/>
              <a:pPr/>
              <a:t>39</a:t>
            </a:fld>
            <a:endParaRPr lang="en-US" altLang="en-US"/>
          </a:p>
        </p:txBody>
      </p:sp>
      <p:sp>
        <p:nvSpPr>
          <p:cNvPr id="689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FEE504-CBC4-4D58-A69F-3C16FB6B1448}" type="slidenum">
              <a:rPr lang="en-US" altLang="en-US"/>
              <a:pPr/>
              <a:t>40</a:t>
            </a:fld>
            <a:endParaRPr lang="en-US" altLang="en-US"/>
          </a:p>
        </p:txBody>
      </p:sp>
      <p:sp>
        <p:nvSpPr>
          <p:cNvPr id="69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A15B24-BDF4-4A2B-BFBB-8146DB7995FA}" type="slidenum">
              <a:rPr lang="en-US" altLang="en-US"/>
              <a:pPr/>
              <a:t>41</a:t>
            </a:fld>
            <a:endParaRPr lang="en-US" altLang="en-US"/>
          </a:p>
        </p:txBody>
      </p:sp>
      <p:sp>
        <p:nvSpPr>
          <p:cNvPr id="693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062DAC-1C94-4935-8A5A-2C8AA765B06A}" type="slidenum">
              <a:rPr lang="en-US" altLang="en-US"/>
              <a:pPr/>
              <a:t>6</a:t>
            </a:fld>
            <a:endParaRPr lang="en-US" altLang="en-US"/>
          </a:p>
        </p:txBody>
      </p:sp>
      <p:sp>
        <p:nvSpPr>
          <p:cNvPr id="621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1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B12D4E-2996-4399-8EB1-5B18184D04ED}" type="slidenum">
              <a:rPr lang="en-US" altLang="en-US"/>
              <a:pPr/>
              <a:t>42</a:t>
            </a:fld>
            <a:endParaRPr lang="en-US" altLang="en-US"/>
          </a:p>
        </p:txBody>
      </p:sp>
      <p:sp>
        <p:nvSpPr>
          <p:cNvPr id="69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018166-797A-4F42-9E11-BE906BAC9A01}" type="slidenum">
              <a:rPr lang="en-US" altLang="en-US"/>
              <a:pPr/>
              <a:t>43</a:t>
            </a:fld>
            <a:endParaRPr lang="en-US" altLang="en-US"/>
          </a:p>
        </p:txBody>
      </p:sp>
      <p:sp>
        <p:nvSpPr>
          <p:cNvPr id="69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171263-2EF8-4ACB-98B9-E1628365A048}" type="slidenum">
              <a:rPr lang="en-US" altLang="en-US"/>
              <a:pPr/>
              <a:t>44</a:t>
            </a:fld>
            <a:endParaRPr lang="en-US" altLang="en-US"/>
          </a:p>
        </p:txBody>
      </p:sp>
      <p:sp>
        <p:nvSpPr>
          <p:cNvPr id="701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73B62D-920C-4B38-9572-DEAD6B4A168F}" type="slidenum">
              <a:rPr lang="en-US" altLang="en-US"/>
              <a:pPr/>
              <a:t>46</a:t>
            </a:fld>
            <a:endParaRPr lang="en-US" altLang="en-US"/>
          </a:p>
        </p:txBody>
      </p:sp>
      <p:sp>
        <p:nvSpPr>
          <p:cNvPr id="699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DAA755-834A-4C00-B3FB-AA8E1F95D4F5}" type="slidenum">
              <a:rPr lang="en-US" altLang="en-US"/>
              <a:pPr/>
              <a:t>7</a:t>
            </a:fld>
            <a:endParaRPr lang="en-US" altLang="en-US"/>
          </a:p>
        </p:txBody>
      </p:sp>
      <p:sp>
        <p:nvSpPr>
          <p:cNvPr id="623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3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86C9DF7-1B78-4DC9-AC2E-9C07A5115A5B}" type="slidenum">
              <a:rPr lang="en-US" altLang="en-US"/>
              <a:pPr/>
              <a:t>8</a:t>
            </a:fld>
            <a:endParaRPr lang="en-US" altLang="en-US"/>
          </a:p>
        </p:txBody>
      </p:sp>
      <p:sp>
        <p:nvSpPr>
          <p:cNvPr id="625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5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C20B87-8C85-49A0-897D-A329120CBE11}" type="slidenum">
              <a:rPr lang="en-US" altLang="en-US"/>
              <a:pPr/>
              <a:t>9</a:t>
            </a:fld>
            <a:endParaRPr lang="en-US" altLang="en-US"/>
          </a:p>
        </p:txBody>
      </p:sp>
      <p:sp>
        <p:nvSpPr>
          <p:cNvPr id="627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7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CC245A-E9E5-46FA-B4BE-E3CD0E400BAC}" type="slidenum">
              <a:rPr lang="en-US" altLang="en-US"/>
              <a:pPr/>
              <a:t>10</a:t>
            </a:fld>
            <a:endParaRPr lang="en-US" altLang="en-US"/>
          </a:p>
        </p:txBody>
      </p:sp>
      <p:sp>
        <p:nvSpPr>
          <p:cNvPr id="629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9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0C9E50-D6AE-4367-8BCF-330AAE6D0B8D}" type="slidenum">
              <a:rPr lang="en-US" altLang="en-US"/>
              <a:pPr/>
              <a:t>11</a:t>
            </a:fld>
            <a:endParaRPr lang="en-US" altLang="en-US"/>
          </a:p>
        </p:txBody>
      </p:sp>
      <p:sp>
        <p:nvSpPr>
          <p:cNvPr id="631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1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C1FAB4CC-0ACC-4BAC-84D0-3103C21A34E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4E2C83-454B-4BF9-B057-BEF7CA506075}" type="slidenum">
              <a:rPr lang="en-US" altLang="en-US"/>
              <a:pPr/>
              <a:t>‹#›</a:t>
            </a:fld>
            <a:endParaRPr lang="en-US" altLang="en-US"/>
          </a:p>
        </p:txBody>
      </p:sp>
    </p:spTree>
    <p:extLst>
      <p:ext uri="{BB962C8B-B14F-4D97-AF65-F5344CB8AC3E}">
        <p14:creationId xmlns:p14="http://schemas.microsoft.com/office/powerpoint/2010/main" val="37404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FB61CD-232D-4048-AD9D-4DAD241AAAA2}" type="slidenum">
              <a:rPr lang="en-US" altLang="en-US"/>
              <a:pPr/>
              <a:t>‹#›</a:t>
            </a:fld>
            <a:endParaRPr lang="en-US" altLang="en-US"/>
          </a:p>
        </p:txBody>
      </p:sp>
    </p:spTree>
    <p:extLst>
      <p:ext uri="{BB962C8B-B14F-4D97-AF65-F5344CB8AC3E}">
        <p14:creationId xmlns:p14="http://schemas.microsoft.com/office/powerpoint/2010/main" val="10492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F86442-8A51-4C6D-9067-8D5F5F972FFC}" type="slidenum">
              <a:rPr lang="en-US" altLang="en-US"/>
              <a:pPr/>
              <a:t>‹#›</a:t>
            </a:fld>
            <a:endParaRPr lang="en-US" altLang="en-US"/>
          </a:p>
        </p:txBody>
      </p:sp>
    </p:spTree>
    <p:extLst>
      <p:ext uri="{BB962C8B-B14F-4D97-AF65-F5344CB8AC3E}">
        <p14:creationId xmlns:p14="http://schemas.microsoft.com/office/powerpoint/2010/main" val="134756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8E2F76-6945-4F34-A1EC-4829D64FCBEA}" type="slidenum">
              <a:rPr lang="en-US" altLang="en-US"/>
              <a:pPr/>
              <a:t>‹#›</a:t>
            </a:fld>
            <a:endParaRPr lang="en-US" altLang="en-US"/>
          </a:p>
        </p:txBody>
      </p:sp>
    </p:spTree>
    <p:extLst>
      <p:ext uri="{BB962C8B-B14F-4D97-AF65-F5344CB8AC3E}">
        <p14:creationId xmlns:p14="http://schemas.microsoft.com/office/powerpoint/2010/main" val="306283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E799FF5-EE48-4900-9E7F-5A03CCAD1B50}" type="slidenum">
              <a:rPr lang="en-US" altLang="en-US"/>
              <a:pPr/>
              <a:t>‹#›</a:t>
            </a:fld>
            <a:endParaRPr lang="en-US" altLang="en-US"/>
          </a:p>
        </p:txBody>
      </p:sp>
    </p:spTree>
    <p:extLst>
      <p:ext uri="{BB962C8B-B14F-4D97-AF65-F5344CB8AC3E}">
        <p14:creationId xmlns:p14="http://schemas.microsoft.com/office/powerpoint/2010/main" val="189350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1878000-138D-4788-B4AB-B14B8830A502}" type="slidenum">
              <a:rPr lang="en-US" altLang="en-US"/>
              <a:pPr/>
              <a:t>‹#›</a:t>
            </a:fld>
            <a:endParaRPr lang="en-US" altLang="en-US"/>
          </a:p>
        </p:txBody>
      </p:sp>
    </p:spTree>
    <p:extLst>
      <p:ext uri="{BB962C8B-B14F-4D97-AF65-F5344CB8AC3E}">
        <p14:creationId xmlns:p14="http://schemas.microsoft.com/office/powerpoint/2010/main" val="173983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53D92A6-55DC-4D49-A7B7-9F3B2CCA7DE0}" type="slidenum">
              <a:rPr lang="en-US" altLang="en-US"/>
              <a:pPr/>
              <a:t>‹#›</a:t>
            </a:fld>
            <a:endParaRPr lang="en-US" altLang="en-US"/>
          </a:p>
        </p:txBody>
      </p:sp>
    </p:spTree>
    <p:extLst>
      <p:ext uri="{BB962C8B-B14F-4D97-AF65-F5344CB8AC3E}">
        <p14:creationId xmlns:p14="http://schemas.microsoft.com/office/powerpoint/2010/main" val="152980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0177C7-FE83-402D-896A-56EBCFA0E5C9}" type="slidenum">
              <a:rPr lang="en-US" altLang="en-US"/>
              <a:pPr/>
              <a:t>‹#›</a:t>
            </a:fld>
            <a:endParaRPr lang="en-US" altLang="en-US"/>
          </a:p>
        </p:txBody>
      </p:sp>
    </p:spTree>
    <p:extLst>
      <p:ext uri="{BB962C8B-B14F-4D97-AF65-F5344CB8AC3E}">
        <p14:creationId xmlns:p14="http://schemas.microsoft.com/office/powerpoint/2010/main" val="216393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ED4744-D5DE-4DCF-9A94-2D2BBDD24291}" type="slidenum">
              <a:rPr lang="en-US" altLang="en-US"/>
              <a:pPr/>
              <a:t>‹#›</a:t>
            </a:fld>
            <a:endParaRPr lang="en-US" altLang="en-US"/>
          </a:p>
        </p:txBody>
      </p:sp>
    </p:spTree>
    <p:extLst>
      <p:ext uri="{BB962C8B-B14F-4D97-AF65-F5344CB8AC3E}">
        <p14:creationId xmlns:p14="http://schemas.microsoft.com/office/powerpoint/2010/main" val="390089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070821-CB1C-4FD0-959B-1AD957ECB98D}" type="slidenum">
              <a:rPr lang="en-US" altLang="en-US"/>
              <a:pPr/>
              <a:t>‹#›</a:t>
            </a:fld>
            <a:endParaRPr lang="en-US" altLang="en-US"/>
          </a:p>
        </p:txBody>
      </p:sp>
    </p:spTree>
    <p:extLst>
      <p:ext uri="{BB962C8B-B14F-4D97-AF65-F5344CB8AC3E}">
        <p14:creationId xmlns:p14="http://schemas.microsoft.com/office/powerpoint/2010/main" val="233782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9DF94EC2-5D7C-4070-ACD3-645C81DE2A4C}"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60"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wmf"/><Relationship Id="rId4" Type="http://schemas.openxmlformats.org/officeDocument/2006/relationships/oleObject" Target="../embeddings/oleObject12.bin"/><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3.wmf"/><Relationship Id="rId4" Type="http://schemas.openxmlformats.org/officeDocument/2006/relationships/oleObject" Target="../embeddings/oleObject15.bin"/><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11" Type="http://schemas.openxmlformats.org/officeDocument/2006/relationships/image" Target="../media/image9.wmf"/><Relationship Id="rId5" Type="http://schemas.openxmlformats.org/officeDocument/2006/relationships/image" Target="../media/image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3.wmf"/><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3.w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3.wmf"/><Relationship Id="rId4" Type="http://schemas.openxmlformats.org/officeDocument/2006/relationships/oleObject" Target="../embeddings/oleObject26.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18.wmf"/><Relationship Id="rId5" Type="http://schemas.openxmlformats.org/officeDocument/2006/relationships/image" Target="../media/image3.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gif"/><Relationship Id="rId5" Type="http://schemas.openxmlformats.org/officeDocument/2006/relationships/image" Target="../media/image20.wmf"/><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1.gif"/><Relationship Id="rId5" Type="http://schemas.openxmlformats.org/officeDocument/2006/relationships/image" Target="../media/image20.wmf"/><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1.gif"/><Relationship Id="rId5" Type="http://schemas.openxmlformats.org/officeDocument/2006/relationships/image" Target="../media/image20.w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1.gif"/><Relationship Id="rId5" Type="http://schemas.openxmlformats.org/officeDocument/2006/relationships/image" Target="../media/image22.wmf"/><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19.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8.bin"/><Relationship Id="rId5" Type="http://schemas.openxmlformats.org/officeDocument/2006/relationships/image" Target="../media/image23.wmf"/><Relationship Id="rId4"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1.gif"/><Relationship Id="rId5" Type="http://schemas.openxmlformats.org/officeDocument/2006/relationships/image" Target="../media/image22.wmf"/><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1.bin"/><Relationship Id="rId5" Type="http://schemas.openxmlformats.org/officeDocument/2006/relationships/image" Target="../media/image25.wmf"/><Relationship Id="rId4" Type="http://schemas.openxmlformats.org/officeDocument/2006/relationships/oleObject" Target="../embeddings/oleObject40.bin"/></Relationships>
</file>

<file path=ppt/slides/_rels/slide2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2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image" Target="../media/image25.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5.bin"/><Relationship Id="rId5" Type="http://schemas.openxmlformats.org/officeDocument/2006/relationships/image" Target="../media/image3.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7.bin"/><Relationship Id="rId5" Type="http://schemas.openxmlformats.org/officeDocument/2006/relationships/image" Target="../media/image3.wmf"/><Relationship Id="rId4" Type="http://schemas.openxmlformats.org/officeDocument/2006/relationships/oleObject" Target="../embeddings/oleObject4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5.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49.bin"/><Relationship Id="rId5" Type="http://schemas.openxmlformats.org/officeDocument/2006/relationships/image" Target="../media/image3.wmf"/><Relationship Id="rId4" Type="http://schemas.openxmlformats.org/officeDocument/2006/relationships/oleObject" Target="../embeddings/oleObject48.bin"/><Relationship Id="rId9" Type="http://schemas.openxmlformats.org/officeDocument/2006/relationships/image" Target="../media/image30.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6.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2.bin"/><Relationship Id="rId5" Type="http://schemas.openxmlformats.org/officeDocument/2006/relationships/image" Target="../media/image3.wmf"/><Relationship Id="rId4" Type="http://schemas.openxmlformats.org/officeDocument/2006/relationships/oleObject" Target="../embeddings/oleObject51.bin"/><Relationship Id="rId9"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27.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5.bin"/><Relationship Id="rId11" Type="http://schemas.openxmlformats.org/officeDocument/2006/relationships/image" Target="../media/image28.wmf"/><Relationship Id="rId5" Type="http://schemas.openxmlformats.org/officeDocument/2006/relationships/image" Target="../media/image3.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9.bin"/><Relationship Id="rId5" Type="http://schemas.openxmlformats.org/officeDocument/2006/relationships/image" Target="../media/image3.wmf"/><Relationship Id="rId4" Type="http://schemas.openxmlformats.org/officeDocument/2006/relationships/oleObject" Target="../embeddings/oleObject5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29.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1.bin"/><Relationship Id="rId5" Type="http://schemas.openxmlformats.org/officeDocument/2006/relationships/image" Target="../media/image3.wmf"/><Relationship Id="rId4" Type="http://schemas.openxmlformats.org/officeDocument/2006/relationships/oleObject" Target="../embeddings/oleObject60.bin"/><Relationship Id="rId9" Type="http://schemas.openxmlformats.org/officeDocument/2006/relationships/image" Target="../media/image3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30.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64.bin"/><Relationship Id="rId11" Type="http://schemas.openxmlformats.org/officeDocument/2006/relationships/image" Target="../media/image38.wmf"/><Relationship Id="rId5" Type="http://schemas.openxmlformats.org/officeDocument/2006/relationships/image" Target="../media/image3.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21.gif"/><Relationship Id="rId5" Type="http://schemas.openxmlformats.org/officeDocument/2006/relationships/image" Target="../media/image37.wmf"/><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21.gif"/><Relationship Id="rId5" Type="http://schemas.openxmlformats.org/officeDocument/2006/relationships/image" Target="../media/image37.wmf"/><Relationship Id="rId4"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21.gif"/><Relationship Id="rId5" Type="http://schemas.openxmlformats.org/officeDocument/2006/relationships/image" Target="../media/image37.wmf"/><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21.gif"/><Relationship Id="rId5" Type="http://schemas.openxmlformats.org/officeDocument/2006/relationships/image" Target="../media/image37.wmf"/><Relationship Id="rId4" Type="http://schemas.openxmlformats.org/officeDocument/2006/relationships/oleObject" Target="../embeddings/oleObject7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1.gif"/><Relationship Id="rId5" Type="http://schemas.openxmlformats.org/officeDocument/2006/relationships/image" Target="../media/image37.wmf"/><Relationship Id="rId4"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36.xml"/><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1.gif"/><Relationship Id="rId5" Type="http://schemas.openxmlformats.org/officeDocument/2006/relationships/image" Target="../media/image38.wmf"/><Relationship Id="rId4" Type="http://schemas.openxmlformats.org/officeDocument/2006/relationships/oleObject" Target="../embeddings/oleObject72.bin"/></Relationships>
</file>

<file path=ppt/slides/_rels/slide3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3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75.bin"/><Relationship Id="rId5" Type="http://schemas.openxmlformats.org/officeDocument/2006/relationships/image" Target="../media/image38.wmf"/><Relationship Id="rId4"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0.wmf"/><Relationship Id="rId4" Type="http://schemas.openxmlformats.org/officeDocument/2006/relationships/oleObject" Target="../embeddings/oleObject7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40.wmf"/><Relationship Id="rId4" Type="http://schemas.openxmlformats.org/officeDocument/2006/relationships/oleObject" Target="../embeddings/oleObject7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40.wmf"/><Relationship Id="rId4" Type="http://schemas.openxmlformats.org/officeDocument/2006/relationships/oleObject" Target="../embeddings/oleObject78.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41.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80.bin"/><Relationship Id="rId5" Type="http://schemas.openxmlformats.org/officeDocument/2006/relationships/image" Target="../media/image3.wmf"/><Relationship Id="rId4" Type="http://schemas.openxmlformats.org/officeDocument/2006/relationships/oleObject" Target="../embeddings/oleObject79.bin"/><Relationship Id="rId9"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40.wmf"/><Relationship Id="rId4" Type="http://schemas.openxmlformats.org/officeDocument/2006/relationships/oleObject" Target="../embeddings/oleObject82.bin"/></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1.wmf"/><Relationship Id="rId4" Type="http://schemas.openxmlformats.org/officeDocument/2006/relationships/oleObject" Target="../embeddings/oleObject83.bin"/></Relationships>
</file>

<file path=ppt/slides/_rels/slide4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gif"/><Relationship Id="rId5" Type="http://schemas.openxmlformats.org/officeDocument/2006/relationships/image" Target="../media/image3.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609600"/>
            <a:ext cx="7772400" cy="762000"/>
          </a:xfrm>
        </p:spPr>
        <p:txBody>
          <a:bodyPr/>
          <a:lstStyle/>
          <a:p>
            <a:pPr algn="ctr"/>
            <a:r>
              <a:rPr lang="en-US" altLang="en-US" sz="3600" dirty="0"/>
              <a:t>ECE 2202</a:t>
            </a:r>
            <a:br>
              <a:rPr lang="en-US" altLang="en-US" sz="3600" dirty="0"/>
            </a:br>
            <a:r>
              <a:rPr lang="en-US" altLang="en-US" sz="3600" dirty="0"/>
              <a:t> Circuit Analysis II</a:t>
            </a:r>
          </a:p>
        </p:txBody>
      </p:sp>
      <p:sp>
        <p:nvSpPr>
          <p:cNvPr id="4099" name="Text Box 3"/>
          <p:cNvSpPr txBox="1">
            <a:spLocks noChangeArrowheads="1"/>
          </p:cNvSpPr>
          <p:nvPr/>
        </p:nvSpPr>
        <p:spPr bwMode="auto">
          <a:xfrm>
            <a:off x="2590800" y="3962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4100" name="Text Box 4"/>
          <p:cNvSpPr txBox="1">
            <a:spLocks noChangeArrowheads="1"/>
          </p:cNvSpPr>
          <p:nvPr/>
        </p:nvSpPr>
        <p:spPr bwMode="auto">
          <a:xfrm>
            <a:off x="609600" y="2133600"/>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latin typeface="Arial" charset="0"/>
              </a:rPr>
              <a:t>Lecture Set #4</a:t>
            </a:r>
          </a:p>
          <a:p>
            <a:pPr algn="ctr" eaLnBrk="0" hangingPunct="0"/>
            <a:r>
              <a:rPr lang="en-US" altLang="en-US" sz="3600" b="1" dirty="0">
                <a:latin typeface="Arial" charset="0"/>
              </a:rPr>
              <a:t>Step Response</a:t>
            </a:r>
          </a:p>
          <a:p>
            <a:pPr algn="ctr" eaLnBrk="0" hangingPunct="0"/>
            <a:r>
              <a:rPr lang="en-US" altLang="en-US" sz="1200" b="1" dirty="0">
                <a:latin typeface="Arial" charset="0"/>
              </a:rPr>
              <a:t>Version 17</a:t>
            </a:r>
            <a:endParaRPr lang="en-US" altLang="en-US" sz="1200" dirty="0">
              <a:latin typeface="Arial" charset="0"/>
            </a:endParaRPr>
          </a:p>
        </p:txBody>
      </p:sp>
      <p:grpSp>
        <p:nvGrpSpPr>
          <p:cNvPr id="4106" name="Group 10"/>
          <p:cNvGrpSpPr>
            <a:grpSpLocks/>
          </p:cNvGrpSpPr>
          <p:nvPr/>
        </p:nvGrpSpPr>
        <p:grpSpPr bwMode="auto">
          <a:xfrm>
            <a:off x="0" y="5334000"/>
            <a:ext cx="9155113" cy="1524000"/>
            <a:chOff x="0" y="3360"/>
            <a:chExt cx="5767" cy="960"/>
          </a:xfrm>
        </p:grpSpPr>
        <p:sp>
          <p:nvSpPr>
            <p:cNvPr id="4107" name="Rectangle 11"/>
            <p:cNvSpPr>
              <a:spLocks noChangeArrowheads="1"/>
            </p:cNvSpPr>
            <p:nvPr/>
          </p:nvSpPr>
          <p:spPr bwMode="auto">
            <a:xfrm>
              <a:off x="0" y="3360"/>
              <a:ext cx="5760" cy="96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8" name="Picture 12" descr="C:\Documents and Settings\shattuck\Personal\Course_junk\ECE2300_junk\Current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389"/>
              <a:ext cx="4224" cy="931"/>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
            <p:cNvSpPr>
              <a:spLocks noChangeArrowheads="1"/>
            </p:cNvSpPr>
            <p:nvPr/>
          </p:nvSpPr>
          <p:spPr bwMode="auto">
            <a:xfrm>
              <a:off x="4272" y="3572"/>
              <a:ext cx="149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solidFill>
                    <a:schemeClr val="accent2"/>
                  </a:solidFill>
                </a:rPr>
                <a:t>Shattuck@uh.edu</a:t>
              </a:r>
            </a:p>
            <a:p>
              <a:pPr algn="ctr" eaLnBrk="0" hangingPunct="0"/>
              <a:r>
                <a:rPr lang="en-US" altLang="en-US" dirty="0">
                  <a:solidFill>
                    <a:schemeClr val="accent2"/>
                  </a:solidFill>
                </a:rPr>
                <a:t>713 743-4422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5" name="Rectangle 9"/>
          <p:cNvSpPr>
            <a:spLocks noChangeArrowheads="1"/>
          </p:cNvSpPr>
          <p:nvPr/>
        </p:nvSpPr>
        <p:spPr bwMode="auto">
          <a:xfrm>
            <a:off x="5257800" y="5029200"/>
            <a:ext cx="33528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38" name="Rectangle 2"/>
          <p:cNvSpPr>
            <a:spLocks noGrp="1" noChangeArrowheads="1"/>
          </p:cNvSpPr>
          <p:nvPr>
            <p:ph type="title"/>
          </p:nvPr>
        </p:nvSpPr>
        <p:spPr>
          <a:xfrm>
            <a:off x="1371600" y="0"/>
            <a:ext cx="7772400" cy="685800"/>
          </a:xfrm>
        </p:spPr>
        <p:txBody>
          <a:bodyPr/>
          <a:lstStyle/>
          <a:p>
            <a:r>
              <a:rPr lang="en-US" altLang="en-US" sz="3600"/>
              <a:t>RL Step Response – 3</a:t>
            </a:r>
          </a:p>
        </p:txBody>
      </p:sp>
      <p:sp>
        <p:nvSpPr>
          <p:cNvPr id="628739"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We assume then, that because the switch was open for a long time, that everything had stopped changing.  If everything stopped changing, then the current through the inductor must have stopped changing.  </a:t>
            </a:r>
          </a:p>
        </p:txBody>
      </p:sp>
      <p:sp>
        <p:nvSpPr>
          <p:cNvPr id="62874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2874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882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8742" name="Object 6"/>
          <p:cNvGraphicFramePr>
            <a:graphicFrameLocks noChangeAspect="1"/>
          </p:cNvGraphicFramePr>
          <p:nvPr/>
        </p:nvGraphicFramePr>
        <p:xfrm>
          <a:off x="5257800" y="5029200"/>
          <a:ext cx="3340100" cy="887413"/>
        </p:xfrm>
        <a:graphic>
          <a:graphicData uri="http://schemas.openxmlformats.org/presentationml/2006/ole">
            <mc:AlternateContent xmlns:mc="http://schemas.openxmlformats.org/markup-compatibility/2006">
              <mc:Choice xmlns:v="urn:schemas-microsoft-com:vml" Requires="v">
                <p:oleObj spid="_x0000_s628825" name="Equation" r:id="rId6" imgW="1485720" imgH="393480" progId="Equation.DSMT4">
                  <p:embed/>
                </p:oleObj>
              </mc:Choice>
              <mc:Fallback>
                <p:oleObj name="Equation" r:id="rId6" imgW="148572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029200"/>
                        <a:ext cx="334010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8743" name="Text Box 7"/>
          <p:cNvSpPr txBox="1">
            <a:spLocks noChangeArrowheads="1"/>
          </p:cNvSpPr>
          <p:nvPr/>
        </p:nvSpPr>
        <p:spPr bwMode="auto">
          <a:xfrm>
            <a:off x="4953000" y="3276600"/>
            <a:ext cx="3886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This means that the differential of the current with respect to time, </a:t>
            </a:r>
            <a:r>
              <a:rPr lang="en-US" altLang="en-US" i="1" dirty="0" err="1">
                <a:cs typeface="Times New Roman" panose="02020603050405020304" pitchFamily="18" charset="0"/>
              </a:rPr>
              <a:t>di</a:t>
            </a:r>
            <a:r>
              <a:rPr lang="en-US" altLang="en-US" i="1" baseline="-25000" dirty="0" err="1">
                <a:cs typeface="Times New Roman" panose="02020603050405020304" pitchFamily="18" charset="0"/>
              </a:rPr>
              <a:t>L</a:t>
            </a:r>
            <a:r>
              <a:rPr lang="en-US" altLang="en-US" i="1" dirty="0">
                <a:cs typeface="Times New Roman" panose="02020603050405020304" pitchFamily="18" charset="0"/>
              </a:rPr>
              <a:t>/</a:t>
            </a:r>
            <a:r>
              <a:rPr lang="en-US" altLang="en-US" i="1" dirty="0" err="1">
                <a:cs typeface="Times New Roman" panose="02020603050405020304" pitchFamily="18" charset="0"/>
              </a:rPr>
              <a:t>dt</a:t>
            </a:r>
            <a:r>
              <a:rPr lang="en-US" altLang="en-US" dirty="0">
                <a:latin typeface="Arial" charset="0"/>
              </a:rPr>
              <a:t>, will be zero.  Thus,</a:t>
            </a:r>
          </a:p>
        </p:txBody>
      </p:sp>
      <p:graphicFrame>
        <p:nvGraphicFramePr>
          <p:cNvPr id="628744" name="Object 8"/>
          <p:cNvGraphicFramePr>
            <a:graphicFrameLocks noChangeAspect="1"/>
          </p:cNvGraphicFramePr>
          <p:nvPr>
            <p:extLst>
              <p:ext uri="{D42A27DB-BD31-4B8C-83A1-F6EECF244321}">
                <p14:modId xmlns:p14="http://schemas.microsoft.com/office/powerpoint/2010/main" val="1125350339"/>
              </p:ext>
            </p:extLst>
          </p:nvPr>
        </p:nvGraphicFramePr>
        <p:xfrm>
          <a:off x="762000" y="3657600"/>
          <a:ext cx="3757613" cy="2690813"/>
        </p:xfrm>
        <a:graphic>
          <a:graphicData uri="http://schemas.openxmlformats.org/presentationml/2006/ole">
            <mc:AlternateContent xmlns:mc="http://schemas.openxmlformats.org/markup-compatibility/2006">
              <mc:Choice xmlns:v="urn:schemas-microsoft-com:vml" Requires="v">
                <p:oleObj spid="_x0000_s628826" name="Visio" r:id="rId8" imgW="3758630" imgH="2690550" progId="Visio.Drawing.11">
                  <p:embed/>
                </p:oleObj>
              </mc:Choice>
              <mc:Fallback>
                <p:oleObj name="Visio" r:id="rId8" imgW="3758630" imgH="2690550" progId="Visio.Drawing.11">
                  <p:embed/>
                  <p:pic>
                    <p:nvPicPr>
                      <p:cNvPr id="0" name="Object 8"/>
                      <p:cNvPicPr>
                        <a:picLocks noChangeAspect="1" noChangeArrowheads="1"/>
                      </p:cNvPicPr>
                      <p:nvPr/>
                    </p:nvPicPr>
                    <p:blipFill>
                      <a:blip r:embed="rId9"/>
                      <a:srcRect/>
                      <a:stretch>
                        <a:fillRect/>
                      </a:stretch>
                    </p:blipFill>
                    <p:spPr bwMode="auto">
                      <a:xfrm>
                        <a:off x="762000" y="3657600"/>
                        <a:ext cx="3757613"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93" name="Rectangle 9"/>
          <p:cNvSpPr>
            <a:spLocks noChangeArrowheads="1"/>
          </p:cNvSpPr>
          <p:nvPr/>
        </p:nvSpPr>
        <p:spPr bwMode="auto">
          <a:xfrm>
            <a:off x="5029200" y="3581400"/>
            <a:ext cx="28956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786" name="Rectangle 2"/>
          <p:cNvSpPr>
            <a:spLocks noGrp="1" noChangeArrowheads="1"/>
          </p:cNvSpPr>
          <p:nvPr>
            <p:ph type="title"/>
          </p:nvPr>
        </p:nvSpPr>
        <p:spPr>
          <a:xfrm>
            <a:off x="1371600" y="0"/>
            <a:ext cx="7772400" cy="685800"/>
          </a:xfrm>
        </p:spPr>
        <p:txBody>
          <a:bodyPr/>
          <a:lstStyle/>
          <a:p>
            <a:r>
              <a:rPr lang="en-US" altLang="en-US" sz="3600"/>
              <a:t>RL Step Response – 4</a:t>
            </a:r>
          </a:p>
        </p:txBody>
      </p:sp>
      <p:sp>
        <p:nvSpPr>
          <p:cNvPr id="630787"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We showed in the last slide that the voltage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L</a:t>
            </a:r>
            <a:r>
              <a:rPr lang="en-US" altLang="en-US" dirty="0"/>
              <a:t> is zero, for </a:t>
            </a:r>
            <a:r>
              <a:rPr lang="en-US" altLang="en-US" i="1" dirty="0">
                <a:latin typeface="Times New Roman" panose="02020603050405020304" pitchFamily="18" charset="0"/>
                <a:cs typeface="Times New Roman" panose="02020603050405020304" pitchFamily="18" charset="0"/>
              </a:rPr>
              <a:t>t</a:t>
            </a:r>
            <a:r>
              <a:rPr lang="en-US" altLang="en-US" dirty="0"/>
              <a:t> &lt; 0.  This means that the voltage across the resistor is zero, and thus the current through the resistor is zero.   If there is no current through the resistor, then, we must have</a:t>
            </a:r>
          </a:p>
        </p:txBody>
      </p:sp>
      <p:sp>
        <p:nvSpPr>
          <p:cNvPr id="63078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3078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3087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0790" name="Object 6"/>
          <p:cNvGraphicFramePr>
            <a:graphicFrameLocks noChangeAspect="1"/>
          </p:cNvGraphicFramePr>
          <p:nvPr/>
        </p:nvGraphicFramePr>
        <p:xfrm>
          <a:off x="5029200" y="3581400"/>
          <a:ext cx="2863850" cy="593725"/>
        </p:xfrm>
        <a:graphic>
          <a:graphicData uri="http://schemas.openxmlformats.org/presentationml/2006/ole">
            <mc:AlternateContent xmlns:mc="http://schemas.openxmlformats.org/markup-compatibility/2006">
              <mc:Choice xmlns:v="urn:schemas-microsoft-com:vml" Requires="v">
                <p:oleObj spid="_x0000_s630876" name="Equation" r:id="rId6" imgW="1104840" imgH="228600" progId="Equation.DSMT4">
                  <p:embed/>
                </p:oleObj>
              </mc:Choice>
              <mc:Fallback>
                <p:oleObj name="Equation" r:id="rId6" imgW="110484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581400"/>
                        <a:ext cx="286385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0791" name="Text Box 7"/>
          <p:cNvSpPr txBox="1">
            <a:spLocks noChangeArrowheads="1"/>
          </p:cNvSpPr>
          <p:nvPr/>
        </p:nvSpPr>
        <p:spPr bwMode="auto">
          <a:xfrm>
            <a:off x="4648200" y="4572000"/>
            <a:ext cx="42068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Note the set of assumptions that led to this conclusion.  When there is no change (dc), the inductor is like a wire, and takes all the current.</a:t>
            </a:r>
          </a:p>
        </p:txBody>
      </p:sp>
      <p:graphicFrame>
        <p:nvGraphicFramePr>
          <p:cNvPr id="630792" name="Object 8"/>
          <p:cNvGraphicFramePr>
            <a:graphicFrameLocks noChangeAspect="1"/>
          </p:cNvGraphicFramePr>
          <p:nvPr/>
        </p:nvGraphicFramePr>
        <p:xfrm>
          <a:off x="685800" y="3733800"/>
          <a:ext cx="3757613" cy="2690813"/>
        </p:xfrm>
        <a:graphic>
          <a:graphicData uri="http://schemas.openxmlformats.org/presentationml/2006/ole">
            <mc:AlternateContent xmlns:mc="http://schemas.openxmlformats.org/markup-compatibility/2006">
              <mc:Choice xmlns:v="urn:schemas-microsoft-com:vml" Requires="v">
                <p:oleObj spid="_x0000_s630877" name="VISIO" r:id="rId8" imgW="3758400" imgH="2690640" progId="Visio.Drawing.6">
                  <p:embed/>
                </p:oleObj>
              </mc:Choice>
              <mc:Fallback>
                <p:oleObj name="VISIO" r:id="rId8" imgW="3758400" imgH="269064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733800"/>
                        <a:ext cx="3757613"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43" name="Rectangle 11"/>
          <p:cNvSpPr>
            <a:spLocks noChangeArrowheads="1"/>
          </p:cNvSpPr>
          <p:nvPr/>
        </p:nvSpPr>
        <p:spPr bwMode="auto">
          <a:xfrm>
            <a:off x="6400800" y="5181600"/>
            <a:ext cx="18288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842" name="Rectangle 10"/>
          <p:cNvSpPr>
            <a:spLocks noChangeArrowheads="1"/>
          </p:cNvSpPr>
          <p:nvPr/>
        </p:nvSpPr>
        <p:spPr bwMode="auto">
          <a:xfrm>
            <a:off x="5791200" y="3505200"/>
            <a:ext cx="29718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834" name="Rectangle 2"/>
          <p:cNvSpPr>
            <a:spLocks noGrp="1" noChangeArrowheads="1"/>
          </p:cNvSpPr>
          <p:nvPr>
            <p:ph type="title"/>
          </p:nvPr>
        </p:nvSpPr>
        <p:spPr>
          <a:xfrm>
            <a:off x="1371600" y="0"/>
            <a:ext cx="7772400" cy="685800"/>
          </a:xfrm>
        </p:spPr>
        <p:txBody>
          <a:bodyPr/>
          <a:lstStyle/>
          <a:p>
            <a:r>
              <a:rPr lang="en-US" altLang="en-US" sz="3600"/>
              <a:t>RL Step Response – 5</a:t>
            </a:r>
          </a:p>
        </p:txBody>
      </p:sp>
      <p:sp>
        <p:nvSpPr>
          <p:cNvPr id="632835"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sz="2800" dirty="0"/>
              <a:t>Now, we have the information about initial conditions that we needed.  The current through the inductor before the switch closed was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S1</a:t>
            </a:r>
            <a:r>
              <a:rPr lang="en-US" altLang="en-US" sz="2800" dirty="0"/>
              <a:t>.  Now, when the switch closes, this current can’t change instantaneously, since it is the current through an inductor.  Thus, we have</a:t>
            </a:r>
          </a:p>
        </p:txBody>
      </p:sp>
      <p:sp>
        <p:nvSpPr>
          <p:cNvPr id="63283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3283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3295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2838" name="Object 6"/>
          <p:cNvGraphicFramePr>
            <a:graphicFrameLocks noChangeAspect="1"/>
          </p:cNvGraphicFramePr>
          <p:nvPr/>
        </p:nvGraphicFramePr>
        <p:xfrm>
          <a:off x="5818188" y="3505200"/>
          <a:ext cx="2863850" cy="593725"/>
        </p:xfrm>
        <a:graphic>
          <a:graphicData uri="http://schemas.openxmlformats.org/presentationml/2006/ole">
            <mc:AlternateContent xmlns:mc="http://schemas.openxmlformats.org/markup-compatibility/2006">
              <mc:Choice xmlns:v="urn:schemas-microsoft-com:vml" Requires="v">
                <p:oleObj spid="_x0000_s632953" name="Equation" r:id="rId6" imgW="1104840" imgH="228600" progId="Equation.DSMT4">
                  <p:embed/>
                </p:oleObj>
              </mc:Choice>
              <mc:Fallback>
                <p:oleObj name="Equation" r:id="rId6" imgW="110484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188" y="3505200"/>
                        <a:ext cx="286385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2839" name="Text Box 7"/>
          <p:cNvSpPr txBox="1">
            <a:spLocks noChangeArrowheads="1"/>
          </p:cNvSpPr>
          <p:nvPr/>
        </p:nvSpPr>
        <p:spPr bwMode="auto">
          <a:xfrm>
            <a:off x="5791200" y="4210050"/>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We can also write this as</a:t>
            </a:r>
          </a:p>
        </p:txBody>
      </p:sp>
      <p:graphicFrame>
        <p:nvGraphicFramePr>
          <p:cNvPr id="632840" name="Object 8"/>
          <p:cNvGraphicFramePr>
            <a:graphicFrameLocks noChangeAspect="1"/>
          </p:cNvGraphicFramePr>
          <p:nvPr/>
        </p:nvGraphicFramePr>
        <p:xfrm>
          <a:off x="6437313" y="5181600"/>
          <a:ext cx="1779587" cy="593725"/>
        </p:xfrm>
        <a:graphic>
          <a:graphicData uri="http://schemas.openxmlformats.org/presentationml/2006/ole">
            <mc:AlternateContent xmlns:mc="http://schemas.openxmlformats.org/markup-compatibility/2006">
              <mc:Choice xmlns:v="urn:schemas-microsoft-com:vml" Requires="v">
                <p:oleObj spid="_x0000_s632954" name="Equation" r:id="rId8" imgW="685800" imgH="228600" progId="Equation.DSMT4">
                  <p:embed/>
                </p:oleObj>
              </mc:Choice>
              <mc:Fallback>
                <p:oleObj name="Equation" r:id="rId8" imgW="685800" imgH="2286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7313" y="5181600"/>
                        <a:ext cx="1779587"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2841" name="Object 9"/>
          <p:cNvGraphicFramePr>
            <a:graphicFrameLocks noChangeAspect="1"/>
          </p:cNvGraphicFramePr>
          <p:nvPr/>
        </p:nvGraphicFramePr>
        <p:xfrm>
          <a:off x="228600" y="4103688"/>
          <a:ext cx="5410200" cy="2582862"/>
        </p:xfrm>
        <a:graphic>
          <a:graphicData uri="http://schemas.openxmlformats.org/presentationml/2006/ole">
            <mc:AlternateContent xmlns:mc="http://schemas.openxmlformats.org/markup-compatibility/2006">
              <mc:Choice xmlns:v="urn:schemas-microsoft-com:vml" Requires="v">
                <p:oleObj spid="_x0000_s632955" name="VISIO" r:id="rId10" imgW="6025680" imgH="2876040" progId="Visio.Drawing.6">
                  <p:embed/>
                </p:oleObj>
              </mc:Choice>
              <mc:Fallback>
                <p:oleObj name="VISIO" r:id="rId10" imgW="6025680" imgH="287604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103688"/>
                        <a:ext cx="5410200" cy="25828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1371600" y="0"/>
            <a:ext cx="7772400" cy="685800"/>
          </a:xfrm>
        </p:spPr>
        <p:txBody>
          <a:bodyPr/>
          <a:lstStyle/>
          <a:p>
            <a:r>
              <a:rPr lang="en-US" altLang="en-US" sz="3600"/>
              <a:t>RL Step Response – 6</a:t>
            </a:r>
          </a:p>
        </p:txBody>
      </p:sp>
      <p:sp>
        <p:nvSpPr>
          <p:cNvPr id="634883" name="Rectangle 3"/>
          <p:cNvSpPr>
            <a:spLocks noGrp="1" noChangeArrowheads="1"/>
          </p:cNvSpPr>
          <p:nvPr>
            <p:ph type="body" idx="1"/>
          </p:nvPr>
        </p:nvSpPr>
        <p:spPr>
          <a:xfrm>
            <a:off x="304800" y="914400"/>
            <a:ext cx="8305800" cy="2819400"/>
          </a:xfrm>
        </p:spPr>
        <p:txBody>
          <a:bodyPr/>
          <a:lstStyle/>
          <a:p>
            <a:pPr marL="6350" indent="249238">
              <a:lnSpc>
                <a:spcPct val="90000"/>
              </a:lnSpc>
              <a:buFontTx/>
              <a:buNone/>
            </a:pPr>
            <a:r>
              <a:rPr lang="en-US" altLang="en-US" sz="2800" dirty="0"/>
              <a:t>Using this, we can now look at the circuit for the time after the switch closes.  When it closes, we will have the circuit below.  Let’s assume that for now, we are interested only in finding the current </a:t>
            </a:r>
            <a:r>
              <a:rPr lang="en-US" altLang="en-US" sz="2800" i="1" dirty="0" err="1">
                <a:latin typeface="Times New Roman" panose="02020603050405020304" pitchFamily="18" charset="0"/>
                <a:cs typeface="Times New Roman" panose="02020603050405020304" pitchFamily="18" charset="0"/>
              </a:rPr>
              <a:t>i</a:t>
            </a:r>
            <a:r>
              <a:rPr lang="en-US" altLang="en-US" sz="2800" i="1" baseline="-25000" dirty="0" err="1">
                <a:latin typeface="Times New Roman" panose="02020603050405020304" pitchFamily="18" charset="0"/>
                <a:cs typeface="Times New Roman" panose="02020603050405020304" pitchFamily="18" charset="0"/>
              </a:rPr>
              <a:t>L</a:t>
            </a:r>
            <a:r>
              <a:rPr lang="en-US" altLang="en-US" sz="2800" i="1" dirty="0">
                <a:latin typeface="Times New Roman" panose="02020603050405020304" pitchFamily="18" charset="0"/>
                <a:cs typeface="Times New Roman" panose="02020603050405020304" pitchFamily="18" charset="0"/>
              </a:rPr>
              <a:t>(t)</a:t>
            </a:r>
            <a:r>
              <a:rPr lang="en-US" altLang="en-US" sz="2800" dirty="0"/>
              <a:t>. So, next we will replace the parallel resistors with their equivalent, and the parallel sources with their equivalent.  We do so on the next slide.</a:t>
            </a:r>
          </a:p>
        </p:txBody>
      </p:sp>
      <p:sp>
        <p:nvSpPr>
          <p:cNvPr id="63488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348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34941"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886" name="Object 6"/>
          <p:cNvGraphicFramePr>
            <a:graphicFrameLocks noChangeAspect="1"/>
          </p:cNvGraphicFramePr>
          <p:nvPr/>
        </p:nvGraphicFramePr>
        <p:xfrm>
          <a:off x="152400" y="3962400"/>
          <a:ext cx="6026150" cy="2690813"/>
        </p:xfrm>
        <a:graphic>
          <a:graphicData uri="http://schemas.openxmlformats.org/presentationml/2006/ole">
            <mc:AlternateContent xmlns:mc="http://schemas.openxmlformats.org/markup-compatibility/2006">
              <mc:Choice xmlns:v="urn:schemas-microsoft-com:vml" Requires="v">
                <p:oleObj spid="_x0000_s634942" name="VISIO" r:id="rId6" imgW="6025680" imgH="2690640" progId="Visio.Drawing.6">
                  <p:embed/>
                </p:oleObj>
              </mc:Choice>
              <mc:Fallback>
                <p:oleObj name="VISIO" r:id="rId6" imgW="6025680" imgH="2690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962400"/>
                        <a:ext cx="6026150"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1371600" y="0"/>
            <a:ext cx="7772400" cy="685800"/>
          </a:xfrm>
        </p:spPr>
        <p:txBody>
          <a:bodyPr/>
          <a:lstStyle/>
          <a:p>
            <a:r>
              <a:rPr lang="en-US" altLang="en-US" sz="3600"/>
              <a:t>RL Step Response – 7</a:t>
            </a:r>
          </a:p>
        </p:txBody>
      </p:sp>
      <p:sp>
        <p:nvSpPr>
          <p:cNvPr id="636931"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Using this, we can now look at the circuit for the time after the switch closes.  When it closes, we will have the circuit below, where we have replaced the parallel resistors with their equivalent, and the parallel sources with their equivalent.</a:t>
            </a:r>
          </a:p>
        </p:txBody>
      </p:sp>
      <p:sp>
        <p:nvSpPr>
          <p:cNvPr id="63693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3693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3699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6934" name="Text Box 6"/>
          <p:cNvSpPr txBox="1">
            <a:spLocks noChangeArrowheads="1"/>
          </p:cNvSpPr>
          <p:nvPr/>
        </p:nvSpPr>
        <p:spPr bwMode="auto">
          <a:xfrm>
            <a:off x="5257800" y="3733800"/>
            <a:ext cx="3733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Next, we replace the current source in parallel with the resistor, with a voltage source in series with a resistor, using source transformations.  See the next slide.</a:t>
            </a:r>
          </a:p>
        </p:txBody>
      </p:sp>
      <p:graphicFrame>
        <p:nvGraphicFramePr>
          <p:cNvPr id="636935" name="Object 7"/>
          <p:cNvGraphicFramePr>
            <a:graphicFrameLocks noChangeAspect="1"/>
          </p:cNvGraphicFramePr>
          <p:nvPr/>
        </p:nvGraphicFramePr>
        <p:xfrm>
          <a:off x="228600" y="3886200"/>
          <a:ext cx="4889500" cy="2690813"/>
        </p:xfrm>
        <a:graphic>
          <a:graphicData uri="http://schemas.openxmlformats.org/presentationml/2006/ole">
            <mc:AlternateContent xmlns:mc="http://schemas.openxmlformats.org/markup-compatibility/2006">
              <mc:Choice xmlns:v="urn:schemas-microsoft-com:vml" Requires="v">
                <p:oleObj spid="_x0000_s636991" name="VISIO" r:id="rId6" imgW="4888800" imgH="2690640" progId="Visio.Drawing.6">
                  <p:embed/>
                </p:oleObj>
              </mc:Choice>
              <mc:Fallback>
                <p:oleObj name="VISIO" r:id="rId6" imgW="4888800" imgH="26906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86200"/>
                        <a:ext cx="4889500"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5" name="Rectangle 9"/>
          <p:cNvSpPr>
            <a:spLocks noChangeArrowheads="1"/>
          </p:cNvSpPr>
          <p:nvPr/>
        </p:nvSpPr>
        <p:spPr bwMode="auto">
          <a:xfrm>
            <a:off x="4724400" y="4953000"/>
            <a:ext cx="38100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78" name="Rectangle 2"/>
          <p:cNvSpPr>
            <a:spLocks noGrp="1" noChangeArrowheads="1"/>
          </p:cNvSpPr>
          <p:nvPr>
            <p:ph type="title"/>
          </p:nvPr>
        </p:nvSpPr>
        <p:spPr>
          <a:xfrm>
            <a:off x="1371600" y="0"/>
            <a:ext cx="7772400" cy="685800"/>
          </a:xfrm>
        </p:spPr>
        <p:txBody>
          <a:bodyPr/>
          <a:lstStyle/>
          <a:p>
            <a:r>
              <a:rPr lang="en-US" altLang="en-US" sz="3600"/>
              <a:t>RL Step Response – 8</a:t>
            </a:r>
          </a:p>
        </p:txBody>
      </p:sp>
      <p:sp>
        <p:nvSpPr>
          <p:cNvPr id="638979"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a:t>For the time after the switch closes, we replace the current source in parallel with the resistor, with a voltage source in series with a resistor, using source transformations. </a:t>
            </a:r>
          </a:p>
        </p:txBody>
      </p:sp>
      <p:sp>
        <p:nvSpPr>
          <p:cNvPr id="63898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3898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3906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8982" name="Text Box 6"/>
          <p:cNvSpPr txBox="1">
            <a:spLocks noChangeArrowheads="1"/>
          </p:cNvSpPr>
          <p:nvPr/>
        </p:nvSpPr>
        <p:spPr bwMode="auto">
          <a:xfrm>
            <a:off x="4419600" y="2971800"/>
            <a:ext cx="4572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We can now write KVL around this loop, writing each voltage as function of the current through the corresponding component.  We have</a:t>
            </a:r>
          </a:p>
        </p:txBody>
      </p:sp>
      <p:graphicFrame>
        <p:nvGraphicFramePr>
          <p:cNvPr id="638983" name="Object 7"/>
          <p:cNvGraphicFramePr>
            <a:graphicFrameLocks noChangeAspect="1"/>
          </p:cNvGraphicFramePr>
          <p:nvPr/>
        </p:nvGraphicFramePr>
        <p:xfrm>
          <a:off x="152400" y="3886200"/>
          <a:ext cx="4097338" cy="2805113"/>
        </p:xfrm>
        <a:graphic>
          <a:graphicData uri="http://schemas.openxmlformats.org/presentationml/2006/ole">
            <mc:AlternateContent xmlns:mc="http://schemas.openxmlformats.org/markup-compatibility/2006">
              <mc:Choice xmlns:v="urn:schemas-microsoft-com:vml" Requires="v">
                <p:oleObj spid="_x0000_s639069" name="VISIO" r:id="rId6" imgW="4097160" imgH="2804760" progId="Visio.Drawing.11">
                  <p:embed/>
                </p:oleObj>
              </mc:Choice>
              <mc:Fallback>
                <p:oleObj name="VISIO" r:id="rId6" imgW="4097160" imgH="2804760" progId="Visio.Drawing.1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86200"/>
                        <a:ext cx="4097338" cy="28051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8984" name="Object 8"/>
          <p:cNvGraphicFramePr>
            <a:graphicFrameLocks noChangeAspect="1"/>
          </p:cNvGraphicFramePr>
          <p:nvPr/>
        </p:nvGraphicFramePr>
        <p:xfrm>
          <a:off x="4724400" y="4953000"/>
          <a:ext cx="3803650" cy="901700"/>
        </p:xfrm>
        <a:graphic>
          <a:graphicData uri="http://schemas.openxmlformats.org/presentationml/2006/ole">
            <mc:AlternateContent xmlns:mc="http://schemas.openxmlformats.org/markup-compatibility/2006">
              <mc:Choice xmlns:v="urn:schemas-microsoft-com:vml" Requires="v">
                <p:oleObj spid="_x0000_s639070" name="Equation" r:id="rId8" imgW="1663560" imgH="393480" progId="Equation.DSMT4">
                  <p:embed/>
                </p:oleObj>
              </mc:Choice>
              <mc:Fallback>
                <p:oleObj name="Equation" r:id="rId8" imgW="166356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953000"/>
                        <a:ext cx="380365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35" name="Rectangle 11"/>
          <p:cNvSpPr>
            <a:spLocks noChangeArrowheads="1"/>
          </p:cNvSpPr>
          <p:nvPr/>
        </p:nvSpPr>
        <p:spPr bwMode="auto">
          <a:xfrm>
            <a:off x="4648200" y="5334000"/>
            <a:ext cx="4038600" cy="1524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034" name="Rectangle 10"/>
          <p:cNvSpPr>
            <a:spLocks noChangeArrowheads="1"/>
          </p:cNvSpPr>
          <p:nvPr/>
        </p:nvSpPr>
        <p:spPr bwMode="auto">
          <a:xfrm>
            <a:off x="4724400" y="3581400"/>
            <a:ext cx="38100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026" name="Rectangle 2"/>
          <p:cNvSpPr>
            <a:spLocks noGrp="1" noChangeArrowheads="1"/>
          </p:cNvSpPr>
          <p:nvPr>
            <p:ph type="title"/>
          </p:nvPr>
        </p:nvSpPr>
        <p:spPr>
          <a:xfrm>
            <a:off x="1371600" y="0"/>
            <a:ext cx="7772400" cy="685800"/>
          </a:xfrm>
        </p:spPr>
        <p:txBody>
          <a:bodyPr/>
          <a:lstStyle/>
          <a:p>
            <a:r>
              <a:rPr lang="en-US" altLang="en-US" sz="3600"/>
              <a:t>RL Step Response – 9</a:t>
            </a:r>
          </a:p>
        </p:txBody>
      </p:sp>
      <p:sp>
        <p:nvSpPr>
          <p:cNvPr id="641027"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dirty="0"/>
              <a:t>We have derived the equation that defines this situation.  Note that it is a first order differential equation with constant coefficients.  We have seen this before in Differential Equations courses.  We have</a:t>
            </a:r>
          </a:p>
        </p:txBody>
      </p:sp>
      <p:sp>
        <p:nvSpPr>
          <p:cNvPr id="64102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4102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4114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1030" name="Text Box 6"/>
          <p:cNvSpPr txBox="1">
            <a:spLocks noChangeArrowheads="1"/>
          </p:cNvSpPr>
          <p:nvPr/>
        </p:nvSpPr>
        <p:spPr bwMode="auto">
          <a:xfrm>
            <a:off x="4572000" y="4572000"/>
            <a:ext cx="419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The solution to this equation can be shown to be</a:t>
            </a:r>
          </a:p>
        </p:txBody>
      </p:sp>
      <p:graphicFrame>
        <p:nvGraphicFramePr>
          <p:cNvPr id="641031" name="Object 7"/>
          <p:cNvGraphicFramePr>
            <a:graphicFrameLocks noChangeAspect="1"/>
          </p:cNvGraphicFramePr>
          <p:nvPr/>
        </p:nvGraphicFramePr>
        <p:xfrm>
          <a:off x="4724400" y="5348288"/>
          <a:ext cx="3930650" cy="1509712"/>
        </p:xfrm>
        <a:graphic>
          <a:graphicData uri="http://schemas.openxmlformats.org/presentationml/2006/ole">
            <mc:AlternateContent xmlns:mc="http://schemas.openxmlformats.org/markup-compatibility/2006">
              <mc:Choice xmlns:v="urn:schemas-microsoft-com:vml" Requires="v">
                <p:oleObj spid="_x0000_s641145" name="Equation" r:id="rId6" imgW="1917360" imgH="736560" progId="Equation.DSMT4">
                  <p:embed/>
                </p:oleObj>
              </mc:Choice>
              <mc:Fallback>
                <p:oleObj name="Equation" r:id="rId6" imgW="1917360" imgH="73656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348288"/>
                        <a:ext cx="393065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1032" name="Object 8"/>
          <p:cNvGraphicFramePr>
            <a:graphicFrameLocks noChangeAspect="1"/>
          </p:cNvGraphicFramePr>
          <p:nvPr/>
        </p:nvGraphicFramePr>
        <p:xfrm>
          <a:off x="4729163" y="3581400"/>
          <a:ext cx="3803650" cy="901700"/>
        </p:xfrm>
        <a:graphic>
          <a:graphicData uri="http://schemas.openxmlformats.org/presentationml/2006/ole">
            <mc:AlternateContent xmlns:mc="http://schemas.openxmlformats.org/markup-compatibility/2006">
              <mc:Choice xmlns:v="urn:schemas-microsoft-com:vml" Requires="v">
                <p:oleObj spid="_x0000_s641146" name="Equation" r:id="rId8" imgW="1663560" imgH="393480" progId="Equation.DSMT4">
                  <p:embed/>
                </p:oleObj>
              </mc:Choice>
              <mc:Fallback>
                <p:oleObj name="Equation" r:id="rId8" imgW="166356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9163" y="3581400"/>
                        <a:ext cx="380365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1033" name="Object 9"/>
          <p:cNvGraphicFramePr>
            <a:graphicFrameLocks noChangeAspect="1"/>
          </p:cNvGraphicFramePr>
          <p:nvPr/>
        </p:nvGraphicFramePr>
        <p:xfrm>
          <a:off x="152400" y="3886200"/>
          <a:ext cx="4097338" cy="2805113"/>
        </p:xfrm>
        <a:graphic>
          <a:graphicData uri="http://schemas.openxmlformats.org/presentationml/2006/ole">
            <mc:AlternateContent xmlns:mc="http://schemas.openxmlformats.org/markup-compatibility/2006">
              <mc:Choice xmlns:v="urn:schemas-microsoft-com:vml" Requires="v">
                <p:oleObj spid="_x0000_s641147" name="VISIO" r:id="rId10" imgW="4097160" imgH="2804760" progId="Visio.Drawing.6">
                  <p:embed/>
                </p:oleObj>
              </mc:Choice>
              <mc:Fallback>
                <p:oleObj name="VISIO" r:id="rId10" imgW="4097160" imgH="280476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3886200"/>
                        <a:ext cx="4097338" cy="28051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3074" name="Object 2"/>
          <p:cNvGraphicFramePr>
            <a:graphicFrameLocks noChangeAspect="1"/>
          </p:cNvGraphicFramePr>
          <p:nvPr/>
        </p:nvGraphicFramePr>
        <p:xfrm>
          <a:off x="2590800" y="5105400"/>
          <a:ext cx="3930650" cy="1509713"/>
        </p:xfrm>
        <a:graphic>
          <a:graphicData uri="http://schemas.openxmlformats.org/presentationml/2006/ole">
            <mc:AlternateContent xmlns:mc="http://schemas.openxmlformats.org/markup-compatibility/2006">
              <mc:Choice xmlns:v="urn:schemas-microsoft-com:vml" Requires="v">
                <p:oleObj spid="_x0000_s643111" name="Equation" r:id="rId4" imgW="1917360" imgH="736560" progId="Equation.DSMT4">
                  <p:embed/>
                </p:oleObj>
              </mc:Choice>
              <mc:Fallback>
                <p:oleObj name="Equation" r:id="rId4" imgW="1917360" imgH="7365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105400"/>
                        <a:ext cx="3930650" cy="15097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3075" name="Rectangle 3"/>
          <p:cNvSpPr>
            <a:spLocks noGrp="1" noChangeArrowheads="1"/>
          </p:cNvSpPr>
          <p:nvPr>
            <p:ph type="title"/>
          </p:nvPr>
        </p:nvSpPr>
        <p:spPr>
          <a:xfrm>
            <a:off x="609600" y="304800"/>
            <a:ext cx="7772400" cy="1143000"/>
          </a:xfrm>
        </p:spPr>
        <p:txBody>
          <a:bodyPr/>
          <a:lstStyle/>
          <a:p>
            <a:r>
              <a:rPr lang="en-US" altLang="en-US" sz="4000"/>
              <a:t>Note 1 – RL</a:t>
            </a:r>
          </a:p>
        </p:txBody>
      </p:sp>
      <p:sp>
        <p:nvSpPr>
          <p:cNvPr id="643076" name="Rectangle 4"/>
          <p:cNvSpPr>
            <a:spLocks noGrp="1" noChangeArrowheads="1"/>
          </p:cNvSpPr>
          <p:nvPr>
            <p:ph type="body" idx="1"/>
          </p:nvPr>
        </p:nvSpPr>
        <p:spPr>
          <a:xfrm>
            <a:off x="152400" y="1524000"/>
            <a:ext cx="8686800" cy="3810000"/>
          </a:xfrm>
        </p:spPr>
        <p:txBody>
          <a:bodyPr/>
          <a:lstStyle/>
          <a:p>
            <a:pPr marL="0" indent="458788">
              <a:buFontTx/>
              <a:buNone/>
            </a:pPr>
            <a:r>
              <a:rPr lang="en-US" altLang="en-US" sz="2400" dirty="0">
                <a:cs typeface="Times New Roman" pitchFamily="18" charset="0"/>
              </a:rPr>
              <a:t>The equation below includes the value of the inductive current at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 0, the time of switching.  In this circuit, we solved for this already, and it was equal to the source current, </a:t>
            </a:r>
            <a:r>
              <a:rPr lang="en-US" altLang="en-US" sz="2400" i="1" dirty="0">
                <a:latin typeface="Times New Roman" panose="02020603050405020304" pitchFamily="18" charset="0"/>
                <a:cs typeface="Times New Roman" panose="02020603050405020304" pitchFamily="18" charset="0"/>
              </a:rPr>
              <a:t>I</a:t>
            </a:r>
            <a:r>
              <a:rPr lang="en-US" altLang="en-US" sz="2400" i="1" baseline="-25000" dirty="0">
                <a:latin typeface="Times New Roman" panose="02020603050405020304" pitchFamily="18" charset="0"/>
                <a:cs typeface="Times New Roman" panose="02020603050405020304" pitchFamily="18" charset="0"/>
              </a:rPr>
              <a:t>S1</a:t>
            </a:r>
            <a:r>
              <a:rPr lang="en-US" altLang="en-US" sz="2400" dirty="0">
                <a:cs typeface="Times New Roman" pitchFamily="18" charset="0"/>
              </a:rPr>
              <a:t>.  In general though, it will always be equal to the current through the inductor just before the switching took place, since that current can</a:t>
            </a:r>
            <a:r>
              <a:rPr lang="en-US" altLang="en-US" sz="2400" dirty="0">
                <a:latin typeface="Times New Roman"/>
                <a:cs typeface="Times New Roman" pitchFamily="18" charset="0"/>
              </a:rPr>
              <a:t>’</a:t>
            </a:r>
            <a:r>
              <a:rPr lang="en-US" altLang="en-US" sz="2400" dirty="0">
                <a:cs typeface="Times New Roman" pitchFamily="18" charset="0"/>
              </a:rPr>
              <a:t>t change instantaneously.  </a:t>
            </a:r>
          </a:p>
          <a:p>
            <a:pPr marL="0" indent="458788">
              <a:buFontTx/>
              <a:buNone/>
            </a:pPr>
            <a:r>
              <a:rPr lang="en-US" altLang="en-US" sz="2400" dirty="0">
                <a:cs typeface="Times New Roman" pitchFamily="18" charset="0"/>
              </a:rPr>
              <a:t>The </a:t>
            </a:r>
            <a:r>
              <a:rPr lang="en-US" altLang="en-US" sz="2400" b="1" dirty="0">
                <a:cs typeface="Times New Roman" pitchFamily="18" charset="0"/>
              </a:rPr>
              <a:t>initial condition for the inductive current</a:t>
            </a:r>
            <a:r>
              <a:rPr lang="en-US" altLang="en-US" sz="2400" dirty="0">
                <a:cs typeface="Times New Roman" pitchFamily="18" charset="0"/>
              </a:rPr>
              <a:t> is the current before the time of switching.  This is one of the key parameters of this solution.</a:t>
            </a:r>
          </a:p>
        </p:txBody>
      </p:sp>
      <p:sp>
        <p:nvSpPr>
          <p:cNvPr id="643078" name="Rectangle 6"/>
          <p:cNvSpPr>
            <a:spLocks noChangeArrowheads="1"/>
          </p:cNvSpPr>
          <p:nvPr/>
        </p:nvSpPr>
        <p:spPr bwMode="auto">
          <a:xfrm>
            <a:off x="4191000" y="5486400"/>
            <a:ext cx="762000" cy="5334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79" name="Line 7"/>
          <p:cNvSpPr>
            <a:spLocks noChangeShapeType="1"/>
          </p:cNvSpPr>
          <p:nvPr/>
        </p:nvSpPr>
        <p:spPr bwMode="auto">
          <a:xfrm flipH="1">
            <a:off x="4876800" y="4724400"/>
            <a:ext cx="762000" cy="762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3081" name="Group 9"/>
          <p:cNvGrpSpPr>
            <a:grpSpLocks/>
          </p:cNvGrpSpPr>
          <p:nvPr/>
        </p:nvGrpSpPr>
        <p:grpSpPr bwMode="auto">
          <a:xfrm>
            <a:off x="3810000" y="0"/>
            <a:ext cx="1600200" cy="1447800"/>
            <a:chOff x="3120" y="96"/>
            <a:chExt cx="1008" cy="912"/>
          </a:xfrm>
        </p:grpSpPr>
        <p:sp>
          <p:nvSpPr>
            <p:cNvPr id="643082" name="Rectangle 10"/>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3083" name="Picture 11"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22" name="Object 2"/>
          <p:cNvGraphicFramePr>
            <a:graphicFrameLocks noChangeAspect="1"/>
          </p:cNvGraphicFramePr>
          <p:nvPr/>
        </p:nvGraphicFramePr>
        <p:xfrm>
          <a:off x="2590800" y="5105400"/>
          <a:ext cx="3930650" cy="1509713"/>
        </p:xfrm>
        <a:graphic>
          <a:graphicData uri="http://schemas.openxmlformats.org/presentationml/2006/ole">
            <mc:AlternateContent xmlns:mc="http://schemas.openxmlformats.org/markup-compatibility/2006">
              <mc:Choice xmlns:v="urn:schemas-microsoft-com:vml" Requires="v">
                <p:oleObj spid="_x0000_s645158" name="Equation" r:id="rId4" imgW="1917360" imgH="736560" progId="Equation.DSMT4">
                  <p:embed/>
                </p:oleObj>
              </mc:Choice>
              <mc:Fallback>
                <p:oleObj name="Equation" r:id="rId4" imgW="1917360" imgH="7365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105400"/>
                        <a:ext cx="3930650" cy="15097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23" name="Rectangle 3"/>
          <p:cNvSpPr>
            <a:spLocks noGrp="1" noChangeArrowheads="1"/>
          </p:cNvSpPr>
          <p:nvPr>
            <p:ph type="title"/>
          </p:nvPr>
        </p:nvSpPr>
        <p:spPr>
          <a:xfrm>
            <a:off x="609600" y="304800"/>
            <a:ext cx="7772400" cy="1143000"/>
          </a:xfrm>
        </p:spPr>
        <p:txBody>
          <a:bodyPr/>
          <a:lstStyle/>
          <a:p>
            <a:r>
              <a:rPr lang="en-US" altLang="en-US" sz="4000"/>
              <a:t>Note 2 – RL</a:t>
            </a:r>
          </a:p>
        </p:txBody>
      </p:sp>
      <p:sp>
        <p:nvSpPr>
          <p:cNvPr id="645124" name="Rectangle 4"/>
          <p:cNvSpPr>
            <a:spLocks noGrp="1" noChangeArrowheads="1"/>
          </p:cNvSpPr>
          <p:nvPr>
            <p:ph type="body" idx="1"/>
          </p:nvPr>
        </p:nvSpPr>
        <p:spPr>
          <a:xfrm>
            <a:off x="152400" y="1524000"/>
            <a:ext cx="8686800" cy="3810000"/>
          </a:xfrm>
        </p:spPr>
        <p:txBody>
          <a:bodyPr/>
          <a:lstStyle/>
          <a:p>
            <a:pPr marL="0" indent="458788">
              <a:buFontTx/>
              <a:buNone/>
            </a:pPr>
            <a:r>
              <a:rPr lang="en-US" altLang="en-US" sz="2800" dirty="0">
                <a:cs typeface="Times New Roman" pitchFamily="18" charset="0"/>
              </a:rPr>
              <a:t>The equation below has an exponential, and this exponential has the quantity </a:t>
            </a:r>
            <a:r>
              <a:rPr lang="en-US" altLang="en-US" sz="2800" i="1" dirty="0">
                <a:latin typeface="Times New Roman" panose="02020603050405020304" pitchFamily="18" charset="0"/>
                <a:cs typeface="Times New Roman" panose="02020603050405020304" pitchFamily="18" charset="0"/>
              </a:rPr>
              <a:t>L/R</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cs typeface="Times New Roman" pitchFamily="18" charset="0"/>
              </a:rPr>
              <a:t> in the denominator.  The exponent must be dimensionless, so </a:t>
            </a:r>
            <a:r>
              <a:rPr lang="en-US" altLang="en-US" sz="2800" i="1" dirty="0">
                <a:latin typeface="Times New Roman" panose="02020603050405020304" pitchFamily="18" charset="0"/>
                <a:cs typeface="Times New Roman" panose="02020603050405020304" pitchFamily="18" charset="0"/>
              </a:rPr>
              <a:t>L/R</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cs typeface="Times New Roman" pitchFamily="18" charset="0"/>
              </a:rPr>
              <a:t> must have units of time.  If you check, [H] over [</a:t>
            </a:r>
            <a:r>
              <a:rPr lang="en-US" altLang="en-US" sz="2800" dirty="0">
                <a:latin typeface="Symbol" pitchFamily="18" charset="2"/>
                <a:cs typeface="Times New Roman" pitchFamily="18" charset="0"/>
              </a:rPr>
              <a:t>W</a:t>
            </a:r>
            <a:r>
              <a:rPr lang="en-US" altLang="en-US" sz="2800" dirty="0">
                <a:cs typeface="Times New Roman" pitchFamily="18" charset="0"/>
              </a:rPr>
              <a:t>] yields [s].  We call this quantity the time constant. </a:t>
            </a:r>
          </a:p>
          <a:p>
            <a:pPr marL="0" indent="458788">
              <a:buFontTx/>
              <a:buNone/>
            </a:pPr>
            <a:r>
              <a:rPr lang="en-US" altLang="en-US" sz="2800" dirty="0">
                <a:cs typeface="Times New Roman" pitchFamily="18" charset="0"/>
              </a:rPr>
              <a:t>The </a:t>
            </a:r>
            <a:r>
              <a:rPr lang="en-US" altLang="en-US" sz="2800" b="1" dirty="0">
                <a:cs typeface="Times New Roman" pitchFamily="18" charset="0"/>
              </a:rPr>
              <a:t>time constant</a:t>
            </a:r>
            <a:r>
              <a:rPr lang="en-US" altLang="en-US" sz="2800" dirty="0">
                <a:cs typeface="Times New Roman" pitchFamily="18" charset="0"/>
              </a:rPr>
              <a:t> is the inverse of the coefficient of time, in the exponent.  We call this quantity </a:t>
            </a:r>
            <a:r>
              <a:rPr lang="en-US" altLang="en-US" sz="2800" i="1" dirty="0">
                <a:latin typeface="Symbol" pitchFamily="18" charset="2"/>
                <a:cs typeface="Times New Roman" pitchFamily="18" charset="0"/>
              </a:rPr>
              <a:t>t</a:t>
            </a:r>
            <a:r>
              <a:rPr lang="en-US" altLang="en-US" sz="2800" dirty="0">
                <a:cs typeface="Times New Roman" pitchFamily="18" charset="0"/>
              </a:rPr>
              <a:t>.  This is another key parameter of this solution.</a:t>
            </a:r>
          </a:p>
        </p:txBody>
      </p:sp>
      <p:sp>
        <p:nvSpPr>
          <p:cNvPr id="645126" name="Rectangle 6"/>
          <p:cNvSpPr>
            <a:spLocks noChangeArrowheads="1"/>
          </p:cNvSpPr>
          <p:nvPr/>
        </p:nvSpPr>
        <p:spPr bwMode="auto">
          <a:xfrm>
            <a:off x="5867400" y="5334000"/>
            <a:ext cx="457200" cy="4572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27" name="Line 7"/>
          <p:cNvSpPr>
            <a:spLocks noChangeShapeType="1"/>
          </p:cNvSpPr>
          <p:nvPr/>
        </p:nvSpPr>
        <p:spPr bwMode="auto">
          <a:xfrm flipH="1">
            <a:off x="6324600" y="4648200"/>
            <a:ext cx="1295400" cy="6858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5128" name="Group 8"/>
          <p:cNvGrpSpPr>
            <a:grpSpLocks/>
          </p:cNvGrpSpPr>
          <p:nvPr/>
        </p:nvGrpSpPr>
        <p:grpSpPr bwMode="auto">
          <a:xfrm>
            <a:off x="3810000" y="0"/>
            <a:ext cx="1600200" cy="1447800"/>
            <a:chOff x="3120" y="96"/>
            <a:chExt cx="1008" cy="912"/>
          </a:xfrm>
        </p:grpSpPr>
        <p:sp>
          <p:nvSpPr>
            <p:cNvPr id="645129"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5130"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7170" name="Object 2"/>
          <p:cNvGraphicFramePr>
            <a:graphicFrameLocks noChangeAspect="1"/>
          </p:cNvGraphicFramePr>
          <p:nvPr/>
        </p:nvGraphicFramePr>
        <p:xfrm>
          <a:off x="4953000" y="5348288"/>
          <a:ext cx="3930650" cy="1509712"/>
        </p:xfrm>
        <a:graphic>
          <a:graphicData uri="http://schemas.openxmlformats.org/presentationml/2006/ole">
            <mc:AlternateContent xmlns:mc="http://schemas.openxmlformats.org/markup-compatibility/2006">
              <mc:Choice xmlns:v="urn:schemas-microsoft-com:vml" Requires="v">
                <p:oleObj spid="_x0000_s647208" name="Equation" r:id="rId4" imgW="1917360" imgH="736560" progId="Equation.DSMT4">
                  <p:embed/>
                </p:oleObj>
              </mc:Choice>
              <mc:Fallback>
                <p:oleObj name="Equation" r:id="rId4" imgW="1917360" imgH="7365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348288"/>
                        <a:ext cx="3930650" cy="150971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7171" name="Rectangle 3"/>
          <p:cNvSpPr>
            <a:spLocks noGrp="1" noChangeArrowheads="1"/>
          </p:cNvSpPr>
          <p:nvPr>
            <p:ph type="title"/>
          </p:nvPr>
        </p:nvSpPr>
        <p:spPr>
          <a:xfrm>
            <a:off x="609600" y="304800"/>
            <a:ext cx="7772400" cy="1143000"/>
          </a:xfrm>
        </p:spPr>
        <p:txBody>
          <a:bodyPr/>
          <a:lstStyle/>
          <a:p>
            <a:r>
              <a:rPr lang="en-US" altLang="en-US" sz="4000"/>
              <a:t>Note 3 – RL</a:t>
            </a:r>
          </a:p>
        </p:txBody>
      </p:sp>
      <p:sp>
        <p:nvSpPr>
          <p:cNvPr id="647172"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itchFamily="18" charset="0"/>
              </a:rPr>
              <a:t>The equation below includes the value of the inductive current a long time after the switch was thrown.  Conceptually, this is the value of the inductive current at </a:t>
            </a:r>
            <a:r>
              <a:rPr lang="en-US" altLang="en-US" sz="2400" i="1" dirty="0">
                <a:latin typeface="Times New Roman" panose="02020603050405020304" pitchFamily="18" charset="0"/>
                <a:cs typeface="Times New Roman" panose="02020603050405020304" pitchFamily="18" charset="0"/>
              </a:rPr>
              <a:t>t</a:t>
            </a:r>
            <a:r>
              <a:rPr lang="en-US" altLang="en-US" sz="2400" i="1" dirty="0">
                <a:cs typeface="Times New Roman" pitchFamily="18" charset="0"/>
              </a:rPr>
              <a:t> </a:t>
            </a:r>
            <a:r>
              <a:rPr lang="en-US" altLang="en-US" sz="2400" dirty="0">
                <a:cs typeface="Times New Roman" pitchFamily="18" charset="0"/>
              </a:rPr>
              <a:t>= </a:t>
            </a:r>
            <a:r>
              <a:rPr lang="en-US" altLang="en-US" sz="2400" dirty="0">
                <a:latin typeface="Symbol" pitchFamily="18" charset="2"/>
                <a:cs typeface="Times New Roman" pitchFamily="18" charset="0"/>
              </a:rPr>
              <a:t>¥</a:t>
            </a:r>
            <a:r>
              <a:rPr lang="en-US" altLang="en-US" sz="2400" dirty="0">
                <a:cs typeface="Times New Roman" pitchFamily="18" charset="0"/>
              </a:rPr>
              <a:t>.  In this circuit, this value is equal to the source current, </a:t>
            </a:r>
            <a:r>
              <a:rPr lang="en-US" altLang="en-US" sz="2400" i="1" dirty="0">
                <a:latin typeface="Times New Roman" panose="02020603050405020304" pitchFamily="18" charset="0"/>
                <a:cs typeface="Times New Roman" panose="02020603050405020304" pitchFamily="18" charset="0"/>
              </a:rPr>
              <a:t>I</a:t>
            </a:r>
            <a:r>
              <a:rPr lang="en-US" altLang="en-US" sz="2400" i="1" baseline="-25000" dirty="0">
                <a:latin typeface="Times New Roman" panose="02020603050405020304" pitchFamily="18" charset="0"/>
                <a:cs typeface="Times New Roman" panose="02020603050405020304" pitchFamily="18" charset="0"/>
              </a:rPr>
              <a:t>S</a:t>
            </a:r>
            <a:r>
              <a:rPr lang="en-US" altLang="en-US" sz="2400" dirty="0">
                <a:cs typeface="Times New Roman" pitchFamily="18" charset="0"/>
              </a:rPr>
              <a:t>, or </a:t>
            </a:r>
            <a:r>
              <a:rPr lang="en-US" altLang="en-US" sz="2400" i="1" dirty="0">
                <a:latin typeface="Times New Roman" panose="02020603050405020304" pitchFamily="18" charset="0"/>
                <a:cs typeface="Times New Roman" panose="02020603050405020304" pitchFamily="18" charset="0"/>
              </a:rPr>
              <a:t>V</a:t>
            </a:r>
            <a:r>
              <a:rPr lang="en-US" altLang="en-US" sz="2400" i="1" baseline="-25000" dirty="0">
                <a:latin typeface="Times New Roman" panose="02020603050405020304" pitchFamily="18" charset="0"/>
                <a:cs typeface="Times New Roman" panose="02020603050405020304" pitchFamily="18" charset="0"/>
              </a:rPr>
              <a:t>S</a:t>
            </a:r>
            <a:r>
              <a:rPr lang="en-US" altLang="en-US" sz="2400" i="1" dirty="0">
                <a:latin typeface="Times New Roman" panose="02020603050405020304" pitchFamily="18" charset="0"/>
                <a:cs typeface="Times New Roman" panose="02020603050405020304" pitchFamily="18" charset="0"/>
              </a:rPr>
              <a:t>/R</a:t>
            </a:r>
            <a:r>
              <a:rPr lang="en-US" altLang="en-US" sz="2400" i="1" baseline="-25000" dirty="0">
                <a:latin typeface="Times New Roman" panose="02020603050405020304" pitchFamily="18" charset="0"/>
                <a:cs typeface="Times New Roman" panose="02020603050405020304" pitchFamily="18" charset="0"/>
              </a:rPr>
              <a:t>S</a:t>
            </a:r>
            <a:r>
              <a:rPr lang="en-US" altLang="en-US" sz="2400" dirty="0">
                <a:cs typeface="Times New Roman" pitchFamily="18" charset="0"/>
              </a:rPr>
              <a:t>.  In general though, it will always be equal to the current through the inductor with the switch in its final position, after the inductor current has stopped changing, and the inductor behaves like a short circuit.  </a:t>
            </a:r>
          </a:p>
          <a:p>
            <a:pPr marL="0" indent="458788">
              <a:lnSpc>
                <a:spcPct val="90000"/>
              </a:lnSpc>
              <a:buFontTx/>
              <a:buNone/>
            </a:pPr>
            <a:r>
              <a:rPr lang="en-US" altLang="en-US" sz="2400" dirty="0">
                <a:cs typeface="Times New Roman" pitchFamily="18" charset="0"/>
              </a:rPr>
              <a:t>This </a:t>
            </a:r>
            <a:r>
              <a:rPr lang="en-US" altLang="en-US" sz="2400" b="1" dirty="0">
                <a:cs typeface="Times New Roman" pitchFamily="18" charset="0"/>
              </a:rPr>
              <a:t>final value for the inductive current</a:t>
            </a:r>
            <a:r>
              <a:rPr lang="en-US" altLang="en-US" sz="2400" dirty="0">
                <a:cs typeface="Times New Roman" pitchFamily="18" charset="0"/>
              </a:rPr>
              <a:t> is the current a long time after the time of switching.  This is another key parameter of this solution.</a:t>
            </a:r>
          </a:p>
        </p:txBody>
      </p:sp>
      <p:sp>
        <p:nvSpPr>
          <p:cNvPr id="647174" name="Rectangle 6"/>
          <p:cNvSpPr>
            <a:spLocks noChangeArrowheads="1"/>
          </p:cNvSpPr>
          <p:nvPr/>
        </p:nvSpPr>
        <p:spPr bwMode="auto">
          <a:xfrm>
            <a:off x="7467600" y="5562600"/>
            <a:ext cx="457200" cy="8382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175" name="Line 7"/>
          <p:cNvSpPr>
            <a:spLocks noChangeShapeType="1"/>
          </p:cNvSpPr>
          <p:nvPr/>
        </p:nvSpPr>
        <p:spPr bwMode="auto">
          <a:xfrm flipH="1">
            <a:off x="7924800" y="5181600"/>
            <a:ext cx="533400" cy="381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6" name="Rectangle 8"/>
          <p:cNvSpPr>
            <a:spLocks noChangeArrowheads="1"/>
          </p:cNvSpPr>
          <p:nvPr/>
        </p:nvSpPr>
        <p:spPr bwMode="auto">
          <a:xfrm>
            <a:off x="5791200" y="5562600"/>
            <a:ext cx="457200" cy="8382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177" name="Line 9"/>
          <p:cNvSpPr>
            <a:spLocks noChangeShapeType="1"/>
          </p:cNvSpPr>
          <p:nvPr/>
        </p:nvSpPr>
        <p:spPr bwMode="auto">
          <a:xfrm flipH="1">
            <a:off x="6248400" y="5181600"/>
            <a:ext cx="533400" cy="381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7178" name="Group 10"/>
          <p:cNvGrpSpPr>
            <a:grpSpLocks/>
          </p:cNvGrpSpPr>
          <p:nvPr/>
        </p:nvGrpSpPr>
        <p:grpSpPr bwMode="auto">
          <a:xfrm>
            <a:off x="3810000" y="0"/>
            <a:ext cx="1600200" cy="1447800"/>
            <a:chOff x="3120" y="96"/>
            <a:chExt cx="1008" cy="912"/>
          </a:xfrm>
        </p:grpSpPr>
        <p:sp>
          <p:nvSpPr>
            <p:cNvPr id="647179" name="Rectangle 11"/>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7180" name="Picture 12"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ctrTitle"/>
          </p:nvPr>
        </p:nvSpPr>
        <p:spPr>
          <a:xfrm>
            <a:off x="685800" y="3124200"/>
            <a:ext cx="7772400" cy="3352800"/>
          </a:xfrm>
        </p:spPr>
        <p:txBody>
          <a:bodyPr/>
          <a:lstStyle/>
          <a:p>
            <a:r>
              <a:rPr lang="en-US" altLang="en-US" dirty="0"/>
              <a:t>Lecture Set #4</a:t>
            </a:r>
            <a:br>
              <a:rPr lang="en-US" altLang="en-US" dirty="0"/>
            </a:br>
            <a:r>
              <a:rPr lang="en-US" altLang="en-US" dirty="0"/>
              <a:t>Step Response of First Order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9218" name="Object 2"/>
          <p:cNvGraphicFramePr>
            <a:graphicFrameLocks noChangeAspect="1"/>
          </p:cNvGraphicFramePr>
          <p:nvPr/>
        </p:nvGraphicFramePr>
        <p:xfrm>
          <a:off x="5105400" y="5451475"/>
          <a:ext cx="3721100" cy="1406525"/>
        </p:xfrm>
        <a:graphic>
          <a:graphicData uri="http://schemas.openxmlformats.org/presentationml/2006/ole">
            <mc:AlternateContent xmlns:mc="http://schemas.openxmlformats.org/markup-compatibility/2006">
              <mc:Choice xmlns:v="urn:schemas-microsoft-com:vml" Requires="v">
                <p:oleObj spid="_x0000_s649251" name="Equation" r:id="rId4" imgW="1815840" imgH="685800" progId="Equation.DSMT4">
                  <p:embed/>
                </p:oleObj>
              </mc:Choice>
              <mc:Fallback>
                <p:oleObj name="Equation" r:id="rId4" imgW="1815840" imgH="685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451475"/>
                        <a:ext cx="3721100" cy="140652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9219" name="Rectangle 3"/>
          <p:cNvSpPr>
            <a:spLocks noGrp="1" noChangeArrowheads="1"/>
          </p:cNvSpPr>
          <p:nvPr>
            <p:ph type="title"/>
          </p:nvPr>
        </p:nvSpPr>
        <p:spPr>
          <a:xfrm>
            <a:off x="609600" y="304800"/>
            <a:ext cx="7772400" cy="1143000"/>
          </a:xfrm>
        </p:spPr>
        <p:txBody>
          <a:bodyPr/>
          <a:lstStyle/>
          <a:p>
            <a:r>
              <a:rPr lang="en-US" altLang="en-US" sz="4000"/>
              <a:t>Note 4 – RL</a:t>
            </a:r>
          </a:p>
        </p:txBody>
      </p:sp>
      <p:sp>
        <p:nvSpPr>
          <p:cNvPr id="649220"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itchFamily="18" charset="0"/>
              </a:rPr>
              <a:t>The </a:t>
            </a:r>
            <a:r>
              <a:rPr lang="en-US" altLang="en-US" sz="2400" b="1" dirty="0">
                <a:cs typeface="Times New Roman" pitchFamily="18" charset="0"/>
              </a:rPr>
              <a:t>time constant, or </a:t>
            </a:r>
            <a:r>
              <a:rPr lang="en-US" altLang="en-US" sz="2400" b="1" i="1" dirty="0">
                <a:latin typeface="Symbol" pitchFamily="18" charset="2"/>
                <a:cs typeface="Times New Roman" pitchFamily="18" charset="0"/>
              </a:rPr>
              <a:t>t</a:t>
            </a:r>
            <a:r>
              <a:rPr lang="en-US" altLang="en-US" sz="2400" b="1" dirty="0">
                <a:cs typeface="Times New Roman" pitchFamily="18" charset="0"/>
              </a:rPr>
              <a:t>,</a:t>
            </a:r>
            <a:r>
              <a:rPr lang="en-US" altLang="en-US" sz="2400" dirty="0">
                <a:cs typeface="Times New Roman" pitchFamily="18" charset="0"/>
              </a:rPr>
              <a:t> is the time that it takes the solution to move a certain portion of its way between its initial value and its final value.  The solution moves exponentially towards its final value.  For example, after five time constants (5</a:t>
            </a:r>
            <a:r>
              <a:rPr lang="en-US" altLang="en-US" sz="2400" i="1" dirty="0">
                <a:latin typeface="Symbol" pitchFamily="18" charset="2"/>
                <a:cs typeface="Times New Roman" pitchFamily="18" charset="0"/>
              </a:rPr>
              <a:t>t</a:t>
            </a:r>
            <a:r>
              <a:rPr lang="en-US" altLang="en-US" sz="2400" dirty="0">
                <a:cs typeface="Times New Roman" pitchFamily="18" charset="0"/>
              </a:rPr>
              <a:t>) the current has moved to within 1% of its final value.  </a:t>
            </a:r>
          </a:p>
          <a:p>
            <a:pPr marL="0" indent="458788">
              <a:lnSpc>
                <a:spcPct val="90000"/>
              </a:lnSpc>
              <a:buFontTx/>
              <a:buNone/>
            </a:pPr>
            <a:r>
              <a:rPr lang="en-US" altLang="en-US" sz="2400" dirty="0">
                <a:cs typeface="Times New Roman" pitchFamily="18" charset="0"/>
              </a:rPr>
              <a:t>This defines what we mean by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A circuit is said to have been in a given condition for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if it has been in that condition for several time constants.  In the step response, after several time constants, the solution approaches its final value.  The number of time constants required to reach this final value depends on the needed accuracy in that situation.  </a:t>
            </a:r>
          </a:p>
        </p:txBody>
      </p:sp>
      <p:grpSp>
        <p:nvGrpSpPr>
          <p:cNvPr id="649222" name="Group 6"/>
          <p:cNvGrpSpPr>
            <a:grpSpLocks/>
          </p:cNvGrpSpPr>
          <p:nvPr/>
        </p:nvGrpSpPr>
        <p:grpSpPr bwMode="auto">
          <a:xfrm>
            <a:off x="3810000" y="0"/>
            <a:ext cx="1600200" cy="1447800"/>
            <a:chOff x="3120" y="96"/>
            <a:chExt cx="1008" cy="912"/>
          </a:xfrm>
        </p:grpSpPr>
        <p:sp>
          <p:nvSpPr>
            <p:cNvPr id="649223" name="Rectangle 7"/>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9224" name="Picture 8"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1266" name="Object 2"/>
          <p:cNvGraphicFramePr>
            <a:graphicFrameLocks noChangeAspect="1"/>
          </p:cNvGraphicFramePr>
          <p:nvPr/>
        </p:nvGraphicFramePr>
        <p:xfrm>
          <a:off x="1752600" y="6218238"/>
          <a:ext cx="4413250" cy="639762"/>
        </p:xfrm>
        <a:graphic>
          <a:graphicData uri="http://schemas.openxmlformats.org/presentationml/2006/ole">
            <mc:AlternateContent xmlns:mc="http://schemas.openxmlformats.org/markup-compatibility/2006">
              <mc:Choice xmlns:v="urn:schemas-microsoft-com:vml" Requires="v">
                <p:oleObj spid="_x0000_s651330" name="Equation" r:id="rId4" imgW="2628720" imgH="380880" progId="Equation.DSMT4">
                  <p:embed/>
                </p:oleObj>
              </mc:Choice>
              <mc:Fallback>
                <p:oleObj name="Equation" r:id="rId4" imgW="2628720" imgH="3808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218238"/>
                        <a:ext cx="4413250" cy="63976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1267" name="Rectangle 3"/>
          <p:cNvSpPr>
            <a:spLocks noGrp="1" noChangeArrowheads="1"/>
          </p:cNvSpPr>
          <p:nvPr>
            <p:ph type="title"/>
          </p:nvPr>
        </p:nvSpPr>
        <p:spPr>
          <a:xfrm>
            <a:off x="609600" y="0"/>
            <a:ext cx="7772400" cy="685800"/>
          </a:xfrm>
        </p:spPr>
        <p:txBody>
          <a:bodyPr/>
          <a:lstStyle/>
          <a:p>
            <a:r>
              <a:rPr lang="en-US" altLang="en-US" sz="4000"/>
              <a:t>Note 5 – RL</a:t>
            </a:r>
          </a:p>
        </p:txBody>
      </p:sp>
      <p:sp>
        <p:nvSpPr>
          <p:cNvPr id="651268" name="Rectangle 4"/>
          <p:cNvSpPr>
            <a:spLocks noGrp="1" noChangeArrowheads="1"/>
          </p:cNvSpPr>
          <p:nvPr>
            <p:ph type="body" idx="1"/>
          </p:nvPr>
        </p:nvSpPr>
        <p:spPr>
          <a:xfrm>
            <a:off x="6781800" y="685800"/>
            <a:ext cx="2362200" cy="6172200"/>
          </a:xfrm>
        </p:spPr>
        <p:txBody>
          <a:bodyPr/>
          <a:lstStyle/>
          <a:p>
            <a:pPr marL="0" indent="458788">
              <a:lnSpc>
                <a:spcPct val="90000"/>
              </a:lnSpc>
              <a:buFontTx/>
              <a:buNone/>
            </a:pPr>
            <a:r>
              <a:rPr lang="en-US" altLang="en-US" sz="2000" dirty="0">
                <a:cs typeface="Times New Roman" pitchFamily="18" charset="0"/>
              </a:rPr>
              <a:t>Here is an example plot with </a:t>
            </a:r>
            <a:br>
              <a:rPr lang="en-US" altLang="en-US" sz="2000" dirty="0">
                <a:cs typeface="Times New Roman" pitchFamily="18" charset="0"/>
              </a:rPr>
            </a:br>
            <a:r>
              <a:rPr lang="en-US" altLang="en-US" sz="2000" i="1" dirty="0" err="1">
                <a:latin typeface="Times New Roman" panose="02020603050405020304" pitchFamily="18" charset="0"/>
                <a:cs typeface="Times New Roman" panose="02020603050405020304" pitchFamily="18" charset="0"/>
              </a:rPr>
              <a:t>i</a:t>
            </a:r>
            <a:r>
              <a:rPr lang="en-US" altLang="en-US" sz="2000" i="1" baseline="-25000" dirty="0" err="1">
                <a:latin typeface="Times New Roman" panose="02020603050405020304" pitchFamily="18" charset="0"/>
                <a:cs typeface="Times New Roman" panose="02020603050405020304" pitchFamily="18" charset="0"/>
              </a:rPr>
              <a:t>L</a:t>
            </a:r>
            <a:r>
              <a:rPr lang="en-US" altLang="en-US" sz="2000" dirty="0">
                <a:latin typeface="Times New Roman" panose="02020603050405020304" pitchFamily="18" charset="0"/>
                <a:cs typeface="Times New Roman" panose="02020603050405020304" pitchFamily="18" charset="0"/>
              </a:rPr>
              <a:t>(0)</a:t>
            </a:r>
            <a:r>
              <a:rPr lang="en-US" altLang="en-US" sz="2000" dirty="0">
                <a:cs typeface="Times New Roman" pitchFamily="18" charset="0"/>
              </a:rPr>
              <a:t> = -15[mA], </a:t>
            </a:r>
            <a:br>
              <a:rPr lang="en-US" altLang="en-US" sz="2000" dirty="0">
                <a:cs typeface="Times New Roman" pitchFamily="18" charset="0"/>
              </a:rPr>
            </a:br>
            <a:r>
              <a:rPr lang="en-US" altLang="en-US" sz="2000" i="1" dirty="0">
                <a:latin typeface="Times New Roman" panose="02020603050405020304" pitchFamily="18" charset="0"/>
                <a:cs typeface="Times New Roman" panose="02020603050405020304" pitchFamily="18" charset="0"/>
              </a:rPr>
              <a:t>V</a:t>
            </a:r>
            <a:r>
              <a:rPr lang="en-US" altLang="en-US" sz="2000" i="1" baseline="-25000" dirty="0">
                <a:latin typeface="Times New Roman" panose="02020603050405020304" pitchFamily="18" charset="0"/>
                <a:cs typeface="Times New Roman" panose="02020603050405020304" pitchFamily="18" charset="0"/>
              </a:rPr>
              <a:t>S</a:t>
            </a:r>
            <a:r>
              <a:rPr lang="en-US" altLang="en-US" sz="2000" i="1" dirty="0">
                <a:latin typeface="Times New Roman" panose="02020603050405020304" pitchFamily="18" charset="0"/>
                <a:cs typeface="Times New Roman" panose="02020603050405020304" pitchFamily="18" charset="0"/>
              </a:rPr>
              <a:t>/R</a:t>
            </a:r>
            <a:r>
              <a:rPr lang="en-US" altLang="en-US" sz="2000" i="1" baseline="-25000" dirty="0">
                <a:latin typeface="Times New Roman" panose="02020603050405020304" pitchFamily="18" charset="0"/>
                <a:cs typeface="Times New Roman" panose="02020603050405020304" pitchFamily="18" charset="0"/>
              </a:rPr>
              <a:t>S</a:t>
            </a:r>
            <a:r>
              <a:rPr lang="en-US" altLang="en-US" sz="2000" dirty="0">
                <a:cs typeface="Times New Roman" pitchFamily="18" charset="0"/>
              </a:rPr>
              <a:t> = 10[mA], and</a:t>
            </a:r>
            <a:br>
              <a:rPr lang="en-US" altLang="en-US" sz="2000" dirty="0">
                <a:cs typeface="Times New Roman" pitchFamily="18" charset="0"/>
              </a:rPr>
            </a:br>
            <a:r>
              <a:rPr lang="en-US" altLang="en-US" sz="2000" i="1" dirty="0">
                <a:latin typeface="Symbol" pitchFamily="18" charset="2"/>
                <a:cs typeface="Times New Roman" pitchFamily="18" charset="0"/>
              </a:rPr>
              <a:t>t</a:t>
            </a:r>
            <a:r>
              <a:rPr lang="en-US" altLang="en-US" sz="2000" dirty="0">
                <a:cs typeface="Times New Roman" pitchFamily="18" charset="0"/>
              </a:rPr>
              <a:t> = 50[</a:t>
            </a:r>
            <a:r>
              <a:rPr lang="en-US" altLang="en-US" sz="2000" dirty="0" err="1">
                <a:cs typeface="Times New Roman" pitchFamily="18" charset="0"/>
              </a:rPr>
              <a:t>ms</a:t>
            </a:r>
            <a:r>
              <a:rPr lang="en-US" altLang="en-US" sz="2000" dirty="0">
                <a:cs typeface="Times New Roman" pitchFamily="18" charset="0"/>
              </a:rPr>
              <a:t>].</a:t>
            </a:r>
          </a:p>
          <a:p>
            <a:pPr marL="0" indent="458788">
              <a:lnSpc>
                <a:spcPct val="90000"/>
              </a:lnSpc>
              <a:buFontTx/>
              <a:buNone/>
            </a:pPr>
            <a:r>
              <a:rPr lang="en-US" altLang="en-US" sz="2000" dirty="0">
                <a:cs typeface="Times New Roman" pitchFamily="18" charset="0"/>
              </a:rPr>
              <a:t>Note that after one time constant (50[</a:t>
            </a:r>
            <a:r>
              <a:rPr lang="en-US" altLang="en-US" sz="2000" dirty="0" err="1">
                <a:cs typeface="Times New Roman" pitchFamily="18" charset="0"/>
              </a:rPr>
              <a:t>ms</a:t>
            </a:r>
            <a:r>
              <a:rPr lang="en-US" altLang="en-US" sz="2000" dirty="0">
                <a:cs typeface="Times New Roman" pitchFamily="18" charset="0"/>
              </a:rPr>
              <a:t>]) the plot has moved within {(1/e) </a:t>
            </a:r>
            <a:r>
              <a:rPr lang="en-US" altLang="en-US" sz="2000" baseline="30000" dirty="0">
                <a:cs typeface="Times New Roman" pitchFamily="18" charset="0"/>
              </a:rPr>
              <a:t>.</a:t>
            </a:r>
            <a:r>
              <a:rPr lang="en-US" altLang="en-US" sz="2000" dirty="0">
                <a:cs typeface="Times New Roman" pitchFamily="18" charset="0"/>
              </a:rPr>
              <a:t> 25[mA]}, or within 9.2[mA], of the final value, of 10[mA].  After five time constants (250[</a:t>
            </a:r>
            <a:r>
              <a:rPr lang="en-US" altLang="en-US" sz="2000" dirty="0" err="1">
                <a:cs typeface="Times New Roman" pitchFamily="18" charset="0"/>
              </a:rPr>
              <a:t>ms</a:t>
            </a:r>
            <a:r>
              <a:rPr lang="en-US" altLang="en-US" sz="2000" dirty="0">
                <a:cs typeface="Times New Roman" pitchFamily="18" charset="0"/>
              </a:rPr>
              <a:t>]), the current has essentially reached its final value, within 1%.</a:t>
            </a:r>
          </a:p>
        </p:txBody>
      </p:sp>
      <p:graphicFrame>
        <p:nvGraphicFramePr>
          <p:cNvPr id="651270" name="Object 6"/>
          <p:cNvGraphicFramePr>
            <a:graphicFrameLocks noChangeAspect="1"/>
          </p:cNvGraphicFramePr>
          <p:nvPr/>
        </p:nvGraphicFramePr>
        <p:xfrm>
          <a:off x="0" y="1258888"/>
          <a:ext cx="6629400" cy="4894262"/>
        </p:xfrm>
        <a:graphic>
          <a:graphicData uri="http://schemas.openxmlformats.org/presentationml/2006/ole">
            <mc:AlternateContent xmlns:mc="http://schemas.openxmlformats.org/markup-compatibility/2006">
              <mc:Choice xmlns:v="urn:schemas-microsoft-com:vml" Requires="v">
                <p:oleObj spid="_x0000_s651331" name="Chart" r:id="rId6" imgW="10735056" imgH="7925206" progId="Excel.Chart.8">
                  <p:embed/>
                </p:oleObj>
              </mc:Choice>
              <mc:Fallback>
                <p:oleObj name="Chart" r:id="rId6" imgW="10735056" imgH="7925206"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58888"/>
                        <a:ext cx="6629400" cy="48942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1271" name="Line 7"/>
          <p:cNvSpPr>
            <a:spLocks noChangeShapeType="1"/>
          </p:cNvSpPr>
          <p:nvPr/>
        </p:nvSpPr>
        <p:spPr bwMode="auto">
          <a:xfrm>
            <a:off x="1752600" y="2057400"/>
            <a:ext cx="0" cy="10668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272" name="Text Box 8"/>
          <p:cNvSpPr txBox="1">
            <a:spLocks noChangeArrowheads="1"/>
          </p:cNvSpPr>
          <p:nvPr/>
        </p:nvSpPr>
        <p:spPr bwMode="auto">
          <a:xfrm>
            <a:off x="1752600" y="213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9.2[mA]</a:t>
            </a:r>
          </a:p>
        </p:txBody>
      </p:sp>
      <p:grpSp>
        <p:nvGrpSpPr>
          <p:cNvPr id="651273" name="Group 9"/>
          <p:cNvGrpSpPr>
            <a:grpSpLocks/>
          </p:cNvGrpSpPr>
          <p:nvPr/>
        </p:nvGrpSpPr>
        <p:grpSpPr bwMode="auto">
          <a:xfrm>
            <a:off x="3810000" y="0"/>
            <a:ext cx="1600200" cy="1447800"/>
            <a:chOff x="3120" y="96"/>
            <a:chExt cx="1008" cy="912"/>
          </a:xfrm>
        </p:grpSpPr>
        <p:sp>
          <p:nvSpPr>
            <p:cNvPr id="651274" name="Rectangle 10"/>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1275" name="Picture 11"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3314" name="Object 2"/>
          <p:cNvGraphicFramePr>
            <a:graphicFrameLocks noChangeAspect="1"/>
          </p:cNvGraphicFramePr>
          <p:nvPr/>
        </p:nvGraphicFramePr>
        <p:xfrm>
          <a:off x="2667000" y="5451475"/>
          <a:ext cx="3721100" cy="1406525"/>
        </p:xfrm>
        <a:graphic>
          <a:graphicData uri="http://schemas.openxmlformats.org/presentationml/2006/ole">
            <mc:AlternateContent xmlns:mc="http://schemas.openxmlformats.org/markup-compatibility/2006">
              <mc:Choice xmlns:v="urn:schemas-microsoft-com:vml" Requires="v">
                <p:oleObj spid="_x0000_s653350" name="Equation" r:id="rId4" imgW="1815840" imgH="685800" progId="Equation.DSMT4">
                  <p:embed/>
                </p:oleObj>
              </mc:Choice>
              <mc:Fallback>
                <p:oleObj name="Equation" r:id="rId4" imgW="1815840" imgH="685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451475"/>
                        <a:ext cx="3721100" cy="140652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3315" name="Rectangle 3"/>
          <p:cNvSpPr>
            <a:spLocks noGrp="1" noChangeArrowheads="1"/>
          </p:cNvSpPr>
          <p:nvPr>
            <p:ph type="title"/>
          </p:nvPr>
        </p:nvSpPr>
        <p:spPr>
          <a:xfrm>
            <a:off x="609600" y="304800"/>
            <a:ext cx="7772400" cy="1143000"/>
          </a:xfrm>
        </p:spPr>
        <p:txBody>
          <a:bodyPr/>
          <a:lstStyle/>
          <a:p>
            <a:r>
              <a:rPr lang="en-US" altLang="en-US" sz="4000"/>
              <a:t>Note 6 – RL</a:t>
            </a:r>
          </a:p>
        </p:txBody>
      </p:sp>
      <p:sp>
        <p:nvSpPr>
          <p:cNvPr id="653316"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800" dirty="0">
                <a:cs typeface="Times New Roman" pitchFamily="18" charset="0"/>
              </a:rPr>
              <a:t>The form of this solution is what led us to the assumption that we made earlier, that after a long time everything stops changing.  The responses are all decaying exponentials, so after many time constants, everything stops changing.  When this happens, all differentials will be zero.  We call this condition </a:t>
            </a:r>
            <a:r>
              <a:rPr lang="en-US" altLang="en-US" sz="2800" dirty="0">
                <a:latin typeface="Times New Roman"/>
                <a:cs typeface="Times New Roman" pitchFamily="18" charset="0"/>
              </a:rPr>
              <a:t>“</a:t>
            </a:r>
            <a:r>
              <a:rPr lang="en-US" altLang="en-US" sz="2800" b="1" dirty="0">
                <a:cs typeface="Times New Roman" pitchFamily="18" charset="0"/>
              </a:rPr>
              <a:t>steady state</a:t>
            </a:r>
            <a:r>
              <a:rPr lang="en-US" altLang="en-US" sz="2800" dirty="0">
                <a:latin typeface="Times New Roman"/>
                <a:cs typeface="Times New Roman" pitchFamily="18" charset="0"/>
              </a:rPr>
              <a:t>”</a:t>
            </a:r>
            <a:r>
              <a:rPr lang="en-US" altLang="en-US" sz="2800" dirty="0">
                <a:cs typeface="Times New Roman" pitchFamily="18" charset="0"/>
              </a:rPr>
              <a:t>.</a:t>
            </a:r>
          </a:p>
          <a:p>
            <a:pPr marL="0" indent="458788">
              <a:lnSpc>
                <a:spcPct val="90000"/>
              </a:lnSpc>
              <a:buFontTx/>
              <a:buNone/>
            </a:pPr>
            <a:r>
              <a:rPr lang="en-US" altLang="en-US" sz="2800" dirty="0">
                <a:cs typeface="Times New Roman" pitchFamily="18" charset="0"/>
              </a:rPr>
              <a:t>The final value, or steady state value, in this circuit is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S</a:t>
            </a:r>
            <a:r>
              <a:rPr lang="en-US" altLang="en-US" sz="2800" i="1" dirty="0">
                <a:latin typeface="Times New Roman" panose="02020603050405020304" pitchFamily="18" charset="0"/>
                <a:cs typeface="Times New Roman" panose="02020603050405020304" pitchFamily="18" charset="0"/>
              </a:rPr>
              <a:t>/R</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cs typeface="Times New Roman" pitchFamily="18" charset="0"/>
              </a:rPr>
              <a:t>.</a:t>
            </a:r>
          </a:p>
        </p:txBody>
      </p:sp>
      <p:sp>
        <p:nvSpPr>
          <p:cNvPr id="653318" name="Rectangle 6"/>
          <p:cNvSpPr>
            <a:spLocks noChangeArrowheads="1"/>
          </p:cNvSpPr>
          <p:nvPr/>
        </p:nvSpPr>
        <p:spPr bwMode="auto">
          <a:xfrm>
            <a:off x="3505200" y="5562600"/>
            <a:ext cx="457200" cy="8382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319" name="Line 7"/>
          <p:cNvSpPr>
            <a:spLocks noChangeShapeType="1"/>
          </p:cNvSpPr>
          <p:nvPr/>
        </p:nvSpPr>
        <p:spPr bwMode="auto">
          <a:xfrm>
            <a:off x="1676400" y="4953000"/>
            <a:ext cx="1828800" cy="609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3320" name="Group 8"/>
          <p:cNvGrpSpPr>
            <a:grpSpLocks/>
          </p:cNvGrpSpPr>
          <p:nvPr/>
        </p:nvGrpSpPr>
        <p:grpSpPr bwMode="auto">
          <a:xfrm>
            <a:off x="3810000" y="0"/>
            <a:ext cx="1600200" cy="1447800"/>
            <a:chOff x="3120" y="96"/>
            <a:chExt cx="1008" cy="912"/>
          </a:xfrm>
        </p:grpSpPr>
        <p:sp>
          <p:nvSpPr>
            <p:cNvPr id="653321"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3322"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609600" y="304800"/>
            <a:ext cx="7772400" cy="1143000"/>
          </a:xfrm>
        </p:spPr>
        <p:txBody>
          <a:bodyPr/>
          <a:lstStyle/>
          <a:p>
            <a:r>
              <a:rPr lang="en-US" altLang="en-US" sz="4000"/>
              <a:t>Note 7 – RL</a:t>
            </a:r>
          </a:p>
        </p:txBody>
      </p:sp>
      <p:sp>
        <p:nvSpPr>
          <p:cNvPr id="655363" name="Rectangle 3"/>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Thus, the RL step response circuit has a solution for the inductive current which requires three parameters, the initial value of the inductive current, the final value of the inductive current, and the time constant.  </a:t>
            </a:r>
          </a:p>
          <a:p>
            <a:pPr marL="0" indent="458788">
              <a:lnSpc>
                <a:spcPct val="90000"/>
              </a:lnSpc>
              <a:buFontTx/>
              <a:buNone/>
            </a:pPr>
            <a:r>
              <a:rPr lang="en-US" altLang="en-US" sz="2400" dirty="0">
                <a:cs typeface="Times New Roman" pitchFamily="18" charset="0"/>
              </a:rPr>
              <a:t>To get anything else in the circuit, we can use the inductive current to get it.  For example to get the voltage across the inductor, we can use the defining equation for the inductor, and get</a:t>
            </a:r>
          </a:p>
        </p:txBody>
      </p:sp>
      <p:graphicFrame>
        <p:nvGraphicFramePr>
          <p:cNvPr id="655365" name="Object 5"/>
          <p:cNvGraphicFramePr>
            <a:graphicFrameLocks noChangeAspect="1"/>
          </p:cNvGraphicFramePr>
          <p:nvPr/>
        </p:nvGraphicFramePr>
        <p:xfrm>
          <a:off x="3424238" y="4279900"/>
          <a:ext cx="5719762" cy="2578100"/>
        </p:xfrm>
        <a:graphic>
          <a:graphicData uri="http://schemas.openxmlformats.org/presentationml/2006/ole">
            <mc:AlternateContent xmlns:mc="http://schemas.openxmlformats.org/markup-compatibility/2006">
              <mc:Choice xmlns:v="urn:schemas-microsoft-com:vml" Requires="v">
                <p:oleObj spid="_x0000_s655424" name="Equation" r:id="rId4" imgW="3555720" imgH="1600200" progId="Equation.DSMT4">
                  <p:embed/>
                </p:oleObj>
              </mc:Choice>
              <mc:Fallback>
                <p:oleObj name="Equation" r:id="rId4" imgW="3555720" imgH="1600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8" y="4279900"/>
                        <a:ext cx="5719762" cy="257810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66" name="Object 6"/>
          <p:cNvGraphicFramePr>
            <a:graphicFrameLocks noChangeAspect="1"/>
          </p:cNvGraphicFramePr>
          <p:nvPr/>
        </p:nvGraphicFramePr>
        <p:xfrm>
          <a:off x="0" y="4564063"/>
          <a:ext cx="3352800" cy="2293937"/>
        </p:xfrm>
        <a:graphic>
          <a:graphicData uri="http://schemas.openxmlformats.org/presentationml/2006/ole">
            <mc:AlternateContent xmlns:mc="http://schemas.openxmlformats.org/markup-compatibility/2006">
              <mc:Choice xmlns:v="urn:schemas-microsoft-com:vml" Requires="v">
                <p:oleObj spid="_x0000_s655425" name="VISIO" r:id="rId6" imgW="4097160" imgH="2804760" progId="Visio.Drawing.6">
                  <p:embed/>
                </p:oleObj>
              </mc:Choice>
              <mc:Fallback>
                <p:oleObj name="VISIO" r:id="rId6" imgW="4097160" imgH="280476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64063"/>
                        <a:ext cx="3352800" cy="2293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55367" name="Group 7"/>
          <p:cNvGrpSpPr>
            <a:grpSpLocks/>
          </p:cNvGrpSpPr>
          <p:nvPr/>
        </p:nvGrpSpPr>
        <p:grpSpPr bwMode="auto">
          <a:xfrm>
            <a:off x="3810000" y="0"/>
            <a:ext cx="1600200" cy="1447800"/>
            <a:chOff x="3120" y="96"/>
            <a:chExt cx="1008" cy="912"/>
          </a:xfrm>
        </p:grpSpPr>
        <p:sp>
          <p:nvSpPr>
            <p:cNvPr id="655368" name="Rectangle 8"/>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5369" name="Picture 9"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7410" name="Object 2"/>
          <p:cNvGraphicFramePr>
            <a:graphicFrameLocks noChangeAspect="1"/>
          </p:cNvGraphicFramePr>
          <p:nvPr/>
        </p:nvGraphicFramePr>
        <p:xfrm>
          <a:off x="3424238" y="4279900"/>
          <a:ext cx="5719762" cy="2578100"/>
        </p:xfrm>
        <a:graphic>
          <a:graphicData uri="http://schemas.openxmlformats.org/presentationml/2006/ole">
            <mc:AlternateContent xmlns:mc="http://schemas.openxmlformats.org/markup-compatibility/2006">
              <mc:Choice xmlns:v="urn:schemas-microsoft-com:vml" Requires="v">
                <p:oleObj spid="_x0000_s657476" name="Equation" r:id="rId4" imgW="3555720" imgH="1600200" progId="Equation.DSMT4">
                  <p:embed/>
                </p:oleObj>
              </mc:Choice>
              <mc:Fallback>
                <p:oleObj name="Equation" r:id="rId4" imgW="3555720" imgH="1600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8" y="4279900"/>
                        <a:ext cx="5719762" cy="257810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1" name="Object 3"/>
          <p:cNvGraphicFramePr>
            <a:graphicFrameLocks noChangeAspect="1"/>
          </p:cNvGraphicFramePr>
          <p:nvPr/>
        </p:nvGraphicFramePr>
        <p:xfrm>
          <a:off x="0" y="4564063"/>
          <a:ext cx="3352800" cy="2293937"/>
        </p:xfrm>
        <a:graphic>
          <a:graphicData uri="http://schemas.openxmlformats.org/presentationml/2006/ole">
            <mc:AlternateContent xmlns:mc="http://schemas.openxmlformats.org/markup-compatibility/2006">
              <mc:Choice xmlns:v="urn:schemas-microsoft-com:vml" Requires="v">
                <p:oleObj spid="_x0000_s657477" name="VISIO" r:id="rId6" imgW="4097160" imgH="2804760" progId="Visio.Drawing.6">
                  <p:embed/>
                </p:oleObj>
              </mc:Choice>
              <mc:Fallback>
                <p:oleObj name="VISIO" r:id="rId6" imgW="4097160" imgH="280476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64063"/>
                        <a:ext cx="3352800" cy="2293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7412" name="Rectangle 4"/>
          <p:cNvSpPr>
            <a:spLocks noGrp="1" noChangeArrowheads="1"/>
          </p:cNvSpPr>
          <p:nvPr>
            <p:ph type="title"/>
          </p:nvPr>
        </p:nvSpPr>
        <p:spPr>
          <a:xfrm>
            <a:off x="609600" y="304800"/>
            <a:ext cx="7772400" cy="1143000"/>
          </a:xfrm>
        </p:spPr>
        <p:txBody>
          <a:bodyPr/>
          <a:lstStyle/>
          <a:p>
            <a:r>
              <a:rPr lang="en-US" altLang="en-US" sz="4000"/>
              <a:t>Note 8 – RL</a:t>
            </a:r>
          </a:p>
        </p:txBody>
      </p:sp>
      <p:sp>
        <p:nvSpPr>
          <p:cNvPr id="657413" name="Rectangle 5"/>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Note that in the solutions shown below, we have the time of validity of the solution for the inductive current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a:t>
            </a:r>
            <a:r>
              <a:rPr lang="en-US" altLang="en-US" sz="2400" dirty="0">
                <a:latin typeface="Symbol" pitchFamily="18" charset="2"/>
                <a:cs typeface="Times New Roman" pitchFamily="18" charset="0"/>
              </a:rPr>
              <a:t>³</a:t>
            </a:r>
            <a:r>
              <a:rPr lang="en-US" altLang="en-US" sz="2400" dirty="0">
                <a:cs typeface="Times New Roman" pitchFamily="18" charset="0"/>
              </a:rPr>
              <a:t> 0, and for the inductive voltage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&gt; 0.  There is a reason for this.  The inductive current cannot change instantaneously, so if the solution is valid for time right after zero, it must be valid at </a:t>
            </a:r>
            <a:r>
              <a:rPr lang="en-US" altLang="en-US" sz="2400" i="1" dirty="0">
                <a:cs typeface="Times New Roman" pitchFamily="18" charset="0"/>
              </a:rPr>
              <a:t>t</a:t>
            </a:r>
            <a:r>
              <a:rPr lang="en-US" altLang="en-US" sz="2400" dirty="0">
                <a:cs typeface="Times New Roman" pitchFamily="18" charset="0"/>
              </a:rPr>
              <a:t> equal to zero.  This can not be said for any other quantity in this circuit.  The inductive voltage may have made a jump in value at the time of switching.</a:t>
            </a:r>
          </a:p>
        </p:txBody>
      </p:sp>
      <p:sp>
        <p:nvSpPr>
          <p:cNvPr id="657415" name="Rectangle 7"/>
          <p:cNvSpPr>
            <a:spLocks noChangeArrowheads="1"/>
          </p:cNvSpPr>
          <p:nvPr/>
        </p:nvSpPr>
        <p:spPr bwMode="auto">
          <a:xfrm>
            <a:off x="6705600" y="44958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6" name="Rectangle 8"/>
          <p:cNvSpPr>
            <a:spLocks noChangeArrowheads="1"/>
          </p:cNvSpPr>
          <p:nvPr/>
        </p:nvSpPr>
        <p:spPr bwMode="auto">
          <a:xfrm>
            <a:off x="6553200" y="6477000"/>
            <a:ext cx="228600" cy="3810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7" name="Line 9"/>
          <p:cNvSpPr>
            <a:spLocks noChangeShapeType="1"/>
          </p:cNvSpPr>
          <p:nvPr/>
        </p:nvSpPr>
        <p:spPr bwMode="auto">
          <a:xfrm flipH="1">
            <a:off x="7010400" y="3886200"/>
            <a:ext cx="762000" cy="609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18" name="Line 10"/>
          <p:cNvSpPr>
            <a:spLocks noChangeShapeType="1"/>
          </p:cNvSpPr>
          <p:nvPr/>
        </p:nvSpPr>
        <p:spPr bwMode="auto">
          <a:xfrm flipH="1">
            <a:off x="6781800" y="3962400"/>
            <a:ext cx="1524000" cy="2514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7419" name="Group 11"/>
          <p:cNvGrpSpPr>
            <a:grpSpLocks/>
          </p:cNvGrpSpPr>
          <p:nvPr/>
        </p:nvGrpSpPr>
        <p:grpSpPr bwMode="auto">
          <a:xfrm>
            <a:off x="3810000" y="0"/>
            <a:ext cx="1600200" cy="1447800"/>
            <a:chOff x="3120" y="96"/>
            <a:chExt cx="1008" cy="912"/>
          </a:xfrm>
        </p:grpSpPr>
        <p:sp>
          <p:nvSpPr>
            <p:cNvPr id="657420" name="Rectangle 12"/>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7421" name="Picture 13"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1371600" y="0"/>
            <a:ext cx="7772400" cy="685800"/>
          </a:xfrm>
        </p:spPr>
        <p:txBody>
          <a:bodyPr/>
          <a:lstStyle/>
          <a:p>
            <a:r>
              <a:rPr lang="en-US" altLang="en-US" sz="3600"/>
              <a:t>RC Step Response – 1</a:t>
            </a:r>
          </a:p>
        </p:txBody>
      </p:sp>
      <p:sp>
        <p:nvSpPr>
          <p:cNvPr id="659459" name="Rectangle 3"/>
          <p:cNvSpPr>
            <a:spLocks noGrp="1" noChangeArrowheads="1"/>
          </p:cNvSpPr>
          <p:nvPr>
            <p:ph type="body" idx="1"/>
          </p:nvPr>
        </p:nvSpPr>
        <p:spPr>
          <a:xfrm>
            <a:off x="304800" y="914400"/>
            <a:ext cx="8305800" cy="3124200"/>
          </a:xfrm>
        </p:spPr>
        <p:txBody>
          <a:bodyPr/>
          <a:lstStyle/>
          <a:p>
            <a:pPr marL="0" indent="0">
              <a:buFontTx/>
              <a:buNone/>
            </a:pPr>
            <a:r>
              <a:rPr lang="en-US" altLang="en-US" sz="2800" dirty="0"/>
              <a:t>A circuit that we can use to derive the RC Step Response is shown below.  In this circuit, we have a switch that closes, after a long time, at some arbitrary time, </a:t>
            </a:r>
            <a:r>
              <a:rPr lang="en-US" altLang="en-US" sz="2800" i="1" dirty="0">
                <a:latin typeface="Times New Roman" panose="02020603050405020304" pitchFamily="18" charset="0"/>
                <a:cs typeface="Times New Roman" panose="02020603050405020304" pitchFamily="18" charset="0"/>
              </a:rPr>
              <a:t>t</a:t>
            </a:r>
            <a:r>
              <a:rPr lang="en-US" altLang="en-US" sz="2800" dirty="0"/>
              <a:t> = 0.  After it closes, we have two Thevenin equivalents in parallel, which can be replaced with a Norton equivalent.  </a:t>
            </a:r>
          </a:p>
        </p:txBody>
      </p:sp>
      <p:sp>
        <p:nvSpPr>
          <p:cNvPr id="65946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5946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5951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9462" name="Object 6"/>
          <p:cNvGraphicFramePr>
            <a:graphicFrameLocks noChangeAspect="1"/>
          </p:cNvGraphicFramePr>
          <p:nvPr/>
        </p:nvGraphicFramePr>
        <p:xfrm>
          <a:off x="1981200" y="4225925"/>
          <a:ext cx="4889500" cy="2632075"/>
        </p:xfrm>
        <a:graphic>
          <a:graphicData uri="http://schemas.openxmlformats.org/presentationml/2006/ole">
            <mc:AlternateContent xmlns:mc="http://schemas.openxmlformats.org/markup-compatibility/2006">
              <mc:Choice xmlns:v="urn:schemas-microsoft-com:vml" Requires="v">
                <p:oleObj spid="_x0000_s659518" name="VISIO" r:id="rId6" imgW="5423040" imgH="2919240" progId="Visio.Drawing.6">
                  <p:embed/>
                </p:oleObj>
              </mc:Choice>
              <mc:Fallback>
                <p:oleObj name="VISIO" r:id="rId6" imgW="542304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225925"/>
                        <a:ext cx="4889500" cy="2632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1371600" y="0"/>
            <a:ext cx="7772400" cy="685800"/>
          </a:xfrm>
        </p:spPr>
        <p:txBody>
          <a:bodyPr/>
          <a:lstStyle/>
          <a:p>
            <a:r>
              <a:rPr lang="en-US" altLang="en-US" sz="3600"/>
              <a:t>RC Step Response – 2</a:t>
            </a:r>
          </a:p>
        </p:txBody>
      </p:sp>
      <p:sp>
        <p:nvSpPr>
          <p:cNvPr id="661507" name="Rectangle 3"/>
          <p:cNvSpPr>
            <a:spLocks noGrp="1" noChangeArrowheads="1"/>
          </p:cNvSpPr>
          <p:nvPr>
            <p:ph type="body" idx="1"/>
          </p:nvPr>
        </p:nvSpPr>
        <p:spPr>
          <a:xfrm>
            <a:off x="304800" y="914400"/>
            <a:ext cx="8305800" cy="3276600"/>
          </a:xfrm>
        </p:spPr>
        <p:txBody>
          <a:bodyPr/>
          <a:lstStyle/>
          <a:p>
            <a:pPr marL="6350" indent="249238">
              <a:lnSpc>
                <a:spcPct val="90000"/>
              </a:lnSpc>
              <a:buFontTx/>
              <a:buNone/>
            </a:pPr>
            <a:r>
              <a:rPr lang="en-US" altLang="en-US" sz="2800" dirty="0"/>
              <a:t>The more general case would be the following:  There is a capacitor which could have been connected to a Thevenin or Norton equivalent, or in some other way could be found to have an initial voltage, </a:t>
            </a:r>
            <a:r>
              <a:rPr lang="en-US" altLang="en-US" sz="2800" i="1" dirty="0" err="1">
                <a:latin typeface="Times New Roman" panose="02020603050405020304" pitchFamily="18" charset="0"/>
                <a:cs typeface="Times New Roman" panose="02020603050405020304" pitchFamily="18" charset="0"/>
              </a:rPr>
              <a:t>v</a:t>
            </a:r>
            <a:r>
              <a:rPr lang="en-US" altLang="en-US" sz="2800" i="1" baseline="-25000" dirty="0" err="1">
                <a:latin typeface="Times New Roman" panose="02020603050405020304" pitchFamily="18" charset="0"/>
                <a:cs typeface="Times New Roman" panose="02020603050405020304" pitchFamily="18" charset="0"/>
              </a:rPr>
              <a:t>C</a:t>
            </a:r>
            <a:r>
              <a:rPr lang="en-US" altLang="en-US" sz="2800" dirty="0">
                <a:latin typeface="Times New Roman" panose="02020603050405020304" pitchFamily="18" charset="0"/>
                <a:cs typeface="Times New Roman" panose="02020603050405020304" pitchFamily="18" charset="0"/>
              </a:rPr>
              <a:t>(0)</a:t>
            </a:r>
            <a:r>
              <a:rPr lang="en-US" altLang="en-US" sz="2800" dirty="0"/>
              <a:t>.  It is then connected to a Thevenin or Norton equivalent after switches are thrown at </a:t>
            </a:r>
            <a:br>
              <a:rPr lang="en-US" altLang="en-US" sz="2800" dirty="0"/>
            </a:br>
            <a:r>
              <a:rPr lang="en-US" altLang="en-US" sz="2800" i="1" dirty="0">
                <a:latin typeface="Times New Roman" panose="02020603050405020304" pitchFamily="18" charset="0"/>
                <a:cs typeface="Times New Roman" panose="02020603050405020304" pitchFamily="18" charset="0"/>
              </a:rPr>
              <a:t>t</a:t>
            </a:r>
            <a:r>
              <a:rPr lang="en-US" altLang="en-US" sz="2800" dirty="0"/>
              <a:t> = 0.  Let’s just use the circuit below, however, as an example.</a:t>
            </a:r>
          </a:p>
        </p:txBody>
      </p:sp>
      <p:sp>
        <p:nvSpPr>
          <p:cNvPr id="66150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6150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6156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10" name="Object 6"/>
          <p:cNvGraphicFramePr>
            <a:graphicFrameLocks noChangeAspect="1"/>
          </p:cNvGraphicFramePr>
          <p:nvPr/>
        </p:nvGraphicFramePr>
        <p:xfrm>
          <a:off x="3200400" y="3938588"/>
          <a:ext cx="5422900" cy="2919412"/>
        </p:xfrm>
        <a:graphic>
          <a:graphicData uri="http://schemas.openxmlformats.org/presentationml/2006/ole">
            <mc:AlternateContent xmlns:mc="http://schemas.openxmlformats.org/markup-compatibility/2006">
              <mc:Choice xmlns:v="urn:schemas-microsoft-com:vml" Requires="v">
                <p:oleObj spid="_x0000_s661566" name="VISIO" r:id="rId6" imgW="5423040" imgH="2919240" progId="Visio.Drawing.6">
                  <p:embed/>
                </p:oleObj>
              </mc:Choice>
              <mc:Fallback>
                <p:oleObj name="VISIO" r:id="rId6" imgW="542304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938588"/>
                        <a:ext cx="5422900" cy="29194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61" name="Rectangle 9"/>
          <p:cNvSpPr>
            <a:spLocks noChangeArrowheads="1"/>
          </p:cNvSpPr>
          <p:nvPr/>
        </p:nvSpPr>
        <p:spPr bwMode="auto">
          <a:xfrm>
            <a:off x="5105400" y="5181600"/>
            <a:ext cx="35052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54" name="Rectangle 2"/>
          <p:cNvSpPr>
            <a:spLocks noGrp="1" noChangeArrowheads="1"/>
          </p:cNvSpPr>
          <p:nvPr>
            <p:ph type="title"/>
          </p:nvPr>
        </p:nvSpPr>
        <p:spPr>
          <a:xfrm>
            <a:off x="1371600" y="0"/>
            <a:ext cx="7772400" cy="685800"/>
          </a:xfrm>
        </p:spPr>
        <p:txBody>
          <a:bodyPr/>
          <a:lstStyle/>
          <a:p>
            <a:r>
              <a:rPr lang="en-US" altLang="en-US" sz="3600"/>
              <a:t>RC Step Response – 3</a:t>
            </a:r>
          </a:p>
        </p:txBody>
      </p:sp>
      <p:sp>
        <p:nvSpPr>
          <p:cNvPr id="663555"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We assume then, that because the switch was open for a long time, that everything had stopped changing.  If everything stopped changing, then the voltage across the capacitor must have stopped changing.  </a:t>
            </a:r>
          </a:p>
        </p:txBody>
      </p:sp>
      <p:sp>
        <p:nvSpPr>
          <p:cNvPr id="66355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6355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6364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3558" name="Object 6"/>
          <p:cNvGraphicFramePr>
            <a:graphicFrameLocks noChangeAspect="1"/>
          </p:cNvGraphicFramePr>
          <p:nvPr/>
        </p:nvGraphicFramePr>
        <p:xfrm>
          <a:off x="5181600" y="5181600"/>
          <a:ext cx="3397250" cy="887413"/>
        </p:xfrm>
        <a:graphic>
          <a:graphicData uri="http://schemas.openxmlformats.org/presentationml/2006/ole">
            <mc:AlternateContent xmlns:mc="http://schemas.openxmlformats.org/markup-compatibility/2006">
              <mc:Choice xmlns:v="urn:schemas-microsoft-com:vml" Requires="v">
                <p:oleObj spid="_x0000_s663644" name="Equation" r:id="rId6" imgW="1511280" imgH="393480" progId="Equation.DSMT4">
                  <p:embed/>
                </p:oleObj>
              </mc:Choice>
              <mc:Fallback>
                <p:oleObj name="Equation" r:id="rId6" imgW="151128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81600"/>
                        <a:ext cx="339725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3559" name="Text Box 7"/>
          <p:cNvSpPr txBox="1">
            <a:spLocks noChangeArrowheads="1"/>
          </p:cNvSpPr>
          <p:nvPr/>
        </p:nvSpPr>
        <p:spPr bwMode="auto">
          <a:xfrm>
            <a:off x="4876800" y="3352800"/>
            <a:ext cx="3886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This means that the differential of the voltage with respect to time, </a:t>
            </a:r>
            <a:r>
              <a:rPr lang="en-US" altLang="en-US" i="1" dirty="0" err="1">
                <a:cs typeface="Times New Roman" panose="02020603050405020304" pitchFamily="18" charset="0"/>
              </a:rPr>
              <a:t>dv</a:t>
            </a:r>
            <a:r>
              <a:rPr lang="en-US" altLang="en-US" i="1" baseline="-25000" dirty="0" err="1">
                <a:cs typeface="Times New Roman" panose="02020603050405020304" pitchFamily="18" charset="0"/>
              </a:rPr>
              <a:t>C</a:t>
            </a:r>
            <a:r>
              <a:rPr lang="en-US" altLang="en-US" i="1" dirty="0">
                <a:cs typeface="Times New Roman" panose="02020603050405020304" pitchFamily="18" charset="0"/>
              </a:rPr>
              <a:t>/</a:t>
            </a:r>
            <a:r>
              <a:rPr lang="en-US" altLang="en-US" i="1" dirty="0" err="1">
                <a:cs typeface="Times New Roman" panose="02020603050405020304" pitchFamily="18" charset="0"/>
              </a:rPr>
              <a:t>dt</a:t>
            </a:r>
            <a:r>
              <a:rPr lang="en-US" altLang="en-US" dirty="0">
                <a:latin typeface="Arial" charset="0"/>
              </a:rPr>
              <a:t>, will be zero.  Thus,</a:t>
            </a:r>
          </a:p>
        </p:txBody>
      </p:sp>
      <p:graphicFrame>
        <p:nvGraphicFramePr>
          <p:cNvPr id="663560" name="Object 8"/>
          <p:cNvGraphicFramePr>
            <a:graphicFrameLocks noChangeAspect="1"/>
          </p:cNvGraphicFramePr>
          <p:nvPr/>
        </p:nvGraphicFramePr>
        <p:xfrm>
          <a:off x="914400" y="3595688"/>
          <a:ext cx="3582988" cy="3262312"/>
        </p:xfrm>
        <a:graphic>
          <a:graphicData uri="http://schemas.openxmlformats.org/presentationml/2006/ole">
            <mc:AlternateContent xmlns:mc="http://schemas.openxmlformats.org/markup-compatibility/2006">
              <mc:Choice xmlns:v="urn:schemas-microsoft-com:vml" Requires="v">
                <p:oleObj spid="_x0000_s663645" name="VISIO" r:id="rId8" imgW="3583080" imgH="3261960" progId="Visio.Drawing.6">
                  <p:embed/>
                </p:oleObj>
              </mc:Choice>
              <mc:Fallback>
                <p:oleObj name="VISIO" r:id="rId8" imgW="3583080" imgH="32619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595688"/>
                        <a:ext cx="3582988" cy="32623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9" name="Rectangle 9"/>
          <p:cNvSpPr>
            <a:spLocks noChangeArrowheads="1"/>
          </p:cNvSpPr>
          <p:nvPr/>
        </p:nvSpPr>
        <p:spPr bwMode="auto">
          <a:xfrm>
            <a:off x="5029200" y="3581400"/>
            <a:ext cx="31242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02" name="Rectangle 2"/>
          <p:cNvSpPr>
            <a:spLocks noGrp="1" noChangeArrowheads="1"/>
          </p:cNvSpPr>
          <p:nvPr>
            <p:ph type="title"/>
          </p:nvPr>
        </p:nvSpPr>
        <p:spPr>
          <a:xfrm>
            <a:off x="1371600" y="0"/>
            <a:ext cx="7772400" cy="685800"/>
          </a:xfrm>
        </p:spPr>
        <p:txBody>
          <a:bodyPr/>
          <a:lstStyle/>
          <a:p>
            <a:r>
              <a:rPr lang="en-US" altLang="en-US" sz="3600"/>
              <a:t>RC Step Response – 4</a:t>
            </a:r>
          </a:p>
        </p:txBody>
      </p:sp>
      <p:sp>
        <p:nvSpPr>
          <p:cNvPr id="665603"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We showed in the last slide that the current </a:t>
            </a:r>
            <a:r>
              <a:rPr lang="en-US" altLang="en-US" i="1" dirty="0" err="1">
                <a:latin typeface="Times New Roman" panose="02020603050405020304" pitchFamily="18" charset="0"/>
                <a:cs typeface="Times New Roman" panose="02020603050405020304" pitchFamily="18" charset="0"/>
              </a:rPr>
              <a:t>i</a:t>
            </a:r>
            <a:r>
              <a:rPr lang="en-US" altLang="en-US" i="1" baseline="-25000" dirty="0" err="1">
                <a:latin typeface="Times New Roman" panose="02020603050405020304" pitchFamily="18" charset="0"/>
                <a:cs typeface="Times New Roman" panose="02020603050405020304" pitchFamily="18" charset="0"/>
              </a:rPr>
              <a:t>C</a:t>
            </a:r>
            <a:r>
              <a:rPr lang="en-US" altLang="en-US" dirty="0"/>
              <a:t> is zero, for </a:t>
            </a:r>
            <a:r>
              <a:rPr lang="en-US" altLang="en-US" i="1" dirty="0">
                <a:latin typeface="Times New Roman" panose="02020603050405020304" pitchFamily="18" charset="0"/>
                <a:cs typeface="Times New Roman" panose="02020603050405020304" pitchFamily="18" charset="0"/>
              </a:rPr>
              <a:t>t</a:t>
            </a:r>
            <a:r>
              <a:rPr lang="en-US" altLang="en-US" dirty="0"/>
              <a:t> &lt; 0.  This means that the current through the resistor is zero, and thus the voltage across the resistor is zero.   If there is no voltage across the resistor, then, we must have</a:t>
            </a:r>
          </a:p>
        </p:txBody>
      </p:sp>
      <p:sp>
        <p:nvSpPr>
          <p:cNvPr id="66560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6560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65691"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06" name="Object 6"/>
          <p:cNvGraphicFramePr>
            <a:graphicFrameLocks noChangeAspect="1"/>
          </p:cNvGraphicFramePr>
          <p:nvPr/>
        </p:nvGraphicFramePr>
        <p:xfrm>
          <a:off x="5105400" y="3581400"/>
          <a:ext cx="2995613" cy="593725"/>
        </p:xfrm>
        <a:graphic>
          <a:graphicData uri="http://schemas.openxmlformats.org/presentationml/2006/ole">
            <mc:AlternateContent xmlns:mc="http://schemas.openxmlformats.org/markup-compatibility/2006">
              <mc:Choice xmlns:v="urn:schemas-microsoft-com:vml" Requires="v">
                <p:oleObj spid="_x0000_s665692" name="Equation" r:id="rId6" imgW="1155600" imgH="228600" progId="Equation.DSMT4">
                  <p:embed/>
                </p:oleObj>
              </mc:Choice>
              <mc:Fallback>
                <p:oleObj name="Equation" r:id="rId6" imgW="11556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581400"/>
                        <a:ext cx="2995613"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07" name="Text Box 7"/>
          <p:cNvSpPr txBox="1">
            <a:spLocks noChangeArrowheads="1"/>
          </p:cNvSpPr>
          <p:nvPr/>
        </p:nvSpPr>
        <p:spPr bwMode="auto">
          <a:xfrm>
            <a:off x="4267200" y="4210050"/>
            <a:ext cx="47402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Note the set of assumptions that led to this conclusion.  When there is no change (dc), the capacitor is like an open circuit, and takes all the voltage.</a:t>
            </a:r>
          </a:p>
        </p:txBody>
      </p:sp>
      <p:graphicFrame>
        <p:nvGraphicFramePr>
          <p:cNvPr id="665608" name="Object 8"/>
          <p:cNvGraphicFramePr>
            <a:graphicFrameLocks noChangeAspect="1"/>
          </p:cNvGraphicFramePr>
          <p:nvPr/>
        </p:nvGraphicFramePr>
        <p:xfrm>
          <a:off x="533400" y="3595688"/>
          <a:ext cx="3582988" cy="3262312"/>
        </p:xfrm>
        <a:graphic>
          <a:graphicData uri="http://schemas.openxmlformats.org/presentationml/2006/ole">
            <mc:AlternateContent xmlns:mc="http://schemas.openxmlformats.org/markup-compatibility/2006">
              <mc:Choice xmlns:v="urn:schemas-microsoft-com:vml" Requires="v">
                <p:oleObj spid="_x0000_s665693" name="VISIO" r:id="rId8" imgW="3583080" imgH="3261960" progId="Visio.Drawing.6">
                  <p:embed/>
                </p:oleObj>
              </mc:Choice>
              <mc:Fallback>
                <p:oleObj name="VISIO" r:id="rId8" imgW="3583080" imgH="32619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595688"/>
                        <a:ext cx="3582988" cy="32623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9" name="Rectangle 11"/>
          <p:cNvSpPr>
            <a:spLocks noChangeArrowheads="1"/>
          </p:cNvSpPr>
          <p:nvPr/>
        </p:nvSpPr>
        <p:spPr bwMode="auto">
          <a:xfrm>
            <a:off x="6324600" y="5181600"/>
            <a:ext cx="19812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658" name="Rectangle 10"/>
          <p:cNvSpPr>
            <a:spLocks noChangeArrowheads="1"/>
          </p:cNvSpPr>
          <p:nvPr/>
        </p:nvSpPr>
        <p:spPr bwMode="auto">
          <a:xfrm>
            <a:off x="5638800" y="3505200"/>
            <a:ext cx="32004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650" name="Rectangle 2"/>
          <p:cNvSpPr>
            <a:spLocks noGrp="1" noChangeArrowheads="1"/>
          </p:cNvSpPr>
          <p:nvPr>
            <p:ph type="title"/>
          </p:nvPr>
        </p:nvSpPr>
        <p:spPr>
          <a:xfrm>
            <a:off x="1371600" y="0"/>
            <a:ext cx="7772400" cy="685800"/>
          </a:xfrm>
        </p:spPr>
        <p:txBody>
          <a:bodyPr/>
          <a:lstStyle/>
          <a:p>
            <a:r>
              <a:rPr lang="en-US" altLang="en-US" sz="3600"/>
              <a:t>RC Step Response – 5</a:t>
            </a:r>
          </a:p>
        </p:txBody>
      </p:sp>
      <p:sp>
        <p:nvSpPr>
          <p:cNvPr id="667651"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sz="2800" dirty="0"/>
              <a:t>Now, we have the information about initial conditions that we needed.  The voltage across the capacitor before the switch closed was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S1</a:t>
            </a:r>
            <a:r>
              <a:rPr lang="en-US" altLang="en-US" sz="2800" dirty="0"/>
              <a:t>.  Now, when the switch closes, this voltage can’t change instantaneously, since it is the voltage across a capacitor.  Thus, we have</a:t>
            </a:r>
          </a:p>
        </p:txBody>
      </p:sp>
      <p:sp>
        <p:nvSpPr>
          <p:cNvPr id="66765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6765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6776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654" name="Object 6"/>
          <p:cNvGraphicFramePr>
            <a:graphicFrameLocks noChangeAspect="1"/>
          </p:cNvGraphicFramePr>
          <p:nvPr/>
        </p:nvGraphicFramePr>
        <p:xfrm>
          <a:off x="5753100" y="3505200"/>
          <a:ext cx="2994025" cy="593725"/>
        </p:xfrm>
        <a:graphic>
          <a:graphicData uri="http://schemas.openxmlformats.org/presentationml/2006/ole">
            <mc:AlternateContent xmlns:mc="http://schemas.openxmlformats.org/markup-compatibility/2006">
              <mc:Choice xmlns:v="urn:schemas-microsoft-com:vml" Requires="v">
                <p:oleObj spid="_x0000_s667769" name="Equation" r:id="rId6" imgW="1155600" imgH="228600" progId="Equation.DSMT4">
                  <p:embed/>
                </p:oleObj>
              </mc:Choice>
              <mc:Fallback>
                <p:oleObj name="Equation" r:id="rId6" imgW="11556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100" y="3505200"/>
                        <a:ext cx="299402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7655" name="Text Box 7"/>
          <p:cNvSpPr txBox="1">
            <a:spLocks noChangeArrowheads="1"/>
          </p:cNvSpPr>
          <p:nvPr/>
        </p:nvSpPr>
        <p:spPr bwMode="auto">
          <a:xfrm>
            <a:off x="5791200" y="4210050"/>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We can also write this as</a:t>
            </a:r>
          </a:p>
        </p:txBody>
      </p:sp>
      <p:graphicFrame>
        <p:nvGraphicFramePr>
          <p:cNvPr id="667656" name="Object 8"/>
          <p:cNvGraphicFramePr>
            <a:graphicFrameLocks noChangeAspect="1"/>
          </p:cNvGraphicFramePr>
          <p:nvPr/>
        </p:nvGraphicFramePr>
        <p:xfrm>
          <a:off x="6388100" y="5181600"/>
          <a:ext cx="1879600" cy="593725"/>
        </p:xfrm>
        <a:graphic>
          <a:graphicData uri="http://schemas.openxmlformats.org/presentationml/2006/ole">
            <mc:AlternateContent xmlns:mc="http://schemas.openxmlformats.org/markup-compatibility/2006">
              <mc:Choice xmlns:v="urn:schemas-microsoft-com:vml" Requires="v">
                <p:oleObj spid="_x0000_s667770" name="Equation" r:id="rId8" imgW="723600" imgH="228600" progId="Equation.DSMT4">
                  <p:embed/>
                </p:oleObj>
              </mc:Choice>
              <mc:Fallback>
                <p:oleObj name="Equation" r:id="rId8" imgW="723600" imgH="2286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8100" y="5181600"/>
                        <a:ext cx="187960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657" name="Object 9"/>
          <p:cNvGraphicFramePr>
            <a:graphicFrameLocks noChangeAspect="1"/>
          </p:cNvGraphicFramePr>
          <p:nvPr/>
        </p:nvGraphicFramePr>
        <p:xfrm>
          <a:off x="0" y="3938588"/>
          <a:ext cx="5422900" cy="2919412"/>
        </p:xfrm>
        <a:graphic>
          <a:graphicData uri="http://schemas.openxmlformats.org/presentationml/2006/ole">
            <mc:AlternateContent xmlns:mc="http://schemas.openxmlformats.org/markup-compatibility/2006">
              <mc:Choice xmlns:v="urn:schemas-microsoft-com:vml" Requires="v">
                <p:oleObj spid="_x0000_s667771" name="VISIO" r:id="rId10" imgW="5423040" imgH="2919240" progId="Visio.Drawing.6">
                  <p:embed/>
                </p:oleObj>
              </mc:Choice>
              <mc:Fallback>
                <p:oleObj name="VISIO" r:id="rId10" imgW="5423040" imgH="291924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38588"/>
                        <a:ext cx="5422900" cy="29194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28600" y="228600"/>
            <a:ext cx="8610600" cy="1295400"/>
          </a:xfrm>
        </p:spPr>
        <p:txBody>
          <a:bodyPr/>
          <a:lstStyle/>
          <a:p>
            <a:r>
              <a:rPr lang="en-US" altLang="en-US" sz="3600" dirty="0"/>
              <a:t>Overview of this Lecture</a:t>
            </a:r>
            <a:br>
              <a:rPr lang="en-US" altLang="en-US" sz="3600" dirty="0"/>
            </a:br>
            <a:r>
              <a:rPr lang="en-US" altLang="en-US" sz="3600" dirty="0"/>
              <a:t>Step Response of First Order Circuits</a:t>
            </a:r>
          </a:p>
        </p:txBody>
      </p:sp>
      <p:sp>
        <p:nvSpPr>
          <p:cNvPr id="614403" name="Rectangle 3"/>
          <p:cNvSpPr>
            <a:spLocks noGrp="1" noChangeArrowheads="1"/>
          </p:cNvSpPr>
          <p:nvPr>
            <p:ph type="body" idx="1"/>
          </p:nvPr>
        </p:nvSpPr>
        <p:spPr>
          <a:xfrm>
            <a:off x="762000" y="2362200"/>
            <a:ext cx="7772400" cy="3581400"/>
          </a:xfrm>
        </p:spPr>
        <p:txBody>
          <a:bodyPr/>
          <a:lstStyle/>
          <a:p>
            <a:pPr>
              <a:buFontTx/>
              <a:buNone/>
            </a:pPr>
            <a:r>
              <a:rPr lang="en-US" altLang="en-US" dirty="0"/>
              <a:t>In this lecture, we will cover the following topics:</a:t>
            </a:r>
          </a:p>
          <a:p>
            <a:r>
              <a:rPr lang="en-US" altLang="en-US" dirty="0"/>
              <a:t>Step Response for RL circuits</a:t>
            </a:r>
          </a:p>
          <a:p>
            <a:r>
              <a:rPr lang="en-US" altLang="en-US" dirty="0"/>
              <a:t>Step Response for RC circuits</a:t>
            </a:r>
          </a:p>
          <a:p>
            <a:r>
              <a:rPr lang="en-US" altLang="en-US" dirty="0"/>
              <a:t>Generalized Solution for Step Response Circuits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1371600" y="0"/>
            <a:ext cx="7772400" cy="685800"/>
          </a:xfrm>
        </p:spPr>
        <p:txBody>
          <a:bodyPr/>
          <a:lstStyle/>
          <a:p>
            <a:r>
              <a:rPr lang="en-US" altLang="en-US" sz="3600"/>
              <a:t>RC Step Response – 6</a:t>
            </a:r>
          </a:p>
        </p:txBody>
      </p:sp>
      <p:sp>
        <p:nvSpPr>
          <p:cNvPr id="669699" name="Rectangle 3"/>
          <p:cNvSpPr>
            <a:spLocks noGrp="1" noChangeArrowheads="1"/>
          </p:cNvSpPr>
          <p:nvPr>
            <p:ph type="body" idx="1"/>
          </p:nvPr>
        </p:nvSpPr>
        <p:spPr>
          <a:xfrm>
            <a:off x="304800" y="914400"/>
            <a:ext cx="8305800" cy="2590800"/>
          </a:xfrm>
        </p:spPr>
        <p:txBody>
          <a:bodyPr/>
          <a:lstStyle/>
          <a:p>
            <a:pPr marL="660400" indent="-660400">
              <a:lnSpc>
                <a:spcPct val="90000"/>
              </a:lnSpc>
              <a:buFontTx/>
              <a:buNone/>
            </a:pPr>
            <a:r>
              <a:rPr lang="en-US" altLang="en-US" sz="2800" dirty="0"/>
              <a:t>Using this, we can now look at the circuit for the time after the switch closes.  When it closes, we will have the circuit below.  Let’s assume that for now, we are interested only in finding the voltage </a:t>
            </a:r>
            <a:r>
              <a:rPr lang="en-US" altLang="en-US" sz="2800" i="1" dirty="0" err="1">
                <a:latin typeface="Times New Roman" panose="02020603050405020304" pitchFamily="18" charset="0"/>
                <a:cs typeface="Times New Roman" panose="02020603050405020304" pitchFamily="18" charset="0"/>
              </a:rPr>
              <a:t>v</a:t>
            </a:r>
            <a:r>
              <a:rPr lang="en-US" altLang="en-US" sz="2800" i="1" baseline="-25000" dirty="0" err="1">
                <a:latin typeface="Times New Roman" panose="02020603050405020304" pitchFamily="18" charset="0"/>
                <a:cs typeface="Times New Roman" panose="02020603050405020304" pitchFamily="18" charset="0"/>
              </a:rPr>
              <a:t>C</a:t>
            </a:r>
            <a:r>
              <a:rPr lang="en-US" altLang="en-US" sz="2800" i="1" dirty="0">
                <a:latin typeface="Times New Roman" panose="02020603050405020304" pitchFamily="18" charset="0"/>
                <a:cs typeface="Times New Roman" panose="02020603050405020304" pitchFamily="18" charset="0"/>
              </a:rPr>
              <a:t>(t)</a:t>
            </a:r>
            <a:r>
              <a:rPr lang="en-US" altLang="en-US" sz="2800" dirty="0"/>
              <a:t>. So, next we will replace the two Thevenin equivalents with a Norton equivalent.  We do so on the next slide.</a:t>
            </a:r>
          </a:p>
        </p:txBody>
      </p:sp>
      <p:sp>
        <p:nvSpPr>
          <p:cNvPr id="66970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6970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6975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9702" name="Object 6"/>
          <p:cNvGraphicFramePr>
            <a:graphicFrameLocks noChangeAspect="1"/>
          </p:cNvGraphicFramePr>
          <p:nvPr/>
        </p:nvGraphicFramePr>
        <p:xfrm>
          <a:off x="228600" y="3740150"/>
          <a:ext cx="5181600" cy="3117850"/>
        </p:xfrm>
        <a:graphic>
          <a:graphicData uri="http://schemas.openxmlformats.org/presentationml/2006/ole">
            <mc:AlternateContent xmlns:mc="http://schemas.openxmlformats.org/markup-compatibility/2006">
              <mc:Choice xmlns:v="urn:schemas-microsoft-com:vml" Requires="v">
                <p:oleObj spid="_x0000_s669758" name="VISIO" r:id="rId6" imgW="5423040" imgH="3261960" progId="Visio.Drawing.6">
                  <p:embed/>
                </p:oleObj>
              </mc:Choice>
              <mc:Fallback>
                <p:oleObj name="VISIO" r:id="rId6" imgW="5423040" imgH="326196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40150"/>
                        <a:ext cx="5181600" cy="3117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53" name="Rectangle 9"/>
          <p:cNvSpPr>
            <a:spLocks noChangeArrowheads="1"/>
          </p:cNvSpPr>
          <p:nvPr/>
        </p:nvSpPr>
        <p:spPr bwMode="auto">
          <a:xfrm>
            <a:off x="5181600" y="5791200"/>
            <a:ext cx="39624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46" name="Rectangle 2"/>
          <p:cNvSpPr>
            <a:spLocks noGrp="1" noChangeArrowheads="1"/>
          </p:cNvSpPr>
          <p:nvPr>
            <p:ph type="title"/>
          </p:nvPr>
        </p:nvSpPr>
        <p:spPr>
          <a:xfrm>
            <a:off x="1371600" y="0"/>
            <a:ext cx="7772400" cy="685800"/>
          </a:xfrm>
        </p:spPr>
        <p:txBody>
          <a:bodyPr/>
          <a:lstStyle/>
          <a:p>
            <a:r>
              <a:rPr lang="en-US" altLang="en-US" sz="3600"/>
              <a:t>RC Step Response – 7</a:t>
            </a:r>
          </a:p>
        </p:txBody>
      </p:sp>
      <p:sp>
        <p:nvSpPr>
          <p:cNvPr id="671747"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Using this, we can now look at the circuit for the time after the switch closes.  When it closes, we will have the circuit below.  In this circuit we have replaced the circuit seen by the capacitor with its Norton equivalent.</a:t>
            </a:r>
          </a:p>
        </p:txBody>
      </p:sp>
      <p:sp>
        <p:nvSpPr>
          <p:cNvPr id="67174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7174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7183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1750" name="Object 6"/>
          <p:cNvGraphicFramePr>
            <a:graphicFrameLocks noChangeAspect="1"/>
          </p:cNvGraphicFramePr>
          <p:nvPr/>
        </p:nvGraphicFramePr>
        <p:xfrm>
          <a:off x="152400" y="4127500"/>
          <a:ext cx="4876800" cy="2582863"/>
        </p:xfrm>
        <a:graphic>
          <a:graphicData uri="http://schemas.openxmlformats.org/presentationml/2006/ole">
            <mc:AlternateContent xmlns:mc="http://schemas.openxmlformats.org/markup-compatibility/2006">
              <mc:Choice xmlns:v="urn:schemas-microsoft-com:vml" Requires="v">
                <p:oleObj spid="_x0000_s671836" name="VISIO" r:id="rId6" imgW="5187240" imgH="2747520" progId="Visio.Drawing.6">
                  <p:embed/>
                </p:oleObj>
              </mc:Choice>
              <mc:Fallback>
                <p:oleObj name="VISIO" r:id="rId6" imgW="5187240" imgH="274752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27500"/>
                        <a:ext cx="4876800" cy="25828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1751" name="Text Box 7"/>
          <p:cNvSpPr txBox="1">
            <a:spLocks noChangeArrowheads="1"/>
          </p:cNvSpPr>
          <p:nvPr/>
        </p:nvSpPr>
        <p:spPr bwMode="auto">
          <a:xfrm>
            <a:off x="5105400" y="3581400"/>
            <a:ext cx="4038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We can now write KCL for the top node, writing each current as function of the voltage through the corresponding component.  We have</a:t>
            </a:r>
          </a:p>
        </p:txBody>
      </p:sp>
      <p:graphicFrame>
        <p:nvGraphicFramePr>
          <p:cNvPr id="671752" name="Object 8"/>
          <p:cNvGraphicFramePr>
            <a:graphicFrameLocks noChangeAspect="1"/>
          </p:cNvGraphicFramePr>
          <p:nvPr/>
        </p:nvGraphicFramePr>
        <p:xfrm>
          <a:off x="5257800" y="5868988"/>
          <a:ext cx="3716338" cy="989012"/>
        </p:xfrm>
        <a:graphic>
          <a:graphicData uri="http://schemas.openxmlformats.org/presentationml/2006/ole">
            <mc:AlternateContent xmlns:mc="http://schemas.openxmlformats.org/markup-compatibility/2006">
              <mc:Choice xmlns:v="urn:schemas-microsoft-com:vml" Requires="v">
                <p:oleObj spid="_x0000_s671837" name="Equation" r:id="rId8" imgW="1625400" imgH="431640" progId="Equation.DSMT4">
                  <p:embed/>
                </p:oleObj>
              </mc:Choice>
              <mc:Fallback>
                <p:oleObj name="Equation" r:id="rId8" imgW="1625400" imgH="4316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5868988"/>
                        <a:ext cx="3716338"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803" name="Rectangle 11"/>
          <p:cNvSpPr>
            <a:spLocks noChangeArrowheads="1"/>
          </p:cNvSpPr>
          <p:nvPr/>
        </p:nvSpPr>
        <p:spPr bwMode="auto">
          <a:xfrm>
            <a:off x="4267200" y="5486400"/>
            <a:ext cx="48768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2" name="Rectangle 10"/>
          <p:cNvSpPr>
            <a:spLocks noChangeArrowheads="1"/>
          </p:cNvSpPr>
          <p:nvPr/>
        </p:nvSpPr>
        <p:spPr bwMode="auto">
          <a:xfrm>
            <a:off x="5105400" y="3200400"/>
            <a:ext cx="3886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794" name="Rectangle 2"/>
          <p:cNvSpPr>
            <a:spLocks noGrp="1" noChangeArrowheads="1"/>
          </p:cNvSpPr>
          <p:nvPr>
            <p:ph type="title"/>
          </p:nvPr>
        </p:nvSpPr>
        <p:spPr>
          <a:xfrm>
            <a:off x="1371600" y="0"/>
            <a:ext cx="7772400" cy="685800"/>
          </a:xfrm>
        </p:spPr>
        <p:txBody>
          <a:bodyPr/>
          <a:lstStyle/>
          <a:p>
            <a:r>
              <a:rPr lang="en-US" altLang="en-US" sz="3600"/>
              <a:t>RC Step Response – 8</a:t>
            </a:r>
          </a:p>
        </p:txBody>
      </p:sp>
      <p:sp>
        <p:nvSpPr>
          <p:cNvPr id="673795" name="Rectangle 3"/>
          <p:cNvSpPr>
            <a:spLocks noGrp="1" noChangeArrowheads="1"/>
          </p:cNvSpPr>
          <p:nvPr>
            <p:ph type="body" idx="1"/>
          </p:nvPr>
        </p:nvSpPr>
        <p:spPr>
          <a:xfrm>
            <a:off x="304800" y="914400"/>
            <a:ext cx="8305800" cy="2286000"/>
          </a:xfrm>
        </p:spPr>
        <p:txBody>
          <a:bodyPr/>
          <a:lstStyle/>
          <a:p>
            <a:pPr marL="660400" indent="-660400">
              <a:lnSpc>
                <a:spcPct val="90000"/>
              </a:lnSpc>
              <a:buFontTx/>
              <a:buNone/>
            </a:pPr>
            <a:r>
              <a:rPr lang="en-US" altLang="en-US" dirty="0"/>
              <a:t>We have derived the equation that defines this situation.  Note that it is a first order differential equation with constant coefficients.  We have seen this before in Differential Equations courses.  We have</a:t>
            </a:r>
          </a:p>
        </p:txBody>
      </p:sp>
      <p:sp>
        <p:nvSpPr>
          <p:cNvPr id="67379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7379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7391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3798" name="Text Box 6"/>
          <p:cNvSpPr txBox="1">
            <a:spLocks noChangeArrowheads="1"/>
          </p:cNvSpPr>
          <p:nvPr/>
        </p:nvSpPr>
        <p:spPr bwMode="auto">
          <a:xfrm>
            <a:off x="5105400" y="42672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The solution to this equation can be shown to be</a:t>
            </a:r>
          </a:p>
        </p:txBody>
      </p:sp>
      <p:graphicFrame>
        <p:nvGraphicFramePr>
          <p:cNvPr id="673799" name="Object 7"/>
          <p:cNvGraphicFramePr>
            <a:graphicFrameLocks noChangeAspect="1"/>
          </p:cNvGraphicFramePr>
          <p:nvPr/>
        </p:nvGraphicFramePr>
        <p:xfrm>
          <a:off x="4292600" y="5486400"/>
          <a:ext cx="4851400" cy="1263650"/>
        </p:xfrm>
        <a:graphic>
          <a:graphicData uri="http://schemas.openxmlformats.org/presentationml/2006/ole">
            <mc:AlternateContent xmlns:mc="http://schemas.openxmlformats.org/markup-compatibility/2006">
              <mc:Choice xmlns:v="urn:schemas-microsoft-com:vml" Requires="v">
                <p:oleObj spid="_x0000_s673913" name="Equation" r:id="rId6" imgW="2145960" imgH="558720" progId="Equation.DSMT4">
                  <p:embed/>
                </p:oleObj>
              </mc:Choice>
              <mc:Fallback>
                <p:oleObj name="Equation" r:id="rId6" imgW="2145960" imgH="55872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5486400"/>
                        <a:ext cx="4851400"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800" name="Object 8"/>
          <p:cNvGraphicFramePr>
            <a:graphicFrameLocks noChangeAspect="1"/>
          </p:cNvGraphicFramePr>
          <p:nvPr/>
        </p:nvGraphicFramePr>
        <p:xfrm>
          <a:off x="5181600" y="3200400"/>
          <a:ext cx="3716338" cy="989013"/>
        </p:xfrm>
        <a:graphic>
          <a:graphicData uri="http://schemas.openxmlformats.org/presentationml/2006/ole">
            <mc:AlternateContent xmlns:mc="http://schemas.openxmlformats.org/markup-compatibility/2006">
              <mc:Choice xmlns:v="urn:schemas-microsoft-com:vml" Requires="v">
                <p:oleObj spid="_x0000_s673914" name="Equation" r:id="rId8" imgW="1625400" imgH="431640" progId="Equation.DSMT4">
                  <p:embed/>
                </p:oleObj>
              </mc:Choice>
              <mc:Fallback>
                <p:oleObj name="Equation" r:id="rId8" imgW="1625400" imgH="4316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200400"/>
                        <a:ext cx="3716338"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3801" name="Object 9"/>
          <p:cNvGraphicFramePr>
            <a:graphicFrameLocks noChangeAspect="1"/>
          </p:cNvGraphicFramePr>
          <p:nvPr/>
        </p:nvGraphicFramePr>
        <p:xfrm>
          <a:off x="152400" y="3200400"/>
          <a:ext cx="4800600" cy="2543175"/>
        </p:xfrm>
        <a:graphic>
          <a:graphicData uri="http://schemas.openxmlformats.org/presentationml/2006/ole">
            <mc:AlternateContent xmlns:mc="http://schemas.openxmlformats.org/markup-compatibility/2006">
              <mc:Choice xmlns:v="urn:schemas-microsoft-com:vml" Requires="v">
                <p:oleObj spid="_x0000_s673915" name="VISIO" r:id="rId10" imgW="5187240" imgH="2747520" progId="Visio.Drawing.6">
                  <p:embed/>
                </p:oleObj>
              </mc:Choice>
              <mc:Fallback>
                <p:oleObj name="VISIO" r:id="rId10" imgW="5187240" imgH="274752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3200400"/>
                        <a:ext cx="4800600" cy="25431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42" name="Object 2"/>
          <p:cNvGraphicFramePr>
            <a:graphicFrameLocks noChangeAspect="1"/>
          </p:cNvGraphicFramePr>
          <p:nvPr/>
        </p:nvGraphicFramePr>
        <p:xfrm>
          <a:off x="1676400" y="5257800"/>
          <a:ext cx="4851400" cy="1263650"/>
        </p:xfrm>
        <a:graphic>
          <a:graphicData uri="http://schemas.openxmlformats.org/presentationml/2006/ole">
            <mc:AlternateContent xmlns:mc="http://schemas.openxmlformats.org/markup-compatibility/2006">
              <mc:Choice xmlns:v="urn:schemas-microsoft-com:vml" Requires="v">
                <p:oleObj spid="_x0000_s675878" name="Equation" r:id="rId4" imgW="2145960" imgH="558720" progId="Equation.DSMT4">
                  <p:embed/>
                </p:oleObj>
              </mc:Choice>
              <mc:Fallback>
                <p:oleObj name="Equation" r:id="rId4" imgW="2145960" imgH="558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257800"/>
                        <a:ext cx="4851400" cy="12636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843" name="Rectangle 3"/>
          <p:cNvSpPr>
            <a:spLocks noGrp="1" noChangeArrowheads="1"/>
          </p:cNvSpPr>
          <p:nvPr>
            <p:ph type="title"/>
          </p:nvPr>
        </p:nvSpPr>
        <p:spPr>
          <a:xfrm>
            <a:off x="609600" y="304800"/>
            <a:ext cx="7772400" cy="1143000"/>
          </a:xfrm>
        </p:spPr>
        <p:txBody>
          <a:bodyPr/>
          <a:lstStyle/>
          <a:p>
            <a:r>
              <a:rPr lang="en-US" altLang="en-US" sz="4000"/>
              <a:t>Note 1 – RC</a:t>
            </a:r>
          </a:p>
        </p:txBody>
      </p:sp>
      <p:sp>
        <p:nvSpPr>
          <p:cNvPr id="675844" name="Rectangle 4"/>
          <p:cNvSpPr>
            <a:spLocks noGrp="1" noChangeArrowheads="1"/>
          </p:cNvSpPr>
          <p:nvPr>
            <p:ph type="body" idx="1"/>
          </p:nvPr>
        </p:nvSpPr>
        <p:spPr>
          <a:xfrm>
            <a:off x="152400" y="1524000"/>
            <a:ext cx="8686800" cy="3810000"/>
          </a:xfrm>
        </p:spPr>
        <p:txBody>
          <a:bodyPr/>
          <a:lstStyle/>
          <a:p>
            <a:pPr marL="0" indent="458788">
              <a:buFontTx/>
              <a:buNone/>
            </a:pPr>
            <a:r>
              <a:rPr lang="en-US" altLang="en-US" sz="2400" dirty="0">
                <a:cs typeface="Times New Roman" pitchFamily="18" charset="0"/>
              </a:rPr>
              <a:t>The equation below includes the value of the capacitive voltage at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 0, the time of switching.  In this circuit, we solved for this already, and it was equal to the source voltage, </a:t>
            </a:r>
            <a:r>
              <a:rPr lang="en-US" altLang="en-US" sz="2400" i="1" dirty="0">
                <a:latin typeface="Times New Roman" panose="02020603050405020304" pitchFamily="18" charset="0"/>
                <a:cs typeface="Times New Roman" panose="02020603050405020304" pitchFamily="18" charset="0"/>
              </a:rPr>
              <a:t>V</a:t>
            </a:r>
            <a:r>
              <a:rPr lang="en-US" altLang="en-US" sz="2400" i="1" baseline="-25000" dirty="0">
                <a:latin typeface="Times New Roman" panose="02020603050405020304" pitchFamily="18" charset="0"/>
                <a:cs typeface="Times New Roman" panose="02020603050405020304" pitchFamily="18" charset="0"/>
              </a:rPr>
              <a:t>S1</a:t>
            </a:r>
            <a:r>
              <a:rPr lang="en-US" altLang="en-US" sz="2400" dirty="0">
                <a:cs typeface="Times New Roman" pitchFamily="18" charset="0"/>
              </a:rPr>
              <a:t>.  In general though, it will always be equal to the voltage across the capacitor just before the switching took place, since that voltage can</a:t>
            </a:r>
            <a:r>
              <a:rPr lang="en-US" altLang="en-US" sz="2400" dirty="0">
                <a:latin typeface="Times New Roman"/>
                <a:cs typeface="Times New Roman" pitchFamily="18" charset="0"/>
              </a:rPr>
              <a:t>’</a:t>
            </a:r>
            <a:r>
              <a:rPr lang="en-US" altLang="en-US" sz="2400" dirty="0">
                <a:cs typeface="Times New Roman" pitchFamily="18" charset="0"/>
              </a:rPr>
              <a:t>t change instantaneously.  </a:t>
            </a:r>
          </a:p>
          <a:p>
            <a:pPr marL="0" indent="458788">
              <a:buFontTx/>
              <a:buNone/>
            </a:pPr>
            <a:r>
              <a:rPr lang="en-US" altLang="en-US" sz="2400" dirty="0">
                <a:cs typeface="Times New Roman" pitchFamily="18" charset="0"/>
              </a:rPr>
              <a:t>The </a:t>
            </a:r>
            <a:r>
              <a:rPr lang="en-US" altLang="en-US" sz="2400" b="1" dirty="0">
                <a:cs typeface="Times New Roman" pitchFamily="18" charset="0"/>
              </a:rPr>
              <a:t>initial condition for the capacitive voltage</a:t>
            </a:r>
            <a:r>
              <a:rPr lang="en-US" altLang="en-US" sz="2400" dirty="0">
                <a:cs typeface="Times New Roman" pitchFamily="18" charset="0"/>
              </a:rPr>
              <a:t> is the voltage before the time of switching.  This is one of the key parameters of this solution.</a:t>
            </a:r>
          </a:p>
        </p:txBody>
      </p:sp>
      <p:sp>
        <p:nvSpPr>
          <p:cNvPr id="675846" name="Rectangle 6"/>
          <p:cNvSpPr>
            <a:spLocks noChangeArrowheads="1"/>
          </p:cNvSpPr>
          <p:nvPr/>
        </p:nvSpPr>
        <p:spPr bwMode="auto">
          <a:xfrm>
            <a:off x="3733800" y="5562600"/>
            <a:ext cx="914400" cy="5334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47" name="Line 7"/>
          <p:cNvSpPr>
            <a:spLocks noChangeShapeType="1"/>
          </p:cNvSpPr>
          <p:nvPr/>
        </p:nvSpPr>
        <p:spPr bwMode="auto">
          <a:xfrm flipH="1">
            <a:off x="4572000" y="4724400"/>
            <a:ext cx="1066800" cy="8382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75848" name="Group 8"/>
          <p:cNvGrpSpPr>
            <a:grpSpLocks/>
          </p:cNvGrpSpPr>
          <p:nvPr/>
        </p:nvGrpSpPr>
        <p:grpSpPr bwMode="auto">
          <a:xfrm>
            <a:off x="3810000" y="0"/>
            <a:ext cx="1600200" cy="1447800"/>
            <a:chOff x="3120" y="96"/>
            <a:chExt cx="1008" cy="912"/>
          </a:xfrm>
        </p:grpSpPr>
        <p:sp>
          <p:nvSpPr>
            <p:cNvPr id="675849"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5850"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7890" name="Object 2"/>
          <p:cNvGraphicFramePr>
            <a:graphicFrameLocks noChangeAspect="1"/>
          </p:cNvGraphicFramePr>
          <p:nvPr/>
        </p:nvGraphicFramePr>
        <p:xfrm>
          <a:off x="1676400" y="5257800"/>
          <a:ext cx="4851400" cy="1263650"/>
        </p:xfrm>
        <a:graphic>
          <a:graphicData uri="http://schemas.openxmlformats.org/presentationml/2006/ole">
            <mc:AlternateContent xmlns:mc="http://schemas.openxmlformats.org/markup-compatibility/2006">
              <mc:Choice xmlns:v="urn:schemas-microsoft-com:vml" Requires="v">
                <p:oleObj spid="_x0000_s677926" name="Equation" r:id="rId4" imgW="2145960" imgH="558720" progId="Equation.DSMT4">
                  <p:embed/>
                </p:oleObj>
              </mc:Choice>
              <mc:Fallback>
                <p:oleObj name="Equation" r:id="rId4" imgW="2145960" imgH="558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257800"/>
                        <a:ext cx="4851400" cy="12636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7891" name="Rectangle 3"/>
          <p:cNvSpPr>
            <a:spLocks noGrp="1" noChangeArrowheads="1"/>
          </p:cNvSpPr>
          <p:nvPr>
            <p:ph type="title"/>
          </p:nvPr>
        </p:nvSpPr>
        <p:spPr>
          <a:xfrm>
            <a:off x="609600" y="304800"/>
            <a:ext cx="7772400" cy="1143000"/>
          </a:xfrm>
        </p:spPr>
        <p:txBody>
          <a:bodyPr/>
          <a:lstStyle/>
          <a:p>
            <a:r>
              <a:rPr lang="en-US" altLang="en-US" sz="4000"/>
              <a:t>Note 2 – RC</a:t>
            </a:r>
          </a:p>
        </p:txBody>
      </p:sp>
      <p:sp>
        <p:nvSpPr>
          <p:cNvPr id="677892" name="Rectangle 4"/>
          <p:cNvSpPr>
            <a:spLocks noGrp="1" noChangeArrowheads="1"/>
          </p:cNvSpPr>
          <p:nvPr>
            <p:ph type="body" idx="1"/>
          </p:nvPr>
        </p:nvSpPr>
        <p:spPr>
          <a:xfrm>
            <a:off x="152400" y="1524000"/>
            <a:ext cx="8686800" cy="3810000"/>
          </a:xfrm>
        </p:spPr>
        <p:txBody>
          <a:bodyPr/>
          <a:lstStyle/>
          <a:p>
            <a:pPr marL="0" indent="458788">
              <a:buFontTx/>
              <a:buNone/>
            </a:pPr>
            <a:r>
              <a:rPr lang="en-US" altLang="en-US" sz="2800" dirty="0">
                <a:cs typeface="Times New Roman" pitchFamily="18" charset="0"/>
              </a:rPr>
              <a:t>The equation below has an exponential, and this exponential has the quantity </a:t>
            </a:r>
            <a:r>
              <a:rPr lang="en-US" altLang="en-US" sz="2800" i="1" dirty="0">
                <a:latin typeface="Times New Roman" panose="02020603050405020304" pitchFamily="18" charset="0"/>
                <a:cs typeface="Times New Roman" panose="02020603050405020304" pitchFamily="18" charset="0"/>
              </a:rPr>
              <a:t>R</a:t>
            </a:r>
            <a:r>
              <a:rPr lang="en-US" altLang="en-US" sz="2800" i="1" baseline="-25000" dirty="0">
                <a:latin typeface="Times New Roman" panose="02020603050405020304" pitchFamily="18" charset="0"/>
                <a:cs typeface="Times New Roman" panose="02020603050405020304" pitchFamily="18" charset="0"/>
              </a:rPr>
              <a:t>S</a:t>
            </a:r>
            <a:r>
              <a:rPr lang="en-US" altLang="en-US" sz="2800" i="1" dirty="0">
                <a:latin typeface="Times New Roman" panose="02020603050405020304" pitchFamily="18" charset="0"/>
                <a:cs typeface="Times New Roman" panose="02020603050405020304" pitchFamily="18" charset="0"/>
              </a:rPr>
              <a:t>C</a:t>
            </a:r>
            <a:r>
              <a:rPr lang="en-US" altLang="en-US" sz="2800" dirty="0">
                <a:cs typeface="Times New Roman" pitchFamily="18" charset="0"/>
              </a:rPr>
              <a:t> in the denominator.  The exponent must be dimensionless, so </a:t>
            </a:r>
            <a:r>
              <a:rPr lang="en-US" altLang="en-US" sz="2800" i="1" dirty="0">
                <a:latin typeface="Times New Roman" panose="02020603050405020304" pitchFamily="18" charset="0"/>
                <a:cs typeface="Times New Roman" panose="02020603050405020304" pitchFamily="18" charset="0"/>
              </a:rPr>
              <a:t>R</a:t>
            </a:r>
            <a:r>
              <a:rPr lang="en-US" altLang="en-US" sz="2800" i="1" baseline="-25000" dirty="0">
                <a:latin typeface="Times New Roman" panose="02020603050405020304" pitchFamily="18" charset="0"/>
                <a:cs typeface="Times New Roman" panose="02020603050405020304" pitchFamily="18" charset="0"/>
              </a:rPr>
              <a:t>S</a:t>
            </a:r>
            <a:r>
              <a:rPr lang="en-US" altLang="en-US" sz="2800" i="1" dirty="0">
                <a:latin typeface="Times New Roman" panose="02020603050405020304" pitchFamily="18" charset="0"/>
                <a:cs typeface="Times New Roman" panose="02020603050405020304" pitchFamily="18" charset="0"/>
              </a:rPr>
              <a:t>C</a:t>
            </a:r>
            <a:r>
              <a:rPr lang="en-US" altLang="en-US" sz="2800" dirty="0">
                <a:cs typeface="Times New Roman" pitchFamily="18" charset="0"/>
              </a:rPr>
              <a:t> must have units of time.  If you check, [F] times [</a:t>
            </a:r>
            <a:r>
              <a:rPr lang="en-US" altLang="en-US" sz="2800" dirty="0">
                <a:latin typeface="Symbol" pitchFamily="18" charset="2"/>
                <a:cs typeface="Times New Roman" pitchFamily="18" charset="0"/>
              </a:rPr>
              <a:t>W</a:t>
            </a:r>
            <a:r>
              <a:rPr lang="en-US" altLang="en-US" sz="2800" dirty="0">
                <a:cs typeface="Times New Roman" pitchFamily="18" charset="0"/>
              </a:rPr>
              <a:t>] yields [s].  We call this quantity the time constant. </a:t>
            </a:r>
          </a:p>
          <a:p>
            <a:pPr marL="0" indent="458788">
              <a:buFontTx/>
              <a:buNone/>
            </a:pPr>
            <a:r>
              <a:rPr lang="en-US" altLang="en-US" sz="2800" dirty="0">
                <a:cs typeface="Times New Roman" pitchFamily="18" charset="0"/>
              </a:rPr>
              <a:t>The </a:t>
            </a:r>
            <a:r>
              <a:rPr lang="en-US" altLang="en-US" sz="2800" b="1" dirty="0">
                <a:cs typeface="Times New Roman" pitchFamily="18" charset="0"/>
              </a:rPr>
              <a:t>time constant</a:t>
            </a:r>
            <a:r>
              <a:rPr lang="en-US" altLang="en-US" sz="2800" dirty="0">
                <a:cs typeface="Times New Roman" pitchFamily="18" charset="0"/>
              </a:rPr>
              <a:t> is the inverse of the coefficient of time, in the exponent.  We call this quantity </a:t>
            </a:r>
            <a:r>
              <a:rPr lang="en-US" altLang="en-US" sz="2800" i="1" dirty="0">
                <a:latin typeface="Symbol" pitchFamily="18" charset="2"/>
                <a:cs typeface="Times New Roman" pitchFamily="18" charset="0"/>
              </a:rPr>
              <a:t>t</a:t>
            </a:r>
            <a:r>
              <a:rPr lang="en-US" altLang="en-US" sz="2800" dirty="0">
                <a:cs typeface="Times New Roman" pitchFamily="18" charset="0"/>
              </a:rPr>
              <a:t>.  This is another key parameter of this solution.</a:t>
            </a:r>
          </a:p>
        </p:txBody>
      </p:sp>
      <p:sp>
        <p:nvSpPr>
          <p:cNvPr id="677894" name="Rectangle 6"/>
          <p:cNvSpPr>
            <a:spLocks noChangeArrowheads="1"/>
          </p:cNvSpPr>
          <p:nvPr/>
        </p:nvSpPr>
        <p:spPr bwMode="auto">
          <a:xfrm>
            <a:off x="5791200" y="5562600"/>
            <a:ext cx="5334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895" name="Line 7"/>
          <p:cNvSpPr>
            <a:spLocks noChangeShapeType="1"/>
          </p:cNvSpPr>
          <p:nvPr/>
        </p:nvSpPr>
        <p:spPr bwMode="auto">
          <a:xfrm flipH="1">
            <a:off x="6324600" y="4648200"/>
            <a:ext cx="1219200" cy="914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77896" name="Group 8"/>
          <p:cNvGrpSpPr>
            <a:grpSpLocks/>
          </p:cNvGrpSpPr>
          <p:nvPr/>
        </p:nvGrpSpPr>
        <p:grpSpPr bwMode="auto">
          <a:xfrm>
            <a:off x="3810000" y="0"/>
            <a:ext cx="1600200" cy="1447800"/>
            <a:chOff x="3120" y="96"/>
            <a:chExt cx="1008" cy="912"/>
          </a:xfrm>
        </p:grpSpPr>
        <p:sp>
          <p:nvSpPr>
            <p:cNvPr id="677897"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7898"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9938" name="Object 2"/>
          <p:cNvGraphicFramePr>
            <a:graphicFrameLocks noChangeAspect="1"/>
          </p:cNvGraphicFramePr>
          <p:nvPr/>
        </p:nvGraphicFramePr>
        <p:xfrm>
          <a:off x="1676400" y="5257800"/>
          <a:ext cx="4851400" cy="1263650"/>
        </p:xfrm>
        <a:graphic>
          <a:graphicData uri="http://schemas.openxmlformats.org/presentationml/2006/ole">
            <mc:AlternateContent xmlns:mc="http://schemas.openxmlformats.org/markup-compatibility/2006">
              <mc:Choice xmlns:v="urn:schemas-microsoft-com:vml" Requires="v">
                <p:oleObj spid="_x0000_s679976" name="Equation" r:id="rId4" imgW="2145960" imgH="558720" progId="Equation.DSMT4">
                  <p:embed/>
                </p:oleObj>
              </mc:Choice>
              <mc:Fallback>
                <p:oleObj name="Equation" r:id="rId4" imgW="2145960" imgH="558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257800"/>
                        <a:ext cx="4851400" cy="12636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9939" name="Rectangle 3"/>
          <p:cNvSpPr>
            <a:spLocks noGrp="1" noChangeArrowheads="1"/>
          </p:cNvSpPr>
          <p:nvPr>
            <p:ph type="title"/>
          </p:nvPr>
        </p:nvSpPr>
        <p:spPr>
          <a:xfrm>
            <a:off x="609600" y="304800"/>
            <a:ext cx="7772400" cy="1143000"/>
          </a:xfrm>
        </p:spPr>
        <p:txBody>
          <a:bodyPr/>
          <a:lstStyle/>
          <a:p>
            <a:r>
              <a:rPr lang="en-US" altLang="en-US" sz="4000"/>
              <a:t>Note 3 – RC</a:t>
            </a:r>
          </a:p>
        </p:txBody>
      </p:sp>
      <p:sp>
        <p:nvSpPr>
          <p:cNvPr id="679940"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itchFamily="18" charset="0"/>
              </a:rPr>
              <a:t>The equation below includes the value of the capacitive voltage a long time after the switch was thrown.  Conceptually, this is the value of the capacitive voltage at </a:t>
            </a:r>
            <a:r>
              <a:rPr lang="en-US" altLang="en-US" sz="2400" i="1" dirty="0">
                <a:latin typeface="Times New Roman" panose="02020603050405020304" pitchFamily="18" charset="0"/>
                <a:cs typeface="Times New Roman" panose="02020603050405020304" pitchFamily="18" charset="0"/>
              </a:rPr>
              <a:t>t</a:t>
            </a:r>
            <a:r>
              <a:rPr lang="en-US" altLang="en-US" sz="2400" i="1" dirty="0">
                <a:cs typeface="Times New Roman" pitchFamily="18" charset="0"/>
              </a:rPr>
              <a:t> </a:t>
            </a:r>
            <a:r>
              <a:rPr lang="en-US" altLang="en-US" sz="2400" dirty="0">
                <a:cs typeface="Times New Roman" pitchFamily="18" charset="0"/>
              </a:rPr>
              <a:t>= </a:t>
            </a:r>
            <a:r>
              <a:rPr lang="en-US" altLang="en-US" sz="2400" dirty="0">
                <a:latin typeface="Symbol" pitchFamily="18" charset="2"/>
                <a:cs typeface="Times New Roman" pitchFamily="18" charset="0"/>
              </a:rPr>
              <a:t>¥</a:t>
            </a:r>
            <a:r>
              <a:rPr lang="en-US" altLang="en-US" sz="2400" dirty="0">
                <a:cs typeface="Times New Roman" pitchFamily="18" charset="0"/>
              </a:rPr>
              <a:t>.  In this circuit, this value is equal to the </a:t>
            </a:r>
            <a:r>
              <a:rPr lang="en-US" altLang="en-US" sz="2400" dirty="0" err="1">
                <a:cs typeface="Times New Roman" pitchFamily="18" charset="0"/>
              </a:rPr>
              <a:t>the</a:t>
            </a:r>
            <a:r>
              <a:rPr lang="en-US" altLang="en-US" sz="2400" dirty="0">
                <a:cs typeface="Times New Roman" pitchFamily="18" charset="0"/>
              </a:rPr>
              <a:t> voltage </a:t>
            </a:r>
            <a:r>
              <a:rPr lang="en-US" altLang="en-US" sz="2400" i="1" dirty="0">
                <a:latin typeface="Times New Roman" panose="02020603050405020304" pitchFamily="18" charset="0"/>
                <a:cs typeface="Times New Roman" panose="02020603050405020304" pitchFamily="18" charset="0"/>
              </a:rPr>
              <a:t>I</a:t>
            </a:r>
            <a:r>
              <a:rPr lang="en-US" altLang="en-US" sz="2400" i="1" baseline="-25000" dirty="0">
                <a:latin typeface="Times New Roman" panose="02020603050405020304" pitchFamily="18" charset="0"/>
                <a:cs typeface="Times New Roman" panose="02020603050405020304" pitchFamily="18" charset="0"/>
              </a:rPr>
              <a:t>S</a:t>
            </a:r>
            <a:r>
              <a:rPr lang="en-US" altLang="en-US" sz="2400" i="1" dirty="0">
                <a:latin typeface="Times New Roman" panose="02020603050405020304" pitchFamily="18" charset="0"/>
                <a:cs typeface="Times New Roman" panose="02020603050405020304" pitchFamily="18" charset="0"/>
              </a:rPr>
              <a:t>R</a:t>
            </a:r>
            <a:r>
              <a:rPr lang="en-US" altLang="en-US" sz="2400" i="1" baseline="-25000" dirty="0">
                <a:latin typeface="Times New Roman" panose="02020603050405020304" pitchFamily="18" charset="0"/>
                <a:cs typeface="Times New Roman" panose="02020603050405020304" pitchFamily="18" charset="0"/>
              </a:rPr>
              <a:t>S</a:t>
            </a:r>
            <a:r>
              <a:rPr lang="en-US" altLang="en-US" sz="2400" dirty="0">
                <a:cs typeface="Times New Roman" pitchFamily="18" charset="0"/>
              </a:rPr>
              <a:t>.  In general though, it will always be equal to the voltage across the capacitor with the switch in its final position, after the capacitive voltage has stopped changing, and the capacitor behaves like a open circuit.  </a:t>
            </a:r>
          </a:p>
          <a:p>
            <a:pPr marL="0" indent="458788">
              <a:lnSpc>
                <a:spcPct val="90000"/>
              </a:lnSpc>
              <a:buFontTx/>
              <a:buNone/>
            </a:pPr>
            <a:r>
              <a:rPr lang="en-US" altLang="en-US" sz="2400" dirty="0">
                <a:cs typeface="Times New Roman" pitchFamily="18" charset="0"/>
              </a:rPr>
              <a:t>This </a:t>
            </a:r>
            <a:r>
              <a:rPr lang="en-US" altLang="en-US" sz="2400" b="1" dirty="0">
                <a:cs typeface="Times New Roman" pitchFamily="18" charset="0"/>
              </a:rPr>
              <a:t>final value for the capacitive voltage</a:t>
            </a:r>
            <a:r>
              <a:rPr lang="en-US" altLang="en-US" sz="2400" dirty="0">
                <a:cs typeface="Times New Roman" pitchFamily="18" charset="0"/>
              </a:rPr>
              <a:t> is the voltage a long time after the time of switching.  This is another key parameter of this solution.</a:t>
            </a:r>
          </a:p>
        </p:txBody>
      </p:sp>
      <p:sp>
        <p:nvSpPr>
          <p:cNvPr id="679942" name="Rectangle 6"/>
          <p:cNvSpPr>
            <a:spLocks noChangeArrowheads="1"/>
          </p:cNvSpPr>
          <p:nvPr/>
        </p:nvSpPr>
        <p:spPr bwMode="auto">
          <a:xfrm>
            <a:off x="4800600" y="5562600"/>
            <a:ext cx="762000" cy="5334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3" name="Line 7"/>
          <p:cNvSpPr>
            <a:spLocks noChangeShapeType="1"/>
          </p:cNvSpPr>
          <p:nvPr/>
        </p:nvSpPr>
        <p:spPr bwMode="auto">
          <a:xfrm flipH="1">
            <a:off x="5257800" y="4953000"/>
            <a:ext cx="838200" cy="609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44" name="Rectangle 8"/>
          <p:cNvSpPr>
            <a:spLocks noChangeArrowheads="1"/>
          </p:cNvSpPr>
          <p:nvPr/>
        </p:nvSpPr>
        <p:spPr bwMode="auto">
          <a:xfrm>
            <a:off x="2743200" y="5486400"/>
            <a:ext cx="685800" cy="6096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5" name="Line 9"/>
          <p:cNvSpPr>
            <a:spLocks noChangeShapeType="1"/>
          </p:cNvSpPr>
          <p:nvPr/>
        </p:nvSpPr>
        <p:spPr bwMode="auto">
          <a:xfrm flipH="1">
            <a:off x="3352800" y="4953000"/>
            <a:ext cx="1066800" cy="533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79946" name="Group 10"/>
          <p:cNvGrpSpPr>
            <a:grpSpLocks/>
          </p:cNvGrpSpPr>
          <p:nvPr/>
        </p:nvGrpSpPr>
        <p:grpSpPr bwMode="auto">
          <a:xfrm>
            <a:off x="3810000" y="0"/>
            <a:ext cx="1600200" cy="1447800"/>
            <a:chOff x="3120" y="96"/>
            <a:chExt cx="1008" cy="912"/>
          </a:xfrm>
        </p:grpSpPr>
        <p:sp>
          <p:nvSpPr>
            <p:cNvPr id="679947" name="Rectangle 11"/>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9948" name="Picture 12"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09600" y="304800"/>
            <a:ext cx="7772400" cy="1143000"/>
          </a:xfrm>
        </p:spPr>
        <p:txBody>
          <a:bodyPr/>
          <a:lstStyle/>
          <a:p>
            <a:r>
              <a:rPr lang="en-US" altLang="en-US" sz="4000"/>
              <a:t>Note 4 – RC</a:t>
            </a:r>
          </a:p>
        </p:txBody>
      </p:sp>
      <p:sp>
        <p:nvSpPr>
          <p:cNvPr id="681987" name="Rectangle 3"/>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a:cs typeface="Times New Roman" pitchFamily="18" charset="0"/>
              </a:rPr>
              <a:t>The </a:t>
            </a:r>
            <a:r>
              <a:rPr lang="en-US" altLang="en-US" sz="2400" b="1" u="sng">
                <a:cs typeface="Times New Roman" pitchFamily="18" charset="0"/>
              </a:rPr>
              <a:t>time constant, or </a:t>
            </a:r>
            <a:r>
              <a:rPr lang="en-US" altLang="en-US" sz="2400" b="1" i="1" u="sng">
                <a:latin typeface="Symbol" pitchFamily="18" charset="2"/>
                <a:cs typeface="Times New Roman" pitchFamily="18" charset="0"/>
              </a:rPr>
              <a:t>t</a:t>
            </a:r>
            <a:r>
              <a:rPr lang="en-US" altLang="en-US" sz="2400" b="1" u="sng">
                <a:cs typeface="Times New Roman" pitchFamily="18" charset="0"/>
              </a:rPr>
              <a:t>,</a:t>
            </a:r>
            <a:r>
              <a:rPr lang="en-US" altLang="en-US" sz="2400">
                <a:cs typeface="Times New Roman" pitchFamily="18" charset="0"/>
              </a:rPr>
              <a:t> is the time that it takes the solution to move a certain portion of its way between its initial value and its final value.  The solution moves exponentially towards its final value.  For example, after five time constants (5</a:t>
            </a:r>
            <a:r>
              <a:rPr lang="en-US" altLang="en-US" sz="2400" i="1">
                <a:latin typeface="Symbol" pitchFamily="18" charset="2"/>
                <a:cs typeface="Times New Roman" pitchFamily="18" charset="0"/>
              </a:rPr>
              <a:t>t</a:t>
            </a:r>
            <a:r>
              <a:rPr lang="en-US" altLang="en-US" sz="2400">
                <a:cs typeface="Times New Roman" pitchFamily="18" charset="0"/>
              </a:rPr>
              <a:t>) the voltage has moved to within 1% of its final value.  </a:t>
            </a:r>
          </a:p>
          <a:p>
            <a:pPr marL="0" indent="458788">
              <a:lnSpc>
                <a:spcPct val="90000"/>
              </a:lnSpc>
              <a:buFontTx/>
              <a:buNone/>
            </a:pPr>
            <a:r>
              <a:rPr lang="en-US" altLang="en-US" sz="2400">
                <a:cs typeface="Times New Roman" pitchFamily="18" charset="0"/>
              </a:rPr>
              <a:t>This defines what we mean by </a:t>
            </a:r>
            <a:r>
              <a:rPr lang="en-US" altLang="en-US" sz="2400">
                <a:latin typeface="Times New Roman"/>
                <a:cs typeface="Times New Roman" pitchFamily="18" charset="0"/>
              </a:rPr>
              <a:t>“</a:t>
            </a:r>
            <a:r>
              <a:rPr lang="en-US" altLang="en-US" sz="2400">
                <a:cs typeface="Times New Roman" pitchFamily="18" charset="0"/>
              </a:rPr>
              <a:t>a long time</a:t>
            </a:r>
            <a:r>
              <a:rPr lang="en-US" altLang="en-US" sz="2400">
                <a:latin typeface="Times New Roman"/>
                <a:cs typeface="Times New Roman" pitchFamily="18" charset="0"/>
              </a:rPr>
              <a:t>”</a:t>
            </a:r>
            <a:r>
              <a:rPr lang="en-US" altLang="en-US" sz="2400">
                <a:cs typeface="Times New Roman" pitchFamily="18" charset="0"/>
              </a:rPr>
              <a:t>.  A circuit is said to have been in a given condition for </a:t>
            </a:r>
            <a:r>
              <a:rPr lang="en-US" altLang="en-US" sz="2400">
                <a:latin typeface="Times New Roman"/>
                <a:cs typeface="Times New Roman" pitchFamily="18" charset="0"/>
              </a:rPr>
              <a:t>“</a:t>
            </a:r>
            <a:r>
              <a:rPr lang="en-US" altLang="en-US" sz="2400">
                <a:cs typeface="Times New Roman" pitchFamily="18" charset="0"/>
              </a:rPr>
              <a:t>a long time</a:t>
            </a:r>
            <a:r>
              <a:rPr lang="en-US" altLang="en-US" sz="2400">
                <a:latin typeface="Times New Roman"/>
                <a:cs typeface="Times New Roman" pitchFamily="18" charset="0"/>
              </a:rPr>
              <a:t>”</a:t>
            </a:r>
            <a:r>
              <a:rPr lang="en-US" altLang="en-US" sz="2400">
                <a:cs typeface="Times New Roman" pitchFamily="18" charset="0"/>
              </a:rPr>
              <a:t> if it has been in that condition for several time constants.  In the step response, after several time constants, the solution approaches its final value.  The number of time constants required to reach this final value depends on the needed accuracy in that situation.  </a:t>
            </a:r>
          </a:p>
        </p:txBody>
      </p:sp>
      <p:graphicFrame>
        <p:nvGraphicFramePr>
          <p:cNvPr id="681989" name="Object 5"/>
          <p:cNvGraphicFramePr>
            <a:graphicFrameLocks noChangeAspect="1"/>
          </p:cNvGraphicFramePr>
          <p:nvPr/>
        </p:nvGraphicFramePr>
        <p:xfrm>
          <a:off x="4292600" y="5594350"/>
          <a:ext cx="4851400" cy="1263650"/>
        </p:xfrm>
        <a:graphic>
          <a:graphicData uri="http://schemas.openxmlformats.org/presentationml/2006/ole">
            <mc:AlternateContent xmlns:mc="http://schemas.openxmlformats.org/markup-compatibility/2006">
              <mc:Choice xmlns:v="urn:schemas-microsoft-com:vml" Requires="v">
                <p:oleObj spid="_x0000_s682019" name="Equation" r:id="rId4" imgW="2145960" imgH="558720" progId="Equation.DSMT4">
                  <p:embed/>
                </p:oleObj>
              </mc:Choice>
              <mc:Fallback>
                <p:oleObj name="Equation" r:id="rId4" imgW="2145960" imgH="55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5594350"/>
                        <a:ext cx="4851400" cy="12636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1990" name="Group 6"/>
          <p:cNvGrpSpPr>
            <a:grpSpLocks/>
          </p:cNvGrpSpPr>
          <p:nvPr/>
        </p:nvGrpSpPr>
        <p:grpSpPr bwMode="auto">
          <a:xfrm>
            <a:off x="3810000" y="0"/>
            <a:ext cx="1600200" cy="1447800"/>
            <a:chOff x="3120" y="96"/>
            <a:chExt cx="1008" cy="912"/>
          </a:xfrm>
        </p:grpSpPr>
        <p:sp>
          <p:nvSpPr>
            <p:cNvPr id="681991" name="Rectangle 7"/>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1992" name="Picture 8"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4034" name="Object 2"/>
          <p:cNvGraphicFramePr>
            <a:graphicFrameLocks noChangeAspect="1"/>
          </p:cNvGraphicFramePr>
          <p:nvPr/>
        </p:nvGraphicFramePr>
        <p:xfrm>
          <a:off x="1676400" y="5257800"/>
          <a:ext cx="4851400" cy="1263650"/>
        </p:xfrm>
        <a:graphic>
          <a:graphicData uri="http://schemas.openxmlformats.org/presentationml/2006/ole">
            <mc:AlternateContent xmlns:mc="http://schemas.openxmlformats.org/markup-compatibility/2006">
              <mc:Choice xmlns:v="urn:schemas-microsoft-com:vml" Requires="v">
                <p:oleObj spid="_x0000_s684070" name="Equation" r:id="rId4" imgW="2145960" imgH="558720" progId="Equation.DSMT4">
                  <p:embed/>
                </p:oleObj>
              </mc:Choice>
              <mc:Fallback>
                <p:oleObj name="Equation" r:id="rId4" imgW="2145960" imgH="558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257800"/>
                        <a:ext cx="4851400" cy="12636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4035" name="Rectangle 3"/>
          <p:cNvSpPr>
            <a:spLocks noGrp="1" noChangeArrowheads="1"/>
          </p:cNvSpPr>
          <p:nvPr>
            <p:ph type="title"/>
          </p:nvPr>
        </p:nvSpPr>
        <p:spPr>
          <a:xfrm>
            <a:off x="609600" y="304800"/>
            <a:ext cx="7772400" cy="1143000"/>
          </a:xfrm>
        </p:spPr>
        <p:txBody>
          <a:bodyPr/>
          <a:lstStyle/>
          <a:p>
            <a:r>
              <a:rPr lang="en-US" altLang="en-US" sz="4000"/>
              <a:t>Note 5 – RC</a:t>
            </a:r>
          </a:p>
        </p:txBody>
      </p:sp>
      <p:sp>
        <p:nvSpPr>
          <p:cNvPr id="684036"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800" dirty="0">
                <a:cs typeface="Times New Roman" pitchFamily="18" charset="0"/>
              </a:rPr>
              <a:t>The form of this solution is what led us to the assumption that we made earlier, that after a long time everything stops changing.  The responses are all decaying exponentials, so after many time constants, everything stops changing.  When this happens, all differentials will be zero.  We call this condition </a:t>
            </a:r>
            <a:r>
              <a:rPr lang="en-US" altLang="en-US" sz="2800" dirty="0">
                <a:latin typeface="Times New Roman"/>
                <a:cs typeface="Times New Roman" pitchFamily="18" charset="0"/>
              </a:rPr>
              <a:t>“</a:t>
            </a:r>
            <a:r>
              <a:rPr lang="en-US" altLang="en-US" sz="2800" b="1" dirty="0">
                <a:cs typeface="Times New Roman" pitchFamily="18" charset="0"/>
              </a:rPr>
              <a:t>steady state</a:t>
            </a:r>
            <a:r>
              <a:rPr lang="en-US" altLang="en-US" sz="2800" dirty="0">
                <a:latin typeface="Times New Roman"/>
                <a:cs typeface="Times New Roman" pitchFamily="18" charset="0"/>
              </a:rPr>
              <a:t>”</a:t>
            </a:r>
            <a:r>
              <a:rPr lang="en-US" altLang="en-US" sz="2800" dirty="0">
                <a:cs typeface="Times New Roman" pitchFamily="18" charset="0"/>
              </a:rPr>
              <a:t>.</a:t>
            </a:r>
          </a:p>
          <a:p>
            <a:pPr marL="0" indent="458788">
              <a:lnSpc>
                <a:spcPct val="90000"/>
              </a:lnSpc>
              <a:buFontTx/>
              <a:buNone/>
            </a:pPr>
            <a:r>
              <a:rPr lang="en-US" altLang="en-US" sz="2800" dirty="0">
                <a:cs typeface="Times New Roman" pitchFamily="18" charset="0"/>
              </a:rPr>
              <a:t>The final value, or steady state value, in this circuit is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a:t>
            </a:r>
            <a:r>
              <a:rPr lang="en-US" altLang="en-US" sz="2800" i="1" dirty="0">
                <a:latin typeface="Times New Roman" panose="02020603050405020304" pitchFamily="18" charset="0"/>
                <a:cs typeface="Times New Roman" panose="02020603050405020304" pitchFamily="18" charset="0"/>
              </a:rPr>
              <a:t>R</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cs typeface="Times New Roman" pitchFamily="18" charset="0"/>
              </a:rPr>
              <a:t>.</a:t>
            </a:r>
          </a:p>
        </p:txBody>
      </p:sp>
      <p:sp>
        <p:nvSpPr>
          <p:cNvPr id="684038" name="Rectangle 6"/>
          <p:cNvSpPr>
            <a:spLocks noChangeArrowheads="1"/>
          </p:cNvSpPr>
          <p:nvPr/>
        </p:nvSpPr>
        <p:spPr bwMode="auto">
          <a:xfrm>
            <a:off x="2743200" y="5562600"/>
            <a:ext cx="685800" cy="5334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39" name="Line 7"/>
          <p:cNvSpPr>
            <a:spLocks noChangeShapeType="1"/>
          </p:cNvSpPr>
          <p:nvPr/>
        </p:nvSpPr>
        <p:spPr bwMode="auto">
          <a:xfrm>
            <a:off x="1219200" y="4876800"/>
            <a:ext cx="1524000" cy="6858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84040" name="Group 8"/>
          <p:cNvGrpSpPr>
            <a:grpSpLocks/>
          </p:cNvGrpSpPr>
          <p:nvPr/>
        </p:nvGrpSpPr>
        <p:grpSpPr bwMode="auto">
          <a:xfrm>
            <a:off x="3810000" y="0"/>
            <a:ext cx="1600200" cy="1447800"/>
            <a:chOff x="3120" y="96"/>
            <a:chExt cx="1008" cy="912"/>
          </a:xfrm>
        </p:grpSpPr>
        <p:sp>
          <p:nvSpPr>
            <p:cNvPr id="684041"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42"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09600" y="304800"/>
            <a:ext cx="7772400" cy="1143000"/>
          </a:xfrm>
        </p:spPr>
        <p:txBody>
          <a:bodyPr/>
          <a:lstStyle/>
          <a:p>
            <a:r>
              <a:rPr lang="en-US" altLang="en-US" sz="4000"/>
              <a:t>Note 6 – RC</a:t>
            </a:r>
          </a:p>
        </p:txBody>
      </p:sp>
      <p:sp>
        <p:nvSpPr>
          <p:cNvPr id="686083" name="Rectangle 3"/>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Thus, the RC step response circuit has a solution for the capacitive voltage which requires three parameters: the initial value of the capacitive voltage, the final value of the capacitive voltage, and the time constant.  </a:t>
            </a:r>
          </a:p>
          <a:p>
            <a:pPr marL="0" indent="458788">
              <a:lnSpc>
                <a:spcPct val="90000"/>
              </a:lnSpc>
              <a:buFontTx/>
              <a:buNone/>
            </a:pPr>
            <a:r>
              <a:rPr lang="en-US" altLang="en-US" sz="2400" dirty="0">
                <a:cs typeface="Times New Roman" pitchFamily="18" charset="0"/>
              </a:rPr>
              <a:t>To get anything else in the circuit, we can use the capacitive voltage to get it.  For example to get the current through the capacitor, we can use the defining equation for the capacitor, and get</a:t>
            </a:r>
          </a:p>
        </p:txBody>
      </p:sp>
      <p:graphicFrame>
        <p:nvGraphicFramePr>
          <p:cNvPr id="686085" name="Object 5"/>
          <p:cNvGraphicFramePr>
            <a:graphicFrameLocks noChangeAspect="1"/>
          </p:cNvGraphicFramePr>
          <p:nvPr/>
        </p:nvGraphicFramePr>
        <p:xfrm>
          <a:off x="0" y="4271963"/>
          <a:ext cx="3429000" cy="1816100"/>
        </p:xfrm>
        <a:graphic>
          <a:graphicData uri="http://schemas.openxmlformats.org/presentationml/2006/ole">
            <mc:AlternateContent xmlns:mc="http://schemas.openxmlformats.org/markup-compatibility/2006">
              <mc:Choice xmlns:v="urn:schemas-microsoft-com:vml" Requires="v">
                <p:oleObj spid="_x0000_s686145" name="VISIO" r:id="rId4" imgW="5187240" imgH="2747520" progId="Visio.Drawing.6">
                  <p:embed/>
                </p:oleObj>
              </mc:Choice>
              <mc:Fallback>
                <p:oleObj name="VISIO" r:id="rId4" imgW="5187240" imgH="274752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71963"/>
                        <a:ext cx="3429000" cy="1816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86087" name="Group 7"/>
          <p:cNvGrpSpPr>
            <a:grpSpLocks/>
          </p:cNvGrpSpPr>
          <p:nvPr/>
        </p:nvGrpSpPr>
        <p:grpSpPr bwMode="auto">
          <a:xfrm>
            <a:off x="3810000" y="0"/>
            <a:ext cx="1600200" cy="1447800"/>
            <a:chOff x="3120" y="96"/>
            <a:chExt cx="1008" cy="912"/>
          </a:xfrm>
        </p:grpSpPr>
        <p:sp>
          <p:nvSpPr>
            <p:cNvPr id="686088" name="Rectangle 8"/>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089" name="Picture 9"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86090" name="Object 10"/>
          <p:cNvGraphicFramePr>
            <a:graphicFrameLocks noChangeAspect="1"/>
          </p:cNvGraphicFramePr>
          <p:nvPr/>
        </p:nvGraphicFramePr>
        <p:xfrm>
          <a:off x="3260725" y="4419600"/>
          <a:ext cx="5883275" cy="2249488"/>
        </p:xfrm>
        <a:graphic>
          <a:graphicData uri="http://schemas.openxmlformats.org/presentationml/2006/ole">
            <mc:AlternateContent xmlns:mc="http://schemas.openxmlformats.org/markup-compatibility/2006">
              <mc:Choice xmlns:v="urn:schemas-microsoft-com:vml" Requires="v">
                <p:oleObj spid="_x0000_s686146" name="Equation" r:id="rId7" imgW="3657600" imgH="1396800" progId="Equation.DSMT4">
                  <p:embed/>
                </p:oleObj>
              </mc:Choice>
              <mc:Fallback>
                <p:oleObj name="Equation" r:id="rId7" imgW="3657600" imgH="1396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0725" y="4419600"/>
                        <a:ext cx="5883275" cy="22494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8130" name="Object 2"/>
          <p:cNvGraphicFramePr>
            <a:graphicFrameLocks noChangeAspect="1"/>
          </p:cNvGraphicFramePr>
          <p:nvPr/>
        </p:nvGraphicFramePr>
        <p:xfrm>
          <a:off x="0" y="4271963"/>
          <a:ext cx="3429000" cy="1816100"/>
        </p:xfrm>
        <a:graphic>
          <a:graphicData uri="http://schemas.openxmlformats.org/presentationml/2006/ole">
            <mc:AlternateContent xmlns:mc="http://schemas.openxmlformats.org/markup-compatibility/2006">
              <mc:Choice xmlns:v="urn:schemas-microsoft-com:vml" Requires="v">
                <p:oleObj spid="_x0000_s688196" name="VISIO" r:id="rId4" imgW="5187240" imgH="2747520" progId="Visio.Drawing.6">
                  <p:embed/>
                </p:oleObj>
              </mc:Choice>
              <mc:Fallback>
                <p:oleObj name="VISIO" r:id="rId4" imgW="5187240" imgH="274752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71963"/>
                        <a:ext cx="3429000" cy="1816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8131" name="Object 3"/>
          <p:cNvGraphicFramePr>
            <a:graphicFrameLocks noChangeAspect="1"/>
          </p:cNvGraphicFramePr>
          <p:nvPr/>
        </p:nvGraphicFramePr>
        <p:xfrm>
          <a:off x="3260725" y="4419600"/>
          <a:ext cx="5883275" cy="2249488"/>
        </p:xfrm>
        <a:graphic>
          <a:graphicData uri="http://schemas.openxmlformats.org/presentationml/2006/ole">
            <mc:AlternateContent xmlns:mc="http://schemas.openxmlformats.org/markup-compatibility/2006">
              <mc:Choice xmlns:v="urn:schemas-microsoft-com:vml" Requires="v">
                <p:oleObj spid="_x0000_s688197" name="Equation" r:id="rId6" imgW="3657600" imgH="1396800" progId="Equation.DSMT4">
                  <p:embed/>
                </p:oleObj>
              </mc:Choice>
              <mc:Fallback>
                <p:oleObj name="Equation" r:id="rId6" imgW="3657600" imgH="1396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0725" y="4419600"/>
                        <a:ext cx="5883275" cy="22494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8132" name="Rectangle 4"/>
          <p:cNvSpPr>
            <a:spLocks noGrp="1" noChangeArrowheads="1"/>
          </p:cNvSpPr>
          <p:nvPr>
            <p:ph type="title"/>
          </p:nvPr>
        </p:nvSpPr>
        <p:spPr>
          <a:xfrm>
            <a:off x="609600" y="304800"/>
            <a:ext cx="7772400" cy="1143000"/>
          </a:xfrm>
        </p:spPr>
        <p:txBody>
          <a:bodyPr/>
          <a:lstStyle/>
          <a:p>
            <a:r>
              <a:rPr lang="en-US" altLang="en-US" sz="4000"/>
              <a:t>Note 7 – RC</a:t>
            </a:r>
          </a:p>
        </p:txBody>
      </p:sp>
      <p:sp>
        <p:nvSpPr>
          <p:cNvPr id="688133" name="Rectangle 5"/>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Note that in the solutions shown below, we have the time of validity of the solution for the capacitive voltage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a:t>
            </a:r>
            <a:r>
              <a:rPr lang="en-US" altLang="en-US" sz="2400" dirty="0">
                <a:latin typeface="Symbol" pitchFamily="18" charset="2"/>
                <a:cs typeface="Times New Roman" pitchFamily="18" charset="0"/>
              </a:rPr>
              <a:t>³</a:t>
            </a:r>
            <a:r>
              <a:rPr lang="en-US" altLang="en-US" sz="2400" dirty="0">
                <a:cs typeface="Times New Roman" pitchFamily="18" charset="0"/>
              </a:rPr>
              <a:t> 0, and for the capacitive current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&gt; 0.  There is a reason for this.  The capacitive voltage cannot change instantaneously, so if the solution is valid for time right after zero, it must be valid at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equal to zero.  This can not be said for any other quantity in this circuit.  The capacitive current may have made a jump in value at the time of switching.</a:t>
            </a:r>
          </a:p>
        </p:txBody>
      </p:sp>
      <p:sp>
        <p:nvSpPr>
          <p:cNvPr id="688135" name="Rectangle 7"/>
          <p:cNvSpPr>
            <a:spLocks noChangeArrowheads="1"/>
          </p:cNvSpPr>
          <p:nvPr/>
        </p:nvSpPr>
        <p:spPr bwMode="auto">
          <a:xfrm>
            <a:off x="7086600" y="46482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136" name="Rectangle 8"/>
          <p:cNvSpPr>
            <a:spLocks noChangeArrowheads="1"/>
          </p:cNvSpPr>
          <p:nvPr/>
        </p:nvSpPr>
        <p:spPr bwMode="auto">
          <a:xfrm>
            <a:off x="6172200" y="6096000"/>
            <a:ext cx="304800" cy="3810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137" name="Line 9"/>
          <p:cNvSpPr>
            <a:spLocks noChangeShapeType="1"/>
          </p:cNvSpPr>
          <p:nvPr/>
        </p:nvSpPr>
        <p:spPr bwMode="auto">
          <a:xfrm flipH="1">
            <a:off x="7315200" y="3886200"/>
            <a:ext cx="457200" cy="762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138" name="Line 10"/>
          <p:cNvSpPr>
            <a:spLocks noChangeShapeType="1"/>
          </p:cNvSpPr>
          <p:nvPr/>
        </p:nvSpPr>
        <p:spPr bwMode="auto">
          <a:xfrm flipH="1">
            <a:off x="6477000" y="3962400"/>
            <a:ext cx="1828800" cy="2133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88139" name="Group 11"/>
          <p:cNvGrpSpPr>
            <a:grpSpLocks/>
          </p:cNvGrpSpPr>
          <p:nvPr/>
        </p:nvGrpSpPr>
        <p:grpSpPr bwMode="auto">
          <a:xfrm>
            <a:off x="3810000" y="0"/>
            <a:ext cx="1600200" cy="1447800"/>
            <a:chOff x="3120" y="96"/>
            <a:chExt cx="1008" cy="912"/>
          </a:xfrm>
        </p:grpSpPr>
        <p:sp>
          <p:nvSpPr>
            <p:cNvPr id="688140" name="Rectangle 12"/>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8141" name="Picture 13"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ltLang="en-US"/>
              <a:t>Textbook Coverage</a:t>
            </a:r>
          </a:p>
        </p:txBody>
      </p:sp>
      <p:sp>
        <p:nvSpPr>
          <p:cNvPr id="616451"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Approximately this same material is covered in your textbook in the following sections:</a:t>
            </a:r>
          </a:p>
          <a:p>
            <a:r>
              <a:rPr lang="en-US" altLang="en-US" sz="2800" u="sng" dirty="0"/>
              <a:t>Electric Circuits 7</a:t>
            </a:r>
            <a:r>
              <a:rPr lang="en-US" altLang="en-US" sz="2800" u="sng" baseline="30000" dirty="0"/>
              <a:t>th</a:t>
            </a:r>
            <a:r>
              <a:rPr lang="en-US" altLang="en-US" sz="2800" u="sng" dirty="0"/>
              <a:t> Edition</a:t>
            </a:r>
            <a:r>
              <a:rPr lang="en-US" altLang="en-US" sz="2800" dirty="0"/>
              <a:t> by Nilsson and Riedel:  Sections 7.3 and 7.4</a:t>
            </a:r>
          </a:p>
          <a:p>
            <a:r>
              <a:rPr lang="en-US" altLang="en-US" sz="2800" u="sng" dirty="0"/>
              <a:t>Electric Circuits 10</a:t>
            </a:r>
            <a:r>
              <a:rPr lang="en-US" altLang="en-US" sz="2800" u="sng" baseline="30000" dirty="0"/>
              <a:t>th</a:t>
            </a:r>
            <a:r>
              <a:rPr lang="en-US" altLang="en-US" sz="2800" u="sng" dirty="0"/>
              <a:t> Edition</a:t>
            </a:r>
            <a:r>
              <a:rPr lang="en-US" altLang="en-US" sz="2800" dirty="0"/>
              <a:t> by Nilsson and Riedel:  Sections 7.3 and 7.4</a:t>
            </a:r>
          </a:p>
          <a:p>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0178" name="Object 2"/>
          <p:cNvGraphicFramePr>
            <a:graphicFrameLocks noChangeAspect="1"/>
          </p:cNvGraphicFramePr>
          <p:nvPr/>
        </p:nvGraphicFramePr>
        <p:xfrm>
          <a:off x="3886200" y="3733800"/>
          <a:ext cx="4953000" cy="803275"/>
        </p:xfrm>
        <a:graphic>
          <a:graphicData uri="http://schemas.openxmlformats.org/presentationml/2006/ole">
            <mc:AlternateContent xmlns:mc="http://schemas.openxmlformats.org/markup-compatibility/2006">
              <mc:Choice xmlns:v="urn:schemas-microsoft-com:vml" Requires="v">
                <p:oleObj spid="_x0000_s690209" name="Equation" r:id="rId4" imgW="2273040" imgH="368280" progId="Equation.DSMT4">
                  <p:embed/>
                </p:oleObj>
              </mc:Choice>
              <mc:Fallback>
                <p:oleObj name="Equation" r:id="rId4" imgW="2273040" imgH="3682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733800"/>
                        <a:ext cx="4953000" cy="8032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0179" name="Rectangle 3"/>
          <p:cNvSpPr>
            <a:spLocks noGrp="1" noChangeArrowheads="1"/>
          </p:cNvSpPr>
          <p:nvPr>
            <p:ph type="title"/>
          </p:nvPr>
        </p:nvSpPr>
        <p:spPr>
          <a:xfrm>
            <a:off x="2362200" y="304800"/>
            <a:ext cx="6019800" cy="1143000"/>
          </a:xfrm>
        </p:spPr>
        <p:txBody>
          <a:bodyPr/>
          <a:lstStyle/>
          <a:p>
            <a:r>
              <a:rPr lang="en-US" altLang="en-US" sz="4000"/>
              <a:t>Generalized Solution</a:t>
            </a:r>
            <a:br>
              <a:rPr lang="en-US" altLang="en-US" sz="4000"/>
            </a:br>
            <a:r>
              <a:rPr lang="en-US" altLang="en-US" sz="4000"/>
              <a:t> – Step Response</a:t>
            </a:r>
          </a:p>
        </p:txBody>
      </p:sp>
      <p:sp>
        <p:nvSpPr>
          <p:cNvPr id="690180" name="Rectangle 4"/>
          <p:cNvSpPr>
            <a:spLocks noGrp="1" noChangeArrowheads="1"/>
          </p:cNvSpPr>
          <p:nvPr>
            <p:ph type="body" idx="1"/>
          </p:nvPr>
        </p:nvSpPr>
        <p:spPr>
          <a:xfrm>
            <a:off x="152400" y="1524000"/>
            <a:ext cx="8686800" cy="2209800"/>
          </a:xfrm>
        </p:spPr>
        <p:txBody>
          <a:bodyPr/>
          <a:lstStyle/>
          <a:p>
            <a:pPr marL="0" indent="458788">
              <a:lnSpc>
                <a:spcPct val="90000"/>
              </a:lnSpc>
              <a:buFontTx/>
              <a:buNone/>
            </a:pPr>
            <a:r>
              <a:rPr lang="en-US" altLang="en-US" sz="2400" dirty="0">
                <a:cs typeface="Times New Roman" pitchFamily="18" charset="0"/>
              </a:rPr>
              <a:t>You have probably noticed that the solution for the RL Step Response circuit, and the solution for the RC Step Response circuit, are very similar.  We use the term </a:t>
            </a:r>
            <a:r>
              <a:rPr lang="en-US" altLang="en-US" sz="2400" i="1" dirty="0">
                <a:latin typeface="Symbol" pitchFamily="18" charset="2"/>
                <a:cs typeface="Times New Roman" pitchFamily="18" charset="0"/>
              </a:rPr>
              <a:t>t</a:t>
            </a:r>
            <a:r>
              <a:rPr lang="en-US" altLang="en-US" sz="2400" dirty="0">
                <a:cs typeface="Times New Roman" pitchFamily="18" charset="0"/>
              </a:rPr>
              <a:t> for the time constant, and a variable </a:t>
            </a:r>
            <a:r>
              <a:rPr lang="en-US" altLang="en-US" sz="2400" i="1" dirty="0">
                <a:latin typeface="Times New Roman" panose="02020603050405020304" pitchFamily="18" charset="0"/>
                <a:cs typeface="Times New Roman" panose="02020603050405020304" pitchFamily="18" charset="0"/>
              </a:rPr>
              <a:t>x</a:t>
            </a:r>
            <a:r>
              <a:rPr lang="en-US" altLang="en-US" sz="2400" dirty="0">
                <a:cs typeface="Times New Roman" pitchFamily="18" charset="0"/>
              </a:rPr>
              <a:t> to represent the inductive current in the RL case, or the capacitive voltage in the RC case.  We use </a:t>
            </a:r>
            <a:r>
              <a:rPr lang="en-US" altLang="en-US" sz="2400" i="1" dirty="0" err="1">
                <a:latin typeface="Times New Roman" panose="02020603050405020304" pitchFamily="18" charset="0"/>
                <a:cs typeface="Times New Roman" panose="02020603050405020304" pitchFamily="18" charset="0"/>
              </a:rPr>
              <a:t>x</a:t>
            </a:r>
            <a:r>
              <a:rPr lang="en-US" altLang="en-US" sz="2400" i="1" baseline="-25000" dirty="0" err="1">
                <a:latin typeface="Times New Roman" panose="02020603050405020304" pitchFamily="18" charset="0"/>
                <a:cs typeface="Times New Roman" panose="02020603050405020304" pitchFamily="18" charset="0"/>
              </a:rPr>
              <a:t>f</a:t>
            </a:r>
            <a:r>
              <a:rPr lang="en-US" altLang="en-US" sz="2400" dirty="0">
                <a:cs typeface="Times New Roman" pitchFamily="18" charset="0"/>
              </a:rPr>
              <a:t> for the final value that we find in either case.  We get the following general solution,</a:t>
            </a:r>
          </a:p>
        </p:txBody>
      </p:sp>
      <p:sp>
        <p:nvSpPr>
          <p:cNvPr id="690181" name="Rectangle 5"/>
          <p:cNvSpPr>
            <a:spLocks noChangeArrowheads="1"/>
          </p:cNvSpPr>
          <p:nvPr/>
        </p:nvSpPr>
        <p:spPr bwMode="auto">
          <a:xfrm>
            <a:off x="228600" y="4572000"/>
            <a:ext cx="8686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cs typeface="Times New Roman" pitchFamily="18" charset="0"/>
              </a:rPr>
              <a:t>In this expression, we should note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cs typeface="Times New Roman" panose="02020603050405020304" pitchFamily="18" charset="0"/>
              </a:rPr>
              <a:t>L/R</a:t>
            </a:r>
            <a:r>
              <a:rPr lang="en-US" altLang="en-US" dirty="0">
                <a:latin typeface="Arial" charset="0"/>
                <a:cs typeface="Times New Roman" pitchFamily="18" charset="0"/>
              </a:rPr>
              <a:t> in the RL case, and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cs typeface="Times New Roman" panose="02020603050405020304" pitchFamily="18" charset="0"/>
              </a:rPr>
              <a:t>RC</a:t>
            </a:r>
            <a:r>
              <a:rPr lang="en-US" altLang="en-US" dirty="0">
                <a:latin typeface="Arial" charset="0"/>
                <a:cs typeface="Times New Roman" pitchFamily="18" charset="0"/>
              </a:rPr>
              <a:t> in the RC case.</a:t>
            </a:r>
          </a:p>
          <a:p>
            <a:pPr>
              <a:spcBef>
                <a:spcPct val="20000"/>
              </a:spcBef>
              <a:buFontTx/>
              <a:buChar char="•"/>
            </a:pPr>
            <a:r>
              <a:rPr lang="en-US" altLang="en-US" dirty="0">
                <a:latin typeface="Arial" charset="0"/>
                <a:cs typeface="Times New Roman" pitchFamily="18" charset="0"/>
              </a:rPr>
              <a:t>The expression for greater-than-or-equal-to (</a:t>
            </a:r>
            <a:r>
              <a:rPr lang="en-US" altLang="en-US" dirty="0">
                <a:latin typeface="Symbol" pitchFamily="18" charset="2"/>
                <a:cs typeface="Times New Roman" pitchFamily="18" charset="0"/>
              </a:rPr>
              <a:t>³</a:t>
            </a:r>
            <a:r>
              <a:rPr lang="en-US" altLang="en-US" dirty="0">
                <a:latin typeface="Arial" charset="0"/>
                <a:cs typeface="Times New Roman" pitchFamily="18" charset="0"/>
              </a:rPr>
              <a:t>) is only used for inductive currents and capacitive voltages.</a:t>
            </a:r>
          </a:p>
          <a:p>
            <a:pPr>
              <a:spcBef>
                <a:spcPct val="20000"/>
              </a:spcBef>
              <a:buFontTx/>
              <a:buChar char="•"/>
            </a:pPr>
            <a:r>
              <a:rPr lang="en-US" altLang="en-US" dirty="0">
                <a:latin typeface="Arial" charset="0"/>
                <a:cs typeface="Times New Roman" pitchFamily="18" charset="0"/>
              </a:rPr>
              <a:t>Any other variables in the circuits can be found from these.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2362200" y="304800"/>
            <a:ext cx="6629400" cy="1143000"/>
          </a:xfrm>
        </p:spPr>
        <p:txBody>
          <a:bodyPr/>
          <a:lstStyle/>
          <a:p>
            <a:r>
              <a:rPr lang="en-US" altLang="en-US" sz="3200"/>
              <a:t>Generalized Solution Technique</a:t>
            </a:r>
            <a:br>
              <a:rPr lang="en-US" altLang="en-US" sz="3200"/>
            </a:br>
            <a:r>
              <a:rPr lang="en-US" altLang="en-US" sz="3200"/>
              <a:t> – Step Response</a:t>
            </a:r>
          </a:p>
        </p:txBody>
      </p:sp>
      <p:sp>
        <p:nvSpPr>
          <p:cNvPr id="692227" name="Rectangle 3"/>
          <p:cNvSpPr>
            <a:spLocks noGrp="1" noChangeArrowheads="1"/>
          </p:cNvSpPr>
          <p:nvPr>
            <p:ph type="body" idx="1"/>
          </p:nvPr>
        </p:nvSpPr>
        <p:spPr>
          <a:xfrm>
            <a:off x="152400" y="1371600"/>
            <a:ext cx="8686800" cy="914400"/>
          </a:xfrm>
        </p:spPr>
        <p:txBody>
          <a:bodyPr/>
          <a:lstStyle/>
          <a:p>
            <a:pPr marL="0" indent="458788">
              <a:lnSpc>
                <a:spcPct val="90000"/>
              </a:lnSpc>
              <a:buFontTx/>
              <a:buNone/>
            </a:pPr>
            <a:r>
              <a:rPr lang="en-US" altLang="en-US" sz="2800" dirty="0">
                <a:cs typeface="Times New Roman" pitchFamily="18" charset="0"/>
              </a:rPr>
              <a:t>To find the value of any variable in a Step Response circuit, we can use the following general solution,</a:t>
            </a:r>
          </a:p>
        </p:txBody>
      </p:sp>
      <p:sp>
        <p:nvSpPr>
          <p:cNvPr id="692228" name="Rectangle 4"/>
          <p:cNvSpPr>
            <a:spLocks noChangeArrowheads="1"/>
          </p:cNvSpPr>
          <p:nvPr/>
        </p:nvSpPr>
        <p:spPr bwMode="auto">
          <a:xfrm>
            <a:off x="228600" y="297180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latin typeface="Arial" charset="0"/>
                <a:cs typeface="Times New Roman" pitchFamily="18" charset="0"/>
              </a:rPr>
              <a:t>v</a:t>
            </a:r>
            <a:r>
              <a:rPr lang="en-US" altLang="en-US" sz="2000" i="1" baseline="-25000" dirty="0" err="1">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as seen by the inductor or capacitor, and found through </a:t>
            </a:r>
            <a:r>
              <a:rPr lang="en-US" altLang="en-US" sz="2000" dirty="0" err="1">
                <a:latin typeface="Arial" charset="0"/>
                <a:cs typeface="Times New Roman" pitchFamily="18" charset="0"/>
              </a:rPr>
              <a:t>Thévenin’s</a:t>
            </a:r>
            <a:r>
              <a:rPr lang="en-US" altLang="en-US" sz="2000" dirty="0">
                <a:latin typeface="Arial" charset="0"/>
                <a:cs typeface="Times New Roman" pitchFamily="18" charset="0"/>
              </a:rPr>
              <a:t> Theorem.</a:t>
            </a:r>
          </a:p>
          <a:p>
            <a:pPr>
              <a:spcBef>
                <a:spcPct val="20000"/>
              </a:spcBef>
              <a:buFontTx/>
              <a:buAutoNum type="arabicParenR"/>
            </a:pPr>
            <a:r>
              <a:rPr lang="en-US" altLang="en-US" sz="2000" dirty="0">
                <a:latin typeface="Arial" charset="0"/>
                <a:cs typeface="Times New Roman" pitchFamily="18" charset="0"/>
              </a:rPr>
              <a:t>Find the final value,</a:t>
            </a:r>
            <a:r>
              <a:rPr lang="en-US" altLang="en-US" sz="2000" i="1" dirty="0">
                <a:latin typeface="Arial" charset="0"/>
                <a:cs typeface="Times New Roman" pitchFamily="18" charset="0"/>
              </a:rPr>
              <a: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found in step 5).  </a:t>
            </a:r>
          </a:p>
        </p:txBody>
      </p:sp>
      <p:graphicFrame>
        <p:nvGraphicFramePr>
          <p:cNvPr id="692229" name="Object 5"/>
          <p:cNvGraphicFramePr>
            <a:graphicFrameLocks noChangeAspect="1"/>
          </p:cNvGraphicFramePr>
          <p:nvPr/>
        </p:nvGraphicFramePr>
        <p:xfrm>
          <a:off x="2286000" y="2286000"/>
          <a:ext cx="4376738" cy="709613"/>
        </p:xfrm>
        <a:graphic>
          <a:graphicData uri="http://schemas.openxmlformats.org/presentationml/2006/ole">
            <mc:AlternateContent xmlns:mc="http://schemas.openxmlformats.org/markup-compatibility/2006">
              <mc:Choice xmlns:v="urn:schemas-microsoft-com:vml" Requires="v">
                <p:oleObj spid="_x0000_s692257" name="Equation" r:id="rId4" imgW="2273040" imgH="368280" progId="Equation.DSMT4">
                  <p:embed/>
                </p:oleObj>
              </mc:Choice>
              <mc:Fallback>
                <p:oleObj name="Equation" r:id="rId4" imgW="2273040" imgH="3682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86000"/>
                        <a:ext cx="4376738" cy="7096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2514600" y="0"/>
            <a:ext cx="6629400" cy="1143000"/>
          </a:xfrm>
        </p:spPr>
        <p:txBody>
          <a:bodyPr/>
          <a:lstStyle/>
          <a:p>
            <a:r>
              <a:rPr lang="en-US" altLang="en-US" sz="3200"/>
              <a:t>Generalized Solution Technique</a:t>
            </a:r>
            <a:br>
              <a:rPr lang="en-US" altLang="en-US" sz="3200"/>
            </a:br>
            <a:r>
              <a:rPr lang="en-US" altLang="en-US" sz="3200"/>
              <a:t> – A Caution</a:t>
            </a:r>
          </a:p>
        </p:txBody>
      </p:sp>
      <p:sp>
        <p:nvSpPr>
          <p:cNvPr id="694275" name="Rectangle 3"/>
          <p:cNvSpPr>
            <a:spLocks noGrp="1" noChangeArrowheads="1"/>
          </p:cNvSpPr>
          <p:nvPr>
            <p:ph type="body" idx="1"/>
          </p:nvPr>
        </p:nvSpPr>
        <p:spPr>
          <a:xfrm>
            <a:off x="228600" y="1066800"/>
            <a:ext cx="8686800" cy="1447800"/>
          </a:xfrm>
        </p:spPr>
        <p:txBody>
          <a:bodyPr/>
          <a:lstStyle/>
          <a:p>
            <a:pPr marL="0" indent="458788">
              <a:buFontTx/>
              <a:buNone/>
            </a:pPr>
            <a:r>
              <a:rPr lang="en-US" altLang="en-US" sz="2000" dirty="0">
                <a:cs typeface="Times New Roman" pitchFamily="18" charset="0"/>
              </a:rPr>
              <a:t>We strongly recommend that when you solve such circuits, that you always find the inductive current or the capacitive voltage first.  This makes finding the initial conditions much easier, since these quantities cannot make instantaneous jumps at the time of switching.</a:t>
            </a:r>
          </a:p>
        </p:txBody>
      </p:sp>
      <p:sp>
        <p:nvSpPr>
          <p:cNvPr id="694276" name="Rectangle 4"/>
          <p:cNvSpPr>
            <a:spLocks noChangeArrowheads="1"/>
          </p:cNvSpPr>
          <p:nvPr/>
        </p:nvSpPr>
        <p:spPr bwMode="auto">
          <a:xfrm>
            <a:off x="228600" y="297180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latin typeface="Arial" charset="0"/>
                <a:cs typeface="Times New Roman" pitchFamily="18" charset="0"/>
              </a:rPr>
              <a:t>v</a:t>
            </a:r>
            <a:r>
              <a:rPr lang="en-US" altLang="en-US" sz="2000" i="1" baseline="-25000" dirty="0" err="1">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as seen by the inductor or capacitor, and found through Thévenin’s Theorem.</a:t>
            </a:r>
          </a:p>
          <a:p>
            <a:pPr>
              <a:spcBef>
                <a:spcPct val="20000"/>
              </a:spcBef>
              <a:buFontTx/>
              <a:buAutoNum type="arabicParenR"/>
            </a:pPr>
            <a:r>
              <a:rPr lang="en-US" altLang="en-US" sz="2000" dirty="0">
                <a:latin typeface="Arial" charset="0"/>
                <a:cs typeface="Times New Roman" pitchFamily="18" charset="0"/>
              </a:rPr>
              <a:t>Find the final value,</a:t>
            </a:r>
            <a:r>
              <a:rPr lang="en-US" altLang="en-US" sz="2000" i="1" dirty="0">
                <a:latin typeface="Arial" charset="0"/>
                <a:cs typeface="Times New Roman" pitchFamily="18" charset="0"/>
              </a:rPr>
              <a: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found in step 5).  </a:t>
            </a:r>
          </a:p>
        </p:txBody>
      </p:sp>
      <p:graphicFrame>
        <p:nvGraphicFramePr>
          <p:cNvPr id="694277" name="Object 5"/>
          <p:cNvGraphicFramePr>
            <a:graphicFrameLocks noChangeAspect="1"/>
          </p:cNvGraphicFramePr>
          <p:nvPr/>
        </p:nvGraphicFramePr>
        <p:xfrm>
          <a:off x="3886200" y="2438400"/>
          <a:ext cx="4376738" cy="709613"/>
        </p:xfrm>
        <a:graphic>
          <a:graphicData uri="http://schemas.openxmlformats.org/presentationml/2006/ole">
            <mc:AlternateContent xmlns:mc="http://schemas.openxmlformats.org/markup-compatibility/2006">
              <mc:Choice xmlns:v="urn:schemas-microsoft-com:vml" Requires="v">
                <p:oleObj spid="_x0000_s694305" name="Equation" r:id="rId4" imgW="2273040" imgH="368280" progId="Equation.DSMT4">
                  <p:embed/>
                </p:oleObj>
              </mc:Choice>
              <mc:Fallback>
                <p:oleObj name="Equation" r:id="rId4" imgW="2273040" imgH="3682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438400"/>
                        <a:ext cx="4376738" cy="7096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2514600" y="0"/>
            <a:ext cx="6629400" cy="685800"/>
          </a:xfrm>
        </p:spPr>
        <p:txBody>
          <a:bodyPr/>
          <a:lstStyle/>
          <a:p>
            <a:r>
              <a:rPr lang="en-US" altLang="en-US" sz="3600"/>
              <a:t>6 Different First-Order Circuits</a:t>
            </a:r>
          </a:p>
        </p:txBody>
      </p:sp>
      <p:sp>
        <p:nvSpPr>
          <p:cNvPr id="696323" name="Rectangle 3"/>
          <p:cNvSpPr>
            <a:spLocks noGrp="1" noChangeArrowheads="1"/>
          </p:cNvSpPr>
          <p:nvPr>
            <p:ph type="body" idx="1"/>
          </p:nvPr>
        </p:nvSpPr>
        <p:spPr>
          <a:xfrm>
            <a:off x="0" y="838200"/>
            <a:ext cx="4953000" cy="5105400"/>
          </a:xfrm>
        </p:spPr>
        <p:txBody>
          <a:bodyPr/>
          <a:lstStyle/>
          <a:p>
            <a:pPr marL="533400" indent="-533400">
              <a:lnSpc>
                <a:spcPct val="90000"/>
              </a:lnSpc>
              <a:buFontTx/>
              <a:buNone/>
            </a:pPr>
            <a:r>
              <a:rPr lang="en-US" altLang="en-US" sz="2000" dirty="0"/>
              <a:t>The generalized solution that we just found applies only to the six different </a:t>
            </a:r>
            <a:r>
              <a:rPr lang="en-US" altLang="en-US" sz="2000" b="1" dirty="0"/>
              <a:t>STC</a:t>
            </a:r>
            <a:r>
              <a:rPr lang="en-US" altLang="en-US" sz="2000" dirty="0"/>
              <a:t> circuits. </a:t>
            </a:r>
          </a:p>
          <a:p>
            <a:pPr marL="533400" indent="-533400">
              <a:lnSpc>
                <a:spcPct val="90000"/>
              </a:lnSpc>
              <a:buFontTx/>
              <a:buAutoNum type="arabicPeriod"/>
            </a:pPr>
            <a:r>
              <a:rPr lang="en-US" altLang="en-US" sz="2000" dirty="0"/>
              <a:t>An inductor and a resistance (called RL Natural Response).</a:t>
            </a:r>
          </a:p>
          <a:p>
            <a:pPr marL="533400" indent="-533400">
              <a:lnSpc>
                <a:spcPct val="90000"/>
              </a:lnSpc>
              <a:buFontTx/>
              <a:buAutoNum type="arabicPeriod"/>
            </a:pPr>
            <a:r>
              <a:rPr lang="en-US" altLang="en-US" sz="2000" dirty="0"/>
              <a:t>A capacitor and a resistance (called RC Natural Response).</a:t>
            </a:r>
          </a:p>
          <a:p>
            <a:pPr marL="533400" indent="-533400">
              <a:lnSpc>
                <a:spcPct val="90000"/>
              </a:lnSpc>
              <a:buFontTx/>
              <a:buAutoNum type="arabicPeriod"/>
            </a:pPr>
            <a:r>
              <a:rPr lang="en-US" altLang="en-US" sz="2000" dirty="0"/>
              <a:t>An inductor and a </a:t>
            </a:r>
            <a:r>
              <a:rPr lang="en-US" altLang="en-US" sz="2000" dirty="0" err="1"/>
              <a:t>Thévenin</a:t>
            </a:r>
            <a:r>
              <a:rPr lang="en-US" altLang="en-US" sz="2000" dirty="0"/>
              <a:t> equivalent (called RL Step Response).  </a:t>
            </a:r>
          </a:p>
          <a:p>
            <a:pPr marL="533400" indent="-533400">
              <a:lnSpc>
                <a:spcPct val="90000"/>
              </a:lnSpc>
              <a:buFontTx/>
              <a:buAutoNum type="arabicPeriod"/>
            </a:pPr>
            <a:r>
              <a:rPr lang="en-US" altLang="en-US" sz="2000" dirty="0"/>
              <a:t>An inductor and a Norton equivalent (also called RL Step Response).</a:t>
            </a:r>
          </a:p>
          <a:p>
            <a:pPr marL="533400" indent="-533400">
              <a:lnSpc>
                <a:spcPct val="90000"/>
              </a:lnSpc>
              <a:buFontTx/>
              <a:buAutoNum type="arabicPeriod"/>
            </a:pPr>
            <a:r>
              <a:rPr lang="en-US" altLang="en-US" sz="2000" dirty="0"/>
              <a:t>A capacitor and a </a:t>
            </a:r>
            <a:r>
              <a:rPr lang="en-US" altLang="en-US" sz="2000" dirty="0" err="1"/>
              <a:t>Thévenin</a:t>
            </a:r>
            <a:r>
              <a:rPr lang="en-US" altLang="en-US" sz="2000" dirty="0"/>
              <a:t> equivalent (called RC Step Response).  </a:t>
            </a:r>
          </a:p>
          <a:p>
            <a:pPr marL="533400" indent="-533400">
              <a:lnSpc>
                <a:spcPct val="90000"/>
              </a:lnSpc>
              <a:buFontTx/>
              <a:buAutoNum type="arabicPeriod"/>
            </a:pPr>
            <a:r>
              <a:rPr lang="en-US" altLang="en-US" sz="2000" dirty="0"/>
              <a:t>A capacitor and a Norton equivalent (also called RC Step Response).</a:t>
            </a:r>
          </a:p>
        </p:txBody>
      </p:sp>
      <p:sp>
        <p:nvSpPr>
          <p:cNvPr id="69632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9632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96411"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26" name="Text Box 6"/>
          <p:cNvSpPr txBox="1">
            <a:spLocks noChangeArrowheads="1"/>
          </p:cNvSpPr>
          <p:nvPr/>
        </p:nvSpPr>
        <p:spPr bwMode="auto">
          <a:xfrm>
            <a:off x="4953000" y="5305425"/>
            <a:ext cx="4191000" cy="156966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Arial" charset="0"/>
              </a:rPr>
              <a:t>If we cannot reduce the circuit, for </a:t>
            </a:r>
            <a:r>
              <a:rPr lang="en-US" altLang="en-US" i="1" dirty="0">
                <a:solidFill>
                  <a:schemeClr val="bg1"/>
                </a:solidFill>
                <a:cs typeface="Times New Roman" panose="02020603050405020304" pitchFamily="18" charset="0"/>
              </a:rPr>
              <a:t>t</a:t>
            </a:r>
            <a:r>
              <a:rPr lang="en-US" altLang="en-US" dirty="0">
                <a:solidFill>
                  <a:schemeClr val="bg1"/>
                </a:solidFill>
                <a:latin typeface="Arial" charset="0"/>
              </a:rPr>
              <a:t> &gt; 0, to one of these six cases, we cannot solve using this approach.</a:t>
            </a:r>
          </a:p>
        </p:txBody>
      </p:sp>
      <p:graphicFrame>
        <p:nvGraphicFramePr>
          <p:cNvPr id="696327" name="Object 7"/>
          <p:cNvGraphicFramePr>
            <a:graphicFrameLocks noChangeAspect="1"/>
          </p:cNvGraphicFramePr>
          <p:nvPr>
            <p:extLst>
              <p:ext uri="{D42A27DB-BD31-4B8C-83A1-F6EECF244321}">
                <p14:modId xmlns:p14="http://schemas.microsoft.com/office/powerpoint/2010/main" val="1564688196"/>
              </p:ext>
            </p:extLst>
          </p:nvPr>
        </p:nvGraphicFramePr>
        <p:xfrm>
          <a:off x="4792663" y="838200"/>
          <a:ext cx="4351337" cy="4495800"/>
        </p:xfrm>
        <a:graphic>
          <a:graphicData uri="http://schemas.openxmlformats.org/presentationml/2006/ole">
            <mc:AlternateContent xmlns:mc="http://schemas.openxmlformats.org/markup-compatibility/2006">
              <mc:Choice xmlns:v="urn:schemas-microsoft-com:vml" Requires="v">
                <p:oleObj spid="_x0000_s696412" name="Visio" r:id="rId6" imgW="6901897" imgH="7130430" progId="Visio.Drawing.11">
                  <p:embed/>
                </p:oleObj>
              </mc:Choice>
              <mc:Fallback>
                <p:oleObj name="Visio" r:id="rId6" imgW="6901897" imgH="7130430" progId="Visio.Drawing.11">
                  <p:embed/>
                  <p:pic>
                    <p:nvPicPr>
                      <p:cNvPr id="0" name="Object 7"/>
                      <p:cNvPicPr>
                        <a:picLocks noChangeAspect="1" noChangeArrowheads="1"/>
                      </p:cNvPicPr>
                      <p:nvPr/>
                    </p:nvPicPr>
                    <p:blipFill>
                      <a:blip r:embed="rId7"/>
                      <a:srcRect/>
                      <a:stretch>
                        <a:fillRect/>
                      </a:stretch>
                    </p:blipFill>
                    <p:spPr bwMode="auto">
                      <a:xfrm>
                        <a:off x="4792663" y="838200"/>
                        <a:ext cx="4351337" cy="449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8" name="Object 8"/>
          <p:cNvGraphicFramePr>
            <a:graphicFrameLocks noChangeAspect="1"/>
          </p:cNvGraphicFramePr>
          <p:nvPr/>
        </p:nvGraphicFramePr>
        <p:xfrm>
          <a:off x="381000" y="5943600"/>
          <a:ext cx="4376738" cy="709613"/>
        </p:xfrm>
        <a:graphic>
          <a:graphicData uri="http://schemas.openxmlformats.org/presentationml/2006/ole">
            <mc:AlternateContent xmlns:mc="http://schemas.openxmlformats.org/markup-compatibility/2006">
              <mc:Choice xmlns:v="urn:schemas-microsoft-com:vml" Requires="v">
                <p:oleObj spid="_x0000_s696413" name="Equation" r:id="rId8" imgW="2273040" imgH="368280" progId="Equation.DSMT4">
                  <p:embed/>
                </p:oleObj>
              </mc:Choice>
              <mc:Fallback>
                <p:oleObj name="Equation" r:id="rId8" imgW="2273040" imgH="3682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943600"/>
                        <a:ext cx="4376738" cy="7096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ChangeArrowheads="1"/>
          </p:cNvSpPr>
          <p:nvPr/>
        </p:nvSpPr>
        <p:spPr bwMode="auto">
          <a:xfrm>
            <a:off x="304800" y="2057400"/>
            <a:ext cx="8610600" cy="396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0" name="Rectangle 4"/>
          <p:cNvSpPr>
            <a:spLocks noGrp="1" noChangeArrowheads="1"/>
          </p:cNvSpPr>
          <p:nvPr>
            <p:ph type="title"/>
          </p:nvPr>
        </p:nvSpPr>
        <p:spPr>
          <a:xfrm>
            <a:off x="2286000" y="0"/>
            <a:ext cx="6858000" cy="914400"/>
          </a:xfrm>
        </p:spPr>
        <p:txBody>
          <a:bodyPr/>
          <a:lstStyle/>
          <a:p>
            <a:r>
              <a:rPr lang="en-US" altLang="en-US" sz="2800"/>
              <a:t>Generalized Solution Technique</a:t>
            </a:r>
            <a:br>
              <a:rPr lang="en-US" altLang="en-US" sz="2800"/>
            </a:br>
            <a:r>
              <a:rPr lang="en-US" altLang="en-US" sz="2800"/>
              <a:t> – Example 1</a:t>
            </a:r>
          </a:p>
        </p:txBody>
      </p:sp>
      <p:sp>
        <p:nvSpPr>
          <p:cNvPr id="700421" name="Rectangle 5"/>
          <p:cNvSpPr>
            <a:spLocks noGrp="1" noChangeArrowheads="1"/>
          </p:cNvSpPr>
          <p:nvPr>
            <p:ph type="body" idx="1"/>
          </p:nvPr>
        </p:nvSpPr>
        <p:spPr>
          <a:xfrm>
            <a:off x="152400" y="914400"/>
            <a:ext cx="8686800" cy="1219200"/>
          </a:xfrm>
        </p:spPr>
        <p:txBody>
          <a:bodyPr/>
          <a:lstStyle/>
          <a:p>
            <a:pPr marL="0" indent="458788">
              <a:buFontTx/>
              <a:buNone/>
            </a:pPr>
            <a:r>
              <a:rPr lang="en-US" altLang="en-US" sz="2800" dirty="0">
                <a:cs typeface="Times New Roman" pitchFamily="18" charset="0"/>
              </a:rPr>
              <a:t>To illustrate these steps, let</a:t>
            </a:r>
            <a:r>
              <a:rPr lang="en-US" altLang="en-US" sz="2800" dirty="0">
                <a:latin typeface="Times New Roman"/>
                <a:cs typeface="Times New Roman" pitchFamily="18" charset="0"/>
              </a:rPr>
              <a:t>’</a:t>
            </a:r>
            <a:r>
              <a:rPr lang="en-US" altLang="en-US" sz="2800" dirty="0">
                <a:cs typeface="Times New Roman" pitchFamily="18" charset="0"/>
              </a:rPr>
              <a:t>s work a sample problem on the board.  </a:t>
            </a:r>
          </a:p>
        </p:txBody>
      </p:sp>
      <p:sp>
        <p:nvSpPr>
          <p:cNvPr id="700422" name="Rectangle 6"/>
          <p:cNvSpPr>
            <a:spLocks noChangeArrowheads="1"/>
          </p:cNvSpPr>
          <p:nvPr/>
        </p:nvSpPr>
        <p:spPr bwMode="auto">
          <a:xfrm>
            <a:off x="304800" y="2133600"/>
            <a:ext cx="8686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latin typeface="Arial" charset="0"/>
                <a:cs typeface="Times New Roman" pitchFamily="18" charset="0"/>
              </a:rPr>
              <a:t>v</a:t>
            </a:r>
            <a:r>
              <a:rPr lang="en-US" altLang="en-US" sz="2000" i="1" baseline="-25000" dirty="0" err="1">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as seen by the inductor or capacitor, and found through Thévenin’s Theorem.</a:t>
            </a:r>
          </a:p>
          <a:p>
            <a:pPr>
              <a:spcBef>
                <a:spcPct val="20000"/>
              </a:spcBef>
              <a:buFontTx/>
              <a:buAutoNum type="arabicParenR"/>
            </a:pPr>
            <a:r>
              <a:rPr lang="en-US" altLang="en-US" sz="2000" dirty="0">
                <a:latin typeface="Arial" charset="0"/>
                <a:cs typeface="Times New Roman" pitchFamily="18" charset="0"/>
              </a:rPr>
              <a:t>Find the final value,</a:t>
            </a:r>
            <a:r>
              <a:rPr lang="en-US" altLang="en-US" sz="2000" i="1" dirty="0">
                <a:latin typeface="Arial" charset="0"/>
                <a:cs typeface="Times New Roman" pitchFamily="18" charset="0"/>
              </a:rPr>
              <a: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charset="0"/>
                <a:cs typeface="Times New Roman" pitchFamily="18" charset="0"/>
              </a:rPr>
              <a:t>(</a:t>
            </a:r>
            <a:r>
              <a:rPr lang="en-US" altLang="en-US" sz="2000" dirty="0">
                <a:latin typeface="Symbol" pitchFamily="18" charset="2"/>
                <a:cs typeface="Times New Roman" pitchFamily="18" charset="0"/>
              </a:rPr>
              <a:t>¥</a:t>
            </a:r>
            <a:r>
              <a:rPr lang="en-US" altLang="en-US" sz="2000" dirty="0">
                <a:latin typeface="Arial" charset="0"/>
                <a:cs typeface="Times New Roman" pitchFamily="18" charset="0"/>
              </a:rPr>
              <a:t>).  </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found in step 5).  </a:t>
            </a:r>
          </a:p>
          <a:p>
            <a:pPr>
              <a:spcBef>
                <a:spcPct val="20000"/>
              </a:spcBef>
              <a:buFontTx/>
              <a:buAutoNum type="arabicParenR"/>
            </a:pPr>
            <a:r>
              <a:rPr lang="en-US" altLang="en-US" sz="2000" dirty="0">
                <a:latin typeface="Arial" charset="0"/>
                <a:cs typeface="Times New Roman" pitchFamily="18" charset="0"/>
              </a:rPr>
              <a:t>  </a:t>
            </a:r>
          </a:p>
        </p:txBody>
      </p:sp>
      <p:graphicFrame>
        <p:nvGraphicFramePr>
          <p:cNvPr id="700423" name="Object 7"/>
          <p:cNvGraphicFramePr>
            <a:graphicFrameLocks noChangeAspect="1"/>
          </p:cNvGraphicFramePr>
          <p:nvPr/>
        </p:nvGraphicFramePr>
        <p:xfrm>
          <a:off x="3048000" y="5943600"/>
          <a:ext cx="4376738" cy="709613"/>
        </p:xfrm>
        <a:graphic>
          <a:graphicData uri="http://schemas.openxmlformats.org/presentationml/2006/ole">
            <mc:AlternateContent xmlns:mc="http://schemas.openxmlformats.org/markup-compatibility/2006">
              <mc:Choice xmlns:v="urn:schemas-microsoft-com:vml" Requires="v">
                <p:oleObj spid="_x0000_s700450" name="Equation" r:id="rId4" imgW="2273040" imgH="368280" progId="Equation.DSMT4">
                  <p:embed/>
                </p:oleObj>
              </mc:Choice>
              <mc:Fallback>
                <p:oleObj name="Equation" r:id="rId4" imgW="2273040" imgH="3682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943600"/>
                        <a:ext cx="4376738" cy="7096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467" name="Picture 3" descr="C:\TEMP\\msotw9_temp0.bmp"/>
          <p:cNvPicPr>
            <a:picLocks noChangeAspect="1" noChangeArrowheads="1"/>
          </p:cNvPicPr>
          <p:nvPr/>
        </p:nvPicPr>
        <p:blipFill>
          <a:blip r:embed="rId3">
            <a:extLst>
              <a:ext uri="{28A0092B-C50C-407E-A947-70E740481C1C}">
                <a14:useLocalDpi xmlns:a14="http://schemas.microsoft.com/office/drawing/2010/main" val="0"/>
              </a:ext>
            </a:extLst>
          </a:blip>
          <a:srcRect l="1709" t="12350"/>
          <a:stretch>
            <a:fillRect/>
          </a:stretch>
        </p:blipFill>
        <p:spPr bwMode="auto">
          <a:xfrm>
            <a:off x="76200" y="2690813"/>
            <a:ext cx="8991600"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2468" name="Text Box 4"/>
          <p:cNvSpPr txBox="1">
            <a:spLocks noChangeArrowheads="1"/>
          </p:cNvSpPr>
          <p:nvPr/>
        </p:nvSpPr>
        <p:spPr bwMode="auto">
          <a:xfrm>
            <a:off x="914400" y="6019800"/>
            <a:ext cx="6934200" cy="76944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dirty="0">
                <a:latin typeface="Arial" charset="0"/>
              </a:rPr>
              <a:t>Solution:  </a:t>
            </a:r>
          </a:p>
        </p:txBody>
      </p:sp>
      <p:sp>
        <p:nvSpPr>
          <p:cNvPr id="2" name="TextBox 1"/>
          <p:cNvSpPr txBox="1"/>
          <p:nvPr/>
        </p:nvSpPr>
        <p:spPr>
          <a:xfrm>
            <a:off x="76200" y="758687"/>
            <a:ext cx="8839200" cy="1938992"/>
          </a:xfrm>
          <a:prstGeom prst="rect">
            <a:avLst/>
          </a:prstGeom>
          <a:solidFill>
            <a:schemeClr val="tx2">
              <a:lumMod val="75000"/>
            </a:schemeClr>
          </a:solidFill>
        </p:spPr>
        <p:txBody>
          <a:bodyPr wrap="square" rtlCol="0">
            <a:spAutoFit/>
          </a:bodyPr>
          <a:lstStyle/>
          <a:p>
            <a:r>
              <a:rPr lang="en-US" dirty="0">
                <a:solidFill>
                  <a:schemeClr val="bg1"/>
                </a:solidFill>
              </a:rPr>
              <a:t>The switch in the circuit given was in position 1 for a long time, and then moved to position 2 at </a:t>
            </a:r>
            <a:r>
              <a:rPr lang="en-US" i="1" dirty="0">
                <a:solidFill>
                  <a:schemeClr val="bg1"/>
                </a:solidFill>
              </a:rPr>
              <a:t>t</a:t>
            </a:r>
            <a:r>
              <a:rPr lang="en-US" dirty="0">
                <a:solidFill>
                  <a:schemeClr val="bg1"/>
                </a:solidFill>
              </a:rPr>
              <a:t> = 0.  Find the expression for the voltage across the 160[k</a:t>
            </a:r>
            <a:r>
              <a:rPr lang="en-US" dirty="0">
                <a:solidFill>
                  <a:schemeClr val="bg1"/>
                </a:solidFill>
                <a:latin typeface="Symbol" panose="05050102010706020507" pitchFamily="18" charset="2"/>
              </a:rPr>
              <a:t>W</a:t>
            </a:r>
            <a:r>
              <a:rPr lang="en-US" dirty="0">
                <a:solidFill>
                  <a:schemeClr val="bg1"/>
                </a:solidFill>
              </a:rPr>
              <a:t>] resistor, </a:t>
            </a:r>
            <a:r>
              <a:rPr lang="en-US" i="1" dirty="0" err="1">
                <a:solidFill>
                  <a:schemeClr val="bg1"/>
                </a:solidFill>
              </a:rPr>
              <a:t>v</a:t>
            </a:r>
            <a:r>
              <a:rPr lang="en-US" i="1" baseline="-25000" dirty="0" err="1">
                <a:solidFill>
                  <a:schemeClr val="bg1"/>
                </a:solidFill>
              </a:rPr>
              <a:t>A</a:t>
            </a:r>
            <a:r>
              <a:rPr lang="en-US" dirty="0">
                <a:solidFill>
                  <a:schemeClr val="bg1"/>
                </a:solidFill>
              </a:rPr>
              <a:t>, where the reference polarity for this voltage is positive at the upper terminal of the resistor, for the time after the switch changes position.</a:t>
            </a:r>
          </a:p>
        </p:txBody>
      </p:sp>
      <p:graphicFrame>
        <p:nvGraphicFramePr>
          <p:cNvPr id="3" name="Object 2"/>
          <p:cNvGraphicFramePr>
            <a:graphicFrameLocks noChangeAspect="1"/>
          </p:cNvGraphicFramePr>
          <p:nvPr>
            <p:extLst>
              <p:ext uri="{D42A27DB-BD31-4B8C-83A1-F6EECF244321}">
                <p14:modId xmlns:p14="http://schemas.microsoft.com/office/powerpoint/2010/main" val="2373544803"/>
              </p:ext>
            </p:extLst>
          </p:nvPr>
        </p:nvGraphicFramePr>
        <p:xfrm>
          <a:off x="3581400" y="6078869"/>
          <a:ext cx="3926779" cy="710372"/>
        </p:xfrm>
        <a:graphic>
          <a:graphicData uri="http://schemas.openxmlformats.org/presentationml/2006/ole">
            <mc:AlternateContent xmlns:mc="http://schemas.openxmlformats.org/markup-compatibility/2006">
              <mc:Choice xmlns:v="urn:schemas-microsoft-com:vml" Requires="v">
                <p:oleObj spid="_x0000_s701463" name="Equation" r:id="rId4" imgW="2527200" imgH="457200" progId="Equation.DSMT4">
                  <p:embed/>
                </p:oleObj>
              </mc:Choice>
              <mc:Fallback>
                <p:oleObj name="Equation" r:id="rId4" imgW="2527200" imgH="457200" progId="Equation.DSMT4">
                  <p:embed/>
                  <p:pic>
                    <p:nvPicPr>
                      <p:cNvPr id="0" name=""/>
                      <p:cNvPicPr/>
                      <p:nvPr/>
                    </p:nvPicPr>
                    <p:blipFill>
                      <a:blip r:embed="rId5"/>
                      <a:stretch>
                        <a:fillRect/>
                      </a:stretch>
                    </p:blipFill>
                    <p:spPr>
                      <a:xfrm>
                        <a:off x="3581400" y="6078869"/>
                        <a:ext cx="3926779" cy="71037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2468"/>
                                        </p:tgtEl>
                                        <p:attrNameLst>
                                          <p:attrName>style.visibility</p:attrName>
                                        </p:attrNameLst>
                                      </p:cBhvr>
                                      <p:to>
                                        <p:strVal val="visible"/>
                                      </p:to>
                                    </p:set>
                                    <p:animEffect transition="in" filter="fade">
                                      <p:cBhvr>
                                        <p:cTn id="7" dur="1000"/>
                                        <p:tgtEl>
                                          <p:spTgt spid="702468"/>
                                        </p:tgtEl>
                                      </p:cBhvr>
                                    </p:animEffect>
                                    <p:anim calcmode="lin" valueType="num">
                                      <p:cBhvr>
                                        <p:cTn id="8" dur="1000" fill="hold"/>
                                        <p:tgtEl>
                                          <p:spTgt spid="702468"/>
                                        </p:tgtEl>
                                        <p:attrNameLst>
                                          <p:attrName>ppt_x</p:attrName>
                                        </p:attrNameLst>
                                      </p:cBhvr>
                                      <p:tavLst>
                                        <p:tav tm="0">
                                          <p:val>
                                            <p:strVal val="#ppt_x"/>
                                          </p:val>
                                        </p:tav>
                                        <p:tav tm="100000">
                                          <p:val>
                                            <p:strVal val="#ppt_x"/>
                                          </p:val>
                                        </p:tav>
                                      </p:tavLst>
                                    </p:anim>
                                    <p:anim calcmode="lin" valueType="num">
                                      <p:cBhvr>
                                        <p:cTn id="9" dur="1000" fill="hold"/>
                                        <p:tgtEl>
                                          <p:spTgt spid="7024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4" name="Rectangle 6"/>
          <p:cNvSpPr>
            <a:spLocks noChangeArrowheads="1"/>
          </p:cNvSpPr>
          <p:nvPr/>
        </p:nvSpPr>
        <p:spPr bwMode="auto">
          <a:xfrm>
            <a:off x="6705600" y="5410200"/>
            <a:ext cx="1219200" cy="1447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0" name="Rectangle 2"/>
          <p:cNvSpPr>
            <a:spLocks noGrp="1" noChangeArrowheads="1"/>
          </p:cNvSpPr>
          <p:nvPr>
            <p:ph type="title"/>
          </p:nvPr>
        </p:nvSpPr>
        <p:spPr>
          <a:xfrm>
            <a:off x="1600200" y="0"/>
            <a:ext cx="7391400" cy="685800"/>
          </a:xfrm>
        </p:spPr>
        <p:txBody>
          <a:bodyPr/>
          <a:lstStyle/>
          <a:p>
            <a:r>
              <a:rPr lang="en-US" altLang="en-US" sz="3600"/>
              <a:t>Isn’t this situation pretty rare?</a:t>
            </a:r>
          </a:p>
        </p:txBody>
      </p:sp>
      <p:sp>
        <p:nvSpPr>
          <p:cNvPr id="698371" name="Rectangle 3"/>
          <p:cNvSpPr>
            <a:spLocks noGrp="1" noChangeArrowheads="1"/>
          </p:cNvSpPr>
          <p:nvPr>
            <p:ph type="body" idx="1"/>
          </p:nvPr>
        </p:nvSpPr>
        <p:spPr>
          <a:xfrm>
            <a:off x="533400" y="762000"/>
            <a:ext cx="7924800" cy="5410200"/>
          </a:xfrm>
        </p:spPr>
        <p:txBody>
          <a:bodyPr/>
          <a:lstStyle/>
          <a:p>
            <a:pPr>
              <a:lnSpc>
                <a:spcPct val="90000"/>
              </a:lnSpc>
            </a:pPr>
            <a:r>
              <a:rPr lang="en-US" altLang="en-US" sz="2800" dirty="0"/>
              <a:t>This is a good question.  Yes, it would seem to be a pretty special case, until you realize that with </a:t>
            </a:r>
            <a:r>
              <a:rPr lang="en-US" altLang="en-US" sz="2800" dirty="0" err="1"/>
              <a:t>Thévenin’s</a:t>
            </a:r>
            <a:r>
              <a:rPr lang="en-US" altLang="en-US" sz="2800" dirty="0"/>
              <a:t> Theorem, many more circuits can be considered to be equivalent to these special cases.</a:t>
            </a:r>
          </a:p>
          <a:p>
            <a:pPr>
              <a:lnSpc>
                <a:spcPct val="90000"/>
              </a:lnSpc>
            </a:pPr>
            <a:r>
              <a:rPr lang="en-US" altLang="en-US" sz="2800" dirty="0"/>
              <a:t>In fact, we can say that the RL technique will apply whenever we have only one inductor, or inductors that can be combined into a single equivalent inductor, and no capacitors.</a:t>
            </a:r>
          </a:p>
          <a:p>
            <a:pPr>
              <a:lnSpc>
                <a:spcPct val="90000"/>
              </a:lnSpc>
            </a:pPr>
            <a:r>
              <a:rPr lang="en-US" altLang="en-US" sz="2800" dirty="0"/>
              <a:t>A similar rule holds for the RC technique.  Many circuits fall into one of these two groups. </a:t>
            </a:r>
          </a:p>
          <a:p>
            <a:pPr>
              <a:lnSpc>
                <a:spcPct val="90000"/>
              </a:lnSpc>
            </a:pPr>
            <a:r>
              <a:rPr lang="en-US" altLang="en-US" sz="2800" dirty="0"/>
              <a:t>Note that the Natural Response is </a:t>
            </a:r>
            <a:br>
              <a:rPr lang="en-US" altLang="en-US" sz="2800" dirty="0"/>
            </a:br>
            <a:r>
              <a:rPr lang="en-US" altLang="en-US" sz="2800" dirty="0"/>
              <a:t>simply a special case of the Step</a:t>
            </a:r>
            <a:br>
              <a:rPr lang="en-US" altLang="en-US" sz="2800" dirty="0"/>
            </a:br>
            <a:r>
              <a:rPr lang="en-US" altLang="en-US" sz="2800" dirty="0"/>
              <a:t>Response, with a final value of zero.</a:t>
            </a:r>
            <a:endParaRPr lang="en-US" altLang="en-US" sz="2400" dirty="0"/>
          </a:p>
        </p:txBody>
      </p:sp>
      <p:pic>
        <p:nvPicPr>
          <p:cNvPr id="698372" name="Picture 4" descr="E:\Program Files\Microsoft Office\Clipart\homeanim\ag00007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698373"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2514600" y="0"/>
            <a:ext cx="6629400" cy="685800"/>
          </a:xfrm>
        </p:spPr>
        <p:txBody>
          <a:bodyPr/>
          <a:lstStyle/>
          <a:p>
            <a:r>
              <a:rPr lang="en-US" altLang="en-US" sz="3600"/>
              <a:t>6 Different First-Order Circuits</a:t>
            </a:r>
          </a:p>
        </p:txBody>
      </p:sp>
      <p:sp>
        <p:nvSpPr>
          <p:cNvPr id="618499" name="Rectangle 3"/>
          <p:cNvSpPr>
            <a:spLocks noGrp="1" noChangeArrowheads="1"/>
          </p:cNvSpPr>
          <p:nvPr>
            <p:ph type="body" idx="1"/>
          </p:nvPr>
        </p:nvSpPr>
        <p:spPr>
          <a:xfrm>
            <a:off x="0" y="838200"/>
            <a:ext cx="5181600" cy="5867400"/>
          </a:xfrm>
        </p:spPr>
        <p:txBody>
          <a:bodyPr/>
          <a:lstStyle/>
          <a:p>
            <a:pPr>
              <a:buFontTx/>
              <a:buNone/>
            </a:pPr>
            <a:r>
              <a:rPr lang="en-US" altLang="en-US" sz="2200" dirty="0"/>
              <a:t>There are six different </a:t>
            </a:r>
            <a:r>
              <a:rPr lang="en-US" altLang="en-US" sz="2200" u="sng" dirty="0"/>
              <a:t>STC</a:t>
            </a:r>
            <a:r>
              <a:rPr lang="en-US" altLang="en-US" sz="2200" dirty="0"/>
              <a:t> circuits.  These are listed below.</a:t>
            </a:r>
          </a:p>
          <a:p>
            <a:r>
              <a:rPr lang="en-US" altLang="en-US" sz="2200" dirty="0"/>
              <a:t>An inductor and a resistance (called RL Natural Response).</a:t>
            </a:r>
          </a:p>
          <a:p>
            <a:r>
              <a:rPr lang="en-US" altLang="en-US" sz="2200" dirty="0"/>
              <a:t>A capacitor and a resistance (called RC Natural Response).</a:t>
            </a:r>
          </a:p>
          <a:p>
            <a:r>
              <a:rPr lang="en-US" altLang="en-US" sz="2200" dirty="0"/>
              <a:t>An inductor and a </a:t>
            </a:r>
            <a:r>
              <a:rPr lang="en-US" altLang="en-US" sz="2200" dirty="0" err="1"/>
              <a:t>Thévenin</a:t>
            </a:r>
            <a:r>
              <a:rPr lang="en-US" altLang="en-US" sz="2200" dirty="0"/>
              <a:t> equivalent (called RL Step Response).  </a:t>
            </a:r>
          </a:p>
          <a:p>
            <a:r>
              <a:rPr lang="en-US" altLang="en-US" sz="2200" dirty="0"/>
              <a:t>An inductor and a Norton equivalent (also called RL Step Response).</a:t>
            </a:r>
          </a:p>
          <a:p>
            <a:r>
              <a:rPr lang="en-US" altLang="en-US" sz="2200" dirty="0"/>
              <a:t>A capacitor and a </a:t>
            </a:r>
            <a:r>
              <a:rPr lang="en-US" altLang="en-US" sz="2200" dirty="0" err="1"/>
              <a:t>Thévenin</a:t>
            </a:r>
            <a:r>
              <a:rPr lang="en-US" altLang="en-US" sz="2200" dirty="0"/>
              <a:t> equivalent (called RC Step Response).  </a:t>
            </a:r>
          </a:p>
          <a:p>
            <a:r>
              <a:rPr lang="en-US" altLang="en-US" sz="2200" dirty="0"/>
              <a:t>A capacitor and a Norton equivalent (also called RC Step Response).</a:t>
            </a:r>
          </a:p>
        </p:txBody>
      </p:sp>
      <p:sp>
        <p:nvSpPr>
          <p:cNvPr id="61850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1850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1856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8502" name="Text Box 6"/>
          <p:cNvSpPr txBox="1">
            <a:spLocks noChangeArrowheads="1"/>
          </p:cNvSpPr>
          <p:nvPr/>
        </p:nvSpPr>
        <p:spPr bwMode="auto">
          <a:xfrm>
            <a:off x="4953000" y="5410200"/>
            <a:ext cx="4191000" cy="1200329"/>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Arial" charset="0"/>
              </a:rPr>
              <a:t>These are the simple, first-order cases.  We did the first two in the last lecture set.</a:t>
            </a:r>
          </a:p>
        </p:txBody>
      </p:sp>
      <p:graphicFrame>
        <p:nvGraphicFramePr>
          <p:cNvPr id="618503" name="Object 7"/>
          <p:cNvGraphicFramePr>
            <a:graphicFrameLocks noChangeAspect="1"/>
          </p:cNvGraphicFramePr>
          <p:nvPr/>
        </p:nvGraphicFramePr>
        <p:xfrm>
          <a:off x="5013325" y="1066800"/>
          <a:ext cx="4130675" cy="4267200"/>
        </p:xfrm>
        <a:graphic>
          <a:graphicData uri="http://schemas.openxmlformats.org/presentationml/2006/ole">
            <mc:AlternateContent xmlns:mc="http://schemas.openxmlformats.org/markup-compatibility/2006">
              <mc:Choice xmlns:v="urn:schemas-microsoft-com:vml" Requires="v">
                <p:oleObj spid="_x0000_s618570" name="VISIO" r:id="rId6" imgW="6901920" imgH="7130520" progId="Visio.Drawing.6">
                  <p:embed/>
                </p:oleObj>
              </mc:Choice>
              <mc:Fallback>
                <p:oleObj name="VISIO" r:id="rId6" imgW="6901920" imgH="71305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325" y="1066800"/>
                        <a:ext cx="4130675" cy="426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8582691"/>
              </p:ext>
            </p:extLst>
          </p:nvPr>
        </p:nvGraphicFramePr>
        <p:xfrm>
          <a:off x="5013917" y="1066800"/>
          <a:ext cx="4130083" cy="4267200"/>
        </p:xfrm>
        <a:graphic>
          <a:graphicData uri="http://schemas.openxmlformats.org/presentationml/2006/ole">
            <mc:AlternateContent xmlns:mc="http://schemas.openxmlformats.org/markup-compatibility/2006">
              <mc:Choice xmlns:v="urn:schemas-microsoft-com:vml" Requires="v">
                <p:oleObj spid="_x0000_s618571" name="Visio" r:id="rId8" imgW="6901897" imgH="7130430" progId="Visio.Drawing.11">
                  <p:embed/>
                </p:oleObj>
              </mc:Choice>
              <mc:Fallback>
                <p:oleObj name="Visio" r:id="rId8" imgW="6901897" imgH="7130430" progId="Visio.Drawing.11">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3917" y="1066800"/>
                        <a:ext cx="4130083" cy="4267200"/>
                      </a:xfrm>
                      <a:prstGeom prst="rect">
                        <a:avLst/>
                      </a:prstGeom>
                      <a:solidFill>
                        <a:srgbClr val="CCFFFF"/>
                      </a:solidFill>
                      <a:ln w="9525">
                        <a:solidFill>
                          <a:schemeClr val="tx1"/>
                        </a:solidFill>
                        <a:miter lim="800000"/>
                        <a:headEnd/>
                        <a:tailEnd/>
                      </a:ln>
                      <a:effec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1969687"/>
              </p:ext>
            </p:extLst>
          </p:nvPr>
        </p:nvGraphicFramePr>
        <p:xfrm>
          <a:off x="5235170" y="1676400"/>
          <a:ext cx="3908829" cy="4038600"/>
        </p:xfrm>
        <a:graphic>
          <a:graphicData uri="http://schemas.openxmlformats.org/presentationml/2006/ole">
            <mc:AlternateContent xmlns:mc="http://schemas.openxmlformats.org/markup-compatibility/2006">
              <mc:Choice xmlns:v="urn:schemas-microsoft-com:vml" Requires="v">
                <p:oleObj spid="_x0000_s620613" name="Visio" r:id="rId4" imgW="6901897" imgH="7130430" progId="Visio.Drawing.11">
                  <p:embed/>
                </p:oleObj>
              </mc:Choice>
              <mc:Fallback>
                <p:oleObj name="Visio" r:id="rId4" imgW="6901897" imgH="7130430"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170" y="1676400"/>
                        <a:ext cx="3908829" cy="4038600"/>
                      </a:xfrm>
                      <a:prstGeom prst="rect">
                        <a:avLst/>
                      </a:prstGeom>
                      <a:solidFill>
                        <a:srgbClr val="CCFFFF"/>
                      </a:solidFill>
                      <a:ln w="9525">
                        <a:solidFill>
                          <a:schemeClr val="tx1"/>
                        </a:solidFill>
                        <a:miter lim="800000"/>
                        <a:headEnd/>
                        <a:tailEnd/>
                      </a:ln>
                      <a:effectLst/>
                    </p:spPr>
                  </p:pic>
                </p:oleObj>
              </mc:Fallback>
            </mc:AlternateContent>
          </a:graphicData>
        </a:graphic>
      </p:graphicFrame>
      <p:sp>
        <p:nvSpPr>
          <p:cNvPr id="620547" name="Rectangle 3"/>
          <p:cNvSpPr>
            <a:spLocks noGrp="1" noChangeArrowheads="1"/>
          </p:cNvSpPr>
          <p:nvPr>
            <p:ph type="title"/>
          </p:nvPr>
        </p:nvSpPr>
        <p:spPr>
          <a:xfrm>
            <a:off x="2514600" y="0"/>
            <a:ext cx="6629400" cy="685800"/>
          </a:xfrm>
        </p:spPr>
        <p:txBody>
          <a:bodyPr/>
          <a:lstStyle/>
          <a:p>
            <a:r>
              <a:rPr lang="en-US" altLang="en-US" sz="3600"/>
              <a:t>6 Different First-Order Circuits</a:t>
            </a:r>
          </a:p>
        </p:txBody>
      </p:sp>
      <p:sp>
        <p:nvSpPr>
          <p:cNvPr id="620548" name="Rectangle 4"/>
          <p:cNvSpPr>
            <a:spLocks noGrp="1" noChangeArrowheads="1"/>
          </p:cNvSpPr>
          <p:nvPr>
            <p:ph type="body" idx="1"/>
          </p:nvPr>
        </p:nvSpPr>
        <p:spPr>
          <a:xfrm>
            <a:off x="0" y="838200"/>
            <a:ext cx="5181600" cy="5867400"/>
          </a:xfrm>
        </p:spPr>
        <p:txBody>
          <a:bodyPr/>
          <a:lstStyle/>
          <a:p>
            <a:pPr>
              <a:buFontTx/>
              <a:buNone/>
            </a:pPr>
            <a:r>
              <a:rPr lang="en-US" altLang="en-US" sz="2200"/>
              <a:t>There are six different </a:t>
            </a:r>
            <a:r>
              <a:rPr lang="en-US" altLang="en-US" sz="2200" u="sng"/>
              <a:t>STC</a:t>
            </a:r>
            <a:r>
              <a:rPr lang="en-US" altLang="en-US" sz="2200"/>
              <a:t> circuits.  These are listed below.</a:t>
            </a:r>
          </a:p>
          <a:p>
            <a:r>
              <a:rPr lang="en-US" altLang="en-US" sz="2200"/>
              <a:t>An inductor and a resistance (called RL Natural Response).</a:t>
            </a:r>
          </a:p>
          <a:p>
            <a:r>
              <a:rPr lang="en-US" altLang="en-US" sz="2200"/>
              <a:t>A capacitor and a resistance (called RC Natural Response).</a:t>
            </a:r>
          </a:p>
          <a:p>
            <a:r>
              <a:rPr lang="en-US" altLang="en-US" sz="2200"/>
              <a:t>An inductor and a Thévenin equivalent (called RL Step Response).  </a:t>
            </a:r>
          </a:p>
          <a:p>
            <a:r>
              <a:rPr lang="en-US" altLang="en-US" sz="2200"/>
              <a:t>An inductor and a Norton equivalent (also called RL Step Response).</a:t>
            </a:r>
          </a:p>
          <a:p>
            <a:r>
              <a:rPr lang="en-US" altLang="en-US" sz="2200"/>
              <a:t>A capacitor and a Thévenin equivalent (called RC Step Response).  </a:t>
            </a:r>
          </a:p>
          <a:p>
            <a:r>
              <a:rPr lang="en-US" altLang="en-US" sz="2200"/>
              <a:t>A capacitor and a Norton equivalent (also called RC Step Response).</a:t>
            </a:r>
          </a:p>
        </p:txBody>
      </p:sp>
      <p:sp>
        <p:nvSpPr>
          <p:cNvPr id="620549"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20550"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0614"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0551" name="Text Box 7"/>
          <p:cNvSpPr txBox="1">
            <a:spLocks noChangeArrowheads="1"/>
          </p:cNvSpPr>
          <p:nvPr/>
        </p:nvSpPr>
        <p:spPr bwMode="auto">
          <a:xfrm>
            <a:off x="5105400" y="5851525"/>
            <a:ext cx="4038600" cy="10064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chemeClr val="bg1"/>
                </a:solidFill>
                <a:latin typeface="Arial" charset="0"/>
              </a:rPr>
              <a:t>These are the simple, first-order cases.  They all have solutions which are in similar forms.</a:t>
            </a:r>
          </a:p>
        </p:txBody>
      </p:sp>
      <p:sp>
        <p:nvSpPr>
          <p:cNvPr id="620553" name="Text Box 9"/>
          <p:cNvSpPr txBox="1">
            <a:spLocks noChangeArrowheads="1"/>
          </p:cNvSpPr>
          <p:nvPr/>
        </p:nvSpPr>
        <p:spPr bwMode="auto">
          <a:xfrm>
            <a:off x="4860925" y="650875"/>
            <a:ext cx="4283075" cy="86042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Now, we handle the step response cases.</a:t>
            </a:r>
          </a:p>
        </p:txBody>
      </p:sp>
      <p:sp>
        <p:nvSpPr>
          <p:cNvPr id="620554" name="Rectangle 10"/>
          <p:cNvSpPr>
            <a:spLocks noChangeArrowheads="1"/>
          </p:cNvSpPr>
          <p:nvPr/>
        </p:nvSpPr>
        <p:spPr bwMode="auto">
          <a:xfrm>
            <a:off x="0" y="3048000"/>
            <a:ext cx="5029200" cy="3657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55" name="Rectangle 11"/>
          <p:cNvSpPr>
            <a:spLocks noChangeArrowheads="1"/>
          </p:cNvSpPr>
          <p:nvPr/>
        </p:nvSpPr>
        <p:spPr bwMode="auto">
          <a:xfrm>
            <a:off x="5181600" y="2819400"/>
            <a:ext cx="3962400" cy="2895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56" name="Line 12"/>
          <p:cNvSpPr>
            <a:spLocks noChangeShapeType="1"/>
          </p:cNvSpPr>
          <p:nvPr/>
        </p:nvSpPr>
        <p:spPr bwMode="auto">
          <a:xfrm flipH="1">
            <a:off x="4343400" y="990600"/>
            <a:ext cx="5334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557" name="Line 13"/>
          <p:cNvSpPr>
            <a:spLocks noChangeShapeType="1"/>
          </p:cNvSpPr>
          <p:nvPr/>
        </p:nvSpPr>
        <p:spPr bwMode="auto">
          <a:xfrm>
            <a:off x="4953000" y="1524000"/>
            <a:ext cx="381000" cy="1295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2438400" y="152400"/>
            <a:ext cx="6553200" cy="762000"/>
          </a:xfrm>
        </p:spPr>
        <p:txBody>
          <a:bodyPr/>
          <a:lstStyle/>
          <a:p>
            <a:r>
              <a:rPr lang="en-US" altLang="en-US" sz="3600" dirty="0"/>
              <a:t>Special and Important Notes</a:t>
            </a:r>
          </a:p>
        </p:txBody>
      </p:sp>
      <p:sp>
        <p:nvSpPr>
          <p:cNvPr id="622595" name="Rectangle 3"/>
          <p:cNvSpPr>
            <a:spLocks noGrp="1" noChangeArrowheads="1"/>
          </p:cNvSpPr>
          <p:nvPr>
            <p:ph type="body" idx="1"/>
          </p:nvPr>
        </p:nvSpPr>
        <p:spPr>
          <a:xfrm>
            <a:off x="381000" y="1143000"/>
            <a:ext cx="8382000" cy="3352800"/>
          </a:xfrm>
        </p:spPr>
        <p:txBody>
          <a:bodyPr/>
          <a:lstStyle/>
          <a:p>
            <a:pPr>
              <a:lnSpc>
                <a:spcPct val="90000"/>
              </a:lnSpc>
            </a:pPr>
            <a:r>
              <a:rPr lang="en-US" altLang="en-US" sz="2400" dirty="0"/>
              <a:t>The natural response case that we just handled turns out to be a </a:t>
            </a:r>
            <a:r>
              <a:rPr lang="en-US" altLang="en-US" sz="2400" b="1" dirty="0"/>
              <a:t>special case</a:t>
            </a:r>
            <a:r>
              <a:rPr lang="en-US" altLang="en-US" sz="2400" dirty="0"/>
              <a:t> of the step response that we are about to introduce.  </a:t>
            </a:r>
          </a:p>
          <a:p>
            <a:pPr>
              <a:lnSpc>
                <a:spcPct val="90000"/>
              </a:lnSpc>
            </a:pPr>
            <a:r>
              <a:rPr lang="en-US" altLang="en-US" sz="2400" dirty="0"/>
              <a:t>The difference between the step response and the natural response is the presence (step response) or absence (natural response) of an independent source in the circuit.</a:t>
            </a:r>
          </a:p>
          <a:p>
            <a:pPr>
              <a:lnSpc>
                <a:spcPct val="90000"/>
              </a:lnSpc>
            </a:pPr>
            <a:r>
              <a:rPr lang="en-US" altLang="en-US" sz="2400" dirty="0"/>
              <a:t>The equivalent resistance cannot be zero or infinity.</a:t>
            </a:r>
          </a:p>
          <a:p>
            <a:pPr>
              <a:lnSpc>
                <a:spcPct val="90000"/>
              </a:lnSpc>
            </a:pPr>
            <a:r>
              <a:rPr lang="en-US" altLang="en-US" sz="2400" dirty="0"/>
              <a:t>The independent voltage and current sources must be constant valued.</a:t>
            </a:r>
          </a:p>
        </p:txBody>
      </p:sp>
      <p:sp>
        <p:nvSpPr>
          <p:cNvPr id="62259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2259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262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2598" name="Picture 6" descr="C:\Program Files\Microsoft Office\Clipart\homeanim\j007612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575" y="5092658"/>
            <a:ext cx="2638425" cy="1765342"/>
          </a:xfrm>
          <a:prstGeom prst="rect">
            <a:avLst/>
          </a:prstGeom>
          <a:noFill/>
          <a:extLst>
            <a:ext uri="{909E8E84-426E-40DD-AFC4-6F175D3DCCD1}">
              <a14:hiddenFill xmlns:a14="http://schemas.microsoft.com/office/drawing/2010/main">
                <a:solidFill>
                  <a:srgbClr val="FFFFFF"/>
                </a:solidFill>
              </a14:hiddenFill>
            </a:ext>
          </a:extLst>
        </p:spPr>
      </p:pic>
      <p:pic>
        <p:nvPicPr>
          <p:cNvPr id="622599" name="Picture 7" descr="C:\Program Files\Microsoft Office\Clipart\homeanim\j007613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495800"/>
            <a:ext cx="2560638" cy="2449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1371600" y="0"/>
            <a:ext cx="7772400" cy="685800"/>
          </a:xfrm>
        </p:spPr>
        <p:txBody>
          <a:bodyPr/>
          <a:lstStyle/>
          <a:p>
            <a:r>
              <a:rPr lang="en-US" altLang="en-US" sz="3600"/>
              <a:t>RL Step Response – 1</a:t>
            </a:r>
          </a:p>
        </p:txBody>
      </p:sp>
      <p:sp>
        <p:nvSpPr>
          <p:cNvPr id="624643" name="Rectangle 3"/>
          <p:cNvSpPr>
            <a:spLocks noGrp="1" noChangeArrowheads="1"/>
          </p:cNvSpPr>
          <p:nvPr>
            <p:ph type="body" idx="1"/>
          </p:nvPr>
        </p:nvSpPr>
        <p:spPr>
          <a:xfrm>
            <a:off x="304800" y="914400"/>
            <a:ext cx="8305800" cy="2819400"/>
          </a:xfrm>
        </p:spPr>
        <p:txBody>
          <a:bodyPr/>
          <a:lstStyle/>
          <a:p>
            <a:pPr marL="0" indent="0">
              <a:lnSpc>
                <a:spcPct val="90000"/>
              </a:lnSpc>
              <a:buFontTx/>
              <a:buNone/>
            </a:pPr>
            <a:r>
              <a:rPr lang="en-US" altLang="en-US" sz="2800" dirty="0"/>
              <a:t>A circuit that we can use to derive the RL Step Response is shown below.  In this circuit, we have a switch that closes, after a long time, at some arbitrary time, </a:t>
            </a:r>
            <a:r>
              <a:rPr lang="en-US" altLang="en-US" sz="2800" i="1" dirty="0">
                <a:latin typeface="Times New Roman" panose="02020603050405020304" pitchFamily="18" charset="0"/>
                <a:cs typeface="Times New Roman" panose="02020603050405020304" pitchFamily="18" charset="0"/>
              </a:rPr>
              <a:t>t</a:t>
            </a:r>
            <a:r>
              <a:rPr lang="en-US" altLang="en-US" sz="2800" dirty="0"/>
              <a:t> = 0.  After it closes, we have two resistors in parallel, which can be replaced with an equivalent resistance.  In addition, after the switch closes, we have two current sources in parallel, which can be replaced with an equivalent current source.  </a:t>
            </a:r>
          </a:p>
        </p:txBody>
      </p:sp>
      <p:sp>
        <p:nvSpPr>
          <p:cNvPr id="62464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2464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469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46" name="Object 6"/>
          <p:cNvGraphicFramePr>
            <a:graphicFrameLocks noChangeAspect="1"/>
          </p:cNvGraphicFramePr>
          <p:nvPr/>
        </p:nvGraphicFramePr>
        <p:xfrm>
          <a:off x="2895600" y="4054475"/>
          <a:ext cx="5873750" cy="2803525"/>
        </p:xfrm>
        <a:graphic>
          <a:graphicData uri="http://schemas.openxmlformats.org/presentationml/2006/ole">
            <mc:AlternateContent xmlns:mc="http://schemas.openxmlformats.org/markup-compatibility/2006">
              <mc:Choice xmlns:v="urn:schemas-microsoft-com:vml" Requires="v">
                <p:oleObj spid="_x0000_s624700" name="VISIO" r:id="rId6" imgW="6025680" imgH="2876040" progId="Visio.Drawing.6">
                  <p:embed/>
                </p:oleObj>
              </mc:Choice>
              <mc:Fallback>
                <p:oleObj name="VISIO" r:id="rId6" imgW="6025680" imgH="28760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054475"/>
                        <a:ext cx="5873750" cy="2803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1371600" y="0"/>
            <a:ext cx="7772400" cy="685800"/>
          </a:xfrm>
        </p:spPr>
        <p:txBody>
          <a:bodyPr/>
          <a:lstStyle/>
          <a:p>
            <a:r>
              <a:rPr lang="en-US" altLang="en-US" sz="3600"/>
              <a:t>RL Step Response – 2</a:t>
            </a:r>
          </a:p>
        </p:txBody>
      </p:sp>
      <p:sp>
        <p:nvSpPr>
          <p:cNvPr id="626691" name="Rectangle 3"/>
          <p:cNvSpPr>
            <a:spLocks noGrp="1" noChangeArrowheads="1"/>
          </p:cNvSpPr>
          <p:nvPr>
            <p:ph type="body" idx="1"/>
          </p:nvPr>
        </p:nvSpPr>
        <p:spPr>
          <a:xfrm>
            <a:off x="304800" y="914400"/>
            <a:ext cx="8686800" cy="3200400"/>
          </a:xfrm>
        </p:spPr>
        <p:txBody>
          <a:bodyPr/>
          <a:lstStyle/>
          <a:p>
            <a:pPr marL="6350" indent="249238">
              <a:lnSpc>
                <a:spcPct val="90000"/>
              </a:lnSpc>
              <a:buFontTx/>
              <a:buNone/>
            </a:pPr>
            <a:r>
              <a:rPr lang="en-US" altLang="en-US" sz="2800" dirty="0"/>
              <a:t>The more general case would be the following:  There is an inductor which could have been connected to a Thevenin or Norton equivalent, or in some other way could be found to have an initial current, </a:t>
            </a:r>
            <a:r>
              <a:rPr lang="en-US" altLang="en-US" sz="2800" i="1" dirty="0" err="1">
                <a:latin typeface="Times New Roman" panose="02020603050405020304" pitchFamily="18" charset="0"/>
                <a:cs typeface="Times New Roman" panose="02020603050405020304" pitchFamily="18" charset="0"/>
              </a:rPr>
              <a:t>i</a:t>
            </a:r>
            <a:r>
              <a:rPr lang="en-US" altLang="en-US" sz="2800" i="1" baseline="-25000" dirty="0" err="1">
                <a:latin typeface="Times New Roman" panose="02020603050405020304" pitchFamily="18" charset="0"/>
                <a:cs typeface="Times New Roman" panose="02020603050405020304" pitchFamily="18" charset="0"/>
              </a:rPr>
              <a:t>L</a:t>
            </a:r>
            <a:r>
              <a:rPr lang="en-US" altLang="en-US" sz="2800" dirty="0">
                <a:latin typeface="Times New Roman" panose="02020603050405020304" pitchFamily="18" charset="0"/>
                <a:cs typeface="Times New Roman" panose="02020603050405020304" pitchFamily="18" charset="0"/>
              </a:rPr>
              <a:t>(0)</a:t>
            </a:r>
            <a:r>
              <a:rPr lang="en-US" altLang="en-US" sz="2800" dirty="0"/>
              <a:t>.  It is then connected to a Thevenin or Norton equivalent after switches are thrown at </a:t>
            </a:r>
            <a:r>
              <a:rPr lang="en-US" altLang="en-US" sz="2800" i="1" dirty="0">
                <a:latin typeface="Times New Roman" panose="02020603050405020304" pitchFamily="18" charset="0"/>
                <a:cs typeface="Times New Roman" panose="02020603050405020304" pitchFamily="18" charset="0"/>
              </a:rPr>
              <a:t>t</a:t>
            </a:r>
            <a:r>
              <a:rPr lang="en-US" altLang="en-US" sz="2800" dirty="0"/>
              <a:t> = 0.  Let’s just use the circuit below, however, as an example.</a:t>
            </a:r>
          </a:p>
        </p:txBody>
      </p:sp>
      <p:sp>
        <p:nvSpPr>
          <p:cNvPr id="626692"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2669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674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6694" name="Object 6"/>
          <p:cNvGraphicFramePr>
            <a:graphicFrameLocks noChangeAspect="1"/>
          </p:cNvGraphicFramePr>
          <p:nvPr/>
        </p:nvGraphicFramePr>
        <p:xfrm>
          <a:off x="3117850" y="3981450"/>
          <a:ext cx="6026150" cy="2876550"/>
        </p:xfrm>
        <a:graphic>
          <a:graphicData uri="http://schemas.openxmlformats.org/presentationml/2006/ole">
            <mc:AlternateContent xmlns:mc="http://schemas.openxmlformats.org/markup-compatibility/2006">
              <mc:Choice xmlns:v="urn:schemas-microsoft-com:vml" Requires="v">
                <p:oleObj spid="_x0000_s626748" name="VISIO" r:id="rId6" imgW="6025680" imgH="2876040" progId="Visio.Drawing.6">
                  <p:embed/>
                </p:oleObj>
              </mc:Choice>
              <mc:Fallback>
                <p:oleObj name="VISIO" r:id="rId6" imgW="6025680" imgH="28760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850" y="3981450"/>
                        <a:ext cx="6026150" cy="2876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4480</TotalTime>
  <Words>4201</Words>
  <Application>Microsoft Macintosh PowerPoint</Application>
  <PresentationFormat>On-screen Show (4:3)</PresentationFormat>
  <Paragraphs>226</Paragraphs>
  <Slides>46</Slides>
  <Notes>43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46</vt:i4>
      </vt:variant>
    </vt:vector>
  </HeadingPairs>
  <TitlesOfParts>
    <vt:vector size="54" baseType="lpstr">
      <vt:lpstr>Arial</vt:lpstr>
      <vt:lpstr>Symbol</vt:lpstr>
      <vt:lpstr>Times New Roman</vt:lpstr>
      <vt:lpstr>Fireball</vt:lpstr>
      <vt:lpstr>VISIO</vt:lpstr>
      <vt:lpstr>Equation</vt:lpstr>
      <vt:lpstr>Visio</vt:lpstr>
      <vt:lpstr>Chart</vt:lpstr>
      <vt:lpstr>ECE 2202  Circuit Analysis II</vt:lpstr>
      <vt:lpstr>Lecture Set #4 Step Response of First Order Circuits</vt:lpstr>
      <vt:lpstr>Overview of this Lecture Step Response of First Order Circuits</vt:lpstr>
      <vt:lpstr>Textbook Coverage</vt:lpstr>
      <vt:lpstr>6 Different First-Order Circuits</vt:lpstr>
      <vt:lpstr>6 Different First-Order Circuits</vt:lpstr>
      <vt:lpstr>Special and Important Notes</vt:lpstr>
      <vt:lpstr>RL Step Response – 1</vt:lpstr>
      <vt:lpstr>RL Step Response – 2</vt:lpstr>
      <vt:lpstr>RL Step Response – 3</vt:lpstr>
      <vt:lpstr>RL Step Response – 4</vt:lpstr>
      <vt:lpstr>RL Step Response – 5</vt:lpstr>
      <vt:lpstr>RL Step Response – 6</vt:lpstr>
      <vt:lpstr>RL Step Response – 7</vt:lpstr>
      <vt:lpstr>RL Step Response – 8</vt:lpstr>
      <vt:lpstr>RL Step Response – 9</vt:lpstr>
      <vt:lpstr>Note 1 – RL</vt:lpstr>
      <vt:lpstr>Note 2 – RL</vt:lpstr>
      <vt:lpstr>Note 3 – RL</vt:lpstr>
      <vt:lpstr>Note 4 – RL</vt:lpstr>
      <vt:lpstr>Note 5 – RL</vt:lpstr>
      <vt:lpstr>Note 6 – RL</vt:lpstr>
      <vt:lpstr>Note 7 – RL</vt:lpstr>
      <vt:lpstr>Note 8 – RL</vt:lpstr>
      <vt:lpstr>RC Step Response – 1</vt:lpstr>
      <vt:lpstr>RC Step Response – 2</vt:lpstr>
      <vt:lpstr>RC Step Response – 3</vt:lpstr>
      <vt:lpstr>RC Step Response – 4</vt:lpstr>
      <vt:lpstr>RC Step Response – 5</vt:lpstr>
      <vt:lpstr>RC Step Response – 6</vt:lpstr>
      <vt:lpstr>RC Step Response – 7</vt:lpstr>
      <vt:lpstr>RC Step Response – 8</vt:lpstr>
      <vt:lpstr>Note 1 – RC</vt:lpstr>
      <vt:lpstr>Note 2 – RC</vt:lpstr>
      <vt:lpstr>Note 3 – RC</vt:lpstr>
      <vt:lpstr>Note 4 – RC</vt:lpstr>
      <vt:lpstr>Note 5 – RC</vt:lpstr>
      <vt:lpstr>Note 6 – RC</vt:lpstr>
      <vt:lpstr>Note 7 – RC</vt:lpstr>
      <vt:lpstr>Generalized Solution  – Step Response</vt:lpstr>
      <vt:lpstr>Generalized Solution Technique  – Step Response</vt:lpstr>
      <vt:lpstr>Generalized Solution Technique  – A Caution</vt:lpstr>
      <vt:lpstr>6 Different First-Order Circuits</vt:lpstr>
      <vt:lpstr>Generalized Solution Technique  – Example 1</vt:lpstr>
      <vt:lpstr>PowerPoint Presentation</vt:lpstr>
      <vt:lpstr>Isn’t this situation pretty rare?</vt:lpstr>
    </vt:vector>
  </TitlesOfParts>
  <Company>UH ECE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Response</dc:title>
  <dc:subject>Fundamentals of Circuits, ECE 2300, Chapter 7</dc:subject>
  <dc:creator>Dave Shattuck</dc:creator>
  <cp:lastModifiedBy>Microsoft Office User</cp:lastModifiedBy>
  <cp:revision>187</cp:revision>
  <cp:lastPrinted>1999-08-25T18:07:04Z</cp:lastPrinted>
  <dcterms:created xsi:type="dcterms:W3CDTF">1999-08-24T13:57:19Z</dcterms:created>
  <dcterms:modified xsi:type="dcterms:W3CDTF">2021-01-20T22:21:21Z</dcterms:modified>
</cp:coreProperties>
</file>