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9"/>
  </p:notesMasterIdLst>
  <p:handoutMasterIdLst>
    <p:handoutMasterId r:id="rId60"/>
  </p:handoutMasterIdLst>
  <p:sldIdLst>
    <p:sldId id="256" r:id="rId2"/>
    <p:sldId id="453" r:id="rId3"/>
    <p:sldId id="534" r:id="rId4"/>
    <p:sldId id="535" r:id="rId5"/>
    <p:sldId id="536"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83" r:id="rId25"/>
    <p:sldId id="555" r:id="rId26"/>
    <p:sldId id="556" r:id="rId27"/>
    <p:sldId id="557" r:id="rId28"/>
    <p:sldId id="558" r:id="rId29"/>
    <p:sldId id="559" r:id="rId30"/>
    <p:sldId id="560" r:id="rId31"/>
    <p:sldId id="561" r:id="rId32"/>
    <p:sldId id="562" r:id="rId33"/>
    <p:sldId id="563" r:id="rId34"/>
    <p:sldId id="564" r:id="rId35"/>
    <p:sldId id="565" r:id="rId36"/>
    <p:sldId id="566" r:id="rId37"/>
    <p:sldId id="567" r:id="rId38"/>
    <p:sldId id="568" r:id="rId39"/>
    <p:sldId id="569" r:id="rId40"/>
    <p:sldId id="570" r:id="rId41"/>
    <p:sldId id="571" r:id="rId42"/>
    <p:sldId id="572" r:id="rId43"/>
    <p:sldId id="573" r:id="rId44"/>
    <p:sldId id="574" r:id="rId45"/>
    <p:sldId id="575" r:id="rId46"/>
    <p:sldId id="576" r:id="rId47"/>
    <p:sldId id="577" r:id="rId48"/>
    <p:sldId id="578" r:id="rId49"/>
    <p:sldId id="579" r:id="rId50"/>
    <p:sldId id="580" r:id="rId51"/>
    <p:sldId id="582" r:id="rId52"/>
    <p:sldId id="585" r:id="rId53"/>
    <p:sldId id="584" r:id="rId54"/>
    <p:sldId id="586" r:id="rId55"/>
    <p:sldId id="588" r:id="rId56"/>
    <p:sldId id="587" r:id="rId57"/>
    <p:sldId id="581" r:id="rId58"/>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3" autoAdjust="0"/>
    <p:restoredTop sz="90884"/>
  </p:normalViewPr>
  <p:slideViewPr>
    <p:cSldViewPr>
      <p:cViewPr varScale="1">
        <p:scale>
          <a:sx n="116" d="100"/>
          <a:sy n="116" d="100"/>
        </p:scale>
        <p:origin x="16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3.wmf"/><Relationship Id="rId4"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emf"/><Relationship Id="rId1" Type="http://schemas.openxmlformats.org/officeDocument/2006/relationships/image" Target="../media/image3.wmf"/><Relationship Id="rId4"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2.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1.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7.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7.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3.wmf"/><Relationship Id="rId4" Type="http://schemas.openxmlformats.org/officeDocument/2006/relationships/image" Target="../media/image5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49.wmf"/><Relationship Id="rId1" Type="http://schemas.openxmlformats.org/officeDocument/2006/relationships/image" Target="../media/image3.wmf"/><Relationship Id="rId5" Type="http://schemas.openxmlformats.org/officeDocument/2006/relationships/image" Target="../media/image54.wmf"/><Relationship Id="rId4"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wmf"/><Relationship Id="rId1" Type="http://schemas.openxmlformats.org/officeDocument/2006/relationships/image" Target="../media/image3.wmf"/><Relationship Id="rId4" Type="http://schemas.openxmlformats.org/officeDocument/2006/relationships/image" Target="../media/image5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3.wmf"/><Relationship Id="rId4" Type="http://schemas.openxmlformats.org/officeDocument/2006/relationships/image" Target="../media/image6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5.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3.wmf"/><Relationship Id="rId4"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9.wmf"/><Relationship Id="rId1" Type="http://schemas.openxmlformats.org/officeDocument/2006/relationships/image" Target="../media/image3.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0770"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defRPr sz="1200"/>
            </a:lvl1pPr>
          </a:lstStyle>
          <a:p>
            <a:endParaRPr lang="en-US" altLang="en-US" dirty="0"/>
          </a:p>
        </p:txBody>
      </p:sp>
      <p:sp>
        <p:nvSpPr>
          <p:cNvPr id="800771" name="Rectangle 3"/>
          <p:cNvSpPr>
            <a:spLocks noGrp="1" noChangeArrowheads="1"/>
          </p:cNvSpPr>
          <p:nvPr>
            <p:ph type="dt" sz="quarter" idx="1"/>
          </p:nvPr>
        </p:nvSpPr>
        <p:spPr bwMode="auto">
          <a:xfrm>
            <a:off x="4010342"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a:defRPr sz="1200"/>
            </a:lvl1pPr>
          </a:lstStyle>
          <a:p>
            <a:endParaRPr lang="en-US" altLang="en-US" dirty="0"/>
          </a:p>
        </p:txBody>
      </p:sp>
      <p:sp>
        <p:nvSpPr>
          <p:cNvPr id="800772" name="Rectangle 4"/>
          <p:cNvSpPr>
            <a:spLocks noGrp="1" noChangeArrowheads="1"/>
          </p:cNvSpPr>
          <p:nvPr>
            <p:ph type="ftr" sz="quarter" idx="2"/>
          </p:nvPr>
        </p:nvSpPr>
        <p:spPr bwMode="auto">
          <a:xfrm>
            <a:off x="0"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defRPr sz="1200"/>
            </a:lvl1pPr>
          </a:lstStyle>
          <a:p>
            <a:endParaRPr lang="en-US" altLang="en-US" dirty="0"/>
          </a:p>
        </p:txBody>
      </p:sp>
      <p:sp>
        <p:nvSpPr>
          <p:cNvPr id="800773" name="Rectangle 5"/>
          <p:cNvSpPr>
            <a:spLocks noGrp="1" noChangeArrowheads="1"/>
          </p:cNvSpPr>
          <p:nvPr>
            <p:ph type="sldNum" sz="quarter" idx="3"/>
          </p:nvPr>
        </p:nvSpPr>
        <p:spPr bwMode="auto">
          <a:xfrm>
            <a:off x="4010342"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a:defRPr sz="1200"/>
            </a:lvl1pPr>
          </a:lstStyle>
          <a:p>
            <a:fld id="{5A915ADE-04D4-40AA-9D48-005F16FAE5BB}" type="slidenum">
              <a:rPr lang="en-US" altLang="en-US"/>
              <a:pPr/>
              <a:t>‹#›</a:t>
            </a:fld>
            <a:endParaRPr lang="en-US" altLang="en-US" dirty="0"/>
          </a:p>
        </p:txBody>
      </p:sp>
    </p:spTree>
    <p:extLst>
      <p:ext uri="{BB962C8B-B14F-4D97-AF65-F5344CB8AC3E}">
        <p14:creationId xmlns:p14="http://schemas.microsoft.com/office/powerpoint/2010/main" val="21301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defRPr sz="1200">
                <a:latin typeface="Times New Roman" pitchFamily="18" charset="0"/>
              </a:defRPr>
            </a:lvl1pPr>
          </a:lstStyle>
          <a:p>
            <a:endParaRPr lang="en-US" altLang="en-US" dirty="0"/>
          </a:p>
        </p:txBody>
      </p:sp>
      <p:sp>
        <p:nvSpPr>
          <p:cNvPr id="75779" name="Rectangle 1027"/>
          <p:cNvSpPr>
            <a:spLocks noGrp="1" noChangeArrowheads="1"/>
          </p:cNvSpPr>
          <p:nvPr>
            <p:ph type="dt" idx="1"/>
          </p:nvPr>
        </p:nvSpPr>
        <p:spPr bwMode="auto">
          <a:xfrm>
            <a:off x="4010342"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a:defRPr sz="1200">
                <a:latin typeface="Times New Roman" pitchFamily="18" charset="0"/>
              </a:defRPr>
            </a:lvl1pPr>
          </a:lstStyle>
          <a:p>
            <a:endParaRPr lang="en-US" altLang="en-US" dirty="0"/>
          </a:p>
        </p:txBody>
      </p:sp>
      <p:sp>
        <p:nvSpPr>
          <p:cNvPr id="75780" name="Rectangle 1028"/>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1029"/>
          <p:cNvSpPr>
            <a:spLocks noGrp="1" noChangeArrowheads="1"/>
          </p:cNvSpPr>
          <p:nvPr>
            <p:ph type="body" sz="quarter" idx="3"/>
          </p:nvPr>
        </p:nvSpPr>
        <p:spPr bwMode="auto">
          <a:xfrm>
            <a:off x="943610" y="4447461"/>
            <a:ext cx="5189855"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1030"/>
          <p:cNvSpPr>
            <a:spLocks noGrp="1" noChangeArrowheads="1"/>
          </p:cNvSpPr>
          <p:nvPr>
            <p:ph type="ftr" sz="quarter" idx="4"/>
          </p:nvPr>
        </p:nvSpPr>
        <p:spPr bwMode="auto">
          <a:xfrm>
            <a:off x="0"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defRPr sz="1200">
                <a:latin typeface="Times New Roman" pitchFamily="18" charset="0"/>
              </a:defRPr>
            </a:lvl1pPr>
          </a:lstStyle>
          <a:p>
            <a:endParaRPr lang="en-US" altLang="en-US" dirty="0"/>
          </a:p>
        </p:txBody>
      </p:sp>
      <p:sp>
        <p:nvSpPr>
          <p:cNvPr id="75783" name="Rectangle 1031"/>
          <p:cNvSpPr>
            <a:spLocks noGrp="1" noChangeArrowheads="1"/>
          </p:cNvSpPr>
          <p:nvPr>
            <p:ph type="sldNum" sz="quarter" idx="5"/>
          </p:nvPr>
        </p:nvSpPr>
        <p:spPr bwMode="auto">
          <a:xfrm>
            <a:off x="4010342"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a:defRPr sz="1200">
                <a:latin typeface="Times New Roman" pitchFamily="18" charset="0"/>
              </a:defRPr>
            </a:lvl1pPr>
          </a:lstStyle>
          <a:p>
            <a:fld id="{871F50DF-DF21-469B-8DC0-8B1CBE81C9D0}" type="slidenum">
              <a:rPr lang="en-US" altLang="en-US"/>
              <a:pPr/>
              <a:t>‹#›</a:t>
            </a:fld>
            <a:endParaRPr lang="en-US" altLang="en-US" dirty="0"/>
          </a:p>
        </p:txBody>
      </p:sp>
    </p:spTree>
    <p:extLst>
      <p:ext uri="{BB962C8B-B14F-4D97-AF65-F5344CB8AC3E}">
        <p14:creationId xmlns:p14="http://schemas.microsoft.com/office/powerpoint/2010/main" val="1500256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F04A1F-5AFB-418E-9C30-63EABEBB6A23}" type="slidenum">
              <a:rPr lang="en-US" altLang="en-US"/>
              <a:pPr/>
              <a:t>3</a:t>
            </a:fld>
            <a:endParaRPr lang="en-US" altLang="en-US" dirty="0"/>
          </a:p>
        </p:txBody>
      </p:sp>
      <p:sp>
        <p:nvSpPr>
          <p:cNvPr id="70246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0246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B8BE05-3FBF-4F88-8232-1777AC13686F}" type="slidenum">
              <a:rPr lang="en-US" altLang="en-US"/>
              <a:pPr/>
              <a:t>12</a:t>
            </a:fld>
            <a:endParaRPr lang="en-US" altLang="en-US" dirty="0"/>
          </a:p>
        </p:txBody>
      </p:sp>
      <p:sp>
        <p:nvSpPr>
          <p:cNvPr id="72089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2089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BE41BA1-A7E4-4245-80AF-A8C18320F357}" type="slidenum">
              <a:rPr lang="en-US" altLang="en-US"/>
              <a:pPr/>
              <a:t>13</a:t>
            </a:fld>
            <a:endParaRPr lang="en-US" altLang="en-US" dirty="0"/>
          </a:p>
        </p:txBody>
      </p:sp>
      <p:sp>
        <p:nvSpPr>
          <p:cNvPr id="72294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2294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6681419-2BA1-40E6-BE56-D79956F47C9F}" type="slidenum">
              <a:rPr lang="en-US" altLang="en-US"/>
              <a:pPr/>
              <a:t>14</a:t>
            </a:fld>
            <a:endParaRPr lang="en-US" altLang="en-US" dirty="0"/>
          </a:p>
        </p:txBody>
      </p:sp>
      <p:sp>
        <p:nvSpPr>
          <p:cNvPr id="72499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2499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578B360-60CE-4C2C-87D3-363AADABFA35}" type="slidenum">
              <a:rPr lang="en-US" altLang="en-US"/>
              <a:pPr/>
              <a:t>15</a:t>
            </a:fld>
            <a:endParaRPr lang="en-US" altLang="en-US" dirty="0"/>
          </a:p>
        </p:txBody>
      </p:sp>
      <p:sp>
        <p:nvSpPr>
          <p:cNvPr id="72704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2704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41E9D12-AEBE-4506-A4DA-42C944F1AA2D}" type="slidenum">
              <a:rPr lang="en-US" altLang="en-US"/>
              <a:pPr/>
              <a:t>16</a:t>
            </a:fld>
            <a:endParaRPr lang="en-US" altLang="en-US" dirty="0"/>
          </a:p>
        </p:txBody>
      </p:sp>
      <p:sp>
        <p:nvSpPr>
          <p:cNvPr id="72909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27CD5B8-61DC-44D2-95CF-8BD8C55444F6}" type="slidenum">
              <a:rPr lang="en-US" altLang="en-US"/>
              <a:pPr/>
              <a:t>17</a:t>
            </a:fld>
            <a:endParaRPr lang="en-US" altLang="en-US" dirty="0"/>
          </a:p>
        </p:txBody>
      </p:sp>
      <p:sp>
        <p:nvSpPr>
          <p:cNvPr id="73113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3113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9A8E69-E3C9-4339-83BE-4BB9A1C5171B}" type="slidenum">
              <a:rPr lang="en-US" altLang="en-US"/>
              <a:pPr/>
              <a:t>18</a:t>
            </a:fld>
            <a:endParaRPr lang="en-US" altLang="en-US" dirty="0"/>
          </a:p>
        </p:txBody>
      </p:sp>
      <p:sp>
        <p:nvSpPr>
          <p:cNvPr id="73318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3318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0B770DA-7D1C-4D54-A39F-ABDEC2057EB1}" type="slidenum">
              <a:rPr lang="en-US" altLang="en-US"/>
              <a:pPr/>
              <a:t>19</a:t>
            </a:fld>
            <a:endParaRPr lang="en-US" altLang="en-US" dirty="0"/>
          </a:p>
        </p:txBody>
      </p:sp>
      <p:sp>
        <p:nvSpPr>
          <p:cNvPr id="73523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3523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67AC103-525A-4BAC-B9AB-F81E551311D3}" type="slidenum">
              <a:rPr lang="en-US" altLang="en-US"/>
              <a:pPr/>
              <a:t>20</a:t>
            </a:fld>
            <a:endParaRPr lang="en-US" altLang="en-US" dirty="0"/>
          </a:p>
        </p:txBody>
      </p:sp>
      <p:sp>
        <p:nvSpPr>
          <p:cNvPr id="73728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3728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4B0A55C-BDAB-40DA-A5EB-D562AFD8188E}" type="slidenum">
              <a:rPr lang="en-US" altLang="en-US"/>
              <a:pPr/>
              <a:t>21</a:t>
            </a:fld>
            <a:endParaRPr lang="en-US" altLang="en-US" dirty="0"/>
          </a:p>
        </p:txBody>
      </p:sp>
      <p:sp>
        <p:nvSpPr>
          <p:cNvPr id="73933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3933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2DBF075-79A4-4B76-BAEA-D5D51CDF5718}" type="slidenum">
              <a:rPr lang="en-US" altLang="en-US"/>
              <a:pPr/>
              <a:t>4</a:t>
            </a:fld>
            <a:endParaRPr lang="en-US" altLang="en-US" dirty="0"/>
          </a:p>
        </p:txBody>
      </p:sp>
      <p:sp>
        <p:nvSpPr>
          <p:cNvPr id="7045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045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432B6A-86EB-41A8-8705-6DAB97F16441}" type="slidenum">
              <a:rPr lang="en-US" altLang="en-US"/>
              <a:pPr/>
              <a:t>22</a:t>
            </a:fld>
            <a:endParaRPr lang="en-US" altLang="en-US" dirty="0"/>
          </a:p>
        </p:txBody>
      </p:sp>
      <p:sp>
        <p:nvSpPr>
          <p:cNvPr id="74137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4137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3C5087-42E7-437B-81A3-DAC1357503C2}" type="slidenum">
              <a:rPr lang="en-US" altLang="en-US"/>
              <a:pPr/>
              <a:t>23</a:t>
            </a:fld>
            <a:endParaRPr lang="en-US" altLang="en-US" dirty="0"/>
          </a:p>
        </p:txBody>
      </p:sp>
      <p:sp>
        <p:nvSpPr>
          <p:cNvPr id="74342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4342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2DF0494-AF41-4364-BE91-BC4A9E09C673}" type="slidenum">
              <a:rPr lang="en-US" altLang="en-US"/>
              <a:pPr/>
              <a:t>24</a:t>
            </a:fld>
            <a:endParaRPr lang="en-US" altLang="en-US" dirty="0"/>
          </a:p>
        </p:txBody>
      </p:sp>
      <p:sp>
        <p:nvSpPr>
          <p:cNvPr id="80486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486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2651BD8-7132-417E-B922-3FC183AFC6E5}" type="slidenum">
              <a:rPr lang="en-US" altLang="en-US"/>
              <a:pPr/>
              <a:t>25</a:t>
            </a:fld>
            <a:endParaRPr lang="en-US" altLang="en-US" dirty="0"/>
          </a:p>
        </p:txBody>
      </p:sp>
      <p:sp>
        <p:nvSpPr>
          <p:cNvPr id="74547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4547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5F735B1-4A28-47F6-A5AE-57ABA0F54B91}" type="slidenum">
              <a:rPr lang="en-US" altLang="en-US"/>
              <a:pPr/>
              <a:t>26</a:t>
            </a:fld>
            <a:endParaRPr lang="en-US" altLang="en-US" dirty="0"/>
          </a:p>
        </p:txBody>
      </p:sp>
      <p:sp>
        <p:nvSpPr>
          <p:cNvPr id="74752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4752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3FE586-F042-4E7D-ACB5-36964A4D3EDF}" type="slidenum">
              <a:rPr lang="en-US" altLang="en-US"/>
              <a:pPr/>
              <a:t>27</a:t>
            </a:fld>
            <a:endParaRPr lang="en-US" altLang="en-US" dirty="0"/>
          </a:p>
        </p:txBody>
      </p:sp>
      <p:sp>
        <p:nvSpPr>
          <p:cNvPr id="74957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4957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8018F7-FCED-494E-9472-2B90DB96568D}" type="slidenum">
              <a:rPr lang="en-US" altLang="en-US"/>
              <a:pPr/>
              <a:t>28</a:t>
            </a:fld>
            <a:endParaRPr lang="en-US" altLang="en-US" dirty="0"/>
          </a:p>
        </p:txBody>
      </p:sp>
      <p:sp>
        <p:nvSpPr>
          <p:cNvPr id="75161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5161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7E135CC-8AC7-44E7-B9A3-99CF192B5652}" type="slidenum">
              <a:rPr lang="en-US" altLang="en-US"/>
              <a:pPr/>
              <a:t>29</a:t>
            </a:fld>
            <a:endParaRPr lang="en-US" altLang="en-US" dirty="0"/>
          </a:p>
        </p:txBody>
      </p:sp>
      <p:sp>
        <p:nvSpPr>
          <p:cNvPr id="75366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5366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799FF7-5F7B-4F21-817A-51D433FCA0F9}" type="slidenum">
              <a:rPr lang="en-US" altLang="en-US"/>
              <a:pPr/>
              <a:t>30</a:t>
            </a:fld>
            <a:endParaRPr lang="en-US" altLang="en-US" dirty="0"/>
          </a:p>
        </p:txBody>
      </p:sp>
      <p:sp>
        <p:nvSpPr>
          <p:cNvPr id="7557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557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879115-FCFB-487B-BFA0-2CB6CDF3FD58}" type="slidenum">
              <a:rPr lang="en-US" altLang="en-US"/>
              <a:pPr/>
              <a:t>31</a:t>
            </a:fld>
            <a:endParaRPr lang="en-US" altLang="en-US" dirty="0"/>
          </a:p>
        </p:txBody>
      </p:sp>
      <p:sp>
        <p:nvSpPr>
          <p:cNvPr id="75776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5776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CC081B-1930-41FB-BB6D-A3A19BEFFC37}" type="slidenum">
              <a:rPr lang="en-US" altLang="en-US"/>
              <a:pPr/>
              <a:t>5</a:t>
            </a:fld>
            <a:endParaRPr lang="en-US" altLang="en-US" dirty="0"/>
          </a:p>
        </p:txBody>
      </p:sp>
      <p:sp>
        <p:nvSpPr>
          <p:cNvPr id="70656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0656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3BE5D8F-D6BF-446D-B96E-442D03E64573}" type="slidenum">
              <a:rPr lang="en-US" altLang="en-US"/>
              <a:pPr/>
              <a:t>32</a:t>
            </a:fld>
            <a:endParaRPr lang="en-US" altLang="en-US" dirty="0"/>
          </a:p>
        </p:txBody>
      </p:sp>
      <p:sp>
        <p:nvSpPr>
          <p:cNvPr id="75981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5981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D917F4-456B-478D-A106-1F1224696F06}" type="slidenum">
              <a:rPr lang="en-US" altLang="en-US"/>
              <a:pPr/>
              <a:t>33</a:t>
            </a:fld>
            <a:endParaRPr lang="en-US" altLang="en-US" dirty="0"/>
          </a:p>
        </p:txBody>
      </p:sp>
      <p:sp>
        <p:nvSpPr>
          <p:cNvPr id="76185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6185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8F116E-8B35-4886-AF0F-FC2C86C9613B}" type="slidenum">
              <a:rPr lang="en-US" altLang="en-US"/>
              <a:pPr/>
              <a:t>34</a:t>
            </a:fld>
            <a:endParaRPr lang="en-US" altLang="en-US" dirty="0"/>
          </a:p>
        </p:txBody>
      </p:sp>
      <p:sp>
        <p:nvSpPr>
          <p:cNvPr id="76390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6390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1CEE9F-3B52-4AAF-91B9-DF8D2E53EFF2}" type="slidenum">
              <a:rPr lang="en-US" altLang="en-US"/>
              <a:pPr/>
              <a:t>35</a:t>
            </a:fld>
            <a:endParaRPr lang="en-US" altLang="en-US" dirty="0"/>
          </a:p>
        </p:txBody>
      </p:sp>
      <p:sp>
        <p:nvSpPr>
          <p:cNvPr id="76595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6595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7D5572-8553-4855-BD66-C87AD9604AFA}" type="slidenum">
              <a:rPr lang="en-US" altLang="en-US"/>
              <a:pPr/>
              <a:t>36</a:t>
            </a:fld>
            <a:endParaRPr lang="en-US" altLang="en-US" dirty="0"/>
          </a:p>
        </p:txBody>
      </p:sp>
      <p:sp>
        <p:nvSpPr>
          <p:cNvPr id="7680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680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7D6EDD-ABE0-44E3-B426-AB868249C9B9}" type="slidenum">
              <a:rPr lang="en-US" altLang="en-US"/>
              <a:pPr/>
              <a:t>37</a:t>
            </a:fld>
            <a:endParaRPr lang="en-US" altLang="en-US" dirty="0"/>
          </a:p>
        </p:txBody>
      </p:sp>
      <p:sp>
        <p:nvSpPr>
          <p:cNvPr id="77005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7005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5A42A76-2380-4418-A710-DF08D15B3429}" type="slidenum">
              <a:rPr lang="en-US" altLang="en-US"/>
              <a:pPr/>
              <a:t>38</a:t>
            </a:fld>
            <a:endParaRPr lang="en-US" altLang="en-US" dirty="0"/>
          </a:p>
        </p:txBody>
      </p:sp>
      <p:sp>
        <p:nvSpPr>
          <p:cNvPr id="77209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7209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5E0730E-AD84-42F8-8A64-4A8D8CF32C24}" type="slidenum">
              <a:rPr lang="en-US" altLang="en-US"/>
              <a:pPr/>
              <a:t>39</a:t>
            </a:fld>
            <a:endParaRPr lang="en-US" altLang="en-US" dirty="0"/>
          </a:p>
        </p:txBody>
      </p:sp>
      <p:sp>
        <p:nvSpPr>
          <p:cNvPr id="77414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7414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C40F3A-C0B0-4DFF-911A-06CDAC6E6A33}" type="slidenum">
              <a:rPr lang="en-US" altLang="en-US"/>
              <a:pPr/>
              <a:t>40</a:t>
            </a:fld>
            <a:endParaRPr lang="en-US" altLang="en-US" dirty="0"/>
          </a:p>
        </p:txBody>
      </p:sp>
      <p:sp>
        <p:nvSpPr>
          <p:cNvPr id="77619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7619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298B37-B6F1-4028-B3E1-A0E69C2C3959}" type="slidenum">
              <a:rPr lang="en-US" altLang="en-US"/>
              <a:pPr/>
              <a:t>41</a:t>
            </a:fld>
            <a:endParaRPr lang="en-US" altLang="en-US" dirty="0"/>
          </a:p>
        </p:txBody>
      </p:sp>
      <p:sp>
        <p:nvSpPr>
          <p:cNvPr id="77824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7824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7AEE40-D77E-4752-898B-BDF29C64E7FD}" type="slidenum">
              <a:rPr lang="en-US" altLang="en-US"/>
              <a:pPr/>
              <a:t>6</a:t>
            </a:fld>
            <a:endParaRPr lang="en-US" altLang="en-US" dirty="0"/>
          </a:p>
        </p:txBody>
      </p:sp>
      <p:sp>
        <p:nvSpPr>
          <p:cNvPr id="70861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6049B24-55E8-474B-B050-DBA1F9C6C946}" type="slidenum">
              <a:rPr lang="en-US" altLang="en-US"/>
              <a:pPr/>
              <a:t>42</a:t>
            </a:fld>
            <a:endParaRPr lang="en-US" altLang="en-US" dirty="0"/>
          </a:p>
        </p:txBody>
      </p:sp>
      <p:sp>
        <p:nvSpPr>
          <p:cNvPr id="78029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8029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1C4CF49-B5F5-46CC-A2D8-753EA5A7B516}" type="slidenum">
              <a:rPr lang="en-US" altLang="en-US"/>
              <a:pPr/>
              <a:t>43</a:t>
            </a:fld>
            <a:endParaRPr lang="en-US" altLang="en-US" dirty="0"/>
          </a:p>
        </p:txBody>
      </p:sp>
      <p:sp>
        <p:nvSpPr>
          <p:cNvPr id="78233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8233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BC59784-DF2C-4635-8A11-4637811014E2}" type="slidenum">
              <a:rPr lang="en-US" altLang="en-US"/>
              <a:pPr/>
              <a:t>44</a:t>
            </a:fld>
            <a:endParaRPr lang="en-US" altLang="en-US" dirty="0"/>
          </a:p>
        </p:txBody>
      </p:sp>
      <p:sp>
        <p:nvSpPr>
          <p:cNvPr id="78438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8438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F806A25-861C-4845-A7AB-EB45654CADFF}" type="slidenum">
              <a:rPr lang="en-US" altLang="en-US"/>
              <a:pPr/>
              <a:t>45</a:t>
            </a:fld>
            <a:endParaRPr lang="en-US" altLang="en-US" dirty="0"/>
          </a:p>
        </p:txBody>
      </p:sp>
      <p:sp>
        <p:nvSpPr>
          <p:cNvPr id="78643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8643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C12CCC4-1339-4460-9B9F-F68E642EB268}" type="slidenum">
              <a:rPr lang="en-US" altLang="en-US"/>
              <a:pPr/>
              <a:t>46</a:t>
            </a:fld>
            <a:endParaRPr lang="en-US" altLang="en-US" dirty="0"/>
          </a:p>
        </p:txBody>
      </p:sp>
      <p:sp>
        <p:nvSpPr>
          <p:cNvPr id="78848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8848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4DF4A4-0066-48CD-9B91-E2E8CE968F98}" type="slidenum">
              <a:rPr lang="en-US" altLang="en-US"/>
              <a:pPr/>
              <a:t>47</a:t>
            </a:fld>
            <a:endParaRPr lang="en-US" altLang="en-US" dirty="0"/>
          </a:p>
        </p:txBody>
      </p:sp>
      <p:sp>
        <p:nvSpPr>
          <p:cNvPr id="79053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9053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ABAFDA-F00B-4233-8425-BB268F54A30B}" type="slidenum">
              <a:rPr lang="en-US" altLang="en-US"/>
              <a:pPr/>
              <a:t>48</a:t>
            </a:fld>
            <a:endParaRPr lang="en-US" altLang="en-US" dirty="0"/>
          </a:p>
        </p:txBody>
      </p:sp>
      <p:sp>
        <p:nvSpPr>
          <p:cNvPr id="79257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9257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8DDDB2D-78B3-4A98-B7C7-0170CDE5E8B4}" type="slidenum">
              <a:rPr lang="en-US" altLang="en-US"/>
              <a:pPr/>
              <a:t>49</a:t>
            </a:fld>
            <a:endParaRPr lang="en-US" altLang="en-US" dirty="0"/>
          </a:p>
        </p:txBody>
      </p:sp>
      <p:sp>
        <p:nvSpPr>
          <p:cNvPr id="79462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9462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5CAED4-B89C-4499-B6E6-4BF01B0D061C}" type="slidenum">
              <a:rPr lang="en-US" altLang="en-US"/>
              <a:pPr/>
              <a:t>50</a:t>
            </a:fld>
            <a:endParaRPr lang="en-US" altLang="en-US" dirty="0"/>
          </a:p>
        </p:txBody>
      </p:sp>
      <p:sp>
        <p:nvSpPr>
          <p:cNvPr id="79667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9667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E4ED8D-3AA1-4F88-AD9D-BAEF4A5D2D8D}" type="slidenum">
              <a:rPr lang="en-US" altLang="en-US"/>
              <a:pPr/>
              <a:t>51</a:t>
            </a:fld>
            <a:endParaRPr lang="en-US" altLang="en-US" dirty="0"/>
          </a:p>
        </p:txBody>
      </p:sp>
      <p:sp>
        <p:nvSpPr>
          <p:cNvPr id="80281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281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16A10E-9C75-4271-8861-8E25EC076417}" type="slidenum">
              <a:rPr lang="en-US" altLang="en-US"/>
              <a:pPr/>
              <a:t>7</a:t>
            </a:fld>
            <a:endParaRPr lang="en-US" altLang="en-US" dirty="0"/>
          </a:p>
        </p:txBody>
      </p:sp>
      <p:sp>
        <p:nvSpPr>
          <p:cNvPr id="71065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994F53-E4D5-4F76-8881-401D803ADB6A}" type="slidenum">
              <a:rPr lang="en-US" altLang="en-US"/>
              <a:pPr/>
              <a:t>53</a:t>
            </a:fld>
            <a:endParaRPr lang="en-US" altLang="en-US" dirty="0"/>
          </a:p>
        </p:txBody>
      </p:sp>
      <p:sp>
        <p:nvSpPr>
          <p:cNvPr id="8069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69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994F53-E4D5-4F76-8881-401D803ADB6A}" type="slidenum">
              <a:rPr lang="en-US" altLang="en-US"/>
              <a:pPr/>
              <a:t>54</a:t>
            </a:fld>
            <a:endParaRPr lang="en-US" altLang="en-US" dirty="0"/>
          </a:p>
        </p:txBody>
      </p:sp>
      <p:sp>
        <p:nvSpPr>
          <p:cNvPr id="8069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69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994F53-E4D5-4F76-8881-401D803ADB6A}" type="slidenum">
              <a:rPr lang="en-US" altLang="en-US"/>
              <a:pPr/>
              <a:t>55</a:t>
            </a:fld>
            <a:endParaRPr lang="en-US" altLang="en-US" dirty="0"/>
          </a:p>
        </p:txBody>
      </p:sp>
      <p:sp>
        <p:nvSpPr>
          <p:cNvPr id="8069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69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994F53-E4D5-4F76-8881-401D803ADB6A}" type="slidenum">
              <a:rPr lang="en-US" altLang="en-US"/>
              <a:pPr/>
              <a:t>56</a:t>
            </a:fld>
            <a:endParaRPr lang="en-US" altLang="en-US" dirty="0"/>
          </a:p>
        </p:txBody>
      </p:sp>
      <p:sp>
        <p:nvSpPr>
          <p:cNvPr id="8069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8069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95B50DB-ECF6-4A83-A8B9-FDD4A3E6CB45}" type="slidenum">
              <a:rPr lang="en-US" altLang="en-US"/>
              <a:pPr/>
              <a:t>57</a:t>
            </a:fld>
            <a:endParaRPr lang="en-US" altLang="en-US" dirty="0"/>
          </a:p>
        </p:txBody>
      </p:sp>
      <p:sp>
        <p:nvSpPr>
          <p:cNvPr id="79872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9872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E1310A-2628-4EB3-AFF9-37E3E77B6120}" type="slidenum">
              <a:rPr lang="en-US" altLang="en-US"/>
              <a:pPr/>
              <a:t>8</a:t>
            </a:fld>
            <a:endParaRPr lang="en-US" altLang="en-US" dirty="0"/>
          </a:p>
        </p:txBody>
      </p:sp>
      <p:sp>
        <p:nvSpPr>
          <p:cNvPr id="71270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1270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2F8AB6-F57A-42E2-ADE2-F3BCCCA2805F}" type="slidenum">
              <a:rPr lang="en-US" altLang="en-US"/>
              <a:pPr/>
              <a:t>9</a:t>
            </a:fld>
            <a:endParaRPr lang="en-US" altLang="en-US" dirty="0"/>
          </a:p>
        </p:txBody>
      </p:sp>
      <p:sp>
        <p:nvSpPr>
          <p:cNvPr id="71475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1475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2EF0A3-8F91-414D-BEC0-9FC64DBBC0D7}" type="slidenum">
              <a:rPr lang="en-US" altLang="en-US"/>
              <a:pPr/>
              <a:t>10</a:t>
            </a:fld>
            <a:endParaRPr lang="en-US" altLang="en-US" dirty="0"/>
          </a:p>
        </p:txBody>
      </p:sp>
      <p:sp>
        <p:nvSpPr>
          <p:cNvPr id="7168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168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A54429-D834-4F62-9833-79C557FFA0D1}" type="slidenum">
              <a:rPr lang="en-US" altLang="en-US"/>
              <a:pPr/>
              <a:t>11</a:t>
            </a:fld>
            <a:endParaRPr lang="en-US" altLang="en-US" dirty="0"/>
          </a:p>
        </p:txBody>
      </p:sp>
      <p:sp>
        <p:nvSpPr>
          <p:cNvPr id="71885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71885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dirty="0"/>
          </a:p>
        </p:txBody>
      </p:sp>
      <p:sp>
        <p:nvSpPr>
          <p:cNvPr id="31754" name="Rectangle 10"/>
          <p:cNvSpPr>
            <a:spLocks noGrp="1" noChangeArrowheads="1"/>
          </p:cNvSpPr>
          <p:nvPr>
            <p:ph type="ftr" sz="quarter" idx="3"/>
          </p:nvPr>
        </p:nvSpPr>
        <p:spPr/>
        <p:txBody>
          <a:bodyPr/>
          <a:lstStyle>
            <a:lvl1pPr>
              <a:defRPr/>
            </a:lvl1pPr>
          </a:lstStyle>
          <a:p>
            <a:endParaRPr lang="en-US" altLang="en-US" dirty="0"/>
          </a:p>
        </p:txBody>
      </p:sp>
      <p:sp>
        <p:nvSpPr>
          <p:cNvPr id="31755" name="Rectangle 11"/>
          <p:cNvSpPr>
            <a:spLocks noGrp="1" noChangeArrowheads="1"/>
          </p:cNvSpPr>
          <p:nvPr>
            <p:ph type="sldNum" sz="quarter" idx="4"/>
          </p:nvPr>
        </p:nvSpPr>
        <p:spPr/>
        <p:txBody>
          <a:bodyPr/>
          <a:lstStyle>
            <a:lvl1pPr>
              <a:defRPr/>
            </a:lvl1pPr>
          </a:lstStyle>
          <a:p>
            <a:fld id="{8EBEC6C0-6323-4BAB-8A35-0D5221DEF52D}"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D5958B7-5018-4C08-AE7D-60292185578B}" type="slidenum">
              <a:rPr lang="en-US" altLang="en-US"/>
              <a:pPr/>
              <a:t>‹#›</a:t>
            </a:fld>
            <a:endParaRPr lang="en-US" altLang="en-US" dirty="0"/>
          </a:p>
        </p:txBody>
      </p:sp>
    </p:spTree>
    <p:extLst>
      <p:ext uri="{BB962C8B-B14F-4D97-AF65-F5344CB8AC3E}">
        <p14:creationId xmlns:p14="http://schemas.microsoft.com/office/powerpoint/2010/main" val="368695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0DF7790-2988-4ED6-82E8-B09219006A73}" type="slidenum">
              <a:rPr lang="en-US" altLang="en-US"/>
              <a:pPr/>
              <a:t>‹#›</a:t>
            </a:fld>
            <a:endParaRPr lang="en-US" altLang="en-US" dirty="0"/>
          </a:p>
        </p:txBody>
      </p:sp>
    </p:spTree>
    <p:extLst>
      <p:ext uri="{BB962C8B-B14F-4D97-AF65-F5344CB8AC3E}">
        <p14:creationId xmlns:p14="http://schemas.microsoft.com/office/powerpoint/2010/main" val="140274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7A82456-6F97-4600-899B-6BFEC16B0FB6}" type="slidenum">
              <a:rPr lang="en-US" altLang="en-US"/>
              <a:pPr/>
              <a:t>‹#›</a:t>
            </a:fld>
            <a:endParaRPr lang="en-US" altLang="en-US" dirty="0"/>
          </a:p>
        </p:txBody>
      </p:sp>
    </p:spTree>
    <p:extLst>
      <p:ext uri="{BB962C8B-B14F-4D97-AF65-F5344CB8AC3E}">
        <p14:creationId xmlns:p14="http://schemas.microsoft.com/office/powerpoint/2010/main" val="13552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8A8CFD0-FC41-492F-91C3-0F6BDCD7C5CD}" type="slidenum">
              <a:rPr lang="en-US" altLang="en-US"/>
              <a:pPr/>
              <a:t>‹#›</a:t>
            </a:fld>
            <a:endParaRPr lang="en-US" altLang="en-US" dirty="0"/>
          </a:p>
        </p:txBody>
      </p:sp>
    </p:spTree>
    <p:extLst>
      <p:ext uri="{BB962C8B-B14F-4D97-AF65-F5344CB8AC3E}">
        <p14:creationId xmlns:p14="http://schemas.microsoft.com/office/powerpoint/2010/main" val="130576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8F7F287-FBA9-4BA0-959A-EC1B42303871}" type="slidenum">
              <a:rPr lang="en-US" altLang="en-US"/>
              <a:pPr/>
              <a:t>‹#›</a:t>
            </a:fld>
            <a:endParaRPr lang="en-US" altLang="en-US" dirty="0"/>
          </a:p>
        </p:txBody>
      </p:sp>
    </p:spTree>
    <p:extLst>
      <p:ext uri="{BB962C8B-B14F-4D97-AF65-F5344CB8AC3E}">
        <p14:creationId xmlns:p14="http://schemas.microsoft.com/office/powerpoint/2010/main" val="18275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9662413-2C18-42B4-A542-211B6790B6AD}" type="slidenum">
              <a:rPr lang="en-US" altLang="en-US"/>
              <a:pPr/>
              <a:t>‹#›</a:t>
            </a:fld>
            <a:endParaRPr lang="en-US" altLang="en-US" dirty="0"/>
          </a:p>
        </p:txBody>
      </p:sp>
    </p:spTree>
    <p:extLst>
      <p:ext uri="{BB962C8B-B14F-4D97-AF65-F5344CB8AC3E}">
        <p14:creationId xmlns:p14="http://schemas.microsoft.com/office/powerpoint/2010/main" val="425970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19ACA05-AE7C-41C8-8FBE-E66356AEE7F2}" type="slidenum">
              <a:rPr lang="en-US" altLang="en-US"/>
              <a:pPr/>
              <a:t>‹#›</a:t>
            </a:fld>
            <a:endParaRPr lang="en-US" altLang="en-US" dirty="0"/>
          </a:p>
        </p:txBody>
      </p:sp>
    </p:spTree>
    <p:extLst>
      <p:ext uri="{BB962C8B-B14F-4D97-AF65-F5344CB8AC3E}">
        <p14:creationId xmlns:p14="http://schemas.microsoft.com/office/powerpoint/2010/main" val="53682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2260C848-C10A-4C8F-B15F-B5637A50E0D2}" type="slidenum">
              <a:rPr lang="en-US" altLang="en-US"/>
              <a:pPr/>
              <a:t>‹#›</a:t>
            </a:fld>
            <a:endParaRPr lang="en-US" altLang="en-US" dirty="0"/>
          </a:p>
        </p:txBody>
      </p:sp>
    </p:spTree>
    <p:extLst>
      <p:ext uri="{BB962C8B-B14F-4D97-AF65-F5344CB8AC3E}">
        <p14:creationId xmlns:p14="http://schemas.microsoft.com/office/powerpoint/2010/main" val="333753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788CAF7-8E09-4051-9359-09596017990F}" type="slidenum">
              <a:rPr lang="en-US" altLang="en-US"/>
              <a:pPr/>
              <a:t>‹#›</a:t>
            </a:fld>
            <a:endParaRPr lang="en-US" altLang="en-US" dirty="0"/>
          </a:p>
        </p:txBody>
      </p:sp>
    </p:spTree>
    <p:extLst>
      <p:ext uri="{BB962C8B-B14F-4D97-AF65-F5344CB8AC3E}">
        <p14:creationId xmlns:p14="http://schemas.microsoft.com/office/powerpoint/2010/main" val="302920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A6540CC-8FFD-4BA5-92CE-23E8BE0D9399}" type="slidenum">
              <a:rPr lang="en-US" altLang="en-US"/>
              <a:pPr/>
              <a:t>‹#›</a:t>
            </a:fld>
            <a:endParaRPr lang="en-US" altLang="en-US" dirty="0"/>
          </a:p>
        </p:txBody>
      </p:sp>
    </p:spTree>
    <p:extLst>
      <p:ext uri="{BB962C8B-B14F-4D97-AF65-F5344CB8AC3E}">
        <p14:creationId xmlns:p14="http://schemas.microsoft.com/office/powerpoint/2010/main" val="303748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727" name="Rectangle 7"/>
          <p:cNvSpPr>
            <a:spLocks noGrp="1" noChangeArrowheads="1"/>
          </p:cNvSpPr>
          <p:nvPr>
            <p:ph type="title"/>
          </p:nvPr>
        </p:nvSpPr>
        <p:spPr bwMode="auto">
          <a:xfrm>
            <a:off x="4572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dirty="0"/>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dirty="0"/>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1F3DC773-07A3-4961-915E-A6E830BA8B0A}" type="slidenum">
              <a:rPr lang="en-US" altLang="en-US"/>
              <a:pPr/>
              <a:t>‹#›</a:t>
            </a:fld>
            <a:endParaRPr lang="en-US" altLang="en-US" dirty="0"/>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800"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12.wmf"/><Relationship Id="rId5" Type="http://schemas.openxmlformats.org/officeDocument/2006/relationships/image" Target="../media/image3.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14.wmf"/><Relationship Id="rId5" Type="http://schemas.openxmlformats.org/officeDocument/2006/relationships/image" Target="../media/image3.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w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3.wmf"/><Relationship Id="rId4" Type="http://schemas.openxmlformats.org/officeDocument/2006/relationships/oleObject" Target="../embeddings/oleObject23.bin"/><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3.wm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3.wmf"/><Relationship Id="rId4" Type="http://schemas.openxmlformats.org/officeDocument/2006/relationships/oleObject" Target="../embeddings/oleObject30.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4.bin"/><Relationship Id="rId5" Type="http://schemas.openxmlformats.org/officeDocument/2006/relationships/image" Target="../media/image3.wmf"/><Relationship Id="rId4" Type="http://schemas.openxmlformats.org/officeDocument/2006/relationships/oleObject" Target="../embeddings/oleObject33.bin"/><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7.bin"/><Relationship Id="rId5" Type="http://schemas.openxmlformats.org/officeDocument/2006/relationships/image" Target="../media/image3.wmf"/><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9.bin"/><Relationship Id="rId5" Type="http://schemas.openxmlformats.org/officeDocument/2006/relationships/image" Target="../media/image3.wmf"/><Relationship Id="rId4"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1.bin"/><Relationship Id="rId5" Type="http://schemas.openxmlformats.org/officeDocument/2006/relationships/image" Target="../media/image3.wmf"/><Relationship Id="rId4" Type="http://schemas.openxmlformats.org/officeDocument/2006/relationships/oleObject" Target="../embeddings/oleObject4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3.wmf"/><Relationship Id="rId4"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5.bin"/><Relationship Id="rId11" Type="http://schemas.openxmlformats.org/officeDocument/2006/relationships/image" Target="../media/image26.wmf"/><Relationship Id="rId5" Type="http://schemas.openxmlformats.org/officeDocument/2006/relationships/image" Target="../media/image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2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2.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28.wmf"/><Relationship Id="rId5" Type="http://schemas.openxmlformats.org/officeDocument/2006/relationships/image" Target="../media/image3.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3.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3.bin"/><Relationship Id="rId5" Type="http://schemas.openxmlformats.org/officeDocument/2006/relationships/image" Target="../media/image3.wmf"/><Relationship Id="rId4" Type="http://schemas.openxmlformats.org/officeDocument/2006/relationships/oleObject" Target="../embeddings/oleObject52.bin"/><Relationship Id="rId9"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6.bin"/><Relationship Id="rId5" Type="http://schemas.openxmlformats.org/officeDocument/2006/relationships/image" Target="../media/image3.wmf"/><Relationship Id="rId4" Type="http://schemas.openxmlformats.org/officeDocument/2006/relationships/oleObject" Target="../embeddings/oleObject5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25.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8.bin"/><Relationship Id="rId5" Type="http://schemas.openxmlformats.org/officeDocument/2006/relationships/image" Target="../media/image3.wmf"/><Relationship Id="rId4" Type="http://schemas.openxmlformats.org/officeDocument/2006/relationships/oleObject" Target="../embeddings/oleObject57.bin"/><Relationship Id="rId9" Type="http://schemas.openxmlformats.org/officeDocument/2006/relationships/image" Target="../media/image3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26.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1.bin"/><Relationship Id="rId5" Type="http://schemas.openxmlformats.org/officeDocument/2006/relationships/image" Target="../media/image3.wmf"/><Relationship Id="rId4" Type="http://schemas.openxmlformats.org/officeDocument/2006/relationships/oleObject" Target="../embeddings/oleObject60.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2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4.bin"/><Relationship Id="rId5" Type="http://schemas.openxmlformats.org/officeDocument/2006/relationships/image" Target="../media/image3.wmf"/><Relationship Id="rId4" Type="http://schemas.openxmlformats.org/officeDocument/2006/relationships/oleObject" Target="../embeddings/oleObject63.bin"/><Relationship Id="rId9"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28.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7.bin"/><Relationship Id="rId5" Type="http://schemas.openxmlformats.org/officeDocument/2006/relationships/image" Target="../media/image3.wmf"/><Relationship Id="rId4" Type="http://schemas.openxmlformats.org/officeDocument/2006/relationships/oleObject" Target="../embeddings/oleObject66.bin"/><Relationship Id="rId9" Type="http://schemas.openxmlformats.org/officeDocument/2006/relationships/image" Target="../media/image35.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29.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0.bin"/><Relationship Id="rId5" Type="http://schemas.openxmlformats.org/officeDocument/2006/relationships/image" Target="../media/image3.wmf"/><Relationship Id="rId4" Type="http://schemas.openxmlformats.org/officeDocument/2006/relationships/oleObject" Target="../embeddings/oleObject69.bin"/><Relationship Id="rId9" Type="http://schemas.openxmlformats.org/officeDocument/2006/relationships/image" Target="../media/image1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3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73.bin"/><Relationship Id="rId5" Type="http://schemas.openxmlformats.org/officeDocument/2006/relationships/image" Target="../media/image3.wmf"/><Relationship Id="rId10" Type="http://schemas.openxmlformats.org/officeDocument/2006/relationships/image" Target="../media/image38.gif"/><Relationship Id="rId4" Type="http://schemas.openxmlformats.org/officeDocument/2006/relationships/oleObject" Target="../embeddings/oleObject72.bin"/><Relationship Id="rId9"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6.bin"/><Relationship Id="rId5" Type="http://schemas.openxmlformats.org/officeDocument/2006/relationships/image" Target="../media/image3.wmf"/><Relationship Id="rId4" Type="http://schemas.openxmlformats.org/officeDocument/2006/relationships/oleObject" Target="../embeddings/oleObject7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78.bin"/><Relationship Id="rId5" Type="http://schemas.openxmlformats.org/officeDocument/2006/relationships/image" Target="../media/image3.wmf"/><Relationship Id="rId4" Type="http://schemas.openxmlformats.org/officeDocument/2006/relationships/oleObject" Target="../embeddings/oleObject7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80.bin"/><Relationship Id="rId5" Type="http://schemas.openxmlformats.org/officeDocument/2006/relationships/image" Target="../media/image3.wmf"/><Relationship Id="rId4" Type="http://schemas.openxmlformats.org/officeDocument/2006/relationships/oleObject" Target="../embeddings/oleObject7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34.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82.bin"/><Relationship Id="rId5" Type="http://schemas.openxmlformats.org/officeDocument/2006/relationships/image" Target="../media/image3.wmf"/><Relationship Id="rId4" Type="http://schemas.openxmlformats.org/officeDocument/2006/relationships/oleObject" Target="../embeddings/oleObject81.bin"/><Relationship Id="rId9" Type="http://schemas.openxmlformats.org/officeDocument/2006/relationships/image" Target="../media/image43.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35.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85.bin"/><Relationship Id="rId5" Type="http://schemas.openxmlformats.org/officeDocument/2006/relationships/image" Target="../media/image3.wmf"/><Relationship Id="rId4" Type="http://schemas.openxmlformats.org/officeDocument/2006/relationships/oleObject" Target="../embeddings/oleObject84.bin"/><Relationship Id="rId9" Type="http://schemas.openxmlformats.org/officeDocument/2006/relationships/image" Target="../media/image44.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88.bin"/><Relationship Id="rId5" Type="http://schemas.openxmlformats.org/officeDocument/2006/relationships/image" Target="../media/image3.wmf"/><Relationship Id="rId4" Type="http://schemas.openxmlformats.org/officeDocument/2006/relationships/oleObject" Target="../embeddings/oleObject8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3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90.bin"/><Relationship Id="rId5" Type="http://schemas.openxmlformats.org/officeDocument/2006/relationships/image" Target="../media/image3.wmf"/><Relationship Id="rId4" Type="http://schemas.openxmlformats.org/officeDocument/2006/relationships/oleObject" Target="../embeddings/oleObject89.bin"/><Relationship Id="rId9" Type="http://schemas.openxmlformats.org/officeDocument/2006/relationships/image" Target="../media/image4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93.bin"/><Relationship Id="rId5" Type="http://schemas.openxmlformats.org/officeDocument/2006/relationships/image" Target="../media/image3.wmf"/><Relationship Id="rId4" Type="http://schemas.openxmlformats.org/officeDocument/2006/relationships/oleObject" Target="../embeddings/oleObject9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39.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95.bin"/><Relationship Id="rId11" Type="http://schemas.openxmlformats.org/officeDocument/2006/relationships/image" Target="../media/image51.wmf"/><Relationship Id="rId5" Type="http://schemas.openxmlformats.org/officeDocument/2006/relationships/image" Target="../media/image3.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5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54.wmf"/><Relationship Id="rId3" Type="http://schemas.openxmlformats.org/officeDocument/2006/relationships/notesSlide" Target="../notesSlides/notesSlide40.xml"/><Relationship Id="rId7" Type="http://schemas.openxmlformats.org/officeDocument/2006/relationships/image" Target="../media/image49.wmf"/><Relationship Id="rId12"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99.bin"/><Relationship Id="rId11" Type="http://schemas.openxmlformats.org/officeDocument/2006/relationships/image" Target="../media/image53.wmf"/><Relationship Id="rId5" Type="http://schemas.openxmlformats.org/officeDocument/2006/relationships/image" Target="../media/image3.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52.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notesSlide" Target="../notesSlides/notesSlide41.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04.bin"/><Relationship Id="rId5" Type="http://schemas.openxmlformats.org/officeDocument/2006/relationships/image" Target="../media/image3.wmf"/><Relationship Id="rId4" Type="http://schemas.openxmlformats.org/officeDocument/2006/relationships/oleObject" Target="../embeddings/oleObject103.bin"/><Relationship Id="rId9" Type="http://schemas.openxmlformats.org/officeDocument/2006/relationships/image" Target="../media/image56.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42.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07.bin"/><Relationship Id="rId11" Type="http://schemas.openxmlformats.org/officeDocument/2006/relationships/image" Target="../media/image59.wmf"/><Relationship Id="rId5" Type="http://schemas.openxmlformats.org/officeDocument/2006/relationships/image" Target="../media/image3.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58.e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notesSlide" Target="../notesSlides/notesSlide43.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11.bin"/><Relationship Id="rId11" Type="http://schemas.openxmlformats.org/officeDocument/2006/relationships/image" Target="../media/image62.wmf"/><Relationship Id="rId5" Type="http://schemas.openxmlformats.org/officeDocument/2006/relationships/image" Target="../media/image3.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61.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63.wmf"/><Relationship Id="rId5" Type="http://schemas.openxmlformats.org/officeDocument/2006/relationships/oleObject" Target="../embeddings/oleObject114.bin"/><Relationship Id="rId4" Type="http://schemas.openxmlformats.org/officeDocument/2006/relationships/image" Target="../media/image38.gi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64.wmf"/><Relationship Id="rId5" Type="http://schemas.openxmlformats.org/officeDocument/2006/relationships/oleObject" Target="../embeddings/oleObject115.bin"/><Relationship Id="rId4" Type="http://schemas.openxmlformats.org/officeDocument/2006/relationships/image" Target="../media/image38.gi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65.wmf"/><Relationship Id="rId4" Type="http://schemas.openxmlformats.org/officeDocument/2006/relationships/oleObject" Target="../embeddings/oleObject11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65.wmf"/><Relationship Id="rId4" Type="http://schemas.openxmlformats.org/officeDocument/2006/relationships/oleObject" Target="../embeddings/oleObject11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48.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19.bin"/><Relationship Id="rId5" Type="http://schemas.openxmlformats.org/officeDocument/2006/relationships/image" Target="../media/image3.wmf"/><Relationship Id="rId4" Type="http://schemas.openxmlformats.org/officeDocument/2006/relationships/oleObject" Target="../embeddings/oleObject118.bin"/><Relationship Id="rId9" Type="http://schemas.openxmlformats.org/officeDocument/2006/relationships/image" Target="../media/image4.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65.wmf"/><Relationship Id="rId4" Type="http://schemas.openxmlformats.org/officeDocument/2006/relationships/oleObject" Target="../embeddings/oleObject121.bin"/></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67.wmf"/><Relationship Id="rId4" Type="http://schemas.openxmlformats.org/officeDocument/2006/relationships/oleObject" Target="../embeddings/oleObject122.bin"/></Relationships>
</file>

<file path=ppt/slides/_rels/slide5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69.wmf"/><Relationship Id="rId4" Type="http://schemas.openxmlformats.org/officeDocument/2006/relationships/oleObject" Target="../embeddings/oleObject123.bin"/></Relationships>
</file>

<file path=ppt/slides/_rels/slide5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gif"/><Relationship Id="rId5" Type="http://schemas.openxmlformats.org/officeDocument/2006/relationships/image" Target="../media/image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228600"/>
            <a:ext cx="7772400" cy="1143000"/>
          </a:xfrm>
        </p:spPr>
        <p:txBody>
          <a:bodyPr/>
          <a:lstStyle/>
          <a:p>
            <a:pPr algn="ctr"/>
            <a:r>
              <a:rPr lang="en-US" altLang="en-US" sz="3600" dirty="0"/>
              <a:t>ECE 2202</a:t>
            </a:r>
            <a:br>
              <a:rPr lang="en-US" altLang="en-US" sz="3600" dirty="0"/>
            </a:br>
            <a:r>
              <a:rPr lang="en-US" altLang="en-US" sz="3600" dirty="0"/>
              <a:t> Circuit Analysis II</a:t>
            </a:r>
          </a:p>
        </p:txBody>
      </p:sp>
      <p:sp>
        <p:nvSpPr>
          <p:cNvPr id="4099" name="Text Box 3"/>
          <p:cNvSpPr txBox="1">
            <a:spLocks noChangeArrowheads="1"/>
          </p:cNvSpPr>
          <p:nvPr/>
        </p:nvSpPr>
        <p:spPr bwMode="auto">
          <a:xfrm>
            <a:off x="2590800" y="4343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latin typeface="Times New Roman" pitchFamily="18" charset="0"/>
              </a:rPr>
              <a:t>Dr. Dave Shattuck</a:t>
            </a:r>
          </a:p>
          <a:p>
            <a:pPr algn="ctr" eaLnBrk="0" hangingPunct="0"/>
            <a:r>
              <a:rPr lang="en-US" altLang="en-US" dirty="0">
                <a:latin typeface="Times New Roman" pitchFamily="18" charset="0"/>
              </a:rPr>
              <a:t>Associate Professor, ECE Dept.</a:t>
            </a:r>
          </a:p>
        </p:txBody>
      </p:sp>
      <p:sp>
        <p:nvSpPr>
          <p:cNvPr id="4100" name="Text Box 4"/>
          <p:cNvSpPr txBox="1">
            <a:spLocks noChangeArrowheads="1"/>
          </p:cNvSpPr>
          <p:nvPr/>
        </p:nvSpPr>
        <p:spPr bwMode="auto">
          <a:xfrm>
            <a:off x="609600" y="2057400"/>
            <a:ext cx="81534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t>Lecture Set #5</a:t>
            </a:r>
          </a:p>
          <a:p>
            <a:pPr algn="ctr" eaLnBrk="0" hangingPunct="0"/>
            <a:r>
              <a:rPr lang="en-US" altLang="en-US" sz="4400" i="1" dirty="0">
                <a:solidFill>
                  <a:schemeClr val="tx2"/>
                </a:solidFill>
              </a:rPr>
              <a:t>Special Cases and Approaches with First Order Circuits</a:t>
            </a:r>
          </a:p>
          <a:p>
            <a:pPr algn="ctr" eaLnBrk="0" hangingPunct="0"/>
            <a:r>
              <a:rPr lang="en-US" altLang="en-US" sz="1200" dirty="0">
                <a:solidFill>
                  <a:schemeClr val="tx2"/>
                </a:solidFill>
              </a:rPr>
              <a:t>Version 22</a:t>
            </a:r>
          </a:p>
        </p:txBody>
      </p:sp>
      <p:grpSp>
        <p:nvGrpSpPr>
          <p:cNvPr id="4106" name="Group 10"/>
          <p:cNvGrpSpPr>
            <a:grpSpLocks/>
          </p:cNvGrpSpPr>
          <p:nvPr/>
        </p:nvGrpSpPr>
        <p:grpSpPr bwMode="auto">
          <a:xfrm>
            <a:off x="0" y="5334000"/>
            <a:ext cx="9155113" cy="1524000"/>
            <a:chOff x="0" y="3360"/>
            <a:chExt cx="5767" cy="960"/>
          </a:xfrm>
        </p:grpSpPr>
        <p:sp>
          <p:nvSpPr>
            <p:cNvPr id="4107" name="Rectangle 11"/>
            <p:cNvSpPr>
              <a:spLocks noChangeArrowheads="1"/>
            </p:cNvSpPr>
            <p:nvPr/>
          </p:nvSpPr>
          <p:spPr bwMode="auto">
            <a:xfrm>
              <a:off x="0" y="3360"/>
              <a:ext cx="5760" cy="96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4108" name="Picture 12" descr="C:\Documents and Settings\shattuck\Personal\Course_junk\ECE2300_junk\Current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389"/>
              <a:ext cx="4224" cy="931"/>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
            <p:cNvSpPr>
              <a:spLocks noChangeArrowheads="1"/>
            </p:cNvSpPr>
            <p:nvPr/>
          </p:nvSpPr>
          <p:spPr bwMode="auto">
            <a:xfrm>
              <a:off x="4272" y="3572"/>
              <a:ext cx="149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solidFill>
                    <a:schemeClr val="accent2"/>
                  </a:solidFill>
                  <a:latin typeface="Times New Roman" pitchFamily="18" charset="0"/>
                </a:rPr>
                <a:t>Shattuck@uh.edu</a:t>
              </a:r>
            </a:p>
            <a:p>
              <a:pPr algn="ctr" eaLnBrk="0" hangingPunct="0"/>
              <a:r>
                <a:rPr lang="en-US" altLang="en-US" dirty="0">
                  <a:solidFill>
                    <a:schemeClr val="accent2"/>
                  </a:solidFill>
                  <a:latin typeface="Times New Roman" pitchFamily="18" charset="0"/>
                </a:rPr>
                <a:t>713 743-4422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371600" y="0"/>
            <a:ext cx="7772400" cy="685800"/>
          </a:xfrm>
        </p:spPr>
        <p:txBody>
          <a:bodyPr/>
          <a:lstStyle/>
          <a:p>
            <a:r>
              <a:rPr lang="en-US" altLang="en-US" sz="3600" dirty="0"/>
              <a:t>Finding the Initial Condition – 2</a:t>
            </a:r>
          </a:p>
        </p:txBody>
      </p:sp>
      <p:sp>
        <p:nvSpPr>
          <p:cNvPr id="715779" name="Rectangle 3"/>
          <p:cNvSpPr>
            <a:spLocks noGrp="1" noChangeArrowheads="1"/>
          </p:cNvSpPr>
          <p:nvPr>
            <p:ph type="body" idx="1"/>
          </p:nvPr>
        </p:nvSpPr>
        <p:spPr>
          <a:xfrm>
            <a:off x="152400" y="685800"/>
            <a:ext cx="8839200" cy="2667000"/>
          </a:xfrm>
        </p:spPr>
        <p:txBody>
          <a:bodyPr/>
          <a:lstStyle/>
          <a:p>
            <a:pPr marL="0" indent="0">
              <a:buFontTx/>
              <a:buNone/>
            </a:pPr>
            <a:r>
              <a:rPr lang="en-US" altLang="en-US" sz="2800" dirty="0"/>
              <a:t>If we are told that the circuit has been in some condition “for a long time”, and the voltages and currents stop changing, then an inductor behaves like a short circuit, and a capacitor behaves like an open circuit.  We can make this replacement, and then the circuit becomes a fairly straightforward circuit to solve.</a:t>
            </a:r>
          </a:p>
        </p:txBody>
      </p:sp>
      <p:graphicFrame>
        <p:nvGraphicFramePr>
          <p:cNvPr id="715780"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15915"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5781" name="Text Box 5"/>
          <p:cNvSpPr txBox="1">
            <a:spLocks noChangeArrowheads="1"/>
          </p:cNvSpPr>
          <p:nvPr/>
        </p:nvSpPr>
        <p:spPr bwMode="auto">
          <a:xfrm>
            <a:off x="152400" y="3375025"/>
            <a:ext cx="3810000" cy="3482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In the circuit shown here, we are told that it has been in this condition for a long time before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0.  Therefore, for </a:t>
            </a:r>
            <a:r>
              <a:rPr lang="en-US" altLang="en-US" sz="2000" i="1" dirty="0">
                <a:latin typeface="Times New Roman" panose="02020603050405020304" pitchFamily="18" charset="0"/>
                <a:cs typeface="Times New Roman" panose="02020603050405020304" pitchFamily="18" charset="0"/>
              </a:rPr>
              <a:t>t</a:t>
            </a:r>
            <a:r>
              <a:rPr lang="en-US" altLang="en-US" sz="2000" dirty="0"/>
              <a:t> &lt; 0, the switch is closed, and we would replace the capacitor with an open circuit, and solve for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dirty="0"/>
              <a:t>.  Note that this will have to be equal to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dirty="0">
                <a:latin typeface="Times New Roman" panose="02020603050405020304" pitchFamily="18" charset="0"/>
                <a:cs typeface="Times New Roman" panose="02020603050405020304" pitchFamily="18" charset="0"/>
              </a:rPr>
              <a:t>(0)</a:t>
            </a:r>
            <a:r>
              <a:rPr lang="en-US" altLang="en-US" sz="2000" dirty="0"/>
              <a:t>, since it was valid just before zero, and cannot change instantaneously.</a:t>
            </a:r>
          </a:p>
        </p:txBody>
      </p:sp>
      <p:graphicFrame>
        <p:nvGraphicFramePr>
          <p:cNvPr id="715782" name="Object 6"/>
          <p:cNvGraphicFramePr>
            <a:graphicFrameLocks noChangeAspect="1"/>
          </p:cNvGraphicFramePr>
          <p:nvPr/>
        </p:nvGraphicFramePr>
        <p:xfrm>
          <a:off x="3962400" y="4068763"/>
          <a:ext cx="5181600" cy="2789237"/>
        </p:xfrm>
        <a:graphic>
          <a:graphicData uri="http://schemas.openxmlformats.org/presentationml/2006/ole">
            <mc:AlternateContent xmlns:mc="http://schemas.openxmlformats.org/markup-compatibility/2006">
              <mc:Choice xmlns:v="urn:schemas-microsoft-com:vml" Requires="v">
                <p:oleObj spid="_x0000_s715916" name="VISIO" r:id="rId6" imgW="5423040" imgH="2919240" progId="Visio.Drawing.6">
                  <p:embed/>
                </p:oleObj>
              </mc:Choice>
              <mc:Fallback>
                <p:oleObj name="VISIO" r:id="rId6" imgW="542304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4068763"/>
                        <a:ext cx="5181600" cy="27892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1371600" y="0"/>
            <a:ext cx="7772400" cy="685800"/>
          </a:xfrm>
        </p:spPr>
        <p:txBody>
          <a:bodyPr/>
          <a:lstStyle/>
          <a:p>
            <a:r>
              <a:rPr lang="en-US" altLang="en-US" sz="3600" dirty="0"/>
              <a:t>Finding the Initial Condition – 3</a:t>
            </a:r>
          </a:p>
        </p:txBody>
      </p:sp>
      <p:sp>
        <p:nvSpPr>
          <p:cNvPr id="717827" name="Rectangle 3"/>
          <p:cNvSpPr>
            <a:spLocks noGrp="1" noChangeArrowheads="1"/>
          </p:cNvSpPr>
          <p:nvPr>
            <p:ph type="body" idx="1"/>
          </p:nvPr>
        </p:nvSpPr>
        <p:spPr>
          <a:xfrm>
            <a:off x="304800" y="914400"/>
            <a:ext cx="8305800" cy="2667000"/>
          </a:xfrm>
        </p:spPr>
        <p:txBody>
          <a:bodyPr/>
          <a:lstStyle/>
          <a:p>
            <a:pPr marL="0" indent="0">
              <a:buFontTx/>
              <a:buNone/>
            </a:pPr>
            <a:r>
              <a:rPr lang="en-US" altLang="en-US" dirty="0"/>
              <a:t>In this example, we have replaced the capacitor with an open circuit for </a:t>
            </a:r>
            <a:r>
              <a:rPr lang="en-US" altLang="en-US" i="1" dirty="0">
                <a:latin typeface="Times New Roman" panose="02020603050405020304" pitchFamily="18" charset="0"/>
                <a:cs typeface="Times New Roman" panose="02020603050405020304" pitchFamily="18" charset="0"/>
              </a:rPr>
              <a:t>t</a:t>
            </a:r>
            <a:r>
              <a:rPr lang="en-US" altLang="en-US" dirty="0"/>
              <a:t> &lt; 0.  We solve then for </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C</a:t>
            </a:r>
            <a:r>
              <a:rPr lang="en-US" altLang="en-US" dirty="0">
                <a:latin typeface="Times New Roman" panose="02020603050405020304" pitchFamily="18" charset="0"/>
                <a:cs typeface="Times New Roman" panose="02020603050405020304" pitchFamily="18" charset="0"/>
              </a:rPr>
              <a:t>(0)</a:t>
            </a:r>
            <a:r>
              <a:rPr lang="en-US" altLang="en-US" dirty="0"/>
              <a:t>.</a:t>
            </a:r>
          </a:p>
        </p:txBody>
      </p:sp>
      <p:graphicFrame>
        <p:nvGraphicFramePr>
          <p:cNvPr id="717828"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18098"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829" name="Text Box 5"/>
          <p:cNvSpPr txBox="1">
            <a:spLocks noChangeArrowheads="1"/>
          </p:cNvSpPr>
          <p:nvPr/>
        </p:nvSpPr>
        <p:spPr bwMode="auto">
          <a:xfrm>
            <a:off x="0" y="2667000"/>
            <a:ext cx="3810000" cy="707886"/>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In order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dirty="0">
                <a:latin typeface="Times New Roman" panose="02020603050405020304" pitchFamily="18" charset="0"/>
                <a:cs typeface="Times New Roman" panose="02020603050405020304" pitchFamily="18" charset="0"/>
              </a:rPr>
              <a:t>(0)</a:t>
            </a:r>
            <a:r>
              <a:rPr lang="en-US" altLang="en-US" sz="2000" dirty="0"/>
              <a:t>, we first solve for the current </a:t>
            </a:r>
            <a:r>
              <a:rPr lang="en-US" altLang="en-US" sz="2000" i="1" dirty="0">
                <a:latin typeface="Times New Roman" panose="02020603050405020304" pitchFamily="18" charset="0"/>
                <a:cs typeface="Times New Roman" panose="02020603050405020304" pitchFamily="18" charset="0"/>
              </a:rPr>
              <a:t>i</a:t>
            </a:r>
            <a:r>
              <a:rPr lang="en-US" altLang="en-US" sz="2000" i="1" baseline="-25000" dirty="0">
                <a:latin typeface="Times New Roman" panose="02020603050405020304" pitchFamily="18" charset="0"/>
                <a:cs typeface="Times New Roman" panose="02020603050405020304" pitchFamily="18" charset="0"/>
              </a:rPr>
              <a:t>X</a:t>
            </a:r>
            <a:r>
              <a:rPr lang="en-US" altLang="en-US" sz="2000" dirty="0"/>
              <a:t>, which is</a:t>
            </a:r>
          </a:p>
        </p:txBody>
      </p:sp>
      <p:graphicFrame>
        <p:nvGraphicFramePr>
          <p:cNvPr id="717830" name="Object 6"/>
          <p:cNvGraphicFramePr>
            <a:graphicFrameLocks noChangeAspect="1"/>
          </p:cNvGraphicFramePr>
          <p:nvPr/>
        </p:nvGraphicFramePr>
        <p:xfrm>
          <a:off x="4343400" y="3973513"/>
          <a:ext cx="4800600" cy="2884487"/>
        </p:xfrm>
        <a:graphic>
          <a:graphicData uri="http://schemas.openxmlformats.org/presentationml/2006/ole">
            <mc:AlternateContent xmlns:mc="http://schemas.openxmlformats.org/markup-compatibility/2006">
              <mc:Choice xmlns:v="urn:schemas-microsoft-com:vml" Requires="v">
                <p:oleObj spid="_x0000_s718099" name="VISIO" r:id="rId6" imgW="5423040" imgH="3258720" progId="Visio.Drawing.6">
                  <p:embed/>
                </p:oleObj>
              </mc:Choice>
              <mc:Fallback>
                <p:oleObj name="VISIO" r:id="rId6" imgW="5423040" imgH="325872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973513"/>
                        <a:ext cx="4800600" cy="2884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31" name="Object 7"/>
          <p:cNvGraphicFramePr>
            <a:graphicFrameLocks noChangeAspect="1"/>
          </p:cNvGraphicFramePr>
          <p:nvPr/>
        </p:nvGraphicFramePr>
        <p:xfrm>
          <a:off x="841375" y="3462338"/>
          <a:ext cx="2112963" cy="973137"/>
        </p:xfrm>
        <a:graphic>
          <a:graphicData uri="http://schemas.openxmlformats.org/presentationml/2006/ole">
            <mc:AlternateContent xmlns:mc="http://schemas.openxmlformats.org/markup-compatibility/2006">
              <mc:Choice xmlns:v="urn:schemas-microsoft-com:vml" Requires="v">
                <p:oleObj spid="_x0000_s718100" name="Equation" r:id="rId8" imgW="939600" imgH="431640" progId="Equation.DSMT4">
                  <p:embed/>
                </p:oleObj>
              </mc:Choice>
              <mc:Fallback>
                <p:oleObj name="Equation" r:id="rId8" imgW="93960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375" y="3462338"/>
                        <a:ext cx="2112963" cy="97313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832" name="Text Box 8"/>
          <p:cNvSpPr txBox="1">
            <a:spLocks noChangeArrowheads="1"/>
          </p:cNvSpPr>
          <p:nvPr/>
        </p:nvSpPr>
        <p:spPr bwMode="auto">
          <a:xfrm>
            <a:off x="0" y="4495800"/>
            <a:ext cx="3657600" cy="707886"/>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Using this, we can get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dirty="0">
                <a:latin typeface="Times New Roman" panose="02020603050405020304" pitchFamily="18" charset="0"/>
                <a:cs typeface="Times New Roman" panose="02020603050405020304" pitchFamily="18" charset="0"/>
              </a:rPr>
              <a:t>(0)</a:t>
            </a:r>
            <a:r>
              <a:rPr lang="en-US" altLang="en-US" sz="2000" dirty="0"/>
              <a:t>, which is</a:t>
            </a:r>
          </a:p>
        </p:txBody>
      </p:sp>
      <p:graphicFrame>
        <p:nvGraphicFramePr>
          <p:cNvPr id="717833" name="Object 9"/>
          <p:cNvGraphicFramePr>
            <a:graphicFrameLocks noChangeAspect="1"/>
          </p:cNvGraphicFramePr>
          <p:nvPr/>
        </p:nvGraphicFramePr>
        <p:xfrm>
          <a:off x="228600" y="5324475"/>
          <a:ext cx="3851275" cy="1533525"/>
        </p:xfrm>
        <a:graphic>
          <a:graphicData uri="http://schemas.openxmlformats.org/presentationml/2006/ole">
            <mc:AlternateContent xmlns:mc="http://schemas.openxmlformats.org/markup-compatibility/2006">
              <mc:Choice xmlns:v="urn:schemas-microsoft-com:vml" Requires="v">
                <p:oleObj spid="_x0000_s718101" name="Equation" r:id="rId10" imgW="1790640" imgH="711000" progId="Equation.DSMT4">
                  <p:embed/>
                </p:oleObj>
              </mc:Choice>
              <mc:Fallback>
                <p:oleObj name="Equation" r:id="rId10" imgW="1790640" imgH="7110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5324475"/>
                        <a:ext cx="3851275" cy="15335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1371600" y="0"/>
            <a:ext cx="7772400" cy="685800"/>
          </a:xfrm>
        </p:spPr>
        <p:txBody>
          <a:bodyPr/>
          <a:lstStyle/>
          <a:p>
            <a:r>
              <a:rPr lang="en-US" altLang="en-US" sz="3600" dirty="0"/>
              <a:t>Finding the Initial Condition – 4</a:t>
            </a:r>
          </a:p>
        </p:txBody>
      </p:sp>
      <p:sp>
        <p:nvSpPr>
          <p:cNvPr id="719875" name="Rectangle 3"/>
          <p:cNvSpPr>
            <a:spLocks noGrp="1" noChangeArrowheads="1"/>
          </p:cNvSpPr>
          <p:nvPr>
            <p:ph type="body" idx="1"/>
          </p:nvPr>
        </p:nvSpPr>
        <p:spPr>
          <a:xfrm>
            <a:off x="304800" y="914400"/>
            <a:ext cx="8305800" cy="2133600"/>
          </a:xfrm>
        </p:spPr>
        <p:txBody>
          <a:bodyPr/>
          <a:lstStyle/>
          <a:p>
            <a:pPr marL="0" indent="0">
              <a:lnSpc>
                <a:spcPct val="90000"/>
              </a:lnSpc>
              <a:buFontTx/>
              <a:buNone/>
            </a:pPr>
            <a:r>
              <a:rPr lang="en-US" altLang="en-US" sz="2400" dirty="0"/>
              <a:t>It should be noted that the initial condition cannot always be found this way, since the circuit may not have been in a given condition for a long time.  However, there must be some way that the initial condition can be found, if we are to find the solution.  In some cases, an expression for the capacitive voltage or inductive current may be known, in which case we simply evaluate at the time of switching.</a:t>
            </a:r>
          </a:p>
        </p:txBody>
      </p:sp>
      <p:graphicFrame>
        <p:nvGraphicFramePr>
          <p:cNvPr id="719876"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20146"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877" name="Text Box 5"/>
          <p:cNvSpPr txBox="1">
            <a:spLocks noChangeArrowheads="1"/>
          </p:cNvSpPr>
          <p:nvPr/>
        </p:nvSpPr>
        <p:spPr bwMode="auto">
          <a:xfrm>
            <a:off x="2667000" y="3276600"/>
            <a:ext cx="5943600" cy="434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Let’s imagine that in this circuit, we knew that </a:t>
            </a:r>
          </a:p>
        </p:txBody>
      </p:sp>
      <p:graphicFrame>
        <p:nvGraphicFramePr>
          <p:cNvPr id="719879" name="Object 7"/>
          <p:cNvGraphicFramePr>
            <a:graphicFrameLocks noChangeAspect="1"/>
          </p:cNvGraphicFramePr>
          <p:nvPr/>
        </p:nvGraphicFramePr>
        <p:xfrm>
          <a:off x="4724400" y="4478338"/>
          <a:ext cx="4419600" cy="2379662"/>
        </p:xfrm>
        <a:graphic>
          <a:graphicData uri="http://schemas.openxmlformats.org/presentationml/2006/ole">
            <mc:AlternateContent xmlns:mc="http://schemas.openxmlformats.org/markup-compatibility/2006">
              <mc:Choice xmlns:v="urn:schemas-microsoft-com:vml" Requires="v">
                <p:oleObj spid="_x0000_s720147" name="VISIO" r:id="rId6" imgW="5423040" imgH="2919240" progId="Visio.Drawing.6">
                  <p:embed/>
                </p:oleObj>
              </mc:Choice>
              <mc:Fallback>
                <p:oleObj name="VISIO" r:id="rId6" imgW="5423040" imgH="29192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478338"/>
                        <a:ext cx="4419600" cy="23796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880" name="Text Box 8"/>
          <p:cNvSpPr txBox="1">
            <a:spLocks noChangeArrowheads="1"/>
          </p:cNvSpPr>
          <p:nvPr/>
        </p:nvSpPr>
        <p:spPr bwMode="auto">
          <a:xfrm>
            <a:off x="228600" y="4724400"/>
            <a:ext cx="3352800" cy="434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would plug in to get</a:t>
            </a:r>
          </a:p>
        </p:txBody>
      </p:sp>
      <p:graphicFrame>
        <p:nvGraphicFramePr>
          <p:cNvPr id="719881" name="Object 9"/>
          <p:cNvGraphicFramePr>
            <a:graphicFrameLocks noChangeAspect="1"/>
          </p:cNvGraphicFramePr>
          <p:nvPr/>
        </p:nvGraphicFramePr>
        <p:xfrm>
          <a:off x="152400" y="5410200"/>
          <a:ext cx="4424363" cy="820738"/>
        </p:xfrm>
        <a:graphic>
          <a:graphicData uri="http://schemas.openxmlformats.org/presentationml/2006/ole">
            <mc:AlternateContent xmlns:mc="http://schemas.openxmlformats.org/markup-compatibility/2006">
              <mc:Choice xmlns:v="urn:schemas-microsoft-com:vml" Requires="v">
                <p:oleObj spid="_x0000_s720148" name="Equation" r:id="rId8" imgW="2057400" imgH="380880" progId="Equation.DSMT4">
                  <p:embed/>
                </p:oleObj>
              </mc:Choice>
              <mc:Fallback>
                <p:oleObj name="Equation" r:id="rId8" imgW="2057400" imgH="3808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410200"/>
                        <a:ext cx="4424363" cy="82073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878" name="Object 6"/>
          <p:cNvGraphicFramePr>
            <a:graphicFrameLocks noChangeAspect="1"/>
          </p:cNvGraphicFramePr>
          <p:nvPr/>
        </p:nvGraphicFramePr>
        <p:xfrm>
          <a:off x="228600" y="3733800"/>
          <a:ext cx="6145213" cy="820738"/>
        </p:xfrm>
        <a:graphic>
          <a:graphicData uri="http://schemas.openxmlformats.org/presentationml/2006/ole">
            <mc:AlternateContent xmlns:mc="http://schemas.openxmlformats.org/markup-compatibility/2006">
              <mc:Choice xmlns:v="urn:schemas-microsoft-com:vml" Requires="v">
                <p:oleObj spid="_x0000_s720149" name="Equation" r:id="rId10" imgW="2857320" imgH="380880" progId="Equation.DSMT4">
                  <p:embed/>
                </p:oleObj>
              </mc:Choice>
              <mc:Fallback>
                <p:oleObj name="Equation" r:id="rId10" imgW="2857320" imgH="38088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3733800"/>
                        <a:ext cx="6145213" cy="82073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1371600" y="0"/>
            <a:ext cx="7772400" cy="685800"/>
          </a:xfrm>
        </p:spPr>
        <p:txBody>
          <a:bodyPr/>
          <a:lstStyle/>
          <a:p>
            <a:r>
              <a:rPr lang="en-US" altLang="en-US" sz="3600" dirty="0"/>
              <a:t>Finding the Final Value – 1</a:t>
            </a:r>
          </a:p>
        </p:txBody>
      </p:sp>
      <p:sp>
        <p:nvSpPr>
          <p:cNvPr id="721923" name="Rectangle 3"/>
          <p:cNvSpPr>
            <a:spLocks noGrp="1" noChangeArrowheads="1"/>
          </p:cNvSpPr>
          <p:nvPr>
            <p:ph type="body" idx="1"/>
          </p:nvPr>
        </p:nvSpPr>
        <p:spPr>
          <a:xfrm>
            <a:off x="304800" y="914400"/>
            <a:ext cx="8305800" cy="2667000"/>
          </a:xfrm>
        </p:spPr>
        <p:txBody>
          <a:bodyPr/>
          <a:lstStyle/>
          <a:p>
            <a:pPr marL="0" indent="0">
              <a:lnSpc>
                <a:spcPct val="90000"/>
              </a:lnSpc>
              <a:buFontTx/>
              <a:buNone/>
            </a:pPr>
            <a:r>
              <a:rPr lang="en-US" altLang="en-US" sz="2800" dirty="0"/>
              <a:t>In finding the final value, we are looking for the value after “a long time”.  Similar to the situation in finding the initial condition, this will be when the voltages and currents stop changing.  As a result, again, this is when the inductor behaves like a short circuit, and the capacitor behaves like an open circuit.  </a:t>
            </a:r>
          </a:p>
        </p:txBody>
      </p:sp>
      <p:graphicFrame>
        <p:nvGraphicFramePr>
          <p:cNvPr id="721924"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22059"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1925" name="Text Box 5"/>
          <p:cNvSpPr txBox="1">
            <a:spLocks noChangeArrowheads="1"/>
          </p:cNvSpPr>
          <p:nvPr/>
        </p:nvSpPr>
        <p:spPr bwMode="auto">
          <a:xfrm>
            <a:off x="152400" y="3962400"/>
            <a:ext cx="3505200" cy="2873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are making an assumption here that should be kept in mind.  The voltages and currents will only stop changing in the six circuits we are studying, or circuits that can be reduced with equivalent circuits to one of those six circuits.</a:t>
            </a:r>
          </a:p>
        </p:txBody>
      </p:sp>
      <p:graphicFrame>
        <p:nvGraphicFramePr>
          <p:cNvPr id="721926" name="Object 6"/>
          <p:cNvGraphicFramePr>
            <a:graphicFrameLocks noChangeAspect="1"/>
          </p:cNvGraphicFramePr>
          <p:nvPr/>
        </p:nvGraphicFramePr>
        <p:xfrm>
          <a:off x="3721100" y="3938588"/>
          <a:ext cx="5422900" cy="2919412"/>
        </p:xfrm>
        <a:graphic>
          <a:graphicData uri="http://schemas.openxmlformats.org/presentationml/2006/ole">
            <mc:AlternateContent xmlns:mc="http://schemas.openxmlformats.org/markup-compatibility/2006">
              <mc:Choice xmlns:v="urn:schemas-microsoft-com:vml" Requires="v">
                <p:oleObj spid="_x0000_s722060" name="VISIO" r:id="rId6" imgW="5423040" imgH="2919240" progId="Visio.Drawing.6">
                  <p:embed/>
                </p:oleObj>
              </mc:Choice>
              <mc:Fallback>
                <p:oleObj name="VISIO" r:id="rId6" imgW="542304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100" y="3938588"/>
                        <a:ext cx="5422900" cy="29194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1371600" y="0"/>
            <a:ext cx="7772400" cy="685800"/>
          </a:xfrm>
        </p:spPr>
        <p:txBody>
          <a:bodyPr/>
          <a:lstStyle/>
          <a:p>
            <a:r>
              <a:rPr lang="en-US" altLang="en-US" sz="3600" dirty="0"/>
              <a:t>Finding the Final Value – 2</a:t>
            </a:r>
          </a:p>
        </p:txBody>
      </p:sp>
      <p:sp>
        <p:nvSpPr>
          <p:cNvPr id="723971" name="Rectangle 3"/>
          <p:cNvSpPr>
            <a:spLocks noGrp="1" noChangeArrowheads="1"/>
          </p:cNvSpPr>
          <p:nvPr>
            <p:ph type="body" idx="1"/>
          </p:nvPr>
        </p:nvSpPr>
        <p:spPr>
          <a:xfrm>
            <a:off x="304800" y="914400"/>
            <a:ext cx="8305800" cy="2667000"/>
          </a:xfrm>
        </p:spPr>
        <p:txBody>
          <a:bodyPr/>
          <a:lstStyle/>
          <a:p>
            <a:pPr marL="0" indent="0">
              <a:buFontTx/>
              <a:buNone/>
            </a:pPr>
            <a:r>
              <a:rPr lang="en-US" altLang="en-US" dirty="0"/>
              <a:t>In this example, we have replaced the capacitor with an open circuit for a long time after the switching, or </a:t>
            </a:r>
            <a:r>
              <a:rPr lang="en-US" altLang="en-US" i="1" dirty="0">
                <a:latin typeface="Times New Roman" panose="02020603050405020304" pitchFamily="18" charset="0"/>
                <a:cs typeface="Times New Roman" panose="02020603050405020304" pitchFamily="18" charset="0"/>
              </a:rPr>
              <a:t>t</a:t>
            </a:r>
            <a:r>
              <a:rPr lang="en-US" altLang="en-US" dirty="0"/>
              <a:t> &gt;&gt; 0.  We might also refer to this as </a:t>
            </a:r>
            <a:r>
              <a:rPr lang="en-US" altLang="en-US" i="1" dirty="0">
                <a:latin typeface="Times New Roman" panose="02020603050405020304" pitchFamily="18" charset="0"/>
                <a:cs typeface="Times New Roman" panose="02020603050405020304" pitchFamily="18" charset="0"/>
              </a:rPr>
              <a:t>t</a:t>
            </a:r>
            <a:r>
              <a:rPr lang="en-US" altLang="en-US" dirty="0"/>
              <a:t> = </a:t>
            </a:r>
            <a:r>
              <a:rPr lang="en-US" altLang="en-US" dirty="0">
                <a:latin typeface="Symbol" pitchFamily="18" charset="2"/>
              </a:rPr>
              <a:t>¥</a:t>
            </a:r>
            <a:r>
              <a:rPr lang="en-US" altLang="en-US" dirty="0"/>
              <a:t>.</a:t>
            </a:r>
          </a:p>
        </p:txBody>
      </p:sp>
      <p:graphicFrame>
        <p:nvGraphicFramePr>
          <p:cNvPr id="723972"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24174"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3973" name="Text Box 5"/>
          <p:cNvSpPr txBox="1">
            <a:spLocks noChangeArrowheads="1"/>
          </p:cNvSpPr>
          <p:nvPr/>
        </p:nvSpPr>
        <p:spPr bwMode="auto">
          <a:xfrm>
            <a:off x="1295400" y="3200400"/>
            <a:ext cx="3810000" cy="10445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In this circuit, the value of </a:t>
            </a:r>
            <a:r>
              <a:rPr lang="en-US" altLang="en-US" sz="2000" i="1" dirty="0"/>
              <a:t>v</a:t>
            </a:r>
            <a:r>
              <a:rPr lang="en-US" altLang="en-US" sz="2000" i="1" baseline="-25000" dirty="0"/>
              <a:t>C</a:t>
            </a:r>
            <a:r>
              <a:rPr lang="en-US" altLang="en-US" sz="2000" dirty="0"/>
              <a:t>(</a:t>
            </a:r>
            <a:r>
              <a:rPr lang="en-US" altLang="en-US" sz="2000" dirty="0">
                <a:latin typeface="Symbol" pitchFamily="18" charset="2"/>
              </a:rPr>
              <a:t>¥</a:t>
            </a:r>
            <a:r>
              <a:rPr lang="en-US" altLang="en-US" sz="2000" dirty="0"/>
              <a:t>) is clear from the fact that the current through </a:t>
            </a:r>
            <a:r>
              <a:rPr lang="en-US" altLang="en-US" sz="2000" i="1" dirty="0"/>
              <a:t>R</a:t>
            </a:r>
            <a:r>
              <a:rPr lang="en-US" altLang="en-US" sz="2000" i="1" baseline="-25000" dirty="0"/>
              <a:t>S1</a:t>
            </a:r>
            <a:r>
              <a:rPr lang="en-US" altLang="en-US" sz="2000" dirty="0"/>
              <a:t> is zero, and</a:t>
            </a:r>
          </a:p>
        </p:txBody>
      </p:sp>
      <p:graphicFrame>
        <p:nvGraphicFramePr>
          <p:cNvPr id="723974" name="Object 6"/>
          <p:cNvGraphicFramePr>
            <a:graphicFrameLocks noChangeAspect="1"/>
          </p:cNvGraphicFramePr>
          <p:nvPr/>
        </p:nvGraphicFramePr>
        <p:xfrm>
          <a:off x="2209800" y="4495800"/>
          <a:ext cx="2171700" cy="654050"/>
        </p:xfrm>
        <a:graphic>
          <a:graphicData uri="http://schemas.openxmlformats.org/presentationml/2006/ole">
            <mc:AlternateContent xmlns:mc="http://schemas.openxmlformats.org/markup-compatibility/2006">
              <mc:Choice xmlns:v="urn:schemas-microsoft-com:vml" Requires="v">
                <p:oleObj spid="_x0000_s724175" name="Equation" r:id="rId6" imgW="761760" imgH="228600" progId="Equation.DSMT4">
                  <p:embed/>
                </p:oleObj>
              </mc:Choice>
              <mc:Fallback>
                <p:oleObj name="Equation" r:id="rId6" imgW="76176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495800"/>
                        <a:ext cx="2171700" cy="6540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975" name="Object 7"/>
          <p:cNvGraphicFramePr>
            <a:graphicFrameLocks noChangeAspect="1"/>
          </p:cNvGraphicFramePr>
          <p:nvPr/>
        </p:nvGraphicFramePr>
        <p:xfrm>
          <a:off x="5943600" y="3276600"/>
          <a:ext cx="2954338" cy="3260725"/>
        </p:xfrm>
        <a:graphic>
          <a:graphicData uri="http://schemas.openxmlformats.org/presentationml/2006/ole">
            <mc:AlternateContent xmlns:mc="http://schemas.openxmlformats.org/markup-compatibility/2006">
              <mc:Choice xmlns:v="urn:schemas-microsoft-com:vml" Requires="v">
                <p:oleObj spid="_x0000_s724176" name="VISIO" r:id="rId8" imgW="2954520" imgH="3260520" progId="Visio.Drawing.6">
                  <p:embed/>
                </p:oleObj>
              </mc:Choice>
              <mc:Fallback>
                <p:oleObj name="VISIO" r:id="rId8" imgW="2954520" imgH="3260520" progId="Visio.Drawing.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276600"/>
                        <a:ext cx="2954338" cy="3260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1371600" y="0"/>
            <a:ext cx="7772400" cy="685800"/>
          </a:xfrm>
        </p:spPr>
        <p:txBody>
          <a:bodyPr/>
          <a:lstStyle/>
          <a:p>
            <a:r>
              <a:rPr lang="en-US" altLang="en-US" sz="3600" dirty="0"/>
              <a:t>Sequential Switching – 1</a:t>
            </a:r>
          </a:p>
        </p:txBody>
      </p:sp>
      <p:sp>
        <p:nvSpPr>
          <p:cNvPr id="726019" name="Rectangle 3"/>
          <p:cNvSpPr>
            <a:spLocks noGrp="1" noChangeArrowheads="1"/>
          </p:cNvSpPr>
          <p:nvPr>
            <p:ph type="body" idx="1"/>
          </p:nvPr>
        </p:nvSpPr>
        <p:spPr>
          <a:xfrm>
            <a:off x="304800" y="914400"/>
            <a:ext cx="8305800" cy="2971800"/>
          </a:xfrm>
        </p:spPr>
        <p:txBody>
          <a:bodyPr/>
          <a:lstStyle/>
          <a:p>
            <a:pPr marL="0" indent="225425">
              <a:lnSpc>
                <a:spcPct val="90000"/>
              </a:lnSpc>
              <a:buFontTx/>
              <a:buNone/>
            </a:pPr>
            <a:r>
              <a:rPr lang="en-US" altLang="en-US" sz="2200" dirty="0"/>
              <a:t>Now, we will consider the case where there is more than one switching event, which occur at more than one point in time.  </a:t>
            </a:r>
          </a:p>
          <a:p>
            <a:pPr marL="0" indent="225425">
              <a:lnSpc>
                <a:spcPct val="90000"/>
              </a:lnSpc>
              <a:buFontTx/>
              <a:buNone/>
            </a:pPr>
            <a:r>
              <a:rPr lang="en-US" altLang="en-US" sz="2200" dirty="0"/>
              <a:t>Remember that in general we define the time </a:t>
            </a:r>
            <a:r>
              <a:rPr lang="en-US" altLang="en-US" sz="2200" i="1" dirty="0">
                <a:latin typeface="Times New Roman" panose="02020603050405020304" pitchFamily="18" charset="0"/>
                <a:cs typeface="Times New Roman" panose="02020603050405020304" pitchFamily="18" charset="0"/>
              </a:rPr>
              <a:t>t</a:t>
            </a:r>
            <a:r>
              <a:rPr lang="en-US" altLang="en-US" sz="2200" dirty="0"/>
              <a:t> = 0 as the time when the switching takes place.  However, when there is more than one time involved, we can’t make time equal to zero at two different times in the same problem.  Usually, we assign the time </a:t>
            </a:r>
            <a:r>
              <a:rPr lang="en-US" altLang="en-US" sz="2200" i="1" dirty="0">
                <a:latin typeface="Times New Roman" panose="02020603050405020304" pitchFamily="18" charset="0"/>
                <a:cs typeface="Times New Roman" panose="02020603050405020304" pitchFamily="18" charset="0"/>
              </a:rPr>
              <a:t>t</a:t>
            </a:r>
            <a:r>
              <a:rPr lang="en-US" altLang="en-US" sz="2200" dirty="0"/>
              <a:t> = 0 to the first event, and then have all other events at times relative to that point in time.  </a:t>
            </a:r>
          </a:p>
          <a:p>
            <a:pPr marL="0" indent="225425">
              <a:lnSpc>
                <a:spcPct val="90000"/>
              </a:lnSpc>
              <a:buFontTx/>
              <a:buNone/>
            </a:pPr>
            <a:r>
              <a:rPr lang="en-US" altLang="en-US" sz="2200" dirty="0"/>
              <a:t>The question, then, is what to do with the general solution equation when this occurs.  </a:t>
            </a:r>
          </a:p>
        </p:txBody>
      </p:sp>
      <p:sp>
        <p:nvSpPr>
          <p:cNvPr id="72602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2602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2615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6022" name="Object 6"/>
          <p:cNvGraphicFramePr>
            <a:graphicFrameLocks noChangeAspect="1"/>
          </p:cNvGraphicFramePr>
          <p:nvPr/>
        </p:nvGraphicFramePr>
        <p:xfrm>
          <a:off x="1600200" y="4289425"/>
          <a:ext cx="6669088" cy="2568575"/>
        </p:xfrm>
        <a:graphic>
          <a:graphicData uri="http://schemas.openxmlformats.org/presentationml/2006/ole">
            <mc:AlternateContent xmlns:mc="http://schemas.openxmlformats.org/markup-compatibility/2006">
              <mc:Choice xmlns:v="urn:schemas-microsoft-com:vml" Requires="v">
                <p:oleObj spid="_x0000_s726156" name="VISIO" r:id="rId6" imgW="7583760" imgH="2920680" progId="Visio.Drawing.6">
                  <p:embed/>
                </p:oleObj>
              </mc:Choice>
              <mc:Fallback>
                <p:oleObj name="VISIO" r:id="rId6" imgW="7583760" imgH="292068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289425"/>
                        <a:ext cx="6669088" cy="2568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1371600" y="0"/>
            <a:ext cx="7772400" cy="685800"/>
          </a:xfrm>
        </p:spPr>
        <p:txBody>
          <a:bodyPr/>
          <a:lstStyle/>
          <a:p>
            <a:r>
              <a:rPr lang="en-US" altLang="en-US" sz="3600" dirty="0"/>
              <a:t>Sequential Switching – 2</a:t>
            </a:r>
          </a:p>
        </p:txBody>
      </p:sp>
      <p:sp>
        <p:nvSpPr>
          <p:cNvPr id="728067" name="Rectangle 3"/>
          <p:cNvSpPr>
            <a:spLocks noGrp="1" noChangeArrowheads="1"/>
          </p:cNvSpPr>
          <p:nvPr>
            <p:ph type="body" idx="1"/>
          </p:nvPr>
        </p:nvSpPr>
        <p:spPr>
          <a:xfrm>
            <a:off x="304800" y="914400"/>
            <a:ext cx="8305800" cy="3505200"/>
          </a:xfrm>
        </p:spPr>
        <p:txBody>
          <a:bodyPr/>
          <a:lstStyle/>
          <a:p>
            <a:pPr marL="0" indent="225425">
              <a:lnSpc>
                <a:spcPct val="90000"/>
              </a:lnSpc>
              <a:buFontTx/>
              <a:buNone/>
            </a:pPr>
            <a:r>
              <a:rPr lang="en-US" altLang="en-US" sz="2200" dirty="0"/>
              <a:t>The question, then, is what to do with the general solution equation when there is more than one switching event, which occur at more than one point in time.  Conceptually, what we do is to apply a </a:t>
            </a:r>
            <a:r>
              <a:rPr lang="en-US" altLang="en-US" sz="2200" b="1" dirty="0"/>
              <a:t>transformation of variables</a:t>
            </a:r>
            <a:r>
              <a:rPr lang="en-US" altLang="en-US" sz="2200" dirty="0"/>
              <a:t> to the time variable.  Specifically, we take a solution that would be valid with </a:t>
            </a:r>
            <a:r>
              <a:rPr lang="en-US" altLang="en-US" sz="2200" i="1" dirty="0">
                <a:latin typeface="Times New Roman" panose="02020603050405020304" pitchFamily="18" charset="0"/>
                <a:cs typeface="Times New Roman" panose="02020603050405020304" pitchFamily="18" charset="0"/>
              </a:rPr>
              <a:t>t'</a:t>
            </a:r>
            <a:r>
              <a:rPr lang="en-US" altLang="en-US" sz="2200" dirty="0"/>
              <a:t> = 0 for that switching event, and then translate it back to the time variable </a:t>
            </a:r>
            <a:r>
              <a:rPr lang="en-US" altLang="en-US" sz="2200" i="1" dirty="0">
                <a:latin typeface="Times New Roman" panose="02020603050405020304" pitchFamily="18" charset="0"/>
                <a:cs typeface="Times New Roman" panose="02020603050405020304" pitchFamily="18" charset="0"/>
              </a:rPr>
              <a:t>t</a:t>
            </a:r>
            <a:r>
              <a:rPr lang="en-US" altLang="en-US" sz="2200" dirty="0"/>
              <a:t>, which has another origin.  </a:t>
            </a:r>
          </a:p>
          <a:p>
            <a:pPr marL="0" indent="225425">
              <a:lnSpc>
                <a:spcPct val="90000"/>
              </a:lnSpc>
              <a:buFontTx/>
              <a:buNone/>
            </a:pPr>
            <a:r>
              <a:rPr lang="en-US" altLang="en-US" sz="2200" dirty="0"/>
              <a:t>In the example time line below, note that the time of the second switching was </a:t>
            </a:r>
            <a:r>
              <a:rPr lang="en-US" altLang="en-US" sz="2200" i="1" dirty="0">
                <a:latin typeface="Times New Roman" panose="02020603050405020304" pitchFamily="18" charset="0"/>
                <a:cs typeface="Times New Roman" panose="02020603050405020304" pitchFamily="18" charset="0"/>
              </a:rPr>
              <a:t>t</a:t>
            </a:r>
            <a:r>
              <a:rPr lang="en-US" altLang="en-US" sz="2200" dirty="0"/>
              <a:t> = 2[s].  If we had a solution that would work for </a:t>
            </a:r>
            <a:br>
              <a:rPr lang="en-US" altLang="en-US" sz="2200" dirty="0"/>
            </a:br>
            <a:r>
              <a:rPr lang="en-US" altLang="en-US" sz="2200" i="1" dirty="0">
                <a:latin typeface="Times New Roman" panose="02020603050405020304" pitchFamily="18" charset="0"/>
                <a:cs typeface="Times New Roman" panose="02020603050405020304" pitchFamily="18" charset="0"/>
              </a:rPr>
              <a:t>t'</a:t>
            </a:r>
            <a:r>
              <a:rPr lang="en-US" altLang="en-US" sz="2200" dirty="0"/>
              <a:t> = 0, we can transform it to the time variable </a:t>
            </a:r>
            <a:r>
              <a:rPr lang="en-US" altLang="en-US" sz="2200" i="1" dirty="0">
                <a:latin typeface="Times New Roman" panose="02020603050405020304" pitchFamily="18" charset="0"/>
                <a:cs typeface="Times New Roman" panose="02020603050405020304" pitchFamily="18" charset="0"/>
              </a:rPr>
              <a:t>t</a:t>
            </a:r>
            <a:r>
              <a:rPr lang="en-US" altLang="en-US" sz="2200" dirty="0"/>
              <a:t>, by replacing </a:t>
            </a:r>
            <a:br>
              <a:rPr lang="en-US" altLang="en-US" sz="2200" dirty="0"/>
            </a:br>
            <a:r>
              <a:rPr lang="en-US" altLang="en-US" sz="2200" i="1" dirty="0">
                <a:latin typeface="Times New Roman" panose="02020603050405020304" pitchFamily="18" charset="0"/>
                <a:cs typeface="Times New Roman" panose="02020603050405020304" pitchFamily="18" charset="0"/>
              </a:rPr>
              <a:t>t'</a:t>
            </a:r>
            <a:r>
              <a:rPr lang="en-US" altLang="en-US" sz="2200" dirty="0"/>
              <a:t> with </a:t>
            </a:r>
            <a:r>
              <a:rPr lang="en-US" altLang="en-US" sz="2200" i="1" dirty="0">
                <a:latin typeface="Times New Roman" panose="02020603050405020304" pitchFamily="18" charset="0"/>
                <a:cs typeface="Times New Roman" panose="02020603050405020304" pitchFamily="18" charset="0"/>
              </a:rPr>
              <a:t>t</a:t>
            </a:r>
            <a:r>
              <a:rPr lang="en-US" altLang="en-US" sz="2200" dirty="0"/>
              <a:t> – 2[s], since </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t</a:t>
            </a:r>
            <a:r>
              <a:rPr lang="en-US" altLang="en-US" sz="2200" dirty="0"/>
              <a:t> – 2[s].  </a:t>
            </a:r>
          </a:p>
        </p:txBody>
      </p:sp>
      <p:sp>
        <p:nvSpPr>
          <p:cNvPr id="72806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2806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2820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8070" name="Object 6"/>
          <p:cNvGraphicFramePr>
            <a:graphicFrameLocks noChangeAspect="1"/>
          </p:cNvGraphicFramePr>
          <p:nvPr/>
        </p:nvGraphicFramePr>
        <p:xfrm>
          <a:off x="1219200" y="4648200"/>
          <a:ext cx="6665913" cy="2032000"/>
        </p:xfrm>
        <a:graphic>
          <a:graphicData uri="http://schemas.openxmlformats.org/presentationml/2006/ole">
            <mc:AlternateContent xmlns:mc="http://schemas.openxmlformats.org/markup-compatibility/2006">
              <mc:Choice xmlns:v="urn:schemas-microsoft-com:vml" Requires="v">
                <p:oleObj spid="_x0000_s728204" name="VISIO" r:id="rId6" imgW="6665400" imgH="2031480" progId="Visio.Drawing.6">
                  <p:embed/>
                </p:oleObj>
              </mc:Choice>
              <mc:Fallback>
                <p:oleObj name="VISIO" r:id="rId6" imgW="6665400" imgH="203148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648200"/>
                        <a:ext cx="6665913" cy="2032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1371600" y="0"/>
            <a:ext cx="7772400" cy="685800"/>
          </a:xfrm>
        </p:spPr>
        <p:txBody>
          <a:bodyPr/>
          <a:lstStyle/>
          <a:p>
            <a:r>
              <a:rPr lang="en-US" altLang="en-US" sz="3600" dirty="0"/>
              <a:t>Sequential Switching – 3</a:t>
            </a:r>
          </a:p>
        </p:txBody>
      </p:sp>
      <p:sp>
        <p:nvSpPr>
          <p:cNvPr id="730115" name="Rectangle 3"/>
          <p:cNvSpPr>
            <a:spLocks noGrp="1" noChangeArrowheads="1"/>
          </p:cNvSpPr>
          <p:nvPr>
            <p:ph type="body" idx="1"/>
          </p:nvPr>
        </p:nvSpPr>
        <p:spPr>
          <a:xfrm>
            <a:off x="304800" y="914400"/>
            <a:ext cx="8305800" cy="2286000"/>
          </a:xfrm>
        </p:spPr>
        <p:txBody>
          <a:bodyPr/>
          <a:lstStyle/>
          <a:p>
            <a:pPr marL="0" indent="225425">
              <a:lnSpc>
                <a:spcPct val="90000"/>
              </a:lnSpc>
              <a:buFontTx/>
              <a:buNone/>
            </a:pPr>
            <a:r>
              <a:rPr lang="en-US" altLang="en-US" sz="2200" dirty="0"/>
              <a:t>The general solution equation when there is more than one switching event, which occur at more than one point in time, applies a </a:t>
            </a:r>
            <a:r>
              <a:rPr lang="en-US" altLang="en-US" sz="2200" b="1" dirty="0"/>
              <a:t>transformation of variables</a:t>
            </a:r>
            <a:r>
              <a:rPr lang="en-US" altLang="en-US" sz="2200" dirty="0"/>
              <a:t>.  The general solution has the quantity </a:t>
            </a:r>
            <a:r>
              <a:rPr lang="en-US" altLang="en-US" sz="2200" i="1" dirty="0">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t</a:t>
            </a:r>
            <a:r>
              <a:rPr lang="en-US" altLang="en-US" sz="2200" i="1" baseline="-25000" dirty="0">
                <a:latin typeface="Times New Roman" panose="02020603050405020304" pitchFamily="18" charset="0"/>
                <a:cs typeface="Times New Roman" panose="02020603050405020304" pitchFamily="18" charset="0"/>
              </a:rPr>
              <a:t>0</a:t>
            </a:r>
            <a:r>
              <a:rPr lang="en-US" altLang="en-US" sz="2200" dirty="0"/>
              <a:t>, wherever the variable </a:t>
            </a:r>
            <a:r>
              <a:rPr lang="en-US" altLang="en-US" sz="2200" i="1" dirty="0">
                <a:latin typeface="Times New Roman" panose="02020603050405020304" pitchFamily="18" charset="0"/>
                <a:cs typeface="Times New Roman" panose="02020603050405020304" pitchFamily="18" charset="0"/>
              </a:rPr>
              <a:t>t</a:t>
            </a:r>
            <a:r>
              <a:rPr lang="en-US" altLang="en-US" sz="2200" dirty="0"/>
              <a:t> would otherwise occur.  The other key is that the initial condition for this time period occurs at the time of the second switching, and holds for the time after the second switching.  The general solution then becomes</a:t>
            </a:r>
          </a:p>
        </p:txBody>
      </p:sp>
      <p:sp>
        <p:nvSpPr>
          <p:cNvPr id="73011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3011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031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0118" name="Object 6"/>
          <p:cNvGraphicFramePr>
            <a:graphicFrameLocks noChangeAspect="1"/>
          </p:cNvGraphicFramePr>
          <p:nvPr/>
        </p:nvGraphicFramePr>
        <p:xfrm>
          <a:off x="1219200" y="4495800"/>
          <a:ext cx="6665913" cy="2146300"/>
        </p:xfrm>
        <a:graphic>
          <a:graphicData uri="http://schemas.openxmlformats.org/presentationml/2006/ole">
            <mc:AlternateContent xmlns:mc="http://schemas.openxmlformats.org/markup-compatibility/2006">
              <mc:Choice xmlns:v="urn:schemas-microsoft-com:vml" Requires="v">
                <p:oleObj spid="_x0000_s730319" name="VISIO" r:id="rId6" imgW="6665400" imgH="2145600" progId="Visio.Drawing.6">
                  <p:embed/>
                </p:oleObj>
              </mc:Choice>
              <mc:Fallback>
                <p:oleObj name="VISIO" r:id="rId6" imgW="6665400" imgH="21456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95800"/>
                        <a:ext cx="6665913" cy="2146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0119" name="Object 7"/>
          <p:cNvGraphicFramePr>
            <a:graphicFrameLocks noChangeAspect="1"/>
          </p:cNvGraphicFramePr>
          <p:nvPr/>
        </p:nvGraphicFramePr>
        <p:xfrm>
          <a:off x="1295400" y="3276600"/>
          <a:ext cx="6372225" cy="998538"/>
        </p:xfrm>
        <a:graphic>
          <a:graphicData uri="http://schemas.openxmlformats.org/presentationml/2006/ole">
            <mc:AlternateContent xmlns:mc="http://schemas.openxmlformats.org/markup-compatibility/2006">
              <mc:Choice xmlns:v="urn:schemas-microsoft-com:vml" Requires="v">
                <p:oleObj spid="_x0000_s730320" name="Equation" r:id="rId8" imgW="2514600" imgH="393480" progId="Equation.DSMT4">
                  <p:embed/>
                </p:oleObj>
              </mc:Choice>
              <mc:Fallback>
                <p:oleObj name="Equation" r:id="rId8" imgW="2514600" imgH="3934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276600"/>
                        <a:ext cx="6372225" cy="99853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1371600" y="0"/>
            <a:ext cx="7772400" cy="685800"/>
          </a:xfrm>
        </p:spPr>
        <p:txBody>
          <a:bodyPr/>
          <a:lstStyle/>
          <a:p>
            <a:r>
              <a:rPr lang="en-US" altLang="en-US" sz="3600" dirty="0"/>
              <a:t>Sequential Switching – 4</a:t>
            </a:r>
          </a:p>
        </p:txBody>
      </p:sp>
      <p:sp>
        <p:nvSpPr>
          <p:cNvPr id="732163" name="Rectangle 3"/>
          <p:cNvSpPr>
            <a:spLocks noGrp="1" noChangeArrowheads="1"/>
          </p:cNvSpPr>
          <p:nvPr>
            <p:ph type="body" idx="1"/>
          </p:nvPr>
        </p:nvSpPr>
        <p:spPr>
          <a:xfrm>
            <a:off x="304800" y="914400"/>
            <a:ext cx="8305800" cy="2286000"/>
          </a:xfrm>
        </p:spPr>
        <p:txBody>
          <a:bodyPr/>
          <a:lstStyle/>
          <a:p>
            <a:pPr marL="0" indent="225425">
              <a:buFontTx/>
              <a:buNone/>
            </a:pPr>
            <a:r>
              <a:rPr lang="en-US" altLang="en-US" sz="2600" dirty="0"/>
              <a:t>Note that this new general solution includes, as a special case, the solution when the switching occurs at </a:t>
            </a:r>
            <a:r>
              <a:rPr lang="en-US" altLang="en-US" sz="2600" i="1" dirty="0">
                <a:latin typeface="Times New Roman" panose="02020603050405020304" pitchFamily="18" charset="0"/>
                <a:cs typeface="Times New Roman" panose="02020603050405020304" pitchFamily="18" charset="0"/>
              </a:rPr>
              <a:t>t</a:t>
            </a:r>
            <a:r>
              <a:rPr lang="en-US" altLang="en-US" sz="2600" dirty="0"/>
              <a:t> = 0.  In this case, </a:t>
            </a:r>
            <a:r>
              <a:rPr lang="en-US" altLang="en-US" sz="2600" i="1" dirty="0">
                <a:latin typeface="Times New Roman" panose="02020603050405020304" pitchFamily="18" charset="0"/>
                <a:cs typeface="Times New Roman" panose="02020603050405020304" pitchFamily="18" charset="0"/>
              </a:rPr>
              <a:t>t</a:t>
            </a:r>
            <a:r>
              <a:rPr lang="en-US" altLang="en-US" sz="2600" i="1" baseline="-25000" dirty="0">
                <a:latin typeface="Times New Roman" panose="02020603050405020304" pitchFamily="18" charset="0"/>
                <a:cs typeface="Times New Roman" panose="02020603050405020304" pitchFamily="18" charset="0"/>
              </a:rPr>
              <a:t>0</a:t>
            </a:r>
            <a:r>
              <a:rPr lang="en-US" altLang="en-US" sz="2600" dirty="0"/>
              <a:t> = 0, and this solution reduces to the solution that we had previously.  </a:t>
            </a:r>
          </a:p>
        </p:txBody>
      </p:sp>
      <p:sp>
        <p:nvSpPr>
          <p:cNvPr id="73216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3216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2366"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2166" name="Object 6"/>
          <p:cNvGraphicFramePr>
            <a:graphicFrameLocks noChangeAspect="1"/>
          </p:cNvGraphicFramePr>
          <p:nvPr/>
        </p:nvGraphicFramePr>
        <p:xfrm>
          <a:off x="1219200" y="4495800"/>
          <a:ext cx="6665913" cy="2146300"/>
        </p:xfrm>
        <a:graphic>
          <a:graphicData uri="http://schemas.openxmlformats.org/presentationml/2006/ole">
            <mc:AlternateContent xmlns:mc="http://schemas.openxmlformats.org/markup-compatibility/2006">
              <mc:Choice xmlns:v="urn:schemas-microsoft-com:vml" Requires="v">
                <p:oleObj spid="_x0000_s732367" name="VISIO" r:id="rId6" imgW="6665400" imgH="2145600" progId="Visio.Drawing.6">
                  <p:embed/>
                </p:oleObj>
              </mc:Choice>
              <mc:Fallback>
                <p:oleObj name="VISIO" r:id="rId6" imgW="6665400" imgH="21456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95800"/>
                        <a:ext cx="6665913" cy="2146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2167" name="Object 7"/>
          <p:cNvGraphicFramePr>
            <a:graphicFrameLocks noChangeAspect="1"/>
          </p:cNvGraphicFramePr>
          <p:nvPr/>
        </p:nvGraphicFramePr>
        <p:xfrm>
          <a:off x="1295400" y="3276600"/>
          <a:ext cx="6372225" cy="998538"/>
        </p:xfrm>
        <a:graphic>
          <a:graphicData uri="http://schemas.openxmlformats.org/presentationml/2006/ole">
            <mc:AlternateContent xmlns:mc="http://schemas.openxmlformats.org/markup-compatibility/2006">
              <mc:Choice xmlns:v="urn:schemas-microsoft-com:vml" Requires="v">
                <p:oleObj spid="_x0000_s732368" name="Equation" r:id="rId8" imgW="2514600" imgH="393480" progId="Equation.DSMT4">
                  <p:embed/>
                </p:oleObj>
              </mc:Choice>
              <mc:Fallback>
                <p:oleObj name="Equation" r:id="rId8" imgW="2514600" imgH="3934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276600"/>
                        <a:ext cx="6372225" cy="99853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2362200" y="0"/>
            <a:ext cx="6781800" cy="685800"/>
          </a:xfrm>
        </p:spPr>
        <p:txBody>
          <a:bodyPr/>
          <a:lstStyle/>
          <a:p>
            <a:r>
              <a:rPr lang="en-US" altLang="en-US" sz="3200" dirty="0"/>
              <a:t>Sequential Switching – Example – 1</a:t>
            </a:r>
          </a:p>
        </p:txBody>
      </p:sp>
      <p:sp>
        <p:nvSpPr>
          <p:cNvPr id="734211" name="Rectangle 3"/>
          <p:cNvSpPr>
            <a:spLocks noGrp="1" noChangeArrowheads="1"/>
          </p:cNvSpPr>
          <p:nvPr>
            <p:ph type="body" idx="1"/>
          </p:nvPr>
        </p:nvSpPr>
        <p:spPr>
          <a:xfrm>
            <a:off x="304800" y="914400"/>
            <a:ext cx="8305800" cy="2971800"/>
          </a:xfrm>
        </p:spPr>
        <p:txBody>
          <a:bodyPr/>
          <a:lstStyle/>
          <a:p>
            <a:pPr marL="0" indent="225425">
              <a:buFontTx/>
              <a:buNone/>
            </a:pPr>
            <a:r>
              <a:rPr lang="en-US" altLang="en-US" sz="2600" dirty="0"/>
              <a:t>Let's solve this example problem, below. </a:t>
            </a:r>
          </a:p>
          <a:p>
            <a:pPr marL="0" indent="225425">
              <a:lnSpc>
                <a:spcPct val="90000"/>
              </a:lnSpc>
              <a:buFontTx/>
              <a:buNone/>
            </a:pPr>
            <a:r>
              <a:rPr lang="en-US" altLang="en-US" sz="2800" dirty="0"/>
              <a:t>The problem has two switches, called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A</a:t>
            </a:r>
            <a:r>
              <a:rPr lang="en-US" altLang="en-US" sz="2800" dirty="0"/>
              <a:t> and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B</a:t>
            </a:r>
            <a:r>
              <a:rPr lang="en-US" altLang="en-US" sz="2800" dirty="0"/>
              <a:t>.  We are told that switch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A</a:t>
            </a:r>
            <a:r>
              <a:rPr lang="en-US" altLang="en-US" sz="2800" dirty="0"/>
              <a:t> was closed for a long time, and switch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B</a:t>
            </a:r>
            <a:r>
              <a:rPr lang="en-US" altLang="en-US" sz="2800" dirty="0"/>
              <a:t> was open for a long time before </a:t>
            </a:r>
            <a:r>
              <a:rPr lang="en-US" altLang="en-US" sz="2800" i="1" dirty="0">
                <a:latin typeface="Times New Roman" panose="02020603050405020304" pitchFamily="18" charset="0"/>
                <a:cs typeface="Times New Roman" panose="02020603050405020304" pitchFamily="18" charset="0"/>
              </a:rPr>
              <a:t>t</a:t>
            </a:r>
            <a:r>
              <a:rPr lang="en-US" altLang="en-US" sz="2800" dirty="0"/>
              <a:t> = 0.  Then, at </a:t>
            </a:r>
            <a:r>
              <a:rPr lang="en-US" altLang="en-US" sz="2800" i="1" dirty="0">
                <a:latin typeface="Times New Roman" panose="02020603050405020304" pitchFamily="18" charset="0"/>
                <a:cs typeface="Times New Roman" panose="02020603050405020304" pitchFamily="18" charset="0"/>
              </a:rPr>
              <a:t>t</a:t>
            </a:r>
            <a:r>
              <a:rPr lang="en-US" altLang="en-US" sz="2800" dirty="0"/>
              <a:t> = 0, switch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B</a:t>
            </a:r>
            <a:r>
              <a:rPr lang="en-US" altLang="en-US" sz="2800" dirty="0"/>
              <a:t> closed.  Then, at </a:t>
            </a:r>
            <a:r>
              <a:rPr lang="en-US" altLang="en-US" sz="2800" i="1" dirty="0">
                <a:latin typeface="Times New Roman" panose="02020603050405020304" pitchFamily="18" charset="0"/>
                <a:cs typeface="Times New Roman" panose="02020603050405020304" pitchFamily="18" charset="0"/>
              </a:rPr>
              <a:t>t</a:t>
            </a:r>
            <a:r>
              <a:rPr lang="en-US" altLang="en-US" sz="2800" dirty="0"/>
              <a:t> = 1[s], switch </a:t>
            </a:r>
            <a:r>
              <a:rPr lang="en-US" altLang="en-US" sz="2800" dirty="0">
                <a:latin typeface="Times New Roman" panose="02020603050405020304" pitchFamily="18" charset="0"/>
                <a:cs typeface="Times New Roman" panose="02020603050405020304" pitchFamily="18" charset="0"/>
              </a:rPr>
              <a:t>SW</a:t>
            </a:r>
            <a:r>
              <a:rPr lang="en-US" altLang="en-US" sz="2800" baseline="-25000" dirty="0">
                <a:latin typeface="Times New Roman" panose="02020603050405020304" pitchFamily="18" charset="0"/>
                <a:cs typeface="Times New Roman" panose="02020603050405020304" pitchFamily="18" charset="0"/>
              </a:rPr>
              <a:t>A</a:t>
            </a:r>
            <a:r>
              <a:rPr lang="en-US" altLang="en-US" sz="2800" dirty="0"/>
              <a:t> opened.  We wish to find the voltage across the capacitor,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C</a:t>
            </a:r>
            <a:r>
              <a:rPr lang="en-US" altLang="en-US" sz="2800" i="1" dirty="0">
                <a:latin typeface="Times New Roman" panose="02020603050405020304" pitchFamily="18" charset="0"/>
                <a:cs typeface="Times New Roman" panose="02020603050405020304" pitchFamily="18" charset="0"/>
              </a:rPr>
              <a:t>(t)</a:t>
            </a:r>
            <a:r>
              <a:rPr lang="en-US" altLang="en-US" sz="2800" dirty="0"/>
              <a:t>, for </a:t>
            </a:r>
            <a:r>
              <a:rPr lang="en-US" altLang="en-US" sz="2800" i="1" dirty="0">
                <a:latin typeface="Times New Roman" panose="02020603050405020304" pitchFamily="18" charset="0"/>
                <a:cs typeface="Times New Roman" panose="02020603050405020304" pitchFamily="18" charset="0"/>
              </a:rPr>
              <a:t>t</a:t>
            </a:r>
            <a:r>
              <a:rPr lang="en-US" altLang="en-US" sz="2800" dirty="0"/>
              <a:t> </a:t>
            </a:r>
            <a:r>
              <a:rPr lang="en-US" altLang="en-US" sz="2800" dirty="0">
                <a:latin typeface="Symbol" pitchFamily="18" charset="2"/>
              </a:rPr>
              <a:t>³</a:t>
            </a:r>
            <a:r>
              <a:rPr lang="en-US" altLang="en-US" sz="2800" dirty="0"/>
              <a:t> 0.  </a:t>
            </a:r>
          </a:p>
        </p:txBody>
      </p:sp>
      <p:sp>
        <p:nvSpPr>
          <p:cNvPr id="73421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3421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434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4214" name="Object 6"/>
          <p:cNvGraphicFramePr>
            <a:graphicFrameLocks noChangeAspect="1"/>
          </p:cNvGraphicFramePr>
          <p:nvPr/>
        </p:nvGraphicFramePr>
        <p:xfrm>
          <a:off x="685800" y="3937000"/>
          <a:ext cx="7583488" cy="2921000"/>
        </p:xfrm>
        <a:graphic>
          <a:graphicData uri="http://schemas.openxmlformats.org/presentationml/2006/ole">
            <mc:AlternateContent xmlns:mc="http://schemas.openxmlformats.org/markup-compatibility/2006">
              <mc:Choice xmlns:v="urn:schemas-microsoft-com:vml" Requires="v">
                <p:oleObj spid="_x0000_s734350" name="VISIO" r:id="rId6" imgW="7583760" imgH="2920680" progId="Visio.Drawing.6">
                  <p:embed/>
                </p:oleObj>
              </mc:Choice>
              <mc:Fallback>
                <p:oleObj name="VISIO" r:id="rId6" imgW="7583760" imgH="292068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937000"/>
                        <a:ext cx="7583488" cy="2921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ctrTitle"/>
          </p:nvPr>
        </p:nvSpPr>
        <p:spPr>
          <a:xfrm>
            <a:off x="685800" y="3124200"/>
            <a:ext cx="7772400" cy="3352800"/>
          </a:xfrm>
        </p:spPr>
        <p:txBody>
          <a:bodyPr/>
          <a:lstStyle/>
          <a:p>
            <a:r>
              <a:rPr lang="en-US" altLang="en-US" dirty="0"/>
              <a:t>Lecture Set #5</a:t>
            </a:r>
            <a:br>
              <a:rPr lang="en-US" altLang="en-US" dirty="0"/>
            </a:br>
            <a:r>
              <a:rPr lang="en-US" altLang="en-US" dirty="0"/>
              <a:t> Special Cases and Approaches with First Order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362200" y="0"/>
            <a:ext cx="6781800" cy="685800"/>
          </a:xfrm>
        </p:spPr>
        <p:txBody>
          <a:bodyPr/>
          <a:lstStyle/>
          <a:p>
            <a:r>
              <a:rPr lang="en-US" altLang="en-US" sz="3200" dirty="0"/>
              <a:t>Sequential Switching – Example – 2</a:t>
            </a:r>
          </a:p>
        </p:txBody>
      </p:sp>
      <p:sp>
        <p:nvSpPr>
          <p:cNvPr id="736259" name="Rectangle 3"/>
          <p:cNvSpPr>
            <a:spLocks noGrp="1" noChangeArrowheads="1"/>
          </p:cNvSpPr>
          <p:nvPr>
            <p:ph type="body" idx="1"/>
          </p:nvPr>
        </p:nvSpPr>
        <p:spPr>
          <a:xfrm>
            <a:off x="3810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3626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3626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639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6262" name="Text Box 6"/>
          <p:cNvSpPr txBox="1">
            <a:spLocks noChangeArrowheads="1"/>
          </p:cNvSpPr>
          <p:nvPr/>
        </p:nvSpPr>
        <p:spPr bwMode="auto">
          <a:xfrm>
            <a:off x="152400" y="2362200"/>
            <a:ext cx="8610600"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Our first step is to redraw the circuit for </a:t>
            </a:r>
            <a:r>
              <a:rPr lang="en-US" altLang="en-US" sz="2000" i="1" dirty="0">
                <a:latin typeface="Times New Roman" panose="02020603050405020304" pitchFamily="18" charset="0"/>
                <a:cs typeface="Times New Roman" panose="02020603050405020304" pitchFamily="18" charset="0"/>
              </a:rPr>
              <a:t>t</a:t>
            </a:r>
            <a:r>
              <a:rPr lang="en-US" altLang="en-US" sz="2000" dirty="0"/>
              <a:t> &lt; 0.  We replace the capacitor with an open circuit, since it has been in the condition for a long time, and the voltages and currents have stopped changing.  We close switch SW</a:t>
            </a:r>
            <a:r>
              <a:rPr lang="en-US" altLang="en-US" sz="2000" baseline="-25000" dirty="0"/>
              <a:t>A</a:t>
            </a:r>
            <a:r>
              <a:rPr lang="en-US" altLang="en-US" sz="2000" dirty="0"/>
              <a:t>, and open switch SW</a:t>
            </a:r>
            <a:r>
              <a:rPr lang="en-US" altLang="en-US" sz="2000" baseline="-25000" dirty="0"/>
              <a:t>B</a:t>
            </a:r>
            <a:r>
              <a:rPr lang="en-US" altLang="en-US" sz="2000" dirty="0"/>
              <a:t>, since that was where they were for </a:t>
            </a:r>
            <a:r>
              <a:rPr lang="en-US" altLang="en-US" sz="2000" i="1" dirty="0">
                <a:latin typeface="Times New Roman" panose="02020603050405020304" pitchFamily="18" charset="0"/>
                <a:cs typeface="Times New Roman" panose="02020603050405020304" pitchFamily="18" charset="0"/>
              </a:rPr>
              <a:t>t</a:t>
            </a:r>
            <a:r>
              <a:rPr lang="en-US" altLang="en-US" sz="2000" dirty="0">
                <a:latin typeface="Times New Roman" panose="02020603050405020304" pitchFamily="18" charset="0"/>
                <a:cs typeface="Times New Roman" panose="02020603050405020304" pitchFamily="18" charset="0"/>
              </a:rPr>
              <a:t> </a:t>
            </a:r>
            <a:r>
              <a:rPr lang="en-US" altLang="en-US" sz="2000" dirty="0"/>
              <a:t>&lt; 0.  We have the circuit that follows.</a:t>
            </a:r>
          </a:p>
        </p:txBody>
      </p:sp>
      <p:graphicFrame>
        <p:nvGraphicFramePr>
          <p:cNvPr id="736263" name="Object 7"/>
          <p:cNvGraphicFramePr>
            <a:graphicFrameLocks noChangeAspect="1"/>
          </p:cNvGraphicFramePr>
          <p:nvPr/>
        </p:nvGraphicFramePr>
        <p:xfrm>
          <a:off x="152400" y="4010025"/>
          <a:ext cx="6400800" cy="2847975"/>
        </p:xfrm>
        <a:graphic>
          <a:graphicData uri="http://schemas.openxmlformats.org/presentationml/2006/ole">
            <mc:AlternateContent xmlns:mc="http://schemas.openxmlformats.org/markup-compatibility/2006">
              <mc:Choice xmlns:v="urn:schemas-microsoft-com:vml" Requires="v">
                <p:oleObj spid="_x0000_s736400" name="VISIO" r:id="rId6" imgW="7583760" imgH="3374640" progId="Visio.Drawing.6">
                  <p:embed/>
                </p:oleObj>
              </mc:Choice>
              <mc:Fallback>
                <p:oleObj name="VISIO" r:id="rId6" imgW="7583760" imgH="33746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010025"/>
                        <a:ext cx="6400800" cy="2847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6264" name="Text Box 8"/>
          <p:cNvSpPr txBox="1">
            <a:spLocks noChangeArrowheads="1"/>
          </p:cNvSpPr>
          <p:nvPr/>
        </p:nvSpPr>
        <p:spPr bwMode="auto">
          <a:xfrm>
            <a:off x="6705600" y="4267200"/>
            <a:ext cx="1905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t>Clearly, the voltage </a:t>
            </a:r>
            <a:br>
              <a:rPr lang="en-US" altLang="en-US" dirty="0"/>
            </a:b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C</a:t>
            </a:r>
            <a:r>
              <a:rPr lang="en-US" altLang="en-US" dirty="0"/>
              <a:t>(0) = </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S1</a:t>
            </a:r>
            <a:r>
              <a:rPr lang="en-US" altLang="en-US" dirty="0"/>
              <a:t> = 9[V].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2362200" y="0"/>
            <a:ext cx="6781800" cy="685800"/>
          </a:xfrm>
        </p:spPr>
        <p:txBody>
          <a:bodyPr/>
          <a:lstStyle/>
          <a:p>
            <a:r>
              <a:rPr lang="en-US" altLang="en-US" sz="3200" dirty="0"/>
              <a:t>Sequential Switching – Example – 3</a:t>
            </a:r>
          </a:p>
        </p:txBody>
      </p:sp>
      <p:sp>
        <p:nvSpPr>
          <p:cNvPr id="738307"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3830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3830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844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8310" name="Text Box 6"/>
          <p:cNvSpPr txBox="1">
            <a:spLocks noChangeArrowheads="1"/>
          </p:cNvSpPr>
          <p:nvPr/>
        </p:nvSpPr>
        <p:spPr bwMode="auto">
          <a:xfrm>
            <a:off x="152400" y="2286000"/>
            <a:ext cx="8610600" cy="1349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next step is to redraw the circuit for 0 &lt; </a:t>
            </a:r>
            <a:r>
              <a:rPr lang="en-US" altLang="en-US" sz="2000" i="1" dirty="0">
                <a:latin typeface="Times New Roman" panose="02020603050405020304" pitchFamily="18" charset="0"/>
                <a:cs typeface="Times New Roman" panose="02020603050405020304" pitchFamily="18" charset="0"/>
              </a:rPr>
              <a:t>t</a:t>
            </a:r>
            <a:r>
              <a:rPr lang="en-US" altLang="en-US" sz="2000" dirty="0"/>
              <a:t> &lt; 1[s].  This is the time period until the next switching occurs.  During this time, the capacitor acts like a capacitor; we do not replace it with anything else.  We close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close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have the circuit that follows.</a:t>
            </a:r>
          </a:p>
        </p:txBody>
      </p:sp>
      <p:sp>
        <p:nvSpPr>
          <p:cNvPr id="738311" name="Text Box 7"/>
          <p:cNvSpPr txBox="1">
            <a:spLocks noChangeArrowheads="1"/>
          </p:cNvSpPr>
          <p:nvPr/>
        </p:nvSpPr>
        <p:spPr bwMode="auto">
          <a:xfrm>
            <a:off x="7086600" y="3962400"/>
            <a:ext cx="1676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want the time constant, which means we need the equivalent resistance seen by the capacitor.  </a:t>
            </a:r>
          </a:p>
        </p:txBody>
      </p:sp>
      <p:graphicFrame>
        <p:nvGraphicFramePr>
          <p:cNvPr id="738312" name="Object 8"/>
          <p:cNvGraphicFramePr>
            <a:graphicFrameLocks noChangeAspect="1"/>
          </p:cNvGraphicFramePr>
          <p:nvPr/>
        </p:nvGraphicFramePr>
        <p:xfrm>
          <a:off x="0" y="3771900"/>
          <a:ext cx="6934200" cy="3086100"/>
        </p:xfrm>
        <a:graphic>
          <a:graphicData uri="http://schemas.openxmlformats.org/presentationml/2006/ole">
            <mc:AlternateContent xmlns:mc="http://schemas.openxmlformats.org/markup-compatibility/2006">
              <mc:Choice xmlns:v="urn:schemas-microsoft-com:vml" Requires="v">
                <p:oleObj spid="_x0000_s738448" name="VISIO" r:id="rId6" imgW="7583760" imgH="3374640" progId="Visio.Drawing.6">
                  <p:embed/>
                </p:oleObj>
              </mc:Choice>
              <mc:Fallback>
                <p:oleObj name="VISIO" r:id="rId6" imgW="7583760" imgH="3374640" progId="Visio.Drawing.6">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71900"/>
                        <a:ext cx="6934200" cy="3086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2362200" y="0"/>
            <a:ext cx="6781800" cy="685800"/>
          </a:xfrm>
        </p:spPr>
        <p:txBody>
          <a:bodyPr/>
          <a:lstStyle/>
          <a:p>
            <a:r>
              <a:rPr lang="en-US" altLang="en-US" sz="3200" dirty="0"/>
              <a:t>Sequential Switching – Example – 4</a:t>
            </a:r>
          </a:p>
        </p:txBody>
      </p:sp>
      <p:sp>
        <p:nvSpPr>
          <p:cNvPr id="740355"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4035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4035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4049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358" name="Text Box 6"/>
          <p:cNvSpPr txBox="1">
            <a:spLocks noChangeArrowheads="1"/>
          </p:cNvSpPr>
          <p:nvPr/>
        </p:nvSpPr>
        <p:spPr bwMode="auto">
          <a:xfrm>
            <a:off x="152400" y="2133600"/>
            <a:ext cx="8610600"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To find the equivalent resistance seen by the capacitor, we remove the capacitor, and find the resistance seen by the two terminals of the capacitor, which we will name A and B.  We next set the independent sources equal to zero, which in this case means that they act like short circuits.  We have the circuit that follows.</a:t>
            </a:r>
          </a:p>
        </p:txBody>
      </p:sp>
      <p:sp>
        <p:nvSpPr>
          <p:cNvPr id="740359" name="Text Box 7"/>
          <p:cNvSpPr txBox="1">
            <a:spLocks noChangeArrowheads="1"/>
          </p:cNvSpPr>
          <p:nvPr/>
        </p:nvSpPr>
        <p:spPr bwMode="auto">
          <a:xfrm>
            <a:off x="5638800" y="3733800"/>
            <a:ext cx="3124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equivalent resistance seen by the capacitor, that is, seen by terminals A and B, will be </a:t>
            </a:r>
            <a:r>
              <a:rPr lang="en-US" altLang="en-US" sz="2000" i="1" dirty="0">
                <a:latin typeface="Times New Roman" panose="02020603050405020304" pitchFamily="18" charset="0"/>
                <a:cs typeface="Times New Roman" panose="02020603050405020304" pitchFamily="18" charset="0"/>
              </a:rPr>
              <a:t>R</a:t>
            </a:r>
            <a:r>
              <a:rPr lang="en-US" altLang="en-US" sz="2000" i="1" baseline="-25000" dirty="0">
                <a:latin typeface="Times New Roman" panose="02020603050405020304" pitchFamily="18" charset="0"/>
                <a:cs typeface="Times New Roman" panose="02020603050405020304" pitchFamily="18" charset="0"/>
              </a:rPr>
              <a:t>S1</a:t>
            </a:r>
            <a:r>
              <a:rPr lang="en-US" altLang="en-US" sz="2000" dirty="0">
                <a:latin typeface="Times New Roman" panose="02020603050405020304" pitchFamily="18" charset="0"/>
                <a:cs typeface="Times New Roman" panose="02020603050405020304" pitchFamily="18" charset="0"/>
              </a:rPr>
              <a:t>||</a:t>
            </a:r>
            <a:r>
              <a:rPr lang="en-US" altLang="en-US" sz="2000" i="1" dirty="0">
                <a:latin typeface="Times New Roman" panose="02020603050405020304" pitchFamily="18" charset="0"/>
                <a:cs typeface="Times New Roman" panose="02020603050405020304" pitchFamily="18" charset="0"/>
              </a:rPr>
              <a:t>R</a:t>
            </a:r>
            <a:r>
              <a:rPr lang="en-US" altLang="en-US" sz="2000" i="1" baseline="-25000" dirty="0">
                <a:latin typeface="Times New Roman" panose="02020603050405020304" pitchFamily="18" charset="0"/>
                <a:cs typeface="Times New Roman" panose="02020603050405020304" pitchFamily="18" charset="0"/>
              </a:rPr>
              <a:t>S2</a:t>
            </a:r>
            <a:r>
              <a:rPr lang="en-US" altLang="en-US" sz="2000" dirty="0"/>
              <a:t>, or 5[</a:t>
            </a:r>
            <a:r>
              <a:rPr lang="en-US" altLang="en-US" sz="2000" dirty="0">
                <a:latin typeface="Symbol" pitchFamily="18" charset="2"/>
              </a:rPr>
              <a:t>W</a:t>
            </a:r>
            <a:r>
              <a:rPr lang="en-US" altLang="en-US" sz="2000" dirty="0"/>
              <a:t>]||8[</a:t>
            </a:r>
            <a:r>
              <a:rPr lang="en-US" altLang="en-US" sz="2000" dirty="0">
                <a:latin typeface="Symbol" pitchFamily="18" charset="2"/>
              </a:rPr>
              <a:t>W</a:t>
            </a:r>
            <a:r>
              <a:rPr lang="en-US" altLang="en-US" sz="2000" dirty="0"/>
              <a:t>] which is 3.1[</a:t>
            </a:r>
            <a:r>
              <a:rPr lang="en-US" altLang="en-US" sz="2000" dirty="0">
                <a:latin typeface="Symbol" pitchFamily="18" charset="2"/>
              </a:rPr>
              <a:t>W</a:t>
            </a:r>
            <a:r>
              <a:rPr lang="en-US" altLang="en-US" sz="2000" dirty="0"/>
              <a:t>].  This gives us the time constant for this time period, </a:t>
            </a:r>
            <a:br>
              <a:rPr lang="en-US" altLang="en-US" sz="2000" dirty="0"/>
            </a:br>
            <a:r>
              <a:rPr lang="en-US" altLang="en-US" sz="2000" dirty="0"/>
              <a:t> </a:t>
            </a:r>
            <a:r>
              <a:rPr lang="en-US" altLang="en-US" sz="2000" dirty="0">
                <a:latin typeface="Symbol" pitchFamily="18" charset="2"/>
              </a:rPr>
              <a:t>t</a:t>
            </a:r>
            <a:r>
              <a:rPr lang="en-US" altLang="en-US" sz="2000" dirty="0"/>
              <a:t> = </a:t>
            </a:r>
            <a:r>
              <a:rPr lang="en-US" altLang="en-US" sz="2000" i="1" dirty="0">
                <a:latin typeface="Times New Roman" panose="02020603050405020304" pitchFamily="18" charset="0"/>
                <a:cs typeface="Times New Roman" panose="02020603050405020304" pitchFamily="18" charset="0"/>
              </a:rPr>
              <a:t>R</a:t>
            </a:r>
            <a:r>
              <a:rPr lang="en-US" altLang="en-US" sz="2000" i="1" baseline="-25000" dirty="0">
                <a:latin typeface="Times New Roman" panose="02020603050405020304" pitchFamily="18" charset="0"/>
                <a:cs typeface="Times New Roman" panose="02020603050405020304" pitchFamily="18" charset="0"/>
              </a:rPr>
              <a:t>EQ</a:t>
            </a:r>
            <a:r>
              <a:rPr lang="en-US" altLang="en-US" sz="2000" i="1" dirty="0">
                <a:latin typeface="Times New Roman" panose="02020603050405020304" pitchFamily="18" charset="0"/>
                <a:cs typeface="Times New Roman" panose="02020603050405020304" pitchFamily="18" charset="0"/>
              </a:rPr>
              <a:t>C</a:t>
            </a:r>
            <a:r>
              <a:rPr lang="en-US" altLang="en-US" sz="2000" dirty="0"/>
              <a:t> = 6.2[s] for </a:t>
            </a:r>
            <a:br>
              <a:rPr lang="en-US" altLang="en-US" sz="2000" dirty="0"/>
            </a:br>
            <a:r>
              <a:rPr lang="en-US" altLang="en-US" sz="2000" dirty="0"/>
              <a:t>0 &lt; </a:t>
            </a:r>
            <a:r>
              <a:rPr lang="en-US" altLang="en-US" sz="2000" i="1" dirty="0">
                <a:latin typeface="Times New Roman" panose="02020603050405020304" pitchFamily="18" charset="0"/>
                <a:cs typeface="Times New Roman" panose="02020603050405020304" pitchFamily="18" charset="0"/>
              </a:rPr>
              <a:t>t</a:t>
            </a:r>
            <a:r>
              <a:rPr lang="en-US" altLang="en-US" sz="2000" dirty="0"/>
              <a:t> &lt; 1[s].  </a:t>
            </a:r>
          </a:p>
        </p:txBody>
      </p:sp>
      <p:graphicFrame>
        <p:nvGraphicFramePr>
          <p:cNvPr id="740360" name="Object 8"/>
          <p:cNvGraphicFramePr>
            <a:graphicFrameLocks noChangeAspect="1"/>
          </p:cNvGraphicFramePr>
          <p:nvPr/>
        </p:nvGraphicFramePr>
        <p:xfrm>
          <a:off x="228600" y="3881438"/>
          <a:ext cx="5105400" cy="2976562"/>
        </p:xfrm>
        <a:graphic>
          <a:graphicData uri="http://schemas.openxmlformats.org/presentationml/2006/ole">
            <mc:AlternateContent xmlns:mc="http://schemas.openxmlformats.org/markup-compatibility/2006">
              <mc:Choice xmlns:v="urn:schemas-microsoft-com:vml" Requires="v">
                <p:oleObj spid="_x0000_s740496" name="VISIO" r:id="rId6" imgW="5888520" imgH="3433320" progId="Visio.Drawing.6">
                  <p:embed/>
                </p:oleObj>
              </mc:Choice>
              <mc:Fallback>
                <p:oleObj name="VISIO" r:id="rId6" imgW="5888520" imgH="3433320" progId="Visio.Drawing.6">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81438"/>
                        <a:ext cx="5105400" cy="29765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11" name="Rectangle 11"/>
          <p:cNvSpPr>
            <a:spLocks noChangeArrowheads="1"/>
          </p:cNvSpPr>
          <p:nvPr/>
        </p:nvSpPr>
        <p:spPr bwMode="auto">
          <a:xfrm>
            <a:off x="0" y="4191000"/>
            <a:ext cx="5410200" cy="26670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2402" name="Rectangle 2"/>
          <p:cNvSpPr>
            <a:spLocks noGrp="1" noChangeArrowheads="1"/>
          </p:cNvSpPr>
          <p:nvPr>
            <p:ph type="title"/>
          </p:nvPr>
        </p:nvSpPr>
        <p:spPr>
          <a:xfrm>
            <a:off x="2362200" y="0"/>
            <a:ext cx="6781800" cy="685800"/>
          </a:xfrm>
        </p:spPr>
        <p:txBody>
          <a:bodyPr/>
          <a:lstStyle/>
          <a:p>
            <a:r>
              <a:rPr lang="en-US" altLang="en-US" sz="3200" dirty="0"/>
              <a:t>Sequential Switching – Example – 5</a:t>
            </a:r>
          </a:p>
        </p:txBody>
      </p:sp>
      <p:sp>
        <p:nvSpPr>
          <p:cNvPr id="742403"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4240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4240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4268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2406" name="Text Box 6"/>
          <p:cNvSpPr txBox="1">
            <a:spLocks noChangeArrowheads="1"/>
          </p:cNvSpPr>
          <p:nvPr/>
        </p:nvSpPr>
        <p:spPr bwMode="auto">
          <a:xfrm>
            <a:off x="152400" y="2209800"/>
            <a:ext cx="8610600" cy="1958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next step find the final value for the circuit for 0 </a:t>
            </a:r>
            <a:r>
              <a:rPr lang="en-US" altLang="en-US" sz="2000" dirty="0">
                <a:latin typeface="Symbol" pitchFamily="18" charset="2"/>
              </a:rPr>
              <a:t>£</a:t>
            </a:r>
            <a:r>
              <a:rPr lang="en-US" altLang="en-US" sz="2000" dirty="0"/>
              <a:t>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a:t>
            </a:r>
            <a:r>
              <a:rPr lang="en-US" altLang="en-US" sz="2000" dirty="0"/>
              <a:t> 1[s].  This will be the circuit valid when the voltages and currents would have stopped changing.  Note that this will not happen for this time period, since it is less than a time constant.  The voltage never reaches this final value.  However, we need it to get the equation for the solution.  We have the circuit that follows.</a:t>
            </a:r>
          </a:p>
        </p:txBody>
      </p:sp>
      <p:sp>
        <p:nvSpPr>
          <p:cNvPr id="742407" name="Text Box 7"/>
          <p:cNvSpPr txBox="1">
            <a:spLocks noChangeArrowheads="1"/>
          </p:cNvSpPr>
          <p:nvPr/>
        </p:nvSpPr>
        <p:spPr bwMode="auto">
          <a:xfrm>
            <a:off x="5715000" y="41910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solve for this voltage in two parts.  First, we find the current,</a:t>
            </a:r>
            <a:r>
              <a:rPr lang="en-US" altLang="en-US" sz="2000" i="1" dirty="0"/>
              <a:t> </a:t>
            </a:r>
            <a:r>
              <a:rPr lang="en-US" altLang="en-US" sz="2000" i="1" dirty="0">
                <a:latin typeface="Times New Roman" panose="02020603050405020304" pitchFamily="18" charset="0"/>
                <a:cs typeface="Times New Roman" panose="02020603050405020304" pitchFamily="18" charset="0"/>
              </a:rPr>
              <a:t>i</a:t>
            </a:r>
            <a:r>
              <a:rPr lang="en-US" altLang="en-US" sz="2000" i="1" baseline="-25000" dirty="0">
                <a:latin typeface="Times New Roman" panose="02020603050405020304" pitchFamily="18" charset="0"/>
                <a:cs typeface="Times New Roman" panose="02020603050405020304" pitchFamily="18" charset="0"/>
              </a:rPr>
              <a:t>X</a:t>
            </a:r>
            <a:r>
              <a:rPr lang="en-US" altLang="en-US" sz="2000" dirty="0"/>
              <a:t>, </a:t>
            </a:r>
          </a:p>
        </p:txBody>
      </p:sp>
      <p:graphicFrame>
        <p:nvGraphicFramePr>
          <p:cNvPr id="742408" name="Object 8"/>
          <p:cNvGraphicFramePr>
            <a:graphicFrameLocks noChangeAspect="1"/>
          </p:cNvGraphicFramePr>
          <p:nvPr/>
        </p:nvGraphicFramePr>
        <p:xfrm>
          <a:off x="0" y="4184650"/>
          <a:ext cx="5410200" cy="2673350"/>
        </p:xfrm>
        <a:graphic>
          <a:graphicData uri="http://schemas.openxmlformats.org/presentationml/2006/ole">
            <mc:AlternateContent xmlns:mc="http://schemas.openxmlformats.org/markup-compatibility/2006">
              <mc:Choice xmlns:v="urn:schemas-microsoft-com:vml" Requires="v">
                <p:oleObj spid="_x0000_s742681" name="VISIO" r:id="rId6" imgW="7583760" imgH="3745800" progId="Visio.Drawing.6">
                  <p:embed/>
                </p:oleObj>
              </mc:Choice>
              <mc:Fallback>
                <p:oleObj name="VISIO" r:id="rId6" imgW="7583760" imgH="3745800" progId="Visio.Drawing.6">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84650"/>
                        <a:ext cx="5410200" cy="2673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2409" name="Object 9"/>
          <p:cNvGraphicFramePr>
            <a:graphicFrameLocks noChangeAspect="1"/>
          </p:cNvGraphicFramePr>
          <p:nvPr/>
        </p:nvGraphicFramePr>
        <p:xfrm>
          <a:off x="5715000" y="5257800"/>
          <a:ext cx="3200400" cy="747713"/>
        </p:xfrm>
        <a:graphic>
          <a:graphicData uri="http://schemas.openxmlformats.org/presentationml/2006/ole">
            <mc:AlternateContent xmlns:mc="http://schemas.openxmlformats.org/markup-compatibility/2006">
              <mc:Choice xmlns:v="urn:schemas-microsoft-com:vml" Requires="v">
                <p:oleObj spid="_x0000_s742682" name="Equation" r:id="rId8" imgW="1854000" imgH="431640" progId="Equation.DSMT4">
                  <p:embed/>
                </p:oleObj>
              </mc:Choice>
              <mc:Fallback>
                <p:oleObj name="Equation" r:id="rId8" imgW="1854000" imgH="43164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5257800"/>
                        <a:ext cx="3200400" cy="7477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2410" name="Object 10"/>
          <p:cNvGraphicFramePr>
            <a:graphicFrameLocks noChangeAspect="1"/>
          </p:cNvGraphicFramePr>
          <p:nvPr/>
        </p:nvGraphicFramePr>
        <p:xfrm>
          <a:off x="5715000" y="6073775"/>
          <a:ext cx="3276600" cy="784225"/>
        </p:xfrm>
        <a:graphic>
          <a:graphicData uri="http://schemas.openxmlformats.org/presentationml/2006/ole">
            <mc:AlternateContent xmlns:mc="http://schemas.openxmlformats.org/markup-compatibility/2006">
              <mc:Choice xmlns:v="urn:schemas-microsoft-com:vml" Requires="v">
                <p:oleObj spid="_x0000_s742683" name="Equation" r:id="rId10" imgW="2019240" imgH="482400" progId="Equation.DSMT4">
                  <p:embed/>
                </p:oleObj>
              </mc:Choice>
              <mc:Fallback>
                <p:oleObj name="Equation" r:id="rId10" imgW="2019240" imgH="4824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6073775"/>
                        <a:ext cx="3276600" cy="7842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ChangeArrowheads="1"/>
          </p:cNvSpPr>
          <p:nvPr/>
        </p:nvSpPr>
        <p:spPr bwMode="auto">
          <a:xfrm>
            <a:off x="0" y="4191000"/>
            <a:ext cx="5410200" cy="26670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3843" name="Rectangle 3"/>
          <p:cNvSpPr>
            <a:spLocks noGrp="1" noChangeArrowheads="1"/>
          </p:cNvSpPr>
          <p:nvPr>
            <p:ph type="title"/>
          </p:nvPr>
        </p:nvSpPr>
        <p:spPr>
          <a:xfrm>
            <a:off x="2362200" y="0"/>
            <a:ext cx="6781800" cy="685800"/>
          </a:xfrm>
        </p:spPr>
        <p:txBody>
          <a:bodyPr/>
          <a:lstStyle/>
          <a:p>
            <a:r>
              <a:rPr lang="en-US" altLang="en-US" sz="3200" dirty="0"/>
              <a:t>Sequential Switching – Example – 6</a:t>
            </a:r>
          </a:p>
        </p:txBody>
      </p:sp>
      <p:sp>
        <p:nvSpPr>
          <p:cNvPr id="803844" name="Rectangle 4"/>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803845"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803846"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804120" name="Equation" r:id="rId4" imgW="914400" imgH="198720" progId="Equation.DSMT4">
                  <p:embed/>
                </p:oleObj>
              </mc:Choice>
              <mc:Fallback>
                <p:oleObj name="Equation" r:id="rId4" imgW="914400" imgH="19872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3847" name="Text Box 7"/>
          <p:cNvSpPr txBox="1">
            <a:spLocks noChangeArrowheads="1"/>
          </p:cNvSpPr>
          <p:nvPr/>
        </p:nvSpPr>
        <p:spPr bwMode="auto">
          <a:xfrm>
            <a:off x="152400" y="2209800"/>
            <a:ext cx="8610600" cy="1349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final value for the circuit for 0 </a:t>
            </a:r>
            <a:r>
              <a:rPr lang="en-US" altLang="en-US" sz="2000" dirty="0">
                <a:latin typeface="Symbol" pitchFamily="18" charset="2"/>
              </a:rPr>
              <a:t>£</a:t>
            </a:r>
            <a:r>
              <a:rPr lang="en-US" altLang="en-US" sz="2000" dirty="0"/>
              <a:t>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a:t>
            </a:r>
            <a:r>
              <a:rPr lang="en-US" altLang="en-US" sz="2000" dirty="0"/>
              <a:t> 1[s] is the circuit when the voltages and currents would have stopped changing.  We call this the steady-state value, which is what is needed for the equation.  It is better to use this terminology.  We have the circuit that follows.</a:t>
            </a:r>
          </a:p>
        </p:txBody>
      </p:sp>
      <p:sp>
        <p:nvSpPr>
          <p:cNvPr id="803848" name="Text Box 8"/>
          <p:cNvSpPr txBox="1">
            <a:spLocks noChangeArrowheads="1"/>
          </p:cNvSpPr>
          <p:nvPr/>
        </p:nvSpPr>
        <p:spPr bwMode="auto">
          <a:xfrm>
            <a:off x="5715000" y="41910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solve for this voltage in two parts.  First, we find the current,</a:t>
            </a:r>
            <a:r>
              <a:rPr lang="en-US" altLang="en-US" sz="2000" i="1" dirty="0"/>
              <a:t> </a:t>
            </a:r>
            <a:r>
              <a:rPr lang="en-US" altLang="en-US" sz="2000" i="1" dirty="0">
                <a:latin typeface="Times New Roman" panose="02020603050405020304" pitchFamily="18" charset="0"/>
                <a:cs typeface="Times New Roman" panose="02020603050405020304" pitchFamily="18" charset="0"/>
              </a:rPr>
              <a:t>i</a:t>
            </a:r>
            <a:r>
              <a:rPr lang="en-US" altLang="en-US" sz="2000" i="1" baseline="-25000" dirty="0">
                <a:latin typeface="Times New Roman" panose="02020603050405020304" pitchFamily="18" charset="0"/>
                <a:cs typeface="Times New Roman" panose="02020603050405020304" pitchFamily="18" charset="0"/>
              </a:rPr>
              <a:t>X</a:t>
            </a:r>
            <a:r>
              <a:rPr lang="en-US" altLang="en-US" sz="2000" dirty="0"/>
              <a:t>, </a:t>
            </a:r>
          </a:p>
        </p:txBody>
      </p:sp>
      <p:graphicFrame>
        <p:nvGraphicFramePr>
          <p:cNvPr id="803849" name="Object 9"/>
          <p:cNvGraphicFramePr>
            <a:graphicFrameLocks noChangeAspect="1"/>
          </p:cNvGraphicFramePr>
          <p:nvPr>
            <p:extLst>
              <p:ext uri="{D42A27DB-BD31-4B8C-83A1-F6EECF244321}">
                <p14:modId xmlns:p14="http://schemas.microsoft.com/office/powerpoint/2010/main" val="4164819381"/>
              </p:ext>
            </p:extLst>
          </p:nvPr>
        </p:nvGraphicFramePr>
        <p:xfrm>
          <a:off x="0" y="4184650"/>
          <a:ext cx="5410200" cy="2673350"/>
        </p:xfrm>
        <a:graphic>
          <a:graphicData uri="http://schemas.openxmlformats.org/presentationml/2006/ole">
            <mc:AlternateContent xmlns:mc="http://schemas.openxmlformats.org/markup-compatibility/2006">
              <mc:Choice xmlns:v="urn:schemas-microsoft-com:vml" Requires="v">
                <p:oleObj spid="_x0000_s804121" name="Visio" r:id="rId6" imgW="7583712" imgH="3745980" progId="Visio.Drawing.11">
                  <p:embed/>
                </p:oleObj>
              </mc:Choice>
              <mc:Fallback>
                <p:oleObj name="Visio" r:id="rId6" imgW="7583712" imgH="3745980" progId="Visio.Drawing.11">
                  <p:embed/>
                  <p:pic>
                    <p:nvPicPr>
                      <p:cNvPr id="0" name="Object 9"/>
                      <p:cNvPicPr>
                        <a:picLocks noChangeAspect="1" noChangeArrowheads="1"/>
                      </p:cNvPicPr>
                      <p:nvPr/>
                    </p:nvPicPr>
                    <p:blipFill>
                      <a:blip r:embed="rId7"/>
                      <a:srcRect/>
                      <a:stretch>
                        <a:fillRect/>
                      </a:stretch>
                    </p:blipFill>
                    <p:spPr bwMode="auto">
                      <a:xfrm>
                        <a:off x="0" y="4184650"/>
                        <a:ext cx="5410200" cy="2673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3850" name="Object 10"/>
          <p:cNvGraphicFramePr>
            <a:graphicFrameLocks noChangeAspect="1"/>
          </p:cNvGraphicFramePr>
          <p:nvPr/>
        </p:nvGraphicFramePr>
        <p:xfrm>
          <a:off x="5715000" y="5257800"/>
          <a:ext cx="3200400" cy="747713"/>
        </p:xfrm>
        <a:graphic>
          <a:graphicData uri="http://schemas.openxmlformats.org/presentationml/2006/ole">
            <mc:AlternateContent xmlns:mc="http://schemas.openxmlformats.org/markup-compatibility/2006">
              <mc:Choice xmlns:v="urn:schemas-microsoft-com:vml" Requires="v">
                <p:oleObj spid="_x0000_s804122" name="Equation" r:id="rId8" imgW="1854000" imgH="431640" progId="Equation.DSMT4">
                  <p:embed/>
                </p:oleObj>
              </mc:Choice>
              <mc:Fallback>
                <p:oleObj name="Equation" r:id="rId8" imgW="1854000" imgH="43164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5257800"/>
                        <a:ext cx="3200400" cy="7477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3851" name="Object 11"/>
          <p:cNvGraphicFramePr>
            <a:graphicFrameLocks noChangeAspect="1"/>
          </p:cNvGraphicFramePr>
          <p:nvPr/>
        </p:nvGraphicFramePr>
        <p:xfrm>
          <a:off x="5827713" y="6073775"/>
          <a:ext cx="3049587" cy="784225"/>
        </p:xfrm>
        <a:graphic>
          <a:graphicData uri="http://schemas.openxmlformats.org/presentationml/2006/ole">
            <mc:AlternateContent xmlns:mc="http://schemas.openxmlformats.org/markup-compatibility/2006">
              <mc:Choice xmlns:v="urn:schemas-microsoft-com:vml" Requires="v">
                <p:oleObj spid="_x0000_s804123" name="Equation" r:id="rId10" imgW="1879560" imgH="482400" progId="Equation.DSMT4">
                  <p:embed/>
                </p:oleObj>
              </mc:Choice>
              <mc:Fallback>
                <p:oleObj name="Equation" r:id="rId10" imgW="1879560" imgH="4824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7713" y="6073775"/>
                        <a:ext cx="3049587" cy="7842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2362200" y="0"/>
            <a:ext cx="6781800" cy="685800"/>
          </a:xfrm>
        </p:spPr>
        <p:txBody>
          <a:bodyPr/>
          <a:lstStyle/>
          <a:p>
            <a:r>
              <a:rPr lang="en-US" altLang="en-US" sz="3200" dirty="0"/>
              <a:t>Sequential Switching – Example – 7</a:t>
            </a:r>
          </a:p>
        </p:txBody>
      </p:sp>
      <p:sp>
        <p:nvSpPr>
          <p:cNvPr id="744451"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4445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4445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4465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4454" name="Text Box 6"/>
          <p:cNvSpPr txBox="1">
            <a:spLocks noChangeArrowheads="1"/>
          </p:cNvSpPr>
          <p:nvPr/>
        </p:nvSpPr>
        <p:spPr bwMode="auto">
          <a:xfrm>
            <a:off x="152400" y="2286000"/>
            <a:ext cx="8610600" cy="10445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Now we can write the expression for the voltage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0 </a:t>
            </a:r>
            <a:r>
              <a:rPr lang="en-US" altLang="en-US" sz="2000" dirty="0">
                <a:latin typeface="Symbol" pitchFamily="18" charset="2"/>
              </a:rPr>
              <a:t>£</a:t>
            </a:r>
            <a:r>
              <a:rPr lang="en-US" altLang="en-US" sz="2000" dirty="0"/>
              <a:t>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a:t>
            </a:r>
            <a:r>
              <a:rPr lang="en-US" altLang="en-US" sz="2000" dirty="0"/>
              <a:t> 1[s].  We have found the initial condition, the time constant, and the steady-state value.  We can write the solution as</a:t>
            </a:r>
          </a:p>
        </p:txBody>
      </p:sp>
      <p:graphicFrame>
        <p:nvGraphicFramePr>
          <p:cNvPr id="744455" name="Object 7"/>
          <p:cNvGraphicFramePr>
            <a:graphicFrameLocks noChangeAspect="1"/>
          </p:cNvGraphicFramePr>
          <p:nvPr/>
        </p:nvGraphicFramePr>
        <p:xfrm>
          <a:off x="0" y="4110038"/>
          <a:ext cx="6172200" cy="2747962"/>
        </p:xfrm>
        <a:graphic>
          <a:graphicData uri="http://schemas.openxmlformats.org/presentationml/2006/ole">
            <mc:AlternateContent xmlns:mc="http://schemas.openxmlformats.org/markup-compatibility/2006">
              <mc:Choice xmlns:v="urn:schemas-microsoft-com:vml" Requires="v">
                <p:oleObj spid="_x0000_s744659" name="VISIO" r:id="rId6" imgW="7583760" imgH="3374640" progId="Visio.Drawing.6">
                  <p:embed/>
                </p:oleObj>
              </mc:Choice>
              <mc:Fallback>
                <p:oleObj name="VISIO" r:id="rId6" imgW="7583760" imgH="33746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0038"/>
                        <a:ext cx="6172200" cy="27479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4456" name="Object 8"/>
          <p:cNvGraphicFramePr>
            <a:graphicFrameLocks noChangeAspect="1"/>
          </p:cNvGraphicFramePr>
          <p:nvPr/>
        </p:nvGraphicFramePr>
        <p:xfrm>
          <a:off x="3886200" y="3352800"/>
          <a:ext cx="4756150" cy="681038"/>
        </p:xfrm>
        <a:graphic>
          <a:graphicData uri="http://schemas.openxmlformats.org/presentationml/2006/ole">
            <mc:AlternateContent xmlns:mc="http://schemas.openxmlformats.org/markup-compatibility/2006">
              <mc:Choice xmlns:v="urn:schemas-microsoft-com:vml" Requires="v">
                <p:oleObj spid="_x0000_s744660" name="Equation" r:id="rId8" imgW="2755800" imgH="393480" progId="Equation.DSMT4">
                  <p:embed/>
                </p:oleObj>
              </mc:Choice>
              <mc:Fallback>
                <p:oleObj name="Equation" r:id="rId8" imgW="275580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352800"/>
                        <a:ext cx="4756150" cy="68103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2362200" y="0"/>
            <a:ext cx="6781800" cy="685800"/>
          </a:xfrm>
        </p:spPr>
        <p:txBody>
          <a:bodyPr/>
          <a:lstStyle/>
          <a:p>
            <a:r>
              <a:rPr lang="en-US" altLang="en-US" sz="3200" dirty="0"/>
              <a:t>Sequential Switching – Example – 8</a:t>
            </a:r>
          </a:p>
        </p:txBody>
      </p:sp>
      <p:sp>
        <p:nvSpPr>
          <p:cNvPr id="746499"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4650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4650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4663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6502" name="Text Box 6"/>
          <p:cNvSpPr txBox="1">
            <a:spLocks noChangeArrowheads="1"/>
          </p:cNvSpPr>
          <p:nvPr/>
        </p:nvSpPr>
        <p:spPr bwMode="auto">
          <a:xfrm>
            <a:off x="152400" y="2286000"/>
            <a:ext cx="8610600" cy="10156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Now we want to find the solution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1[s].  To do this, we need to again find the initial condition, time constant, and final value, this time for the new time period, during which switch SW</a:t>
            </a:r>
            <a:r>
              <a:rPr lang="en-US" altLang="en-US" sz="2000" baseline="-25000" dirty="0"/>
              <a:t>A</a:t>
            </a:r>
            <a:r>
              <a:rPr lang="en-US" altLang="en-US" sz="2000" dirty="0"/>
              <a:t> is open.  That circuit is shown below.  </a:t>
            </a:r>
          </a:p>
        </p:txBody>
      </p:sp>
      <p:graphicFrame>
        <p:nvGraphicFramePr>
          <p:cNvPr id="746503" name="Object 7"/>
          <p:cNvGraphicFramePr>
            <a:graphicFrameLocks noChangeAspect="1"/>
          </p:cNvGraphicFramePr>
          <p:nvPr/>
        </p:nvGraphicFramePr>
        <p:xfrm>
          <a:off x="0" y="3873500"/>
          <a:ext cx="6705600" cy="2984500"/>
        </p:xfrm>
        <a:graphic>
          <a:graphicData uri="http://schemas.openxmlformats.org/presentationml/2006/ole">
            <mc:AlternateContent xmlns:mc="http://schemas.openxmlformats.org/markup-compatibility/2006">
              <mc:Choice xmlns:v="urn:schemas-microsoft-com:vml" Requires="v">
                <p:oleObj spid="_x0000_s746640" name="VISIO" r:id="rId6" imgW="7583760" imgH="3374640" progId="Visio.Drawing.6">
                  <p:embed/>
                </p:oleObj>
              </mc:Choice>
              <mc:Fallback>
                <p:oleObj name="VISIO" r:id="rId6" imgW="7583760" imgH="33746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73500"/>
                        <a:ext cx="6705600" cy="2984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6504" name="Text Box 8"/>
          <p:cNvSpPr txBox="1">
            <a:spLocks noChangeArrowheads="1"/>
          </p:cNvSpPr>
          <p:nvPr/>
        </p:nvSpPr>
        <p:spPr bwMode="auto">
          <a:xfrm>
            <a:off x="6934200" y="3751263"/>
            <a:ext cx="2073275"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200" dirty="0"/>
              <a:t>The portion of the circuit to the left of the capacitor does not affect the rest of this solution, and we will remove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a:xfrm>
            <a:off x="2362200" y="0"/>
            <a:ext cx="6781800" cy="685800"/>
          </a:xfrm>
        </p:spPr>
        <p:txBody>
          <a:bodyPr/>
          <a:lstStyle/>
          <a:p>
            <a:r>
              <a:rPr lang="en-US" altLang="en-US" sz="3200" dirty="0"/>
              <a:t>Sequential Switching – Example – 9</a:t>
            </a:r>
          </a:p>
        </p:txBody>
      </p:sp>
      <p:sp>
        <p:nvSpPr>
          <p:cNvPr id="748547"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4854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4854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4875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550" name="Text Box 6"/>
          <p:cNvSpPr txBox="1">
            <a:spLocks noChangeArrowheads="1"/>
          </p:cNvSpPr>
          <p:nvPr/>
        </p:nvSpPr>
        <p:spPr bwMode="auto">
          <a:xfrm>
            <a:off x="152400" y="2133600"/>
            <a:ext cx="8610600" cy="1958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Now we want to find the initial condition of the solution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1[s].  Here, the solution for 0 </a:t>
            </a:r>
            <a:r>
              <a:rPr lang="en-US" altLang="en-US" sz="2000" dirty="0">
                <a:latin typeface="Symbol" pitchFamily="18" charset="2"/>
              </a:rPr>
              <a:t>£</a:t>
            </a:r>
            <a:r>
              <a:rPr lang="en-US" altLang="en-US" sz="2000" dirty="0"/>
              <a:t>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a:t>
            </a:r>
            <a:r>
              <a:rPr lang="en-US" altLang="en-US" sz="2000" dirty="0"/>
              <a:t> 1[s] has not had time to reach a steady state, thus the voltages and currents do not stop changing.  However, we can get the initial value for the capacitive voltage, since it cannot change instantaneously.  Substituting the time </a:t>
            </a:r>
            <a:r>
              <a:rPr lang="en-US" altLang="en-US" sz="2000" i="1" dirty="0">
                <a:latin typeface="Times New Roman" panose="02020603050405020304" pitchFamily="18" charset="0"/>
                <a:cs typeface="Times New Roman" panose="02020603050405020304" pitchFamily="18" charset="0"/>
              </a:rPr>
              <a:t>t</a:t>
            </a:r>
            <a:r>
              <a:rPr lang="en-US" altLang="en-US" sz="2000" dirty="0"/>
              <a:t> = 1[s] into the solution for </a:t>
            </a:r>
            <a:br>
              <a:rPr lang="en-US" altLang="en-US" sz="2000" dirty="0"/>
            </a:br>
            <a:r>
              <a:rPr lang="en-US" altLang="en-US" sz="2000" dirty="0"/>
              <a:t>0 </a:t>
            </a:r>
            <a:r>
              <a:rPr lang="en-US" altLang="en-US" sz="2000" dirty="0">
                <a:latin typeface="Symbol" pitchFamily="18" charset="2"/>
              </a:rPr>
              <a:t>£</a:t>
            </a:r>
            <a:r>
              <a:rPr lang="en-US" altLang="en-US" sz="2000" dirty="0"/>
              <a:t> </a:t>
            </a:r>
            <a:r>
              <a:rPr lang="en-US" altLang="en-US" sz="2000" i="1" dirty="0">
                <a:latin typeface="Times New Roman" panose="02020603050405020304" pitchFamily="18" charset="0"/>
                <a:cs typeface="Times New Roman" panose="02020603050405020304" pitchFamily="18" charset="0"/>
              </a:rPr>
              <a:t>t</a:t>
            </a:r>
            <a:r>
              <a:rPr lang="en-US" altLang="en-US" sz="2000" dirty="0">
                <a:latin typeface="Times New Roman" panose="02020603050405020304" pitchFamily="18" charset="0"/>
                <a:cs typeface="Times New Roman" panose="02020603050405020304" pitchFamily="18" charset="0"/>
              </a:rPr>
              <a:t> </a:t>
            </a:r>
            <a:r>
              <a:rPr lang="en-US" altLang="en-US" sz="2000" dirty="0">
                <a:latin typeface="Symbol" pitchFamily="18" charset="2"/>
              </a:rPr>
              <a:t>£</a:t>
            </a:r>
            <a:r>
              <a:rPr lang="en-US" altLang="en-US" sz="2000" dirty="0"/>
              <a:t> 1[s], we get</a:t>
            </a:r>
          </a:p>
        </p:txBody>
      </p:sp>
      <p:graphicFrame>
        <p:nvGraphicFramePr>
          <p:cNvPr id="748551" name="Object 7"/>
          <p:cNvGraphicFramePr>
            <a:graphicFrameLocks noChangeAspect="1"/>
          </p:cNvGraphicFramePr>
          <p:nvPr/>
        </p:nvGraphicFramePr>
        <p:xfrm>
          <a:off x="0" y="4122738"/>
          <a:ext cx="3810000" cy="2735262"/>
        </p:xfrm>
        <a:graphic>
          <a:graphicData uri="http://schemas.openxmlformats.org/presentationml/2006/ole">
            <mc:AlternateContent xmlns:mc="http://schemas.openxmlformats.org/markup-compatibility/2006">
              <mc:Choice xmlns:v="urn:schemas-microsoft-com:vml" Requires="v">
                <p:oleObj spid="_x0000_s748755" name="VISIO" r:id="rId6" imgW="4543560" imgH="3261960" progId="Visio.Drawing.6">
                  <p:embed/>
                </p:oleObj>
              </mc:Choice>
              <mc:Fallback>
                <p:oleObj name="VISIO" r:id="rId6" imgW="4543560" imgH="326196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22738"/>
                        <a:ext cx="3810000" cy="27352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552" name="Object 8"/>
          <p:cNvGraphicFramePr>
            <a:graphicFrameLocks noChangeAspect="1"/>
          </p:cNvGraphicFramePr>
          <p:nvPr/>
        </p:nvGraphicFramePr>
        <p:xfrm>
          <a:off x="4800600" y="4683125"/>
          <a:ext cx="3176588" cy="1096963"/>
        </p:xfrm>
        <a:graphic>
          <a:graphicData uri="http://schemas.openxmlformats.org/presentationml/2006/ole">
            <mc:AlternateContent xmlns:mc="http://schemas.openxmlformats.org/markup-compatibility/2006">
              <mc:Choice xmlns:v="urn:schemas-microsoft-com:vml" Requires="v">
                <p:oleObj spid="_x0000_s748756" name="Equation" r:id="rId8" imgW="1841400" imgH="634680" progId="Equation.DSMT4">
                  <p:embed/>
                </p:oleObj>
              </mc:Choice>
              <mc:Fallback>
                <p:oleObj name="Equation" r:id="rId8" imgW="1841400" imgH="6346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683125"/>
                        <a:ext cx="3176588" cy="109696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209800" y="0"/>
            <a:ext cx="6934200" cy="685800"/>
          </a:xfrm>
        </p:spPr>
        <p:txBody>
          <a:bodyPr/>
          <a:lstStyle/>
          <a:p>
            <a:r>
              <a:rPr lang="en-US" altLang="en-US" sz="3200" dirty="0"/>
              <a:t>Sequential Switching – Example – 10</a:t>
            </a:r>
          </a:p>
        </p:txBody>
      </p:sp>
      <p:sp>
        <p:nvSpPr>
          <p:cNvPr id="750595"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5059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5059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5080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0598" name="Text Box 6"/>
          <p:cNvSpPr txBox="1">
            <a:spLocks noChangeArrowheads="1"/>
          </p:cNvSpPr>
          <p:nvPr/>
        </p:nvSpPr>
        <p:spPr bwMode="auto">
          <a:xfrm>
            <a:off x="152400" y="2286000"/>
            <a:ext cx="8610600" cy="1349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Next, we want to find the time constant of the solution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1[s].  Here, the equivalent resistance seems fairly clear, and we can see that the equivalent resistance will be 8[</a:t>
            </a:r>
            <a:r>
              <a:rPr lang="en-US" altLang="en-US" sz="2000" dirty="0">
                <a:latin typeface="Symbol" pitchFamily="18" charset="2"/>
              </a:rPr>
              <a:t>W</a:t>
            </a:r>
            <a:r>
              <a:rPr lang="en-US" altLang="en-US" sz="2000" dirty="0"/>
              <a:t>], after we have set the independent source equal to zero.  The time constant will be </a:t>
            </a:r>
            <a:r>
              <a:rPr lang="en-US" altLang="en-US" sz="2000" i="1" dirty="0">
                <a:latin typeface="Times New Roman" panose="02020603050405020304" pitchFamily="18" charset="0"/>
                <a:cs typeface="Times New Roman" panose="02020603050405020304" pitchFamily="18" charset="0"/>
              </a:rPr>
              <a:t>R</a:t>
            </a:r>
            <a:r>
              <a:rPr lang="en-US" altLang="en-US" sz="2000" i="1" baseline="-25000" dirty="0">
                <a:latin typeface="Times New Roman" panose="02020603050405020304" pitchFamily="18" charset="0"/>
                <a:cs typeface="Times New Roman" panose="02020603050405020304" pitchFamily="18" charset="0"/>
              </a:rPr>
              <a:t>S2</a:t>
            </a:r>
            <a:r>
              <a:rPr lang="en-US" altLang="en-US" sz="2000" i="1" dirty="0">
                <a:latin typeface="Times New Roman" panose="02020603050405020304" pitchFamily="18" charset="0"/>
                <a:cs typeface="Times New Roman" panose="02020603050405020304" pitchFamily="18" charset="0"/>
              </a:rPr>
              <a:t>C</a:t>
            </a:r>
            <a:r>
              <a:rPr lang="en-US" altLang="en-US" sz="2000" dirty="0"/>
              <a:t>, which will be</a:t>
            </a:r>
          </a:p>
        </p:txBody>
      </p:sp>
      <p:graphicFrame>
        <p:nvGraphicFramePr>
          <p:cNvPr id="750599" name="Object 7"/>
          <p:cNvGraphicFramePr>
            <a:graphicFrameLocks noChangeAspect="1"/>
          </p:cNvGraphicFramePr>
          <p:nvPr/>
        </p:nvGraphicFramePr>
        <p:xfrm>
          <a:off x="0" y="4013200"/>
          <a:ext cx="3962400" cy="2844800"/>
        </p:xfrm>
        <a:graphic>
          <a:graphicData uri="http://schemas.openxmlformats.org/presentationml/2006/ole">
            <mc:AlternateContent xmlns:mc="http://schemas.openxmlformats.org/markup-compatibility/2006">
              <mc:Choice xmlns:v="urn:schemas-microsoft-com:vml" Requires="v">
                <p:oleObj spid="_x0000_s750806" name="VISIO" r:id="rId6" imgW="4543560" imgH="3261960" progId="Visio.Drawing.6">
                  <p:embed/>
                </p:oleObj>
              </mc:Choice>
              <mc:Fallback>
                <p:oleObj name="VISIO" r:id="rId6" imgW="4543560" imgH="326196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13200"/>
                        <a:ext cx="3962400" cy="284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0600" name="Object 8"/>
          <p:cNvGraphicFramePr>
            <a:graphicFrameLocks noChangeAspect="1"/>
          </p:cNvGraphicFramePr>
          <p:nvPr/>
        </p:nvGraphicFramePr>
        <p:xfrm>
          <a:off x="4759325" y="4627563"/>
          <a:ext cx="3241675" cy="519112"/>
        </p:xfrm>
        <a:graphic>
          <a:graphicData uri="http://schemas.openxmlformats.org/presentationml/2006/ole">
            <mc:AlternateContent xmlns:mc="http://schemas.openxmlformats.org/markup-compatibility/2006">
              <mc:Choice xmlns:v="urn:schemas-microsoft-com:vml" Requires="v">
                <p:oleObj spid="_x0000_s750807" name="Equation" r:id="rId8" imgW="1269720" imgH="203040" progId="Equation.DSMT4">
                  <p:embed/>
                </p:oleObj>
              </mc:Choice>
              <mc:Fallback>
                <p:oleObj name="Equation" r:id="rId8" imgW="1269720" imgH="2030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9325" y="4627563"/>
                        <a:ext cx="3241675" cy="51911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a:xfrm>
            <a:off x="2362200" y="0"/>
            <a:ext cx="6781800" cy="685800"/>
          </a:xfrm>
        </p:spPr>
        <p:txBody>
          <a:bodyPr/>
          <a:lstStyle/>
          <a:p>
            <a:r>
              <a:rPr lang="en-US" altLang="en-US" sz="3100" dirty="0"/>
              <a:t>Sequential Switching – Example – 11</a:t>
            </a:r>
          </a:p>
        </p:txBody>
      </p:sp>
      <p:sp>
        <p:nvSpPr>
          <p:cNvPr id="752643" name="Rectangle 3"/>
          <p:cNvSpPr>
            <a:spLocks noGrp="1" noChangeArrowheads="1"/>
          </p:cNvSpPr>
          <p:nvPr>
            <p:ph type="body" idx="1"/>
          </p:nvPr>
        </p:nvSpPr>
        <p:spPr>
          <a:xfrm>
            <a:off x="304800" y="6858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5264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5264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5285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46" name="Text Box 6"/>
          <p:cNvSpPr txBox="1">
            <a:spLocks noChangeArrowheads="1"/>
          </p:cNvSpPr>
          <p:nvPr/>
        </p:nvSpPr>
        <p:spPr bwMode="auto">
          <a:xfrm>
            <a:off x="152400" y="2286000"/>
            <a:ext cx="8610600"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Next, we want to find the final value of the solution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1[s], which we are now calling the steady-state value.  Here, the solution seems fairly clear. For steady-state, the value can be obtained when the capacitor is replaced by an open circuit, since the voltages and currents will have stopped changing.  We get the circuit below, and we can solve, to get</a:t>
            </a:r>
          </a:p>
        </p:txBody>
      </p:sp>
      <p:graphicFrame>
        <p:nvGraphicFramePr>
          <p:cNvPr id="752647" name="Object 7"/>
          <p:cNvGraphicFramePr>
            <a:graphicFrameLocks noChangeAspect="1"/>
          </p:cNvGraphicFramePr>
          <p:nvPr>
            <p:extLst>
              <p:ext uri="{D42A27DB-BD31-4B8C-83A1-F6EECF244321}">
                <p14:modId xmlns:p14="http://schemas.microsoft.com/office/powerpoint/2010/main" val="2318750707"/>
              </p:ext>
            </p:extLst>
          </p:nvPr>
        </p:nvGraphicFramePr>
        <p:xfrm>
          <a:off x="5294313" y="4579938"/>
          <a:ext cx="2171700" cy="615950"/>
        </p:xfrm>
        <a:graphic>
          <a:graphicData uri="http://schemas.openxmlformats.org/presentationml/2006/ole">
            <mc:AlternateContent xmlns:mc="http://schemas.openxmlformats.org/markup-compatibility/2006">
              <mc:Choice xmlns:v="urn:schemas-microsoft-com:vml" Requires="v">
                <p:oleObj spid="_x0000_s752855" name="Equation" r:id="rId6" imgW="850680" imgH="241200" progId="Equation.DSMT4">
                  <p:embed/>
                </p:oleObj>
              </mc:Choice>
              <mc:Fallback>
                <p:oleObj name="Equation" r:id="rId6" imgW="850680" imgH="241200" progId="Equation.DSMT4">
                  <p:embed/>
                  <p:pic>
                    <p:nvPicPr>
                      <p:cNvPr id="0" name="Object 7"/>
                      <p:cNvPicPr>
                        <a:picLocks noChangeAspect="1" noChangeArrowheads="1"/>
                      </p:cNvPicPr>
                      <p:nvPr/>
                    </p:nvPicPr>
                    <p:blipFill>
                      <a:blip r:embed="rId7"/>
                      <a:srcRect/>
                      <a:stretch>
                        <a:fillRect/>
                      </a:stretch>
                    </p:blipFill>
                    <p:spPr bwMode="auto">
                      <a:xfrm>
                        <a:off x="5294313" y="4579938"/>
                        <a:ext cx="2171700" cy="6159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2648" name="Object 8"/>
          <p:cNvGraphicFramePr>
            <a:graphicFrameLocks noChangeAspect="1"/>
          </p:cNvGraphicFramePr>
          <p:nvPr>
            <p:extLst>
              <p:ext uri="{D42A27DB-BD31-4B8C-83A1-F6EECF244321}">
                <p14:modId xmlns:p14="http://schemas.microsoft.com/office/powerpoint/2010/main" val="4060320923"/>
              </p:ext>
            </p:extLst>
          </p:nvPr>
        </p:nvGraphicFramePr>
        <p:xfrm>
          <a:off x="0" y="4011613"/>
          <a:ext cx="3962400" cy="2846387"/>
        </p:xfrm>
        <a:graphic>
          <a:graphicData uri="http://schemas.openxmlformats.org/presentationml/2006/ole">
            <mc:AlternateContent xmlns:mc="http://schemas.openxmlformats.org/markup-compatibility/2006">
              <mc:Choice xmlns:v="urn:schemas-microsoft-com:vml" Requires="v">
                <p:oleObj spid="_x0000_s752856" name="Visio" r:id="rId8" imgW="4543366" imgH="3261870" progId="Visio.Drawing.11">
                  <p:embed/>
                </p:oleObj>
              </mc:Choice>
              <mc:Fallback>
                <p:oleObj name="Visio" r:id="rId8" imgW="4543366" imgH="3261870" progId="Visio.Drawing.11">
                  <p:embed/>
                  <p:pic>
                    <p:nvPicPr>
                      <p:cNvPr id="0" name="Object 8"/>
                      <p:cNvPicPr>
                        <a:picLocks noChangeAspect="1" noChangeArrowheads="1"/>
                      </p:cNvPicPr>
                      <p:nvPr/>
                    </p:nvPicPr>
                    <p:blipFill>
                      <a:blip r:embed="rId9"/>
                      <a:srcRect/>
                      <a:stretch>
                        <a:fillRect/>
                      </a:stretch>
                    </p:blipFill>
                    <p:spPr bwMode="auto">
                      <a:xfrm>
                        <a:off x="0" y="4011613"/>
                        <a:ext cx="3962400" cy="28463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228600" y="0"/>
            <a:ext cx="8610600" cy="1828800"/>
          </a:xfrm>
        </p:spPr>
        <p:txBody>
          <a:bodyPr/>
          <a:lstStyle/>
          <a:p>
            <a:r>
              <a:rPr lang="en-US" altLang="en-US" sz="3200" dirty="0"/>
              <a:t>Overview of this Lecture</a:t>
            </a:r>
            <a:br>
              <a:rPr lang="en-US" altLang="en-US" sz="3200" dirty="0"/>
            </a:br>
            <a:r>
              <a:rPr lang="en-US" altLang="en-US" sz="3200" dirty="0"/>
              <a:t> Special Cases and Approaches with First Order Circuits</a:t>
            </a:r>
          </a:p>
        </p:txBody>
      </p:sp>
      <p:sp>
        <p:nvSpPr>
          <p:cNvPr id="701443" name="Rectangle 3"/>
          <p:cNvSpPr>
            <a:spLocks noGrp="1" noChangeArrowheads="1"/>
          </p:cNvSpPr>
          <p:nvPr>
            <p:ph type="body" idx="1"/>
          </p:nvPr>
        </p:nvSpPr>
        <p:spPr>
          <a:xfrm>
            <a:off x="762000" y="2895600"/>
            <a:ext cx="7772400" cy="3581400"/>
          </a:xfrm>
        </p:spPr>
        <p:txBody>
          <a:bodyPr/>
          <a:lstStyle/>
          <a:p>
            <a:pPr>
              <a:buFontTx/>
              <a:buNone/>
            </a:pPr>
            <a:r>
              <a:rPr lang="en-US" altLang="en-US" sz="2800" dirty="0"/>
              <a:t>In this lecture, we will cover the following topics:</a:t>
            </a:r>
          </a:p>
          <a:p>
            <a:r>
              <a:rPr lang="en-US" altLang="en-US" sz="2800" dirty="0"/>
              <a:t>Finding Time Constants</a:t>
            </a:r>
          </a:p>
          <a:p>
            <a:r>
              <a:rPr lang="en-US" altLang="en-US" sz="2800" dirty="0"/>
              <a:t>Initial and Final Values</a:t>
            </a:r>
          </a:p>
          <a:p>
            <a:r>
              <a:rPr lang="en-US" altLang="en-US" sz="2800" dirty="0"/>
              <a:t>Sequential Switching</a:t>
            </a:r>
          </a:p>
          <a:p>
            <a:r>
              <a:rPr lang="en-US" altLang="en-US" sz="2800" dirty="0"/>
              <a:t>Negative Time Constants</a:t>
            </a:r>
          </a:p>
          <a:p>
            <a:r>
              <a:rPr lang="en-US" altLang="en-US" sz="2800" dirty="0"/>
              <a:t>Generalized Solution for First Order Circuits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2057400" y="0"/>
            <a:ext cx="7086600" cy="685800"/>
          </a:xfrm>
        </p:spPr>
        <p:txBody>
          <a:bodyPr/>
          <a:lstStyle/>
          <a:p>
            <a:r>
              <a:rPr lang="en-US" altLang="en-US" sz="3200" dirty="0"/>
              <a:t>Sequential Switching – Example – 12</a:t>
            </a:r>
          </a:p>
        </p:txBody>
      </p:sp>
      <p:sp>
        <p:nvSpPr>
          <p:cNvPr id="754691" name="Rectangle 3"/>
          <p:cNvSpPr>
            <a:spLocks noGrp="1" noChangeArrowheads="1"/>
          </p:cNvSpPr>
          <p:nvPr>
            <p:ph type="body" idx="1"/>
          </p:nvPr>
        </p:nvSpPr>
        <p:spPr>
          <a:xfrm>
            <a:off x="304800" y="914400"/>
            <a:ext cx="8305800" cy="1447800"/>
          </a:xfrm>
          <a:solidFill>
            <a:schemeClr val="accent1"/>
          </a:solidFill>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5469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5469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5490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4694" name="Text Box 6"/>
          <p:cNvSpPr txBox="1">
            <a:spLocks noChangeArrowheads="1"/>
          </p:cNvSpPr>
          <p:nvPr/>
        </p:nvSpPr>
        <p:spPr bwMode="auto">
          <a:xfrm>
            <a:off x="152400" y="2590800"/>
            <a:ext cx="8610600" cy="10445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Times New Roman" pitchFamily="18" charset="0"/>
              </a:rPr>
              <a:t>Now we can write the expression for the voltage </a:t>
            </a:r>
            <a:r>
              <a:rPr lang="en-US" altLang="en-US" sz="2000" i="1" dirty="0">
                <a:latin typeface="Times New Roman" pitchFamily="18" charset="0"/>
              </a:rPr>
              <a:t>v</a:t>
            </a:r>
            <a:r>
              <a:rPr lang="en-US" altLang="en-US" sz="2000" i="1" baseline="-25000" dirty="0">
                <a:latin typeface="Times New Roman" pitchFamily="18" charset="0"/>
              </a:rPr>
              <a:t>C</a:t>
            </a:r>
            <a:r>
              <a:rPr lang="en-US" altLang="en-US" sz="2000" i="1" dirty="0">
                <a:latin typeface="Times New Roman" pitchFamily="18" charset="0"/>
              </a:rPr>
              <a:t>(t)</a:t>
            </a:r>
            <a:r>
              <a:rPr lang="en-US" altLang="en-US" sz="2000" dirty="0">
                <a:latin typeface="Times New Roman" pitchFamily="18" charset="0"/>
              </a:rPr>
              <a:t> for </a:t>
            </a:r>
            <a:r>
              <a:rPr lang="en-US" altLang="en-US" sz="2000" i="1" dirty="0">
                <a:latin typeface="Times New Roman" pitchFamily="18" charset="0"/>
              </a:rPr>
              <a:t>t</a:t>
            </a:r>
            <a:r>
              <a:rPr lang="en-US" altLang="en-US" sz="2000" dirty="0">
                <a:latin typeface="Times New Roman" pitchFamily="18" charset="0"/>
              </a:rPr>
              <a:t> </a:t>
            </a:r>
            <a:r>
              <a:rPr lang="en-US" altLang="en-US" sz="2000" dirty="0">
                <a:latin typeface="Symbol" pitchFamily="18" charset="2"/>
              </a:rPr>
              <a:t>³</a:t>
            </a:r>
            <a:r>
              <a:rPr lang="en-US" altLang="en-US" sz="2000" dirty="0">
                <a:latin typeface="Times New Roman" pitchFamily="18" charset="0"/>
              </a:rPr>
              <a:t> 1[s].  We have found the initial condition, the time constant, and the final value.  We can write the solution as</a:t>
            </a:r>
          </a:p>
        </p:txBody>
      </p:sp>
      <p:graphicFrame>
        <p:nvGraphicFramePr>
          <p:cNvPr id="754695" name="Object 7"/>
          <p:cNvGraphicFramePr>
            <a:graphicFrameLocks noChangeAspect="1"/>
          </p:cNvGraphicFramePr>
          <p:nvPr/>
        </p:nvGraphicFramePr>
        <p:xfrm>
          <a:off x="3733800" y="4419600"/>
          <a:ext cx="5194300" cy="1360488"/>
        </p:xfrm>
        <a:graphic>
          <a:graphicData uri="http://schemas.openxmlformats.org/presentationml/2006/ole">
            <mc:AlternateContent xmlns:mc="http://schemas.openxmlformats.org/markup-compatibility/2006">
              <mc:Choice xmlns:v="urn:schemas-microsoft-com:vml" Requires="v">
                <p:oleObj spid="_x0000_s754903" name="Equation" r:id="rId6" imgW="3009600" imgH="787320" progId="Equation.DSMT4">
                  <p:embed/>
                </p:oleObj>
              </mc:Choice>
              <mc:Fallback>
                <p:oleObj name="Equation" r:id="rId6" imgW="3009600" imgH="78732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419600"/>
                        <a:ext cx="5194300" cy="13604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24651018"/>
              </p:ext>
            </p:extLst>
          </p:nvPr>
        </p:nvGraphicFramePr>
        <p:xfrm>
          <a:off x="0" y="4267200"/>
          <a:ext cx="3606602" cy="2590800"/>
        </p:xfrm>
        <a:graphic>
          <a:graphicData uri="http://schemas.openxmlformats.org/presentationml/2006/ole">
            <mc:AlternateContent xmlns:mc="http://schemas.openxmlformats.org/markup-compatibility/2006">
              <mc:Choice xmlns:v="urn:schemas-microsoft-com:vml" Requires="v">
                <p:oleObj spid="_x0000_s754904" name="Visio" r:id="rId8" imgW="4543366" imgH="3261870" progId="Visio.Drawing.11">
                  <p:embed/>
                </p:oleObj>
              </mc:Choice>
              <mc:Fallback>
                <p:oleObj name="Visio" r:id="rId8" imgW="4543366" imgH="3261870" progId="Visio.Drawing.11">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67200"/>
                        <a:ext cx="3606602" cy="2590800"/>
                      </a:xfrm>
                      <a:prstGeom prst="rect">
                        <a:avLst/>
                      </a:prstGeom>
                      <a:solidFill>
                        <a:srgbClr val="CCFFFF"/>
                      </a:solidFill>
                      <a:ln w="9525">
                        <a:solidFill>
                          <a:schemeClr val="tx1"/>
                        </a:solidFill>
                        <a:miter lim="800000"/>
                        <a:headEnd/>
                        <a:tailEnd/>
                      </a:ln>
                      <a:effec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2057400" y="0"/>
            <a:ext cx="7086600" cy="685800"/>
          </a:xfrm>
        </p:spPr>
        <p:txBody>
          <a:bodyPr/>
          <a:lstStyle/>
          <a:p>
            <a:r>
              <a:rPr lang="en-US" altLang="en-US" sz="3200" dirty="0"/>
              <a:t>Sequential Switching – Example – 13</a:t>
            </a:r>
          </a:p>
        </p:txBody>
      </p:sp>
      <p:sp>
        <p:nvSpPr>
          <p:cNvPr id="756739" name="Rectangle 3"/>
          <p:cNvSpPr>
            <a:spLocks noGrp="1" noChangeArrowheads="1"/>
          </p:cNvSpPr>
          <p:nvPr>
            <p:ph type="body" idx="1"/>
          </p:nvPr>
        </p:nvSpPr>
        <p:spPr>
          <a:xfrm>
            <a:off x="304800" y="762000"/>
            <a:ext cx="8305800" cy="1447800"/>
          </a:xfrm>
        </p:spPr>
        <p:txBody>
          <a:bodyPr/>
          <a:lstStyle/>
          <a:p>
            <a:pPr marL="0" indent="225425">
              <a:lnSpc>
                <a:spcPct val="90000"/>
              </a:lnSpc>
              <a:buFontTx/>
              <a:buNone/>
            </a:pPr>
            <a:r>
              <a:rPr lang="en-US" altLang="en-US" sz="2000" dirty="0"/>
              <a:t>The problem has two switches, called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and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We are told that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was closed for a long time, and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was open for a long time before </a:t>
            </a:r>
            <a:r>
              <a:rPr lang="en-US" altLang="en-US" sz="2000" i="1" dirty="0">
                <a:latin typeface="Times New Roman" panose="02020603050405020304" pitchFamily="18" charset="0"/>
                <a:cs typeface="Times New Roman" panose="02020603050405020304" pitchFamily="18" charset="0"/>
              </a:rPr>
              <a:t>t</a:t>
            </a:r>
            <a:r>
              <a:rPr lang="en-US" altLang="en-US" sz="2000" dirty="0"/>
              <a:t> = 0.  Then, at </a:t>
            </a:r>
            <a:r>
              <a:rPr lang="en-US" altLang="en-US" sz="2000" i="1" dirty="0">
                <a:latin typeface="Times New Roman" panose="02020603050405020304" pitchFamily="18" charset="0"/>
                <a:cs typeface="Times New Roman" panose="02020603050405020304" pitchFamily="18" charset="0"/>
              </a:rPr>
              <a:t>t</a:t>
            </a:r>
            <a:r>
              <a:rPr lang="en-US" altLang="en-US" sz="2000" dirty="0"/>
              <a:t> = 0,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B</a:t>
            </a:r>
            <a:r>
              <a:rPr lang="en-US" altLang="en-US" sz="2000" dirty="0"/>
              <a:t> closed.  Then, at </a:t>
            </a:r>
            <a:br>
              <a:rPr lang="en-US" altLang="en-US" sz="2000" dirty="0"/>
            </a:br>
            <a:r>
              <a:rPr lang="en-US" altLang="en-US" sz="2000" i="1" dirty="0">
                <a:latin typeface="Times New Roman" panose="02020603050405020304" pitchFamily="18" charset="0"/>
                <a:cs typeface="Times New Roman" panose="02020603050405020304" pitchFamily="18" charset="0"/>
              </a:rPr>
              <a:t>t</a:t>
            </a:r>
            <a:r>
              <a:rPr lang="en-US" altLang="en-US" sz="2000" dirty="0"/>
              <a:t> = 1[s], switch </a:t>
            </a:r>
            <a:r>
              <a:rPr lang="en-US" altLang="en-US" sz="2000" dirty="0">
                <a:latin typeface="Times New Roman" panose="02020603050405020304" pitchFamily="18" charset="0"/>
                <a:cs typeface="Times New Roman" panose="02020603050405020304" pitchFamily="18" charset="0"/>
              </a:rPr>
              <a:t>SW</a:t>
            </a:r>
            <a:r>
              <a:rPr lang="en-US" altLang="en-US" sz="2000" baseline="-25000" dirty="0">
                <a:latin typeface="Times New Roman" panose="02020603050405020304" pitchFamily="18" charset="0"/>
                <a:cs typeface="Times New Roman" panose="02020603050405020304" pitchFamily="18" charset="0"/>
              </a:rPr>
              <a:t>A</a:t>
            </a:r>
            <a:r>
              <a:rPr lang="en-US" altLang="en-US" sz="2000" dirty="0"/>
              <a:t> opened.  We wish to find the voltage across the capacitor,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a:t>
            </a:r>
            <a:r>
              <a:rPr lang="en-US" altLang="en-US" sz="2000" dirty="0">
                <a:latin typeface="Symbol" pitchFamily="18" charset="2"/>
              </a:rPr>
              <a:t>³</a:t>
            </a:r>
            <a:r>
              <a:rPr lang="en-US" altLang="en-US" sz="2000" dirty="0"/>
              <a:t> 0.  </a:t>
            </a:r>
          </a:p>
        </p:txBody>
      </p:sp>
      <p:sp>
        <p:nvSpPr>
          <p:cNvPr id="75674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5674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5694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6742" name="Text Box 6"/>
          <p:cNvSpPr txBox="1">
            <a:spLocks noChangeArrowheads="1"/>
          </p:cNvSpPr>
          <p:nvPr/>
        </p:nvSpPr>
        <p:spPr bwMode="auto">
          <a:xfrm>
            <a:off x="0" y="2362200"/>
            <a:ext cx="8610600" cy="434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So, our complete solution, which has two parts, is the following,</a:t>
            </a:r>
          </a:p>
        </p:txBody>
      </p:sp>
      <p:graphicFrame>
        <p:nvGraphicFramePr>
          <p:cNvPr id="756743" name="Object 7"/>
          <p:cNvGraphicFramePr>
            <a:graphicFrameLocks noChangeAspect="1"/>
          </p:cNvGraphicFramePr>
          <p:nvPr/>
        </p:nvGraphicFramePr>
        <p:xfrm>
          <a:off x="4038600" y="2971800"/>
          <a:ext cx="4886325" cy="1360488"/>
        </p:xfrm>
        <a:graphic>
          <a:graphicData uri="http://schemas.openxmlformats.org/presentationml/2006/ole">
            <mc:AlternateContent xmlns:mc="http://schemas.openxmlformats.org/markup-compatibility/2006">
              <mc:Choice xmlns:v="urn:schemas-microsoft-com:vml" Requires="v">
                <p:oleObj spid="_x0000_s756950" name="Equation" r:id="rId6" imgW="2831760" imgH="787320" progId="Equation.DSMT4">
                  <p:embed/>
                </p:oleObj>
              </mc:Choice>
              <mc:Fallback>
                <p:oleObj name="Equation" r:id="rId6" imgW="2831760" imgH="78732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971800"/>
                        <a:ext cx="4886325" cy="13604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6744" name="Object 8"/>
          <p:cNvGraphicFramePr>
            <a:graphicFrameLocks noChangeAspect="1"/>
          </p:cNvGraphicFramePr>
          <p:nvPr/>
        </p:nvGraphicFramePr>
        <p:xfrm>
          <a:off x="0" y="4303713"/>
          <a:ext cx="6629400" cy="2554287"/>
        </p:xfrm>
        <a:graphic>
          <a:graphicData uri="http://schemas.openxmlformats.org/presentationml/2006/ole">
            <mc:AlternateContent xmlns:mc="http://schemas.openxmlformats.org/markup-compatibility/2006">
              <mc:Choice xmlns:v="urn:schemas-microsoft-com:vml" Requires="v">
                <p:oleObj spid="_x0000_s756951" name="VISIO" r:id="rId8" imgW="7583760" imgH="2920680" progId="Visio.Drawing.6">
                  <p:embed/>
                </p:oleObj>
              </mc:Choice>
              <mc:Fallback>
                <p:oleObj name="VISIO" r:id="rId8" imgW="7583760" imgH="292068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303713"/>
                        <a:ext cx="6629400" cy="25542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58787" name="Object 3"/>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58996" name="Equation" r:id="rId4" imgW="914400" imgH="198720" progId="Equation.DSMT4">
                  <p:embed/>
                </p:oleObj>
              </mc:Choice>
              <mc:Fallback>
                <p:oleObj name="Equation" r:id="rId4" imgW="914400" imgH="1987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8788" name="Text Box 4"/>
          <p:cNvSpPr txBox="1">
            <a:spLocks noChangeArrowheads="1"/>
          </p:cNvSpPr>
          <p:nvPr/>
        </p:nvSpPr>
        <p:spPr bwMode="auto">
          <a:xfrm>
            <a:off x="228600" y="1371600"/>
            <a:ext cx="8610600" cy="2246769"/>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Notice, as you go through the previous slides in this example, that we switched back and forth between &lt; and &gt;, and </a:t>
            </a:r>
            <a:r>
              <a:rPr lang="en-US" altLang="en-US" sz="2000" dirty="0">
                <a:latin typeface="Symbol" pitchFamily="18" charset="2"/>
              </a:rPr>
              <a:t>£</a:t>
            </a:r>
            <a:r>
              <a:rPr lang="en-US" altLang="en-US" sz="2000" dirty="0"/>
              <a:t> and </a:t>
            </a:r>
            <a:r>
              <a:rPr lang="en-US" altLang="en-US" sz="2000" dirty="0">
                <a:latin typeface="Symbol" pitchFamily="18" charset="2"/>
              </a:rPr>
              <a:t>³</a:t>
            </a:r>
            <a:r>
              <a:rPr lang="en-US" altLang="en-US" sz="2000" dirty="0"/>
              <a:t>.  This has been done carefully.  Note that when we talk about the capacitive voltage,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C</a:t>
            </a:r>
            <a:r>
              <a:rPr lang="en-US" altLang="en-US" sz="2000" dirty="0"/>
              <a:t>, we used </a:t>
            </a:r>
            <a:r>
              <a:rPr lang="en-US" altLang="en-US" sz="2000" dirty="0">
                <a:latin typeface="Symbol" pitchFamily="18" charset="2"/>
              </a:rPr>
              <a:t>£</a:t>
            </a:r>
            <a:r>
              <a:rPr lang="en-US" altLang="en-US" sz="2000" dirty="0"/>
              <a:t> and </a:t>
            </a:r>
            <a:r>
              <a:rPr lang="en-US" altLang="en-US" sz="2000" dirty="0">
                <a:latin typeface="Symbol" pitchFamily="18" charset="2"/>
              </a:rPr>
              <a:t>³</a:t>
            </a:r>
            <a:r>
              <a:rPr lang="en-US" altLang="en-US" sz="2000" dirty="0"/>
              <a:t>.  When we talk about anything else, including the circuit as a whole, we use &lt; and &gt;, since there can be step changes in any other quantity, and we do not know the position of the switches at the time of switching.  </a:t>
            </a:r>
          </a:p>
        </p:txBody>
      </p:sp>
      <p:graphicFrame>
        <p:nvGraphicFramePr>
          <p:cNvPr id="758789" name="Object 5"/>
          <p:cNvGraphicFramePr>
            <a:graphicFrameLocks noChangeAspect="1"/>
          </p:cNvGraphicFramePr>
          <p:nvPr>
            <p:extLst>
              <p:ext uri="{D42A27DB-BD31-4B8C-83A1-F6EECF244321}">
                <p14:modId xmlns:p14="http://schemas.microsoft.com/office/powerpoint/2010/main" val="1516881732"/>
              </p:ext>
            </p:extLst>
          </p:nvPr>
        </p:nvGraphicFramePr>
        <p:xfrm>
          <a:off x="-1" y="4800600"/>
          <a:ext cx="5341823" cy="2057400"/>
        </p:xfrm>
        <a:graphic>
          <a:graphicData uri="http://schemas.openxmlformats.org/presentationml/2006/ole">
            <mc:AlternateContent xmlns:mc="http://schemas.openxmlformats.org/markup-compatibility/2006">
              <mc:Choice xmlns:v="urn:schemas-microsoft-com:vml" Requires="v">
                <p:oleObj spid="_x0000_s758997" name="VISIO" r:id="rId6" imgW="7583760" imgH="2920680" progId="Visio.Drawing.6">
                  <p:embed/>
                </p:oleObj>
              </mc:Choice>
              <mc:Fallback>
                <p:oleObj name="VISIO" r:id="rId6" imgW="7583760" imgH="29206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00600"/>
                        <a:ext cx="5341823" cy="2057400"/>
                      </a:xfrm>
                      <a:prstGeom prst="rect">
                        <a:avLst/>
                      </a:prstGeom>
                      <a:solidFill>
                        <a:srgbClr val="CCFFFF"/>
                      </a:solidFill>
                      <a:ln w="9525">
                        <a:solidFill>
                          <a:schemeClr val="tx1"/>
                        </a:solidFill>
                        <a:miter lim="800000"/>
                        <a:headEnd/>
                        <a:tailEnd/>
                      </a:ln>
                      <a:effectLst/>
                    </p:spPr>
                  </p:pic>
                </p:oleObj>
              </mc:Fallback>
            </mc:AlternateContent>
          </a:graphicData>
        </a:graphic>
      </p:graphicFrame>
      <p:graphicFrame>
        <p:nvGraphicFramePr>
          <p:cNvPr id="758790" name="Object 6"/>
          <p:cNvGraphicFramePr>
            <a:graphicFrameLocks noChangeAspect="1"/>
          </p:cNvGraphicFramePr>
          <p:nvPr>
            <p:extLst>
              <p:ext uri="{D42A27DB-BD31-4B8C-83A1-F6EECF244321}">
                <p14:modId xmlns:p14="http://schemas.microsoft.com/office/powerpoint/2010/main" val="394112895"/>
              </p:ext>
            </p:extLst>
          </p:nvPr>
        </p:nvGraphicFramePr>
        <p:xfrm>
          <a:off x="4100513" y="3429000"/>
          <a:ext cx="4810125" cy="1339850"/>
        </p:xfrm>
        <a:graphic>
          <a:graphicData uri="http://schemas.openxmlformats.org/presentationml/2006/ole">
            <mc:AlternateContent xmlns:mc="http://schemas.openxmlformats.org/markup-compatibility/2006">
              <mc:Choice xmlns:v="urn:schemas-microsoft-com:vml" Requires="v">
                <p:oleObj spid="_x0000_s758998" name="Equation" r:id="rId8" imgW="2831760" imgH="787320" progId="Equation.DSMT4">
                  <p:embed/>
                </p:oleObj>
              </mc:Choice>
              <mc:Fallback>
                <p:oleObj name="Equation" r:id="rId8" imgW="2831760" imgH="78732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0513" y="3429000"/>
                        <a:ext cx="4810125" cy="13398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8791" name="Rectangle 7"/>
          <p:cNvSpPr>
            <a:spLocks noGrp="1" noChangeArrowheads="1"/>
          </p:cNvSpPr>
          <p:nvPr>
            <p:ph type="title"/>
          </p:nvPr>
        </p:nvSpPr>
        <p:spPr>
          <a:xfrm>
            <a:off x="2362200" y="0"/>
            <a:ext cx="5257800" cy="990600"/>
          </a:xfrm>
        </p:spPr>
        <p:txBody>
          <a:bodyPr/>
          <a:lstStyle/>
          <a:p>
            <a:r>
              <a:rPr lang="en-US" altLang="en-US" sz="3200" dirty="0"/>
              <a:t>Note 1 – Sequential Switching</a:t>
            </a:r>
          </a:p>
        </p:txBody>
      </p:sp>
      <p:grpSp>
        <p:nvGrpSpPr>
          <p:cNvPr id="758794" name="Group 10"/>
          <p:cNvGrpSpPr>
            <a:grpSpLocks/>
          </p:cNvGrpSpPr>
          <p:nvPr/>
        </p:nvGrpSpPr>
        <p:grpSpPr bwMode="auto">
          <a:xfrm>
            <a:off x="7696200" y="0"/>
            <a:ext cx="1447800" cy="1295400"/>
            <a:chOff x="4848" y="0"/>
            <a:chExt cx="912" cy="816"/>
          </a:xfrm>
        </p:grpSpPr>
        <p:sp>
          <p:nvSpPr>
            <p:cNvPr id="758793" name="Rectangle 9"/>
            <p:cNvSpPr>
              <a:spLocks noChangeArrowheads="1"/>
            </p:cNvSpPr>
            <p:nvPr/>
          </p:nvSpPr>
          <p:spPr bwMode="auto">
            <a:xfrm>
              <a:off x="4848" y="0"/>
              <a:ext cx="912" cy="81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58792" name="Picture 8" descr="C:\WINNT\Profiles\Administrator\Application Data\Microsoft\Media Catalog\Downloaded Clips\cl47\j0178186.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60" y="0"/>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371600" y="0"/>
            <a:ext cx="7772400" cy="685800"/>
          </a:xfrm>
        </p:spPr>
        <p:txBody>
          <a:bodyPr/>
          <a:lstStyle/>
          <a:p>
            <a:r>
              <a:rPr lang="en-US" altLang="en-US" sz="3600" dirty="0"/>
              <a:t>Negative Time Constants – 1</a:t>
            </a:r>
          </a:p>
        </p:txBody>
      </p:sp>
      <p:sp>
        <p:nvSpPr>
          <p:cNvPr id="760835" name="Rectangle 3"/>
          <p:cNvSpPr>
            <a:spLocks noGrp="1" noChangeArrowheads="1"/>
          </p:cNvSpPr>
          <p:nvPr>
            <p:ph type="body" idx="1"/>
          </p:nvPr>
        </p:nvSpPr>
        <p:spPr>
          <a:xfrm>
            <a:off x="304800" y="914400"/>
            <a:ext cx="8305800" cy="2743200"/>
          </a:xfrm>
        </p:spPr>
        <p:txBody>
          <a:bodyPr/>
          <a:lstStyle/>
          <a:p>
            <a:pPr marL="0" indent="0">
              <a:lnSpc>
                <a:spcPct val="90000"/>
              </a:lnSpc>
              <a:buFontTx/>
              <a:buNone/>
            </a:pPr>
            <a:r>
              <a:rPr lang="en-US" altLang="en-US" sz="2800" dirty="0"/>
              <a:t>A circuit that illustrates what happens with a negative time constant is shown below.  The switch was closed for a long time, and then opened at </a:t>
            </a:r>
            <a:br>
              <a:rPr lang="en-US" altLang="en-US" sz="2800" dirty="0"/>
            </a:br>
            <a:r>
              <a:rPr lang="en-US" altLang="en-US" sz="2800" i="1" dirty="0">
                <a:latin typeface="Times New Roman" panose="02020603050405020304" pitchFamily="18" charset="0"/>
                <a:cs typeface="Times New Roman" panose="02020603050405020304" pitchFamily="18" charset="0"/>
              </a:rPr>
              <a:t>t</a:t>
            </a:r>
            <a:r>
              <a:rPr lang="en-US" altLang="en-US" sz="2800" dirty="0"/>
              <a:t> = 0.  We will solve this circuit to find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X</a:t>
            </a:r>
            <a:r>
              <a:rPr lang="en-US" altLang="en-US" sz="2800" i="1" dirty="0">
                <a:latin typeface="Times New Roman" panose="02020603050405020304" pitchFamily="18" charset="0"/>
                <a:cs typeface="Times New Roman" panose="02020603050405020304" pitchFamily="18" charset="0"/>
              </a:rPr>
              <a:t>(t)</a:t>
            </a:r>
            <a:r>
              <a:rPr lang="en-US" altLang="en-US" sz="2800" dirty="0"/>
              <a:t> for </a:t>
            </a:r>
            <a:r>
              <a:rPr lang="en-US" altLang="en-US" sz="2800" i="1" dirty="0">
                <a:latin typeface="Times New Roman" panose="02020603050405020304" pitchFamily="18" charset="0"/>
                <a:cs typeface="Times New Roman" panose="02020603050405020304" pitchFamily="18" charset="0"/>
              </a:rPr>
              <a:t>t</a:t>
            </a:r>
            <a:r>
              <a:rPr lang="en-US" altLang="en-US" sz="2800" dirty="0"/>
              <a:t> &gt; 0.  Before we start, though, let us consider what we should expect from a negative-valued time constant.  </a:t>
            </a:r>
          </a:p>
        </p:txBody>
      </p:sp>
      <p:graphicFrame>
        <p:nvGraphicFramePr>
          <p:cNvPr id="76083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6097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0838" name="Object 6"/>
          <p:cNvGraphicFramePr>
            <a:graphicFrameLocks noChangeAspect="1"/>
          </p:cNvGraphicFramePr>
          <p:nvPr/>
        </p:nvGraphicFramePr>
        <p:xfrm>
          <a:off x="1524000" y="3651250"/>
          <a:ext cx="7620000" cy="3206750"/>
        </p:xfrm>
        <a:graphic>
          <a:graphicData uri="http://schemas.openxmlformats.org/presentationml/2006/ole">
            <mc:AlternateContent xmlns:mc="http://schemas.openxmlformats.org/markup-compatibility/2006">
              <mc:Choice xmlns:v="urn:schemas-microsoft-com:vml" Requires="v">
                <p:oleObj spid="_x0000_s760974" name="VISIO" r:id="rId6" imgW="9172440" imgH="3860640" progId="Visio.Drawing.6">
                  <p:embed/>
                </p:oleObj>
              </mc:Choice>
              <mc:Fallback>
                <p:oleObj name="VISIO" r:id="rId6" imgW="9172440" imgH="3860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651250"/>
                        <a:ext cx="7620000" cy="32067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1371600" y="0"/>
            <a:ext cx="7772400" cy="685800"/>
          </a:xfrm>
        </p:spPr>
        <p:txBody>
          <a:bodyPr/>
          <a:lstStyle/>
          <a:p>
            <a:r>
              <a:rPr lang="en-US" altLang="en-US" sz="3600" dirty="0"/>
              <a:t>Negative Time Constants – 2</a:t>
            </a:r>
          </a:p>
        </p:txBody>
      </p:sp>
      <p:sp>
        <p:nvSpPr>
          <p:cNvPr id="762883" name="Rectangle 3"/>
          <p:cNvSpPr>
            <a:spLocks noGrp="1" noChangeArrowheads="1"/>
          </p:cNvSpPr>
          <p:nvPr>
            <p:ph type="body" idx="1"/>
          </p:nvPr>
        </p:nvSpPr>
        <p:spPr>
          <a:xfrm>
            <a:off x="304800" y="685800"/>
            <a:ext cx="8305800" cy="2590800"/>
          </a:xfrm>
        </p:spPr>
        <p:txBody>
          <a:bodyPr/>
          <a:lstStyle/>
          <a:p>
            <a:pPr marL="0" indent="0">
              <a:buFontTx/>
              <a:buNone/>
            </a:pPr>
            <a:r>
              <a:rPr lang="en-US" altLang="en-US" sz="2000" dirty="0"/>
              <a:t>Let's start by remembering what happens when we have a positive-valued time constant.  We get a solution that moves from an initial condition, towards a final value.  It moves exponentially, meaning that it approaches the final value, getting closer and closer but never mathematically reaching the final value, which occurs when things stop changing.  The final value is a steady-state value, and is found with all derivatives equal to zero, which means that inductors become short circuits, and capacitors become open circuits.</a:t>
            </a:r>
          </a:p>
        </p:txBody>
      </p:sp>
      <p:sp>
        <p:nvSpPr>
          <p:cNvPr id="76288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628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6302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2886" name="Object 6"/>
          <p:cNvGraphicFramePr>
            <a:graphicFrameLocks noChangeAspect="1"/>
          </p:cNvGraphicFramePr>
          <p:nvPr/>
        </p:nvGraphicFramePr>
        <p:xfrm>
          <a:off x="2514600" y="3208338"/>
          <a:ext cx="6629400" cy="3649662"/>
        </p:xfrm>
        <a:graphic>
          <a:graphicData uri="http://schemas.openxmlformats.org/presentationml/2006/ole">
            <mc:AlternateContent xmlns:mc="http://schemas.openxmlformats.org/markup-compatibility/2006">
              <mc:Choice xmlns:v="urn:schemas-microsoft-com:vml" Requires="v">
                <p:oleObj spid="_x0000_s763024" name="Chart" r:id="rId6" imgW="10735056" imgH="7925206" progId="Excel.Chart.8">
                  <p:embed/>
                </p:oleObj>
              </mc:Choice>
              <mc:Fallback>
                <p:oleObj name="Chart" r:id="rId6" imgW="10735056" imgH="7925206"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8338"/>
                        <a:ext cx="6629400" cy="36496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2887" name="Text Box 7"/>
          <p:cNvSpPr txBox="1">
            <a:spLocks noChangeArrowheads="1"/>
          </p:cNvSpPr>
          <p:nvPr/>
        </p:nvSpPr>
        <p:spPr bwMode="auto">
          <a:xfrm>
            <a:off x="365125" y="3392488"/>
            <a:ext cx="1920875" cy="1590675"/>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This was for a positive time constant.</a:t>
            </a:r>
          </a:p>
        </p:txBody>
      </p:sp>
      <p:sp>
        <p:nvSpPr>
          <p:cNvPr id="762888" name="Line 8"/>
          <p:cNvSpPr>
            <a:spLocks noChangeShapeType="1"/>
          </p:cNvSpPr>
          <p:nvPr/>
        </p:nvSpPr>
        <p:spPr bwMode="auto">
          <a:xfrm>
            <a:off x="2286000" y="3886200"/>
            <a:ext cx="1676400" cy="10668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1371600" y="0"/>
            <a:ext cx="7772400" cy="685800"/>
          </a:xfrm>
        </p:spPr>
        <p:txBody>
          <a:bodyPr/>
          <a:lstStyle/>
          <a:p>
            <a:r>
              <a:rPr lang="en-US" altLang="en-US" sz="3600" dirty="0"/>
              <a:t>Negative Time Constants – 3</a:t>
            </a:r>
          </a:p>
        </p:txBody>
      </p:sp>
      <p:sp>
        <p:nvSpPr>
          <p:cNvPr id="764931" name="Rectangle 3"/>
          <p:cNvSpPr>
            <a:spLocks noGrp="1" noChangeArrowheads="1"/>
          </p:cNvSpPr>
          <p:nvPr>
            <p:ph type="body" idx="1"/>
          </p:nvPr>
        </p:nvSpPr>
        <p:spPr>
          <a:xfrm>
            <a:off x="609600" y="685800"/>
            <a:ext cx="8305800" cy="2590800"/>
          </a:xfrm>
        </p:spPr>
        <p:txBody>
          <a:bodyPr/>
          <a:lstStyle/>
          <a:p>
            <a:pPr marL="0" indent="0">
              <a:buFontTx/>
              <a:buNone/>
            </a:pPr>
            <a:r>
              <a:rPr lang="en-US" altLang="en-US" sz="2400" dirty="0"/>
              <a:t>Now, notice what happens when we extend the range of time for this solution to </a:t>
            </a:r>
            <a:r>
              <a:rPr lang="en-US" altLang="en-US" sz="2400" i="1" dirty="0">
                <a:latin typeface="Times New Roman" panose="02020603050405020304" pitchFamily="18" charset="0"/>
                <a:cs typeface="Times New Roman" panose="02020603050405020304" pitchFamily="18" charset="0"/>
              </a:rPr>
              <a:t>t</a:t>
            </a:r>
            <a:r>
              <a:rPr lang="en-US" altLang="en-US" sz="2400" dirty="0"/>
              <a:t> &lt; 0.  This is the same solution, but plotted for negative values of time.  Note that the time constant is still positive.  The solution is decreasing rapidly as time goes more and more negative, that is, moving to the left.  </a:t>
            </a:r>
          </a:p>
        </p:txBody>
      </p:sp>
      <p:sp>
        <p:nvSpPr>
          <p:cNvPr id="76493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6493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6506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4934" name="Object 6"/>
          <p:cNvGraphicFramePr>
            <a:graphicFrameLocks noChangeAspect="1"/>
          </p:cNvGraphicFramePr>
          <p:nvPr/>
        </p:nvGraphicFramePr>
        <p:xfrm>
          <a:off x="1905000" y="2743200"/>
          <a:ext cx="5257800" cy="3881438"/>
        </p:xfrm>
        <a:graphic>
          <a:graphicData uri="http://schemas.openxmlformats.org/presentationml/2006/ole">
            <mc:AlternateContent xmlns:mc="http://schemas.openxmlformats.org/markup-compatibility/2006">
              <mc:Choice xmlns:v="urn:schemas-microsoft-com:vml" Requires="v">
                <p:oleObj spid="_x0000_s765070" name="Chart" r:id="rId6" imgW="9991954" imgH="7915656" progId="Excel.Chart.8">
                  <p:embed/>
                </p:oleObj>
              </mc:Choice>
              <mc:Fallback>
                <p:oleObj name="Chart" r:id="rId6" imgW="9991954" imgH="7915656"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43200"/>
                        <a:ext cx="5257800" cy="38814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1371600" y="0"/>
            <a:ext cx="7772400" cy="685800"/>
          </a:xfrm>
        </p:spPr>
        <p:txBody>
          <a:bodyPr/>
          <a:lstStyle/>
          <a:p>
            <a:r>
              <a:rPr lang="en-US" altLang="en-US" sz="3600" dirty="0"/>
              <a:t>Negative Time Constants – 4</a:t>
            </a:r>
          </a:p>
        </p:txBody>
      </p:sp>
      <p:sp>
        <p:nvSpPr>
          <p:cNvPr id="766979" name="Rectangle 3"/>
          <p:cNvSpPr>
            <a:spLocks noGrp="1" noChangeArrowheads="1"/>
          </p:cNvSpPr>
          <p:nvPr>
            <p:ph type="body" idx="1"/>
          </p:nvPr>
        </p:nvSpPr>
        <p:spPr>
          <a:xfrm>
            <a:off x="304800" y="914400"/>
            <a:ext cx="8305800" cy="2590800"/>
          </a:xfrm>
        </p:spPr>
        <p:txBody>
          <a:bodyPr/>
          <a:lstStyle/>
          <a:p>
            <a:pPr marL="0" indent="0">
              <a:buFontTx/>
              <a:buNone/>
            </a:pPr>
            <a:r>
              <a:rPr lang="en-US" altLang="en-US" sz="2400" dirty="0"/>
              <a:t>Next, see what happens when we change the time constant to a negative value.  We have also changed the time period to that from –300[ms] to +100[ms].  This looks just like our last plot, but rotated around the ordinate (vertical axis).  Note in particular that we have the same value at </a:t>
            </a:r>
            <a:r>
              <a:rPr lang="en-US" altLang="en-US" sz="2400" i="1" dirty="0">
                <a:latin typeface="Times New Roman" panose="02020603050405020304" pitchFamily="18" charset="0"/>
                <a:cs typeface="Times New Roman" panose="02020603050405020304" pitchFamily="18" charset="0"/>
              </a:rPr>
              <a:t>t</a:t>
            </a:r>
            <a:r>
              <a:rPr lang="en-US" altLang="en-US" sz="2400" dirty="0"/>
              <a:t> = 0, and we have the same steady state value, which is 10[mA].   </a:t>
            </a:r>
          </a:p>
        </p:txBody>
      </p:sp>
      <p:sp>
        <p:nvSpPr>
          <p:cNvPr id="76698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6698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6718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6982" name="Object 6"/>
          <p:cNvGraphicFramePr>
            <a:graphicFrameLocks noChangeAspect="1"/>
          </p:cNvGraphicFramePr>
          <p:nvPr/>
        </p:nvGraphicFramePr>
        <p:xfrm>
          <a:off x="4572000" y="3482975"/>
          <a:ext cx="4572000" cy="3375025"/>
        </p:xfrm>
        <a:graphic>
          <a:graphicData uri="http://schemas.openxmlformats.org/presentationml/2006/ole">
            <mc:AlternateContent xmlns:mc="http://schemas.openxmlformats.org/markup-compatibility/2006">
              <mc:Choice xmlns:v="urn:schemas-microsoft-com:vml" Requires="v">
                <p:oleObj spid="_x0000_s767186" name="Chart" r:id="rId6" imgW="10735056" imgH="7925206" progId="Excel.Chart.8">
                  <p:embed/>
                </p:oleObj>
              </mc:Choice>
              <mc:Fallback>
                <p:oleObj name="Chart" r:id="rId6" imgW="10735056" imgH="7925206"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482975"/>
                        <a:ext cx="4572000" cy="3375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6983" name="Object 7"/>
          <p:cNvGraphicFramePr>
            <a:graphicFrameLocks noChangeAspect="1"/>
          </p:cNvGraphicFramePr>
          <p:nvPr/>
        </p:nvGraphicFramePr>
        <p:xfrm>
          <a:off x="0" y="3482975"/>
          <a:ext cx="4572000" cy="3375025"/>
        </p:xfrm>
        <a:graphic>
          <a:graphicData uri="http://schemas.openxmlformats.org/presentationml/2006/ole">
            <mc:AlternateContent xmlns:mc="http://schemas.openxmlformats.org/markup-compatibility/2006">
              <mc:Choice xmlns:v="urn:schemas-microsoft-com:vml" Requires="v">
                <p:oleObj spid="_x0000_s767187" name="Chart" r:id="rId8" imgW="10735056" imgH="7925206" progId="Excel.Chart.8">
                  <p:embed/>
                </p:oleObj>
              </mc:Choice>
              <mc:Fallback>
                <p:oleObj name="Chart" r:id="rId8" imgW="10735056" imgH="7925206" progId="Excel.Char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82975"/>
                        <a:ext cx="4572000" cy="3375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371600" y="0"/>
            <a:ext cx="7772400" cy="685800"/>
          </a:xfrm>
        </p:spPr>
        <p:txBody>
          <a:bodyPr/>
          <a:lstStyle/>
          <a:p>
            <a:r>
              <a:rPr lang="en-US" altLang="en-US" sz="3600" dirty="0"/>
              <a:t>Negative Time Constants – 5</a:t>
            </a:r>
          </a:p>
        </p:txBody>
      </p:sp>
      <p:sp>
        <p:nvSpPr>
          <p:cNvPr id="769027" name="Rectangle 3"/>
          <p:cNvSpPr>
            <a:spLocks noGrp="1" noChangeArrowheads="1"/>
          </p:cNvSpPr>
          <p:nvPr>
            <p:ph type="body" idx="1"/>
          </p:nvPr>
        </p:nvSpPr>
        <p:spPr>
          <a:xfrm>
            <a:off x="381000" y="685800"/>
            <a:ext cx="8305800" cy="2971800"/>
          </a:xfrm>
        </p:spPr>
        <p:txBody>
          <a:bodyPr/>
          <a:lstStyle/>
          <a:p>
            <a:pPr marL="0" indent="0">
              <a:buFontTx/>
              <a:buNone/>
            </a:pPr>
            <a:r>
              <a:rPr lang="en-US" altLang="en-US" sz="2000" dirty="0"/>
              <a:t>The key, then, is that when we have a negative time constant, our solution technique really does not change.  The final value is no longer a final value, but it is still the </a:t>
            </a:r>
            <a:r>
              <a:rPr lang="en-US" altLang="en-US" sz="2000" b="1" dirty="0"/>
              <a:t>steady-state value</a:t>
            </a:r>
            <a:r>
              <a:rPr lang="en-US" altLang="en-US" sz="2000" dirty="0"/>
              <a:t>, and is found in the same way as with a positive time constant.  That is, we replace the inductor with a short circuit, and the capacitor with an open circuit.  We should really refer to the final value as the </a:t>
            </a:r>
            <a:r>
              <a:rPr lang="en-US" altLang="en-US" sz="2000" b="1" dirty="0"/>
              <a:t>steady-state value</a:t>
            </a:r>
            <a:r>
              <a:rPr lang="en-US" altLang="en-US" sz="2000" dirty="0"/>
              <a:t>, which happens to occur at </a:t>
            </a:r>
            <a:r>
              <a:rPr lang="en-US" altLang="en-US" sz="2000" i="1" dirty="0">
                <a:latin typeface="Times New Roman" panose="02020603050405020304" pitchFamily="18" charset="0"/>
                <a:cs typeface="Times New Roman" panose="02020603050405020304" pitchFamily="18" charset="0"/>
              </a:rPr>
              <a:t>t</a:t>
            </a:r>
            <a:r>
              <a:rPr lang="en-US" altLang="en-US" sz="2000" dirty="0"/>
              <a:t> = </a:t>
            </a:r>
            <a:r>
              <a:rPr lang="en-US" altLang="en-US" sz="2000" dirty="0">
                <a:latin typeface="Symbol" pitchFamily="18" charset="2"/>
              </a:rPr>
              <a:t>¥</a:t>
            </a:r>
            <a:r>
              <a:rPr lang="en-US" altLang="en-US" sz="2000" dirty="0"/>
              <a:t> for the case where the time constant is positive, and happens to occur at </a:t>
            </a:r>
            <a:r>
              <a:rPr lang="en-US" altLang="en-US" sz="2000" i="1" dirty="0">
                <a:latin typeface="Times New Roman" panose="02020603050405020304" pitchFamily="18" charset="0"/>
                <a:cs typeface="Times New Roman" panose="02020603050405020304" pitchFamily="18" charset="0"/>
              </a:rPr>
              <a:t>t</a:t>
            </a:r>
            <a:r>
              <a:rPr lang="en-US" altLang="en-US" sz="2000" dirty="0"/>
              <a:t> = -</a:t>
            </a:r>
            <a:r>
              <a:rPr lang="en-US" altLang="en-US" sz="2000" dirty="0">
                <a:latin typeface="Symbol" pitchFamily="18" charset="2"/>
              </a:rPr>
              <a:t>¥</a:t>
            </a:r>
            <a:r>
              <a:rPr lang="en-US" altLang="en-US" sz="2000" dirty="0"/>
              <a:t> for the case where the time constant is negative.</a:t>
            </a:r>
          </a:p>
        </p:txBody>
      </p:sp>
      <p:sp>
        <p:nvSpPr>
          <p:cNvPr id="76902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6902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6923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9030" name="Object 6"/>
          <p:cNvGraphicFramePr>
            <a:graphicFrameLocks noChangeAspect="1"/>
          </p:cNvGraphicFramePr>
          <p:nvPr/>
        </p:nvGraphicFramePr>
        <p:xfrm>
          <a:off x="0" y="3733800"/>
          <a:ext cx="4572000" cy="3124200"/>
        </p:xfrm>
        <a:graphic>
          <a:graphicData uri="http://schemas.openxmlformats.org/presentationml/2006/ole">
            <mc:AlternateContent xmlns:mc="http://schemas.openxmlformats.org/markup-compatibility/2006">
              <mc:Choice xmlns:v="urn:schemas-microsoft-com:vml" Requires="v">
                <p:oleObj spid="_x0000_s769234" name="Chart" r:id="rId6" imgW="10735056" imgH="7925206" progId="Excel.Chart.8">
                  <p:embed/>
                </p:oleObj>
              </mc:Choice>
              <mc:Fallback>
                <p:oleObj name="Chart" r:id="rId6" imgW="10735056" imgH="7925206"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33800"/>
                        <a:ext cx="4572000" cy="3124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9031" name="Object 7"/>
          <p:cNvGraphicFramePr>
            <a:graphicFrameLocks noChangeAspect="1"/>
          </p:cNvGraphicFramePr>
          <p:nvPr/>
        </p:nvGraphicFramePr>
        <p:xfrm>
          <a:off x="4572000" y="3733800"/>
          <a:ext cx="4572000" cy="3124200"/>
        </p:xfrm>
        <a:graphic>
          <a:graphicData uri="http://schemas.openxmlformats.org/presentationml/2006/ole">
            <mc:AlternateContent xmlns:mc="http://schemas.openxmlformats.org/markup-compatibility/2006">
              <mc:Choice xmlns:v="urn:schemas-microsoft-com:vml" Requires="v">
                <p:oleObj spid="_x0000_s769235" name="Chart" r:id="rId8" imgW="10735056" imgH="7925206" progId="Excel.Chart.8">
                  <p:embed/>
                </p:oleObj>
              </mc:Choice>
              <mc:Fallback>
                <p:oleObj name="Chart" r:id="rId8" imgW="10735056" imgH="7925206" progId="Excel.Char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733800"/>
                        <a:ext cx="4572000" cy="3124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2286000" y="0"/>
            <a:ext cx="6858000" cy="685800"/>
          </a:xfrm>
        </p:spPr>
        <p:txBody>
          <a:bodyPr/>
          <a:lstStyle/>
          <a:p>
            <a:r>
              <a:rPr lang="en-US" altLang="en-US" sz="3000" dirty="0"/>
              <a:t>Negative Time Constant Example – 1</a:t>
            </a:r>
          </a:p>
        </p:txBody>
      </p:sp>
      <p:sp>
        <p:nvSpPr>
          <p:cNvPr id="771075"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7107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7107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7121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1078" name="Text Box 6"/>
          <p:cNvSpPr txBox="1">
            <a:spLocks noChangeArrowheads="1"/>
          </p:cNvSpPr>
          <p:nvPr/>
        </p:nvSpPr>
        <p:spPr bwMode="auto">
          <a:xfrm>
            <a:off x="152400" y="1828800"/>
            <a:ext cx="8610600" cy="1349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will start, as always, by defining the inductive current.  Then, our next step is to find the initial condition.  For this circuit, that means drawing the circuit for </a:t>
            </a:r>
            <a:r>
              <a:rPr lang="en-US" altLang="en-US" sz="2000" i="1" dirty="0">
                <a:latin typeface="Times New Roman" panose="02020603050405020304" pitchFamily="18" charset="0"/>
                <a:cs typeface="Times New Roman" panose="02020603050405020304" pitchFamily="18" charset="0"/>
              </a:rPr>
              <a:t>t</a:t>
            </a:r>
            <a:r>
              <a:rPr lang="en-US" altLang="en-US" sz="2000" dirty="0"/>
              <a:t> &lt; 0.  Remember that the circuit had been in the given condition for a long time.  </a:t>
            </a:r>
          </a:p>
        </p:txBody>
      </p:sp>
      <p:graphicFrame>
        <p:nvGraphicFramePr>
          <p:cNvPr id="771079" name="Object 7"/>
          <p:cNvGraphicFramePr>
            <a:graphicFrameLocks noChangeAspect="1"/>
          </p:cNvGraphicFramePr>
          <p:nvPr/>
        </p:nvGraphicFramePr>
        <p:xfrm>
          <a:off x="533400" y="3205163"/>
          <a:ext cx="8077200" cy="3398837"/>
        </p:xfrm>
        <a:graphic>
          <a:graphicData uri="http://schemas.openxmlformats.org/presentationml/2006/ole">
            <mc:AlternateContent xmlns:mc="http://schemas.openxmlformats.org/markup-compatibility/2006">
              <mc:Choice xmlns:v="urn:schemas-microsoft-com:vml" Requires="v">
                <p:oleObj spid="_x0000_s771215" name="VISIO" r:id="rId6" imgW="9172440" imgH="3860640" progId="Visio.Drawing.6">
                  <p:embed/>
                </p:oleObj>
              </mc:Choice>
              <mc:Fallback>
                <p:oleObj name="VISIO" r:id="rId6" imgW="9172440" imgH="38606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205163"/>
                        <a:ext cx="8077200" cy="3398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2286000" y="0"/>
            <a:ext cx="6858000" cy="685800"/>
          </a:xfrm>
        </p:spPr>
        <p:txBody>
          <a:bodyPr/>
          <a:lstStyle/>
          <a:p>
            <a:r>
              <a:rPr lang="en-US" altLang="en-US" sz="3000" dirty="0"/>
              <a:t>Negative Time Constant Example – 2</a:t>
            </a:r>
          </a:p>
        </p:txBody>
      </p:sp>
      <p:sp>
        <p:nvSpPr>
          <p:cNvPr id="773123"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7312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7312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7333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3126" name="Text Box 6"/>
          <p:cNvSpPr txBox="1">
            <a:spLocks noChangeArrowheads="1"/>
          </p:cNvSpPr>
          <p:nvPr/>
        </p:nvSpPr>
        <p:spPr bwMode="auto">
          <a:xfrm>
            <a:off x="152400" y="1828800"/>
            <a:ext cx="8610600"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start by finding the initial condition.  We redraw the circuit for </a:t>
            </a:r>
            <a:r>
              <a:rPr lang="en-US" altLang="en-US" sz="2000" i="1" dirty="0">
                <a:latin typeface="Times New Roman" panose="02020603050405020304" pitchFamily="18" charset="0"/>
                <a:cs typeface="Times New Roman" panose="02020603050405020304" pitchFamily="18" charset="0"/>
              </a:rPr>
              <a:t>t</a:t>
            </a:r>
            <a:r>
              <a:rPr lang="en-US" altLang="en-US" sz="2000" dirty="0"/>
              <a:t> &lt; 0.  The switch was closed.  Remember that the circuit had been in the condition for a long time, so we replace the inductor with a short circuit.  When we see this circuit, it is clear that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dirty="0"/>
              <a:t> is zero.  In addition, there is no current through the 30[</a:t>
            </a:r>
            <a:r>
              <a:rPr lang="en-US" altLang="en-US" sz="2000" dirty="0">
                <a:latin typeface="Symbol" pitchFamily="18" charset="2"/>
              </a:rPr>
              <a:t>W</a:t>
            </a:r>
            <a:r>
              <a:rPr lang="en-US" altLang="en-US" sz="2000" dirty="0"/>
              <a:t>] and 50[</a:t>
            </a:r>
            <a:r>
              <a:rPr lang="en-US" altLang="en-US" sz="2000" dirty="0">
                <a:latin typeface="Symbol" pitchFamily="18" charset="2"/>
              </a:rPr>
              <a:t>W</a:t>
            </a:r>
            <a:r>
              <a:rPr lang="en-US" altLang="en-US" sz="2000" dirty="0"/>
              <a:t>] resistors.  Thus, we can say that</a:t>
            </a:r>
          </a:p>
        </p:txBody>
      </p:sp>
      <p:graphicFrame>
        <p:nvGraphicFramePr>
          <p:cNvPr id="773127" name="Object 7"/>
          <p:cNvGraphicFramePr>
            <a:graphicFrameLocks noChangeAspect="1"/>
          </p:cNvGraphicFramePr>
          <p:nvPr/>
        </p:nvGraphicFramePr>
        <p:xfrm>
          <a:off x="228600" y="3733800"/>
          <a:ext cx="6400800" cy="2901950"/>
        </p:xfrm>
        <a:graphic>
          <a:graphicData uri="http://schemas.openxmlformats.org/presentationml/2006/ole">
            <mc:AlternateContent xmlns:mc="http://schemas.openxmlformats.org/markup-compatibility/2006">
              <mc:Choice xmlns:v="urn:schemas-microsoft-com:vml" Requires="v">
                <p:oleObj spid="_x0000_s773334" name="VISIO" r:id="rId6" imgW="9172440" imgH="4158720" progId="Visio.Drawing.6">
                  <p:embed/>
                </p:oleObj>
              </mc:Choice>
              <mc:Fallback>
                <p:oleObj name="VISIO" r:id="rId6" imgW="9172440" imgH="41587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6400800" cy="29019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3128" name="Object 8"/>
          <p:cNvGraphicFramePr>
            <a:graphicFrameLocks noChangeAspect="1"/>
          </p:cNvGraphicFramePr>
          <p:nvPr/>
        </p:nvGraphicFramePr>
        <p:xfrm>
          <a:off x="6934200" y="3733800"/>
          <a:ext cx="1981200" cy="482600"/>
        </p:xfrm>
        <a:graphic>
          <a:graphicData uri="http://schemas.openxmlformats.org/presentationml/2006/ole">
            <mc:AlternateContent xmlns:mc="http://schemas.openxmlformats.org/markup-compatibility/2006">
              <mc:Choice xmlns:v="urn:schemas-microsoft-com:vml" Requires="v">
                <p:oleObj spid="_x0000_s773335" name="Equation" r:id="rId8" imgW="888840" imgH="215640" progId="Equation.DSMT4">
                  <p:embed/>
                </p:oleObj>
              </mc:Choice>
              <mc:Fallback>
                <p:oleObj name="Equation" r:id="rId8" imgW="888840" imgH="2156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733800"/>
                        <a:ext cx="1981200" cy="482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lstStyle/>
          <a:p>
            <a:r>
              <a:rPr lang="en-US" altLang="en-US" dirty="0"/>
              <a:t>Textbook Coverage</a:t>
            </a:r>
          </a:p>
        </p:txBody>
      </p:sp>
      <p:sp>
        <p:nvSpPr>
          <p:cNvPr id="703491"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This material is introduced in different ways in different textbooks.  Approximately this same material is covered in the Nilsson and Reidel textbook in the following sections:</a:t>
            </a:r>
          </a:p>
          <a:p>
            <a:r>
              <a:rPr lang="en-US" altLang="en-US" sz="2800" b="1" dirty="0"/>
              <a:t>Electric Circuits 7</a:t>
            </a:r>
            <a:r>
              <a:rPr lang="en-US" altLang="en-US" sz="2800" b="1" baseline="30000" dirty="0"/>
              <a:t>th</a:t>
            </a:r>
            <a:r>
              <a:rPr lang="en-US" altLang="en-US" sz="2800" b="1" dirty="0"/>
              <a:t> Edition </a:t>
            </a:r>
            <a:r>
              <a:rPr lang="en-US" altLang="en-US" sz="2800" dirty="0"/>
              <a:t>by Nilsson and Riedel:  Sections 7.5 and 7.6</a:t>
            </a:r>
          </a:p>
          <a:p>
            <a:r>
              <a:rPr lang="en-US" altLang="en-US" sz="2800" b="1" dirty="0"/>
              <a:t>Electric Circuits 10</a:t>
            </a:r>
            <a:r>
              <a:rPr lang="en-US" altLang="en-US" sz="2800" b="1" baseline="30000" dirty="0"/>
              <a:t>th</a:t>
            </a:r>
            <a:r>
              <a:rPr lang="en-US" altLang="en-US" sz="2800" b="1" dirty="0"/>
              <a:t> Edition </a:t>
            </a:r>
            <a:r>
              <a:rPr lang="en-US" altLang="en-US" sz="2800" dirty="0"/>
              <a:t>by Nilsson and Riedel:  Sections 7.5 and 7.6</a:t>
            </a:r>
          </a:p>
          <a:p>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2286000" y="0"/>
            <a:ext cx="6858000" cy="685800"/>
          </a:xfrm>
        </p:spPr>
        <p:txBody>
          <a:bodyPr/>
          <a:lstStyle/>
          <a:p>
            <a:r>
              <a:rPr lang="en-US" altLang="en-US" sz="3000" dirty="0"/>
              <a:t>Negative Time Constant Example – 3</a:t>
            </a:r>
          </a:p>
        </p:txBody>
      </p:sp>
      <p:sp>
        <p:nvSpPr>
          <p:cNvPr id="775171"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7517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7517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7531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5174" name="Text Box 6"/>
          <p:cNvSpPr txBox="1">
            <a:spLocks noChangeArrowheads="1"/>
          </p:cNvSpPr>
          <p:nvPr/>
        </p:nvSpPr>
        <p:spPr bwMode="auto">
          <a:xfrm>
            <a:off x="152400" y="1828800"/>
            <a:ext cx="8610600" cy="707886"/>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Next, we need to find the time constant.  We redraw the circuit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The switch is now open. </a:t>
            </a:r>
          </a:p>
        </p:txBody>
      </p:sp>
      <p:graphicFrame>
        <p:nvGraphicFramePr>
          <p:cNvPr id="775175" name="Object 7"/>
          <p:cNvGraphicFramePr>
            <a:graphicFrameLocks noChangeAspect="1"/>
          </p:cNvGraphicFramePr>
          <p:nvPr/>
        </p:nvGraphicFramePr>
        <p:xfrm>
          <a:off x="152400" y="2782888"/>
          <a:ext cx="7848600" cy="3916362"/>
        </p:xfrm>
        <a:graphic>
          <a:graphicData uri="http://schemas.openxmlformats.org/presentationml/2006/ole">
            <mc:AlternateContent xmlns:mc="http://schemas.openxmlformats.org/markup-compatibility/2006">
              <mc:Choice xmlns:v="urn:schemas-microsoft-com:vml" Requires="v">
                <p:oleObj spid="_x0000_s775311" name="VISIO" r:id="rId6" imgW="9172440" imgH="4576320" progId="Visio.Drawing.6">
                  <p:embed/>
                </p:oleObj>
              </mc:Choice>
              <mc:Fallback>
                <p:oleObj name="VISIO" r:id="rId6" imgW="9172440" imgH="45763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782888"/>
                        <a:ext cx="7848600" cy="39163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2286000" y="0"/>
            <a:ext cx="6858000" cy="685800"/>
          </a:xfrm>
        </p:spPr>
        <p:txBody>
          <a:bodyPr/>
          <a:lstStyle/>
          <a:p>
            <a:r>
              <a:rPr lang="en-US" altLang="en-US" sz="3000" dirty="0"/>
              <a:t>Negative Time Constant Example – 4</a:t>
            </a:r>
          </a:p>
        </p:txBody>
      </p:sp>
      <p:sp>
        <p:nvSpPr>
          <p:cNvPr id="777219"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7722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7722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7749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7222" name="Text Box 6"/>
          <p:cNvSpPr txBox="1">
            <a:spLocks noChangeArrowheads="1"/>
          </p:cNvSpPr>
          <p:nvPr/>
        </p:nvSpPr>
        <p:spPr bwMode="auto">
          <a:xfrm>
            <a:off x="152400" y="1828800"/>
            <a:ext cx="8610600"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With the circuit redrawn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we can find the time constant.  We want the equivalent resistance seen by the inductor.  Thus, we remove the inductor, and then set the independent source equal to zero.  Then, since we have a dependent source present, we apply a test source to the terminals of the inductor, A and B. </a:t>
            </a:r>
          </a:p>
        </p:txBody>
      </p:sp>
      <p:graphicFrame>
        <p:nvGraphicFramePr>
          <p:cNvPr id="777223" name="Object 7"/>
          <p:cNvGraphicFramePr>
            <a:graphicFrameLocks noChangeAspect="1"/>
          </p:cNvGraphicFramePr>
          <p:nvPr/>
        </p:nvGraphicFramePr>
        <p:xfrm>
          <a:off x="304800" y="3513138"/>
          <a:ext cx="5715000" cy="3344862"/>
        </p:xfrm>
        <a:graphic>
          <a:graphicData uri="http://schemas.openxmlformats.org/presentationml/2006/ole">
            <mc:AlternateContent xmlns:mc="http://schemas.openxmlformats.org/markup-compatibility/2006">
              <mc:Choice xmlns:v="urn:schemas-microsoft-com:vml" Requires="v">
                <p:oleObj spid="_x0000_s777496" name="VISIO" r:id="rId6" imgW="7816320" imgH="4576320" progId="Visio.Drawing.6">
                  <p:embed/>
                </p:oleObj>
              </mc:Choice>
              <mc:Fallback>
                <p:oleObj name="VISIO" r:id="rId6" imgW="7816320" imgH="45763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13138"/>
                        <a:ext cx="5715000" cy="33448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4" name="Object 8"/>
          <p:cNvGraphicFramePr>
            <a:graphicFrameLocks noChangeAspect="1"/>
          </p:cNvGraphicFramePr>
          <p:nvPr/>
        </p:nvGraphicFramePr>
        <p:xfrm>
          <a:off x="6248400" y="4038600"/>
          <a:ext cx="2782888" cy="719138"/>
        </p:xfrm>
        <a:graphic>
          <a:graphicData uri="http://schemas.openxmlformats.org/presentationml/2006/ole">
            <mc:AlternateContent xmlns:mc="http://schemas.openxmlformats.org/markup-compatibility/2006">
              <mc:Choice xmlns:v="urn:schemas-microsoft-com:vml" Requires="v">
                <p:oleObj spid="_x0000_s777497" name="Equation" r:id="rId8" imgW="1676160" imgH="431640" progId="Equation.DSMT4">
                  <p:embed/>
                </p:oleObj>
              </mc:Choice>
              <mc:Fallback>
                <p:oleObj name="Equation" r:id="rId8" imgW="1676160" imgH="4316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038600"/>
                        <a:ext cx="2782888" cy="71913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7225" name="Text Box 9"/>
          <p:cNvSpPr txBox="1">
            <a:spLocks noChangeArrowheads="1"/>
          </p:cNvSpPr>
          <p:nvPr/>
        </p:nvSpPr>
        <p:spPr bwMode="auto">
          <a:xfrm>
            <a:off x="6248400" y="4876800"/>
            <a:ext cx="2759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Writing KCL at the top node, we get</a:t>
            </a:r>
          </a:p>
        </p:txBody>
      </p:sp>
      <p:graphicFrame>
        <p:nvGraphicFramePr>
          <p:cNvPr id="777226" name="Object 10"/>
          <p:cNvGraphicFramePr>
            <a:graphicFrameLocks noChangeAspect="1"/>
          </p:cNvGraphicFramePr>
          <p:nvPr/>
        </p:nvGraphicFramePr>
        <p:xfrm>
          <a:off x="4495800" y="5867400"/>
          <a:ext cx="4511675" cy="696913"/>
        </p:xfrm>
        <a:graphic>
          <a:graphicData uri="http://schemas.openxmlformats.org/presentationml/2006/ole">
            <mc:AlternateContent xmlns:mc="http://schemas.openxmlformats.org/markup-compatibility/2006">
              <mc:Choice xmlns:v="urn:schemas-microsoft-com:vml" Requires="v">
                <p:oleObj spid="_x0000_s777498" name="Equation" r:id="rId10" imgW="2717640" imgH="419040" progId="Equation.DSMT4">
                  <p:embed/>
                </p:oleObj>
              </mc:Choice>
              <mc:Fallback>
                <p:oleObj name="Equation" r:id="rId10" imgW="2717640" imgH="41904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5867400"/>
                        <a:ext cx="4511675" cy="69691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2286000" y="0"/>
            <a:ext cx="6858000" cy="685800"/>
          </a:xfrm>
        </p:spPr>
        <p:txBody>
          <a:bodyPr/>
          <a:lstStyle/>
          <a:p>
            <a:r>
              <a:rPr lang="en-US" altLang="en-US" sz="3000" dirty="0"/>
              <a:t>Negative Time Constant Example – 5</a:t>
            </a:r>
          </a:p>
        </p:txBody>
      </p:sp>
      <p:sp>
        <p:nvSpPr>
          <p:cNvPr id="779267"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7926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7926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7961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9270" name="Text Box 6"/>
          <p:cNvSpPr txBox="1">
            <a:spLocks noChangeArrowheads="1"/>
          </p:cNvSpPr>
          <p:nvPr/>
        </p:nvSpPr>
        <p:spPr bwMode="auto">
          <a:xfrm>
            <a:off x="0" y="1828800"/>
            <a:ext cx="9144000" cy="40011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want the equivalent resistance seen by the inductor.  Solving for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D</a:t>
            </a:r>
            <a:r>
              <a:rPr lang="en-US" altLang="en-US" sz="2000" dirty="0"/>
              <a:t>, we get</a:t>
            </a:r>
          </a:p>
        </p:txBody>
      </p:sp>
      <p:graphicFrame>
        <p:nvGraphicFramePr>
          <p:cNvPr id="779271" name="Object 7"/>
          <p:cNvGraphicFramePr>
            <a:graphicFrameLocks noChangeAspect="1"/>
          </p:cNvGraphicFramePr>
          <p:nvPr/>
        </p:nvGraphicFramePr>
        <p:xfrm>
          <a:off x="152400" y="3632200"/>
          <a:ext cx="5257800" cy="3078163"/>
        </p:xfrm>
        <a:graphic>
          <a:graphicData uri="http://schemas.openxmlformats.org/presentationml/2006/ole">
            <mc:AlternateContent xmlns:mc="http://schemas.openxmlformats.org/markup-compatibility/2006">
              <mc:Choice xmlns:v="urn:schemas-microsoft-com:vml" Requires="v">
                <p:oleObj spid="_x0000_s779613" name="VISIO" r:id="rId6" imgW="7816320" imgH="4576320" progId="Visio.Drawing.6">
                  <p:embed/>
                </p:oleObj>
              </mc:Choice>
              <mc:Fallback>
                <p:oleObj name="VISIO" r:id="rId6" imgW="7816320" imgH="45763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632200"/>
                        <a:ext cx="5257800" cy="3078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9272" name="Object 8"/>
          <p:cNvGraphicFramePr>
            <a:graphicFrameLocks noChangeAspect="1"/>
          </p:cNvGraphicFramePr>
          <p:nvPr/>
        </p:nvGraphicFramePr>
        <p:xfrm>
          <a:off x="5707063" y="3276600"/>
          <a:ext cx="3436937" cy="1520825"/>
        </p:xfrm>
        <a:graphic>
          <a:graphicData uri="http://schemas.openxmlformats.org/presentationml/2006/ole">
            <mc:AlternateContent xmlns:mc="http://schemas.openxmlformats.org/markup-compatibility/2006">
              <mc:Choice xmlns:v="urn:schemas-microsoft-com:vml" Requires="v">
                <p:oleObj spid="_x0000_s779614" name="Equation" r:id="rId8" imgW="2070000" imgH="914400" progId="Equation.DSMT4">
                  <p:embed/>
                </p:oleObj>
              </mc:Choice>
              <mc:Fallback>
                <p:oleObj name="Equation" r:id="rId8" imgW="2070000" imgH="9144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063" y="3276600"/>
                        <a:ext cx="3436937" cy="15208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9273" name="Text Box 9"/>
          <p:cNvSpPr txBox="1">
            <a:spLocks noChangeArrowheads="1"/>
          </p:cNvSpPr>
          <p:nvPr/>
        </p:nvSpPr>
        <p:spPr bwMode="auto">
          <a:xfrm>
            <a:off x="5791200" y="2438400"/>
            <a:ext cx="335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Then, we write KVL around the loop, and we get</a:t>
            </a:r>
          </a:p>
        </p:txBody>
      </p:sp>
      <p:graphicFrame>
        <p:nvGraphicFramePr>
          <p:cNvPr id="779274" name="Object 10"/>
          <p:cNvGraphicFramePr>
            <a:graphicFrameLocks noChangeAspect="1"/>
          </p:cNvGraphicFramePr>
          <p:nvPr/>
        </p:nvGraphicFramePr>
        <p:xfrm>
          <a:off x="228600" y="2362200"/>
          <a:ext cx="5337175" cy="1054100"/>
        </p:xfrm>
        <a:graphic>
          <a:graphicData uri="http://schemas.openxmlformats.org/presentationml/2006/ole">
            <mc:AlternateContent xmlns:mc="http://schemas.openxmlformats.org/markup-compatibility/2006">
              <mc:Choice xmlns:v="urn:schemas-microsoft-com:vml" Requires="v">
                <p:oleObj spid="_x0000_s779615" name="Equation" r:id="rId10" imgW="3352680" imgH="660240" progId="Equation.DSMT4">
                  <p:embed/>
                </p:oleObj>
              </mc:Choice>
              <mc:Fallback>
                <p:oleObj name="Equation" r:id="rId10" imgW="3352680" imgH="66024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2362200"/>
                        <a:ext cx="5337175" cy="10541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9275" name="Text Box 11"/>
          <p:cNvSpPr txBox="1">
            <a:spLocks noChangeArrowheads="1"/>
          </p:cNvSpPr>
          <p:nvPr/>
        </p:nvSpPr>
        <p:spPr bwMode="auto">
          <a:xfrm>
            <a:off x="5486400" y="48768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equivalent resistance is </a:t>
            </a:r>
          </a:p>
        </p:txBody>
      </p:sp>
      <p:graphicFrame>
        <p:nvGraphicFramePr>
          <p:cNvPr id="779276" name="Object 12"/>
          <p:cNvGraphicFramePr>
            <a:graphicFrameLocks noChangeAspect="1"/>
          </p:cNvGraphicFramePr>
          <p:nvPr/>
        </p:nvGraphicFramePr>
        <p:xfrm>
          <a:off x="5943600" y="5257800"/>
          <a:ext cx="2909888" cy="1435100"/>
        </p:xfrm>
        <a:graphic>
          <a:graphicData uri="http://schemas.openxmlformats.org/presentationml/2006/ole">
            <mc:AlternateContent xmlns:mc="http://schemas.openxmlformats.org/markup-compatibility/2006">
              <mc:Choice xmlns:v="urn:schemas-microsoft-com:vml" Requires="v">
                <p:oleObj spid="_x0000_s779616" name="Equation" r:id="rId12" imgW="1752480" imgH="863280" progId="Equation.DSMT4">
                  <p:embed/>
                </p:oleObj>
              </mc:Choice>
              <mc:Fallback>
                <p:oleObj name="Equation" r:id="rId12" imgW="1752480" imgH="8632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5257800"/>
                        <a:ext cx="2909888" cy="14351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2286000" y="0"/>
            <a:ext cx="6858000" cy="685800"/>
          </a:xfrm>
        </p:spPr>
        <p:txBody>
          <a:bodyPr/>
          <a:lstStyle/>
          <a:p>
            <a:r>
              <a:rPr lang="en-US" altLang="en-US" sz="3000" dirty="0"/>
              <a:t>Negative Time Constant Example – 6</a:t>
            </a:r>
          </a:p>
        </p:txBody>
      </p:sp>
      <p:sp>
        <p:nvSpPr>
          <p:cNvPr id="781315"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8131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8131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8152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1318" name="Text Box 6"/>
          <p:cNvSpPr txBox="1">
            <a:spLocks noChangeArrowheads="1"/>
          </p:cNvSpPr>
          <p:nvPr/>
        </p:nvSpPr>
        <p:spPr bwMode="auto">
          <a:xfrm>
            <a:off x="152400" y="1828800"/>
            <a:ext cx="8610600" cy="434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From this result, we can find the time constant, which is</a:t>
            </a:r>
          </a:p>
        </p:txBody>
      </p:sp>
      <p:sp>
        <p:nvSpPr>
          <p:cNvPr id="781319" name="Text Box 7"/>
          <p:cNvSpPr txBox="1">
            <a:spLocks noChangeArrowheads="1"/>
          </p:cNvSpPr>
          <p:nvPr/>
        </p:nvSpPr>
        <p:spPr bwMode="auto">
          <a:xfrm>
            <a:off x="4876800" y="2438400"/>
            <a:ext cx="411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Next, we need to find the steady-state value of the current through the inductor.</a:t>
            </a:r>
          </a:p>
        </p:txBody>
      </p:sp>
      <p:graphicFrame>
        <p:nvGraphicFramePr>
          <p:cNvPr id="781320" name="Object 8"/>
          <p:cNvGraphicFramePr>
            <a:graphicFrameLocks noChangeAspect="1"/>
          </p:cNvGraphicFramePr>
          <p:nvPr/>
        </p:nvGraphicFramePr>
        <p:xfrm>
          <a:off x="1117600" y="2541588"/>
          <a:ext cx="3332163" cy="738187"/>
        </p:xfrm>
        <a:graphic>
          <a:graphicData uri="http://schemas.openxmlformats.org/presentationml/2006/ole">
            <mc:AlternateContent xmlns:mc="http://schemas.openxmlformats.org/markup-compatibility/2006">
              <mc:Choice xmlns:v="urn:schemas-microsoft-com:vml" Requires="v">
                <p:oleObj spid="_x0000_s781524" name="Equation" r:id="rId6" imgW="2006280" imgH="444240" progId="Equation.DSMT4">
                  <p:embed/>
                </p:oleObj>
              </mc:Choice>
              <mc:Fallback>
                <p:oleObj name="Equation" r:id="rId6" imgW="2006280" imgH="44424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541588"/>
                        <a:ext cx="3332163" cy="7381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1321" name="Object 9"/>
          <p:cNvGraphicFramePr>
            <a:graphicFrameLocks noChangeAspect="1"/>
          </p:cNvGraphicFramePr>
          <p:nvPr/>
        </p:nvGraphicFramePr>
        <p:xfrm>
          <a:off x="152400" y="3505200"/>
          <a:ext cx="6400800" cy="3194050"/>
        </p:xfrm>
        <a:graphic>
          <a:graphicData uri="http://schemas.openxmlformats.org/presentationml/2006/ole">
            <mc:AlternateContent xmlns:mc="http://schemas.openxmlformats.org/markup-compatibility/2006">
              <mc:Choice xmlns:v="urn:schemas-microsoft-com:vml" Requires="v">
                <p:oleObj spid="_x0000_s781525" name="VISIO" r:id="rId8" imgW="9172440" imgH="4576320" progId="Visio.Drawing.6">
                  <p:embed/>
                </p:oleObj>
              </mc:Choice>
              <mc:Fallback>
                <p:oleObj name="VISIO" r:id="rId8" imgW="9172440" imgH="4576320" progId="Visio.Drawing.6">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505200"/>
                        <a:ext cx="6400800" cy="3194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2286000" y="0"/>
            <a:ext cx="6858000" cy="685800"/>
          </a:xfrm>
        </p:spPr>
        <p:txBody>
          <a:bodyPr/>
          <a:lstStyle/>
          <a:p>
            <a:r>
              <a:rPr lang="en-US" altLang="en-US" sz="3000" dirty="0"/>
              <a:t>Negative Time Constant Example – 7</a:t>
            </a:r>
          </a:p>
        </p:txBody>
      </p:sp>
      <p:sp>
        <p:nvSpPr>
          <p:cNvPr id="783363"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sp>
        <p:nvSpPr>
          <p:cNvPr id="78336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8336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8363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3366" name="Text Box 6"/>
          <p:cNvSpPr txBox="1">
            <a:spLocks noChangeArrowheads="1"/>
          </p:cNvSpPr>
          <p:nvPr/>
        </p:nvSpPr>
        <p:spPr bwMode="auto">
          <a:xfrm>
            <a:off x="152400" y="1828800"/>
            <a:ext cx="8610600" cy="10445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The steady-state value of the inductive current can be found by redrawing the circuit, for the switches in the </a:t>
            </a:r>
            <a:r>
              <a:rPr lang="en-US" altLang="en-US" sz="2000" i="1" dirty="0">
                <a:latin typeface="Times New Roman" panose="02020603050405020304" pitchFamily="18" charset="0"/>
                <a:cs typeface="Times New Roman" panose="02020603050405020304" pitchFamily="18" charset="0"/>
              </a:rPr>
              <a:t>t</a:t>
            </a:r>
            <a:r>
              <a:rPr lang="en-US" altLang="en-US" sz="2000" dirty="0"/>
              <a:t> &gt; 0 positions, and the inductor replaced by a short circuit.  We have the circuit shown below.  </a:t>
            </a:r>
          </a:p>
        </p:txBody>
      </p:sp>
      <p:graphicFrame>
        <p:nvGraphicFramePr>
          <p:cNvPr id="783367" name="Object 7"/>
          <p:cNvGraphicFramePr>
            <a:graphicFrameLocks noChangeAspect="1"/>
          </p:cNvGraphicFramePr>
          <p:nvPr/>
        </p:nvGraphicFramePr>
        <p:xfrm>
          <a:off x="4191000" y="2895600"/>
          <a:ext cx="4722813" cy="695325"/>
        </p:xfrm>
        <a:graphic>
          <a:graphicData uri="http://schemas.openxmlformats.org/presentationml/2006/ole">
            <mc:AlternateContent xmlns:mc="http://schemas.openxmlformats.org/markup-compatibility/2006">
              <mc:Choice xmlns:v="urn:schemas-microsoft-com:vml" Requires="v">
                <p:oleObj spid="_x0000_s783640" name="Equation" r:id="rId6" imgW="2844720" imgH="419040" progId="Equation.DSMT4">
                  <p:embed/>
                </p:oleObj>
              </mc:Choice>
              <mc:Fallback>
                <p:oleObj name="Equation" r:id="rId6" imgW="2844720" imgH="4190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895600"/>
                        <a:ext cx="4722813" cy="6953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3368" name="Object 8"/>
          <p:cNvGraphicFramePr>
            <a:graphicFrameLocks noChangeAspect="1"/>
          </p:cNvGraphicFramePr>
          <p:nvPr>
            <p:extLst>
              <p:ext uri="{D42A27DB-BD31-4B8C-83A1-F6EECF244321}">
                <p14:modId xmlns:p14="http://schemas.microsoft.com/office/powerpoint/2010/main" val="4247366652"/>
              </p:ext>
            </p:extLst>
          </p:nvPr>
        </p:nvGraphicFramePr>
        <p:xfrm>
          <a:off x="0" y="3679825"/>
          <a:ext cx="5257800" cy="3178175"/>
        </p:xfrm>
        <a:graphic>
          <a:graphicData uri="http://schemas.openxmlformats.org/presentationml/2006/ole">
            <mc:AlternateContent xmlns:mc="http://schemas.openxmlformats.org/markup-compatibility/2006">
              <mc:Choice xmlns:v="urn:schemas-microsoft-com:vml" Requires="v">
                <p:oleObj spid="_x0000_s783641" name="Visio" r:id="rId8" imgW="7572367" imgH="4576500" progId="Visio.Drawing.11">
                  <p:embed/>
                </p:oleObj>
              </mc:Choice>
              <mc:Fallback>
                <p:oleObj name="Visio" r:id="rId8" imgW="7572367" imgH="4576500" progId="Visio.Drawing.11">
                  <p:embed/>
                  <p:pic>
                    <p:nvPicPr>
                      <p:cNvPr id="0" name="Object 8"/>
                      <p:cNvPicPr>
                        <a:picLocks noChangeAspect="1" noChangeArrowheads="1"/>
                      </p:cNvPicPr>
                      <p:nvPr/>
                    </p:nvPicPr>
                    <p:blipFill>
                      <a:blip r:embed="rId9"/>
                      <a:srcRect/>
                      <a:stretch>
                        <a:fillRect/>
                      </a:stretch>
                    </p:blipFill>
                    <p:spPr bwMode="auto">
                      <a:xfrm>
                        <a:off x="0" y="3679825"/>
                        <a:ext cx="5257800" cy="31781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3369" name="Text Box 9"/>
          <p:cNvSpPr txBox="1">
            <a:spLocks noChangeArrowheads="1"/>
          </p:cNvSpPr>
          <p:nvPr/>
        </p:nvSpPr>
        <p:spPr bwMode="auto">
          <a:xfrm>
            <a:off x="5486400" y="3732213"/>
            <a:ext cx="2490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t>Solving, we have</a:t>
            </a:r>
          </a:p>
        </p:txBody>
      </p:sp>
      <p:graphicFrame>
        <p:nvGraphicFramePr>
          <p:cNvPr id="783370" name="Object 10"/>
          <p:cNvGraphicFramePr>
            <a:graphicFrameLocks noChangeAspect="1"/>
          </p:cNvGraphicFramePr>
          <p:nvPr/>
        </p:nvGraphicFramePr>
        <p:xfrm>
          <a:off x="5715000" y="4267200"/>
          <a:ext cx="3429000" cy="1830388"/>
        </p:xfrm>
        <a:graphic>
          <a:graphicData uri="http://schemas.openxmlformats.org/presentationml/2006/ole">
            <mc:AlternateContent xmlns:mc="http://schemas.openxmlformats.org/markup-compatibility/2006">
              <mc:Choice xmlns:v="urn:schemas-microsoft-com:vml" Requires="v">
                <p:oleObj spid="_x0000_s783642" name="Equation" r:id="rId10" imgW="1663560" imgH="888840" progId="Equation.DSMT4">
                  <p:embed/>
                </p:oleObj>
              </mc:Choice>
              <mc:Fallback>
                <p:oleObj name="Equation" r:id="rId10" imgW="1663560" imgH="88884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4267200"/>
                        <a:ext cx="3429000" cy="183038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286000" y="0"/>
            <a:ext cx="6858000" cy="685800"/>
          </a:xfrm>
        </p:spPr>
        <p:txBody>
          <a:bodyPr/>
          <a:lstStyle/>
          <a:p>
            <a:r>
              <a:rPr lang="en-US" altLang="en-US" sz="3000" dirty="0"/>
              <a:t>Negative Time Constant Example – 8</a:t>
            </a:r>
          </a:p>
        </p:txBody>
      </p:sp>
      <p:sp>
        <p:nvSpPr>
          <p:cNvPr id="785411" name="Rectangle 3"/>
          <p:cNvSpPr>
            <a:spLocks noGrp="1" noChangeArrowheads="1"/>
          </p:cNvSpPr>
          <p:nvPr>
            <p:ph type="body" idx="1"/>
          </p:nvPr>
        </p:nvSpPr>
        <p:spPr>
          <a:xfrm>
            <a:off x="304800" y="762000"/>
            <a:ext cx="8305800" cy="1066800"/>
          </a:xfrm>
        </p:spPr>
        <p:txBody>
          <a:bodyPr/>
          <a:lstStyle/>
          <a:p>
            <a:pPr marL="0" indent="0">
              <a:buFontTx/>
              <a:buNone/>
            </a:pPr>
            <a:r>
              <a:rPr lang="en-US" altLang="en-US" sz="2000" dirty="0"/>
              <a:t>Let's solve this circuit, which will have a negative-valued time constant.  The switch was closed for a long time, and then opened at </a:t>
            </a:r>
            <a:r>
              <a:rPr lang="en-US" altLang="en-US" sz="2000" i="1" dirty="0">
                <a:latin typeface="Times New Roman" panose="02020603050405020304" pitchFamily="18" charset="0"/>
                <a:cs typeface="Times New Roman" panose="02020603050405020304" pitchFamily="18" charset="0"/>
              </a:rPr>
              <a:t>t</a:t>
            </a:r>
            <a:r>
              <a:rPr lang="en-US" altLang="en-US" sz="2000" dirty="0"/>
              <a:t> = 0.  We will solve this circuit to find </a:t>
            </a: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X</a:t>
            </a:r>
            <a:r>
              <a:rPr lang="en-US" altLang="en-US" sz="2000" i="1" dirty="0">
                <a:latin typeface="Times New Roman" panose="02020603050405020304" pitchFamily="18" charset="0"/>
                <a:cs typeface="Times New Roman" panose="02020603050405020304" pitchFamily="18" charset="0"/>
              </a:rPr>
              <a:t>(t)</a:t>
            </a:r>
            <a:r>
              <a:rPr lang="en-US" altLang="en-US" sz="2000" dirty="0"/>
              <a:t> for </a:t>
            </a:r>
            <a:r>
              <a:rPr lang="en-US" altLang="en-US" sz="2000" i="1" dirty="0">
                <a:latin typeface="Times New Roman" panose="02020603050405020304" pitchFamily="18" charset="0"/>
                <a:cs typeface="Times New Roman" panose="02020603050405020304" pitchFamily="18" charset="0"/>
              </a:rPr>
              <a:t>t</a:t>
            </a:r>
            <a:r>
              <a:rPr lang="en-US" altLang="en-US" sz="2000" dirty="0"/>
              <a:t> &gt; 0. </a:t>
            </a:r>
          </a:p>
        </p:txBody>
      </p:sp>
      <p:graphicFrame>
        <p:nvGraphicFramePr>
          <p:cNvPr id="785412"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85686"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5413" name="Text Box 5"/>
          <p:cNvSpPr txBox="1">
            <a:spLocks noChangeArrowheads="1"/>
          </p:cNvSpPr>
          <p:nvPr/>
        </p:nvSpPr>
        <p:spPr bwMode="auto">
          <a:xfrm>
            <a:off x="152400" y="1828800"/>
            <a:ext cx="8610600" cy="4349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Thus, our solution for the inductive current is  </a:t>
            </a:r>
          </a:p>
        </p:txBody>
      </p:sp>
      <p:graphicFrame>
        <p:nvGraphicFramePr>
          <p:cNvPr id="785414" name="Object 6"/>
          <p:cNvGraphicFramePr>
            <a:graphicFrameLocks noChangeAspect="1"/>
          </p:cNvGraphicFramePr>
          <p:nvPr/>
        </p:nvGraphicFramePr>
        <p:xfrm>
          <a:off x="381000" y="2286000"/>
          <a:ext cx="7162800" cy="1450975"/>
        </p:xfrm>
        <a:graphic>
          <a:graphicData uri="http://schemas.openxmlformats.org/presentationml/2006/ole">
            <mc:AlternateContent xmlns:mc="http://schemas.openxmlformats.org/markup-compatibility/2006">
              <mc:Choice xmlns:v="urn:schemas-microsoft-com:vml" Requires="v">
                <p:oleObj spid="_x0000_s785687" name="Equation" r:id="rId6" imgW="3886200" imgH="787320" progId="Equation.DSMT4">
                  <p:embed/>
                </p:oleObj>
              </mc:Choice>
              <mc:Fallback>
                <p:oleObj name="Equation" r:id="rId6" imgW="3886200" imgH="7873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286000"/>
                        <a:ext cx="7162800" cy="1450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5415" name="Text Box 7"/>
          <p:cNvSpPr txBox="1">
            <a:spLocks noChangeArrowheads="1"/>
          </p:cNvSpPr>
          <p:nvPr/>
        </p:nvSpPr>
        <p:spPr bwMode="auto">
          <a:xfrm>
            <a:off x="6324600" y="4267200"/>
            <a:ext cx="2819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Since this is the current through the 10[</a:t>
            </a:r>
            <a:r>
              <a:rPr lang="en-US" altLang="en-US" sz="2000" dirty="0">
                <a:latin typeface="Symbol" pitchFamily="18" charset="2"/>
              </a:rPr>
              <a:t>W</a:t>
            </a:r>
            <a:r>
              <a:rPr lang="en-US" altLang="en-US" sz="2000" dirty="0"/>
              <a:t>] resistor, we can say that</a:t>
            </a:r>
          </a:p>
        </p:txBody>
      </p:sp>
      <p:graphicFrame>
        <p:nvGraphicFramePr>
          <p:cNvPr id="785416" name="Object 8"/>
          <p:cNvGraphicFramePr>
            <a:graphicFrameLocks noChangeAspect="1"/>
          </p:cNvGraphicFramePr>
          <p:nvPr/>
        </p:nvGraphicFramePr>
        <p:xfrm>
          <a:off x="152400" y="3816350"/>
          <a:ext cx="6096000" cy="3041650"/>
        </p:xfrm>
        <a:graphic>
          <a:graphicData uri="http://schemas.openxmlformats.org/presentationml/2006/ole">
            <mc:AlternateContent xmlns:mc="http://schemas.openxmlformats.org/markup-compatibility/2006">
              <mc:Choice xmlns:v="urn:schemas-microsoft-com:vml" Requires="v">
                <p:oleObj spid="_x0000_s785688" name="VISIO" r:id="rId8" imgW="9172440" imgH="4576320" progId="Visio.Drawing.6">
                  <p:embed/>
                </p:oleObj>
              </mc:Choice>
              <mc:Fallback>
                <p:oleObj name="VISIO" r:id="rId8" imgW="9172440" imgH="457632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816350"/>
                        <a:ext cx="6096000" cy="3041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5417" name="Object 9"/>
          <p:cNvGraphicFramePr>
            <a:graphicFrameLocks noChangeAspect="1"/>
          </p:cNvGraphicFramePr>
          <p:nvPr/>
        </p:nvGraphicFramePr>
        <p:xfrm>
          <a:off x="4946650" y="5848350"/>
          <a:ext cx="4197350" cy="1009650"/>
        </p:xfrm>
        <a:graphic>
          <a:graphicData uri="http://schemas.openxmlformats.org/presentationml/2006/ole">
            <mc:AlternateContent xmlns:mc="http://schemas.openxmlformats.org/markup-compatibility/2006">
              <mc:Choice xmlns:v="urn:schemas-microsoft-com:vml" Requires="v">
                <p:oleObj spid="_x0000_s785689" name="Equation" r:id="rId10" imgW="2527200" imgH="609480" progId="Equation.DSMT4">
                  <p:embed/>
                </p:oleObj>
              </mc:Choice>
              <mc:Fallback>
                <p:oleObj name="Equation" r:id="rId10" imgW="2527200" imgH="609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6650" y="5848350"/>
                        <a:ext cx="4197350" cy="10096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62" name="Rectangle 6"/>
          <p:cNvSpPr>
            <a:spLocks noChangeArrowheads="1"/>
          </p:cNvSpPr>
          <p:nvPr/>
        </p:nvSpPr>
        <p:spPr bwMode="auto">
          <a:xfrm>
            <a:off x="7543800" y="152400"/>
            <a:ext cx="16002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7458" name="Rectangle 2"/>
          <p:cNvSpPr>
            <a:spLocks noGrp="1" noChangeArrowheads="1"/>
          </p:cNvSpPr>
          <p:nvPr>
            <p:ph type="title"/>
          </p:nvPr>
        </p:nvSpPr>
        <p:spPr>
          <a:xfrm>
            <a:off x="2286000" y="304800"/>
            <a:ext cx="5257800" cy="1143000"/>
          </a:xfrm>
        </p:spPr>
        <p:txBody>
          <a:bodyPr/>
          <a:lstStyle/>
          <a:p>
            <a:r>
              <a:rPr lang="en-US" altLang="en-US" sz="4000" dirty="0"/>
              <a:t>Note 1 – Negative Time Constants</a:t>
            </a:r>
          </a:p>
        </p:txBody>
      </p:sp>
      <p:sp>
        <p:nvSpPr>
          <p:cNvPr id="787459" name="Rectangle 3"/>
          <p:cNvSpPr>
            <a:spLocks noGrp="1" noChangeArrowheads="1"/>
          </p:cNvSpPr>
          <p:nvPr>
            <p:ph type="body" idx="1"/>
          </p:nvPr>
        </p:nvSpPr>
        <p:spPr>
          <a:xfrm>
            <a:off x="152400" y="1524000"/>
            <a:ext cx="8686800" cy="3200400"/>
          </a:xfrm>
        </p:spPr>
        <p:txBody>
          <a:bodyPr/>
          <a:lstStyle/>
          <a:p>
            <a:pPr marL="0" indent="458788">
              <a:lnSpc>
                <a:spcPct val="90000"/>
              </a:lnSpc>
              <a:buFontTx/>
              <a:buNone/>
            </a:pPr>
            <a:r>
              <a:rPr lang="en-US" altLang="en-US" dirty="0">
                <a:cs typeface="Times New Roman" pitchFamily="18" charset="0"/>
              </a:rPr>
              <a:t>Note that the voltage </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X</a:t>
            </a:r>
            <a:r>
              <a:rPr lang="en-US" altLang="en-US" dirty="0">
                <a:cs typeface="Times New Roman" pitchFamily="18" charset="0"/>
              </a:rPr>
              <a:t> made a step jump in this problem.  Just before </a:t>
            </a:r>
            <a:r>
              <a:rPr lang="en-US" altLang="en-US" i="1" dirty="0">
                <a:latin typeface="Times New Roman" panose="02020603050405020304" pitchFamily="18" charset="0"/>
                <a:cs typeface="Times New Roman" panose="02020603050405020304" pitchFamily="18" charset="0"/>
              </a:rPr>
              <a:t>t</a:t>
            </a:r>
            <a:r>
              <a:rPr lang="en-US" altLang="en-US" dirty="0">
                <a:cs typeface="Times New Roman" pitchFamily="18" charset="0"/>
              </a:rPr>
              <a:t> = 0 (at </a:t>
            </a:r>
            <a:r>
              <a:rPr lang="en-US" altLang="en-US" i="1" dirty="0">
                <a:latin typeface="Times New Roman" panose="02020603050405020304" pitchFamily="18" charset="0"/>
                <a:cs typeface="Times New Roman" panose="02020603050405020304" pitchFamily="18" charset="0"/>
              </a:rPr>
              <a:t>t</a:t>
            </a:r>
            <a:r>
              <a:rPr lang="en-US" altLang="en-US" dirty="0">
                <a:cs typeface="Times New Roman" pitchFamily="18" charset="0"/>
              </a:rPr>
              <a:t> = 0</a:t>
            </a:r>
            <a:r>
              <a:rPr lang="en-US" altLang="en-US" baseline="30000" dirty="0">
                <a:cs typeface="Times New Roman" pitchFamily="18" charset="0"/>
              </a:rPr>
              <a:t>-</a:t>
            </a:r>
            <a:r>
              <a:rPr lang="en-US" altLang="en-US" dirty="0">
                <a:cs typeface="Times New Roman" pitchFamily="18" charset="0"/>
              </a:rPr>
              <a:t>) the voltage </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X</a:t>
            </a:r>
            <a:r>
              <a:rPr lang="en-US" altLang="en-US" dirty="0">
                <a:cs typeface="Times New Roman" pitchFamily="18" charset="0"/>
              </a:rPr>
              <a:t> was zero, because of the short across it.  Just after </a:t>
            </a:r>
            <a:r>
              <a:rPr lang="en-US" altLang="en-US" i="1" dirty="0">
                <a:latin typeface="Times New Roman" panose="02020603050405020304" pitchFamily="18" charset="0"/>
                <a:cs typeface="Times New Roman" panose="02020603050405020304" pitchFamily="18" charset="0"/>
              </a:rPr>
              <a:t>t</a:t>
            </a:r>
            <a:r>
              <a:rPr lang="en-US" altLang="en-US" dirty="0">
                <a:cs typeface="Times New Roman" pitchFamily="18" charset="0"/>
              </a:rPr>
              <a:t> = 0 (at </a:t>
            </a:r>
            <a:r>
              <a:rPr lang="en-US" altLang="en-US" i="1" dirty="0">
                <a:latin typeface="Times New Roman" panose="02020603050405020304" pitchFamily="18" charset="0"/>
                <a:cs typeface="Times New Roman" panose="02020603050405020304" pitchFamily="18" charset="0"/>
              </a:rPr>
              <a:t>t</a:t>
            </a:r>
            <a:r>
              <a:rPr lang="en-US" altLang="en-US" dirty="0">
                <a:cs typeface="Times New Roman" pitchFamily="18" charset="0"/>
              </a:rPr>
              <a:t> = 0</a:t>
            </a:r>
            <a:r>
              <a:rPr lang="en-US" altLang="en-US" baseline="30000" dirty="0">
                <a:cs typeface="Times New Roman" pitchFamily="18" charset="0"/>
              </a:rPr>
              <a:t>+</a:t>
            </a:r>
            <a:r>
              <a:rPr lang="en-US" altLang="en-US" dirty="0">
                <a:cs typeface="Times New Roman" pitchFamily="18" charset="0"/>
              </a:rPr>
              <a:t>) the voltage </a:t>
            </a:r>
            <a:r>
              <a:rPr lang="en-US" altLang="en-US" i="1" dirty="0">
                <a:latin typeface="Times New Roman" panose="02020603050405020304" pitchFamily="18" charset="0"/>
                <a:cs typeface="Times New Roman" panose="02020603050405020304" pitchFamily="18" charset="0"/>
              </a:rPr>
              <a:t>v</a:t>
            </a:r>
            <a:r>
              <a:rPr lang="en-US" altLang="en-US" i="1" baseline="-25000" dirty="0">
                <a:latin typeface="Times New Roman" panose="02020603050405020304" pitchFamily="18" charset="0"/>
                <a:cs typeface="Times New Roman" panose="02020603050405020304" pitchFamily="18" charset="0"/>
              </a:rPr>
              <a:t>X</a:t>
            </a:r>
            <a:r>
              <a:rPr lang="en-US" altLang="en-US" dirty="0">
                <a:cs typeface="Times New Roman" pitchFamily="18" charset="0"/>
              </a:rPr>
              <a:t> was 10[mV].  This is one of the reasons why it is a good idea to solve for the inductive currents and capacitive voltages first.  </a:t>
            </a:r>
          </a:p>
        </p:txBody>
      </p:sp>
      <p:pic>
        <p:nvPicPr>
          <p:cNvPr id="787460" name="Picture 4" descr="C:\WINNT\Profiles\Administrator\Application Data\Microsoft\Media Catalog\Downloaded Clips\cl47\j017818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
            <a:ext cx="1428750" cy="127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87461" name="Object 5"/>
          <p:cNvGraphicFramePr>
            <a:graphicFrameLocks noChangeAspect="1"/>
          </p:cNvGraphicFramePr>
          <p:nvPr/>
        </p:nvGraphicFramePr>
        <p:xfrm>
          <a:off x="152400" y="4800600"/>
          <a:ext cx="8686800" cy="1228725"/>
        </p:xfrm>
        <a:graphic>
          <a:graphicData uri="http://schemas.openxmlformats.org/presentationml/2006/ole">
            <mc:AlternateContent xmlns:mc="http://schemas.openxmlformats.org/markup-compatibility/2006">
              <mc:Choice xmlns:v="urn:schemas-microsoft-com:vml" Requires="v">
                <p:oleObj spid="_x0000_s787530" name="Equation" r:id="rId5" imgW="2692080" imgH="380880" progId="Equation.DSMT4">
                  <p:embed/>
                </p:oleObj>
              </mc:Choice>
              <mc:Fallback>
                <p:oleObj name="Equation" r:id="rId5" imgW="2692080" imgH="3808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800600"/>
                        <a:ext cx="8686800" cy="12287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10" name="Rectangle 6"/>
          <p:cNvSpPr>
            <a:spLocks noChangeArrowheads="1"/>
          </p:cNvSpPr>
          <p:nvPr/>
        </p:nvSpPr>
        <p:spPr bwMode="auto">
          <a:xfrm>
            <a:off x="7543800" y="152400"/>
            <a:ext cx="16002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9506" name="Rectangle 2"/>
          <p:cNvSpPr>
            <a:spLocks noGrp="1" noChangeArrowheads="1"/>
          </p:cNvSpPr>
          <p:nvPr>
            <p:ph type="title"/>
          </p:nvPr>
        </p:nvSpPr>
        <p:spPr>
          <a:xfrm>
            <a:off x="2286000" y="304800"/>
            <a:ext cx="5257800" cy="1143000"/>
          </a:xfrm>
        </p:spPr>
        <p:txBody>
          <a:bodyPr/>
          <a:lstStyle/>
          <a:p>
            <a:r>
              <a:rPr lang="en-US" altLang="en-US" sz="4000" dirty="0"/>
              <a:t>Note 2 – Negative Time Constants</a:t>
            </a:r>
          </a:p>
        </p:txBody>
      </p:sp>
      <p:sp>
        <p:nvSpPr>
          <p:cNvPr id="789507" name="Rectangle 3"/>
          <p:cNvSpPr>
            <a:spLocks noGrp="1" noChangeArrowheads="1"/>
          </p:cNvSpPr>
          <p:nvPr>
            <p:ph type="body" idx="1"/>
          </p:nvPr>
        </p:nvSpPr>
        <p:spPr>
          <a:xfrm>
            <a:off x="152400" y="1524000"/>
            <a:ext cx="8686800" cy="4191000"/>
          </a:xfrm>
        </p:spPr>
        <p:txBody>
          <a:bodyPr/>
          <a:lstStyle/>
          <a:p>
            <a:pPr marL="0" indent="458788">
              <a:lnSpc>
                <a:spcPct val="90000"/>
              </a:lnSpc>
              <a:buFontTx/>
              <a:buNone/>
            </a:pPr>
            <a:r>
              <a:rPr lang="en-US" altLang="en-US" sz="2400" dirty="0">
                <a:cs typeface="Times New Roman" pitchFamily="18" charset="0"/>
              </a:rPr>
              <a:t>Some students are concerned about the practical implications of a voltage which increases exponentially with time.  This concern is reasonable.  In practice, such a circuit cannot continue like this for a very long time.  Note also that this circuit is an exception to our rule that the six circuits we are studying always move to steady-state conditions </a:t>
            </a:r>
            <a:r>
              <a:rPr lang="en-US" altLang="en-US" sz="2400" dirty="0">
                <a:latin typeface="Times New Roman"/>
                <a:cs typeface="Times New Roman" pitchFamily="18" charset="0"/>
              </a:rPr>
              <a:t>“</a:t>
            </a:r>
            <a:r>
              <a:rPr lang="en-US" altLang="en-US" sz="2400" dirty="0">
                <a:cs typeface="Times New Roman" pitchFamily="18" charset="0"/>
              </a:rPr>
              <a:t>after a long time</a:t>
            </a:r>
            <a:r>
              <a:rPr lang="en-US" altLang="en-US" sz="2400" dirty="0">
                <a:latin typeface="Times New Roman"/>
                <a:cs typeface="Times New Roman" pitchFamily="18" charset="0"/>
              </a:rPr>
              <a:t>”</a:t>
            </a:r>
            <a:r>
              <a:rPr lang="en-US" altLang="en-US" sz="2400" dirty="0">
                <a:cs typeface="Times New Roman" pitchFamily="18" charset="0"/>
              </a:rPr>
              <a:t>.  </a:t>
            </a:r>
          </a:p>
          <a:p>
            <a:pPr marL="0" indent="458788">
              <a:lnSpc>
                <a:spcPct val="90000"/>
              </a:lnSpc>
              <a:buFontTx/>
              <a:buNone/>
            </a:pPr>
            <a:r>
              <a:rPr lang="en-US" altLang="en-US" sz="2400" dirty="0">
                <a:cs typeface="Times New Roman" pitchFamily="18" charset="0"/>
              </a:rPr>
              <a:t>Such circuits are useful, however.  They require an amplifier (the dependent source) to be able to provide the energy required. This kind of situation typically results from positive feedback, which is considered </a:t>
            </a:r>
            <a:r>
              <a:rPr lang="en-US" altLang="en-US" sz="2400" dirty="0">
                <a:latin typeface="Times New Roman"/>
                <a:cs typeface="Times New Roman" pitchFamily="18" charset="0"/>
              </a:rPr>
              <a:t>“</a:t>
            </a:r>
            <a:r>
              <a:rPr lang="en-US" altLang="en-US" sz="2400" dirty="0">
                <a:cs typeface="Times New Roman" pitchFamily="18" charset="0"/>
              </a:rPr>
              <a:t>unstable</a:t>
            </a:r>
            <a:r>
              <a:rPr lang="en-US" altLang="en-US" sz="2400" dirty="0">
                <a:latin typeface="Times New Roman"/>
                <a:cs typeface="Times New Roman" pitchFamily="18" charset="0"/>
              </a:rPr>
              <a:t>”</a:t>
            </a:r>
            <a:r>
              <a:rPr lang="en-US" altLang="en-US" sz="2400" dirty="0">
                <a:cs typeface="Times New Roman" pitchFamily="18" charset="0"/>
              </a:rPr>
              <a:t>.  More about all of this may be covered in your future electronics courses. </a:t>
            </a:r>
          </a:p>
        </p:txBody>
      </p:sp>
      <p:pic>
        <p:nvPicPr>
          <p:cNvPr id="789508" name="Picture 4" descr="C:\WINNT\Profiles\Administrator\Application Data\Microsoft\Media Catalog\Downloaded Clips\cl47\j017818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
            <a:ext cx="1428750" cy="127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89509" name="Object 5"/>
          <p:cNvGraphicFramePr>
            <a:graphicFrameLocks noChangeAspect="1"/>
          </p:cNvGraphicFramePr>
          <p:nvPr/>
        </p:nvGraphicFramePr>
        <p:xfrm>
          <a:off x="990600" y="5697538"/>
          <a:ext cx="7162800" cy="1012825"/>
        </p:xfrm>
        <a:graphic>
          <a:graphicData uri="http://schemas.openxmlformats.org/presentationml/2006/ole">
            <mc:AlternateContent xmlns:mc="http://schemas.openxmlformats.org/markup-compatibility/2006">
              <mc:Choice xmlns:v="urn:schemas-microsoft-com:vml" Requires="v">
                <p:oleObj spid="_x0000_s789578" name="Equation" r:id="rId5" imgW="2692080" imgH="380880" progId="Equation.DSMT4">
                  <p:embed/>
                </p:oleObj>
              </mc:Choice>
              <mc:Fallback>
                <p:oleObj name="Equation" r:id="rId5" imgW="2692080" imgH="3808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697538"/>
                        <a:ext cx="7162800" cy="10128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1554" name="Object 2"/>
          <p:cNvGraphicFramePr>
            <a:graphicFrameLocks noChangeAspect="1"/>
          </p:cNvGraphicFramePr>
          <p:nvPr/>
        </p:nvGraphicFramePr>
        <p:xfrm>
          <a:off x="1219200" y="3581400"/>
          <a:ext cx="6629400" cy="976313"/>
        </p:xfrm>
        <a:graphic>
          <a:graphicData uri="http://schemas.openxmlformats.org/presentationml/2006/ole">
            <mc:AlternateContent xmlns:mc="http://schemas.openxmlformats.org/markup-compatibility/2006">
              <mc:Choice xmlns:v="urn:schemas-microsoft-com:vml" Requires="v">
                <p:oleObj spid="_x0000_s791625" name="Equation" r:id="rId4" imgW="2590560" imgH="380880" progId="Equation.DSMT4">
                  <p:embed/>
                </p:oleObj>
              </mc:Choice>
              <mc:Fallback>
                <p:oleObj name="Equation" r:id="rId4" imgW="2590560" imgH="3808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581400"/>
                        <a:ext cx="6629400" cy="97631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1555" name="Rectangle 3"/>
          <p:cNvSpPr>
            <a:spLocks noGrp="1" noChangeArrowheads="1"/>
          </p:cNvSpPr>
          <p:nvPr>
            <p:ph type="title"/>
          </p:nvPr>
        </p:nvSpPr>
        <p:spPr>
          <a:xfrm>
            <a:off x="2362200" y="304800"/>
            <a:ext cx="6019800" cy="1143000"/>
          </a:xfrm>
        </p:spPr>
        <p:txBody>
          <a:bodyPr/>
          <a:lstStyle/>
          <a:p>
            <a:r>
              <a:rPr lang="en-US" altLang="en-US" sz="4000" dirty="0"/>
              <a:t>Complete Generalized Solution</a:t>
            </a:r>
          </a:p>
        </p:txBody>
      </p:sp>
      <p:sp>
        <p:nvSpPr>
          <p:cNvPr id="791556" name="Rectangle 4"/>
          <p:cNvSpPr>
            <a:spLocks noGrp="1" noChangeArrowheads="1"/>
          </p:cNvSpPr>
          <p:nvPr>
            <p:ph type="body" idx="1"/>
          </p:nvPr>
        </p:nvSpPr>
        <p:spPr>
          <a:xfrm>
            <a:off x="152400" y="1524000"/>
            <a:ext cx="8686800" cy="2209800"/>
          </a:xfrm>
        </p:spPr>
        <p:txBody>
          <a:bodyPr/>
          <a:lstStyle/>
          <a:p>
            <a:pPr marL="0" indent="458788">
              <a:lnSpc>
                <a:spcPct val="90000"/>
              </a:lnSpc>
              <a:buFontTx/>
              <a:buNone/>
            </a:pPr>
            <a:r>
              <a:rPr lang="en-US" altLang="en-US" sz="2400" dirty="0">
                <a:cs typeface="Times New Roman" pitchFamily="18" charset="0"/>
              </a:rPr>
              <a:t>We are now ready for our most generalized version of the solution of first order circuits.  We use </a:t>
            </a:r>
            <a:r>
              <a:rPr lang="en-US" altLang="en-US" sz="2400" i="1" dirty="0">
                <a:latin typeface="Times New Roman" panose="02020603050405020304" pitchFamily="18" charset="0"/>
                <a:cs typeface="Times New Roman" panose="02020603050405020304" pitchFamily="18" charset="0"/>
              </a:rPr>
              <a:t>x</a:t>
            </a:r>
            <a:r>
              <a:rPr lang="en-US" altLang="en-US" sz="2400" i="1" baseline="-25000" dirty="0">
                <a:latin typeface="Times New Roman" panose="02020603050405020304" pitchFamily="18" charset="0"/>
                <a:cs typeface="Times New Roman" panose="02020603050405020304" pitchFamily="18" charset="0"/>
              </a:rPr>
              <a:t>SS</a:t>
            </a:r>
            <a:r>
              <a:rPr lang="en-US" altLang="en-US" sz="2400" dirty="0">
                <a:cs typeface="Times New Roman" pitchFamily="18" charset="0"/>
              </a:rPr>
              <a:t> for the steady-state value, which is also the final value when the time constant is positive.  We use </a:t>
            </a:r>
            <a:r>
              <a:rPr lang="en-US" altLang="en-US" sz="2400" i="1" dirty="0">
                <a:latin typeface="Times New Roman" panose="02020603050405020304" pitchFamily="18" charset="0"/>
                <a:cs typeface="Times New Roman" panose="02020603050405020304" pitchFamily="18" charset="0"/>
              </a:rPr>
              <a:t>t</a:t>
            </a:r>
            <a:r>
              <a:rPr lang="en-US" altLang="en-US" sz="2400" i="1" baseline="-25000" dirty="0">
                <a:latin typeface="Times New Roman" panose="02020603050405020304" pitchFamily="18" charset="0"/>
                <a:cs typeface="Times New Roman" panose="02020603050405020304" pitchFamily="18" charset="0"/>
              </a:rPr>
              <a:t>0</a:t>
            </a:r>
            <a:r>
              <a:rPr lang="en-US" altLang="en-US" sz="2400" dirty="0">
                <a:cs typeface="Times New Roman" pitchFamily="18" charset="0"/>
              </a:rPr>
              <a:t> for the time of switching, so that it can be at times other than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 0.  Using all this, we get the following general solution,</a:t>
            </a:r>
          </a:p>
        </p:txBody>
      </p:sp>
      <p:sp>
        <p:nvSpPr>
          <p:cNvPr id="791557" name="Rectangle 5"/>
          <p:cNvSpPr>
            <a:spLocks noChangeArrowheads="1"/>
          </p:cNvSpPr>
          <p:nvPr/>
        </p:nvSpPr>
        <p:spPr bwMode="auto">
          <a:xfrm>
            <a:off x="228600" y="4572000"/>
            <a:ext cx="8686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In this expression, we should note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cs typeface="Times New Roman" panose="02020603050405020304" pitchFamily="18" charset="0"/>
              </a:rPr>
              <a:t>L/R</a:t>
            </a:r>
            <a:r>
              <a:rPr lang="en-US" altLang="en-US" dirty="0">
                <a:latin typeface="Arial" charset="0"/>
                <a:cs typeface="Times New Roman" pitchFamily="18" charset="0"/>
              </a:rPr>
              <a:t> in the RL case, and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cs typeface="Times New Roman" panose="02020603050405020304" pitchFamily="18" charset="0"/>
              </a:rPr>
              <a:t>RC</a:t>
            </a:r>
            <a:r>
              <a:rPr lang="en-US" altLang="en-US" dirty="0">
                <a:latin typeface="Arial" charset="0"/>
                <a:cs typeface="Times New Roman" pitchFamily="18" charset="0"/>
              </a:rPr>
              <a:t> in the RC case.</a:t>
            </a:r>
          </a:p>
          <a:p>
            <a:pPr>
              <a:spcBef>
                <a:spcPct val="20000"/>
              </a:spcBef>
            </a:pPr>
            <a:r>
              <a:rPr lang="en-US" altLang="en-US" dirty="0">
                <a:latin typeface="Arial" charset="0"/>
                <a:cs typeface="Times New Roman" pitchFamily="18" charset="0"/>
              </a:rPr>
              <a:t>The expression for greater-than-or-equal-to (</a:t>
            </a:r>
            <a:r>
              <a:rPr lang="en-US" altLang="en-US" dirty="0">
                <a:latin typeface="Symbol" pitchFamily="18" charset="2"/>
                <a:cs typeface="Times New Roman" pitchFamily="18" charset="0"/>
              </a:rPr>
              <a:t>³</a:t>
            </a:r>
            <a:r>
              <a:rPr lang="en-US" altLang="en-US" dirty="0">
                <a:latin typeface="Arial" charset="0"/>
                <a:cs typeface="Times New Roman" pitchFamily="18" charset="0"/>
              </a:rPr>
              <a:t>) is only used for inductive currents and capacitive voltages.</a:t>
            </a:r>
          </a:p>
          <a:p>
            <a:pPr>
              <a:spcBef>
                <a:spcPct val="20000"/>
              </a:spcBef>
            </a:pPr>
            <a:r>
              <a:rPr lang="en-US" altLang="en-US" dirty="0">
                <a:latin typeface="Arial" charset="0"/>
                <a:cs typeface="Times New Roman" pitchFamily="18" charset="0"/>
              </a:rPr>
              <a:t>Any other variables in the circuits can be found from these.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2514600" y="0"/>
            <a:ext cx="6629400" cy="1143000"/>
          </a:xfrm>
        </p:spPr>
        <p:txBody>
          <a:bodyPr/>
          <a:lstStyle/>
          <a:p>
            <a:r>
              <a:rPr lang="en-US" altLang="en-US" sz="3200" dirty="0"/>
              <a:t>Generalized Solution Technique</a:t>
            </a:r>
            <a:br>
              <a:rPr lang="en-US" altLang="en-US" sz="3200" dirty="0"/>
            </a:br>
            <a:r>
              <a:rPr lang="en-US" altLang="en-US" sz="3200" dirty="0"/>
              <a:t> – Step Response</a:t>
            </a:r>
          </a:p>
        </p:txBody>
      </p:sp>
      <p:sp>
        <p:nvSpPr>
          <p:cNvPr id="793603" name="Rectangle 3"/>
          <p:cNvSpPr>
            <a:spLocks noGrp="1" noChangeArrowheads="1"/>
          </p:cNvSpPr>
          <p:nvPr>
            <p:ph type="body" idx="1"/>
          </p:nvPr>
        </p:nvSpPr>
        <p:spPr>
          <a:xfrm>
            <a:off x="152400" y="1371600"/>
            <a:ext cx="8686800" cy="914400"/>
          </a:xfrm>
        </p:spPr>
        <p:txBody>
          <a:bodyPr/>
          <a:lstStyle/>
          <a:p>
            <a:pPr marL="0" indent="458788">
              <a:lnSpc>
                <a:spcPct val="90000"/>
              </a:lnSpc>
              <a:buFontTx/>
              <a:buNone/>
            </a:pPr>
            <a:r>
              <a:rPr lang="en-US" altLang="en-US" sz="2800" dirty="0">
                <a:cs typeface="Times New Roman" pitchFamily="18" charset="0"/>
              </a:rPr>
              <a:t>To find the value of any variable in a Step Response circuit, we can use the following general solution,</a:t>
            </a:r>
          </a:p>
        </p:txBody>
      </p:sp>
      <p:sp>
        <p:nvSpPr>
          <p:cNvPr id="793604" name="Rectangle 4"/>
          <p:cNvSpPr>
            <a:spLocks noChangeArrowheads="1"/>
          </p:cNvSpPr>
          <p:nvPr/>
        </p:nvSpPr>
        <p:spPr bwMode="auto">
          <a:xfrm>
            <a:off x="228600" y="297180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a:latin typeface="Arial" charset="0"/>
                <a:cs typeface="Times New Roman" pitchFamily="18" charset="0"/>
              </a:rPr>
              <a:t>v</a:t>
            </a:r>
            <a:r>
              <a:rPr lang="en-US" altLang="en-US" sz="2000" i="1" baseline="-25000" dirty="0">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a:t>
            </a:r>
            <a:r>
              <a:rPr lang="en-US" altLang="en-US" sz="2000" i="1" dirty="0">
                <a:cs typeface="Times New Roman" panose="02020603050405020304" pitchFamily="18" charset="0"/>
              </a:rPr>
              <a:t>(t</a:t>
            </a:r>
            <a:r>
              <a:rPr lang="en-US" altLang="en-US" sz="2000" i="1" baseline="-25000" dirty="0">
                <a:cs typeface="Times New Roman" panose="02020603050405020304" pitchFamily="18" charset="0"/>
              </a:rPr>
              <a:t>0</a:t>
            </a:r>
            <a:r>
              <a:rPr lang="en-US" altLang="en-US" sz="2000" i="1" dirty="0">
                <a:cs typeface="Times New Roman" panose="02020603050405020304" pitchFamily="18" charset="0"/>
              </a:rPr>
              <a:t>)</a:t>
            </a:r>
            <a:r>
              <a:rPr lang="en-US" altLang="en-US" sz="2000" dirty="0">
                <a:latin typeface="Arial" charset="0"/>
                <a:cs typeface="Times New Roman" pitchFamily="18" charset="0"/>
              </a:rPr>
              <a:t>, or </a:t>
            </a:r>
            <a:r>
              <a:rPr lang="en-US" altLang="en-US" sz="2000" i="1" dirty="0">
                <a:cs typeface="Times New Roman" panose="02020603050405020304" pitchFamily="18" charset="0"/>
              </a:rPr>
              <a:t>v</a:t>
            </a:r>
            <a:r>
              <a:rPr lang="en-US" altLang="en-US" sz="2000" i="1" baseline="-25000" dirty="0">
                <a:cs typeface="Times New Roman" panose="02020603050405020304" pitchFamily="18" charset="0"/>
              </a:rPr>
              <a:t>C</a:t>
            </a:r>
            <a:r>
              <a:rPr lang="en-US" altLang="en-US" sz="2000" i="1" dirty="0">
                <a:cs typeface="Times New Roman" panose="02020603050405020304" pitchFamily="18" charset="0"/>
              </a:rPr>
              <a:t>(t</a:t>
            </a:r>
            <a:r>
              <a:rPr lang="en-US" altLang="en-US" sz="2000" i="1" baseline="-25000" dirty="0">
                <a:cs typeface="Times New Roman" panose="02020603050405020304" pitchFamily="18" charset="0"/>
              </a:rPr>
              <a:t>0</a:t>
            </a:r>
            <a:r>
              <a:rPr lang="en-US" altLang="en-US" sz="2000" i="1" dirty="0">
                <a:cs typeface="Times New Roman" panose="02020603050405020304" pitchFamily="18" charset="0"/>
              </a:rPr>
              <a:t>)</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or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i="1" dirty="0">
                <a:cs typeface="Times New Roman" panose="02020603050405020304" pitchFamily="18" charset="0"/>
              </a:rPr>
              <a:t>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is the equivalent resistance as seen by the inductor or capacitor, and found through Thévenin’s Theorem.</a:t>
            </a:r>
          </a:p>
          <a:p>
            <a:pPr>
              <a:spcBef>
                <a:spcPct val="20000"/>
              </a:spcBef>
              <a:buFontTx/>
              <a:buAutoNum type="arabicParenR"/>
            </a:pPr>
            <a:r>
              <a:rPr lang="en-US" altLang="en-US" sz="2000" dirty="0">
                <a:latin typeface="Arial" charset="0"/>
                <a:cs typeface="Times New Roman" pitchFamily="18" charset="0"/>
              </a:rPr>
              <a:t>Find the steady-state value,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L,SS</a:t>
            </a:r>
            <a:r>
              <a:rPr lang="en-US" altLang="en-US" sz="2000" dirty="0">
                <a:latin typeface="Arial" charset="0"/>
                <a:cs typeface="Times New Roman" pitchFamily="18" charset="0"/>
              </a:rPr>
              <a:t>, or </a:t>
            </a:r>
            <a:r>
              <a:rPr lang="en-US" altLang="en-US" sz="2000" i="1" dirty="0">
                <a:cs typeface="Times New Roman" panose="02020603050405020304" pitchFamily="18" charset="0"/>
              </a:rPr>
              <a:t>v</a:t>
            </a:r>
            <a:r>
              <a:rPr lang="en-US" altLang="en-US" sz="2000" i="1" baseline="-25000" dirty="0">
                <a:cs typeface="Times New Roman" panose="02020603050405020304" pitchFamily="18" charset="0"/>
              </a:rPr>
              <a:t>C ,SS</a:t>
            </a:r>
            <a:r>
              <a:rPr lang="en-US" altLang="en-US" sz="2000" dirty="0">
                <a:latin typeface="Arial" charset="0"/>
                <a:cs typeface="Times New Roman" pitchFamily="18" charset="0"/>
              </a:rPr>
              <a:t>.  </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found in step 5).  </a:t>
            </a:r>
          </a:p>
        </p:txBody>
      </p:sp>
      <p:graphicFrame>
        <p:nvGraphicFramePr>
          <p:cNvPr id="793605" name="Object 5"/>
          <p:cNvGraphicFramePr>
            <a:graphicFrameLocks noChangeAspect="1"/>
          </p:cNvGraphicFramePr>
          <p:nvPr/>
        </p:nvGraphicFramePr>
        <p:xfrm>
          <a:off x="2819400" y="2297113"/>
          <a:ext cx="6324600" cy="931862"/>
        </p:xfrm>
        <a:graphic>
          <a:graphicData uri="http://schemas.openxmlformats.org/presentationml/2006/ole">
            <mc:AlternateContent xmlns:mc="http://schemas.openxmlformats.org/markup-compatibility/2006">
              <mc:Choice xmlns:v="urn:schemas-microsoft-com:vml" Requires="v">
                <p:oleObj spid="_x0000_s793673" name="Equation" r:id="rId4" imgW="2590560" imgH="380880" progId="Equation.DSMT4">
                  <p:embed/>
                </p:oleObj>
              </mc:Choice>
              <mc:Fallback>
                <p:oleObj name="Equation" r:id="rId4" imgW="2590560" imgH="3808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297113"/>
                        <a:ext cx="6324600" cy="9318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514600" y="0"/>
            <a:ext cx="6629400" cy="685800"/>
          </a:xfrm>
        </p:spPr>
        <p:txBody>
          <a:bodyPr/>
          <a:lstStyle/>
          <a:p>
            <a:r>
              <a:rPr lang="en-US" altLang="en-US" sz="3600" dirty="0"/>
              <a:t>6 Different First-Order Circuits</a:t>
            </a:r>
          </a:p>
        </p:txBody>
      </p:sp>
      <p:sp>
        <p:nvSpPr>
          <p:cNvPr id="705539" name="Rectangle 3"/>
          <p:cNvSpPr>
            <a:spLocks noGrp="1" noChangeArrowheads="1"/>
          </p:cNvSpPr>
          <p:nvPr>
            <p:ph type="body" idx="1"/>
          </p:nvPr>
        </p:nvSpPr>
        <p:spPr>
          <a:xfrm>
            <a:off x="0" y="838200"/>
            <a:ext cx="5181600" cy="5867400"/>
          </a:xfrm>
        </p:spPr>
        <p:txBody>
          <a:bodyPr/>
          <a:lstStyle/>
          <a:p>
            <a:pPr>
              <a:buFontTx/>
              <a:buNone/>
            </a:pPr>
            <a:r>
              <a:rPr lang="en-US" altLang="en-US" sz="2200" dirty="0"/>
              <a:t>There are six different </a:t>
            </a:r>
            <a:r>
              <a:rPr lang="en-US" altLang="en-US" sz="2200" b="1" dirty="0"/>
              <a:t>STC</a:t>
            </a:r>
            <a:r>
              <a:rPr lang="en-US" altLang="en-US" sz="2200" dirty="0"/>
              <a:t> circuits.  These are listed below.</a:t>
            </a:r>
          </a:p>
          <a:p>
            <a:r>
              <a:rPr lang="en-US" altLang="en-US" sz="2200" dirty="0"/>
              <a:t>An inductor and a resistance (called RL Natural Response).</a:t>
            </a:r>
          </a:p>
          <a:p>
            <a:r>
              <a:rPr lang="en-US" altLang="en-US" sz="2200" dirty="0"/>
              <a:t>A capacitor and a resistance (called RC Natural Response).</a:t>
            </a:r>
          </a:p>
          <a:p>
            <a:r>
              <a:rPr lang="en-US" altLang="en-US" sz="2200" dirty="0"/>
              <a:t>An inductor and a Thévenin equivalent (called RL Step Response).  </a:t>
            </a:r>
          </a:p>
          <a:p>
            <a:r>
              <a:rPr lang="en-US" altLang="en-US" sz="2200" dirty="0"/>
              <a:t>An inductor and a Norton equivalent (also called RL Step Response).</a:t>
            </a:r>
          </a:p>
          <a:p>
            <a:r>
              <a:rPr lang="en-US" altLang="en-US" sz="2200" dirty="0"/>
              <a:t>A capacitor and a Thévenin equivalent (called RC Step Response).  </a:t>
            </a:r>
          </a:p>
          <a:p>
            <a:r>
              <a:rPr lang="en-US" altLang="en-US" sz="2200" dirty="0"/>
              <a:t>A capacitor and a Norton equivalent (also called RC Step Response).</a:t>
            </a:r>
          </a:p>
        </p:txBody>
      </p:sp>
      <p:sp>
        <p:nvSpPr>
          <p:cNvPr id="70554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0554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0567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5542" name="Text Box 6"/>
          <p:cNvSpPr txBox="1">
            <a:spLocks noChangeArrowheads="1"/>
          </p:cNvSpPr>
          <p:nvPr/>
        </p:nvSpPr>
        <p:spPr bwMode="auto">
          <a:xfrm>
            <a:off x="4953000" y="4940300"/>
            <a:ext cx="4191000" cy="1631216"/>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000" dirty="0">
                <a:solidFill>
                  <a:schemeClr val="bg1"/>
                </a:solidFill>
              </a:rPr>
              <a:t>These are the simple, first-order cases. We have found the solutions for the inductive currents and capacitive voltages in the last two lectures.</a:t>
            </a:r>
          </a:p>
        </p:txBody>
      </p:sp>
      <p:graphicFrame>
        <p:nvGraphicFramePr>
          <p:cNvPr id="2" name="Object 1"/>
          <p:cNvGraphicFramePr>
            <a:graphicFrameLocks noChangeAspect="1"/>
          </p:cNvGraphicFramePr>
          <p:nvPr>
            <p:extLst>
              <p:ext uri="{D42A27DB-BD31-4B8C-83A1-F6EECF244321}">
                <p14:modId xmlns:p14="http://schemas.microsoft.com/office/powerpoint/2010/main" val="474453430"/>
              </p:ext>
            </p:extLst>
          </p:nvPr>
        </p:nvGraphicFramePr>
        <p:xfrm>
          <a:off x="5013325" y="673100"/>
          <a:ext cx="4130675" cy="4267200"/>
        </p:xfrm>
        <a:graphic>
          <a:graphicData uri="http://schemas.openxmlformats.org/presentationml/2006/ole">
            <mc:AlternateContent xmlns:mc="http://schemas.openxmlformats.org/markup-compatibility/2006">
              <mc:Choice xmlns:v="urn:schemas-microsoft-com:vml" Requires="v">
                <p:oleObj spid="_x0000_s705679" name="Visio" r:id="rId6" imgW="6901897" imgH="7130430" progId="Visio.Drawing.11">
                  <p:embed/>
                </p:oleObj>
              </mc:Choice>
              <mc:Fallback>
                <p:oleObj name="Visio" r:id="rId6" imgW="6901897" imgH="7130430"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325" y="673100"/>
                        <a:ext cx="4130675" cy="4267200"/>
                      </a:xfrm>
                      <a:prstGeom prst="rect">
                        <a:avLst/>
                      </a:prstGeom>
                      <a:solidFill>
                        <a:srgbClr val="CCFFFF"/>
                      </a:solidFill>
                      <a:ln w="9525">
                        <a:solidFill>
                          <a:schemeClr val="tx1"/>
                        </a:solidFill>
                        <a:miter lim="800000"/>
                        <a:headEnd/>
                        <a:tailEnd/>
                      </a:ln>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2514600" y="0"/>
            <a:ext cx="6629400" cy="685800"/>
          </a:xfrm>
        </p:spPr>
        <p:txBody>
          <a:bodyPr/>
          <a:lstStyle/>
          <a:p>
            <a:r>
              <a:rPr lang="en-US" altLang="en-US" sz="3600" dirty="0"/>
              <a:t>6 Different First-Order Circuits</a:t>
            </a:r>
          </a:p>
        </p:txBody>
      </p:sp>
      <p:sp>
        <p:nvSpPr>
          <p:cNvPr id="795651" name="Rectangle 3"/>
          <p:cNvSpPr>
            <a:spLocks noGrp="1" noChangeArrowheads="1"/>
          </p:cNvSpPr>
          <p:nvPr>
            <p:ph type="body" idx="1"/>
          </p:nvPr>
        </p:nvSpPr>
        <p:spPr>
          <a:xfrm>
            <a:off x="0" y="838200"/>
            <a:ext cx="4953000" cy="5105400"/>
          </a:xfrm>
        </p:spPr>
        <p:txBody>
          <a:bodyPr/>
          <a:lstStyle/>
          <a:p>
            <a:pPr marL="533400" indent="-533400">
              <a:lnSpc>
                <a:spcPct val="90000"/>
              </a:lnSpc>
              <a:buFontTx/>
              <a:buNone/>
            </a:pPr>
            <a:r>
              <a:rPr lang="en-US" altLang="en-US" sz="2000" dirty="0"/>
              <a:t>The generalized solution that we just found applies only to the six different </a:t>
            </a:r>
            <a:r>
              <a:rPr lang="en-US" altLang="en-US" sz="2000" u="sng" dirty="0"/>
              <a:t>STC</a:t>
            </a:r>
            <a:r>
              <a:rPr lang="en-US" altLang="en-US" sz="2000" dirty="0"/>
              <a:t> circuits. </a:t>
            </a:r>
          </a:p>
          <a:p>
            <a:pPr marL="533400" indent="-533400">
              <a:lnSpc>
                <a:spcPct val="90000"/>
              </a:lnSpc>
              <a:buFontTx/>
              <a:buAutoNum type="arabicPeriod"/>
            </a:pPr>
            <a:r>
              <a:rPr lang="en-US" altLang="en-US" sz="2000" dirty="0"/>
              <a:t>An inductor and a resistance (called RL Natural Response).</a:t>
            </a:r>
          </a:p>
          <a:p>
            <a:pPr marL="533400" indent="-533400">
              <a:lnSpc>
                <a:spcPct val="90000"/>
              </a:lnSpc>
              <a:buFontTx/>
              <a:buAutoNum type="arabicPeriod"/>
            </a:pPr>
            <a:r>
              <a:rPr lang="en-US" altLang="en-US" sz="2000" dirty="0"/>
              <a:t>A capacitor and a resistance (called RC Natural Response).</a:t>
            </a:r>
          </a:p>
          <a:p>
            <a:pPr marL="533400" indent="-533400">
              <a:lnSpc>
                <a:spcPct val="90000"/>
              </a:lnSpc>
              <a:buFontTx/>
              <a:buAutoNum type="arabicPeriod"/>
            </a:pPr>
            <a:r>
              <a:rPr lang="en-US" altLang="en-US" sz="2000" dirty="0"/>
              <a:t>An inductor and a Thévenin equivalent (called RL Step Response).  </a:t>
            </a:r>
          </a:p>
          <a:p>
            <a:pPr marL="533400" indent="-533400">
              <a:lnSpc>
                <a:spcPct val="90000"/>
              </a:lnSpc>
              <a:buFontTx/>
              <a:buAutoNum type="arabicPeriod"/>
            </a:pPr>
            <a:r>
              <a:rPr lang="en-US" altLang="en-US" sz="2000" dirty="0"/>
              <a:t>An inductor and a Norton equivalent (also called RL Step Response).</a:t>
            </a:r>
          </a:p>
          <a:p>
            <a:pPr marL="533400" indent="-533400">
              <a:lnSpc>
                <a:spcPct val="90000"/>
              </a:lnSpc>
              <a:buFontTx/>
              <a:buAutoNum type="arabicPeriod"/>
            </a:pPr>
            <a:r>
              <a:rPr lang="en-US" altLang="en-US" sz="2000" dirty="0"/>
              <a:t>A capacitor and a Thévenin equivalent (called RC Step Response).  </a:t>
            </a:r>
          </a:p>
          <a:p>
            <a:pPr marL="533400" indent="-533400">
              <a:lnSpc>
                <a:spcPct val="90000"/>
              </a:lnSpc>
              <a:buFontTx/>
              <a:buAutoNum type="arabicPeriod"/>
            </a:pPr>
            <a:r>
              <a:rPr lang="en-US" altLang="en-US" sz="2000" dirty="0"/>
              <a:t>A capacitor and a Norton equivalent (also called RC Step Response).</a:t>
            </a:r>
          </a:p>
        </p:txBody>
      </p:sp>
      <p:sp>
        <p:nvSpPr>
          <p:cNvPr id="79565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9565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9585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5654" name="Text Box 6"/>
          <p:cNvSpPr txBox="1">
            <a:spLocks noChangeArrowheads="1"/>
          </p:cNvSpPr>
          <p:nvPr/>
        </p:nvSpPr>
        <p:spPr bwMode="auto">
          <a:xfrm>
            <a:off x="4953000" y="5305425"/>
            <a:ext cx="4191000"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Times New Roman" pitchFamily="18" charset="0"/>
              </a:rPr>
              <a:t>If we cannot reduce the circuit, for </a:t>
            </a:r>
            <a:r>
              <a:rPr lang="en-US" altLang="en-US" i="1" dirty="0">
                <a:solidFill>
                  <a:schemeClr val="bg1"/>
                </a:solidFill>
                <a:latin typeface="Times New Roman" pitchFamily="18" charset="0"/>
              </a:rPr>
              <a:t>t</a:t>
            </a:r>
            <a:r>
              <a:rPr lang="en-US" altLang="en-US" dirty="0">
                <a:solidFill>
                  <a:schemeClr val="bg1"/>
                </a:solidFill>
                <a:latin typeface="Times New Roman" pitchFamily="18" charset="0"/>
              </a:rPr>
              <a:t> &gt; 0, to one of these six cases, we cannot solve using this approach.</a:t>
            </a:r>
          </a:p>
        </p:txBody>
      </p:sp>
      <p:graphicFrame>
        <p:nvGraphicFramePr>
          <p:cNvPr id="795656" name="Object 8"/>
          <p:cNvGraphicFramePr>
            <a:graphicFrameLocks noChangeAspect="1"/>
          </p:cNvGraphicFramePr>
          <p:nvPr/>
        </p:nvGraphicFramePr>
        <p:xfrm>
          <a:off x="0" y="6140450"/>
          <a:ext cx="4876800" cy="717550"/>
        </p:xfrm>
        <a:graphic>
          <a:graphicData uri="http://schemas.openxmlformats.org/presentationml/2006/ole">
            <mc:AlternateContent xmlns:mc="http://schemas.openxmlformats.org/markup-compatibility/2006">
              <mc:Choice xmlns:v="urn:schemas-microsoft-com:vml" Requires="v">
                <p:oleObj spid="_x0000_s795860" name="Equation" r:id="rId6" imgW="2590560" imgH="380880" progId="Equation.DSMT4">
                  <p:embed/>
                </p:oleObj>
              </mc:Choice>
              <mc:Fallback>
                <p:oleObj name="Equation" r:id="rId6" imgW="2590560" imgH="3808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140450"/>
                        <a:ext cx="4876800" cy="717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99153816"/>
              </p:ext>
            </p:extLst>
          </p:nvPr>
        </p:nvGraphicFramePr>
        <p:xfrm>
          <a:off x="5013325" y="1021660"/>
          <a:ext cx="4130675" cy="4267200"/>
        </p:xfrm>
        <a:graphic>
          <a:graphicData uri="http://schemas.openxmlformats.org/presentationml/2006/ole">
            <mc:AlternateContent xmlns:mc="http://schemas.openxmlformats.org/markup-compatibility/2006">
              <mc:Choice xmlns:v="urn:schemas-microsoft-com:vml" Requires="v">
                <p:oleObj spid="_x0000_s795861" name="Visio" r:id="rId8" imgW="6901897" imgH="7130430" progId="Visio.Drawing.11">
                  <p:embed/>
                </p:oleObj>
              </mc:Choice>
              <mc:Fallback>
                <p:oleObj name="Visio" r:id="rId8" imgW="6901897" imgH="7130430"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3325" y="1021660"/>
                        <a:ext cx="4130675" cy="4267200"/>
                      </a:xfrm>
                      <a:prstGeom prst="rect">
                        <a:avLst/>
                      </a:prstGeom>
                      <a:solidFill>
                        <a:srgbClr val="CCFFFF"/>
                      </a:solidFill>
                      <a:ln w="9525">
                        <a:solidFill>
                          <a:schemeClr val="tx1"/>
                        </a:solidFill>
                        <a:miter lim="800000"/>
                        <a:headEnd/>
                        <a:tailEnd/>
                      </a:ln>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304800" y="2057400"/>
            <a:ext cx="8610600" cy="396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1795" name="Rectangle 3"/>
          <p:cNvSpPr>
            <a:spLocks noGrp="1" noChangeArrowheads="1"/>
          </p:cNvSpPr>
          <p:nvPr>
            <p:ph type="title"/>
          </p:nvPr>
        </p:nvSpPr>
        <p:spPr>
          <a:xfrm>
            <a:off x="2286000" y="0"/>
            <a:ext cx="6858000" cy="914400"/>
          </a:xfrm>
        </p:spPr>
        <p:txBody>
          <a:bodyPr/>
          <a:lstStyle/>
          <a:p>
            <a:r>
              <a:rPr lang="en-US" altLang="en-US" sz="2800" dirty="0"/>
              <a:t>Generalized Solution Technique</a:t>
            </a:r>
            <a:br>
              <a:rPr lang="en-US" altLang="en-US" sz="2800" dirty="0"/>
            </a:br>
            <a:r>
              <a:rPr lang="en-US" altLang="en-US" sz="2800" dirty="0"/>
              <a:t> – Example 1</a:t>
            </a:r>
          </a:p>
        </p:txBody>
      </p:sp>
      <p:sp>
        <p:nvSpPr>
          <p:cNvPr id="801796" name="Rectangle 4"/>
          <p:cNvSpPr>
            <a:spLocks noGrp="1" noChangeArrowheads="1"/>
          </p:cNvSpPr>
          <p:nvPr>
            <p:ph type="body" idx="1"/>
          </p:nvPr>
        </p:nvSpPr>
        <p:spPr>
          <a:xfrm>
            <a:off x="152400" y="914400"/>
            <a:ext cx="8686800" cy="1219200"/>
          </a:xfrm>
        </p:spPr>
        <p:txBody>
          <a:bodyPr/>
          <a:lstStyle/>
          <a:p>
            <a:pPr marL="0" indent="458788">
              <a:buFontTx/>
              <a:buNone/>
            </a:pPr>
            <a:r>
              <a:rPr lang="en-US" altLang="en-US" sz="2800" dirty="0">
                <a:cs typeface="Times New Roman" pitchFamily="18" charset="0"/>
              </a:rPr>
              <a:t>To illustrate these steps, let</a:t>
            </a:r>
            <a:r>
              <a:rPr lang="en-US" altLang="en-US" sz="2800" dirty="0">
                <a:latin typeface="Times New Roman"/>
                <a:cs typeface="Times New Roman" pitchFamily="18" charset="0"/>
              </a:rPr>
              <a:t>’</a:t>
            </a:r>
            <a:r>
              <a:rPr lang="en-US" altLang="en-US" sz="2800" dirty="0">
                <a:cs typeface="Times New Roman" pitchFamily="18" charset="0"/>
              </a:rPr>
              <a:t>s work Assessment Problem 7.8, from page 240 of the 10</a:t>
            </a:r>
            <a:r>
              <a:rPr lang="en-US" altLang="en-US" sz="2800" baseline="30000" dirty="0">
                <a:cs typeface="Times New Roman" pitchFamily="18" charset="0"/>
              </a:rPr>
              <a:t>th</a:t>
            </a:r>
            <a:r>
              <a:rPr lang="en-US" altLang="en-US" sz="2800" dirty="0">
                <a:cs typeface="Times New Roman" pitchFamily="18" charset="0"/>
              </a:rPr>
              <a:t> Edition.  </a:t>
            </a:r>
          </a:p>
        </p:txBody>
      </p:sp>
      <p:sp>
        <p:nvSpPr>
          <p:cNvPr id="801797" name="Rectangle 5"/>
          <p:cNvSpPr>
            <a:spLocks noChangeArrowheads="1"/>
          </p:cNvSpPr>
          <p:nvPr/>
        </p:nvSpPr>
        <p:spPr bwMode="auto">
          <a:xfrm>
            <a:off x="304800" y="2133600"/>
            <a:ext cx="8686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a:latin typeface="Arial" charset="0"/>
                <a:cs typeface="Times New Roman" pitchFamily="18" charset="0"/>
              </a:rPr>
              <a:t>v</a:t>
            </a:r>
            <a:r>
              <a:rPr lang="en-US" altLang="en-US" sz="2000" i="1" baseline="-25000" dirty="0">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a:t>
            </a:r>
            <a:r>
              <a:rPr lang="en-US" altLang="en-US" sz="2000" i="1" dirty="0">
                <a:cs typeface="Times New Roman" panose="02020603050405020304" pitchFamily="18" charset="0"/>
              </a:rPr>
              <a:t>(t</a:t>
            </a:r>
            <a:r>
              <a:rPr lang="en-US" altLang="en-US" sz="2000" i="1" baseline="-25000" dirty="0">
                <a:cs typeface="Times New Roman" panose="02020603050405020304" pitchFamily="18" charset="0"/>
              </a:rPr>
              <a:t>0</a:t>
            </a:r>
            <a:r>
              <a:rPr lang="en-US" altLang="en-US" sz="2000" i="1" dirty="0">
                <a:cs typeface="Times New Roman" panose="02020603050405020304" pitchFamily="18" charset="0"/>
              </a:rPr>
              <a:t>)</a:t>
            </a:r>
            <a:r>
              <a:rPr lang="en-US" altLang="en-US" sz="2000" dirty="0">
                <a:latin typeface="Arial" charset="0"/>
                <a:cs typeface="Times New Roman" pitchFamily="18" charset="0"/>
              </a:rPr>
              <a:t>, or </a:t>
            </a:r>
            <a:r>
              <a:rPr lang="en-US" altLang="en-US" sz="2000" i="1" dirty="0">
                <a:cs typeface="Times New Roman" panose="02020603050405020304" pitchFamily="18" charset="0"/>
              </a:rPr>
              <a:t>v</a:t>
            </a:r>
            <a:r>
              <a:rPr lang="en-US" altLang="en-US" sz="2000" i="1" baseline="-25000" dirty="0">
                <a:cs typeface="Times New Roman" panose="02020603050405020304" pitchFamily="18" charset="0"/>
              </a:rPr>
              <a:t>C</a:t>
            </a:r>
            <a:r>
              <a:rPr lang="en-US" altLang="en-US" sz="2000" i="1" dirty="0">
                <a:cs typeface="Times New Roman" panose="02020603050405020304" pitchFamily="18" charset="0"/>
              </a:rPr>
              <a:t>(t</a:t>
            </a:r>
            <a:r>
              <a:rPr lang="en-US" altLang="en-US" sz="2000" i="1" baseline="-25000" dirty="0">
                <a:cs typeface="Times New Roman" panose="02020603050405020304" pitchFamily="18" charset="0"/>
              </a:rPr>
              <a:t>0</a:t>
            </a:r>
            <a:r>
              <a:rPr lang="en-US" altLang="en-US" sz="2000" i="1" dirty="0">
                <a:cs typeface="Times New Roman" panose="02020603050405020304" pitchFamily="18" charset="0"/>
              </a:rPr>
              <a:t>)</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or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i="1" dirty="0">
                <a:cs typeface="Times New Roman" panose="02020603050405020304" pitchFamily="18" charset="0"/>
              </a:rPr>
              <a:t>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is the equivalent resistance as seen by the inductor or capacitor, and found through Thévenin’s Theorem.</a:t>
            </a:r>
          </a:p>
          <a:p>
            <a:pPr>
              <a:spcBef>
                <a:spcPct val="20000"/>
              </a:spcBef>
              <a:buFontTx/>
              <a:buAutoNum type="arabicParenR"/>
            </a:pPr>
            <a:r>
              <a:rPr lang="en-US" altLang="en-US" sz="2000" dirty="0">
                <a:latin typeface="Arial" charset="0"/>
                <a:cs typeface="Times New Roman" pitchFamily="18" charset="0"/>
              </a:rPr>
              <a:t>Find the steady-state value,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L,SS</a:t>
            </a:r>
            <a:r>
              <a:rPr lang="en-US" altLang="en-US" sz="2000" dirty="0">
                <a:latin typeface="Arial" charset="0"/>
                <a:cs typeface="Times New Roman" pitchFamily="18" charset="0"/>
              </a:rPr>
              <a:t>, or </a:t>
            </a:r>
            <a:r>
              <a:rPr lang="en-US" altLang="en-US" sz="2000" i="1" dirty="0">
                <a:cs typeface="Times New Roman" panose="02020603050405020304" pitchFamily="18" charset="0"/>
              </a:rPr>
              <a:t>v</a:t>
            </a:r>
            <a:r>
              <a:rPr lang="en-US" altLang="en-US" sz="2000" i="1" baseline="-25000" dirty="0">
                <a:cs typeface="Times New Roman" panose="02020603050405020304" pitchFamily="18" charset="0"/>
              </a:rPr>
              <a:t>C ,SS</a:t>
            </a:r>
            <a:r>
              <a:rPr lang="en-US" altLang="en-US" sz="2000" dirty="0">
                <a:latin typeface="Arial" charset="0"/>
                <a:cs typeface="Times New Roman" pitchFamily="18" charset="0"/>
              </a:rPr>
              <a:t>.  </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found in step 5).  </a:t>
            </a:r>
          </a:p>
        </p:txBody>
      </p:sp>
      <p:graphicFrame>
        <p:nvGraphicFramePr>
          <p:cNvPr id="801799" name="Object 7"/>
          <p:cNvGraphicFramePr>
            <a:graphicFrameLocks noChangeAspect="1"/>
          </p:cNvGraphicFramePr>
          <p:nvPr/>
        </p:nvGraphicFramePr>
        <p:xfrm>
          <a:off x="2286000" y="5715000"/>
          <a:ext cx="6324600" cy="931863"/>
        </p:xfrm>
        <a:graphic>
          <a:graphicData uri="http://schemas.openxmlformats.org/presentationml/2006/ole">
            <mc:AlternateContent xmlns:mc="http://schemas.openxmlformats.org/markup-compatibility/2006">
              <mc:Choice xmlns:v="urn:schemas-microsoft-com:vml" Requires="v">
                <p:oleObj spid="_x0000_s801866" name="Equation" r:id="rId4" imgW="2590560" imgH="380880" progId="Equation.DSMT4">
                  <p:embed/>
                </p:oleObj>
              </mc:Choice>
              <mc:Fallback>
                <p:oleObj name="Equation" r:id="rId4" imgW="2590560" imgH="3808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715000"/>
                        <a:ext cx="6324600" cy="931863"/>
                      </a:xfrm>
                      <a:prstGeom prst="rect">
                        <a:avLst/>
                      </a:prstGeom>
                      <a:solidFill>
                        <a:srgbClr val="66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2286000" y="0"/>
            <a:ext cx="6858000" cy="1295400"/>
          </a:xfrm>
        </p:spPr>
        <p:txBody>
          <a:bodyPr/>
          <a:lstStyle/>
          <a:p>
            <a:r>
              <a:rPr lang="en-US" altLang="en-US" sz="4000" dirty="0"/>
              <a:t>Problem 7.8 from page 240 in the 10</a:t>
            </a:r>
            <a:r>
              <a:rPr lang="en-US" altLang="en-US" sz="4000" baseline="30000" dirty="0"/>
              <a:t>th</a:t>
            </a:r>
            <a:r>
              <a:rPr lang="en-US" altLang="en-US" sz="4000" dirty="0"/>
              <a:t> Edition</a:t>
            </a:r>
          </a:p>
        </p:txBody>
      </p:sp>
      <p:sp>
        <p:nvSpPr>
          <p:cNvPr id="807941" name="Line 5"/>
          <p:cNvSpPr>
            <a:spLocks noChangeShapeType="1"/>
          </p:cNvSpPr>
          <p:nvPr/>
        </p:nvSpPr>
        <p:spPr bwMode="auto">
          <a:xfrm flipV="1">
            <a:off x="6400800" y="5410200"/>
            <a:ext cx="0" cy="609600"/>
          </a:xfrm>
          <a:prstGeom prst="line">
            <a:avLst/>
          </a:prstGeom>
          <a:noFill/>
          <a:ln w="190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pic>
        <p:nvPicPr>
          <p:cNvPr id="8079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37" y="1905000"/>
            <a:ext cx="8729548" cy="491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 name="TextBox 1"/>
          <p:cNvSpPr txBox="1"/>
          <p:nvPr/>
        </p:nvSpPr>
        <p:spPr>
          <a:xfrm>
            <a:off x="241502" y="838200"/>
            <a:ext cx="4559098" cy="3170099"/>
          </a:xfrm>
          <a:prstGeom prst="rect">
            <a:avLst/>
          </a:prstGeom>
          <a:solidFill>
            <a:schemeClr val="tx2">
              <a:lumMod val="75000"/>
            </a:schemeClr>
          </a:solid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Switch a in the circuit shown has been open for a long time, and switch b has been closed for a long time.  Switch a is closed at </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0 and, after remaining closed for 1[s], is opened again.  Switch b is opened simultaneously, and both switches remain open indefinitely.  Determine the expression for the inductor current </a:t>
            </a:r>
            <a:r>
              <a:rPr lang="en-US" sz="2000" i="1" dirty="0">
                <a:solidFill>
                  <a:schemeClr val="bg1"/>
                </a:solidFill>
                <a:latin typeface="Times New Roman" panose="02020603050405020304" pitchFamily="18" charset="0"/>
                <a:cs typeface="Times New Roman" panose="02020603050405020304" pitchFamily="18" charset="0"/>
              </a:rPr>
              <a:t>i</a:t>
            </a:r>
            <a:r>
              <a:rPr lang="en-US" sz="2000" i="1" baseline="-25000" dirty="0">
                <a:solidFill>
                  <a:schemeClr val="bg1"/>
                </a:solidFill>
                <a:latin typeface="Times New Roman" panose="02020603050405020304" pitchFamily="18" charset="0"/>
                <a:cs typeface="Times New Roman" panose="02020603050405020304" pitchFamily="18" charset="0"/>
              </a:rPr>
              <a:t>L</a:t>
            </a:r>
            <a:r>
              <a:rPr lang="en-US" sz="2000" dirty="0">
                <a:solidFill>
                  <a:schemeClr val="bg1"/>
                </a:solidFill>
                <a:latin typeface="Times New Roman" panose="02020603050405020304" pitchFamily="18" charset="0"/>
                <a:cs typeface="Times New Roman" panose="02020603050405020304" pitchFamily="18" charset="0"/>
              </a:rPr>
              <a:t> that is valid when (a) 0 &lt; </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&lt; 1[s]; and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(b) </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&gt; 1[s].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4300" y="1905000"/>
            <a:ext cx="8915400" cy="43434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05891" name="Rectangle 3"/>
          <p:cNvSpPr>
            <a:spLocks noGrp="1" noChangeArrowheads="1"/>
          </p:cNvSpPr>
          <p:nvPr>
            <p:ph type="title"/>
          </p:nvPr>
        </p:nvSpPr>
        <p:spPr>
          <a:xfrm>
            <a:off x="2286000" y="0"/>
            <a:ext cx="6858000" cy="914400"/>
          </a:xfrm>
        </p:spPr>
        <p:txBody>
          <a:bodyPr/>
          <a:lstStyle/>
          <a:p>
            <a:r>
              <a:rPr lang="en-US" altLang="en-US" sz="2800" dirty="0"/>
              <a:t>Generalized Solution Technique</a:t>
            </a:r>
            <a:br>
              <a:rPr lang="en-US" altLang="en-US" sz="2800" dirty="0"/>
            </a:br>
            <a:r>
              <a:rPr lang="en-US" altLang="en-US" sz="2800" dirty="0"/>
              <a:t> – Example 2</a:t>
            </a:r>
          </a:p>
        </p:txBody>
      </p:sp>
      <p:sp>
        <p:nvSpPr>
          <p:cNvPr id="805892" name="Rectangle 4"/>
          <p:cNvSpPr>
            <a:spLocks noGrp="1" noChangeArrowheads="1"/>
          </p:cNvSpPr>
          <p:nvPr>
            <p:ph type="body" idx="1"/>
          </p:nvPr>
        </p:nvSpPr>
        <p:spPr>
          <a:xfrm>
            <a:off x="152400" y="914400"/>
            <a:ext cx="8686800" cy="1219200"/>
          </a:xfrm>
        </p:spPr>
        <p:txBody>
          <a:bodyPr/>
          <a:lstStyle/>
          <a:p>
            <a:pPr marL="0" indent="458788">
              <a:buFontTx/>
              <a:buNone/>
            </a:pPr>
            <a:r>
              <a:rPr lang="en-US" altLang="en-US" dirty="0">
                <a:cs typeface="Times New Roman" pitchFamily="18" charset="0"/>
              </a:rPr>
              <a:t>To illustrate these steps, let</a:t>
            </a:r>
            <a:r>
              <a:rPr lang="en-US" altLang="en-US" dirty="0">
                <a:latin typeface="Times New Roman"/>
                <a:cs typeface="Times New Roman" pitchFamily="18" charset="0"/>
              </a:rPr>
              <a:t>’</a:t>
            </a:r>
            <a:r>
              <a:rPr lang="en-US" altLang="en-US" dirty="0">
                <a:cs typeface="Times New Roman" pitchFamily="18" charset="0"/>
              </a:rPr>
              <a:t>s work another problem, on the board.  </a:t>
            </a:r>
          </a:p>
        </p:txBody>
      </p:sp>
      <p:sp>
        <p:nvSpPr>
          <p:cNvPr id="805897" name="Text Box 9"/>
          <p:cNvSpPr txBox="1">
            <a:spLocks noChangeArrowheads="1"/>
          </p:cNvSpPr>
          <p:nvPr/>
        </p:nvSpPr>
        <p:spPr bwMode="auto">
          <a:xfrm>
            <a:off x="609600" y="6248400"/>
            <a:ext cx="8131175" cy="495300"/>
          </a:xfrm>
          <a:prstGeom prst="rect">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Solution:  </a:t>
            </a:r>
            <a:r>
              <a:rPr lang="en-US" altLang="en-US" i="1" dirty="0">
                <a:latin typeface="Times New Roman" pitchFamily="18" charset="0"/>
              </a:rPr>
              <a:t>i</a:t>
            </a:r>
            <a:r>
              <a:rPr lang="en-US" altLang="en-US" i="1" baseline="-25000" dirty="0">
                <a:latin typeface="Times New Roman" pitchFamily="18" charset="0"/>
              </a:rPr>
              <a:t>X</a:t>
            </a:r>
            <a:r>
              <a:rPr lang="en-US" altLang="en-US" dirty="0"/>
              <a:t>(200[ms]) = -2.70[mA]  (Quiz 5, Spring 2003)</a:t>
            </a:r>
          </a:p>
        </p:txBody>
      </p:sp>
      <p:sp>
        <p:nvSpPr>
          <p:cNvPr id="2" name="Rectangle 2"/>
          <p:cNvSpPr>
            <a:spLocks noChangeArrowheads="1"/>
          </p:cNvSpPr>
          <p:nvPr/>
        </p:nvSpPr>
        <p:spPr bwMode="auto">
          <a:xfrm>
            <a:off x="117613" y="1892638"/>
            <a:ext cx="89120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For the circuit shown, Switch A had been closed for a long time, and Switch B had been open for a long time, before</a:t>
            </a:r>
            <a:r>
              <a:rPr kumimoji="0" lang="en-US" altLang="en-US" sz="20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t</a:t>
            </a:r>
            <a:r>
              <a:rPr kumimoji="0" lang="en-US" altLang="en-US" sz="20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 0. </a:t>
            </a:r>
            <a:r>
              <a:rPr lang="en-US" altLang="en-US" sz="2000" dirty="0">
                <a:solidFill>
                  <a:schemeClr val="bg1"/>
                </a:solidFill>
                <a:latin typeface="Times New Roman" pitchFamily="18" charset="0"/>
                <a:ea typeface="Times New Roman" pitchFamily="18" charset="0"/>
                <a:cs typeface="Times New Roman" pitchFamily="18" charset="0"/>
              </a:rPr>
              <a:t> </a:t>
            </a:r>
            <a:r>
              <a:rPr kumimoji="0" lang="en-US" altLang="en-US" sz="20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At </a:t>
            </a:r>
            <a:r>
              <a:rPr kumimoji="0" lang="en-US" altLang="en-US" sz="20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a:t>
            </a:r>
            <a:r>
              <a:rPr kumimoji="0" lang="en-US" altLang="en-US" sz="20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 0, Switch A opened.  Then, 100[ms] later, Switch B closed.  Find </a:t>
            </a:r>
            <a:r>
              <a:rPr kumimoji="0" lang="en-US" altLang="en-US" sz="20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i</a:t>
            </a:r>
            <a:r>
              <a:rPr kumimoji="0" lang="en-US" altLang="en-US" sz="2000" b="0" i="1" u="none" strike="noStrike" cap="none" normalizeH="0" baseline="-30000" dirty="0">
                <a:ln>
                  <a:noFill/>
                </a:ln>
                <a:solidFill>
                  <a:schemeClr val="bg1"/>
                </a:solidFill>
                <a:effectLst/>
                <a:latin typeface="Times New Roman" pitchFamily="18" charset="0"/>
                <a:ea typeface="Times New Roman" pitchFamily="18" charset="0"/>
                <a:cs typeface="Times New Roman" pitchFamily="18" charset="0"/>
              </a:rPr>
              <a:t>X</a:t>
            </a:r>
            <a:r>
              <a:rPr kumimoji="0" lang="en-US" altLang="en-US" sz="20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(200[ms]).</a:t>
            </a:r>
            <a:endParaRPr kumimoji="0" lang="en-US" altLang="en-US"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64354300"/>
              </p:ext>
            </p:extLst>
          </p:nvPr>
        </p:nvGraphicFramePr>
        <p:xfrm>
          <a:off x="329568" y="2914650"/>
          <a:ext cx="8388016" cy="3581400"/>
        </p:xfrm>
        <a:graphic>
          <a:graphicData uri="http://schemas.openxmlformats.org/presentationml/2006/ole">
            <mc:AlternateContent xmlns:mc="http://schemas.openxmlformats.org/markup-compatibility/2006">
              <mc:Choice xmlns:v="urn:schemas-microsoft-com:vml" Requires="v">
                <p:oleObj spid="_x0000_s806924" name="Visio" r:id="rId4" imgW="7174230" imgH="3058160" progId="Visio.Drawing.11">
                  <p:embed/>
                </p:oleObj>
              </mc:Choice>
              <mc:Fallback>
                <p:oleObj name="Visio" r:id="rId4" imgW="7174230" imgH="305816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68" y="2914650"/>
                        <a:ext cx="8388016" cy="3581400"/>
                      </a:xfrm>
                      <a:prstGeom prst="rect">
                        <a:avLst/>
                      </a:prstGeom>
                      <a:noFill/>
                    </p:spPr>
                  </p:pic>
                </p:oleObj>
              </mc:Fallback>
            </mc:AlternateContent>
          </a:graphicData>
        </a:graphic>
      </p:graphicFrame>
      <p:sp>
        <p:nvSpPr>
          <p:cNvPr id="4" name="Rectangle 3"/>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5897"/>
                                        </p:tgtEl>
                                        <p:attrNameLst>
                                          <p:attrName>style.visibility</p:attrName>
                                        </p:attrNameLst>
                                      </p:cBhvr>
                                      <p:to>
                                        <p:strVal val="visible"/>
                                      </p:to>
                                    </p:set>
                                    <p:animEffect transition="in" filter="dissolve">
                                      <p:cBhvr>
                                        <p:cTn id="7" dur="500"/>
                                        <p:tgtEl>
                                          <p:spTgt spid="80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4038600"/>
            <a:ext cx="8772525" cy="27432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charset="0"/>
            </a:endParaRPr>
          </a:p>
        </p:txBody>
      </p:sp>
      <p:sp>
        <p:nvSpPr>
          <p:cNvPr id="805891" name="Rectangle 3"/>
          <p:cNvSpPr>
            <a:spLocks noGrp="1" noChangeArrowheads="1"/>
          </p:cNvSpPr>
          <p:nvPr>
            <p:ph type="title"/>
          </p:nvPr>
        </p:nvSpPr>
        <p:spPr>
          <a:xfrm>
            <a:off x="2286000" y="0"/>
            <a:ext cx="6858000" cy="914400"/>
          </a:xfrm>
        </p:spPr>
        <p:txBody>
          <a:bodyPr/>
          <a:lstStyle/>
          <a:p>
            <a:r>
              <a:rPr lang="en-US" altLang="en-US" sz="2800" dirty="0"/>
              <a:t>Generalized Solution Technique</a:t>
            </a:r>
            <a:br>
              <a:rPr lang="en-US" altLang="en-US" sz="2800" dirty="0"/>
            </a:br>
            <a:r>
              <a:rPr lang="en-US" altLang="en-US" sz="2800" dirty="0"/>
              <a:t> – Example 3</a:t>
            </a:r>
          </a:p>
        </p:txBody>
      </p:sp>
      <p:sp>
        <p:nvSpPr>
          <p:cNvPr id="2" name="Rectangle 2"/>
          <p:cNvSpPr>
            <a:spLocks noChangeArrowheads="1"/>
          </p:cNvSpPr>
          <p:nvPr/>
        </p:nvSpPr>
        <p:spPr bwMode="auto">
          <a:xfrm>
            <a:off x="202096" y="825043"/>
            <a:ext cx="8458200" cy="3108543"/>
          </a:xfrm>
          <a:prstGeom prst="rect">
            <a:avLst/>
          </a:prstGeom>
          <a:solidFill>
            <a:schemeClr val="tx2">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Both switches in this circuit had been in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for a long time before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0. At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0, switch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SW2</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moved to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and switch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SW1</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moved to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1[ms]</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later.</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 Find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i</a:t>
            </a:r>
            <a:r>
              <a:rPr kumimoji="0" lang="en-US" altLang="en-US" sz="2800" b="0" i="1" u="none" strike="noStrike" cap="none" normalizeH="0" baseline="-30000" dirty="0">
                <a:ln>
                  <a:noFill/>
                </a:ln>
                <a:solidFill>
                  <a:schemeClr val="bg1"/>
                </a:solidFill>
                <a:effectLst/>
                <a:latin typeface="Times New Roman" pitchFamily="18" charset="0"/>
                <a:ea typeface="Times New Roman" pitchFamily="18" charset="0"/>
                <a:cs typeface="Times New Roman" pitchFamily="18" charset="0"/>
              </a:rPr>
              <a:t>R</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(2[ms]).</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 Find the energy stored in the 7.2[μF] capacitor at </a:t>
            </a:r>
            <a:b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b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2[ms].     </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p:txBody>
      </p:sp>
      <p:pic>
        <p:nvPicPr>
          <p:cNvPr id="804865" name="Picture 1" descr="exam2_q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42" y="4399928"/>
            <a:ext cx="856504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99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4038600"/>
            <a:ext cx="8772525" cy="27432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charset="0"/>
            </a:endParaRPr>
          </a:p>
        </p:txBody>
      </p:sp>
      <p:sp>
        <p:nvSpPr>
          <p:cNvPr id="805891" name="Rectangle 3"/>
          <p:cNvSpPr>
            <a:spLocks noGrp="1" noChangeArrowheads="1"/>
          </p:cNvSpPr>
          <p:nvPr>
            <p:ph type="title"/>
          </p:nvPr>
        </p:nvSpPr>
        <p:spPr>
          <a:xfrm>
            <a:off x="2286000" y="0"/>
            <a:ext cx="6858000" cy="914400"/>
          </a:xfrm>
        </p:spPr>
        <p:txBody>
          <a:bodyPr/>
          <a:lstStyle/>
          <a:p>
            <a:r>
              <a:rPr lang="en-US" altLang="en-US" sz="2800" dirty="0"/>
              <a:t>Generalized Solution Technique</a:t>
            </a:r>
            <a:br>
              <a:rPr lang="en-US" altLang="en-US" sz="2800" dirty="0"/>
            </a:br>
            <a:r>
              <a:rPr lang="en-US" altLang="en-US" sz="2800" dirty="0"/>
              <a:t> – Example 3</a:t>
            </a:r>
          </a:p>
        </p:txBody>
      </p:sp>
      <p:sp>
        <p:nvSpPr>
          <p:cNvPr id="2" name="Rectangle 2"/>
          <p:cNvSpPr>
            <a:spLocks noChangeArrowheads="1"/>
          </p:cNvSpPr>
          <p:nvPr/>
        </p:nvSpPr>
        <p:spPr bwMode="auto">
          <a:xfrm>
            <a:off x="202096" y="825043"/>
            <a:ext cx="8458200" cy="3108543"/>
          </a:xfrm>
          <a:prstGeom prst="rect">
            <a:avLst/>
          </a:prstGeom>
          <a:solidFill>
            <a:schemeClr val="tx2">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Both switches in this circuit had been in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for a long time before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0. At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0, switch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SW2</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moved to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and switch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SW1</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moved to position </a:t>
            </a:r>
            <a:r>
              <a:rPr kumimoji="0" lang="en-US" altLang="en-US" sz="28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1[ms]</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later.</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 Find </a:t>
            </a: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i</a:t>
            </a:r>
            <a:r>
              <a:rPr kumimoji="0" lang="en-US" altLang="en-US" sz="2800" b="0" i="1" u="none" strike="noStrike" cap="none" normalizeH="0" baseline="-30000" dirty="0">
                <a:ln>
                  <a:noFill/>
                </a:ln>
                <a:solidFill>
                  <a:schemeClr val="bg1"/>
                </a:solidFill>
                <a:effectLst/>
                <a:latin typeface="Times New Roman" pitchFamily="18" charset="0"/>
                <a:ea typeface="Times New Roman" pitchFamily="18" charset="0"/>
                <a:cs typeface="Times New Roman" pitchFamily="18" charset="0"/>
              </a:rPr>
              <a:t>R</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(2[ms]).</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 Find the energy stored in the 7.2[μF] capacitor at </a:t>
            </a:r>
            <a:b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br>
            <a:r>
              <a:rPr kumimoji="0" lang="en-US" altLang="en-US" sz="2800" b="0" i="1"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2[ms].     </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p:txBody>
      </p:sp>
      <p:pic>
        <p:nvPicPr>
          <p:cNvPr id="804865" name="Picture 1" descr="exam2_q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42" y="4399928"/>
            <a:ext cx="8565040" cy="2190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616574" y="3915287"/>
            <a:ext cx="8131175" cy="461665"/>
          </a:xfrm>
          <a:prstGeom prst="rect">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Solution:  </a:t>
            </a:r>
            <a:r>
              <a:rPr lang="en-US" altLang="en-US" i="1" dirty="0">
                <a:latin typeface="Times New Roman" pitchFamily="18" charset="0"/>
              </a:rPr>
              <a:t>i</a:t>
            </a:r>
            <a:r>
              <a:rPr lang="en-US" altLang="en-US" i="1" baseline="-25000" dirty="0">
                <a:latin typeface="Times New Roman" pitchFamily="18" charset="0"/>
              </a:rPr>
              <a:t>R</a:t>
            </a:r>
            <a:r>
              <a:rPr lang="en-US" altLang="en-US" dirty="0"/>
              <a:t>(2[ms]) = -2.327[mA]; </a:t>
            </a:r>
            <a:r>
              <a:rPr lang="en-US" altLang="en-US" i="1" dirty="0"/>
              <a:t>w</a:t>
            </a:r>
            <a:r>
              <a:rPr lang="en-US" altLang="en-US" i="1" baseline="-25000" dirty="0"/>
              <a:t>STO,7.2</a:t>
            </a:r>
            <a:r>
              <a:rPr lang="en-US" altLang="en-US" dirty="0"/>
              <a:t>(2[ms])=55.6[</a:t>
            </a:r>
            <a:r>
              <a:rPr lang="en-US" altLang="en-US" dirty="0">
                <a:latin typeface="Symbol" panose="05050102010706020507" pitchFamily="18" charset="2"/>
              </a:rPr>
              <a:t>m</a:t>
            </a:r>
            <a:r>
              <a:rPr lang="en-US" altLang="en-US" dirty="0"/>
              <a:t>J]</a:t>
            </a:r>
          </a:p>
        </p:txBody>
      </p:sp>
    </p:spTree>
    <p:extLst>
      <p:ext uri="{BB962C8B-B14F-4D97-AF65-F5344CB8AC3E}">
        <p14:creationId xmlns:p14="http://schemas.microsoft.com/office/powerpoint/2010/main" val="32792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4038600"/>
            <a:ext cx="8772525" cy="27432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charset="0"/>
            </a:endParaRPr>
          </a:p>
        </p:txBody>
      </p:sp>
      <p:sp>
        <p:nvSpPr>
          <p:cNvPr id="805891" name="Rectangle 3"/>
          <p:cNvSpPr>
            <a:spLocks noGrp="1" noChangeArrowheads="1"/>
          </p:cNvSpPr>
          <p:nvPr>
            <p:ph type="title"/>
          </p:nvPr>
        </p:nvSpPr>
        <p:spPr>
          <a:xfrm>
            <a:off x="2286000" y="0"/>
            <a:ext cx="6858000" cy="914400"/>
          </a:xfrm>
        </p:spPr>
        <p:txBody>
          <a:bodyPr/>
          <a:lstStyle/>
          <a:p>
            <a:r>
              <a:rPr lang="en-US" altLang="en-US" sz="2800" dirty="0"/>
              <a:t>Generalized Solution Technique</a:t>
            </a:r>
            <a:br>
              <a:rPr lang="en-US" altLang="en-US" sz="2800" dirty="0"/>
            </a:br>
            <a:r>
              <a:rPr lang="en-US" altLang="en-US" sz="2800" dirty="0"/>
              <a:t> – Example 4</a:t>
            </a:r>
          </a:p>
        </p:txBody>
      </p:sp>
      <p:sp>
        <p:nvSpPr>
          <p:cNvPr id="2" name="Rectangle 2"/>
          <p:cNvSpPr>
            <a:spLocks noChangeArrowheads="1"/>
          </p:cNvSpPr>
          <p:nvPr/>
        </p:nvSpPr>
        <p:spPr bwMode="auto">
          <a:xfrm>
            <a:off x="202096" y="1040488"/>
            <a:ext cx="8458200" cy="2677656"/>
          </a:xfrm>
          <a:prstGeom prst="rect">
            <a:avLst/>
          </a:prstGeom>
          <a:solidFill>
            <a:schemeClr val="tx2">
              <a:lumMod val="75000"/>
            </a:schemeClr>
          </a:solidFill>
          <a:ln>
            <a:noFill/>
          </a:ln>
          <a:effectLst/>
        </p:spPr>
        <p:txBody>
          <a:bodyPr vert="horz" wrap="square" lIns="91440" tIns="45720" rIns="91440" bIns="45720" numCol="1" anchor="ctr" anchorCtr="0" compatLnSpc="1">
            <a:prstTxWarp prst="textNoShape">
              <a:avLst/>
            </a:prstTxWarp>
            <a:spAutoFit/>
          </a:bodyPr>
          <a:lstStyle/>
          <a:p>
            <a:r>
              <a:rPr lang="en-US" sz="2800" dirty="0">
                <a:solidFill>
                  <a:schemeClr val="bg1"/>
                </a:solidFill>
              </a:rPr>
              <a:t>For the circuit shown below, switches SW1 and SW2 have been in position  a  for a long time.  At </a:t>
            </a:r>
            <a:br>
              <a:rPr lang="en-US" sz="2800" dirty="0">
                <a:solidFill>
                  <a:schemeClr val="bg1"/>
                </a:solidFill>
              </a:rPr>
            </a:br>
            <a:r>
              <a:rPr lang="en-US" sz="2800" i="1" dirty="0">
                <a:solidFill>
                  <a:schemeClr val="bg1"/>
                </a:solidFill>
                <a:latin typeface="Times New Roman" panose="02020603050405020304" pitchFamily="18" charset="0"/>
                <a:cs typeface="Times New Roman" panose="02020603050405020304" pitchFamily="18" charset="0"/>
              </a:rPr>
              <a:t>t</a:t>
            </a:r>
            <a:r>
              <a:rPr lang="en-US" sz="2800" dirty="0">
                <a:solidFill>
                  <a:schemeClr val="bg1"/>
                </a:solidFill>
              </a:rPr>
              <a:t> = 0, both switches are moved instantaneously and simultaneously to position  b  and remain there.  </a:t>
            </a:r>
          </a:p>
          <a:p>
            <a:pPr lvl="0"/>
            <a:r>
              <a:rPr lang="en-US" sz="2800" dirty="0">
                <a:solidFill>
                  <a:schemeClr val="bg1"/>
                </a:solidFill>
              </a:rPr>
              <a:t>Calculate the numerical value of the total energy stored in the capacitors at </a:t>
            </a:r>
            <a:r>
              <a:rPr lang="en-US" sz="2800" i="1" dirty="0">
                <a:solidFill>
                  <a:schemeClr val="bg1"/>
                </a:solidFill>
                <a:latin typeface="Times New Roman" panose="02020603050405020304" pitchFamily="18" charset="0"/>
                <a:cs typeface="Times New Roman" panose="02020603050405020304" pitchFamily="18" charset="0"/>
              </a:rPr>
              <a:t>t</a:t>
            </a:r>
            <a:r>
              <a:rPr lang="en-US" sz="2800" dirty="0">
                <a:solidFill>
                  <a:schemeClr val="bg1"/>
                </a:solidFill>
              </a:rPr>
              <a:t> = </a:t>
            </a:r>
            <a:r>
              <a:rPr lang="en-US" sz="2800" dirty="0">
                <a:solidFill>
                  <a:schemeClr val="bg1"/>
                </a:solidFill>
                <a:latin typeface="Symbol" panose="05050102010706020507" pitchFamily="18" charset="2"/>
              </a:rPr>
              <a:t>¥</a:t>
            </a:r>
            <a:r>
              <a:rPr lang="en-US" sz="2800" dirty="0">
                <a:solidFill>
                  <a:schemeClr val="bg1"/>
                </a:solidFill>
              </a:rPr>
              <a:t>.</a:t>
            </a:r>
          </a:p>
        </p:txBody>
      </p:sp>
      <p:sp>
        <p:nvSpPr>
          <p:cNvPr id="10" name="Text Box 9"/>
          <p:cNvSpPr txBox="1">
            <a:spLocks noChangeArrowheads="1"/>
          </p:cNvSpPr>
          <p:nvPr/>
        </p:nvSpPr>
        <p:spPr bwMode="auto">
          <a:xfrm>
            <a:off x="5791200" y="3453622"/>
            <a:ext cx="2956549" cy="461665"/>
          </a:xfrm>
          <a:prstGeom prst="rect">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Solution:  25[</a:t>
            </a:r>
            <a:r>
              <a:rPr lang="en-US" altLang="en-US" dirty="0">
                <a:latin typeface="+mn-lt"/>
              </a:rPr>
              <a:t>m</a:t>
            </a:r>
            <a:r>
              <a:rPr lang="en-US" altLang="en-US" dirty="0"/>
              <a:t>J]</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6763840"/>
              </p:ext>
            </p:extLst>
          </p:nvPr>
        </p:nvGraphicFramePr>
        <p:xfrm>
          <a:off x="381000" y="4076054"/>
          <a:ext cx="7364482" cy="2668291"/>
        </p:xfrm>
        <a:graphic>
          <a:graphicData uri="http://schemas.openxmlformats.org/presentationml/2006/ole">
            <mc:AlternateContent xmlns:mc="http://schemas.openxmlformats.org/markup-compatibility/2006">
              <mc:Choice xmlns:v="urn:schemas-microsoft-com:vml" Requires="v">
                <p:oleObj spid="_x0000_s805947" name="Visio" r:id="rId4" imgW="8768080" imgH="3180080" progId="Visio.Drawing.11">
                  <p:embed/>
                </p:oleObj>
              </mc:Choice>
              <mc:Fallback>
                <p:oleObj name="Visio" r:id="rId4" imgW="8768080" imgH="318008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76054"/>
                        <a:ext cx="7364482" cy="2668291"/>
                      </a:xfrm>
                      <a:prstGeom prst="rect">
                        <a:avLst/>
                      </a:prstGeom>
                      <a:noFill/>
                    </p:spPr>
                  </p:pic>
                </p:oleObj>
              </mc:Fallback>
            </mc:AlternateContent>
          </a:graphicData>
        </a:graphic>
      </p:graphicFrame>
    </p:spTree>
    <p:extLst>
      <p:ext uri="{BB962C8B-B14F-4D97-AF65-F5344CB8AC3E}">
        <p14:creationId xmlns:p14="http://schemas.microsoft.com/office/powerpoint/2010/main" val="19901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0"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702" name="Rectangle 6"/>
          <p:cNvSpPr>
            <a:spLocks noChangeArrowheads="1"/>
          </p:cNvSpPr>
          <p:nvPr/>
        </p:nvSpPr>
        <p:spPr bwMode="auto">
          <a:xfrm>
            <a:off x="6781800" y="5334000"/>
            <a:ext cx="1371600" cy="1524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7698" name="Rectangle 2"/>
          <p:cNvSpPr>
            <a:spLocks noGrp="1" noChangeArrowheads="1"/>
          </p:cNvSpPr>
          <p:nvPr>
            <p:ph type="title"/>
          </p:nvPr>
        </p:nvSpPr>
        <p:spPr>
          <a:xfrm>
            <a:off x="1600200" y="0"/>
            <a:ext cx="7391400" cy="685800"/>
          </a:xfrm>
        </p:spPr>
        <p:txBody>
          <a:bodyPr/>
          <a:lstStyle/>
          <a:p>
            <a:r>
              <a:rPr lang="en-US" altLang="en-US" sz="3600" dirty="0"/>
              <a:t>Isn’t this situation pretty rare?</a:t>
            </a:r>
          </a:p>
        </p:txBody>
      </p:sp>
      <p:sp>
        <p:nvSpPr>
          <p:cNvPr id="797699" name="Rectangle 3"/>
          <p:cNvSpPr>
            <a:spLocks noGrp="1" noChangeArrowheads="1"/>
          </p:cNvSpPr>
          <p:nvPr>
            <p:ph type="body" idx="1"/>
          </p:nvPr>
        </p:nvSpPr>
        <p:spPr>
          <a:xfrm>
            <a:off x="533400" y="762000"/>
            <a:ext cx="7924800" cy="5410200"/>
          </a:xfrm>
        </p:spPr>
        <p:txBody>
          <a:bodyPr/>
          <a:lstStyle/>
          <a:p>
            <a:pPr>
              <a:lnSpc>
                <a:spcPct val="90000"/>
              </a:lnSpc>
            </a:pPr>
            <a:r>
              <a:rPr lang="en-US" altLang="en-US" sz="2800" dirty="0"/>
              <a:t>This is a good question.  Yes, it would seem to be a pretty special case, until you realize that with Thévenin’s Theorem, many more circuits can be considered to be equivalent to these special cases.</a:t>
            </a:r>
          </a:p>
          <a:p>
            <a:pPr>
              <a:lnSpc>
                <a:spcPct val="90000"/>
              </a:lnSpc>
            </a:pPr>
            <a:r>
              <a:rPr lang="en-US" altLang="en-US" sz="2800" dirty="0"/>
              <a:t>In fact, we can say that the RL technique will apply whenever we have only one inductor, or inductors that can be combined into a single equivalent inductor, and no capacitors.</a:t>
            </a:r>
          </a:p>
          <a:p>
            <a:pPr>
              <a:lnSpc>
                <a:spcPct val="90000"/>
              </a:lnSpc>
            </a:pPr>
            <a:r>
              <a:rPr lang="en-US" altLang="en-US" sz="2800" dirty="0"/>
              <a:t>A similar rule holds for the RC technique.  Many circuits fall into one of these two groups. </a:t>
            </a:r>
          </a:p>
          <a:p>
            <a:pPr>
              <a:lnSpc>
                <a:spcPct val="90000"/>
              </a:lnSpc>
            </a:pPr>
            <a:r>
              <a:rPr lang="en-US" altLang="en-US" sz="2800" dirty="0"/>
              <a:t>Note that the Natural Response is </a:t>
            </a:r>
            <a:br>
              <a:rPr lang="en-US" altLang="en-US" sz="2800" dirty="0"/>
            </a:br>
            <a:r>
              <a:rPr lang="en-US" altLang="en-US" sz="2800" dirty="0"/>
              <a:t>simply a special case of the Step</a:t>
            </a:r>
            <a:br>
              <a:rPr lang="en-US" altLang="en-US" sz="2800" dirty="0"/>
            </a:br>
            <a:r>
              <a:rPr lang="en-US" altLang="en-US" sz="2800" dirty="0"/>
              <a:t>Response, with a final value of zero.</a:t>
            </a:r>
          </a:p>
        </p:txBody>
      </p:sp>
      <p:pic>
        <p:nvPicPr>
          <p:cNvPr id="797700" name="Picture 4" descr="E:\Program Files\Microsoft Office\Clipart\homeanim\ag00007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797701"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dirty="0">
                <a:latin typeface="Times New Roman" pitchFamily="18" charset="0"/>
              </a:rPr>
              <a:t>Go back to </a:t>
            </a:r>
            <a:r>
              <a:rPr lang="en-US" altLang="en-US" sz="1400" dirty="0">
                <a:latin typeface="Times New Roman" pitchFamily="18" charset="0"/>
                <a:hlinkClick r:id="rId4" action="ppaction://hlinksldjump" tooltip="This takes you back to slide 2"/>
              </a:rPr>
              <a:t>Overview </a:t>
            </a:r>
            <a:r>
              <a:rPr lang="en-US" altLang="en-US" sz="1400" dirty="0">
                <a:latin typeface="Times New Roman" pitchFamily="18" charset="0"/>
              </a:rPr>
              <a:t>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91" name="Rectangle 7"/>
          <p:cNvSpPr>
            <a:spLocks noChangeArrowheads="1"/>
          </p:cNvSpPr>
          <p:nvPr/>
        </p:nvSpPr>
        <p:spPr bwMode="auto">
          <a:xfrm>
            <a:off x="4343400" y="4343400"/>
            <a:ext cx="1905000" cy="2514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7586" name="Rectangle 2"/>
          <p:cNvSpPr>
            <a:spLocks noGrp="1" noChangeArrowheads="1"/>
          </p:cNvSpPr>
          <p:nvPr>
            <p:ph type="title"/>
          </p:nvPr>
        </p:nvSpPr>
        <p:spPr>
          <a:xfrm>
            <a:off x="2590800" y="0"/>
            <a:ext cx="6553200" cy="762000"/>
          </a:xfrm>
        </p:spPr>
        <p:txBody>
          <a:bodyPr/>
          <a:lstStyle/>
          <a:p>
            <a:r>
              <a:rPr lang="en-US" altLang="en-US" sz="3600" dirty="0"/>
              <a:t>Finding the Three Parameters</a:t>
            </a:r>
          </a:p>
        </p:txBody>
      </p:sp>
      <p:sp>
        <p:nvSpPr>
          <p:cNvPr id="707587" name="Rectangle 3"/>
          <p:cNvSpPr>
            <a:spLocks noGrp="1" noChangeArrowheads="1"/>
          </p:cNvSpPr>
          <p:nvPr>
            <p:ph type="body" idx="1"/>
          </p:nvPr>
        </p:nvSpPr>
        <p:spPr>
          <a:xfrm>
            <a:off x="228600" y="1066800"/>
            <a:ext cx="8382000" cy="3581400"/>
          </a:xfrm>
        </p:spPr>
        <p:txBody>
          <a:bodyPr/>
          <a:lstStyle/>
          <a:p>
            <a:pPr marL="533400" indent="-533400">
              <a:lnSpc>
                <a:spcPct val="90000"/>
              </a:lnSpc>
              <a:buFontTx/>
              <a:buNone/>
            </a:pPr>
            <a:r>
              <a:rPr lang="en-US" altLang="en-US" sz="2800" dirty="0"/>
              <a:t>In the step response solutions that we found in the last lecture, there were </a:t>
            </a:r>
            <a:r>
              <a:rPr lang="en-US" altLang="en-US" sz="2800" b="1" dirty="0"/>
              <a:t>three parameters</a:t>
            </a:r>
            <a:r>
              <a:rPr lang="en-US" altLang="en-US" sz="2800" dirty="0"/>
              <a:t>:</a:t>
            </a:r>
          </a:p>
          <a:p>
            <a:pPr marL="533400" indent="-533400">
              <a:lnSpc>
                <a:spcPct val="90000"/>
              </a:lnSpc>
              <a:buFontTx/>
              <a:buAutoNum type="arabicPeriod"/>
            </a:pPr>
            <a:r>
              <a:rPr lang="en-US" altLang="en-US" sz="2800" dirty="0"/>
              <a:t>The time constant</a:t>
            </a:r>
          </a:p>
          <a:p>
            <a:pPr marL="533400" indent="-533400">
              <a:lnSpc>
                <a:spcPct val="90000"/>
              </a:lnSpc>
              <a:buFontTx/>
              <a:buAutoNum type="arabicPeriod"/>
            </a:pPr>
            <a:r>
              <a:rPr lang="en-US" altLang="en-US" sz="2800" dirty="0"/>
              <a:t>The initial condition (at the time of switching)</a:t>
            </a:r>
          </a:p>
          <a:p>
            <a:pPr marL="533400" indent="-533400">
              <a:lnSpc>
                <a:spcPct val="90000"/>
              </a:lnSpc>
              <a:buFontTx/>
              <a:buAutoNum type="arabicPeriod"/>
            </a:pPr>
            <a:r>
              <a:rPr lang="en-US" altLang="en-US" sz="2800" dirty="0"/>
              <a:t>The final value (a long time after the time of switching)</a:t>
            </a:r>
          </a:p>
          <a:p>
            <a:pPr marL="533400" indent="-533400">
              <a:lnSpc>
                <a:spcPct val="90000"/>
              </a:lnSpc>
              <a:buFontTx/>
              <a:buNone/>
            </a:pPr>
            <a:r>
              <a:rPr lang="en-US" altLang="en-US" sz="2800" dirty="0"/>
              <a:t>The key in these solutions is finding these three items.</a:t>
            </a:r>
          </a:p>
        </p:txBody>
      </p:sp>
      <p:sp>
        <p:nvSpPr>
          <p:cNvPr id="70758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0758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0765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07590" name="Picture 6" descr="E:\Program Files\Microsoft Office\Clipart\homeanim\bd13662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343400"/>
            <a:ext cx="1901825"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1371600" y="0"/>
            <a:ext cx="7772400" cy="685800"/>
          </a:xfrm>
        </p:spPr>
        <p:txBody>
          <a:bodyPr/>
          <a:lstStyle/>
          <a:p>
            <a:r>
              <a:rPr lang="en-US" altLang="en-US" sz="3600" dirty="0"/>
              <a:t>Finding the Time Constant – 1</a:t>
            </a:r>
          </a:p>
        </p:txBody>
      </p:sp>
      <p:sp>
        <p:nvSpPr>
          <p:cNvPr id="709635" name="Rectangle 3"/>
          <p:cNvSpPr>
            <a:spLocks noGrp="1" noChangeArrowheads="1"/>
          </p:cNvSpPr>
          <p:nvPr>
            <p:ph type="body" idx="1"/>
          </p:nvPr>
        </p:nvSpPr>
        <p:spPr>
          <a:xfrm>
            <a:off x="304800" y="914400"/>
            <a:ext cx="8305800" cy="4495800"/>
          </a:xfrm>
        </p:spPr>
        <p:txBody>
          <a:bodyPr/>
          <a:lstStyle/>
          <a:p>
            <a:pPr marL="0" indent="0">
              <a:buFontTx/>
              <a:buNone/>
            </a:pPr>
            <a:r>
              <a:rPr lang="en-US" altLang="en-US" sz="2400" dirty="0"/>
              <a:t>The time constant is </a:t>
            </a:r>
            <a:r>
              <a:rPr lang="en-US" altLang="en-US" sz="2400" i="1" dirty="0">
                <a:latin typeface="Times New Roman" panose="02020603050405020304" pitchFamily="18" charset="0"/>
                <a:cs typeface="Times New Roman" panose="02020603050405020304" pitchFamily="18" charset="0"/>
              </a:rPr>
              <a:t>L/R</a:t>
            </a:r>
            <a:r>
              <a:rPr lang="en-US" altLang="en-US" sz="2400" dirty="0"/>
              <a:t> in an RL circuit, and </a:t>
            </a:r>
            <a:r>
              <a:rPr lang="en-US" altLang="en-US" sz="2400" i="1" dirty="0">
                <a:latin typeface="Times New Roman" panose="02020603050405020304" pitchFamily="18" charset="0"/>
                <a:cs typeface="Times New Roman" panose="02020603050405020304" pitchFamily="18" charset="0"/>
              </a:rPr>
              <a:t>RC</a:t>
            </a:r>
            <a:r>
              <a:rPr lang="en-US" altLang="en-US" sz="2400" dirty="0"/>
              <a:t> in an RC circuit.  If there is more than one inductor, we start by finding the equivalent inductance.  Similarly, if there is more than capacitor, we start by converting them to a single capacitor.  If we can’t take this step of converting to an equivalent </a:t>
            </a:r>
            <a:br>
              <a:rPr lang="en-US" altLang="en-US" sz="2400" dirty="0"/>
            </a:br>
            <a:r>
              <a:rPr lang="en-US" altLang="en-US" sz="2400" dirty="0"/>
              <a:t>with only one </a:t>
            </a:r>
            <a:br>
              <a:rPr lang="en-US" altLang="en-US" sz="2400" dirty="0"/>
            </a:br>
            <a:r>
              <a:rPr lang="en-US" altLang="en-US" sz="2400" dirty="0"/>
              <a:t>inductor or </a:t>
            </a:r>
            <a:br>
              <a:rPr lang="en-US" altLang="en-US" sz="2400" dirty="0"/>
            </a:br>
            <a:r>
              <a:rPr lang="en-US" altLang="en-US" sz="2400" dirty="0"/>
              <a:t>only one</a:t>
            </a:r>
            <a:br>
              <a:rPr lang="en-US" altLang="en-US" sz="2400" dirty="0"/>
            </a:br>
            <a:r>
              <a:rPr lang="en-US" altLang="en-US" sz="2400" dirty="0"/>
              <a:t>capacitor, we </a:t>
            </a:r>
            <a:br>
              <a:rPr lang="en-US" altLang="en-US" sz="2400" dirty="0"/>
            </a:br>
            <a:r>
              <a:rPr lang="en-US" altLang="en-US" sz="2400" dirty="0"/>
              <a:t>can’t use this </a:t>
            </a:r>
            <a:br>
              <a:rPr lang="en-US" altLang="en-US" sz="2400" dirty="0"/>
            </a:br>
            <a:r>
              <a:rPr lang="en-US" altLang="en-US" sz="2400" dirty="0"/>
              <a:t>method.</a:t>
            </a:r>
          </a:p>
        </p:txBody>
      </p:sp>
      <p:sp>
        <p:nvSpPr>
          <p:cNvPr id="70963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0963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0977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9638" name="Object 6"/>
          <p:cNvGraphicFramePr>
            <a:graphicFrameLocks noChangeAspect="1"/>
          </p:cNvGraphicFramePr>
          <p:nvPr/>
        </p:nvGraphicFramePr>
        <p:xfrm>
          <a:off x="2362200" y="3262313"/>
          <a:ext cx="6324600" cy="3595687"/>
        </p:xfrm>
        <a:graphic>
          <a:graphicData uri="http://schemas.openxmlformats.org/presentationml/2006/ole">
            <mc:AlternateContent xmlns:mc="http://schemas.openxmlformats.org/markup-compatibility/2006">
              <mc:Choice xmlns:v="urn:schemas-microsoft-com:vml" Requires="v">
                <p:oleObj spid="_x0000_s709773" name="VISIO" r:id="rId6" imgW="7168680" imgH="4077360" progId="Visio.Drawing.6">
                  <p:embed/>
                </p:oleObj>
              </mc:Choice>
              <mc:Fallback>
                <p:oleObj name="VISIO" r:id="rId6" imgW="7168680" imgH="407736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262313"/>
                        <a:ext cx="6324600" cy="35956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39" name="Text Box 7"/>
          <p:cNvSpPr txBox="1">
            <a:spLocks noChangeArrowheads="1"/>
          </p:cNvSpPr>
          <p:nvPr/>
        </p:nvSpPr>
        <p:spPr bwMode="auto">
          <a:xfrm>
            <a:off x="6765925" y="2895600"/>
            <a:ext cx="2378075" cy="1654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rPr>
              <a:t>The inductors </a:t>
            </a:r>
            <a:r>
              <a:rPr lang="en-US" altLang="en-US" sz="2000" i="1" dirty="0">
                <a:solidFill>
                  <a:schemeClr val="bg1"/>
                </a:solidFill>
                <a:latin typeface="Times New Roman" panose="02020603050405020304" pitchFamily="18" charset="0"/>
                <a:cs typeface="Times New Roman" panose="02020603050405020304" pitchFamily="18" charset="0"/>
              </a:rPr>
              <a:t>L</a:t>
            </a:r>
            <a:r>
              <a:rPr lang="en-US" altLang="en-US" sz="2000" i="1" baseline="-25000" dirty="0">
                <a:solidFill>
                  <a:schemeClr val="bg1"/>
                </a:solidFill>
                <a:latin typeface="Times New Roman" panose="02020603050405020304" pitchFamily="18" charset="0"/>
                <a:cs typeface="Times New Roman" panose="02020603050405020304" pitchFamily="18" charset="0"/>
              </a:rPr>
              <a:t>3</a:t>
            </a:r>
            <a:r>
              <a:rPr lang="en-US" altLang="en-US" sz="2000" dirty="0">
                <a:solidFill>
                  <a:schemeClr val="bg1"/>
                </a:solidFill>
              </a:rPr>
              <a:t> and </a:t>
            </a:r>
            <a:r>
              <a:rPr lang="en-US" altLang="en-US" sz="2000" i="1" dirty="0">
                <a:solidFill>
                  <a:schemeClr val="bg1"/>
                </a:solidFill>
                <a:latin typeface="Times New Roman" panose="02020603050405020304" pitchFamily="18" charset="0"/>
                <a:cs typeface="Times New Roman" panose="02020603050405020304" pitchFamily="18" charset="0"/>
              </a:rPr>
              <a:t>L</a:t>
            </a:r>
            <a:r>
              <a:rPr lang="en-US" altLang="en-US" sz="2000" i="1" baseline="-25000" dirty="0">
                <a:solidFill>
                  <a:schemeClr val="bg1"/>
                </a:solidFill>
                <a:latin typeface="Times New Roman" panose="02020603050405020304" pitchFamily="18" charset="0"/>
                <a:cs typeface="Times New Roman" panose="02020603050405020304" pitchFamily="18" charset="0"/>
              </a:rPr>
              <a:t>2</a:t>
            </a:r>
            <a:r>
              <a:rPr lang="en-US" altLang="en-US" sz="2000" dirty="0">
                <a:solidFill>
                  <a:schemeClr val="bg1"/>
                </a:solidFill>
              </a:rPr>
              <a:t> are in parallel, and that combination is in series with </a:t>
            </a:r>
            <a:r>
              <a:rPr lang="en-US" altLang="en-US" sz="2000" i="1" dirty="0">
                <a:solidFill>
                  <a:schemeClr val="bg1"/>
                </a:solidFill>
                <a:latin typeface="Times New Roman" panose="02020603050405020304" pitchFamily="18" charset="0"/>
                <a:cs typeface="Times New Roman" panose="02020603050405020304" pitchFamily="18" charset="0"/>
              </a:rPr>
              <a:t>L</a:t>
            </a:r>
            <a:r>
              <a:rPr lang="en-US" altLang="en-US" sz="2000" i="1" baseline="-25000" dirty="0">
                <a:solidFill>
                  <a:schemeClr val="bg1"/>
                </a:solidFill>
                <a:latin typeface="Times New Roman" panose="02020603050405020304" pitchFamily="18" charset="0"/>
                <a:cs typeface="Times New Roman" panose="02020603050405020304" pitchFamily="18" charset="0"/>
              </a:rPr>
              <a:t>1</a:t>
            </a:r>
            <a:r>
              <a:rPr lang="en-US" altLang="en-US" sz="2000" dirty="0">
                <a:solidFill>
                  <a:schemeClr val="bg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1371600" y="0"/>
            <a:ext cx="7772400" cy="685800"/>
          </a:xfrm>
        </p:spPr>
        <p:txBody>
          <a:bodyPr/>
          <a:lstStyle/>
          <a:p>
            <a:r>
              <a:rPr lang="en-US" altLang="en-US" sz="3600" dirty="0"/>
              <a:t>Finding the Time Constant – 2</a:t>
            </a:r>
          </a:p>
        </p:txBody>
      </p:sp>
      <p:sp>
        <p:nvSpPr>
          <p:cNvPr id="711683" name="Rectangle 3"/>
          <p:cNvSpPr>
            <a:spLocks noGrp="1" noChangeArrowheads="1"/>
          </p:cNvSpPr>
          <p:nvPr>
            <p:ph type="body" idx="1"/>
          </p:nvPr>
        </p:nvSpPr>
        <p:spPr>
          <a:xfrm>
            <a:off x="304800" y="685800"/>
            <a:ext cx="8305800" cy="1981200"/>
          </a:xfrm>
        </p:spPr>
        <p:txBody>
          <a:bodyPr/>
          <a:lstStyle/>
          <a:p>
            <a:pPr marL="0" indent="0">
              <a:lnSpc>
                <a:spcPct val="90000"/>
              </a:lnSpc>
              <a:buFontTx/>
              <a:buNone/>
            </a:pPr>
            <a:r>
              <a:rPr lang="en-US" altLang="en-US" sz="2800" dirty="0"/>
              <a:t>After converting to an equivalent with only one </a:t>
            </a:r>
            <a:br>
              <a:rPr lang="en-US" altLang="en-US" sz="2800" dirty="0"/>
            </a:br>
            <a:r>
              <a:rPr lang="en-US" altLang="en-US" sz="2800" dirty="0"/>
              <a:t>inductor or capacitor, we need to find the resistance seen by that inductor or capacitor.  This means finding the Thévenin resistance seen by the inductor or capacitor.  </a:t>
            </a:r>
          </a:p>
        </p:txBody>
      </p:sp>
      <p:sp>
        <p:nvSpPr>
          <p:cNvPr id="71168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7116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11856"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1686" name="Text Box 6"/>
          <p:cNvSpPr txBox="1">
            <a:spLocks noChangeArrowheads="1"/>
          </p:cNvSpPr>
          <p:nvPr/>
        </p:nvSpPr>
        <p:spPr bwMode="auto">
          <a:xfrm>
            <a:off x="4648200" y="2362200"/>
            <a:ext cx="4038600" cy="452431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t>The inductor </a:t>
            </a:r>
            <a:r>
              <a:rPr lang="en-US" altLang="en-US" i="1" dirty="0">
                <a:latin typeface="Times New Roman" panose="02020603050405020304" pitchFamily="18" charset="0"/>
                <a:cs typeface="Times New Roman" panose="02020603050405020304" pitchFamily="18" charset="0"/>
              </a:rPr>
              <a:t>L</a:t>
            </a:r>
            <a:r>
              <a:rPr lang="en-US" altLang="en-US" i="1" baseline="-25000" dirty="0">
                <a:latin typeface="Times New Roman" panose="02020603050405020304" pitchFamily="18" charset="0"/>
                <a:cs typeface="Times New Roman" panose="02020603050405020304" pitchFamily="18" charset="0"/>
              </a:rPr>
              <a:t>E</a:t>
            </a:r>
            <a:r>
              <a:rPr lang="en-US" altLang="en-US" dirty="0"/>
              <a:t> sees an equivalent resistance, or Thévenin resistance, of </a:t>
            </a:r>
            <a:r>
              <a:rPr lang="en-US" altLang="en-US" i="1" dirty="0">
                <a:latin typeface="Times New Roman" panose="02020603050405020304" pitchFamily="18" charset="0"/>
                <a:cs typeface="Times New Roman" panose="02020603050405020304" pitchFamily="18" charset="0"/>
              </a:rPr>
              <a:t>R</a:t>
            </a:r>
            <a:r>
              <a:rPr lang="en-US" altLang="en-US" i="1" baseline="-25000" dirty="0">
                <a:latin typeface="Times New Roman" panose="02020603050405020304" pitchFamily="18" charset="0"/>
                <a:cs typeface="Times New Roman" panose="02020603050405020304" pitchFamily="18" charset="0"/>
              </a:rPr>
              <a:t>S1</a:t>
            </a:r>
            <a:r>
              <a:rPr lang="en-US" altLang="en-US" dirty="0"/>
              <a:t> in parallel with </a:t>
            </a:r>
            <a:r>
              <a:rPr lang="en-US" altLang="en-US" i="1" dirty="0">
                <a:latin typeface="Times New Roman" panose="02020603050405020304" pitchFamily="18" charset="0"/>
                <a:cs typeface="Times New Roman" panose="02020603050405020304" pitchFamily="18" charset="0"/>
              </a:rPr>
              <a:t>R</a:t>
            </a:r>
            <a:r>
              <a:rPr lang="en-US" altLang="en-US" i="1" baseline="-25000" dirty="0">
                <a:latin typeface="Times New Roman" panose="02020603050405020304" pitchFamily="18" charset="0"/>
                <a:cs typeface="Times New Roman" panose="02020603050405020304" pitchFamily="18" charset="0"/>
              </a:rPr>
              <a:t>S2</a:t>
            </a:r>
            <a:r>
              <a:rPr lang="en-US" altLang="en-US" dirty="0"/>
              <a:t>. In some cases there may be dependent sources present.  If so, we would use our test-source method to find the Thévenin resistance. The time constant will be</a:t>
            </a:r>
          </a:p>
          <a:p>
            <a:pPr eaLnBrk="0" hangingPunct="0"/>
            <a:r>
              <a:rPr lang="en-US" altLang="en-US" dirty="0"/>
              <a:t>        </a:t>
            </a:r>
          </a:p>
          <a:p>
            <a:pPr eaLnBrk="0" hangingPunct="0"/>
            <a:endParaRPr lang="en-US" altLang="en-US" dirty="0"/>
          </a:p>
        </p:txBody>
      </p:sp>
      <p:graphicFrame>
        <p:nvGraphicFramePr>
          <p:cNvPr id="711687" name="Object 7"/>
          <p:cNvGraphicFramePr>
            <a:graphicFrameLocks noChangeAspect="1"/>
          </p:cNvGraphicFramePr>
          <p:nvPr>
            <p:extLst>
              <p:ext uri="{D42A27DB-BD31-4B8C-83A1-F6EECF244321}">
                <p14:modId xmlns:p14="http://schemas.microsoft.com/office/powerpoint/2010/main" val="945694672"/>
              </p:ext>
            </p:extLst>
          </p:nvPr>
        </p:nvGraphicFramePr>
        <p:xfrm>
          <a:off x="0" y="2686050"/>
          <a:ext cx="4267200" cy="4171950"/>
        </p:xfrm>
        <a:graphic>
          <a:graphicData uri="http://schemas.openxmlformats.org/presentationml/2006/ole">
            <mc:AlternateContent xmlns:mc="http://schemas.openxmlformats.org/markup-compatibility/2006">
              <mc:Choice xmlns:v="urn:schemas-microsoft-com:vml" Requires="v">
                <p:oleObj spid="_x0000_s711857" name="Visio" r:id="rId6" imgW="6025585" imgH="5890860" progId="Visio.Drawing.11">
                  <p:embed/>
                </p:oleObj>
              </mc:Choice>
              <mc:Fallback>
                <p:oleObj name="Visio" r:id="rId6" imgW="6025585" imgH="5890860" progId="Visio.Drawing.11">
                  <p:embed/>
                  <p:pic>
                    <p:nvPicPr>
                      <p:cNvPr id="0" name="Object 7"/>
                      <p:cNvPicPr>
                        <a:picLocks noChangeAspect="1" noChangeArrowheads="1"/>
                      </p:cNvPicPr>
                      <p:nvPr/>
                    </p:nvPicPr>
                    <p:blipFill>
                      <a:blip r:embed="rId7"/>
                      <a:srcRect/>
                      <a:stretch>
                        <a:fillRect/>
                      </a:stretch>
                    </p:blipFill>
                    <p:spPr bwMode="auto">
                      <a:xfrm>
                        <a:off x="0" y="2686050"/>
                        <a:ext cx="4267200" cy="41719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5961962"/>
            <a:ext cx="2529631" cy="8960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1371600" y="0"/>
            <a:ext cx="7772400" cy="685800"/>
          </a:xfrm>
        </p:spPr>
        <p:txBody>
          <a:bodyPr/>
          <a:lstStyle/>
          <a:p>
            <a:r>
              <a:rPr lang="en-US" altLang="en-US" sz="3600" dirty="0"/>
              <a:t>Finding the Initial Condition – 1</a:t>
            </a:r>
          </a:p>
        </p:txBody>
      </p:sp>
      <p:sp>
        <p:nvSpPr>
          <p:cNvPr id="713731" name="Rectangle 3"/>
          <p:cNvSpPr>
            <a:spLocks noGrp="1" noChangeArrowheads="1"/>
          </p:cNvSpPr>
          <p:nvPr>
            <p:ph type="body" idx="1"/>
          </p:nvPr>
        </p:nvSpPr>
        <p:spPr>
          <a:xfrm>
            <a:off x="304800" y="914400"/>
            <a:ext cx="8305800" cy="2667000"/>
          </a:xfrm>
        </p:spPr>
        <p:txBody>
          <a:bodyPr/>
          <a:lstStyle/>
          <a:p>
            <a:pPr marL="0" indent="0">
              <a:buFontTx/>
              <a:buNone/>
            </a:pPr>
            <a:r>
              <a:rPr lang="en-US" altLang="en-US" sz="2800" dirty="0"/>
              <a:t>In finding the initial condition, we usually are given the information that the circuit has been in some condition “for a long time”.  In that case, the voltages and currents will stop changing.  As a result, the inductor behaves like a short circuit, and the capacitor behaves like an open circuit.  </a:t>
            </a:r>
          </a:p>
        </p:txBody>
      </p:sp>
      <p:graphicFrame>
        <p:nvGraphicFramePr>
          <p:cNvPr id="713732"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13867"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3733" name="Text Box 5"/>
          <p:cNvSpPr txBox="1">
            <a:spLocks noChangeArrowheads="1"/>
          </p:cNvSpPr>
          <p:nvPr/>
        </p:nvSpPr>
        <p:spPr bwMode="auto">
          <a:xfrm>
            <a:off x="152400" y="3984625"/>
            <a:ext cx="3505200" cy="28733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t>We are making an assumption here that should be kept in mind.  The voltages and currents will only stop changing in the six circuits we are studying, or circuits that can be reduced with equivalent circuits to one of those six circuits.</a:t>
            </a:r>
          </a:p>
        </p:txBody>
      </p:sp>
      <p:graphicFrame>
        <p:nvGraphicFramePr>
          <p:cNvPr id="713734" name="Object 6"/>
          <p:cNvGraphicFramePr>
            <a:graphicFrameLocks noChangeAspect="1"/>
          </p:cNvGraphicFramePr>
          <p:nvPr/>
        </p:nvGraphicFramePr>
        <p:xfrm>
          <a:off x="3721100" y="3938588"/>
          <a:ext cx="5422900" cy="2919412"/>
        </p:xfrm>
        <a:graphic>
          <a:graphicData uri="http://schemas.openxmlformats.org/presentationml/2006/ole">
            <mc:AlternateContent xmlns:mc="http://schemas.openxmlformats.org/markup-compatibility/2006">
              <mc:Choice xmlns:v="urn:schemas-microsoft-com:vml" Requires="v">
                <p:oleObj spid="_x0000_s713868" name="VISIO" r:id="rId6" imgW="5423040" imgH="2919240" progId="Visio.Drawing.6">
                  <p:embed/>
                </p:oleObj>
              </mc:Choice>
              <mc:Fallback>
                <p:oleObj name="VISIO" r:id="rId6" imgW="542304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100" y="3938588"/>
                        <a:ext cx="5422900" cy="29194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4909</TotalTime>
  <Words>6343</Words>
  <Application>Microsoft Macintosh PowerPoint</Application>
  <PresentationFormat>On-screen Show (4:3)</PresentationFormat>
  <Paragraphs>277</Paragraphs>
  <Slides>57</Slides>
  <Notes>54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57</vt:i4>
      </vt:variant>
    </vt:vector>
  </HeadingPairs>
  <TitlesOfParts>
    <vt:vector size="65" baseType="lpstr">
      <vt:lpstr>Arial</vt:lpstr>
      <vt:lpstr>Symbol</vt:lpstr>
      <vt:lpstr>Times New Roman</vt:lpstr>
      <vt:lpstr>Fireball</vt:lpstr>
      <vt:lpstr>VISIO</vt:lpstr>
      <vt:lpstr>Visio</vt:lpstr>
      <vt:lpstr>Equation</vt:lpstr>
      <vt:lpstr>Chart</vt:lpstr>
      <vt:lpstr>ECE 2202  Circuit Analysis II</vt:lpstr>
      <vt:lpstr>Lecture Set #5  Special Cases and Approaches with First Order Circuits</vt:lpstr>
      <vt:lpstr>Overview of this Lecture  Special Cases and Approaches with First Order Circuits</vt:lpstr>
      <vt:lpstr>Textbook Coverage</vt:lpstr>
      <vt:lpstr>6 Different First-Order Circuits</vt:lpstr>
      <vt:lpstr>Finding the Three Parameters</vt:lpstr>
      <vt:lpstr>Finding the Time Constant – 1</vt:lpstr>
      <vt:lpstr>Finding the Time Constant – 2</vt:lpstr>
      <vt:lpstr>Finding the Initial Condition – 1</vt:lpstr>
      <vt:lpstr>Finding the Initial Condition – 2</vt:lpstr>
      <vt:lpstr>Finding the Initial Condition – 3</vt:lpstr>
      <vt:lpstr>Finding the Initial Condition – 4</vt:lpstr>
      <vt:lpstr>Finding the Final Value – 1</vt:lpstr>
      <vt:lpstr>Finding the Final Value – 2</vt:lpstr>
      <vt:lpstr>Sequential Switching – 1</vt:lpstr>
      <vt:lpstr>Sequential Switching – 2</vt:lpstr>
      <vt:lpstr>Sequential Switching – 3</vt:lpstr>
      <vt:lpstr>Sequential Switching – 4</vt:lpstr>
      <vt:lpstr>Sequential Switching – Example – 1</vt:lpstr>
      <vt:lpstr>Sequential Switching – Example – 2</vt:lpstr>
      <vt:lpstr>Sequential Switching – Example – 3</vt:lpstr>
      <vt:lpstr>Sequential Switching – Example – 4</vt:lpstr>
      <vt:lpstr>Sequential Switching – Example – 5</vt:lpstr>
      <vt:lpstr>Sequential Switching – Example – 6</vt:lpstr>
      <vt:lpstr>Sequential Switching – Example – 7</vt:lpstr>
      <vt:lpstr>Sequential Switching – Example – 8</vt:lpstr>
      <vt:lpstr>Sequential Switching – Example – 9</vt:lpstr>
      <vt:lpstr>Sequential Switching – Example – 10</vt:lpstr>
      <vt:lpstr>Sequential Switching – Example – 11</vt:lpstr>
      <vt:lpstr>Sequential Switching – Example – 12</vt:lpstr>
      <vt:lpstr>Sequential Switching – Example – 13</vt:lpstr>
      <vt:lpstr>Note 1 – Sequential Switching</vt:lpstr>
      <vt:lpstr>Negative Time Constants – 1</vt:lpstr>
      <vt:lpstr>Negative Time Constants – 2</vt:lpstr>
      <vt:lpstr>Negative Time Constants – 3</vt:lpstr>
      <vt:lpstr>Negative Time Constants – 4</vt:lpstr>
      <vt:lpstr>Negative Time Constants – 5</vt:lpstr>
      <vt:lpstr>Negative Time Constant Example – 1</vt:lpstr>
      <vt:lpstr>Negative Time Constant Example – 2</vt:lpstr>
      <vt:lpstr>Negative Time Constant Example – 3</vt:lpstr>
      <vt:lpstr>Negative Time Constant Example – 4</vt:lpstr>
      <vt:lpstr>Negative Time Constant Example – 5</vt:lpstr>
      <vt:lpstr>Negative Time Constant Example – 6</vt:lpstr>
      <vt:lpstr>Negative Time Constant Example – 7</vt:lpstr>
      <vt:lpstr>Negative Time Constant Example – 8</vt:lpstr>
      <vt:lpstr>Note 1 – Negative Time Constants</vt:lpstr>
      <vt:lpstr>Note 2 – Negative Time Constants</vt:lpstr>
      <vt:lpstr>Complete Generalized Solution</vt:lpstr>
      <vt:lpstr>Generalized Solution Technique  – Step Response</vt:lpstr>
      <vt:lpstr>6 Different First-Order Circuits</vt:lpstr>
      <vt:lpstr>Generalized Solution Technique  – Example 1</vt:lpstr>
      <vt:lpstr>Problem 7.8 from page 240 in the 10th Edition</vt:lpstr>
      <vt:lpstr>Generalized Solution Technique  – Example 2</vt:lpstr>
      <vt:lpstr>Generalized Solution Technique  – Example 3</vt:lpstr>
      <vt:lpstr>Generalized Solution Technique  – Example 3</vt:lpstr>
      <vt:lpstr>Generalized Solution Technique  – Example 4</vt:lpstr>
      <vt:lpstr>Isn’t this situation pretty rare?</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Response and Special Cases</dc:title>
  <dc:subject>Fundamentals of Circuits, ECE 2300, Chapter 7</dc:subject>
  <dc:creator>Dave Shattuck</dc:creator>
  <cp:lastModifiedBy>David Shattuck</cp:lastModifiedBy>
  <cp:revision>241</cp:revision>
  <cp:lastPrinted>2019-07-19T16:19:08Z</cp:lastPrinted>
  <dcterms:created xsi:type="dcterms:W3CDTF">1999-08-24T13:57:19Z</dcterms:created>
  <dcterms:modified xsi:type="dcterms:W3CDTF">2021-03-09T18:31:45Z</dcterms:modified>
</cp:coreProperties>
</file>