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sldIdLst>
    <p:sldId id="353" r:id="rId2"/>
    <p:sldId id="670" r:id="rId3"/>
    <p:sldId id="696" r:id="rId4"/>
    <p:sldId id="725" r:id="rId5"/>
    <p:sldId id="726" r:id="rId6"/>
    <p:sldId id="727" r:id="rId7"/>
    <p:sldId id="728" r:id="rId8"/>
    <p:sldId id="729" r:id="rId9"/>
    <p:sldId id="736" r:id="rId10"/>
    <p:sldId id="730" r:id="rId11"/>
    <p:sldId id="731" r:id="rId12"/>
    <p:sldId id="737" r:id="rId13"/>
    <p:sldId id="738" r:id="rId14"/>
    <p:sldId id="739" r:id="rId15"/>
    <p:sldId id="740" r:id="rId16"/>
    <p:sldId id="741" r:id="rId17"/>
    <p:sldId id="742" r:id="rId18"/>
    <p:sldId id="743" r:id="rId19"/>
    <p:sldId id="744" r:id="rId20"/>
    <p:sldId id="73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39" autoAdjust="0"/>
    <p:restoredTop sz="90884"/>
  </p:normalViewPr>
  <p:slideViewPr>
    <p:cSldViewPr>
      <p:cViewPr varScale="1">
        <p:scale>
          <a:sx n="116" d="100"/>
          <a:sy n="116" d="100"/>
        </p:scale>
        <p:origin x="16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57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65CB5F1-44B5-4EAB-BDFC-DE6BFFC97585}" type="slidenum">
              <a:rPr lang="en-US"/>
              <a:pPr>
                <a:defRPr/>
              </a:pPr>
              <a:t>‹#›</a:t>
            </a:fld>
            <a:endParaRPr lang="en-US"/>
          </a:p>
        </p:txBody>
      </p:sp>
    </p:spTree>
    <p:extLst>
      <p:ext uri="{BB962C8B-B14F-4D97-AF65-F5344CB8AC3E}">
        <p14:creationId xmlns:p14="http://schemas.microsoft.com/office/powerpoint/2010/main" val="1923621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F2B2EC1-6A5C-4348-8017-F2E657A5FC93}" type="slidenum">
              <a:rPr lang="en-US" altLang="en-US" sz="1200"/>
              <a:pPr eaLnBrk="1" hangingPunct="1"/>
              <a:t>3</a:t>
            </a:fld>
            <a:endParaRPr lang="en-US" altLang="en-US" sz="120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12</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13</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14</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15</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16</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17</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18</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19</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F3428B-ADAC-4902-BEBB-F23D32FF0DFF}" type="slidenum">
              <a:rPr lang="en-US" altLang="en-US" sz="1200"/>
              <a:pPr eaLnBrk="1" hangingPunct="1"/>
              <a:t>20</a:t>
            </a:fld>
            <a:endParaRPr lang="en-US" altLang="en-US" sz="1200"/>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BF296B2-C000-4ACC-8799-DB042D9D2DF0}" type="slidenum">
              <a:rPr lang="en-US" altLang="en-US" sz="1200"/>
              <a:pPr eaLnBrk="1" hangingPunct="1"/>
              <a:t>4</a:t>
            </a:fld>
            <a:endParaRPr lang="en-US" altLang="en-US" sz="120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31A417-097C-405B-B34A-6A9D7AB92955}" type="slidenum">
              <a:rPr lang="en-US" altLang="en-US" sz="1200"/>
              <a:pPr eaLnBrk="1" hangingPunct="1"/>
              <a:t>5</a:t>
            </a:fld>
            <a:endParaRPr lang="en-US" altLang="en-US" sz="1200"/>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FE2DB6-3FB8-42D3-81A1-255EDC7F2F01}" type="slidenum">
              <a:rPr lang="en-US" altLang="en-US" sz="1200"/>
              <a:pPr eaLnBrk="1" hangingPunct="1"/>
              <a:t>6</a:t>
            </a:fld>
            <a:endParaRPr lang="en-US" altLang="en-US" sz="1200"/>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59E16F-315C-4C9C-AFBA-D2BAAE1A959A}" type="slidenum">
              <a:rPr lang="en-US" altLang="en-US" sz="1200"/>
              <a:pPr eaLnBrk="1" hangingPunct="1"/>
              <a:t>7</a:t>
            </a:fld>
            <a:endParaRPr lang="en-US" altLang="en-US" sz="1200"/>
          </a:p>
        </p:txBody>
      </p:sp>
      <p:sp>
        <p:nvSpPr>
          <p:cNvPr id="78851" name="Rectangle 2"/>
          <p:cNvSpPr>
            <a:spLocks noGrp="1" noRot="1" noChangeAspect="1" noChangeArrowheads="1" noTextEdit="1"/>
          </p:cNvSpPr>
          <p:nvPr>
            <p:ph type="sldImg"/>
          </p:nvPr>
        </p:nvSpPr>
        <p:spPr>
          <a:solidFill>
            <a:srgbClr val="FFFFFF"/>
          </a:solidFill>
          <a:ln/>
        </p:spPr>
      </p:sp>
      <p:sp>
        <p:nvSpPr>
          <p:cNvPr id="7885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423927-916A-4DCE-B746-F9EE9F867D4A}" type="slidenum">
              <a:rPr lang="en-US" altLang="en-US" sz="1200"/>
              <a:pPr eaLnBrk="1" hangingPunct="1"/>
              <a:t>8</a:t>
            </a:fld>
            <a:endParaRPr lang="en-US" altLang="en-US" sz="1200"/>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423927-916A-4DCE-B746-F9EE9F867D4A}" type="slidenum">
              <a:rPr lang="en-US" altLang="en-US" sz="1200"/>
              <a:pPr eaLnBrk="1" hangingPunct="1"/>
              <a:t>9</a:t>
            </a:fld>
            <a:endParaRPr lang="en-US" altLang="en-US" sz="1200"/>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7DE2CA-B15C-4DB9-9684-9F21001D66C1}" type="slidenum">
              <a:rPr lang="en-US" altLang="en-US" sz="1200"/>
              <a:pPr eaLnBrk="1" hangingPunct="1"/>
              <a:t>10</a:t>
            </a:fld>
            <a:endParaRPr lang="en-US" altLang="en-US" sz="1200"/>
          </a:p>
        </p:txBody>
      </p:sp>
      <p:sp>
        <p:nvSpPr>
          <p:cNvPr id="80899" name="Rectangle 2"/>
          <p:cNvSpPr>
            <a:spLocks noGrp="1" noRot="1" noChangeAspect="1" noChangeArrowheads="1" noTextEdit="1"/>
          </p:cNvSpPr>
          <p:nvPr>
            <p:ph type="sldImg"/>
          </p:nvPr>
        </p:nvSpPr>
        <p:spPr>
          <a:solidFill>
            <a:srgbClr val="FFFFFF"/>
          </a:solidFill>
          <a:ln/>
        </p:spPr>
      </p:sp>
      <p:sp>
        <p:nvSpPr>
          <p:cNvPr id="80900"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B4C0C2-34D2-48D9-8F18-303F2DB25966}" type="slidenum">
              <a:rPr lang="en-US" altLang="en-US" sz="1200"/>
              <a:pPr eaLnBrk="1" hangingPunct="1"/>
              <a:t>11</a:t>
            </a:fld>
            <a:endParaRPr lang="en-US" altLang="en-US" sz="1200"/>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p:txBody>
          <a:bodyPr/>
          <a:lstStyle>
            <a:lvl1pPr>
              <a:defRPr smtClean="0"/>
            </a:lvl1pPr>
          </a:lstStyle>
          <a:p>
            <a:pPr>
              <a:defRPr/>
            </a:pPr>
            <a:fld id="{4137D75C-8395-47AC-8014-0FEC814C5D9D}" type="slidenum">
              <a:rPr lang="en-US"/>
              <a:pPr>
                <a:defRPr/>
              </a:pPr>
              <a:t>‹#›</a:t>
            </a:fld>
            <a:endParaRPr lang="en-US"/>
          </a:p>
        </p:txBody>
      </p:sp>
    </p:spTree>
    <p:extLst>
      <p:ext uri="{BB962C8B-B14F-4D97-AF65-F5344CB8AC3E}">
        <p14:creationId xmlns:p14="http://schemas.microsoft.com/office/powerpoint/2010/main" val="140341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DB9F763-09D4-4B35-B1A2-34D690FBDF6A}" type="slidenum">
              <a:rPr lang="en-US"/>
              <a:pPr>
                <a:defRPr/>
              </a:pPr>
              <a:t>‹#›</a:t>
            </a:fld>
            <a:endParaRPr lang="en-US"/>
          </a:p>
        </p:txBody>
      </p:sp>
    </p:spTree>
    <p:extLst>
      <p:ext uri="{BB962C8B-B14F-4D97-AF65-F5344CB8AC3E}">
        <p14:creationId xmlns:p14="http://schemas.microsoft.com/office/powerpoint/2010/main" val="277492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381000"/>
            <a:ext cx="19812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81000"/>
            <a:ext cx="57912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1789FED-DA37-4D9D-AD2E-2916B3A5477A}" type="slidenum">
              <a:rPr lang="en-US"/>
              <a:pPr>
                <a:defRPr/>
              </a:pPr>
              <a:t>‹#›</a:t>
            </a:fld>
            <a:endParaRPr lang="en-US"/>
          </a:p>
        </p:txBody>
      </p:sp>
    </p:spTree>
    <p:extLst>
      <p:ext uri="{BB962C8B-B14F-4D97-AF65-F5344CB8AC3E}">
        <p14:creationId xmlns:p14="http://schemas.microsoft.com/office/powerpoint/2010/main" val="31722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CDE3441-91A0-4C34-844D-0CB27AEFB7C0}" type="slidenum">
              <a:rPr lang="en-US"/>
              <a:pPr>
                <a:defRPr/>
              </a:pPr>
              <a:t>‹#›</a:t>
            </a:fld>
            <a:endParaRPr lang="en-US"/>
          </a:p>
        </p:txBody>
      </p:sp>
    </p:spTree>
    <p:extLst>
      <p:ext uri="{BB962C8B-B14F-4D97-AF65-F5344CB8AC3E}">
        <p14:creationId xmlns:p14="http://schemas.microsoft.com/office/powerpoint/2010/main" val="16061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6A88A39-7CC5-4781-A81C-4122AA140184}" type="slidenum">
              <a:rPr lang="en-US"/>
              <a:pPr>
                <a:defRPr/>
              </a:pPr>
              <a:t>‹#›</a:t>
            </a:fld>
            <a:endParaRPr lang="en-US"/>
          </a:p>
        </p:txBody>
      </p:sp>
    </p:spTree>
    <p:extLst>
      <p:ext uri="{BB962C8B-B14F-4D97-AF65-F5344CB8AC3E}">
        <p14:creationId xmlns:p14="http://schemas.microsoft.com/office/powerpoint/2010/main" val="166665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F23D8F2-AC8B-4055-859F-DEC7B20441C5}" type="slidenum">
              <a:rPr lang="en-US"/>
              <a:pPr>
                <a:defRPr/>
              </a:pPr>
              <a:t>‹#›</a:t>
            </a:fld>
            <a:endParaRPr lang="en-US"/>
          </a:p>
        </p:txBody>
      </p:sp>
    </p:spTree>
    <p:extLst>
      <p:ext uri="{BB962C8B-B14F-4D97-AF65-F5344CB8AC3E}">
        <p14:creationId xmlns:p14="http://schemas.microsoft.com/office/powerpoint/2010/main" val="245240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551A9EB-79B0-401E-922E-893EF95F2B8F}" type="slidenum">
              <a:rPr lang="en-US"/>
              <a:pPr>
                <a:defRPr/>
              </a:pPr>
              <a:t>‹#›</a:t>
            </a:fld>
            <a:endParaRPr lang="en-US"/>
          </a:p>
        </p:txBody>
      </p:sp>
    </p:spTree>
    <p:extLst>
      <p:ext uri="{BB962C8B-B14F-4D97-AF65-F5344CB8AC3E}">
        <p14:creationId xmlns:p14="http://schemas.microsoft.com/office/powerpoint/2010/main" val="1159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F88EC97-B346-4677-8CB1-4F511D79C48F}" type="slidenum">
              <a:rPr lang="en-US"/>
              <a:pPr>
                <a:defRPr/>
              </a:pPr>
              <a:t>‹#›</a:t>
            </a:fld>
            <a:endParaRPr lang="en-US"/>
          </a:p>
        </p:txBody>
      </p:sp>
    </p:spTree>
    <p:extLst>
      <p:ext uri="{BB962C8B-B14F-4D97-AF65-F5344CB8AC3E}">
        <p14:creationId xmlns:p14="http://schemas.microsoft.com/office/powerpoint/2010/main" val="283303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B2B4AE17-3E63-4D4B-98EC-C3C5F83D3F09}" type="slidenum">
              <a:rPr lang="en-US"/>
              <a:pPr>
                <a:defRPr/>
              </a:pPr>
              <a:t>‹#›</a:t>
            </a:fld>
            <a:endParaRPr lang="en-US"/>
          </a:p>
        </p:txBody>
      </p:sp>
    </p:spTree>
    <p:extLst>
      <p:ext uri="{BB962C8B-B14F-4D97-AF65-F5344CB8AC3E}">
        <p14:creationId xmlns:p14="http://schemas.microsoft.com/office/powerpoint/2010/main" val="307346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B7F064C-C255-4911-A98A-BF72A6CE457E}" type="slidenum">
              <a:rPr lang="en-US"/>
              <a:pPr>
                <a:defRPr/>
              </a:pPr>
              <a:t>‹#›</a:t>
            </a:fld>
            <a:endParaRPr lang="en-US"/>
          </a:p>
        </p:txBody>
      </p:sp>
    </p:spTree>
    <p:extLst>
      <p:ext uri="{BB962C8B-B14F-4D97-AF65-F5344CB8AC3E}">
        <p14:creationId xmlns:p14="http://schemas.microsoft.com/office/powerpoint/2010/main" val="423877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D7B79E3-91C1-41F6-9B98-3BC6CA953AEF}" type="slidenum">
              <a:rPr lang="en-US"/>
              <a:pPr>
                <a:defRPr/>
              </a:pPr>
              <a:t>‹#›</a:t>
            </a:fld>
            <a:endParaRPr lang="en-US"/>
          </a:p>
        </p:txBody>
      </p:sp>
    </p:spTree>
    <p:extLst>
      <p:ext uri="{BB962C8B-B14F-4D97-AF65-F5344CB8AC3E}">
        <p14:creationId xmlns:p14="http://schemas.microsoft.com/office/powerpoint/2010/main" val="385985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3" name="Rectangle 13"/>
          <p:cNvSpPr>
            <a:spLocks noChangeArrowheads="1"/>
          </p:cNvSpPr>
          <p:nvPr userDrawn="1"/>
        </p:nvSpPr>
        <p:spPr bwMode="auto">
          <a:xfrm>
            <a:off x="0" y="0"/>
            <a:ext cx="2286000" cy="685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defRPr/>
            </a:pPr>
            <a:endParaRPr lang="en-US"/>
          </a:p>
        </p:txBody>
      </p:sp>
      <p:grpSp>
        <p:nvGrpSpPr>
          <p:cNvPr id="1029"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US"/>
            </a:p>
          </p:txBody>
        </p:sp>
      </p:grpSp>
      <p:sp>
        <p:nvSpPr>
          <p:cNvPr id="1030" name="Rectangle 7"/>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1" name="Rectangle 8"/>
          <p:cNvSpPr>
            <a:spLocks noGrp="1" noChangeArrowheads="1"/>
          </p:cNvSpPr>
          <p:nvPr>
            <p:ph type="body" idx="1"/>
          </p:nvPr>
        </p:nvSpPr>
        <p:spPr bwMode="auto">
          <a:xfrm>
            <a:off x="5334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atin typeface="+mn-lt"/>
              </a:defRPr>
            </a:lvl1pPr>
          </a:lstStyle>
          <a:p>
            <a:pPr>
              <a:defRPr/>
            </a:pPr>
            <a:endParaRPr 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atin typeface="+mn-lt"/>
              </a:defRPr>
            </a:lvl1pPr>
          </a:lstStyle>
          <a:p>
            <a:pPr>
              <a:defRPr/>
            </a:pPr>
            <a:endParaRPr 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atin typeface="+mn-lt"/>
              </a:defRPr>
            </a:lvl1pPr>
          </a:lstStyle>
          <a:p>
            <a:pPr>
              <a:defRPr/>
            </a:pPr>
            <a:fld id="{907B28C1-6730-4924-B28F-CDCF06EE5F39}" type="slidenum">
              <a:rPr lang="en-US"/>
              <a:pPr>
                <a:defRPr/>
              </a:pPr>
              <a:t>‹#›</a:t>
            </a:fld>
            <a:endParaRPr lang="en-US"/>
          </a:p>
        </p:txBody>
      </p:sp>
      <p:graphicFrame>
        <p:nvGraphicFramePr>
          <p:cNvPr id="1026" name="Object 12"/>
          <p:cNvGraphicFramePr>
            <a:graphicFrameLocks noChangeAspect="1"/>
          </p:cNvGraphicFramePr>
          <p:nvPr userDrawn="1"/>
        </p:nvGraphicFramePr>
        <p:xfrm>
          <a:off x="0" y="0"/>
          <a:ext cx="2662238" cy="720725"/>
        </p:xfrm>
        <a:graphic>
          <a:graphicData uri="http://schemas.openxmlformats.org/presentationml/2006/ole">
            <mc:AlternateContent xmlns:mc="http://schemas.openxmlformats.org/markup-compatibility/2006">
              <mc:Choice xmlns:v="urn:schemas-microsoft-com:vml" Requires="v">
                <p:oleObj spid="_x0000_s1134" name="VISIO" r:id="rId14" imgW="2662920" imgH="721080" progId="Visio.Drawing.6">
                  <p:embed/>
                </p:oleObj>
              </mc:Choice>
              <mc:Fallback>
                <p:oleObj name="VISIO" r:id="rId14" imgW="2662920" imgH="721080" progId="Visio.Drawing.6">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rial" charset="0"/>
        </a:defRPr>
      </a:lvl2pPr>
      <a:lvl3pPr algn="r" rtl="0" eaLnBrk="0" fontAlgn="base" hangingPunct="0">
        <a:spcBef>
          <a:spcPct val="0"/>
        </a:spcBef>
        <a:spcAft>
          <a:spcPct val="0"/>
        </a:spcAft>
        <a:defRPr sz="4400" i="1">
          <a:solidFill>
            <a:schemeClr val="tx2"/>
          </a:solidFill>
          <a:latin typeface="Arial" charset="0"/>
        </a:defRPr>
      </a:lvl3pPr>
      <a:lvl4pPr algn="r" rtl="0" eaLnBrk="0" fontAlgn="base" hangingPunct="0">
        <a:spcBef>
          <a:spcPct val="0"/>
        </a:spcBef>
        <a:spcAft>
          <a:spcPct val="0"/>
        </a:spcAft>
        <a:defRPr sz="4400" i="1">
          <a:solidFill>
            <a:schemeClr val="tx2"/>
          </a:solidFill>
          <a:latin typeface="Arial" charset="0"/>
        </a:defRPr>
      </a:lvl4pPr>
      <a:lvl5pPr algn="r" rtl="0" eaLnBrk="0" fontAlgn="base" hangingPunct="0">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8.xml"/><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gif"/></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1.w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5.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image" Target="../media/image6.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notesSlide" Target="../notesSlides/notesSlide6.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90600" y="609600"/>
            <a:ext cx="7772400" cy="762000"/>
          </a:xfrm>
        </p:spPr>
        <p:txBody>
          <a:bodyPr/>
          <a:lstStyle/>
          <a:p>
            <a:pPr algn="ctr" eaLnBrk="1" hangingPunct="1"/>
            <a:r>
              <a:rPr lang="en-US" altLang="en-US" sz="3600" dirty="0"/>
              <a:t>ECE 2202</a:t>
            </a:r>
            <a:br>
              <a:rPr lang="en-US" altLang="en-US" sz="3600" dirty="0"/>
            </a:br>
            <a:r>
              <a:rPr lang="en-US" altLang="en-US" sz="3600" dirty="0"/>
              <a:t> Circuit Analysis II</a:t>
            </a:r>
          </a:p>
        </p:txBody>
      </p:sp>
      <p:sp>
        <p:nvSpPr>
          <p:cNvPr id="28675" name="Text Box 3"/>
          <p:cNvSpPr txBox="1">
            <a:spLocks noChangeArrowheads="1"/>
          </p:cNvSpPr>
          <p:nvPr/>
        </p:nvSpPr>
        <p:spPr bwMode="auto">
          <a:xfrm>
            <a:off x="2514600" y="3657600"/>
            <a:ext cx="4068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Dr. Dave Shattuck</a:t>
            </a:r>
          </a:p>
          <a:p>
            <a:pPr algn="ctr"/>
            <a:r>
              <a:rPr lang="en-US" altLang="en-US"/>
              <a:t>Associate Professor, ECE Dept.</a:t>
            </a:r>
          </a:p>
        </p:txBody>
      </p:sp>
      <p:sp>
        <p:nvSpPr>
          <p:cNvPr id="28676" name="Text Box 4"/>
          <p:cNvSpPr txBox="1">
            <a:spLocks noChangeArrowheads="1"/>
          </p:cNvSpPr>
          <p:nvPr/>
        </p:nvSpPr>
        <p:spPr bwMode="auto">
          <a:xfrm>
            <a:off x="2342223" y="2133600"/>
            <a:ext cx="42627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b="1" dirty="0">
                <a:latin typeface="Arial" charset="0"/>
              </a:rPr>
              <a:t>Lecture Set #6</a:t>
            </a:r>
          </a:p>
          <a:p>
            <a:pPr algn="ctr"/>
            <a:r>
              <a:rPr lang="en-US" altLang="en-US" sz="3600" b="1" dirty="0">
                <a:latin typeface="Arial" charset="0"/>
              </a:rPr>
              <a:t>Complex Numbers</a:t>
            </a:r>
          </a:p>
          <a:p>
            <a:pPr algn="ctr"/>
            <a:r>
              <a:rPr lang="en-US" altLang="en-US" sz="1200" b="1" dirty="0">
                <a:latin typeface="Arial" charset="0"/>
              </a:rPr>
              <a:t>Version 23</a:t>
            </a:r>
            <a:endParaRPr lang="en-US" altLang="en-US" sz="1200" dirty="0">
              <a:latin typeface="Arial" charset="0"/>
            </a:endParaRPr>
          </a:p>
        </p:txBody>
      </p:sp>
      <p:sp>
        <p:nvSpPr>
          <p:cNvPr id="28677" name="Rectangle 5"/>
          <p:cNvSpPr>
            <a:spLocks noChangeArrowheads="1"/>
          </p:cNvSpPr>
          <p:nvPr/>
        </p:nvSpPr>
        <p:spPr bwMode="auto">
          <a:xfrm>
            <a:off x="6782074" y="5670550"/>
            <a:ext cx="23727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dirty="0"/>
              <a:t>Shattuck@uh.edu</a:t>
            </a:r>
          </a:p>
          <a:p>
            <a:pPr algn="ctr"/>
            <a:r>
              <a:rPr lang="en-US" altLang="en-US" dirty="0"/>
              <a:t>713 743-4422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ChangeArrowheads="1"/>
          </p:cNvSpPr>
          <p:nvPr/>
        </p:nvSpPr>
        <p:spPr bwMode="auto">
          <a:xfrm>
            <a:off x="1828800" y="2819400"/>
            <a:ext cx="4724400" cy="838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6629" name="Rectangle 7"/>
          <p:cNvSpPr>
            <a:spLocks noChangeArrowheads="1"/>
          </p:cNvSpPr>
          <p:nvPr/>
        </p:nvSpPr>
        <p:spPr bwMode="auto">
          <a:xfrm>
            <a:off x="0" y="3733800"/>
            <a:ext cx="3886200" cy="3124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6630" name="Rectangle 2"/>
          <p:cNvSpPr>
            <a:spLocks noGrp="1" noChangeArrowheads="1"/>
          </p:cNvSpPr>
          <p:nvPr>
            <p:ph type="title"/>
          </p:nvPr>
        </p:nvSpPr>
        <p:spPr>
          <a:xfrm>
            <a:off x="685800" y="304800"/>
            <a:ext cx="8458200" cy="1143000"/>
          </a:xfrm>
        </p:spPr>
        <p:txBody>
          <a:bodyPr/>
          <a:lstStyle/>
          <a:p>
            <a:pPr eaLnBrk="1" hangingPunct="1"/>
            <a:r>
              <a:rPr lang="en-US" altLang="en-US" dirty="0"/>
              <a:t>Review of Complex Numbers – 7</a:t>
            </a:r>
          </a:p>
        </p:txBody>
      </p:sp>
      <p:sp>
        <p:nvSpPr>
          <p:cNvPr id="26631" name="Rectangle 3"/>
          <p:cNvSpPr>
            <a:spLocks noGrp="1" noChangeArrowheads="1"/>
          </p:cNvSpPr>
          <p:nvPr>
            <p:ph type="body" idx="1"/>
          </p:nvPr>
        </p:nvSpPr>
        <p:spPr>
          <a:xfrm>
            <a:off x="685800" y="1600200"/>
            <a:ext cx="8001000" cy="1371600"/>
          </a:xfrm>
        </p:spPr>
        <p:txBody>
          <a:bodyPr/>
          <a:lstStyle/>
          <a:p>
            <a:pPr marL="0" indent="4763" eaLnBrk="1" hangingPunct="1">
              <a:buFontTx/>
              <a:buNone/>
              <a:tabLst>
                <a:tab pos="223838" algn="l"/>
              </a:tabLst>
            </a:pPr>
            <a:r>
              <a:rPr lang="en-US" altLang="en-US" sz="2400" dirty="0"/>
              <a:t>	We often use a short hand notation for complex numbers, using an angle symbol instead of the complex exponential.  Specifically, we write</a:t>
            </a:r>
          </a:p>
        </p:txBody>
      </p:sp>
      <p:graphicFrame>
        <p:nvGraphicFramePr>
          <p:cNvPr id="26626" name="Object 4"/>
          <p:cNvGraphicFramePr>
            <a:graphicFrameLocks noChangeAspect="1"/>
          </p:cNvGraphicFramePr>
          <p:nvPr/>
        </p:nvGraphicFramePr>
        <p:xfrm>
          <a:off x="1922463" y="2895600"/>
          <a:ext cx="4511675" cy="628650"/>
        </p:xfrm>
        <a:graphic>
          <a:graphicData uri="http://schemas.openxmlformats.org/presentationml/2006/ole">
            <mc:AlternateContent xmlns:mc="http://schemas.openxmlformats.org/markup-compatibility/2006">
              <mc:Choice xmlns:v="urn:schemas-microsoft-com:vml" Requires="v">
                <p:oleObj spid="_x0000_s26826" name="Equation" r:id="rId4" imgW="1917360" imgH="266400" progId="Equation.DSMT4">
                  <p:embed/>
                </p:oleObj>
              </mc:Choice>
              <mc:Fallback>
                <p:oleObj name="Equation" r:id="rId4" imgW="1917360" imgH="266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2463" y="2895600"/>
                        <a:ext cx="451167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6632" name="Picture 5" descr="E:\Program Files\Microsoft Office\Clipart\standard\stddir2\bs01099_.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3770313"/>
            <a:ext cx="3810000" cy="308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6627" name="Object 6"/>
          <p:cNvGraphicFramePr>
            <a:graphicFrameLocks noChangeAspect="1"/>
          </p:cNvGraphicFramePr>
          <p:nvPr/>
        </p:nvGraphicFramePr>
        <p:xfrm>
          <a:off x="5562600" y="3810000"/>
          <a:ext cx="2908300" cy="2921000"/>
        </p:xfrm>
        <a:graphic>
          <a:graphicData uri="http://schemas.openxmlformats.org/presentationml/2006/ole">
            <mc:AlternateContent xmlns:mc="http://schemas.openxmlformats.org/markup-compatibility/2006">
              <mc:Choice xmlns:v="urn:schemas-microsoft-com:vml" Requires="v">
                <p:oleObj spid="_x0000_s26827" name="VISIO" r:id="rId7" imgW="2908440" imgH="2921040" progId="Visio.Drawing.6">
                  <p:embed/>
                </p:oleObj>
              </mc:Choice>
              <mc:Fallback>
                <p:oleObj name="VISIO" r:id="rId7" imgW="2908440" imgH="2921040" progId="Visio.Drawing.6">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3810000"/>
                        <a:ext cx="2908300" cy="292100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7772400" y="5029200"/>
            <a:ext cx="13716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963" name="Rectangle 2"/>
          <p:cNvSpPr>
            <a:spLocks noGrp="1" noChangeArrowheads="1"/>
          </p:cNvSpPr>
          <p:nvPr>
            <p:ph type="title"/>
          </p:nvPr>
        </p:nvSpPr>
        <p:spPr>
          <a:xfrm>
            <a:off x="685800" y="304800"/>
            <a:ext cx="8305800" cy="838200"/>
          </a:xfrm>
        </p:spPr>
        <p:txBody>
          <a:bodyPr/>
          <a:lstStyle/>
          <a:p>
            <a:pPr eaLnBrk="1" hangingPunct="1"/>
            <a:r>
              <a:rPr lang="en-US" altLang="en-US" sz="3600" dirty="0"/>
              <a:t>Review of Complex Numbers – 8</a:t>
            </a:r>
          </a:p>
        </p:txBody>
      </p:sp>
      <p:sp>
        <p:nvSpPr>
          <p:cNvPr id="40964" name="Rectangle 3"/>
          <p:cNvSpPr>
            <a:spLocks noGrp="1" noChangeArrowheads="1"/>
          </p:cNvSpPr>
          <p:nvPr>
            <p:ph type="body" idx="1"/>
          </p:nvPr>
        </p:nvSpPr>
        <p:spPr>
          <a:xfrm>
            <a:off x="228600" y="1047750"/>
            <a:ext cx="8458200" cy="5657850"/>
          </a:xfrm>
        </p:spPr>
        <p:txBody>
          <a:bodyPr/>
          <a:lstStyle/>
          <a:p>
            <a:pPr marL="0" indent="4763" eaLnBrk="1" hangingPunct="1">
              <a:lnSpc>
                <a:spcPct val="90000"/>
              </a:lnSpc>
              <a:buFontTx/>
              <a:buNone/>
              <a:tabLst>
                <a:tab pos="458788" algn="l"/>
              </a:tabLst>
            </a:pPr>
            <a:r>
              <a:rPr lang="en-US" altLang="en-US" sz="2400" dirty="0"/>
              <a:t>	</a:t>
            </a:r>
            <a:r>
              <a:rPr lang="en-US" sz="2400" dirty="0"/>
              <a:t>The form using </a:t>
            </a:r>
            <a:r>
              <a:rPr lang="en-US" sz="2400" i="1" dirty="0">
                <a:latin typeface="Times New Roman" panose="02020603050405020304" pitchFamily="18" charset="0"/>
                <a:cs typeface="Times New Roman" panose="02020603050405020304" pitchFamily="18" charset="0"/>
              </a:rPr>
              <a:t>x</a:t>
            </a:r>
            <a:r>
              <a:rPr lang="en-US" sz="2400" dirty="0"/>
              <a:t> and </a:t>
            </a:r>
            <a:r>
              <a:rPr lang="en-US" sz="2400" i="1" dirty="0">
                <a:latin typeface="Times New Roman" panose="02020603050405020304" pitchFamily="18" charset="0"/>
                <a:cs typeface="Times New Roman" panose="02020603050405020304" pitchFamily="18" charset="0"/>
              </a:rPr>
              <a:t>y</a:t>
            </a:r>
            <a:r>
              <a:rPr lang="en-US" sz="2400" dirty="0"/>
              <a:t> is called the </a:t>
            </a:r>
            <a:r>
              <a:rPr lang="en-US" sz="2400" b="1" dirty="0"/>
              <a:t>rectangular form</a:t>
            </a:r>
            <a:r>
              <a:rPr lang="en-US" sz="2400" dirty="0"/>
              <a:t>, and the form using </a:t>
            </a:r>
            <a:r>
              <a:rPr lang="en-US" sz="2400" i="1" dirty="0">
                <a:latin typeface="Times New Roman" panose="02020603050405020304" pitchFamily="18" charset="0"/>
                <a:cs typeface="Times New Roman" panose="02020603050405020304" pitchFamily="18" charset="0"/>
              </a:rPr>
              <a:t>M</a:t>
            </a:r>
            <a:r>
              <a:rPr lang="en-US" sz="2400" dirty="0"/>
              <a:t> and </a:t>
            </a:r>
            <a:r>
              <a:rPr lang="en-US" sz="2400" i="1" dirty="0">
                <a:latin typeface="Symbol" panose="05050102010706020507" pitchFamily="18" charset="2"/>
              </a:rPr>
              <a:t>f</a:t>
            </a:r>
            <a:r>
              <a:rPr lang="en-US" sz="2400" dirty="0">
                <a:latin typeface="Symbol" panose="05050102010706020507" pitchFamily="18" charset="2"/>
              </a:rPr>
              <a:t> </a:t>
            </a:r>
            <a:r>
              <a:rPr lang="en-US" sz="2400" dirty="0"/>
              <a:t>is called the </a:t>
            </a:r>
            <a:r>
              <a:rPr lang="en-US" sz="2400" b="1" dirty="0"/>
              <a:t>polar form</a:t>
            </a:r>
            <a:r>
              <a:rPr lang="en-US" sz="2400" dirty="0"/>
              <a:t> of the complex number.  </a:t>
            </a:r>
            <a:r>
              <a:rPr lang="en-US" altLang="en-US" sz="2400" dirty="0"/>
              <a:t>Generally, we want to be able to move between forms and perform addition, subtraction, multiplication and division, quickly and easily.  </a:t>
            </a:r>
          </a:p>
          <a:p>
            <a:pPr marL="0" indent="4763" eaLnBrk="1" hangingPunct="1">
              <a:lnSpc>
                <a:spcPct val="90000"/>
              </a:lnSpc>
              <a:buFontTx/>
              <a:buNone/>
              <a:tabLst>
                <a:tab pos="458788" algn="l"/>
              </a:tabLst>
            </a:pPr>
            <a:r>
              <a:rPr lang="en-US" altLang="en-US" sz="2400" dirty="0"/>
              <a:t>	The rules are: </a:t>
            </a:r>
          </a:p>
          <a:p>
            <a:pPr marL="0" indent="4763" eaLnBrk="1" hangingPunct="1">
              <a:lnSpc>
                <a:spcPct val="90000"/>
              </a:lnSpc>
              <a:tabLst>
                <a:tab pos="458788" algn="l"/>
              </a:tabLst>
            </a:pPr>
            <a:r>
              <a:rPr lang="en-US" altLang="en-US" dirty="0"/>
              <a:t>  to add or subtract, we add or subtract the real parts and the imaginary parts; and</a:t>
            </a:r>
          </a:p>
          <a:p>
            <a:pPr marL="0" indent="4763" eaLnBrk="1" hangingPunct="1">
              <a:lnSpc>
                <a:spcPct val="90000"/>
              </a:lnSpc>
              <a:tabLst>
                <a:tab pos="458788" algn="l"/>
              </a:tabLst>
            </a:pPr>
            <a:r>
              <a:rPr lang="en-US" altLang="en-US" dirty="0"/>
              <a:t>  to multiply or divide, we multiply or divide the magnitudes, and add or subtract the phases.  </a:t>
            </a:r>
          </a:p>
          <a:p>
            <a:pPr marL="0" indent="4763" eaLnBrk="1" hangingPunct="1">
              <a:lnSpc>
                <a:spcPct val="90000"/>
              </a:lnSpc>
              <a:buFontTx/>
              <a:buNone/>
              <a:tabLst>
                <a:tab pos="458788" algn="l"/>
              </a:tabLst>
            </a:pPr>
            <a:r>
              <a:rPr lang="en-US" altLang="en-US" sz="2400" dirty="0"/>
              <a:t>You may have a calculator or computer that does this </a:t>
            </a:r>
            <a:br>
              <a:rPr lang="en-US" altLang="en-US" sz="2400" dirty="0"/>
            </a:br>
            <a:r>
              <a:rPr lang="en-US" altLang="en-US" sz="2400" dirty="0"/>
              <a:t>for you.  If so, practice this, because it will come </a:t>
            </a:r>
            <a:br>
              <a:rPr lang="en-US" altLang="en-US" sz="2400" dirty="0"/>
            </a:br>
            <a:r>
              <a:rPr lang="en-US" altLang="en-US" sz="2400" dirty="0"/>
              <a:t>in handy.  However, you also need to know these rules.</a:t>
            </a:r>
          </a:p>
        </p:txBody>
      </p:sp>
      <p:pic>
        <p:nvPicPr>
          <p:cNvPr id="40965" name="Picture 4" descr="E:\Program Files\Microsoft Office\Clipart\homeanim\ag0002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97813" y="5143500"/>
            <a:ext cx="124618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7772400" y="5029200"/>
            <a:ext cx="13716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963" name="Rectangle 2"/>
          <p:cNvSpPr>
            <a:spLocks noGrp="1" noChangeArrowheads="1"/>
          </p:cNvSpPr>
          <p:nvPr>
            <p:ph type="title"/>
          </p:nvPr>
        </p:nvSpPr>
        <p:spPr>
          <a:xfrm>
            <a:off x="685800" y="304800"/>
            <a:ext cx="8458200" cy="1143000"/>
          </a:xfrm>
        </p:spPr>
        <p:txBody>
          <a:bodyPr/>
          <a:lstStyle/>
          <a:p>
            <a:pPr eaLnBrk="1" hangingPunct="1"/>
            <a:r>
              <a:rPr lang="en-US" altLang="en-US" dirty="0"/>
              <a:t>Review of Complex Numbers – 9</a:t>
            </a:r>
          </a:p>
        </p:txBody>
      </p:sp>
      <p:sp>
        <p:nvSpPr>
          <p:cNvPr id="40964" name="Rectangle 3"/>
          <p:cNvSpPr>
            <a:spLocks noGrp="1" noChangeArrowheads="1"/>
          </p:cNvSpPr>
          <p:nvPr>
            <p:ph type="body" idx="1"/>
          </p:nvPr>
        </p:nvSpPr>
        <p:spPr>
          <a:xfrm>
            <a:off x="228600" y="1600200"/>
            <a:ext cx="8458200" cy="4953000"/>
          </a:xfrm>
        </p:spPr>
        <p:txBody>
          <a:bodyPr/>
          <a:lstStyle/>
          <a:p>
            <a:pPr marL="0" indent="4763" eaLnBrk="1" hangingPunct="1">
              <a:lnSpc>
                <a:spcPct val="90000"/>
              </a:lnSpc>
              <a:buFontTx/>
              <a:buNone/>
              <a:tabLst>
                <a:tab pos="458788" algn="l"/>
              </a:tabLst>
            </a:pPr>
            <a:r>
              <a:rPr lang="en-US" altLang="en-US" sz="2400" dirty="0"/>
              <a:t>		The rules are: </a:t>
            </a:r>
          </a:p>
          <a:p>
            <a:pPr marL="0" indent="4763" eaLnBrk="1" hangingPunct="1">
              <a:lnSpc>
                <a:spcPct val="90000"/>
              </a:lnSpc>
              <a:tabLst>
                <a:tab pos="458788" algn="l"/>
              </a:tabLst>
            </a:pPr>
            <a:r>
              <a:rPr lang="en-US" altLang="en-US" dirty="0"/>
              <a:t>  to add or subtract, we add or subtract the real parts and the imaginary parts; and</a:t>
            </a:r>
          </a:p>
          <a:p>
            <a:pPr marL="0" indent="4763" eaLnBrk="1" hangingPunct="1">
              <a:lnSpc>
                <a:spcPct val="90000"/>
              </a:lnSpc>
              <a:tabLst>
                <a:tab pos="458788" algn="l"/>
              </a:tabLst>
            </a:pPr>
            <a:r>
              <a:rPr lang="en-US" altLang="en-US" dirty="0"/>
              <a:t>  to multiply or divide, we multiply or divide the magnitudes, and add or subtract the phases.  </a:t>
            </a:r>
          </a:p>
          <a:p>
            <a:pPr marL="0" indent="4763" eaLnBrk="1" hangingPunct="1">
              <a:lnSpc>
                <a:spcPct val="90000"/>
              </a:lnSpc>
              <a:buFontTx/>
              <a:buNone/>
              <a:tabLst>
                <a:tab pos="458788" algn="l"/>
              </a:tabLst>
            </a:pPr>
            <a:r>
              <a:rPr lang="en-US" altLang="en-US" sz="2400" dirty="0"/>
              <a:t>For example, if you are multiplying by a complex number with a phase of 90[degrees], you know that the </a:t>
            </a:r>
            <a:br>
              <a:rPr lang="en-US" altLang="en-US" sz="2400" dirty="0"/>
            </a:br>
            <a:r>
              <a:rPr lang="en-US" altLang="en-US" sz="2400" dirty="0"/>
              <a:t>product will be in the next quadrant from the starting </a:t>
            </a:r>
            <a:br>
              <a:rPr lang="en-US" altLang="en-US" sz="2400" dirty="0"/>
            </a:br>
            <a:r>
              <a:rPr lang="en-US" altLang="en-US" sz="2400" dirty="0"/>
              <a:t>point, moving counter-clockwise.  This kind of insight </a:t>
            </a:r>
            <a:br>
              <a:rPr lang="en-US" altLang="en-US" sz="2400" dirty="0"/>
            </a:br>
            <a:r>
              <a:rPr lang="en-US" altLang="en-US" sz="2400" dirty="0"/>
              <a:t>will be important.  </a:t>
            </a:r>
          </a:p>
        </p:txBody>
      </p:sp>
      <p:pic>
        <p:nvPicPr>
          <p:cNvPr id="40965" name="Picture 4" descr="E:\Program Files\Microsoft Office\Clipart\homeanim\ag0002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97813" y="5143500"/>
            <a:ext cx="124618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547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5791200"/>
            <a:ext cx="6781800" cy="990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2" name="Rectangle 5"/>
          <p:cNvSpPr>
            <a:spLocks noChangeArrowheads="1"/>
          </p:cNvSpPr>
          <p:nvPr/>
        </p:nvSpPr>
        <p:spPr bwMode="auto">
          <a:xfrm>
            <a:off x="7772400" y="5029200"/>
            <a:ext cx="13716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10</a:t>
            </a:r>
          </a:p>
        </p:txBody>
      </p:sp>
      <p:sp>
        <p:nvSpPr>
          <p:cNvPr id="40964" name="Rectangle 3"/>
          <p:cNvSpPr>
            <a:spLocks noGrp="1" noChangeArrowheads="1"/>
          </p:cNvSpPr>
          <p:nvPr>
            <p:ph type="body" idx="1"/>
          </p:nvPr>
        </p:nvSpPr>
        <p:spPr>
          <a:xfrm>
            <a:off x="228600" y="1600200"/>
            <a:ext cx="8458200" cy="4191000"/>
          </a:xfrm>
        </p:spPr>
        <p:txBody>
          <a:bodyPr/>
          <a:lstStyle/>
          <a:p>
            <a:pPr marL="0" indent="4763" eaLnBrk="1" hangingPunct="1">
              <a:lnSpc>
                <a:spcPct val="90000"/>
              </a:lnSpc>
              <a:buFontTx/>
              <a:buNone/>
              <a:tabLst>
                <a:tab pos="458788" algn="l"/>
              </a:tabLst>
            </a:pPr>
            <a:r>
              <a:rPr lang="en-US" altLang="en-US" sz="2400" dirty="0"/>
              <a:t>		Many students use TI calculators.  Here are some hints and suggestions, if you use them.</a:t>
            </a:r>
          </a:p>
          <a:p>
            <a:pPr marL="0" indent="4763" eaLnBrk="1" hangingPunct="1">
              <a:lnSpc>
                <a:spcPct val="90000"/>
              </a:lnSpc>
              <a:tabLst>
                <a:tab pos="458788" algn="l"/>
              </a:tabLst>
            </a:pPr>
            <a:r>
              <a:rPr lang="en-US" altLang="en-US" dirty="0"/>
              <a:t>  It is recommended that you put your calculator in degree mode.  This makes notation using the angle symbol work properly.  </a:t>
            </a:r>
          </a:p>
          <a:p>
            <a:pPr marL="0" indent="4763" eaLnBrk="1" hangingPunct="1">
              <a:lnSpc>
                <a:spcPct val="90000"/>
              </a:lnSpc>
              <a:tabLst>
                <a:tab pos="458788" algn="l"/>
              </a:tabLst>
            </a:pPr>
            <a:r>
              <a:rPr lang="en-US" altLang="en-US" dirty="0"/>
              <a:t>  When you use that angle symbol, the number must be put inside parentheses,</a:t>
            </a:r>
            <a:br>
              <a:rPr lang="en-US" altLang="en-US" dirty="0"/>
            </a:br>
            <a:r>
              <a:rPr lang="en-US" altLang="en-US" dirty="0"/>
              <a:t>that is inside (here).  </a:t>
            </a:r>
          </a:p>
        </p:txBody>
      </p:sp>
      <p:pic>
        <p:nvPicPr>
          <p:cNvPr id="40965" name="Picture 4" descr="E:\Program Files\Microsoft Office\Clipart\homeanim\ag00021_.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97813" y="5143500"/>
            <a:ext cx="124618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3078145339"/>
              </p:ext>
            </p:extLst>
          </p:nvPr>
        </p:nvGraphicFramePr>
        <p:xfrm>
          <a:off x="1230313" y="5999163"/>
          <a:ext cx="6011862" cy="630237"/>
        </p:xfrm>
        <a:graphic>
          <a:graphicData uri="http://schemas.openxmlformats.org/presentationml/2006/ole">
            <mc:AlternateContent xmlns:mc="http://schemas.openxmlformats.org/markup-compatibility/2006">
              <mc:Choice xmlns:v="urn:schemas-microsoft-com:vml" Requires="v">
                <p:oleObj spid="_x0000_s28765" name="Equation" r:id="rId5" imgW="2552400" imgH="266400" progId="Equation.DSMT4">
                  <p:embed/>
                </p:oleObj>
              </mc:Choice>
              <mc:Fallback>
                <p:oleObj name="Equation" r:id="rId5" imgW="2552400" imgH="266400" progId="Equation.DSMT4">
                  <p:embed/>
                  <p:pic>
                    <p:nvPicPr>
                      <p:cNvPr id="0" name="Object 4"/>
                      <p:cNvPicPr>
                        <a:picLocks noChangeAspect="1" noChangeArrowheads="1"/>
                      </p:cNvPicPr>
                      <p:nvPr/>
                    </p:nvPicPr>
                    <p:blipFill>
                      <a:blip r:embed="rId6"/>
                      <a:srcRect/>
                      <a:stretch>
                        <a:fillRect/>
                      </a:stretch>
                    </p:blipFill>
                    <p:spPr bwMode="auto">
                      <a:xfrm>
                        <a:off x="1230313" y="5999163"/>
                        <a:ext cx="6011862" cy="630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7907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4267200"/>
            <a:ext cx="6781800" cy="2514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2" name="Rectangle 5"/>
          <p:cNvSpPr>
            <a:spLocks noChangeArrowheads="1"/>
          </p:cNvSpPr>
          <p:nvPr/>
        </p:nvSpPr>
        <p:spPr bwMode="auto">
          <a:xfrm>
            <a:off x="7772400" y="5029200"/>
            <a:ext cx="13716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11</a:t>
            </a:r>
          </a:p>
        </p:txBody>
      </p:sp>
      <p:sp>
        <p:nvSpPr>
          <p:cNvPr id="40964" name="Rectangle 3"/>
          <p:cNvSpPr>
            <a:spLocks noGrp="1" noChangeArrowheads="1"/>
          </p:cNvSpPr>
          <p:nvPr>
            <p:ph type="body" idx="1"/>
          </p:nvPr>
        </p:nvSpPr>
        <p:spPr>
          <a:xfrm>
            <a:off x="228600" y="1600200"/>
            <a:ext cx="8458200" cy="2666999"/>
          </a:xfrm>
        </p:spPr>
        <p:txBody>
          <a:bodyPr/>
          <a:lstStyle/>
          <a:p>
            <a:pPr marL="0" indent="4763" eaLnBrk="1" hangingPunct="1">
              <a:lnSpc>
                <a:spcPct val="90000"/>
              </a:lnSpc>
              <a:buFontTx/>
              <a:buNone/>
              <a:tabLst>
                <a:tab pos="458788" algn="l"/>
              </a:tabLst>
            </a:pPr>
            <a:r>
              <a:rPr lang="en-US" altLang="en-US" sz="2400" dirty="0"/>
              <a:t>		Many students use TI calculators.  Here are some hints and suggestions, if you use them.</a:t>
            </a:r>
          </a:p>
          <a:p>
            <a:pPr marL="0" indent="4763" eaLnBrk="1" hangingPunct="1">
              <a:lnSpc>
                <a:spcPct val="90000"/>
              </a:lnSpc>
              <a:tabLst>
                <a:tab pos="458788" algn="l"/>
              </a:tabLst>
            </a:pPr>
            <a:r>
              <a:rPr lang="en-US" altLang="en-US" dirty="0"/>
              <a:t>  You can switch between rectangular form and polar form with the “black right pointing triangle, conversion” symbol.  That is, you would have something like this:</a:t>
            </a:r>
          </a:p>
        </p:txBody>
      </p:sp>
      <p:pic>
        <p:nvPicPr>
          <p:cNvPr id="40965" name="Picture 4" descr="E:\Program Files\Microsoft Office\Clipart\homeanim\ag0002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97813" y="5143500"/>
            <a:ext cx="124618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0" y="4308448"/>
            <a:ext cx="4638673" cy="2432103"/>
          </a:xfrm>
          <a:prstGeom prst="rect">
            <a:avLst/>
          </a:prstGeom>
        </p:spPr>
      </p:pic>
    </p:spTree>
    <p:extLst>
      <p:ext uri="{BB962C8B-B14F-4D97-AF65-F5344CB8AC3E}">
        <p14:creationId xmlns:p14="http://schemas.microsoft.com/office/powerpoint/2010/main" val="10262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4267200"/>
            <a:ext cx="7467600" cy="2514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12</a:t>
            </a:r>
          </a:p>
        </p:txBody>
      </p:sp>
      <p:sp>
        <p:nvSpPr>
          <p:cNvPr id="40964" name="Rectangle 3"/>
          <p:cNvSpPr>
            <a:spLocks noGrp="1" noChangeArrowheads="1"/>
          </p:cNvSpPr>
          <p:nvPr>
            <p:ph type="body" idx="1"/>
          </p:nvPr>
        </p:nvSpPr>
        <p:spPr>
          <a:xfrm>
            <a:off x="228600" y="1143000"/>
            <a:ext cx="8458200" cy="3124200"/>
          </a:xfrm>
        </p:spPr>
        <p:txBody>
          <a:bodyPr/>
          <a:lstStyle/>
          <a:p>
            <a:pPr marL="0" indent="4763" eaLnBrk="1" hangingPunct="1">
              <a:lnSpc>
                <a:spcPct val="90000"/>
              </a:lnSpc>
              <a:buFontTx/>
              <a:buNone/>
              <a:tabLst>
                <a:tab pos="458788" algn="l"/>
              </a:tabLst>
            </a:pPr>
            <a:r>
              <a:rPr lang="en-US" altLang="en-US" sz="2800" dirty="0"/>
              <a:t>There is an operation called taking a complex conjugate.  When you take a complex conjugate, you change the sign of the imaginary part, or change the sign of the phase.  This will be important. Some complex conjugate examples are given below.  We show the complex conjugate operation with a raised asterisk.  Three examples are</a:t>
            </a:r>
          </a:p>
        </p:txBody>
      </p:sp>
      <p:graphicFrame>
        <p:nvGraphicFramePr>
          <p:cNvPr id="2" name="Object 1"/>
          <p:cNvGraphicFramePr>
            <a:graphicFrameLocks noChangeAspect="1"/>
          </p:cNvGraphicFramePr>
          <p:nvPr>
            <p:extLst>
              <p:ext uri="{D42A27DB-BD31-4B8C-83A1-F6EECF244321}">
                <p14:modId xmlns:p14="http://schemas.microsoft.com/office/powerpoint/2010/main" val="1656005300"/>
              </p:ext>
            </p:extLst>
          </p:nvPr>
        </p:nvGraphicFramePr>
        <p:xfrm>
          <a:off x="604838" y="4530725"/>
          <a:ext cx="7207250" cy="2070100"/>
        </p:xfrm>
        <a:graphic>
          <a:graphicData uri="http://schemas.openxmlformats.org/presentationml/2006/ole">
            <mc:AlternateContent xmlns:mc="http://schemas.openxmlformats.org/markup-compatibility/2006">
              <mc:Choice xmlns:v="urn:schemas-microsoft-com:vml" Requires="v">
                <p:oleObj spid="_x0000_s30811" name="Equation" r:id="rId4" imgW="3060360" imgH="876240" progId="Equation.DSMT4">
                  <p:embed/>
                </p:oleObj>
              </mc:Choice>
              <mc:Fallback>
                <p:oleObj name="Equation" r:id="rId4" imgW="3060360" imgH="876240" progId="Equation.DSMT4">
                  <p:embed/>
                  <p:pic>
                    <p:nvPicPr>
                      <p:cNvPr id="0" name=""/>
                      <p:cNvPicPr>
                        <a:picLocks noChangeAspect="1" noChangeArrowheads="1"/>
                      </p:cNvPicPr>
                      <p:nvPr/>
                    </p:nvPicPr>
                    <p:blipFill>
                      <a:blip r:embed="rId5"/>
                      <a:srcRect/>
                      <a:stretch>
                        <a:fillRect/>
                      </a:stretch>
                    </p:blipFill>
                    <p:spPr bwMode="auto">
                      <a:xfrm>
                        <a:off x="604838" y="4530725"/>
                        <a:ext cx="7207250" cy="207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8727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4267200"/>
            <a:ext cx="7620000" cy="2514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13</a:t>
            </a:r>
          </a:p>
        </p:txBody>
      </p:sp>
      <p:sp>
        <p:nvSpPr>
          <p:cNvPr id="40964" name="Rectangle 3"/>
          <p:cNvSpPr>
            <a:spLocks noGrp="1" noChangeArrowheads="1"/>
          </p:cNvSpPr>
          <p:nvPr>
            <p:ph type="body" idx="1"/>
          </p:nvPr>
        </p:nvSpPr>
        <p:spPr>
          <a:xfrm>
            <a:off x="228600" y="1600200"/>
            <a:ext cx="8458200" cy="4191000"/>
          </a:xfrm>
        </p:spPr>
        <p:txBody>
          <a:bodyPr/>
          <a:lstStyle/>
          <a:p>
            <a:pPr marL="0" indent="4763" eaLnBrk="1" hangingPunct="1">
              <a:lnSpc>
                <a:spcPct val="90000"/>
              </a:lnSpc>
              <a:buFontTx/>
              <a:buNone/>
              <a:tabLst>
                <a:tab pos="458788" algn="l"/>
              </a:tabLst>
            </a:pPr>
            <a:r>
              <a:rPr lang="en-US" altLang="en-US" sz="3600" dirty="0"/>
              <a:t>When you multiply a complex number by its complex conjugate, you get a real number, with a magnitude equal to magnitude of the original number, squared, as seen in the two examples    </a:t>
            </a:r>
          </a:p>
        </p:txBody>
      </p:sp>
      <p:graphicFrame>
        <p:nvGraphicFramePr>
          <p:cNvPr id="2" name="Object 1"/>
          <p:cNvGraphicFramePr>
            <a:graphicFrameLocks noChangeAspect="1"/>
          </p:cNvGraphicFramePr>
          <p:nvPr>
            <p:extLst>
              <p:ext uri="{D42A27DB-BD31-4B8C-83A1-F6EECF244321}">
                <p14:modId xmlns:p14="http://schemas.microsoft.com/office/powerpoint/2010/main" val="4243757378"/>
              </p:ext>
            </p:extLst>
          </p:nvPr>
        </p:nvGraphicFramePr>
        <p:xfrm>
          <a:off x="693738" y="4710113"/>
          <a:ext cx="7029450" cy="1709737"/>
        </p:xfrm>
        <a:graphic>
          <a:graphicData uri="http://schemas.openxmlformats.org/presentationml/2006/ole">
            <mc:AlternateContent xmlns:mc="http://schemas.openxmlformats.org/markup-compatibility/2006">
              <mc:Choice xmlns:v="urn:schemas-microsoft-com:vml" Requires="v">
                <p:oleObj spid="_x0000_s31835" name="Equation" r:id="rId4" imgW="2984400" imgH="723600" progId="Equation.DSMT4">
                  <p:embed/>
                </p:oleObj>
              </mc:Choice>
              <mc:Fallback>
                <p:oleObj name="Equation" r:id="rId4" imgW="2984400" imgH="723600" progId="Equation.DSMT4">
                  <p:embed/>
                  <p:pic>
                    <p:nvPicPr>
                      <p:cNvPr id="0" name=""/>
                      <p:cNvPicPr>
                        <a:picLocks noChangeAspect="1" noChangeArrowheads="1"/>
                      </p:cNvPicPr>
                      <p:nvPr/>
                    </p:nvPicPr>
                    <p:blipFill>
                      <a:blip r:embed="rId5"/>
                      <a:srcRect/>
                      <a:stretch>
                        <a:fillRect/>
                      </a:stretch>
                    </p:blipFill>
                    <p:spPr bwMode="auto">
                      <a:xfrm>
                        <a:off x="693738" y="4710113"/>
                        <a:ext cx="7029450" cy="170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4365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4953000"/>
            <a:ext cx="7620000" cy="1828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14</a:t>
            </a:r>
          </a:p>
        </p:txBody>
      </p:sp>
      <p:graphicFrame>
        <p:nvGraphicFramePr>
          <p:cNvPr id="2" name="Object 1"/>
          <p:cNvGraphicFramePr>
            <a:graphicFrameLocks noChangeAspect="1"/>
          </p:cNvGraphicFramePr>
          <p:nvPr>
            <p:extLst>
              <p:ext uri="{D42A27DB-BD31-4B8C-83A1-F6EECF244321}">
                <p14:modId xmlns:p14="http://schemas.microsoft.com/office/powerpoint/2010/main" val="1385898659"/>
              </p:ext>
            </p:extLst>
          </p:nvPr>
        </p:nvGraphicFramePr>
        <p:xfrm>
          <a:off x="1066800" y="5385287"/>
          <a:ext cx="6370638" cy="1108075"/>
        </p:xfrm>
        <a:graphic>
          <a:graphicData uri="http://schemas.openxmlformats.org/presentationml/2006/ole">
            <mc:AlternateContent xmlns:mc="http://schemas.openxmlformats.org/markup-compatibility/2006">
              <mc:Choice xmlns:v="urn:schemas-microsoft-com:vml" Requires="v">
                <p:oleObj spid="_x0000_s32858" name="Equation" r:id="rId4" imgW="2705040" imgH="469800" progId="Equation.DSMT4">
                  <p:embed/>
                </p:oleObj>
              </mc:Choice>
              <mc:Fallback>
                <p:oleObj name="Equation" r:id="rId4" imgW="2705040" imgH="469800" progId="Equation.DSMT4">
                  <p:embed/>
                  <p:pic>
                    <p:nvPicPr>
                      <p:cNvPr id="0" name=""/>
                      <p:cNvPicPr>
                        <a:picLocks noChangeAspect="1" noChangeArrowheads="1"/>
                      </p:cNvPicPr>
                      <p:nvPr/>
                    </p:nvPicPr>
                    <p:blipFill>
                      <a:blip r:embed="rId5"/>
                      <a:srcRect/>
                      <a:stretch>
                        <a:fillRect/>
                      </a:stretch>
                    </p:blipFill>
                    <p:spPr bwMode="auto">
                      <a:xfrm>
                        <a:off x="1066800" y="5385287"/>
                        <a:ext cx="6370638"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4" name="Rectangle 3"/>
          <p:cNvSpPr>
            <a:spLocks noGrp="1" noChangeArrowheads="1"/>
          </p:cNvSpPr>
          <p:nvPr>
            <p:ph type="body" idx="1"/>
          </p:nvPr>
        </p:nvSpPr>
        <p:spPr>
          <a:xfrm>
            <a:off x="190500" y="1066800"/>
            <a:ext cx="8458200" cy="3810000"/>
          </a:xfrm>
        </p:spPr>
        <p:txBody>
          <a:bodyPr/>
          <a:lstStyle/>
          <a:p>
            <a:pPr marL="0" indent="4763" eaLnBrk="1" hangingPunct="1">
              <a:lnSpc>
                <a:spcPct val="90000"/>
              </a:lnSpc>
              <a:buFontTx/>
              <a:buNone/>
              <a:tabLst>
                <a:tab pos="458788" algn="l"/>
              </a:tabLst>
            </a:pPr>
            <a:r>
              <a:rPr lang="en-US" altLang="en-US" sz="2400" dirty="0"/>
              <a:t>When you have one complex equation, that has two real unknowns, you can solve for the real unknowns by writing two of the following real equations:</a:t>
            </a:r>
          </a:p>
          <a:p>
            <a:pPr marL="742950" indent="-742950" eaLnBrk="1" hangingPunct="1">
              <a:lnSpc>
                <a:spcPct val="90000"/>
              </a:lnSpc>
              <a:buFontTx/>
              <a:buAutoNum type="arabicParenR"/>
              <a:tabLst>
                <a:tab pos="458788" algn="l"/>
              </a:tabLst>
            </a:pPr>
            <a:r>
              <a:rPr lang="en-US" altLang="en-US" sz="2400" dirty="0"/>
              <a:t>The real parts of both sides of an equation must be equal.  </a:t>
            </a:r>
          </a:p>
          <a:p>
            <a:pPr marL="742950" indent="-742950" eaLnBrk="1" hangingPunct="1">
              <a:lnSpc>
                <a:spcPct val="90000"/>
              </a:lnSpc>
              <a:buFontTx/>
              <a:buAutoNum type="arabicParenR"/>
              <a:tabLst>
                <a:tab pos="458788" algn="l"/>
              </a:tabLst>
            </a:pPr>
            <a:r>
              <a:rPr lang="en-US" altLang="en-US" sz="2400" dirty="0"/>
              <a:t>The imaginary parts of both sides of an equation must be equal.</a:t>
            </a:r>
          </a:p>
          <a:p>
            <a:pPr marL="742950" indent="-742950" eaLnBrk="1" hangingPunct="1">
              <a:lnSpc>
                <a:spcPct val="90000"/>
              </a:lnSpc>
              <a:buFontTx/>
              <a:buAutoNum type="arabicParenR"/>
              <a:tabLst>
                <a:tab pos="458788" algn="l"/>
              </a:tabLst>
            </a:pPr>
            <a:r>
              <a:rPr lang="en-US" altLang="en-US" sz="2400" dirty="0"/>
              <a:t>The magnitudes of both sides of an equation must be equal.  </a:t>
            </a:r>
          </a:p>
          <a:p>
            <a:pPr marL="742950" indent="-742950" eaLnBrk="1" hangingPunct="1">
              <a:lnSpc>
                <a:spcPct val="90000"/>
              </a:lnSpc>
              <a:buFontTx/>
              <a:buAutoNum type="arabicParenR"/>
              <a:tabLst>
                <a:tab pos="458788" algn="l"/>
              </a:tabLst>
            </a:pPr>
            <a:r>
              <a:rPr lang="en-US" altLang="en-US" sz="2400" dirty="0"/>
              <a:t>The phases of both sides of an equation must be equal.      </a:t>
            </a:r>
          </a:p>
        </p:txBody>
      </p:sp>
      <p:sp>
        <p:nvSpPr>
          <p:cNvPr id="4" name="TextBox 3">
            <a:extLst>
              <a:ext uri="{FF2B5EF4-FFF2-40B4-BE49-F238E27FC236}">
                <a16:creationId xmlns:a16="http://schemas.microsoft.com/office/drawing/2014/main" id="{7F56806C-4B40-1D43-9FDC-64B784930326}"/>
              </a:ext>
            </a:extLst>
          </p:cNvPr>
          <p:cNvSpPr txBox="1"/>
          <p:nvPr/>
        </p:nvSpPr>
        <p:spPr>
          <a:xfrm>
            <a:off x="1066800" y="4953000"/>
            <a:ext cx="7010400" cy="523220"/>
          </a:xfrm>
          <a:prstGeom prst="rect">
            <a:avLst/>
          </a:prstGeom>
          <a:noFill/>
        </p:spPr>
        <p:txBody>
          <a:bodyPr wrap="square" rtlCol="0">
            <a:spAutoFit/>
          </a:bodyPr>
          <a:lstStyle/>
          <a:p>
            <a:r>
              <a:rPr lang="en-US" sz="2800" dirty="0">
                <a:solidFill>
                  <a:schemeClr val="bg1"/>
                </a:solidFill>
                <a:cs typeface="Times New Roman" panose="02020603050405020304" pitchFamily="18" charset="0"/>
              </a:rPr>
              <a:t>An example follows.  We have the equation</a:t>
            </a:r>
          </a:p>
        </p:txBody>
      </p:sp>
    </p:spTree>
    <p:extLst>
      <p:ext uri="{BB962C8B-B14F-4D97-AF65-F5344CB8AC3E}">
        <p14:creationId xmlns:p14="http://schemas.microsoft.com/office/powerpoint/2010/main" val="2650146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71450" y="3733800"/>
            <a:ext cx="8915400" cy="3048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15</a:t>
            </a:r>
          </a:p>
        </p:txBody>
      </p:sp>
      <p:graphicFrame>
        <p:nvGraphicFramePr>
          <p:cNvPr id="2" name="Object 1"/>
          <p:cNvGraphicFramePr>
            <a:graphicFrameLocks noChangeAspect="1"/>
          </p:cNvGraphicFramePr>
          <p:nvPr>
            <p:extLst>
              <p:ext uri="{D42A27DB-BD31-4B8C-83A1-F6EECF244321}">
                <p14:modId xmlns:p14="http://schemas.microsoft.com/office/powerpoint/2010/main" val="2428908629"/>
              </p:ext>
            </p:extLst>
          </p:nvPr>
        </p:nvGraphicFramePr>
        <p:xfrm>
          <a:off x="246063" y="3714750"/>
          <a:ext cx="3590925" cy="3024188"/>
        </p:xfrm>
        <a:graphic>
          <a:graphicData uri="http://schemas.openxmlformats.org/presentationml/2006/ole">
            <mc:AlternateContent xmlns:mc="http://schemas.openxmlformats.org/markup-compatibility/2006">
              <mc:Choice xmlns:v="urn:schemas-microsoft-com:vml" Requires="v">
                <p:oleObj spid="_x0000_s33965" name="Equation" r:id="rId4" imgW="1523880" imgH="1282680" progId="Equation.DSMT4">
                  <p:embed/>
                </p:oleObj>
              </mc:Choice>
              <mc:Fallback>
                <p:oleObj name="Equation" r:id="rId4" imgW="1523880" imgH="1282680" progId="Equation.DSMT4">
                  <p:embed/>
                  <p:pic>
                    <p:nvPicPr>
                      <p:cNvPr id="0" name=""/>
                      <p:cNvPicPr>
                        <a:picLocks noChangeAspect="1" noChangeArrowheads="1"/>
                      </p:cNvPicPr>
                      <p:nvPr/>
                    </p:nvPicPr>
                    <p:blipFill>
                      <a:blip r:embed="rId5"/>
                      <a:srcRect/>
                      <a:stretch>
                        <a:fillRect/>
                      </a:stretch>
                    </p:blipFill>
                    <p:spPr bwMode="auto">
                      <a:xfrm>
                        <a:off x="246063" y="3714750"/>
                        <a:ext cx="3590925" cy="302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4" name="Rectangle 3"/>
          <p:cNvSpPr>
            <a:spLocks noGrp="1" noChangeArrowheads="1"/>
          </p:cNvSpPr>
          <p:nvPr>
            <p:ph type="body" idx="1"/>
          </p:nvPr>
        </p:nvSpPr>
        <p:spPr>
          <a:xfrm>
            <a:off x="381000" y="1066800"/>
            <a:ext cx="8267700" cy="3810000"/>
          </a:xfrm>
        </p:spPr>
        <p:txBody>
          <a:bodyPr/>
          <a:lstStyle/>
          <a:p>
            <a:pPr marL="0" indent="4763" eaLnBrk="1" hangingPunct="1">
              <a:lnSpc>
                <a:spcPct val="90000"/>
              </a:lnSpc>
              <a:buFontTx/>
              <a:buNone/>
              <a:tabLst>
                <a:tab pos="458788" algn="l"/>
              </a:tabLst>
            </a:pPr>
            <a:r>
              <a:rPr lang="en-US" altLang="en-US" sz="2400" dirty="0"/>
              <a:t>When you have one complex equation, that has two real unknowns, you can solve for the real unknowns by writing two of the following real equations:</a:t>
            </a:r>
          </a:p>
          <a:p>
            <a:pPr marL="742950" indent="-742950" eaLnBrk="1" hangingPunct="1">
              <a:lnSpc>
                <a:spcPct val="90000"/>
              </a:lnSpc>
              <a:buFontTx/>
              <a:buAutoNum type="arabicParenR"/>
              <a:tabLst>
                <a:tab pos="458788" algn="l"/>
              </a:tabLst>
            </a:pPr>
            <a:r>
              <a:rPr lang="en-US" altLang="en-US" sz="2000" dirty="0"/>
              <a:t>The real parts of both sides of an equation must be equal.  </a:t>
            </a:r>
          </a:p>
          <a:p>
            <a:pPr marL="742950" indent="-742950" eaLnBrk="1" hangingPunct="1">
              <a:lnSpc>
                <a:spcPct val="90000"/>
              </a:lnSpc>
              <a:buFontTx/>
              <a:buAutoNum type="arabicParenR"/>
              <a:tabLst>
                <a:tab pos="458788" algn="l"/>
              </a:tabLst>
            </a:pPr>
            <a:r>
              <a:rPr lang="en-US" altLang="en-US" sz="2000" dirty="0"/>
              <a:t>The imaginary parts of both sides of an equation must be equal.</a:t>
            </a:r>
          </a:p>
          <a:p>
            <a:pPr marL="742950" indent="-742950" eaLnBrk="1" hangingPunct="1">
              <a:lnSpc>
                <a:spcPct val="90000"/>
              </a:lnSpc>
              <a:buFontTx/>
              <a:buAutoNum type="arabicParenR"/>
              <a:tabLst>
                <a:tab pos="458788" algn="l"/>
              </a:tabLst>
            </a:pPr>
            <a:r>
              <a:rPr lang="en-US" altLang="en-US" sz="2000" dirty="0"/>
              <a:t>The magnitudes of both sides of an equation must be equal.  </a:t>
            </a:r>
          </a:p>
          <a:p>
            <a:pPr marL="742950" indent="-742950" eaLnBrk="1" hangingPunct="1">
              <a:lnSpc>
                <a:spcPct val="90000"/>
              </a:lnSpc>
              <a:buFontTx/>
              <a:buAutoNum type="arabicParenR"/>
              <a:tabLst>
                <a:tab pos="458788" algn="l"/>
              </a:tabLst>
            </a:pPr>
            <a:r>
              <a:rPr lang="en-US" altLang="en-US" sz="2000" dirty="0"/>
              <a:t>The phases of both sides of an equation must be equal.</a:t>
            </a:r>
            <a:r>
              <a:rPr lang="en-US" altLang="en-US" sz="2400" dirty="0"/>
              <a:t>      </a:t>
            </a:r>
          </a:p>
        </p:txBody>
      </p:sp>
      <p:graphicFrame>
        <p:nvGraphicFramePr>
          <p:cNvPr id="5" name="Object 4"/>
          <p:cNvGraphicFramePr>
            <a:graphicFrameLocks noChangeAspect="1"/>
          </p:cNvGraphicFramePr>
          <p:nvPr>
            <p:extLst>
              <p:ext uri="{D42A27DB-BD31-4B8C-83A1-F6EECF244321}">
                <p14:modId xmlns:p14="http://schemas.microsoft.com/office/powerpoint/2010/main" val="2443605927"/>
              </p:ext>
            </p:extLst>
          </p:nvPr>
        </p:nvGraphicFramePr>
        <p:xfrm>
          <a:off x="4629150" y="4267200"/>
          <a:ext cx="3768725" cy="1706563"/>
        </p:xfrm>
        <a:graphic>
          <a:graphicData uri="http://schemas.openxmlformats.org/presentationml/2006/ole">
            <mc:AlternateContent xmlns:mc="http://schemas.openxmlformats.org/markup-compatibility/2006">
              <mc:Choice xmlns:v="urn:schemas-microsoft-com:vml" Requires="v">
                <p:oleObj spid="_x0000_s33966" name="Equation" r:id="rId6" imgW="1600200" imgH="723600" progId="Equation.DSMT4">
                  <p:embed/>
                </p:oleObj>
              </mc:Choice>
              <mc:Fallback>
                <p:oleObj name="Equation" r:id="rId6" imgW="1600200" imgH="723600" progId="Equation.DSMT4">
                  <p:embed/>
                  <p:pic>
                    <p:nvPicPr>
                      <p:cNvPr id="0" name="Object 1"/>
                      <p:cNvPicPr>
                        <a:picLocks noChangeAspect="1" noChangeArrowheads="1"/>
                      </p:cNvPicPr>
                      <p:nvPr/>
                    </p:nvPicPr>
                    <p:blipFill>
                      <a:blip r:embed="rId7"/>
                      <a:srcRect/>
                      <a:stretch>
                        <a:fillRect/>
                      </a:stretch>
                    </p:blipFill>
                    <p:spPr bwMode="auto">
                      <a:xfrm>
                        <a:off x="4629150" y="4267200"/>
                        <a:ext cx="3768725" cy="170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7" name="Straight Connector 6"/>
          <p:cNvCxnSpPr/>
          <p:nvPr/>
        </p:nvCxnSpPr>
        <p:spPr bwMode="auto">
          <a:xfrm>
            <a:off x="4114800" y="3733800"/>
            <a:ext cx="0" cy="3048000"/>
          </a:xfrm>
          <a:prstGeom prst="line">
            <a:avLst/>
          </a:prstGeom>
          <a:ln>
            <a:headEnd type="none" w="sm" len="sm"/>
            <a:tailEnd type="none" w="sm" len="s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34503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609600" y="3733800"/>
            <a:ext cx="7620000" cy="3048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40963" name="Rectangle 2"/>
          <p:cNvSpPr>
            <a:spLocks noGrp="1" noChangeArrowheads="1"/>
          </p:cNvSpPr>
          <p:nvPr>
            <p:ph type="title"/>
          </p:nvPr>
        </p:nvSpPr>
        <p:spPr>
          <a:xfrm>
            <a:off x="685800" y="304800"/>
            <a:ext cx="8153400" cy="762000"/>
          </a:xfrm>
        </p:spPr>
        <p:txBody>
          <a:bodyPr/>
          <a:lstStyle/>
          <a:p>
            <a:pPr eaLnBrk="1" hangingPunct="1"/>
            <a:r>
              <a:rPr lang="en-US" altLang="en-US" sz="3200" dirty="0"/>
              <a:t>Review of Complex Numbers – 16</a:t>
            </a:r>
          </a:p>
        </p:txBody>
      </p:sp>
      <p:graphicFrame>
        <p:nvGraphicFramePr>
          <p:cNvPr id="2" name="Object 1"/>
          <p:cNvGraphicFramePr>
            <a:graphicFrameLocks noChangeAspect="1"/>
          </p:cNvGraphicFramePr>
          <p:nvPr>
            <p:extLst>
              <p:ext uri="{D42A27DB-BD31-4B8C-83A1-F6EECF244321}">
                <p14:modId xmlns:p14="http://schemas.microsoft.com/office/powerpoint/2010/main" val="1665996807"/>
              </p:ext>
            </p:extLst>
          </p:nvPr>
        </p:nvGraphicFramePr>
        <p:xfrm>
          <a:off x="795338" y="3733800"/>
          <a:ext cx="6942137" cy="3024188"/>
        </p:xfrm>
        <a:graphic>
          <a:graphicData uri="http://schemas.openxmlformats.org/presentationml/2006/ole">
            <mc:AlternateContent xmlns:mc="http://schemas.openxmlformats.org/markup-compatibility/2006">
              <mc:Choice xmlns:v="urn:schemas-microsoft-com:vml" Requires="v">
                <p:oleObj spid="_x0000_s34903" name="Equation" r:id="rId4" imgW="2946240" imgH="1282680" progId="Equation.DSMT4">
                  <p:embed/>
                </p:oleObj>
              </mc:Choice>
              <mc:Fallback>
                <p:oleObj name="Equation" r:id="rId4" imgW="2946240" imgH="1282680" progId="Equation.DSMT4">
                  <p:embed/>
                  <p:pic>
                    <p:nvPicPr>
                      <p:cNvPr id="0" name=""/>
                      <p:cNvPicPr>
                        <a:picLocks noChangeAspect="1" noChangeArrowheads="1"/>
                      </p:cNvPicPr>
                      <p:nvPr/>
                    </p:nvPicPr>
                    <p:blipFill>
                      <a:blip r:embed="rId5"/>
                      <a:srcRect/>
                      <a:stretch>
                        <a:fillRect/>
                      </a:stretch>
                    </p:blipFill>
                    <p:spPr bwMode="auto">
                      <a:xfrm>
                        <a:off x="795338" y="3733800"/>
                        <a:ext cx="6942137" cy="302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4" name="Rectangle 3"/>
          <p:cNvSpPr>
            <a:spLocks noGrp="1" noChangeArrowheads="1"/>
          </p:cNvSpPr>
          <p:nvPr>
            <p:ph type="body" idx="1"/>
          </p:nvPr>
        </p:nvSpPr>
        <p:spPr>
          <a:xfrm>
            <a:off x="381000" y="1066800"/>
            <a:ext cx="8267700" cy="3810000"/>
          </a:xfrm>
        </p:spPr>
        <p:txBody>
          <a:bodyPr/>
          <a:lstStyle/>
          <a:p>
            <a:pPr marL="0" indent="4763" eaLnBrk="1" hangingPunct="1">
              <a:lnSpc>
                <a:spcPct val="90000"/>
              </a:lnSpc>
              <a:buFontTx/>
              <a:buNone/>
              <a:tabLst>
                <a:tab pos="458788" algn="l"/>
              </a:tabLst>
            </a:pPr>
            <a:r>
              <a:rPr lang="en-US" altLang="en-US" sz="2400" dirty="0"/>
              <a:t>When you have one complex equation, that has two real unknowns, you can solve for the real unknowns by writing two of the following real equations:</a:t>
            </a:r>
          </a:p>
          <a:p>
            <a:pPr marL="742950" indent="-742950" eaLnBrk="1" hangingPunct="1">
              <a:lnSpc>
                <a:spcPct val="90000"/>
              </a:lnSpc>
              <a:buFontTx/>
              <a:buAutoNum type="arabicParenR"/>
              <a:tabLst>
                <a:tab pos="458788" algn="l"/>
              </a:tabLst>
            </a:pPr>
            <a:r>
              <a:rPr lang="en-US" altLang="en-US" sz="2000" dirty="0"/>
              <a:t>The real parts of both sides of an equation must be equal.  </a:t>
            </a:r>
          </a:p>
          <a:p>
            <a:pPr marL="742950" indent="-742950" eaLnBrk="1" hangingPunct="1">
              <a:lnSpc>
                <a:spcPct val="90000"/>
              </a:lnSpc>
              <a:buFontTx/>
              <a:buAutoNum type="arabicParenR"/>
              <a:tabLst>
                <a:tab pos="458788" algn="l"/>
              </a:tabLst>
            </a:pPr>
            <a:r>
              <a:rPr lang="en-US" altLang="en-US" sz="2000" dirty="0"/>
              <a:t>The imaginary parts of both sides of an equation must be equal.</a:t>
            </a:r>
          </a:p>
          <a:p>
            <a:pPr marL="742950" indent="-742950" eaLnBrk="1" hangingPunct="1">
              <a:lnSpc>
                <a:spcPct val="90000"/>
              </a:lnSpc>
              <a:buFontTx/>
              <a:buAutoNum type="arabicParenR"/>
              <a:tabLst>
                <a:tab pos="458788" algn="l"/>
              </a:tabLst>
            </a:pPr>
            <a:r>
              <a:rPr lang="en-US" altLang="en-US" sz="2000" dirty="0"/>
              <a:t>The magnitudes of both sides of an equation must be equal.  </a:t>
            </a:r>
          </a:p>
          <a:p>
            <a:pPr marL="742950" indent="-742950" eaLnBrk="1" hangingPunct="1">
              <a:lnSpc>
                <a:spcPct val="90000"/>
              </a:lnSpc>
              <a:buFontTx/>
              <a:buAutoNum type="arabicParenR"/>
              <a:tabLst>
                <a:tab pos="458788" algn="l"/>
              </a:tabLst>
            </a:pPr>
            <a:r>
              <a:rPr lang="en-US" altLang="en-US" sz="2000" dirty="0"/>
              <a:t>The phases of both sides of an equation must be equal.</a:t>
            </a:r>
            <a:r>
              <a:rPr lang="en-US" altLang="en-US" sz="2400" dirty="0"/>
              <a:t>      </a:t>
            </a:r>
          </a:p>
        </p:txBody>
      </p:sp>
    </p:spTree>
    <p:extLst>
      <p:ext uri="{BB962C8B-B14F-4D97-AF65-F5344CB8AC3E}">
        <p14:creationId xmlns:p14="http://schemas.microsoft.com/office/powerpoint/2010/main" val="285222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3962400"/>
            <a:ext cx="7772400" cy="2514600"/>
          </a:xfrm>
        </p:spPr>
        <p:txBody>
          <a:bodyPr/>
          <a:lstStyle/>
          <a:p>
            <a:pPr eaLnBrk="1" hangingPunct="1"/>
            <a:r>
              <a:rPr lang="en-US" altLang="en-US" dirty="0"/>
              <a:t>Lecture Set #6</a:t>
            </a:r>
            <a:br>
              <a:rPr lang="en-US" altLang="en-US" dirty="0"/>
            </a:br>
            <a:r>
              <a:rPr lang="en-US" altLang="en-US" dirty="0"/>
              <a:t>Complex Numbers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ChangeArrowheads="1"/>
          </p:cNvSpPr>
          <p:nvPr/>
        </p:nvSpPr>
        <p:spPr bwMode="auto">
          <a:xfrm>
            <a:off x="6629400" y="5410200"/>
            <a:ext cx="1371600" cy="1447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41987" name="Rectangle 2"/>
          <p:cNvSpPr>
            <a:spLocks noGrp="1" noChangeArrowheads="1"/>
          </p:cNvSpPr>
          <p:nvPr>
            <p:ph type="title"/>
          </p:nvPr>
        </p:nvSpPr>
        <p:spPr>
          <a:xfrm>
            <a:off x="609600" y="457200"/>
            <a:ext cx="8305800" cy="685800"/>
          </a:xfrm>
        </p:spPr>
        <p:txBody>
          <a:bodyPr/>
          <a:lstStyle/>
          <a:p>
            <a:pPr eaLnBrk="1" hangingPunct="1"/>
            <a:r>
              <a:rPr lang="en-US" altLang="en-US" sz="3600" dirty="0"/>
              <a:t>What is the Point to This?</a:t>
            </a:r>
          </a:p>
        </p:txBody>
      </p:sp>
      <p:sp>
        <p:nvSpPr>
          <p:cNvPr id="41988" name="Rectangle 3"/>
          <p:cNvSpPr>
            <a:spLocks noGrp="1" noChangeArrowheads="1"/>
          </p:cNvSpPr>
          <p:nvPr>
            <p:ph type="body" idx="1"/>
          </p:nvPr>
        </p:nvSpPr>
        <p:spPr>
          <a:xfrm>
            <a:off x="228600" y="1371600"/>
            <a:ext cx="8229600" cy="4114800"/>
          </a:xfrm>
        </p:spPr>
        <p:txBody>
          <a:bodyPr/>
          <a:lstStyle/>
          <a:p>
            <a:pPr eaLnBrk="1" hangingPunct="1">
              <a:lnSpc>
                <a:spcPct val="90000"/>
              </a:lnSpc>
            </a:pPr>
            <a:r>
              <a:rPr lang="en-US" altLang="en-US" sz="2400" dirty="0"/>
              <a:t>This is a good question. We will use the magnitude and phase of a complex number to get the magnitude and phase of a sinusoid in the solution of a particular class of problems.</a:t>
            </a:r>
          </a:p>
          <a:p>
            <a:pPr eaLnBrk="1" hangingPunct="1">
              <a:lnSpc>
                <a:spcPct val="90000"/>
              </a:lnSpc>
            </a:pPr>
            <a:r>
              <a:rPr lang="en-US" altLang="en-US" sz="2400" dirty="0"/>
              <a:t>We will develop a set of rules for doing this.  We will lay out this class of problems in the next lecture set.</a:t>
            </a:r>
          </a:p>
        </p:txBody>
      </p:sp>
      <p:pic>
        <p:nvPicPr>
          <p:cNvPr id="41989" name="Picture 4" descr="E:\Program Files\Microsoft Office\Clipart\homeanim\ag00007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5429250"/>
            <a:ext cx="12350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0"/>
            <a:ext cx="8458200" cy="1447800"/>
          </a:xfrm>
        </p:spPr>
        <p:txBody>
          <a:bodyPr/>
          <a:lstStyle/>
          <a:p>
            <a:pPr eaLnBrk="1" hangingPunct="1"/>
            <a:r>
              <a:rPr lang="en-US" altLang="en-US" sz="4000" dirty="0"/>
              <a:t>Overview of this Lecture</a:t>
            </a:r>
            <a:br>
              <a:rPr lang="en-US" altLang="en-US" sz="4000" dirty="0"/>
            </a:br>
            <a:r>
              <a:rPr lang="en-US" altLang="en-US" sz="4000" dirty="0"/>
              <a:t> Complex Numbers</a:t>
            </a:r>
          </a:p>
        </p:txBody>
      </p:sp>
      <p:sp>
        <p:nvSpPr>
          <p:cNvPr id="30723" name="Rectangle 3"/>
          <p:cNvSpPr>
            <a:spLocks noGrp="1" noChangeArrowheads="1"/>
          </p:cNvSpPr>
          <p:nvPr>
            <p:ph type="body" idx="1"/>
          </p:nvPr>
        </p:nvSpPr>
        <p:spPr>
          <a:xfrm>
            <a:off x="685800" y="1981200"/>
            <a:ext cx="7772400" cy="4572000"/>
          </a:xfrm>
        </p:spPr>
        <p:txBody>
          <a:bodyPr/>
          <a:lstStyle/>
          <a:p>
            <a:pPr eaLnBrk="1" hangingPunct="1">
              <a:buFontTx/>
              <a:buNone/>
            </a:pPr>
            <a:r>
              <a:rPr lang="en-US" altLang="en-US" dirty="0"/>
              <a:t>In this lecture, we will cover the following topic:</a:t>
            </a:r>
          </a:p>
          <a:p>
            <a:pPr eaLnBrk="1" hangingPunct="1">
              <a:buFont typeface="Wingdings" pitchFamily="2" charset="2"/>
              <a:buChar char="§"/>
            </a:pPr>
            <a:r>
              <a:rPr lang="en-US" altLang="en-US" dirty="0"/>
              <a:t>Review of Complex Numbers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9"/>
          <p:cNvSpPr>
            <a:spLocks noChangeArrowheads="1"/>
          </p:cNvSpPr>
          <p:nvPr/>
        </p:nvSpPr>
        <p:spPr bwMode="auto">
          <a:xfrm>
            <a:off x="3352800" y="3200400"/>
            <a:ext cx="1676400" cy="7620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1508" name="Rectangle 2"/>
          <p:cNvSpPr>
            <a:spLocks noGrp="1" noChangeArrowheads="1"/>
          </p:cNvSpPr>
          <p:nvPr>
            <p:ph type="title"/>
          </p:nvPr>
        </p:nvSpPr>
        <p:spPr>
          <a:xfrm>
            <a:off x="685800" y="381000"/>
            <a:ext cx="8458200" cy="1143000"/>
          </a:xfrm>
        </p:spPr>
        <p:txBody>
          <a:bodyPr/>
          <a:lstStyle/>
          <a:p>
            <a:pPr eaLnBrk="1" hangingPunct="1"/>
            <a:r>
              <a:rPr lang="en-US" altLang="en-US"/>
              <a:t>Review of Complex Numbers – 1</a:t>
            </a:r>
          </a:p>
        </p:txBody>
      </p:sp>
      <p:sp>
        <p:nvSpPr>
          <p:cNvPr id="21509" name="Rectangle 3"/>
          <p:cNvSpPr>
            <a:spLocks noGrp="1" noChangeArrowheads="1"/>
          </p:cNvSpPr>
          <p:nvPr>
            <p:ph type="body" idx="1"/>
          </p:nvPr>
        </p:nvSpPr>
        <p:spPr>
          <a:xfrm>
            <a:off x="685800" y="1600200"/>
            <a:ext cx="8001000" cy="1600200"/>
          </a:xfrm>
        </p:spPr>
        <p:txBody>
          <a:bodyPr/>
          <a:lstStyle/>
          <a:p>
            <a:pPr eaLnBrk="1" hangingPunct="1">
              <a:buFontTx/>
              <a:buNone/>
            </a:pPr>
            <a:r>
              <a:rPr lang="en-US" altLang="en-US" dirty="0"/>
              <a:t>A complex number is a number that is a function of the square root of minus one.  We use the symbol “</a:t>
            </a:r>
            <a:r>
              <a:rPr lang="en-US" altLang="en-US" i="1" dirty="0"/>
              <a:t>j</a:t>
            </a:r>
            <a:r>
              <a:rPr lang="en-US" altLang="en-US" dirty="0"/>
              <a:t>” to represent this,</a:t>
            </a:r>
          </a:p>
        </p:txBody>
      </p:sp>
      <p:graphicFrame>
        <p:nvGraphicFramePr>
          <p:cNvPr id="21506" name="Object 6"/>
          <p:cNvGraphicFramePr>
            <a:graphicFrameLocks noChangeAspect="1"/>
          </p:cNvGraphicFramePr>
          <p:nvPr/>
        </p:nvGraphicFramePr>
        <p:xfrm>
          <a:off x="3429000" y="3276600"/>
          <a:ext cx="1524000" cy="658813"/>
        </p:xfrm>
        <a:graphic>
          <a:graphicData uri="http://schemas.openxmlformats.org/presentationml/2006/ole">
            <mc:AlternateContent xmlns:mc="http://schemas.openxmlformats.org/markup-compatibility/2006">
              <mc:Choice xmlns:v="urn:schemas-microsoft-com:vml" Requires="v">
                <p:oleObj spid="_x0000_s21610" name="Equation" r:id="rId4" imgW="647640" imgH="279360" progId="Equation.DSMT4">
                  <p:embed/>
                </p:oleObj>
              </mc:Choice>
              <mc:Fallback>
                <p:oleObj name="Equation" r:id="rId4" imgW="647640" imgH="27936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276600"/>
                        <a:ext cx="15240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2" name="Text Box 7"/>
          <p:cNvSpPr txBox="1">
            <a:spLocks noChangeArrowheads="1"/>
          </p:cNvSpPr>
          <p:nvPr/>
        </p:nvSpPr>
        <p:spPr bwMode="auto">
          <a:xfrm>
            <a:off x="381000" y="4038600"/>
            <a:ext cx="8382000" cy="1196975"/>
          </a:xfrm>
          <a:prstGeom prst="rect">
            <a:avLst/>
          </a:prstGeom>
          <a:solidFill>
            <a:schemeClr val="accent1"/>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latin typeface="Arial" charset="0"/>
              </a:rPr>
              <a:t>Remember that </a:t>
            </a:r>
            <a:r>
              <a:rPr lang="en-US" altLang="en-US" i="1" dirty="0">
                <a:latin typeface="Arial" charset="0"/>
              </a:rPr>
              <a:t>j</a:t>
            </a:r>
            <a:r>
              <a:rPr lang="en-US" altLang="en-US" dirty="0">
                <a:latin typeface="Arial" charset="0"/>
              </a:rPr>
              <a:t> does not exist.  It is a figment of our imagination.  It is just a tool we use to get solutions that do exist.</a:t>
            </a:r>
          </a:p>
        </p:txBody>
      </p:sp>
      <p:pic>
        <p:nvPicPr>
          <p:cNvPr id="21513" name="Picture 8" descr="E:\Program Files\Microsoft Office\Clipart\standard\stddir2\ed00314_.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0" y="4876800"/>
            <a:ext cx="114935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p:cNvSpPr>
            <a:spLocks noChangeArrowheads="1"/>
          </p:cNvSpPr>
          <p:nvPr/>
        </p:nvSpPr>
        <p:spPr bwMode="auto">
          <a:xfrm>
            <a:off x="533400" y="3810000"/>
            <a:ext cx="2209800" cy="685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2532" name="Rectangle 3"/>
          <p:cNvSpPr>
            <a:spLocks noGrp="1" noChangeArrowheads="1"/>
          </p:cNvSpPr>
          <p:nvPr>
            <p:ph type="body" idx="1"/>
          </p:nvPr>
        </p:nvSpPr>
        <p:spPr>
          <a:xfrm>
            <a:off x="685800" y="1600200"/>
            <a:ext cx="8001000" cy="3429000"/>
          </a:xfrm>
        </p:spPr>
        <p:txBody>
          <a:bodyPr/>
          <a:lstStyle/>
          <a:p>
            <a:pPr marL="0" indent="4763" eaLnBrk="1" hangingPunct="1">
              <a:lnSpc>
                <a:spcPct val="90000"/>
              </a:lnSpc>
              <a:buFontTx/>
              <a:buNone/>
              <a:tabLst>
                <a:tab pos="223838" algn="l"/>
              </a:tabLst>
            </a:pPr>
            <a:r>
              <a:rPr lang="en-US" altLang="en-US" sz="2800" dirty="0"/>
              <a:t>	Complex numbers can be expressed as having a real part, and an imaginary part.  The imaginary part is the coefficient of </a:t>
            </a:r>
            <a:r>
              <a:rPr lang="en-US" altLang="en-US" sz="2800" i="1" dirty="0"/>
              <a:t>j</a:t>
            </a:r>
            <a:r>
              <a:rPr lang="en-US" altLang="en-US" sz="2800" dirty="0"/>
              <a:t>.  The real part is the part that is not a coefficient of </a:t>
            </a:r>
            <a:r>
              <a:rPr lang="en-US" altLang="en-US" sz="2800" i="1" dirty="0"/>
              <a:t>j</a:t>
            </a:r>
            <a:r>
              <a:rPr lang="en-US" altLang="en-US" sz="2800" dirty="0"/>
              <a:t>.  Thus, in the example given here, for the complex number </a:t>
            </a:r>
            <a:r>
              <a:rPr lang="en-US" altLang="en-US" sz="2800" b="1" i="1" dirty="0">
                <a:latin typeface="Times New Roman" pitchFamily="18" charset="0"/>
              </a:rPr>
              <a:t>A</a:t>
            </a:r>
            <a:r>
              <a:rPr lang="en-US" altLang="en-US" sz="2800" dirty="0"/>
              <a:t>, </a:t>
            </a:r>
          </a:p>
          <a:p>
            <a:pPr marL="0" indent="4763" eaLnBrk="1" hangingPunct="1">
              <a:lnSpc>
                <a:spcPct val="90000"/>
              </a:lnSpc>
              <a:buFontTx/>
              <a:buNone/>
              <a:tabLst>
                <a:tab pos="223838" algn="l"/>
              </a:tabLst>
            </a:pPr>
            <a:endParaRPr lang="en-US" altLang="en-US" sz="2800" dirty="0"/>
          </a:p>
          <a:p>
            <a:pPr marL="0" indent="4763" eaLnBrk="1" hangingPunct="1">
              <a:lnSpc>
                <a:spcPct val="90000"/>
              </a:lnSpc>
              <a:buFontTx/>
              <a:buNone/>
              <a:tabLst>
                <a:tab pos="223838" algn="l"/>
              </a:tabLst>
            </a:pPr>
            <a:endParaRPr lang="en-US" altLang="en-US" sz="2800" dirty="0"/>
          </a:p>
          <a:p>
            <a:pPr marL="0" indent="4763" eaLnBrk="1" hangingPunct="1">
              <a:lnSpc>
                <a:spcPct val="90000"/>
              </a:lnSpc>
              <a:buFontTx/>
              <a:buNone/>
              <a:tabLst>
                <a:tab pos="223838" algn="l"/>
              </a:tabLst>
            </a:pPr>
            <a:r>
              <a:rPr lang="en-US" altLang="en-US" sz="2800" dirty="0"/>
              <a:t>the real part is 3, and the imaginary part is 4. </a:t>
            </a:r>
          </a:p>
        </p:txBody>
      </p:sp>
      <p:sp>
        <p:nvSpPr>
          <p:cNvPr id="22533" name="Rectangle 2"/>
          <p:cNvSpPr>
            <a:spLocks noGrp="1" noChangeArrowheads="1"/>
          </p:cNvSpPr>
          <p:nvPr>
            <p:ph type="title"/>
          </p:nvPr>
        </p:nvSpPr>
        <p:spPr>
          <a:xfrm>
            <a:off x="685800" y="381000"/>
            <a:ext cx="8458200" cy="1143000"/>
          </a:xfrm>
        </p:spPr>
        <p:txBody>
          <a:bodyPr/>
          <a:lstStyle/>
          <a:p>
            <a:pPr eaLnBrk="1" hangingPunct="1"/>
            <a:r>
              <a:rPr lang="en-US" altLang="en-US"/>
              <a:t>Review of Complex Numbers – 2</a:t>
            </a:r>
          </a:p>
        </p:txBody>
      </p:sp>
      <p:graphicFrame>
        <p:nvGraphicFramePr>
          <p:cNvPr id="22530" name="Object 4"/>
          <p:cNvGraphicFramePr>
            <a:graphicFrameLocks noChangeAspect="1"/>
          </p:cNvGraphicFramePr>
          <p:nvPr/>
        </p:nvGraphicFramePr>
        <p:xfrm>
          <a:off x="717550" y="3886200"/>
          <a:ext cx="1911350" cy="539750"/>
        </p:xfrm>
        <a:graphic>
          <a:graphicData uri="http://schemas.openxmlformats.org/presentationml/2006/ole">
            <mc:AlternateContent xmlns:mc="http://schemas.openxmlformats.org/markup-compatibility/2006">
              <mc:Choice xmlns:v="urn:schemas-microsoft-com:vml" Requires="v">
                <p:oleObj spid="_x0000_s22631" name="Equation" r:id="rId4" imgW="812520" imgH="228600" progId="Equation.DSMT4">
                  <p:embed/>
                </p:oleObj>
              </mc:Choice>
              <mc:Fallback>
                <p:oleObj name="Equation" r:id="rId4" imgW="81252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550" y="3886200"/>
                        <a:ext cx="191135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534" name="Text Box 5"/>
          <p:cNvSpPr txBox="1">
            <a:spLocks noChangeArrowheads="1"/>
          </p:cNvSpPr>
          <p:nvPr/>
        </p:nvSpPr>
        <p:spPr bwMode="auto">
          <a:xfrm>
            <a:off x="517525" y="5095875"/>
            <a:ext cx="8093075" cy="955675"/>
          </a:xfrm>
          <a:prstGeom prst="rect">
            <a:avLst/>
          </a:prstGeom>
          <a:solidFill>
            <a:schemeClr val="accent1"/>
          </a:solidFill>
          <a:ln w="9525">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dirty="0">
                <a:latin typeface="Arial" charset="0"/>
              </a:rPr>
              <a:t>Remember that the both the real part and the imaginary part are themselves real numbers.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85800" y="1600200"/>
            <a:ext cx="8001000" cy="4419600"/>
          </a:xfrm>
        </p:spPr>
        <p:txBody>
          <a:bodyPr/>
          <a:lstStyle/>
          <a:p>
            <a:pPr marL="0" indent="4763" eaLnBrk="1" hangingPunct="1">
              <a:lnSpc>
                <a:spcPct val="90000"/>
              </a:lnSpc>
              <a:buFontTx/>
              <a:buNone/>
              <a:tabLst>
                <a:tab pos="223838" algn="l"/>
              </a:tabLst>
            </a:pPr>
            <a:r>
              <a:rPr lang="en-US" altLang="en-US" dirty="0"/>
              <a:t>	Complex numbers can also be expressed as having a magnitude, and a phase. For example, in the complex number </a:t>
            </a:r>
            <a:r>
              <a:rPr lang="en-US" altLang="en-US" b="1" i="1" dirty="0">
                <a:latin typeface="Times New Roman" pitchFamily="18" charset="0"/>
              </a:rPr>
              <a:t>A</a:t>
            </a:r>
            <a:r>
              <a:rPr lang="en-US" altLang="en-US" dirty="0"/>
              <a:t>, </a:t>
            </a:r>
          </a:p>
          <a:p>
            <a:pPr marL="0" indent="4763" eaLnBrk="1" hangingPunct="1">
              <a:lnSpc>
                <a:spcPct val="90000"/>
              </a:lnSpc>
              <a:buFontTx/>
              <a:buNone/>
              <a:tabLst>
                <a:tab pos="223838" algn="l"/>
              </a:tabLst>
            </a:pPr>
            <a:endParaRPr lang="en-US" altLang="en-US" dirty="0"/>
          </a:p>
          <a:p>
            <a:pPr marL="0" indent="4763" eaLnBrk="1" hangingPunct="1">
              <a:lnSpc>
                <a:spcPct val="90000"/>
              </a:lnSpc>
              <a:buFontTx/>
              <a:buNone/>
              <a:tabLst>
                <a:tab pos="223838" algn="l"/>
              </a:tabLst>
            </a:pPr>
            <a:endParaRPr lang="en-US" altLang="en-US" dirty="0"/>
          </a:p>
          <a:p>
            <a:pPr marL="0" indent="4763" eaLnBrk="1" hangingPunct="1">
              <a:lnSpc>
                <a:spcPct val="90000"/>
              </a:lnSpc>
              <a:buFontTx/>
              <a:buNone/>
              <a:tabLst>
                <a:tab pos="223838" algn="l"/>
              </a:tabLst>
            </a:pPr>
            <a:r>
              <a:rPr lang="en-US" altLang="en-US" dirty="0"/>
              <a:t>the real part is 3, the imaginary part is 4, the magnitude is 5, and the phase is 53.13[degrees].  Remember that all four parts are real numbers.  </a:t>
            </a:r>
          </a:p>
        </p:txBody>
      </p:sp>
      <p:sp>
        <p:nvSpPr>
          <p:cNvPr id="23556" name="Rectangle 5"/>
          <p:cNvSpPr>
            <a:spLocks noChangeArrowheads="1"/>
          </p:cNvSpPr>
          <p:nvPr/>
        </p:nvSpPr>
        <p:spPr bwMode="auto">
          <a:xfrm>
            <a:off x="990600" y="3200400"/>
            <a:ext cx="3886200" cy="838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3557" name="Rectangle 2"/>
          <p:cNvSpPr>
            <a:spLocks noGrp="1" noChangeArrowheads="1"/>
          </p:cNvSpPr>
          <p:nvPr>
            <p:ph type="title"/>
          </p:nvPr>
        </p:nvSpPr>
        <p:spPr>
          <a:xfrm>
            <a:off x="685800" y="381000"/>
            <a:ext cx="8458200" cy="1143000"/>
          </a:xfrm>
        </p:spPr>
        <p:txBody>
          <a:bodyPr/>
          <a:lstStyle/>
          <a:p>
            <a:pPr eaLnBrk="1" hangingPunct="1"/>
            <a:r>
              <a:rPr lang="en-US" altLang="en-US"/>
              <a:t>Review of Complex Numbers – 3</a:t>
            </a:r>
          </a:p>
        </p:txBody>
      </p:sp>
      <p:graphicFrame>
        <p:nvGraphicFramePr>
          <p:cNvPr id="23554" name="Object 4"/>
          <p:cNvGraphicFramePr>
            <a:graphicFrameLocks noChangeAspect="1"/>
          </p:cNvGraphicFramePr>
          <p:nvPr/>
        </p:nvGraphicFramePr>
        <p:xfrm>
          <a:off x="1219200" y="3200400"/>
          <a:ext cx="3524250" cy="688975"/>
        </p:xfrm>
        <a:graphic>
          <a:graphicData uri="http://schemas.openxmlformats.org/presentationml/2006/ole">
            <mc:AlternateContent xmlns:mc="http://schemas.openxmlformats.org/markup-compatibility/2006">
              <mc:Choice xmlns:v="urn:schemas-microsoft-com:vml" Requires="v">
                <p:oleObj spid="_x0000_s23654" name="Equation" r:id="rId4" imgW="1498320" imgH="291960" progId="Equation.DSMT4">
                  <p:embed/>
                </p:oleObj>
              </mc:Choice>
              <mc:Fallback>
                <p:oleObj name="Equation" r:id="rId4" imgW="1498320" imgH="2919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200400"/>
                        <a:ext cx="3524250"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9"/>
          <p:cNvSpPr>
            <a:spLocks noChangeArrowheads="1"/>
          </p:cNvSpPr>
          <p:nvPr/>
        </p:nvSpPr>
        <p:spPr bwMode="auto">
          <a:xfrm>
            <a:off x="1981200" y="4419600"/>
            <a:ext cx="3657600" cy="8382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4581" name="Rectangle 8"/>
          <p:cNvSpPr>
            <a:spLocks noChangeArrowheads="1"/>
          </p:cNvSpPr>
          <p:nvPr/>
        </p:nvSpPr>
        <p:spPr bwMode="auto">
          <a:xfrm>
            <a:off x="5638800" y="3657600"/>
            <a:ext cx="3124200" cy="3200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4582" name="Rectangle 7"/>
          <p:cNvSpPr>
            <a:spLocks noChangeArrowheads="1"/>
          </p:cNvSpPr>
          <p:nvPr/>
        </p:nvSpPr>
        <p:spPr bwMode="auto">
          <a:xfrm>
            <a:off x="0" y="4724400"/>
            <a:ext cx="1600200" cy="21336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4583" name="Rectangle 2"/>
          <p:cNvSpPr>
            <a:spLocks noGrp="1" noChangeArrowheads="1"/>
          </p:cNvSpPr>
          <p:nvPr>
            <p:ph type="title"/>
          </p:nvPr>
        </p:nvSpPr>
        <p:spPr>
          <a:xfrm>
            <a:off x="685800" y="381000"/>
            <a:ext cx="8458200" cy="1143000"/>
          </a:xfrm>
        </p:spPr>
        <p:txBody>
          <a:bodyPr/>
          <a:lstStyle/>
          <a:p>
            <a:pPr eaLnBrk="1" hangingPunct="1"/>
            <a:r>
              <a:rPr lang="en-US" altLang="en-US"/>
              <a:t>Review of Complex Numbers – 4</a:t>
            </a:r>
          </a:p>
        </p:txBody>
      </p:sp>
      <p:sp>
        <p:nvSpPr>
          <p:cNvPr id="24584" name="Rectangle 3"/>
          <p:cNvSpPr>
            <a:spLocks noGrp="1" noChangeArrowheads="1"/>
          </p:cNvSpPr>
          <p:nvPr>
            <p:ph type="body" idx="1"/>
          </p:nvPr>
        </p:nvSpPr>
        <p:spPr>
          <a:xfrm>
            <a:off x="685800" y="1600200"/>
            <a:ext cx="8001000" cy="2057400"/>
          </a:xfrm>
        </p:spPr>
        <p:txBody>
          <a:bodyPr/>
          <a:lstStyle/>
          <a:p>
            <a:pPr marL="0" indent="4763" eaLnBrk="1" hangingPunct="1">
              <a:lnSpc>
                <a:spcPct val="90000"/>
              </a:lnSpc>
              <a:buFontTx/>
              <a:buNone/>
              <a:tabLst>
                <a:tab pos="223838" algn="l"/>
              </a:tabLst>
            </a:pPr>
            <a:r>
              <a:rPr lang="en-US" altLang="en-US" sz="2800" dirty="0"/>
              <a:t>	 It is easiest to think of this in terms of a plot, where the horizontal axis (abscissa) is the real component, and the vertical axis (ordinate) is the imaginary component.  So, if we were to plot our complex number </a:t>
            </a:r>
            <a:r>
              <a:rPr lang="en-US" altLang="en-US" sz="2800" b="1" i="1" dirty="0">
                <a:latin typeface="Times New Roman" pitchFamily="18" charset="0"/>
              </a:rPr>
              <a:t>A</a:t>
            </a:r>
            <a:r>
              <a:rPr lang="en-US" altLang="en-US" sz="2800" dirty="0"/>
              <a:t> in this complex plane, we would get</a:t>
            </a:r>
          </a:p>
        </p:txBody>
      </p:sp>
      <p:graphicFrame>
        <p:nvGraphicFramePr>
          <p:cNvPr id="24578" name="Object 4"/>
          <p:cNvGraphicFramePr>
            <a:graphicFrameLocks noChangeAspect="1"/>
          </p:cNvGraphicFramePr>
          <p:nvPr/>
        </p:nvGraphicFramePr>
        <p:xfrm>
          <a:off x="2057400" y="4495800"/>
          <a:ext cx="3494088" cy="688975"/>
        </p:xfrm>
        <a:graphic>
          <a:graphicData uri="http://schemas.openxmlformats.org/presentationml/2006/ole">
            <mc:AlternateContent xmlns:mc="http://schemas.openxmlformats.org/markup-compatibility/2006">
              <mc:Choice xmlns:v="urn:schemas-microsoft-com:vml" Requires="v">
                <p:oleObj spid="_x0000_s24778" name="Equation" r:id="rId4" imgW="1485720" imgH="291960" progId="Equation.DSMT4">
                  <p:embed/>
                </p:oleObj>
              </mc:Choice>
              <mc:Fallback>
                <p:oleObj name="Equation" r:id="rId4" imgW="1485720" imgH="29196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4495800"/>
                        <a:ext cx="3494088"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4585" name="Picture 5" descr="E:\Program Files\Microsoft Office\Clipart\standard\stddir1\bd07139_.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5054600"/>
            <a:ext cx="136207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579" name="Object 6"/>
          <p:cNvGraphicFramePr>
            <a:graphicFrameLocks noChangeAspect="1"/>
          </p:cNvGraphicFramePr>
          <p:nvPr/>
        </p:nvGraphicFramePr>
        <p:xfrm>
          <a:off x="5715000" y="3733800"/>
          <a:ext cx="2908300" cy="2921000"/>
        </p:xfrm>
        <a:graphic>
          <a:graphicData uri="http://schemas.openxmlformats.org/presentationml/2006/ole">
            <mc:AlternateContent xmlns:mc="http://schemas.openxmlformats.org/markup-compatibility/2006">
              <mc:Choice xmlns:v="urn:schemas-microsoft-com:vml" Requires="v">
                <p:oleObj spid="_x0000_s24779" name="VISIO" r:id="rId7" imgW="2908440" imgH="2921040" progId="Visio.Drawing.6">
                  <p:embed/>
                </p:oleObj>
              </mc:Choice>
              <mc:Fallback>
                <p:oleObj name="VISIO" r:id="rId7" imgW="2908440" imgH="2921040" progId="Visio.Drawing.6">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3733800"/>
                        <a:ext cx="29083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8"/>
          <p:cNvSpPr>
            <a:spLocks noChangeArrowheads="1"/>
          </p:cNvSpPr>
          <p:nvPr/>
        </p:nvSpPr>
        <p:spPr bwMode="auto">
          <a:xfrm>
            <a:off x="0" y="5029200"/>
            <a:ext cx="1447800" cy="18288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25605" name="Picture 5" descr="E:\Program Files\Microsoft Office\Clipart\standard\stddir1\bd07139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054600"/>
            <a:ext cx="1362075"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7"/>
          <p:cNvSpPr>
            <a:spLocks noChangeArrowheads="1"/>
          </p:cNvSpPr>
          <p:nvPr/>
        </p:nvSpPr>
        <p:spPr bwMode="auto">
          <a:xfrm>
            <a:off x="1295400" y="2895600"/>
            <a:ext cx="4495800" cy="3962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5607" name="Rectangle 2"/>
          <p:cNvSpPr>
            <a:spLocks noGrp="1" noChangeArrowheads="1"/>
          </p:cNvSpPr>
          <p:nvPr>
            <p:ph type="title"/>
          </p:nvPr>
        </p:nvSpPr>
        <p:spPr>
          <a:xfrm>
            <a:off x="685800" y="304800"/>
            <a:ext cx="8458200" cy="1143000"/>
          </a:xfrm>
        </p:spPr>
        <p:txBody>
          <a:bodyPr/>
          <a:lstStyle/>
          <a:p>
            <a:pPr eaLnBrk="1" hangingPunct="1"/>
            <a:r>
              <a:rPr lang="en-US" altLang="en-US"/>
              <a:t>Review of Complex Numbers – 5</a:t>
            </a:r>
          </a:p>
        </p:txBody>
      </p:sp>
      <p:sp>
        <p:nvSpPr>
          <p:cNvPr id="25608" name="Rectangle 3"/>
          <p:cNvSpPr>
            <a:spLocks noGrp="1" noChangeArrowheads="1"/>
          </p:cNvSpPr>
          <p:nvPr>
            <p:ph type="body" idx="1"/>
          </p:nvPr>
        </p:nvSpPr>
        <p:spPr>
          <a:xfrm>
            <a:off x="685800" y="1600200"/>
            <a:ext cx="8001000" cy="1371600"/>
          </a:xfrm>
        </p:spPr>
        <p:txBody>
          <a:bodyPr/>
          <a:lstStyle/>
          <a:p>
            <a:pPr marL="0" indent="4763" eaLnBrk="1" hangingPunct="1">
              <a:buFontTx/>
              <a:buNone/>
              <a:tabLst>
                <a:tab pos="223838" algn="l"/>
              </a:tabLst>
            </a:pPr>
            <a:r>
              <a:rPr lang="en-US" altLang="en-US" sz="2400" dirty="0"/>
              <a:t>	We can get the relationships between these values from our trigonometry courses, just looking at the right triangle given here.   For review, they are all given here.</a:t>
            </a:r>
          </a:p>
        </p:txBody>
      </p:sp>
      <p:graphicFrame>
        <p:nvGraphicFramePr>
          <p:cNvPr id="25602" name="Object 4"/>
          <p:cNvGraphicFramePr>
            <a:graphicFrameLocks noChangeAspect="1"/>
          </p:cNvGraphicFramePr>
          <p:nvPr/>
        </p:nvGraphicFramePr>
        <p:xfrm>
          <a:off x="1435100" y="2963863"/>
          <a:ext cx="4271963" cy="3894137"/>
        </p:xfrm>
        <a:graphic>
          <a:graphicData uri="http://schemas.openxmlformats.org/presentationml/2006/ole">
            <mc:AlternateContent xmlns:mc="http://schemas.openxmlformats.org/markup-compatibility/2006">
              <mc:Choice xmlns:v="urn:schemas-microsoft-com:vml" Requires="v">
                <p:oleObj spid="_x0000_s25801" name="Equation" r:id="rId5" imgW="1815840" imgH="1650960" progId="Equation.DSMT4">
                  <p:embed/>
                </p:oleObj>
              </mc:Choice>
              <mc:Fallback>
                <p:oleObj name="Equation" r:id="rId5" imgW="1815840" imgH="165096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5100" y="2963863"/>
                        <a:ext cx="4271963" cy="3894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3" name="Object 6"/>
          <p:cNvGraphicFramePr>
            <a:graphicFrameLocks noChangeAspect="1"/>
          </p:cNvGraphicFramePr>
          <p:nvPr/>
        </p:nvGraphicFramePr>
        <p:xfrm>
          <a:off x="6019800" y="3429000"/>
          <a:ext cx="2908300" cy="2921000"/>
        </p:xfrm>
        <a:graphic>
          <a:graphicData uri="http://schemas.openxmlformats.org/presentationml/2006/ole">
            <mc:AlternateContent xmlns:mc="http://schemas.openxmlformats.org/markup-compatibility/2006">
              <mc:Choice xmlns:v="urn:schemas-microsoft-com:vml" Requires="v">
                <p:oleObj spid="_x0000_s25802" name="VISIO" r:id="rId7" imgW="2908440" imgH="2921040" progId="Visio.Drawing.6">
                  <p:embed/>
                </p:oleObj>
              </mc:Choice>
              <mc:Fallback>
                <p:oleObj name="VISIO" r:id="rId7" imgW="2908440" imgH="2921040" progId="Visio.Drawing.6">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3429000"/>
                        <a:ext cx="2908300" cy="292100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7"/>
          <p:cNvSpPr>
            <a:spLocks noChangeArrowheads="1"/>
          </p:cNvSpPr>
          <p:nvPr/>
        </p:nvSpPr>
        <p:spPr bwMode="auto">
          <a:xfrm>
            <a:off x="228600" y="2743200"/>
            <a:ext cx="4495800" cy="396240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5607" name="Rectangle 2"/>
          <p:cNvSpPr>
            <a:spLocks noGrp="1" noChangeArrowheads="1"/>
          </p:cNvSpPr>
          <p:nvPr>
            <p:ph type="title"/>
          </p:nvPr>
        </p:nvSpPr>
        <p:spPr>
          <a:xfrm>
            <a:off x="2362200" y="152400"/>
            <a:ext cx="6624636" cy="685800"/>
          </a:xfrm>
        </p:spPr>
        <p:txBody>
          <a:bodyPr/>
          <a:lstStyle/>
          <a:p>
            <a:pPr eaLnBrk="1" hangingPunct="1"/>
            <a:r>
              <a:rPr lang="en-US" altLang="en-US" sz="3200" dirty="0"/>
              <a:t>Review of Complex Numbers – 6</a:t>
            </a:r>
          </a:p>
        </p:txBody>
      </p:sp>
      <p:sp>
        <p:nvSpPr>
          <p:cNvPr id="25608" name="Rectangle 3"/>
          <p:cNvSpPr>
            <a:spLocks noGrp="1" noChangeArrowheads="1"/>
          </p:cNvSpPr>
          <p:nvPr>
            <p:ph type="body" idx="1"/>
          </p:nvPr>
        </p:nvSpPr>
        <p:spPr>
          <a:xfrm>
            <a:off x="152400" y="838200"/>
            <a:ext cx="8001000" cy="1371600"/>
          </a:xfrm>
        </p:spPr>
        <p:txBody>
          <a:bodyPr/>
          <a:lstStyle/>
          <a:p>
            <a:pPr marL="0" indent="4763" eaLnBrk="1" hangingPunct="1">
              <a:buFontTx/>
              <a:buNone/>
              <a:tabLst>
                <a:tab pos="223838" algn="l"/>
              </a:tabLst>
            </a:pPr>
            <a:r>
              <a:rPr lang="en-US" altLang="en-US" sz="2400" dirty="0"/>
              <a:t>	We can get the relationships between these values from our trigonometry courses, just looking at the right triangle given here.   For review, they are all given here.</a:t>
            </a:r>
          </a:p>
        </p:txBody>
      </p:sp>
      <p:graphicFrame>
        <p:nvGraphicFramePr>
          <p:cNvPr id="25602" name="Object 4"/>
          <p:cNvGraphicFramePr>
            <a:graphicFrameLocks noChangeAspect="1"/>
          </p:cNvGraphicFramePr>
          <p:nvPr>
            <p:extLst>
              <p:ext uri="{D42A27DB-BD31-4B8C-83A1-F6EECF244321}">
                <p14:modId xmlns:p14="http://schemas.microsoft.com/office/powerpoint/2010/main" val="1386278392"/>
              </p:ext>
            </p:extLst>
          </p:nvPr>
        </p:nvGraphicFramePr>
        <p:xfrm>
          <a:off x="304800" y="2777331"/>
          <a:ext cx="4429125" cy="3894137"/>
        </p:xfrm>
        <a:graphic>
          <a:graphicData uri="http://schemas.openxmlformats.org/presentationml/2006/ole">
            <mc:AlternateContent xmlns:mc="http://schemas.openxmlformats.org/markup-compatibility/2006">
              <mc:Choice xmlns:v="urn:schemas-microsoft-com:vml" Requires="v">
                <p:oleObj spid="_x0000_s27832" name="Equation" r:id="rId4" imgW="1815840" imgH="1650960" progId="Equation.DSMT4">
                  <p:embed/>
                </p:oleObj>
              </mc:Choice>
              <mc:Fallback>
                <p:oleObj name="Equation" r:id="rId4" imgW="1815840" imgH="1650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777331"/>
                        <a:ext cx="4429125" cy="3894137"/>
                      </a:xfrm>
                      <a:prstGeom prst="rect">
                        <a:avLst/>
                      </a:prstGeom>
                      <a:noFill/>
                      <a:ln>
                        <a:noFill/>
                      </a:ln>
                      <a:effectLst/>
                    </p:spPr>
                  </p:pic>
                </p:oleObj>
              </mc:Fallback>
            </mc:AlternateContent>
          </a:graphicData>
        </a:graphic>
      </p:graphicFrame>
      <p:graphicFrame>
        <p:nvGraphicFramePr>
          <p:cNvPr id="25603" name="Object 6"/>
          <p:cNvGraphicFramePr>
            <a:graphicFrameLocks noChangeAspect="1"/>
          </p:cNvGraphicFramePr>
          <p:nvPr>
            <p:extLst>
              <p:ext uri="{D42A27DB-BD31-4B8C-83A1-F6EECF244321}">
                <p14:modId xmlns:p14="http://schemas.microsoft.com/office/powerpoint/2010/main" val="2058615572"/>
              </p:ext>
            </p:extLst>
          </p:nvPr>
        </p:nvGraphicFramePr>
        <p:xfrm>
          <a:off x="6019800" y="3878312"/>
          <a:ext cx="2908300" cy="2921000"/>
        </p:xfrm>
        <a:graphic>
          <a:graphicData uri="http://schemas.openxmlformats.org/presentationml/2006/ole">
            <mc:AlternateContent xmlns:mc="http://schemas.openxmlformats.org/markup-compatibility/2006">
              <mc:Choice xmlns:v="urn:schemas-microsoft-com:vml" Requires="v">
                <p:oleObj spid="_x0000_s27833" name="VISIO" r:id="rId6" imgW="2908440" imgH="2921040" progId="Visio.Drawing.6">
                  <p:embed/>
                </p:oleObj>
              </mc:Choice>
              <mc:Fallback>
                <p:oleObj name="VISIO" r:id="rId6" imgW="2908440" imgH="2921040"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9800" y="3878312"/>
                        <a:ext cx="2908300" cy="2921000"/>
                      </a:xfrm>
                      <a:prstGeom prst="rect">
                        <a:avLst/>
                      </a:prstGeom>
                      <a:solidFill>
                        <a:srgbClr val="66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4876800" y="1958370"/>
            <a:ext cx="3886200" cy="1938992"/>
          </a:xfrm>
          <a:prstGeom prst="rect">
            <a:avLst/>
          </a:prstGeom>
          <a:solidFill>
            <a:srgbClr val="FF0000"/>
          </a:solidFill>
        </p:spPr>
        <p:txBody>
          <a:bodyPr wrap="square" rtlCol="0">
            <a:spAutoFit/>
          </a:bodyPr>
          <a:lstStyle/>
          <a:p>
            <a:r>
              <a:rPr lang="en-US" dirty="0">
                <a:latin typeface="+mn-lt"/>
              </a:rPr>
              <a:t>This equation can give the wrong value with some calculators.  Make sure you are in the correct quadrant.</a:t>
            </a:r>
          </a:p>
        </p:txBody>
      </p:sp>
      <p:cxnSp>
        <p:nvCxnSpPr>
          <p:cNvPr id="4" name="Straight Arrow Connector 3"/>
          <p:cNvCxnSpPr/>
          <p:nvPr/>
        </p:nvCxnSpPr>
        <p:spPr bwMode="auto">
          <a:xfrm flipH="1">
            <a:off x="2819400" y="3429000"/>
            <a:ext cx="2057400" cy="1295400"/>
          </a:xfrm>
          <a:prstGeom prst="straightConnector1">
            <a:avLst/>
          </a:prstGeom>
          <a:ln>
            <a:headEnd type="none" w="sm" len="sm"/>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913373205"/>
      </p:ext>
    </p:extLst>
  </p:cSld>
  <p:clrMapOvr>
    <a:masterClrMapping/>
  </p:clrMapOvr>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E:\Program Files\Microsoft Office\Templates\Presentation Designs\Fireball.pot</Template>
  <TotalTime>3692</TotalTime>
  <Words>1303</Words>
  <Application>Microsoft Macintosh PowerPoint</Application>
  <PresentationFormat>On-screen Show (4:3)</PresentationFormat>
  <Paragraphs>97</Paragraphs>
  <Slides>20</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7" baseType="lpstr">
      <vt:lpstr>Arial</vt:lpstr>
      <vt:lpstr>Symbol</vt:lpstr>
      <vt:lpstr>Times New Roman</vt:lpstr>
      <vt:lpstr>Wingdings</vt:lpstr>
      <vt:lpstr>Fireball</vt:lpstr>
      <vt:lpstr>VISIO</vt:lpstr>
      <vt:lpstr>Equation</vt:lpstr>
      <vt:lpstr>ECE 2202  Circuit Analysis II</vt:lpstr>
      <vt:lpstr>Lecture Set #6 Complex Numbers</vt:lpstr>
      <vt:lpstr>Overview of this Lecture  Complex Numbers</vt:lpstr>
      <vt:lpstr>Review of Complex Numbers – 1</vt:lpstr>
      <vt:lpstr>Review of Complex Numbers – 2</vt:lpstr>
      <vt:lpstr>Review of Complex Numbers – 3</vt:lpstr>
      <vt:lpstr>Review of Complex Numbers – 4</vt:lpstr>
      <vt:lpstr>Review of Complex Numbers – 5</vt:lpstr>
      <vt:lpstr>Review of Complex Numbers – 6</vt:lpstr>
      <vt:lpstr>Review of Complex Numbers – 7</vt:lpstr>
      <vt:lpstr>Review of Complex Numbers – 8</vt:lpstr>
      <vt:lpstr>Review of Complex Numbers – 9</vt:lpstr>
      <vt:lpstr>Review of Complex Numbers – 10</vt:lpstr>
      <vt:lpstr>Review of Complex Numbers – 11</vt:lpstr>
      <vt:lpstr>Review of Complex Numbers – 12</vt:lpstr>
      <vt:lpstr>Review of Complex Numbers – 13</vt:lpstr>
      <vt:lpstr>Review of Complex Numbers – 14</vt:lpstr>
      <vt:lpstr>Review of Complex Numbers – 15</vt:lpstr>
      <vt:lpstr>Review of Complex Numbers – 16</vt:lpstr>
      <vt:lpstr>What is the Point to This?</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2202 Complex Numbers, Lecture Set 6</dc:title>
  <dc:subject>Sinusoidal Steady State Analysis, Chapter 9</dc:subject>
  <dc:creator>Dave Shattuck</dc:creator>
  <cp:lastModifiedBy>David Shattuck</cp:lastModifiedBy>
  <cp:revision>305</cp:revision>
  <cp:lastPrinted>1999-08-25T18:07:04Z</cp:lastPrinted>
  <dcterms:created xsi:type="dcterms:W3CDTF">1999-08-24T13:57:19Z</dcterms:created>
  <dcterms:modified xsi:type="dcterms:W3CDTF">2021-03-04T17:36:00Z</dcterms:modified>
</cp:coreProperties>
</file>