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0"/>
  </p:notesMasterIdLst>
  <p:sldIdLst>
    <p:sldId id="353" r:id="rId2"/>
    <p:sldId id="670" r:id="rId3"/>
    <p:sldId id="735" r:id="rId4"/>
    <p:sldId id="736" r:id="rId5"/>
    <p:sldId id="737" r:id="rId6"/>
    <p:sldId id="738" r:id="rId7"/>
    <p:sldId id="739" r:id="rId8"/>
    <p:sldId id="740" r:id="rId9"/>
    <p:sldId id="741" r:id="rId10"/>
    <p:sldId id="742" r:id="rId11"/>
    <p:sldId id="766" r:id="rId12"/>
    <p:sldId id="743" r:id="rId13"/>
    <p:sldId id="744" r:id="rId14"/>
    <p:sldId id="745" r:id="rId15"/>
    <p:sldId id="746" r:id="rId16"/>
    <p:sldId id="747" r:id="rId17"/>
    <p:sldId id="748" r:id="rId18"/>
    <p:sldId id="769" r:id="rId19"/>
    <p:sldId id="770" r:id="rId20"/>
    <p:sldId id="768" r:id="rId21"/>
    <p:sldId id="767" r:id="rId22"/>
    <p:sldId id="749" r:id="rId23"/>
    <p:sldId id="750" r:id="rId24"/>
    <p:sldId id="751" r:id="rId25"/>
    <p:sldId id="752" r:id="rId26"/>
    <p:sldId id="753" r:id="rId27"/>
    <p:sldId id="754" r:id="rId28"/>
    <p:sldId id="755" r:id="rId29"/>
    <p:sldId id="756" r:id="rId30"/>
    <p:sldId id="757" r:id="rId31"/>
    <p:sldId id="758" r:id="rId32"/>
    <p:sldId id="759" r:id="rId33"/>
    <p:sldId id="760" r:id="rId34"/>
    <p:sldId id="761" r:id="rId35"/>
    <p:sldId id="762" r:id="rId36"/>
    <p:sldId id="763" r:id="rId37"/>
    <p:sldId id="764" r:id="rId38"/>
    <p:sldId id="765"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FFFF"/>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61" autoAdjust="0"/>
    <p:restoredTop sz="90895"/>
  </p:normalViewPr>
  <p:slideViewPr>
    <p:cSldViewPr>
      <p:cViewPr varScale="1">
        <p:scale>
          <a:sx n="150" d="100"/>
          <a:sy n="150" d="100"/>
        </p:scale>
        <p:origin x="128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10" Type="http://schemas.openxmlformats.org/officeDocument/2006/relationships/image" Target="../media/image37.wmf"/><Relationship Id="rId4" Type="http://schemas.openxmlformats.org/officeDocument/2006/relationships/image" Target="../media/image31.wmf"/><Relationship Id="rId9"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2.e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42.emf"/><Relationship Id="rId4" Type="http://schemas.openxmlformats.org/officeDocument/2006/relationships/image" Target="../media/image4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6.wmf"/><Relationship Id="rId4" Type="http://schemas.openxmlformats.org/officeDocument/2006/relationships/image" Target="../media/image5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39.wmf"/><Relationship Id="rId1" Type="http://schemas.openxmlformats.org/officeDocument/2006/relationships/image" Target="../media/image5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39.wmf"/><Relationship Id="rId1" Type="http://schemas.openxmlformats.org/officeDocument/2006/relationships/image" Target="../media/image5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58.wmf"/><Relationship Id="rId1" Type="http://schemas.openxmlformats.org/officeDocument/2006/relationships/image" Target="../media/image57.wmf"/><Relationship Id="rId4" Type="http://schemas.openxmlformats.org/officeDocument/2006/relationships/image" Target="../media/image42.e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9.wmf"/><Relationship Id="rId1" Type="http://schemas.openxmlformats.org/officeDocument/2006/relationships/image" Target="../media/image39.wmf"/><Relationship Id="rId4" Type="http://schemas.openxmlformats.org/officeDocument/2006/relationships/image" Target="../media/image42.e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39.wmf"/><Relationship Id="rId6" Type="http://schemas.openxmlformats.org/officeDocument/2006/relationships/image" Target="../media/image42.emf"/><Relationship Id="rId5" Type="http://schemas.openxmlformats.org/officeDocument/2006/relationships/image" Target="../media/image63.wmf"/><Relationship Id="rId4" Type="http://schemas.openxmlformats.org/officeDocument/2006/relationships/image" Target="../media/image6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4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5A48AE9-A482-4282-AAE3-186F165F05F9}" type="slidenum">
              <a:rPr lang="en-US" altLang="en-US"/>
              <a:pPr/>
              <a:t>‹#›</a:t>
            </a:fld>
            <a:endParaRPr lang="en-US" altLang="en-US"/>
          </a:p>
        </p:txBody>
      </p:sp>
    </p:spTree>
    <p:extLst>
      <p:ext uri="{BB962C8B-B14F-4D97-AF65-F5344CB8AC3E}">
        <p14:creationId xmlns:p14="http://schemas.microsoft.com/office/powerpoint/2010/main" val="1394136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E3456-08CB-43B5-8D21-DCD75934635F}" type="slidenum">
              <a:rPr lang="en-US" altLang="en-US"/>
              <a:pPr/>
              <a:t>3</a:t>
            </a:fld>
            <a:endParaRPr lang="en-US" altLang="en-US"/>
          </a:p>
        </p:txBody>
      </p:sp>
      <p:sp>
        <p:nvSpPr>
          <p:cNvPr id="9830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3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58E493-98CE-4BB2-B11D-C4CBDA99064E}" type="slidenum">
              <a:rPr lang="en-US" altLang="en-US"/>
              <a:pPr/>
              <a:t>12</a:t>
            </a:fld>
            <a:endParaRPr lang="en-US" altLang="en-US"/>
          </a:p>
        </p:txBody>
      </p:sp>
      <p:sp>
        <p:nvSpPr>
          <p:cNvPr id="9994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99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044025-4F27-4436-B733-7A46814092BA}" type="slidenum">
              <a:rPr lang="en-US" altLang="en-US"/>
              <a:pPr/>
              <a:t>13</a:t>
            </a:fld>
            <a:endParaRPr lang="en-US" altLang="en-US"/>
          </a:p>
        </p:txBody>
      </p:sp>
      <p:sp>
        <p:nvSpPr>
          <p:cNvPr id="10014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1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ABE70-4979-4295-A5FC-FF10E7368AC2}" type="slidenum">
              <a:rPr lang="en-US" altLang="en-US"/>
              <a:pPr/>
              <a:t>14</a:t>
            </a:fld>
            <a:endParaRPr lang="en-US" altLang="en-US"/>
          </a:p>
        </p:txBody>
      </p:sp>
      <p:sp>
        <p:nvSpPr>
          <p:cNvPr id="10035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3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75CF7F-BFDF-4CD2-B0A6-12A6AAD85C3E}" type="slidenum">
              <a:rPr lang="en-US" altLang="en-US"/>
              <a:pPr/>
              <a:t>15</a:t>
            </a:fld>
            <a:endParaRPr lang="en-US" altLang="en-US"/>
          </a:p>
        </p:txBody>
      </p:sp>
      <p:sp>
        <p:nvSpPr>
          <p:cNvPr id="10055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5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6AD16F-6337-49AA-8BF1-CC3BE8A88D6C}" type="slidenum">
              <a:rPr lang="en-US" altLang="en-US"/>
              <a:pPr/>
              <a:t>16</a:t>
            </a:fld>
            <a:endParaRPr lang="en-US" altLang="en-US"/>
          </a:p>
        </p:txBody>
      </p:sp>
      <p:sp>
        <p:nvSpPr>
          <p:cNvPr id="10076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7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3EE46-BCD1-4898-B8EA-D9A50314C013}" type="slidenum">
              <a:rPr lang="en-US" altLang="en-US"/>
              <a:pPr/>
              <a:t>17</a:t>
            </a:fld>
            <a:endParaRPr lang="en-US" altLang="en-US"/>
          </a:p>
        </p:txBody>
      </p:sp>
      <p:sp>
        <p:nvSpPr>
          <p:cNvPr id="10096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9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604F72-9D8D-4C32-99AA-6935475BC211}" type="slidenum">
              <a:rPr lang="en-US" altLang="en-US"/>
              <a:pPr/>
              <a:t>18</a:t>
            </a:fld>
            <a:endParaRPr lang="en-US" altLang="en-US"/>
          </a:p>
        </p:txBody>
      </p:sp>
      <p:sp>
        <p:nvSpPr>
          <p:cNvPr id="10547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547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9B8CA-4249-4BA1-8C71-61EF1EE1009B}" type="slidenum">
              <a:rPr lang="en-US" altLang="en-US"/>
              <a:pPr/>
              <a:t>19</a:t>
            </a:fld>
            <a:endParaRPr lang="en-US" altLang="en-US"/>
          </a:p>
        </p:txBody>
      </p:sp>
      <p:sp>
        <p:nvSpPr>
          <p:cNvPr id="1056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56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AA3B2-CF0A-4A29-99C8-E697B7203C98}" type="slidenum">
              <a:rPr lang="en-US" altLang="en-US"/>
              <a:pPr/>
              <a:t>20</a:t>
            </a:fld>
            <a:endParaRPr lang="en-US" altLang="en-US"/>
          </a:p>
        </p:txBody>
      </p:sp>
      <p:sp>
        <p:nvSpPr>
          <p:cNvPr id="10506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506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B592C-4AC8-48BC-A03B-5B2CC32CE842}" type="slidenum">
              <a:rPr lang="en-US" altLang="en-US"/>
              <a:pPr/>
              <a:t>21</a:t>
            </a:fld>
            <a:endParaRPr lang="en-US" altLang="en-US"/>
          </a:p>
        </p:txBody>
      </p:sp>
      <p:sp>
        <p:nvSpPr>
          <p:cNvPr id="10485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8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C0595-5DEC-4A74-B041-A2BB0A233F0A}" type="slidenum">
              <a:rPr lang="en-US" altLang="en-US"/>
              <a:pPr/>
              <a:t>4</a:t>
            </a:fld>
            <a:endParaRPr lang="en-US" altLang="en-US"/>
          </a:p>
        </p:txBody>
      </p:sp>
      <p:sp>
        <p:nvSpPr>
          <p:cNvPr id="9850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5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F4372-3BB8-45BA-80F5-5B9400DA5B89}" type="slidenum">
              <a:rPr lang="en-US" altLang="en-US"/>
              <a:pPr/>
              <a:t>22</a:t>
            </a:fld>
            <a:endParaRPr lang="en-US" altLang="en-US"/>
          </a:p>
        </p:txBody>
      </p:sp>
      <p:sp>
        <p:nvSpPr>
          <p:cNvPr id="10117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117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836BD8-8942-463C-A70B-4DADFDBC7BCD}" type="slidenum">
              <a:rPr lang="en-US" altLang="en-US"/>
              <a:pPr/>
              <a:t>23</a:t>
            </a:fld>
            <a:endParaRPr lang="en-US" altLang="en-US"/>
          </a:p>
        </p:txBody>
      </p:sp>
      <p:sp>
        <p:nvSpPr>
          <p:cNvPr id="10137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13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52521-8BC8-4931-AD5E-CFC73080ED4B}" type="slidenum">
              <a:rPr lang="en-US" altLang="en-US"/>
              <a:pPr/>
              <a:t>24</a:t>
            </a:fld>
            <a:endParaRPr lang="en-US" altLang="en-US"/>
          </a:p>
        </p:txBody>
      </p:sp>
      <p:sp>
        <p:nvSpPr>
          <p:cNvPr id="10158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15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9351FC-4004-403E-8AC0-9D29019C4F48}" type="slidenum">
              <a:rPr lang="en-US" altLang="en-US"/>
              <a:pPr/>
              <a:t>25</a:t>
            </a:fld>
            <a:endParaRPr lang="en-US" altLang="en-US"/>
          </a:p>
        </p:txBody>
      </p:sp>
      <p:sp>
        <p:nvSpPr>
          <p:cNvPr id="10178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17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1C613E-9DD8-4BFB-8D04-D20DD8A41F63}" type="slidenum">
              <a:rPr lang="en-US" altLang="en-US"/>
              <a:pPr/>
              <a:t>26</a:t>
            </a:fld>
            <a:endParaRPr lang="en-US" altLang="en-US"/>
          </a:p>
        </p:txBody>
      </p:sp>
      <p:sp>
        <p:nvSpPr>
          <p:cNvPr id="10199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19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A146B4-92F1-4567-BBB6-1371A8EB161E}" type="slidenum">
              <a:rPr lang="en-US" altLang="en-US"/>
              <a:pPr/>
              <a:t>27</a:t>
            </a:fld>
            <a:endParaRPr lang="en-US" altLang="en-US"/>
          </a:p>
        </p:txBody>
      </p:sp>
      <p:sp>
        <p:nvSpPr>
          <p:cNvPr id="10219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1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If you do not remember enough of your differential equations course to derive this result, do not worry.  The solution process is only given to show that we don’t want to do this again.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F07B76-2FBB-47E8-8928-2CBCFE1085F8}" type="slidenum">
              <a:rPr lang="en-US" altLang="en-US"/>
              <a:pPr/>
              <a:t>28</a:t>
            </a:fld>
            <a:endParaRPr lang="en-US" altLang="en-US"/>
          </a:p>
        </p:txBody>
      </p:sp>
      <p:sp>
        <p:nvSpPr>
          <p:cNvPr id="10240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0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If you do not remember enough of your differential equations course to derive this result, do not worry.  The solution process is only given to show that we don’t want to do this again.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CD415-7D1C-4F79-AF73-C83FC52A4F15}" type="slidenum">
              <a:rPr lang="en-US" altLang="en-US"/>
              <a:pPr/>
              <a:t>29</a:t>
            </a:fld>
            <a:endParaRPr lang="en-US" altLang="en-US"/>
          </a:p>
        </p:txBody>
      </p:sp>
      <p:sp>
        <p:nvSpPr>
          <p:cNvPr id="10260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6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5067E-EEEB-4BC3-A315-B8FB9EB350A9}" type="slidenum">
              <a:rPr lang="en-US" altLang="en-US"/>
              <a:pPr/>
              <a:t>30</a:t>
            </a:fld>
            <a:endParaRPr lang="en-US" altLang="en-US"/>
          </a:p>
        </p:txBody>
      </p:sp>
      <p:sp>
        <p:nvSpPr>
          <p:cNvPr id="1028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8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52F1F-9B9B-400A-8938-B3D58DAF6E01}" type="slidenum">
              <a:rPr lang="en-US" altLang="en-US"/>
              <a:pPr/>
              <a:t>31</a:t>
            </a:fld>
            <a:endParaRPr lang="en-US" altLang="en-US"/>
          </a:p>
        </p:txBody>
      </p:sp>
      <p:sp>
        <p:nvSpPr>
          <p:cNvPr id="10301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301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92EBC-4C5E-45E5-93A0-9F50FA615F33}" type="slidenum">
              <a:rPr lang="en-US" altLang="en-US"/>
              <a:pPr/>
              <a:t>5</a:t>
            </a:fld>
            <a:endParaRPr lang="en-US" altLang="en-US"/>
          </a:p>
        </p:txBody>
      </p:sp>
      <p:sp>
        <p:nvSpPr>
          <p:cNvPr id="9871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7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F4CB8-6E16-40D2-A863-CB3ACF6A0E6D}" type="slidenum">
              <a:rPr lang="en-US" altLang="en-US"/>
              <a:pPr/>
              <a:t>32</a:t>
            </a:fld>
            <a:endParaRPr lang="en-US" altLang="en-US"/>
          </a:p>
        </p:txBody>
      </p:sp>
      <p:sp>
        <p:nvSpPr>
          <p:cNvPr id="10321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321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Think about your answer carefully before going to the next slide.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DBB2B7-E678-4D40-A006-6AE976875807}" type="slidenum">
              <a:rPr lang="en-US" altLang="en-US"/>
              <a:pPr/>
              <a:t>33</a:t>
            </a:fld>
            <a:endParaRPr lang="en-US" altLang="en-US"/>
          </a:p>
        </p:txBody>
      </p:sp>
      <p:sp>
        <p:nvSpPr>
          <p:cNvPr id="1034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34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309A6-E6E3-43F3-B917-0258181DB1A0}" type="slidenum">
              <a:rPr lang="en-US" altLang="en-US"/>
              <a:pPr/>
              <a:t>34</a:t>
            </a:fld>
            <a:endParaRPr lang="en-US" altLang="en-US"/>
          </a:p>
        </p:txBody>
      </p:sp>
      <p:sp>
        <p:nvSpPr>
          <p:cNvPr id="10362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36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A2BA19-3592-486B-B47C-76358E720039}" type="slidenum">
              <a:rPr lang="en-US" altLang="en-US"/>
              <a:pPr/>
              <a:t>35</a:t>
            </a:fld>
            <a:endParaRPr lang="en-US" altLang="en-US"/>
          </a:p>
        </p:txBody>
      </p:sp>
      <p:sp>
        <p:nvSpPr>
          <p:cNvPr id="10383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383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19CD9-A6FB-4C4D-BD50-2D059DDA0869}" type="slidenum">
              <a:rPr lang="en-US" altLang="en-US"/>
              <a:pPr/>
              <a:t>36</a:t>
            </a:fld>
            <a:endParaRPr lang="en-US" altLang="en-US"/>
          </a:p>
        </p:txBody>
      </p:sp>
      <p:sp>
        <p:nvSpPr>
          <p:cNvPr id="10403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03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599B3-F4AC-4F2D-990B-37D50F355951}" type="slidenum">
              <a:rPr lang="en-US" altLang="en-US"/>
              <a:pPr/>
              <a:t>37</a:t>
            </a:fld>
            <a:endParaRPr lang="en-US" altLang="en-US"/>
          </a:p>
        </p:txBody>
      </p:sp>
      <p:sp>
        <p:nvSpPr>
          <p:cNvPr id="1042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2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C017D5-0022-4715-ADE8-683567164C96}" type="slidenum">
              <a:rPr lang="en-US" altLang="en-US"/>
              <a:pPr/>
              <a:t>38</a:t>
            </a:fld>
            <a:endParaRPr lang="en-US" altLang="en-US"/>
          </a:p>
        </p:txBody>
      </p:sp>
      <p:sp>
        <p:nvSpPr>
          <p:cNvPr id="10444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4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7E5D33-3EC5-4071-98D0-59E8F984FFB1}" type="slidenum">
              <a:rPr lang="en-US" altLang="en-US"/>
              <a:pPr/>
              <a:t>6</a:t>
            </a:fld>
            <a:endParaRPr lang="en-US" altLang="en-US"/>
          </a:p>
        </p:txBody>
      </p:sp>
      <p:sp>
        <p:nvSpPr>
          <p:cNvPr id="989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9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4DBD30-D02E-41CD-B698-2F4B598866B8}" type="slidenum">
              <a:rPr lang="en-US" altLang="en-US"/>
              <a:pPr/>
              <a:t>7</a:t>
            </a:fld>
            <a:endParaRPr lang="en-US" altLang="en-US"/>
          </a:p>
        </p:txBody>
      </p:sp>
      <p:sp>
        <p:nvSpPr>
          <p:cNvPr id="991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912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8B3A7-35D2-47FA-BC44-69F99A63C9AA}" type="slidenum">
              <a:rPr lang="en-US" altLang="en-US"/>
              <a:pPr/>
              <a:t>8</a:t>
            </a:fld>
            <a:endParaRPr lang="en-US" altLang="en-US"/>
          </a:p>
        </p:txBody>
      </p:sp>
      <p:sp>
        <p:nvSpPr>
          <p:cNvPr id="993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93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37F015-E4B5-48C0-9059-DCB3F6144F35}" type="slidenum">
              <a:rPr lang="en-US" altLang="en-US"/>
              <a:pPr/>
              <a:t>9</a:t>
            </a:fld>
            <a:endParaRPr lang="en-US" altLang="en-US"/>
          </a:p>
        </p:txBody>
      </p:sp>
      <p:sp>
        <p:nvSpPr>
          <p:cNvPr id="9953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95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B46DFB-A1C9-4590-A94E-1412A0473EE1}" type="slidenum">
              <a:rPr lang="en-US" altLang="en-US"/>
              <a:pPr/>
              <a:t>10</a:t>
            </a:fld>
            <a:endParaRPr lang="en-US" altLang="en-US"/>
          </a:p>
        </p:txBody>
      </p:sp>
      <p:sp>
        <p:nvSpPr>
          <p:cNvPr id="9973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97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6FE29-F02C-4906-857D-0E3C739D1BF6}" type="slidenum">
              <a:rPr lang="en-US" altLang="en-US"/>
              <a:pPr/>
              <a:t>11</a:t>
            </a:fld>
            <a:endParaRPr lang="en-US" altLang="en-US"/>
          </a:p>
        </p:txBody>
      </p:sp>
      <p:sp>
        <p:nvSpPr>
          <p:cNvPr id="10465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6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CCB9B54C-35C5-4ABD-A9F6-F025A42D9AB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E79D9DF-F665-422B-AE9B-AECC2691C148}" type="slidenum">
              <a:rPr lang="en-US" altLang="en-US"/>
              <a:pPr/>
              <a:t>‹#›</a:t>
            </a:fld>
            <a:endParaRPr lang="en-US" altLang="en-US"/>
          </a:p>
        </p:txBody>
      </p:sp>
    </p:spTree>
    <p:extLst>
      <p:ext uri="{BB962C8B-B14F-4D97-AF65-F5344CB8AC3E}">
        <p14:creationId xmlns:p14="http://schemas.microsoft.com/office/powerpoint/2010/main" val="345800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19812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2400"/>
            <a:ext cx="57912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2453E12-D238-495E-AD96-30D0B2455802}" type="slidenum">
              <a:rPr lang="en-US" altLang="en-US"/>
              <a:pPr/>
              <a:t>‹#›</a:t>
            </a:fld>
            <a:endParaRPr lang="en-US" altLang="en-US"/>
          </a:p>
        </p:txBody>
      </p:sp>
    </p:spTree>
    <p:extLst>
      <p:ext uri="{BB962C8B-B14F-4D97-AF65-F5344CB8AC3E}">
        <p14:creationId xmlns:p14="http://schemas.microsoft.com/office/powerpoint/2010/main" val="37516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F871CC9-01E6-41DB-B2C2-495F3A1E929B}" type="slidenum">
              <a:rPr lang="en-US" altLang="en-US"/>
              <a:pPr/>
              <a:t>‹#›</a:t>
            </a:fld>
            <a:endParaRPr lang="en-US" altLang="en-US"/>
          </a:p>
        </p:txBody>
      </p:sp>
    </p:spTree>
    <p:extLst>
      <p:ext uri="{BB962C8B-B14F-4D97-AF65-F5344CB8AC3E}">
        <p14:creationId xmlns:p14="http://schemas.microsoft.com/office/powerpoint/2010/main" val="132097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50B0AF-C7FE-4C0E-A671-09DD6E148BCC}" type="slidenum">
              <a:rPr lang="en-US" altLang="en-US"/>
              <a:pPr/>
              <a:t>‹#›</a:t>
            </a:fld>
            <a:endParaRPr lang="en-US" altLang="en-US"/>
          </a:p>
        </p:txBody>
      </p:sp>
    </p:spTree>
    <p:extLst>
      <p:ext uri="{BB962C8B-B14F-4D97-AF65-F5344CB8AC3E}">
        <p14:creationId xmlns:p14="http://schemas.microsoft.com/office/powerpoint/2010/main" val="93280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E0AC559-D792-4B9C-89AF-E8A502B890DB}" type="slidenum">
              <a:rPr lang="en-US" altLang="en-US"/>
              <a:pPr/>
              <a:t>‹#›</a:t>
            </a:fld>
            <a:endParaRPr lang="en-US" altLang="en-US"/>
          </a:p>
        </p:txBody>
      </p:sp>
    </p:spTree>
    <p:extLst>
      <p:ext uri="{BB962C8B-B14F-4D97-AF65-F5344CB8AC3E}">
        <p14:creationId xmlns:p14="http://schemas.microsoft.com/office/powerpoint/2010/main" val="387146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867D1D1-C117-47D0-A1E1-754DBA555A79}" type="slidenum">
              <a:rPr lang="en-US" altLang="en-US"/>
              <a:pPr/>
              <a:t>‹#›</a:t>
            </a:fld>
            <a:endParaRPr lang="en-US" altLang="en-US"/>
          </a:p>
        </p:txBody>
      </p:sp>
    </p:spTree>
    <p:extLst>
      <p:ext uri="{BB962C8B-B14F-4D97-AF65-F5344CB8AC3E}">
        <p14:creationId xmlns:p14="http://schemas.microsoft.com/office/powerpoint/2010/main" val="327754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BEFD98F-53CD-4A2B-96B8-7F167BD662EC}" type="slidenum">
              <a:rPr lang="en-US" altLang="en-US"/>
              <a:pPr/>
              <a:t>‹#›</a:t>
            </a:fld>
            <a:endParaRPr lang="en-US" altLang="en-US"/>
          </a:p>
        </p:txBody>
      </p:sp>
    </p:spTree>
    <p:extLst>
      <p:ext uri="{BB962C8B-B14F-4D97-AF65-F5344CB8AC3E}">
        <p14:creationId xmlns:p14="http://schemas.microsoft.com/office/powerpoint/2010/main" val="329929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D04795B-A24D-473A-AF9E-92D9982C9F10}" type="slidenum">
              <a:rPr lang="en-US" altLang="en-US"/>
              <a:pPr/>
              <a:t>‹#›</a:t>
            </a:fld>
            <a:endParaRPr lang="en-US" altLang="en-US"/>
          </a:p>
        </p:txBody>
      </p:sp>
    </p:spTree>
    <p:extLst>
      <p:ext uri="{BB962C8B-B14F-4D97-AF65-F5344CB8AC3E}">
        <p14:creationId xmlns:p14="http://schemas.microsoft.com/office/powerpoint/2010/main" val="2129589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E01AE6B-DB0A-4EEA-BE5A-5286FB1E3D4A}" type="slidenum">
              <a:rPr lang="en-US" altLang="en-US"/>
              <a:pPr/>
              <a:t>‹#›</a:t>
            </a:fld>
            <a:endParaRPr lang="en-US" altLang="en-US"/>
          </a:p>
        </p:txBody>
      </p:sp>
    </p:spTree>
    <p:extLst>
      <p:ext uri="{BB962C8B-B14F-4D97-AF65-F5344CB8AC3E}">
        <p14:creationId xmlns:p14="http://schemas.microsoft.com/office/powerpoint/2010/main" val="425040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4F8B0E0-0CAB-4495-94BE-EBB05E9A8019}" type="slidenum">
              <a:rPr lang="en-US" altLang="en-US"/>
              <a:pPr/>
              <a:t>‹#›</a:t>
            </a:fld>
            <a:endParaRPr lang="en-US" altLang="en-US"/>
          </a:p>
        </p:txBody>
      </p:sp>
    </p:spTree>
    <p:extLst>
      <p:ext uri="{BB962C8B-B14F-4D97-AF65-F5344CB8AC3E}">
        <p14:creationId xmlns:p14="http://schemas.microsoft.com/office/powerpoint/2010/main" val="387012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5334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1E0CA7AA-07F5-44B6-AA19-7D1AF97ACD22}"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30769"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8.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9.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9.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19.bin"/><Relationship Id="rId5" Type="http://schemas.openxmlformats.org/officeDocument/2006/relationships/image" Target="../media/image19.wmf"/><Relationship Id="rId4" Type="http://schemas.openxmlformats.org/officeDocument/2006/relationships/oleObject" Target="../embeddings/oleObject18.bin"/><Relationship Id="rId9" Type="http://schemas.openxmlformats.org/officeDocument/2006/relationships/image" Target="../media/image21.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20.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22.bin"/><Relationship Id="rId5" Type="http://schemas.openxmlformats.org/officeDocument/2006/relationships/image" Target="../media/image22.wmf"/><Relationship Id="rId4" Type="http://schemas.openxmlformats.org/officeDocument/2006/relationships/oleObject" Target="../embeddings/oleObject21.bin"/><Relationship Id="rId9" Type="http://schemas.openxmlformats.org/officeDocument/2006/relationships/image" Target="../media/image24.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21.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 Id="rId9" Type="http://schemas.openxmlformats.org/officeDocument/2006/relationships/image" Target="../media/image27.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2.wmf"/><Relationship Id="rId18" Type="http://schemas.openxmlformats.org/officeDocument/2006/relationships/oleObject" Target="../embeddings/oleObject34.bin"/><Relationship Id="rId3" Type="http://schemas.openxmlformats.org/officeDocument/2006/relationships/notesSlide" Target="../notesSlides/notesSlide22.xml"/><Relationship Id="rId21" Type="http://schemas.openxmlformats.org/officeDocument/2006/relationships/image" Target="../media/image36.wmf"/><Relationship Id="rId7" Type="http://schemas.openxmlformats.org/officeDocument/2006/relationships/image" Target="../media/image29.wmf"/><Relationship Id="rId12" Type="http://schemas.openxmlformats.org/officeDocument/2006/relationships/oleObject" Target="../embeddings/oleObject31.bin"/><Relationship Id="rId17"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33.bin"/><Relationship Id="rId20" Type="http://schemas.openxmlformats.org/officeDocument/2006/relationships/oleObject" Target="../embeddings/oleObject35.bin"/><Relationship Id="rId1" Type="http://schemas.openxmlformats.org/officeDocument/2006/relationships/vmlDrawing" Target="../drawings/vmlDrawing18.vml"/><Relationship Id="rId6" Type="http://schemas.openxmlformats.org/officeDocument/2006/relationships/oleObject" Target="../embeddings/oleObject28.bin"/><Relationship Id="rId11" Type="http://schemas.openxmlformats.org/officeDocument/2006/relationships/image" Target="../media/image31.wmf"/><Relationship Id="rId5" Type="http://schemas.openxmlformats.org/officeDocument/2006/relationships/image" Target="../media/image28.wmf"/><Relationship Id="rId15" Type="http://schemas.openxmlformats.org/officeDocument/2006/relationships/image" Target="../media/image33.wmf"/><Relationship Id="rId23" Type="http://schemas.openxmlformats.org/officeDocument/2006/relationships/image" Target="../media/image37.wmf"/><Relationship Id="rId10" Type="http://schemas.openxmlformats.org/officeDocument/2006/relationships/oleObject" Target="../embeddings/oleObject30.bin"/><Relationship Id="rId19" Type="http://schemas.openxmlformats.org/officeDocument/2006/relationships/image" Target="../media/image35.wmf"/><Relationship Id="rId4" Type="http://schemas.openxmlformats.org/officeDocument/2006/relationships/oleObject" Target="../embeddings/oleObject27.bin"/><Relationship Id="rId9" Type="http://schemas.openxmlformats.org/officeDocument/2006/relationships/image" Target="../media/image30.wmf"/><Relationship Id="rId14" Type="http://schemas.openxmlformats.org/officeDocument/2006/relationships/oleObject" Target="../embeddings/oleObject32.bin"/><Relationship Id="rId22"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38.wmf"/><Relationship Id="rId4" Type="http://schemas.openxmlformats.org/officeDocument/2006/relationships/oleObject" Target="../embeddings/oleObject37.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5.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9.bin"/><Relationship Id="rId11" Type="http://schemas.openxmlformats.org/officeDocument/2006/relationships/image" Target="../media/image42.emf"/><Relationship Id="rId5" Type="http://schemas.openxmlformats.org/officeDocument/2006/relationships/image" Target="../media/image39.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41.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26.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43.bin"/><Relationship Id="rId11" Type="http://schemas.openxmlformats.org/officeDocument/2006/relationships/image" Target="../media/image42.emf"/><Relationship Id="rId5" Type="http://schemas.openxmlformats.org/officeDocument/2006/relationships/image" Target="../media/image43.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45.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42.emf"/><Relationship Id="rId3" Type="http://schemas.openxmlformats.org/officeDocument/2006/relationships/notesSlide" Target="../notesSlides/notesSlide27.xml"/><Relationship Id="rId7" Type="http://schemas.openxmlformats.org/officeDocument/2006/relationships/image" Target="../media/image47.wmf"/><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47.bin"/><Relationship Id="rId11" Type="http://schemas.openxmlformats.org/officeDocument/2006/relationships/image" Target="../media/image49.wmf"/><Relationship Id="rId5" Type="http://schemas.openxmlformats.org/officeDocument/2006/relationships/image" Target="../media/image46.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48.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28.xml"/><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52.bin"/><Relationship Id="rId11" Type="http://schemas.openxmlformats.org/officeDocument/2006/relationships/image" Target="../media/image52.wmf"/><Relationship Id="rId5" Type="http://schemas.openxmlformats.org/officeDocument/2006/relationships/image" Target="../media/image46.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51.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7.bin"/><Relationship Id="rId13" Type="http://schemas.openxmlformats.org/officeDocument/2006/relationships/image" Target="../media/image56.wmf"/><Relationship Id="rId3" Type="http://schemas.openxmlformats.org/officeDocument/2006/relationships/notesSlide" Target="../notesSlides/notesSlide29.xml"/><Relationship Id="rId7" Type="http://schemas.openxmlformats.org/officeDocument/2006/relationships/image" Target="../media/image53.wmf"/><Relationship Id="rId12"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56.bin"/><Relationship Id="rId11" Type="http://schemas.openxmlformats.org/officeDocument/2006/relationships/image" Target="../media/image55.wmf"/><Relationship Id="rId5" Type="http://schemas.openxmlformats.org/officeDocument/2006/relationships/image" Target="../media/image52.w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54.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notesSlide" Target="../notesSlides/notesSlide30.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1.bin"/><Relationship Id="rId5" Type="http://schemas.openxmlformats.org/officeDocument/2006/relationships/image" Target="../media/image56.wmf"/><Relationship Id="rId4" Type="http://schemas.openxmlformats.org/officeDocument/2006/relationships/oleObject" Target="../embeddings/oleObject60.bin"/><Relationship Id="rId9" Type="http://schemas.openxmlformats.org/officeDocument/2006/relationships/image" Target="../media/image42.e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notesSlide" Target="../notesSlides/notesSlide31.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64.bin"/><Relationship Id="rId5" Type="http://schemas.openxmlformats.org/officeDocument/2006/relationships/image" Target="../media/image56.wmf"/><Relationship Id="rId4" Type="http://schemas.openxmlformats.org/officeDocument/2006/relationships/oleObject" Target="../embeddings/oleObject63.bin"/><Relationship Id="rId9" Type="http://schemas.openxmlformats.org/officeDocument/2006/relationships/image" Target="../media/image42.e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notesSlide" Target="../notesSlides/notesSlide32.xml"/><Relationship Id="rId7" Type="http://schemas.openxmlformats.org/officeDocument/2006/relationships/image" Target="../media/image58.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67.bin"/><Relationship Id="rId11" Type="http://schemas.openxmlformats.org/officeDocument/2006/relationships/image" Target="../media/image42.emf"/><Relationship Id="rId5" Type="http://schemas.openxmlformats.org/officeDocument/2006/relationships/image" Target="../media/image57.wmf"/><Relationship Id="rId10" Type="http://schemas.openxmlformats.org/officeDocument/2006/relationships/oleObject" Target="../embeddings/oleObject69.bin"/><Relationship Id="rId4" Type="http://schemas.openxmlformats.org/officeDocument/2006/relationships/oleObject" Target="../embeddings/oleObject66.bin"/><Relationship Id="rId9" Type="http://schemas.openxmlformats.org/officeDocument/2006/relationships/image" Target="../media/image39.w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notesSlide" Target="../notesSlides/notesSlide33.xml"/><Relationship Id="rId7"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71.bin"/><Relationship Id="rId11" Type="http://schemas.openxmlformats.org/officeDocument/2006/relationships/image" Target="../media/image42.emf"/><Relationship Id="rId5" Type="http://schemas.openxmlformats.org/officeDocument/2006/relationships/image" Target="../media/image39.wmf"/><Relationship Id="rId10" Type="http://schemas.openxmlformats.org/officeDocument/2006/relationships/oleObject" Target="../embeddings/oleObject73.bin"/><Relationship Id="rId4" Type="http://schemas.openxmlformats.org/officeDocument/2006/relationships/oleObject" Target="../embeddings/oleObject70.bin"/><Relationship Id="rId9" Type="http://schemas.openxmlformats.org/officeDocument/2006/relationships/image" Target="../media/image57.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image" Target="../media/image63.wmf"/><Relationship Id="rId3" Type="http://schemas.openxmlformats.org/officeDocument/2006/relationships/notesSlide" Target="../notesSlides/notesSlide34.xml"/><Relationship Id="rId7" Type="http://schemas.openxmlformats.org/officeDocument/2006/relationships/image" Target="../media/image60.wmf"/><Relationship Id="rId12"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oleObject" Target="../embeddings/oleObject75.bin"/><Relationship Id="rId11" Type="http://schemas.openxmlformats.org/officeDocument/2006/relationships/image" Target="../media/image62.wmf"/><Relationship Id="rId5" Type="http://schemas.openxmlformats.org/officeDocument/2006/relationships/image" Target="../media/image39.wmf"/><Relationship Id="rId15" Type="http://schemas.openxmlformats.org/officeDocument/2006/relationships/image" Target="../media/image42.emf"/><Relationship Id="rId10" Type="http://schemas.openxmlformats.org/officeDocument/2006/relationships/oleObject" Target="../embeddings/oleObject77.bin"/><Relationship Id="rId4" Type="http://schemas.openxmlformats.org/officeDocument/2006/relationships/oleObject" Target="../embeddings/oleObject74.bin"/><Relationship Id="rId9" Type="http://schemas.openxmlformats.org/officeDocument/2006/relationships/image" Target="../media/image61.wmf"/><Relationship Id="rId14" Type="http://schemas.openxmlformats.org/officeDocument/2006/relationships/oleObject" Target="../embeddings/oleObject79.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82.bin"/><Relationship Id="rId3" Type="http://schemas.openxmlformats.org/officeDocument/2006/relationships/notesSlide" Target="../notesSlides/notesSlide35.xml"/><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81.bin"/><Relationship Id="rId11" Type="http://schemas.openxmlformats.org/officeDocument/2006/relationships/image" Target="../media/image42.emf"/><Relationship Id="rId5" Type="http://schemas.openxmlformats.org/officeDocument/2006/relationships/image" Target="../media/image64.wmf"/><Relationship Id="rId10" Type="http://schemas.openxmlformats.org/officeDocument/2006/relationships/oleObject" Target="../embeddings/oleObject83.bin"/><Relationship Id="rId4" Type="http://schemas.openxmlformats.org/officeDocument/2006/relationships/oleObject" Target="../embeddings/oleObject80.bin"/><Relationship Id="rId9" Type="http://schemas.openxmlformats.org/officeDocument/2006/relationships/image" Target="../media/image39.wmf"/></Relationships>
</file>

<file path=ppt/slides/_rels/slide38.xml.rels><?xml version="1.0" encoding="UTF-8" standalone="yes"?>
<Relationships xmlns="http://schemas.openxmlformats.org/package/2006/relationships"><Relationship Id="rId3" Type="http://schemas.openxmlformats.org/officeDocument/2006/relationships/image" Target="../media/image66.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990600" y="609600"/>
            <a:ext cx="7772400" cy="762000"/>
          </a:xfrm>
        </p:spPr>
        <p:txBody>
          <a:bodyPr/>
          <a:lstStyle/>
          <a:p>
            <a:pPr algn="ctr"/>
            <a:r>
              <a:rPr lang="en-US" altLang="en-US" sz="3600" dirty="0"/>
              <a:t>ECE 2202</a:t>
            </a:r>
            <a:br>
              <a:rPr lang="en-US" altLang="en-US" sz="3600" dirty="0"/>
            </a:br>
            <a:r>
              <a:rPr lang="en-US" altLang="en-US" sz="3600" dirty="0"/>
              <a:t> Circuit Analysis</a:t>
            </a:r>
          </a:p>
        </p:txBody>
      </p:sp>
      <p:sp>
        <p:nvSpPr>
          <p:cNvPr id="217091" name="Text Box 3"/>
          <p:cNvSpPr txBox="1">
            <a:spLocks noChangeArrowheads="1"/>
          </p:cNvSpPr>
          <p:nvPr/>
        </p:nvSpPr>
        <p:spPr bwMode="auto">
          <a:xfrm>
            <a:off x="2514600" y="3657600"/>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Dr. Dave Shattuck</a:t>
            </a:r>
          </a:p>
          <a:p>
            <a:pPr algn="ctr" eaLnBrk="0" hangingPunct="0"/>
            <a:r>
              <a:rPr lang="en-US" altLang="en-US"/>
              <a:t>Associate Professor, ECE Dept.</a:t>
            </a:r>
          </a:p>
        </p:txBody>
      </p:sp>
      <p:sp>
        <p:nvSpPr>
          <p:cNvPr id="217092" name="Text Box 4"/>
          <p:cNvSpPr txBox="1">
            <a:spLocks noChangeArrowheads="1"/>
          </p:cNvSpPr>
          <p:nvPr/>
        </p:nvSpPr>
        <p:spPr bwMode="auto">
          <a:xfrm>
            <a:off x="2594439" y="2133600"/>
            <a:ext cx="3758272"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b="1" dirty="0">
                <a:latin typeface="Arial" charset="0"/>
              </a:rPr>
              <a:t>Lecture Set #8</a:t>
            </a:r>
          </a:p>
          <a:p>
            <a:pPr algn="ctr" eaLnBrk="0" hangingPunct="0"/>
            <a:r>
              <a:rPr lang="en-US" altLang="en-US" sz="3600" b="1" dirty="0">
                <a:latin typeface="Arial" charset="0"/>
              </a:rPr>
              <a:t>Phasor Analysis</a:t>
            </a:r>
          </a:p>
          <a:p>
            <a:pPr algn="ctr" eaLnBrk="0" hangingPunct="0"/>
            <a:r>
              <a:rPr lang="en-US" altLang="en-US" sz="1000" b="1" dirty="0">
                <a:latin typeface="Arial" charset="0"/>
              </a:rPr>
              <a:t>Version 13</a:t>
            </a:r>
            <a:endParaRPr lang="en-US" altLang="en-US" sz="1000"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a:xfrm>
            <a:off x="685800" y="304800"/>
            <a:ext cx="8458200" cy="838200"/>
          </a:xfrm>
        </p:spPr>
        <p:txBody>
          <a:bodyPr/>
          <a:lstStyle/>
          <a:p>
            <a:r>
              <a:rPr lang="en-US" altLang="en-US" dirty="0"/>
              <a:t>Definition of a Phasor – 4</a:t>
            </a:r>
          </a:p>
        </p:txBody>
      </p:sp>
      <p:sp>
        <p:nvSpPr>
          <p:cNvPr id="996355" name="Rectangle 3"/>
          <p:cNvSpPr>
            <a:spLocks noGrp="1" noChangeArrowheads="1"/>
          </p:cNvSpPr>
          <p:nvPr>
            <p:ph type="body" idx="1"/>
          </p:nvPr>
        </p:nvSpPr>
        <p:spPr>
          <a:xfrm>
            <a:off x="533400" y="1066800"/>
            <a:ext cx="8382000" cy="2286000"/>
          </a:xfrm>
        </p:spPr>
        <p:txBody>
          <a:bodyPr/>
          <a:lstStyle/>
          <a:p>
            <a:pPr>
              <a:lnSpc>
                <a:spcPct val="90000"/>
              </a:lnSpc>
              <a:buFontTx/>
              <a:buNone/>
            </a:pPr>
            <a:r>
              <a:rPr lang="en-US" altLang="en-US" sz="2800" dirty="0"/>
              <a:t>A phasor is a complex number.  In particular, a phasor is a complex number whose magnitude is the magnitude of a corresponding sinusoid, and whose phase is the phase of that corresponding sinusoid.  There are a variety of notations for this process.</a:t>
            </a:r>
          </a:p>
        </p:txBody>
      </p:sp>
      <p:grpSp>
        <p:nvGrpSpPr>
          <p:cNvPr id="2" name="Group 1"/>
          <p:cNvGrpSpPr/>
          <p:nvPr/>
        </p:nvGrpSpPr>
        <p:grpSpPr>
          <a:xfrm>
            <a:off x="0" y="3429000"/>
            <a:ext cx="9144000" cy="3429000"/>
            <a:chOff x="0" y="3429000"/>
            <a:chExt cx="9144000" cy="3429000"/>
          </a:xfrm>
        </p:grpSpPr>
        <p:sp>
          <p:nvSpPr>
            <p:cNvPr id="996361" name="Rectangle 9"/>
            <p:cNvSpPr>
              <a:spLocks noChangeArrowheads="1"/>
            </p:cNvSpPr>
            <p:nvPr/>
          </p:nvSpPr>
          <p:spPr bwMode="auto">
            <a:xfrm>
              <a:off x="0" y="3429000"/>
              <a:ext cx="9144000" cy="3429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96356" name="Object 4"/>
            <p:cNvGraphicFramePr>
              <a:graphicFrameLocks noChangeAspect="1"/>
            </p:cNvGraphicFramePr>
            <p:nvPr>
              <p:extLst>
                <p:ext uri="{D42A27DB-BD31-4B8C-83A1-F6EECF244321}">
                  <p14:modId xmlns:p14="http://schemas.microsoft.com/office/powerpoint/2010/main" val="392473626"/>
                </p:ext>
              </p:extLst>
            </p:nvPr>
          </p:nvGraphicFramePr>
          <p:xfrm>
            <a:off x="2173288" y="3429000"/>
            <a:ext cx="4011612" cy="598488"/>
          </p:xfrm>
          <a:graphic>
            <a:graphicData uri="http://schemas.openxmlformats.org/presentationml/2006/ole">
              <mc:AlternateContent xmlns:mc="http://schemas.openxmlformats.org/markup-compatibility/2006">
                <mc:Choice xmlns:v="urn:schemas-microsoft-com:vml" Requires="v">
                  <p:oleObj spid="_x0000_s996397" name="Equation" r:id="rId4" imgW="1790640" imgH="266400" progId="Equation.DSMT4">
                    <p:embed/>
                  </p:oleObj>
                </mc:Choice>
                <mc:Fallback>
                  <p:oleObj name="Equation" r:id="rId4" imgW="1790640" imgH="266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3288" y="3429000"/>
                          <a:ext cx="4011612" cy="59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6357" name="Text Box 5"/>
            <p:cNvSpPr txBox="1">
              <a:spLocks noChangeArrowheads="1"/>
            </p:cNvSpPr>
            <p:nvPr/>
          </p:nvSpPr>
          <p:spPr bwMode="auto">
            <a:xfrm>
              <a:off x="0" y="4191000"/>
              <a:ext cx="5562600" cy="265747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dirty="0">
                  <a:solidFill>
                    <a:schemeClr val="bg1"/>
                  </a:solidFill>
                  <a:latin typeface="Arial" charset="0"/>
                </a:rPr>
                <a:t>This notation indicates, by using a boldface upper-case variable </a:t>
              </a:r>
              <a:r>
                <a:rPr lang="en-US" altLang="en-US" b="1" i="1" dirty="0">
                  <a:solidFill>
                    <a:schemeClr val="bg1"/>
                  </a:solidFill>
                  <a:cs typeface="Times New Roman" panose="02020603050405020304" pitchFamily="18" charset="0"/>
                </a:rPr>
                <a:t>X</a:t>
              </a:r>
              <a:r>
                <a:rPr lang="en-US" altLang="en-US" dirty="0">
                  <a:solidFill>
                    <a:schemeClr val="bg1"/>
                  </a:solidFill>
                  <a:latin typeface="Arial" charset="0"/>
                </a:rPr>
                <a:t>, that we have the phasor transformation on the time domain function </a:t>
              </a:r>
              <a:r>
                <a:rPr lang="en-US" altLang="en-US" i="1" dirty="0">
                  <a:solidFill>
                    <a:schemeClr val="bg1"/>
                  </a:solidFill>
                  <a:cs typeface="Times New Roman" panose="02020603050405020304" pitchFamily="18" charset="0"/>
                </a:rPr>
                <a:t>x(t)</a:t>
              </a:r>
              <a:r>
                <a:rPr lang="en-US" altLang="en-US" dirty="0">
                  <a:solidFill>
                    <a:schemeClr val="bg1"/>
                  </a:solidFill>
                  <a:latin typeface="Arial" charset="0"/>
                </a:rPr>
                <a:t>.  </a:t>
              </a:r>
              <a:r>
                <a:rPr lang="en-US" altLang="en-US" b="1" dirty="0">
                  <a:solidFill>
                    <a:schemeClr val="bg1"/>
                  </a:solidFill>
                  <a:latin typeface="Arial" charset="0"/>
                </a:rPr>
                <a:t>We will use an upper-case letter with a bar over it when we write it by hand.  </a:t>
              </a:r>
              <a:r>
                <a:rPr lang="en-US" altLang="en-US" dirty="0">
                  <a:solidFill>
                    <a:schemeClr val="bg1"/>
                  </a:solidFill>
                  <a:latin typeface="Arial" charset="0"/>
                </a:rPr>
                <a:t>The phasor is a function of frequency, </a:t>
              </a:r>
              <a:r>
                <a:rPr lang="en-US" altLang="en-US" i="1" dirty="0">
                  <a:solidFill>
                    <a:schemeClr val="bg1"/>
                  </a:solidFill>
                  <a:latin typeface="Symbol" pitchFamily="18" charset="2"/>
                </a:rPr>
                <a:t>w</a:t>
              </a:r>
              <a:r>
                <a:rPr lang="en-US" altLang="en-US" dirty="0">
                  <a:solidFill>
                    <a:schemeClr val="bg1"/>
                  </a:solidFill>
                  <a:latin typeface="Arial" charset="0"/>
                </a:rPr>
                <a:t>.</a:t>
              </a:r>
            </a:p>
          </p:txBody>
        </p:sp>
        <p:sp>
          <p:nvSpPr>
            <p:cNvPr id="996358" name="Line 6"/>
            <p:cNvSpPr>
              <a:spLocks noChangeShapeType="1"/>
            </p:cNvSpPr>
            <p:nvPr/>
          </p:nvSpPr>
          <p:spPr bwMode="auto">
            <a:xfrm flipV="1">
              <a:off x="1219200" y="3733800"/>
              <a:ext cx="1066800" cy="609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59" name="Text Box 7"/>
            <p:cNvSpPr txBox="1">
              <a:spLocks noChangeArrowheads="1"/>
            </p:cNvSpPr>
            <p:nvPr/>
          </p:nvSpPr>
          <p:spPr bwMode="auto">
            <a:xfrm>
              <a:off x="5638800" y="4565650"/>
              <a:ext cx="3140075" cy="1927225"/>
            </a:xfrm>
            <a:prstGeom prst="rect">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solidFill>
                    <a:schemeClr val="bg1"/>
                  </a:solidFill>
                  <a:latin typeface="Arial" charset="0"/>
                </a:rPr>
                <a:t>This is the phasor.  It is a complex number, and so does not really exist.  Here are two equivalent forms.</a:t>
              </a:r>
            </a:p>
          </p:txBody>
        </p:sp>
        <p:sp>
          <p:nvSpPr>
            <p:cNvPr id="996360" name="Line 8"/>
            <p:cNvSpPr>
              <a:spLocks noChangeShapeType="1"/>
            </p:cNvSpPr>
            <p:nvPr/>
          </p:nvSpPr>
          <p:spPr bwMode="auto">
            <a:xfrm flipH="1" flipV="1">
              <a:off x="5715000" y="4038600"/>
              <a:ext cx="990600" cy="6858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7" name="Rectangle 3"/>
          <p:cNvSpPr>
            <a:spLocks noGrp="1" noChangeArrowheads="1"/>
          </p:cNvSpPr>
          <p:nvPr>
            <p:ph type="title"/>
          </p:nvPr>
        </p:nvSpPr>
        <p:spPr>
          <a:xfrm>
            <a:off x="685800" y="304800"/>
            <a:ext cx="8458200" cy="838200"/>
          </a:xfrm>
        </p:spPr>
        <p:txBody>
          <a:bodyPr/>
          <a:lstStyle/>
          <a:p>
            <a:r>
              <a:rPr lang="en-US" altLang="en-US"/>
              <a:t>Definition of a Phasor – 5</a:t>
            </a:r>
          </a:p>
        </p:txBody>
      </p:sp>
      <p:sp>
        <p:nvSpPr>
          <p:cNvPr id="1045508" name="Rectangle 4"/>
          <p:cNvSpPr>
            <a:spLocks noGrp="1" noChangeArrowheads="1"/>
          </p:cNvSpPr>
          <p:nvPr>
            <p:ph type="body" idx="1"/>
          </p:nvPr>
        </p:nvSpPr>
        <p:spPr>
          <a:xfrm>
            <a:off x="533400" y="1066800"/>
            <a:ext cx="8382000" cy="2286000"/>
          </a:xfrm>
        </p:spPr>
        <p:txBody>
          <a:bodyPr/>
          <a:lstStyle/>
          <a:p>
            <a:pPr>
              <a:lnSpc>
                <a:spcPct val="90000"/>
              </a:lnSpc>
              <a:buFontTx/>
              <a:buNone/>
            </a:pPr>
            <a:r>
              <a:rPr lang="en-US" altLang="en-US" sz="2800"/>
              <a:t>A phasor is a complex number.  In particular, a phasor is a complex number whose magnitude is the magnitude of a corresponding sinusoid, and whose phase is the phase of that corresponding sinusoid.  There are a variety of notations for this process.</a:t>
            </a:r>
          </a:p>
        </p:txBody>
      </p:sp>
      <p:grpSp>
        <p:nvGrpSpPr>
          <p:cNvPr id="2" name="Group 1"/>
          <p:cNvGrpSpPr/>
          <p:nvPr/>
        </p:nvGrpSpPr>
        <p:grpSpPr>
          <a:xfrm>
            <a:off x="0" y="3429000"/>
            <a:ext cx="9144000" cy="3429000"/>
            <a:chOff x="0" y="3429000"/>
            <a:chExt cx="9144000" cy="3429000"/>
          </a:xfrm>
        </p:grpSpPr>
        <p:sp>
          <p:nvSpPr>
            <p:cNvPr id="1045506" name="Rectangle 2"/>
            <p:cNvSpPr>
              <a:spLocks noChangeArrowheads="1"/>
            </p:cNvSpPr>
            <p:nvPr/>
          </p:nvSpPr>
          <p:spPr bwMode="auto">
            <a:xfrm>
              <a:off x="0" y="3429000"/>
              <a:ext cx="9144000" cy="3429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045509" name="Object 5"/>
            <p:cNvGraphicFramePr>
              <a:graphicFrameLocks noChangeAspect="1"/>
            </p:cNvGraphicFramePr>
            <p:nvPr>
              <p:extLst>
                <p:ext uri="{D42A27DB-BD31-4B8C-83A1-F6EECF244321}">
                  <p14:modId xmlns:p14="http://schemas.microsoft.com/office/powerpoint/2010/main" val="3779655394"/>
                </p:ext>
              </p:extLst>
            </p:nvPr>
          </p:nvGraphicFramePr>
          <p:xfrm>
            <a:off x="2173288" y="3429000"/>
            <a:ext cx="4011612" cy="598488"/>
          </p:xfrm>
          <a:graphic>
            <a:graphicData uri="http://schemas.openxmlformats.org/presentationml/2006/ole">
              <mc:AlternateContent xmlns:mc="http://schemas.openxmlformats.org/markup-compatibility/2006">
                <mc:Choice xmlns:v="urn:schemas-microsoft-com:vml" Requires="v">
                  <p:oleObj spid="_x0000_s1045549" name="Equation" r:id="rId4" imgW="1790640" imgH="266400" progId="Equation.DSMT4">
                    <p:embed/>
                  </p:oleObj>
                </mc:Choice>
                <mc:Fallback>
                  <p:oleObj name="Equation" r:id="rId4" imgW="1790640" imgH="2664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3288" y="3429000"/>
                          <a:ext cx="4011612" cy="59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5510" name="Text Box 6"/>
            <p:cNvSpPr txBox="1">
              <a:spLocks noChangeArrowheads="1"/>
            </p:cNvSpPr>
            <p:nvPr/>
          </p:nvSpPr>
          <p:spPr bwMode="auto">
            <a:xfrm>
              <a:off x="533400" y="4191000"/>
              <a:ext cx="8229600" cy="229235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1" u="sng" dirty="0">
                  <a:solidFill>
                    <a:schemeClr val="bg1"/>
                  </a:solidFill>
                  <a:latin typeface="Arial" charset="0"/>
                </a:rPr>
                <a:t>We will use an upper-case letter with a bar over it when we write it by hand.  We will use an m as the subscript, or part of the subscript.  We will drop  this subscript when we introduce RMS phasors in the next chapter.  The m indicates a magnitude-based phasor.  This is required.</a:t>
              </a:r>
              <a:endParaRPr lang="en-US" altLang="en-US" dirty="0">
                <a:solidFill>
                  <a:schemeClr val="bg1"/>
                </a:solidFill>
                <a:latin typeface="Arial" charset="0"/>
              </a:endParaRPr>
            </a:p>
          </p:txBody>
        </p:sp>
        <p:sp>
          <p:nvSpPr>
            <p:cNvPr id="1045511" name="Line 7"/>
            <p:cNvSpPr>
              <a:spLocks noChangeShapeType="1"/>
            </p:cNvSpPr>
            <p:nvPr/>
          </p:nvSpPr>
          <p:spPr bwMode="auto">
            <a:xfrm flipV="1">
              <a:off x="1219200" y="3733800"/>
              <a:ext cx="1066800" cy="609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p:nvPr>
        </p:nvSpPr>
        <p:spPr>
          <a:xfrm>
            <a:off x="2362200" y="0"/>
            <a:ext cx="6781800" cy="914400"/>
          </a:xfrm>
        </p:spPr>
        <p:txBody>
          <a:bodyPr/>
          <a:lstStyle/>
          <a:p>
            <a:r>
              <a:rPr lang="en-US" altLang="en-US" sz="3600"/>
              <a:t>Phasors – Things to Remember</a:t>
            </a:r>
          </a:p>
        </p:txBody>
      </p:sp>
      <p:sp>
        <p:nvSpPr>
          <p:cNvPr id="998403" name="Rectangle 3"/>
          <p:cNvSpPr>
            <a:spLocks noGrp="1" noChangeArrowheads="1"/>
          </p:cNvSpPr>
          <p:nvPr>
            <p:ph type="body" idx="1"/>
          </p:nvPr>
        </p:nvSpPr>
        <p:spPr>
          <a:xfrm>
            <a:off x="228600" y="838200"/>
            <a:ext cx="8686800" cy="4267200"/>
          </a:xfrm>
        </p:spPr>
        <p:txBody>
          <a:bodyPr/>
          <a:lstStyle/>
          <a:p>
            <a:pPr>
              <a:lnSpc>
                <a:spcPct val="90000"/>
              </a:lnSpc>
              <a:buFontTx/>
              <a:buNone/>
            </a:pPr>
            <a:r>
              <a:rPr lang="en-US" altLang="en-US" sz="2000" dirty="0"/>
              <a:t>All of these notations are intended, in part, to remind us of some key things to remember about phasors and the phasor transform. </a:t>
            </a:r>
          </a:p>
          <a:p>
            <a:pPr>
              <a:lnSpc>
                <a:spcPct val="90000"/>
              </a:lnSpc>
            </a:pPr>
            <a:r>
              <a:rPr lang="en-US" altLang="en-US" sz="2000" dirty="0"/>
              <a:t>A phasor is a complex number whose magnitude is the magnitude of a corresponding sinusoid, and whose phase is the phase of that corresponding sinusoid.  </a:t>
            </a:r>
          </a:p>
          <a:p>
            <a:pPr>
              <a:lnSpc>
                <a:spcPct val="90000"/>
              </a:lnSpc>
            </a:pPr>
            <a:r>
              <a:rPr lang="en-US" altLang="en-US" sz="2000" dirty="0"/>
              <a:t>A phasor is complex, and does not exist.  Voltages and currents are real, and do exist.  </a:t>
            </a:r>
          </a:p>
          <a:p>
            <a:pPr>
              <a:lnSpc>
                <a:spcPct val="90000"/>
              </a:lnSpc>
            </a:pPr>
            <a:r>
              <a:rPr lang="en-US" altLang="en-US" sz="2000" dirty="0"/>
              <a:t>A voltage is not equal to its phasor.  A current is not equal to its phasor.</a:t>
            </a:r>
          </a:p>
          <a:p>
            <a:pPr>
              <a:lnSpc>
                <a:spcPct val="90000"/>
              </a:lnSpc>
            </a:pPr>
            <a:r>
              <a:rPr lang="en-US" altLang="en-US" sz="2000" dirty="0"/>
              <a:t>A phasor is a function of frequency, </a:t>
            </a:r>
            <a:r>
              <a:rPr lang="en-US" altLang="en-US" sz="2000" i="1" dirty="0">
                <a:latin typeface="Symbol" pitchFamily="18" charset="2"/>
              </a:rPr>
              <a:t>w</a:t>
            </a:r>
            <a:r>
              <a:rPr lang="en-US" altLang="en-US" sz="2000" dirty="0"/>
              <a:t>.  A sinusoidal voltage or current is a function of time, </a:t>
            </a:r>
            <a:r>
              <a:rPr lang="en-US" altLang="en-US" sz="2000" i="1" dirty="0"/>
              <a:t>t</a:t>
            </a:r>
            <a:r>
              <a:rPr lang="en-US" altLang="en-US" sz="2000" dirty="0"/>
              <a:t>.  The variable </a:t>
            </a:r>
            <a:r>
              <a:rPr lang="en-US" altLang="en-US" sz="2000" i="1" dirty="0"/>
              <a:t>t</a:t>
            </a:r>
            <a:r>
              <a:rPr lang="en-US" altLang="en-US" sz="2000" dirty="0"/>
              <a:t> does not appear in the phasor domain.  The square root of –1, or </a:t>
            </a:r>
            <a:r>
              <a:rPr lang="en-US" altLang="en-US" sz="2000" i="1" dirty="0"/>
              <a:t>j</a:t>
            </a:r>
            <a:r>
              <a:rPr lang="en-US" altLang="en-US" sz="2000" dirty="0"/>
              <a:t>, does not appear in the time domain.</a:t>
            </a:r>
          </a:p>
          <a:p>
            <a:pPr>
              <a:lnSpc>
                <a:spcPct val="90000"/>
              </a:lnSpc>
            </a:pPr>
            <a:r>
              <a:rPr lang="en-US" altLang="en-US" sz="2000" dirty="0"/>
              <a:t>Phasor variables are given as upper-case boldface variables, with lowercase subscripts.  </a:t>
            </a:r>
            <a:r>
              <a:rPr lang="en-US" altLang="en-US" sz="2000" b="1" dirty="0"/>
              <a:t>For hand-drawn letters, a bar must be placed over the variable to indicate that it is a phasor. An m must be added to the subscript to show that we are using magnitude-based phasors.  </a:t>
            </a:r>
          </a:p>
        </p:txBody>
      </p:sp>
      <p:grpSp>
        <p:nvGrpSpPr>
          <p:cNvPr id="998404" name="Group 4"/>
          <p:cNvGrpSpPr>
            <a:grpSpLocks/>
          </p:cNvGrpSpPr>
          <p:nvPr/>
        </p:nvGrpSpPr>
        <p:grpSpPr bwMode="auto">
          <a:xfrm>
            <a:off x="1967023" y="5486400"/>
            <a:ext cx="7162800" cy="1219200"/>
            <a:chOff x="480" y="2976"/>
            <a:chExt cx="4608" cy="864"/>
          </a:xfrm>
        </p:grpSpPr>
        <p:pic>
          <p:nvPicPr>
            <p:cNvPr id="998405" name="Picture 5" descr="bd061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 y="2976"/>
              <a:ext cx="1152" cy="864"/>
            </a:xfrm>
            <a:prstGeom prst="rect">
              <a:avLst/>
            </a:prstGeom>
            <a:solidFill>
              <a:schemeClr val="accent1"/>
            </a:solidFill>
          </p:spPr>
        </p:pic>
        <p:pic>
          <p:nvPicPr>
            <p:cNvPr id="998406" name="Picture 6" descr="bd061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2" y="2976"/>
              <a:ext cx="1152" cy="864"/>
            </a:xfrm>
            <a:prstGeom prst="rect">
              <a:avLst/>
            </a:prstGeom>
            <a:solidFill>
              <a:schemeClr val="accent1"/>
            </a:solidFill>
          </p:spPr>
        </p:pic>
        <p:pic>
          <p:nvPicPr>
            <p:cNvPr id="998407" name="Picture 7" descr="bd061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4" y="2976"/>
              <a:ext cx="1152" cy="864"/>
            </a:xfrm>
            <a:prstGeom prst="rect">
              <a:avLst/>
            </a:prstGeom>
            <a:solidFill>
              <a:schemeClr val="accent1"/>
            </a:solidFill>
          </p:spPr>
        </p:pic>
        <p:pic>
          <p:nvPicPr>
            <p:cNvPr id="998408" name="Picture 8" descr="bd061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6" y="2976"/>
              <a:ext cx="1152" cy="864"/>
            </a:xfrm>
            <a:prstGeom prst="rect">
              <a:avLst/>
            </a:prstGeom>
            <a:solidFill>
              <a:schemeClr val="accent1"/>
            </a:solidFill>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3" name="Rectangle 5"/>
          <p:cNvSpPr>
            <a:spLocks noChangeArrowheads="1"/>
          </p:cNvSpPr>
          <p:nvPr/>
        </p:nvSpPr>
        <p:spPr bwMode="auto">
          <a:xfrm>
            <a:off x="5486400" y="2209800"/>
            <a:ext cx="3657600" cy="3733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450" name="Rectangle 2"/>
          <p:cNvSpPr>
            <a:spLocks noGrp="1" noChangeArrowheads="1"/>
          </p:cNvSpPr>
          <p:nvPr>
            <p:ph type="title"/>
          </p:nvPr>
        </p:nvSpPr>
        <p:spPr>
          <a:xfrm>
            <a:off x="2362200" y="0"/>
            <a:ext cx="6781800" cy="1143000"/>
          </a:xfrm>
        </p:spPr>
        <p:txBody>
          <a:bodyPr/>
          <a:lstStyle/>
          <a:p>
            <a:r>
              <a:rPr lang="en-US" altLang="en-US" sz="3600"/>
              <a:t>Circuit Elements in the Phasor Domain</a:t>
            </a:r>
          </a:p>
        </p:txBody>
      </p:sp>
      <p:sp>
        <p:nvSpPr>
          <p:cNvPr id="1000451" name="Rectangle 3"/>
          <p:cNvSpPr>
            <a:spLocks noGrp="1" noChangeArrowheads="1"/>
          </p:cNvSpPr>
          <p:nvPr>
            <p:ph type="body" idx="1"/>
          </p:nvPr>
        </p:nvSpPr>
        <p:spPr>
          <a:xfrm>
            <a:off x="533400" y="1219200"/>
            <a:ext cx="4953000" cy="4495800"/>
          </a:xfrm>
        </p:spPr>
        <p:txBody>
          <a:bodyPr/>
          <a:lstStyle/>
          <a:p>
            <a:pPr>
              <a:lnSpc>
                <a:spcPct val="90000"/>
              </a:lnSpc>
              <a:buFontTx/>
              <a:buNone/>
            </a:pPr>
            <a:r>
              <a:rPr lang="en-US" altLang="en-US" sz="2800" dirty="0"/>
              <a:t>We are going to transform entire circuits to the phasor domain, and then solve there.  To do this, we must have transforms for all of the circuit elements.  </a:t>
            </a:r>
          </a:p>
          <a:p>
            <a:pPr>
              <a:lnSpc>
                <a:spcPct val="90000"/>
              </a:lnSpc>
              <a:buFontTx/>
              <a:buNone/>
            </a:pPr>
            <a:r>
              <a:rPr lang="en-US" altLang="en-US" sz="2800" dirty="0"/>
              <a:t>The derivations of the transformations are not given here, but are explained in many textbooks.  </a:t>
            </a:r>
          </a:p>
        </p:txBody>
      </p:sp>
      <p:pic>
        <p:nvPicPr>
          <p:cNvPr id="1000452" name="Picture 4" descr="pe0237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2286000"/>
            <a:ext cx="3581400" cy="3563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a:xfrm>
            <a:off x="1219200" y="0"/>
            <a:ext cx="7772400" cy="1371600"/>
          </a:xfrm>
        </p:spPr>
        <p:txBody>
          <a:bodyPr/>
          <a:lstStyle/>
          <a:p>
            <a:r>
              <a:rPr lang="en-US" altLang="en-US"/>
              <a:t>Phasor Transforms of </a:t>
            </a:r>
            <a:br>
              <a:rPr lang="en-US" altLang="en-US"/>
            </a:br>
            <a:r>
              <a:rPr lang="en-US" altLang="en-US"/>
              <a:t>Independent Sources</a:t>
            </a:r>
          </a:p>
        </p:txBody>
      </p:sp>
      <p:sp>
        <p:nvSpPr>
          <p:cNvPr id="1002499" name="Rectangle 3"/>
          <p:cNvSpPr>
            <a:spLocks noGrp="1" noChangeArrowheads="1"/>
          </p:cNvSpPr>
          <p:nvPr>
            <p:ph type="body" idx="1"/>
          </p:nvPr>
        </p:nvSpPr>
        <p:spPr>
          <a:xfrm>
            <a:off x="0" y="1524000"/>
            <a:ext cx="3733800" cy="4800600"/>
          </a:xfrm>
          <a:solidFill>
            <a:srgbClr val="66FFFF"/>
          </a:solidFill>
          <a:ln>
            <a:solidFill>
              <a:schemeClr val="tx1"/>
            </a:solidFill>
            <a:miter lim="800000"/>
            <a:headEnd/>
            <a:tailEnd/>
          </a:ln>
        </p:spPr>
        <p:txBody>
          <a:bodyPr/>
          <a:lstStyle/>
          <a:p>
            <a:pPr>
              <a:lnSpc>
                <a:spcPct val="90000"/>
              </a:lnSpc>
              <a:buFontTx/>
              <a:buNone/>
            </a:pPr>
            <a:r>
              <a:rPr lang="en-US" altLang="en-US" sz="2400" dirty="0">
                <a:solidFill>
                  <a:schemeClr val="bg1"/>
                </a:solidFill>
              </a:rPr>
              <a:t>The phasor transform of an independent voltage source is an independent voltage source, with a value equal to the phasor of that voltage. </a:t>
            </a:r>
          </a:p>
          <a:p>
            <a:pPr>
              <a:lnSpc>
                <a:spcPct val="90000"/>
              </a:lnSpc>
              <a:buFontTx/>
              <a:buNone/>
            </a:pPr>
            <a:r>
              <a:rPr lang="en-US" altLang="en-US" sz="2400" dirty="0">
                <a:solidFill>
                  <a:schemeClr val="bg1"/>
                </a:solidFill>
              </a:rPr>
              <a:t>The phasor transform of an independent current source is an independent current source, with a value equal to the phasor of that current.</a:t>
            </a:r>
          </a:p>
        </p:txBody>
      </p:sp>
      <p:graphicFrame>
        <p:nvGraphicFramePr>
          <p:cNvPr id="1002500" name="Object 4"/>
          <p:cNvGraphicFramePr>
            <a:graphicFrameLocks noChangeAspect="1"/>
          </p:cNvGraphicFramePr>
          <p:nvPr>
            <p:extLst>
              <p:ext uri="{D42A27DB-BD31-4B8C-83A1-F6EECF244321}">
                <p14:modId xmlns:p14="http://schemas.microsoft.com/office/powerpoint/2010/main" val="3809634919"/>
              </p:ext>
            </p:extLst>
          </p:nvPr>
        </p:nvGraphicFramePr>
        <p:xfrm>
          <a:off x="3962400" y="1371600"/>
          <a:ext cx="5057775" cy="5316538"/>
        </p:xfrm>
        <a:graphic>
          <a:graphicData uri="http://schemas.openxmlformats.org/presentationml/2006/ole">
            <mc:AlternateContent xmlns:mc="http://schemas.openxmlformats.org/markup-compatibility/2006">
              <mc:Choice xmlns:v="urn:schemas-microsoft-com:vml" Requires="v">
                <p:oleObj spid="_x0000_s1002536" name="VISIO" r:id="rId4" imgW="5057640" imgH="5316840" progId="Visio.Drawing.6">
                  <p:embed/>
                </p:oleObj>
              </mc:Choice>
              <mc:Fallback>
                <p:oleObj name="VISIO" r:id="rId4" imgW="5057640" imgH="53168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371600"/>
                        <a:ext cx="5057775" cy="5316538"/>
                      </a:xfrm>
                      <a:prstGeom prst="rect">
                        <a:avLst/>
                      </a:prstGeom>
                      <a:solidFill>
                        <a:schemeClr val="accent1"/>
                      </a:solidFill>
                      <a:ln w="12700">
                        <a:solidFill>
                          <a:schemeClr val="tx1"/>
                        </a:solidFill>
                        <a:miter lim="800000"/>
                        <a:headEnd/>
                        <a:tailEnd/>
                      </a:ln>
                      <a:effec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a:xfrm>
            <a:off x="1219200" y="0"/>
            <a:ext cx="7772400" cy="1371600"/>
          </a:xfrm>
        </p:spPr>
        <p:txBody>
          <a:bodyPr/>
          <a:lstStyle/>
          <a:p>
            <a:r>
              <a:rPr lang="en-US" altLang="en-US"/>
              <a:t>Phasor Transforms of </a:t>
            </a:r>
            <a:br>
              <a:rPr lang="en-US" altLang="en-US"/>
            </a:br>
            <a:r>
              <a:rPr lang="en-US" altLang="en-US"/>
              <a:t>Dependent Voltage Sources</a:t>
            </a:r>
          </a:p>
        </p:txBody>
      </p:sp>
      <p:sp>
        <p:nvSpPr>
          <p:cNvPr id="1004547" name="Rectangle 3"/>
          <p:cNvSpPr>
            <a:spLocks noGrp="1" noChangeArrowheads="1"/>
          </p:cNvSpPr>
          <p:nvPr>
            <p:ph type="body" idx="1"/>
          </p:nvPr>
        </p:nvSpPr>
        <p:spPr>
          <a:xfrm>
            <a:off x="152400" y="1524000"/>
            <a:ext cx="3810000" cy="4800600"/>
          </a:xfrm>
          <a:solidFill>
            <a:srgbClr val="66FFFF"/>
          </a:solidFill>
          <a:ln>
            <a:solidFill>
              <a:schemeClr val="tx1"/>
            </a:solidFill>
            <a:miter lim="800000"/>
            <a:headEnd/>
            <a:tailEnd/>
          </a:ln>
        </p:spPr>
        <p:txBody>
          <a:bodyPr/>
          <a:lstStyle/>
          <a:p>
            <a:pPr>
              <a:lnSpc>
                <a:spcPct val="90000"/>
              </a:lnSpc>
              <a:buFontTx/>
              <a:buNone/>
            </a:pPr>
            <a:r>
              <a:rPr lang="en-US" altLang="en-US" dirty="0">
                <a:solidFill>
                  <a:schemeClr val="bg1"/>
                </a:solidFill>
              </a:rPr>
              <a:t>The phasor transform of a dependent voltage source is a dependent voltage source that depends on the phasor of that dependent source variable. </a:t>
            </a:r>
          </a:p>
        </p:txBody>
      </p:sp>
      <p:graphicFrame>
        <p:nvGraphicFramePr>
          <p:cNvPr id="1004548" name="Object 4"/>
          <p:cNvGraphicFramePr>
            <a:graphicFrameLocks noChangeAspect="1"/>
          </p:cNvGraphicFramePr>
          <p:nvPr>
            <p:extLst>
              <p:ext uri="{D42A27DB-BD31-4B8C-83A1-F6EECF244321}">
                <p14:modId xmlns:p14="http://schemas.microsoft.com/office/powerpoint/2010/main" val="3666503527"/>
              </p:ext>
            </p:extLst>
          </p:nvPr>
        </p:nvGraphicFramePr>
        <p:xfrm>
          <a:off x="4235450" y="1219200"/>
          <a:ext cx="4908550" cy="5638800"/>
        </p:xfrm>
        <a:graphic>
          <a:graphicData uri="http://schemas.openxmlformats.org/presentationml/2006/ole">
            <mc:AlternateContent xmlns:mc="http://schemas.openxmlformats.org/markup-compatibility/2006">
              <mc:Choice xmlns:v="urn:schemas-microsoft-com:vml" Requires="v">
                <p:oleObj spid="_x0000_s1004584" name="VISIO" r:id="rId4" imgW="4429080" imgH="5088240" progId="Visio.Drawing.6">
                  <p:embed/>
                </p:oleObj>
              </mc:Choice>
              <mc:Fallback>
                <p:oleObj name="VISIO" r:id="rId4" imgW="4429080" imgH="50882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5450" y="1219200"/>
                        <a:ext cx="4908550" cy="5638800"/>
                      </a:xfrm>
                      <a:prstGeom prst="rect">
                        <a:avLst/>
                      </a:prstGeom>
                      <a:solidFill>
                        <a:schemeClr val="accent1"/>
                      </a:solidFill>
                      <a:ln w="12700">
                        <a:solidFill>
                          <a:schemeClr val="tx1"/>
                        </a:solidFill>
                        <a:miter lim="800000"/>
                        <a:headEnd/>
                        <a:tailEnd/>
                      </a:ln>
                      <a:effec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a:xfrm>
            <a:off x="1219200" y="0"/>
            <a:ext cx="7772400" cy="1066800"/>
          </a:xfrm>
        </p:spPr>
        <p:txBody>
          <a:bodyPr/>
          <a:lstStyle/>
          <a:p>
            <a:r>
              <a:rPr lang="en-US" altLang="en-US" sz="3600"/>
              <a:t>Phasor Transforms of </a:t>
            </a:r>
            <a:br>
              <a:rPr lang="en-US" altLang="en-US" sz="3600"/>
            </a:br>
            <a:r>
              <a:rPr lang="en-US" altLang="en-US" sz="3600"/>
              <a:t>Dependent Current Sources</a:t>
            </a:r>
          </a:p>
        </p:txBody>
      </p:sp>
      <p:sp>
        <p:nvSpPr>
          <p:cNvPr id="1006595" name="Rectangle 3"/>
          <p:cNvSpPr>
            <a:spLocks noGrp="1" noChangeArrowheads="1"/>
          </p:cNvSpPr>
          <p:nvPr>
            <p:ph type="body" idx="1"/>
          </p:nvPr>
        </p:nvSpPr>
        <p:spPr>
          <a:xfrm>
            <a:off x="152400" y="1524000"/>
            <a:ext cx="3124200" cy="4800600"/>
          </a:xfrm>
          <a:solidFill>
            <a:srgbClr val="66FFFF"/>
          </a:solidFill>
          <a:ln>
            <a:solidFill>
              <a:schemeClr val="tx1"/>
            </a:solidFill>
            <a:miter lim="800000"/>
            <a:headEnd/>
            <a:tailEnd/>
          </a:ln>
        </p:spPr>
        <p:txBody>
          <a:bodyPr/>
          <a:lstStyle/>
          <a:p>
            <a:pPr>
              <a:buFontTx/>
              <a:buNone/>
            </a:pPr>
            <a:r>
              <a:rPr lang="en-US" altLang="en-US" sz="2800" dirty="0">
                <a:solidFill>
                  <a:schemeClr val="bg1"/>
                </a:solidFill>
              </a:rPr>
              <a:t>The phasor transform of a dependent current source is a dependent current source that depends on the phasor of that dependent source variable.</a:t>
            </a:r>
          </a:p>
        </p:txBody>
      </p:sp>
      <p:graphicFrame>
        <p:nvGraphicFramePr>
          <p:cNvPr id="1006596" name="Object 4"/>
          <p:cNvGraphicFramePr>
            <a:graphicFrameLocks noChangeAspect="1"/>
          </p:cNvGraphicFramePr>
          <p:nvPr>
            <p:extLst>
              <p:ext uri="{D42A27DB-BD31-4B8C-83A1-F6EECF244321}">
                <p14:modId xmlns:p14="http://schemas.microsoft.com/office/powerpoint/2010/main" val="1789896381"/>
              </p:ext>
            </p:extLst>
          </p:nvPr>
        </p:nvGraphicFramePr>
        <p:xfrm>
          <a:off x="4102100" y="1066800"/>
          <a:ext cx="5041900" cy="5791200"/>
        </p:xfrm>
        <a:graphic>
          <a:graphicData uri="http://schemas.openxmlformats.org/presentationml/2006/ole">
            <mc:AlternateContent xmlns:mc="http://schemas.openxmlformats.org/markup-compatibility/2006">
              <mc:Choice xmlns:v="urn:schemas-microsoft-com:vml" Requires="v">
                <p:oleObj spid="_x0000_s1006632" name="VISIO" r:id="rId4" imgW="4429080" imgH="5088240" progId="Visio.Drawing.6">
                  <p:embed/>
                </p:oleObj>
              </mc:Choice>
              <mc:Fallback>
                <p:oleObj name="VISIO" r:id="rId4" imgW="4429080" imgH="50882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2100" y="1066800"/>
                        <a:ext cx="5041900" cy="5791200"/>
                      </a:xfrm>
                      <a:prstGeom prst="rect">
                        <a:avLst/>
                      </a:prstGeom>
                      <a:solidFill>
                        <a:schemeClr val="accent1"/>
                      </a:solidFill>
                      <a:ln w="12700">
                        <a:solidFill>
                          <a:schemeClr val="tx1"/>
                        </a:solidFill>
                        <a:miter lim="800000"/>
                        <a:headEnd/>
                        <a:tailEnd/>
                      </a:ln>
                      <a:effec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a:xfrm>
            <a:off x="1219200" y="0"/>
            <a:ext cx="7772400" cy="1371600"/>
          </a:xfrm>
        </p:spPr>
        <p:txBody>
          <a:bodyPr/>
          <a:lstStyle/>
          <a:p>
            <a:r>
              <a:rPr lang="en-US" altLang="en-US"/>
              <a:t>Phasor Transforms of </a:t>
            </a:r>
            <a:br>
              <a:rPr lang="en-US" altLang="en-US"/>
            </a:br>
            <a:r>
              <a:rPr lang="en-US" altLang="en-US"/>
              <a:t>Passive Elements</a:t>
            </a:r>
          </a:p>
        </p:txBody>
      </p:sp>
      <p:sp>
        <p:nvSpPr>
          <p:cNvPr id="1008643" name="Rectangle 3"/>
          <p:cNvSpPr>
            <a:spLocks noGrp="1" noChangeArrowheads="1"/>
          </p:cNvSpPr>
          <p:nvPr>
            <p:ph type="body" idx="1"/>
          </p:nvPr>
        </p:nvSpPr>
        <p:spPr>
          <a:xfrm>
            <a:off x="152400" y="1447800"/>
            <a:ext cx="8763000" cy="4419600"/>
          </a:xfrm>
          <a:solidFill>
            <a:srgbClr val="66FFFF"/>
          </a:solidFill>
          <a:ln>
            <a:solidFill>
              <a:schemeClr val="tx1"/>
            </a:solidFill>
            <a:miter lim="800000"/>
            <a:headEnd/>
            <a:tailEnd/>
          </a:ln>
        </p:spPr>
        <p:txBody>
          <a:bodyPr/>
          <a:lstStyle/>
          <a:p>
            <a:pPr marL="0" indent="349250">
              <a:buFontTx/>
              <a:buNone/>
            </a:pPr>
            <a:r>
              <a:rPr lang="en-US" altLang="en-US" sz="2800" dirty="0">
                <a:solidFill>
                  <a:schemeClr val="bg1"/>
                </a:solidFill>
              </a:rPr>
              <a:t>The phasor transform of a passive element results in something we call an </a:t>
            </a:r>
            <a:r>
              <a:rPr lang="en-US" altLang="en-US" sz="2800" b="1" dirty="0">
                <a:solidFill>
                  <a:schemeClr val="bg1"/>
                </a:solidFill>
              </a:rPr>
              <a:t>impedance</a:t>
            </a:r>
            <a:r>
              <a:rPr lang="en-US" altLang="en-US" sz="2800" dirty="0">
                <a:solidFill>
                  <a:schemeClr val="bg1"/>
                </a:solidFill>
              </a:rPr>
              <a:t>.  The impedance is the ratio of the phasor of the voltage to the phasor of the current for that passive element.  The ratio of phasor voltage to phasor current will have units of resistance, since it is a ratio of voltage to current.  We use the symbol </a:t>
            </a:r>
            <a:r>
              <a:rPr lang="en-US" altLang="en-US" sz="2800" i="1" dirty="0">
                <a:solidFill>
                  <a:schemeClr val="bg1"/>
                </a:solidFill>
                <a:latin typeface="Times New Roman" panose="02020603050405020304" pitchFamily="18" charset="0"/>
                <a:cs typeface="Times New Roman" panose="02020603050405020304" pitchFamily="18" charset="0"/>
              </a:rPr>
              <a:t>Z</a:t>
            </a:r>
            <a:r>
              <a:rPr lang="en-US" altLang="en-US" sz="2800" i="1" dirty="0">
                <a:solidFill>
                  <a:schemeClr val="bg1"/>
                </a:solidFill>
              </a:rPr>
              <a:t> </a:t>
            </a:r>
            <a:r>
              <a:rPr lang="en-US" altLang="en-US" sz="2800" dirty="0">
                <a:solidFill>
                  <a:schemeClr val="bg1"/>
                </a:solidFill>
              </a:rPr>
              <a:t>for impedance. The impedance will behave like a resistance behaved in dc circuits. Thus, a  impedance is defined by the equation</a:t>
            </a:r>
          </a:p>
        </p:txBody>
      </p:sp>
      <p:graphicFrame>
        <p:nvGraphicFramePr>
          <p:cNvPr id="1008645" name="Object 5"/>
          <p:cNvGraphicFramePr>
            <a:graphicFrameLocks noChangeAspect="1"/>
          </p:cNvGraphicFramePr>
          <p:nvPr>
            <p:extLst>
              <p:ext uri="{D42A27DB-BD31-4B8C-83A1-F6EECF244321}">
                <p14:modId xmlns:p14="http://schemas.microsoft.com/office/powerpoint/2010/main" val="2308490287"/>
              </p:ext>
            </p:extLst>
          </p:nvPr>
        </p:nvGraphicFramePr>
        <p:xfrm>
          <a:off x="3581400" y="5410200"/>
          <a:ext cx="1854200" cy="1201738"/>
        </p:xfrm>
        <a:graphic>
          <a:graphicData uri="http://schemas.openxmlformats.org/presentationml/2006/ole">
            <mc:AlternateContent xmlns:mc="http://schemas.openxmlformats.org/markup-compatibility/2006">
              <mc:Choice xmlns:v="urn:schemas-microsoft-com:vml" Requires="v">
                <p:oleObj spid="_x0000_s1008682" name="Equation" r:id="rId4" imgW="761760" imgH="495000" progId="Equation.DSMT4">
                  <p:embed/>
                </p:oleObj>
              </mc:Choice>
              <mc:Fallback>
                <p:oleObj name="Equation" r:id="rId4" imgW="761760" imgH="495000" progId="Equation.DSMT4">
                  <p:embed/>
                  <p:pic>
                    <p:nvPicPr>
                      <p:cNvPr id="0" name="Object 5"/>
                      <p:cNvPicPr>
                        <a:picLocks noChangeAspect="1" noChangeArrowheads="1"/>
                      </p:cNvPicPr>
                      <p:nvPr/>
                    </p:nvPicPr>
                    <p:blipFill>
                      <a:blip r:embed="rId5"/>
                      <a:srcRect/>
                      <a:stretch>
                        <a:fillRect/>
                      </a:stretch>
                    </p:blipFill>
                    <p:spPr bwMode="auto">
                      <a:xfrm>
                        <a:off x="3581400" y="5410200"/>
                        <a:ext cx="1854200" cy="120173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Grp="1" noChangeArrowheads="1"/>
          </p:cNvSpPr>
          <p:nvPr>
            <p:ph type="title"/>
          </p:nvPr>
        </p:nvSpPr>
        <p:spPr>
          <a:xfrm>
            <a:off x="1219200" y="0"/>
            <a:ext cx="7772400" cy="1371600"/>
          </a:xfrm>
        </p:spPr>
        <p:txBody>
          <a:bodyPr/>
          <a:lstStyle/>
          <a:p>
            <a:r>
              <a:rPr lang="en-US" altLang="en-US"/>
              <a:t>Phasor Transforms of </a:t>
            </a:r>
            <a:br>
              <a:rPr lang="en-US" altLang="en-US"/>
            </a:br>
            <a:r>
              <a:rPr lang="en-US" altLang="en-US"/>
              <a:t>Passive Elements</a:t>
            </a:r>
          </a:p>
        </p:txBody>
      </p:sp>
      <p:sp>
        <p:nvSpPr>
          <p:cNvPr id="1053699" name="Rectangle 3"/>
          <p:cNvSpPr>
            <a:spLocks noGrp="1" noChangeArrowheads="1"/>
          </p:cNvSpPr>
          <p:nvPr>
            <p:ph type="body" idx="1"/>
          </p:nvPr>
        </p:nvSpPr>
        <p:spPr>
          <a:xfrm>
            <a:off x="152400" y="1447800"/>
            <a:ext cx="8763000" cy="4191000"/>
          </a:xfrm>
          <a:solidFill>
            <a:srgbClr val="66FFFF"/>
          </a:solidFill>
          <a:ln>
            <a:solidFill>
              <a:schemeClr val="tx1"/>
            </a:solidFill>
            <a:miter lim="800000"/>
            <a:headEnd/>
            <a:tailEnd/>
          </a:ln>
        </p:spPr>
        <p:txBody>
          <a:bodyPr/>
          <a:lstStyle/>
          <a:p>
            <a:pPr marL="0" indent="349250">
              <a:buFontTx/>
              <a:buNone/>
            </a:pPr>
            <a:r>
              <a:rPr lang="en-US" altLang="en-US" sz="2800" dirty="0">
                <a:solidFill>
                  <a:schemeClr val="bg1"/>
                </a:solidFill>
              </a:rPr>
              <a:t>The inverse of the impedance is called the </a:t>
            </a:r>
            <a:r>
              <a:rPr lang="en-US" altLang="en-US" sz="2800" b="1" dirty="0">
                <a:solidFill>
                  <a:schemeClr val="bg1"/>
                </a:solidFill>
              </a:rPr>
              <a:t>admittance</a:t>
            </a:r>
            <a:r>
              <a:rPr lang="en-US" altLang="en-US" sz="2800" dirty="0">
                <a:solidFill>
                  <a:schemeClr val="bg1"/>
                </a:solidFill>
              </a:rPr>
              <a:t>.  The admittance is the ratio of the phasor of the current to the phasor of the voltage for that passive element.  The ratio of phasor current to phasor voltage will have units of conductance, since it is a ratio of current to voltage.  We use the symbol </a:t>
            </a:r>
            <a:r>
              <a:rPr lang="en-US" altLang="en-US" sz="2800" i="1" dirty="0">
                <a:solidFill>
                  <a:schemeClr val="bg1"/>
                </a:solidFill>
                <a:latin typeface="Times New Roman" pitchFamily="18" charset="0"/>
              </a:rPr>
              <a:t>Y</a:t>
            </a:r>
            <a:r>
              <a:rPr lang="en-US" altLang="en-US" sz="2800" i="1" dirty="0">
                <a:solidFill>
                  <a:schemeClr val="bg1"/>
                </a:solidFill>
              </a:rPr>
              <a:t> </a:t>
            </a:r>
            <a:r>
              <a:rPr lang="en-US" altLang="en-US" sz="2800" dirty="0">
                <a:solidFill>
                  <a:schemeClr val="bg1"/>
                </a:solidFill>
              </a:rPr>
              <a:t>for admittance. The admittance will behave like a conductance behaved in dc circuits. We define admittance in the equation </a:t>
            </a:r>
          </a:p>
        </p:txBody>
      </p:sp>
      <p:graphicFrame>
        <p:nvGraphicFramePr>
          <p:cNvPr id="1053700" name="Object 4"/>
          <p:cNvGraphicFramePr>
            <a:graphicFrameLocks noChangeAspect="1"/>
          </p:cNvGraphicFramePr>
          <p:nvPr>
            <p:extLst>
              <p:ext uri="{D42A27DB-BD31-4B8C-83A1-F6EECF244321}">
                <p14:modId xmlns:p14="http://schemas.microsoft.com/office/powerpoint/2010/main" val="831425224"/>
              </p:ext>
            </p:extLst>
          </p:nvPr>
        </p:nvGraphicFramePr>
        <p:xfrm>
          <a:off x="3595688" y="5410200"/>
          <a:ext cx="1792287" cy="1201738"/>
        </p:xfrm>
        <a:graphic>
          <a:graphicData uri="http://schemas.openxmlformats.org/presentationml/2006/ole">
            <mc:AlternateContent xmlns:mc="http://schemas.openxmlformats.org/markup-compatibility/2006">
              <mc:Choice xmlns:v="urn:schemas-microsoft-com:vml" Requires="v">
                <p:oleObj spid="_x0000_s1053736" name="Equation" r:id="rId4" imgW="736560" imgH="495000" progId="Equation.DSMT4">
                  <p:embed/>
                </p:oleObj>
              </mc:Choice>
              <mc:Fallback>
                <p:oleObj name="Equation" r:id="rId4" imgW="736560" imgH="495000" progId="Equation.DSMT4">
                  <p:embed/>
                  <p:pic>
                    <p:nvPicPr>
                      <p:cNvPr id="0" name="Object 4"/>
                      <p:cNvPicPr>
                        <a:picLocks noChangeAspect="1" noChangeArrowheads="1"/>
                      </p:cNvPicPr>
                      <p:nvPr/>
                    </p:nvPicPr>
                    <p:blipFill>
                      <a:blip r:embed="rId5"/>
                      <a:srcRect/>
                      <a:stretch>
                        <a:fillRect/>
                      </a:stretch>
                    </p:blipFill>
                    <p:spPr bwMode="auto">
                      <a:xfrm>
                        <a:off x="3595688" y="5410200"/>
                        <a:ext cx="1792287" cy="120173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746" name="Rectangle 2"/>
          <p:cNvSpPr>
            <a:spLocks noGrp="1" noChangeArrowheads="1"/>
          </p:cNvSpPr>
          <p:nvPr>
            <p:ph type="title"/>
          </p:nvPr>
        </p:nvSpPr>
        <p:spPr>
          <a:xfrm>
            <a:off x="2362200" y="0"/>
            <a:ext cx="6629400" cy="1371600"/>
          </a:xfrm>
        </p:spPr>
        <p:txBody>
          <a:bodyPr/>
          <a:lstStyle/>
          <a:p>
            <a:r>
              <a:rPr lang="en-US" altLang="en-US" sz="4000"/>
              <a:t>Terminology for Impedance and Admittance</a:t>
            </a:r>
          </a:p>
        </p:txBody>
      </p:sp>
      <p:sp>
        <p:nvSpPr>
          <p:cNvPr id="1055747" name="Rectangle 3"/>
          <p:cNvSpPr>
            <a:spLocks noGrp="1" noChangeArrowheads="1"/>
          </p:cNvSpPr>
          <p:nvPr>
            <p:ph type="body" idx="1"/>
          </p:nvPr>
        </p:nvSpPr>
        <p:spPr>
          <a:xfrm>
            <a:off x="152400" y="1447800"/>
            <a:ext cx="8763000" cy="2514600"/>
          </a:xfrm>
          <a:solidFill>
            <a:srgbClr val="66FFFF"/>
          </a:solidFill>
          <a:ln>
            <a:solidFill>
              <a:schemeClr val="tx1"/>
            </a:solidFill>
            <a:miter lim="800000"/>
            <a:headEnd/>
            <a:tailEnd/>
          </a:ln>
        </p:spPr>
        <p:txBody>
          <a:bodyPr/>
          <a:lstStyle/>
          <a:p>
            <a:pPr marL="0" indent="349250">
              <a:buFontTx/>
              <a:buNone/>
            </a:pPr>
            <a:r>
              <a:rPr lang="en-US" altLang="en-US" sz="2400" dirty="0">
                <a:solidFill>
                  <a:schemeClr val="bg1"/>
                </a:solidFill>
              </a:rPr>
              <a:t>The impedance and the admittance for a combination of elements will be complex.  Thus, the impedance, or the admittance, can have a real part and an imaginary part.  Alternatively, we can think of these values as having magnitude and phase.  We have names for the real and imaginary parts.  These names are shown below.</a:t>
            </a:r>
          </a:p>
        </p:txBody>
      </p:sp>
      <p:grpSp>
        <p:nvGrpSpPr>
          <p:cNvPr id="2" name="Group 1"/>
          <p:cNvGrpSpPr/>
          <p:nvPr/>
        </p:nvGrpSpPr>
        <p:grpSpPr>
          <a:xfrm>
            <a:off x="0" y="4038600"/>
            <a:ext cx="9144000" cy="2543175"/>
            <a:chOff x="0" y="4038600"/>
            <a:chExt cx="9144000" cy="2543175"/>
          </a:xfrm>
        </p:grpSpPr>
        <p:graphicFrame>
          <p:nvGraphicFramePr>
            <p:cNvPr id="1055748" name="Object 4"/>
            <p:cNvGraphicFramePr>
              <a:graphicFrameLocks noChangeAspect="1"/>
            </p:cNvGraphicFramePr>
            <p:nvPr>
              <p:extLst>
                <p:ext uri="{D42A27DB-BD31-4B8C-83A1-F6EECF244321}">
                  <p14:modId xmlns:p14="http://schemas.microsoft.com/office/powerpoint/2010/main" val="4114519737"/>
                </p:ext>
              </p:extLst>
            </p:nvPr>
          </p:nvGraphicFramePr>
          <p:xfrm>
            <a:off x="5562600" y="4572000"/>
            <a:ext cx="2163763" cy="585788"/>
          </p:xfrm>
          <a:graphic>
            <a:graphicData uri="http://schemas.openxmlformats.org/presentationml/2006/ole">
              <mc:AlternateContent xmlns:mc="http://schemas.openxmlformats.org/markup-compatibility/2006">
                <mc:Choice xmlns:v="urn:schemas-microsoft-com:vml" Requires="v">
                  <p:oleObj spid="_x0000_s1055832" name="Equation" r:id="rId4" imgW="888840" imgH="241200" progId="Equation.DSMT4">
                    <p:embed/>
                  </p:oleObj>
                </mc:Choice>
                <mc:Fallback>
                  <p:oleObj name="Equation" r:id="rId4" imgW="888840" imgH="241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572000"/>
                          <a:ext cx="2163763" cy="58578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5749" name="Text Box 5"/>
            <p:cNvSpPr txBox="1">
              <a:spLocks noChangeArrowheads="1"/>
            </p:cNvSpPr>
            <p:nvPr/>
          </p:nvSpPr>
          <p:spPr bwMode="auto">
            <a:xfrm>
              <a:off x="4114800" y="5562600"/>
              <a:ext cx="1752600" cy="485775"/>
            </a:xfrm>
            <a:prstGeom prst="rect">
              <a:avLst/>
            </a:prstGeom>
            <a:solidFill>
              <a:schemeClr val="accent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Admittance</a:t>
              </a:r>
            </a:p>
          </p:txBody>
        </p:sp>
        <p:sp>
          <p:nvSpPr>
            <p:cNvPr id="1055750" name="Line 6"/>
            <p:cNvSpPr>
              <a:spLocks noChangeShapeType="1"/>
            </p:cNvSpPr>
            <p:nvPr/>
          </p:nvSpPr>
          <p:spPr bwMode="auto">
            <a:xfrm flipV="1">
              <a:off x="4953000" y="5029200"/>
              <a:ext cx="609600" cy="5334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55751" name="Text Box 7"/>
            <p:cNvSpPr txBox="1">
              <a:spLocks noChangeArrowheads="1"/>
            </p:cNvSpPr>
            <p:nvPr/>
          </p:nvSpPr>
          <p:spPr bwMode="auto">
            <a:xfrm>
              <a:off x="5638800" y="6096000"/>
              <a:ext cx="2057400" cy="485775"/>
            </a:xfrm>
            <a:prstGeom prst="rect">
              <a:avLst/>
            </a:prstGeom>
            <a:solidFill>
              <a:schemeClr val="accent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Conductance</a:t>
              </a:r>
            </a:p>
          </p:txBody>
        </p:sp>
        <p:sp>
          <p:nvSpPr>
            <p:cNvPr id="1055752" name="Text Box 8"/>
            <p:cNvSpPr txBox="1">
              <a:spLocks noChangeArrowheads="1"/>
            </p:cNvSpPr>
            <p:nvPr/>
          </p:nvSpPr>
          <p:spPr bwMode="auto">
            <a:xfrm>
              <a:off x="7086600" y="5410200"/>
              <a:ext cx="2057400" cy="485775"/>
            </a:xfrm>
            <a:prstGeom prst="rect">
              <a:avLst/>
            </a:prstGeom>
            <a:solidFill>
              <a:schemeClr val="accent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Susceptance</a:t>
              </a:r>
            </a:p>
          </p:txBody>
        </p:sp>
        <p:sp>
          <p:nvSpPr>
            <p:cNvPr id="1055753" name="Line 9"/>
            <p:cNvSpPr>
              <a:spLocks noChangeShapeType="1"/>
            </p:cNvSpPr>
            <p:nvPr/>
          </p:nvSpPr>
          <p:spPr bwMode="auto">
            <a:xfrm flipV="1">
              <a:off x="6629400" y="5029200"/>
              <a:ext cx="0" cy="10668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55754" name="Line 10"/>
            <p:cNvSpPr>
              <a:spLocks noChangeShapeType="1"/>
            </p:cNvSpPr>
            <p:nvPr/>
          </p:nvSpPr>
          <p:spPr bwMode="auto">
            <a:xfrm flipH="1" flipV="1">
              <a:off x="7620000" y="5029200"/>
              <a:ext cx="609600" cy="3810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1055755" name="Object 11"/>
            <p:cNvGraphicFramePr>
              <a:graphicFrameLocks noChangeAspect="1"/>
            </p:cNvGraphicFramePr>
            <p:nvPr>
              <p:extLst>
                <p:ext uri="{D42A27DB-BD31-4B8C-83A1-F6EECF244321}">
                  <p14:modId xmlns:p14="http://schemas.microsoft.com/office/powerpoint/2010/main" val="2176755918"/>
                </p:ext>
              </p:extLst>
            </p:nvPr>
          </p:nvGraphicFramePr>
          <p:xfrm>
            <a:off x="1385888" y="4038600"/>
            <a:ext cx="2287587" cy="585788"/>
          </p:xfrm>
          <a:graphic>
            <a:graphicData uri="http://schemas.openxmlformats.org/presentationml/2006/ole">
              <mc:AlternateContent xmlns:mc="http://schemas.openxmlformats.org/markup-compatibility/2006">
                <mc:Choice xmlns:v="urn:schemas-microsoft-com:vml" Requires="v">
                  <p:oleObj spid="_x0000_s1055833" name="Equation" r:id="rId6" imgW="939600" imgH="241200" progId="Equation.DSMT4">
                    <p:embed/>
                  </p:oleObj>
                </mc:Choice>
                <mc:Fallback>
                  <p:oleObj name="Equation" r:id="rId6" imgW="939600" imgH="241200"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5888" y="4038600"/>
                          <a:ext cx="2287587" cy="58578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5756" name="Text Box 12"/>
            <p:cNvSpPr txBox="1">
              <a:spLocks noChangeArrowheads="1"/>
            </p:cNvSpPr>
            <p:nvPr/>
          </p:nvSpPr>
          <p:spPr bwMode="auto">
            <a:xfrm>
              <a:off x="0" y="5029200"/>
              <a:ext cx="1752600" cy="485775"/>
            </a:xfrm>
            <a:prstGeom prst="rect">
              <a:avLst/>
            </a:prstGeom>
            <a:solidFill>
              <a:schemeClr val="accent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Impedance</a:t>
              </a:r>
            </a:p>
          </p:txBody>
        </p:sp>
        <p:sp>
          <p:nvSpPr>
            <p:cNvPr id="1055757" name="Line 13"/>
            <p:cNvSpPr>
              <a:spLocks noChangeShapeType="1"/>
            </p:cNvSpPr>
            <p:nvPr/>
          </p:nvSpPr>
          <p:spPr bwMode="auto">
            <a:xfrm flipV="1">
              <a:off x="838200" y="4495800"/>
              <a:ext cx="609600" cy="5334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55758" name="Text Box 14"/>
            <p:cNvSpPr txBox="1">
              <a:spLocks noChangeArrowheads="1"/>
            </p:cNvSpPr>
            <p:nvPr/>
          </p:nvSpPr>
          <p:spPr bwMode="auto">
            <a:xfrm>
              <a:off x="1524000" y="5562600"/>
              <a:ext cx="1828800" cy="485775"/>
            </a:xfrm>
            <a:prstGeom prst="rect">
              <a:avLst/>
            </a:prstGeom>
            <a:solidFill>
              <a:schemeClr val="accent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Resistance</a:t>
              </a:r>
            </a:p>
          </p:txBody>
        </p:sp>
        <p:sp>
          <p:nvSpPr>
            <p:cNvPr id="1055759" name="Text Box 15"/>
            <p:cNvSpPr txBox="1">
              <a:spLocks noChangeArrowheads="1"/>
            </p:cNvSpPr>
            <p:nvPr/>
          </p:nvSpPr>
          <p:spPr bwMode="auto">
            <a:xfrm>
              <a:off x="2971800" y="4876800"/>
              <a:ext cx="1676400" cy="485775"/>
            </a:xfrm>
            <a:prstGeom prst="rect">
              <a:avLst/>
            </a:prstGeom>
            <a:solidFill>
              <a:schemeClr val="accent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charset="0"/>
                </a:rPr>
                <a:t>Reactance</a:t>
              </a:r>
            </a:p>
          </p:txBody>
        </p:sp>
        <p:sp>
          <p:nvSpPr>
            <p:cNvPr id="1055760" name="Line 16"/>
            <p:cNvSpPr>
              <a:spLocks noChangeShapeType="1"/>
            </p:cNvSpPr>
            <p:nvPr/>
          </p:nvSpPr>
          <p:spPr bwMode="auto">
            <a:xfrm flipV="1">
              <a:off x="2514600" y="4495800"/>
              <a:ext cx="0" cy="10668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55761" name="Line 17"/>
            <p:cNvSpPr>
              <a:spLocks noChangeShapeType="1"/>
            </p:cNvSpPr>
            <p:nvPr/>
          </p:nvSpPr>
          <p:spPr bwMode="auto">
            <a:xfrm flipH="1" flipV="1">
              <a:off x="3505200" y="4495800"/>
              <a:ext cx="609600" cy="3810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ctrTitle"/>
          </p:nvPr>
        </p:nvSpPr>
        <p:spPr>
          <a:xfrm>
            <a:off x="609600" y="3962400"/>
            <a:ext cx="7772400" cy="2514600"/>
          </a:xfrm>
        </p:spPr>
        <p:txBody>
          <a:bodyPr/>
          <a:lstStyle/>
          <a:p>
            <a:r>
              <a:rPr lang="en-US" altLang="en-US" dirty="0"/>
              <a:t>Lecture Set 8</a:t>
            </a:r>
            <a:br>
              <a:rPr lang="en-US" altLang="en-US" dirty="0"/>
            </a:br>
            <a:r>
              <a:rPr lang="en-US" altLang="en-US" dirty="0"/>
              <a:t> AC Circuits – Phasor Analysis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title"/>
          </p:nvPr>
        </p:nvSpPr>
        <p:spPr>
          <a:xfrm>
            <a:off x="1219200" y="0"/>
            <a:ext cx="7772400" cy="1371600"/>
          </a:xfrm>
        </p:spPr>
        <p:txBody>
          <a:bodyPr/>
          <a:lstStyle/>
          <a:p>
            <a:r>
              <a:rPr lang="en-US" altLang="en-US"/>
              <a:t>Phasor Transforms of </a:t>
            </a:r>
            <a:br>
              <a:rPr lang="en-US" altLang="en-US"/>
            </a:br>
            <a:r>
              <a:rPr lang="en-US" altLang="en-US"/>
              <a:t>Resistors</a:t>
            </a:r>
          </a:p>
        </p:txBody>
      </p:sp>
      <p:sp>
        <p:nvSpPr>
          <p:cNvPr id="1049603" name="Rectangle 3"/>
          <p:cNvSpPr>
            <a:spLocks noGrp="1" noChangeArrowheads="1"/>
          </p:cNvSpPr>
          <p:nvPr>
            <p:ph type="body" idx="1"/>
          </p:nvPr>
        </p:nvSpPr>
        <p:spPr>
          <a:xfrm>
            <a:off x="152400" y="1219200"/>
            <a:ext cx="8534400" cy="3962400"/>
          </a:xfrm>
          <a:solidFill>
            <a:srgbClr val="66FFFF"/>
          </a:solidFill>
          <a:ln>
            <a:solidFill>
              <a:schemeClr val="tx1"/>
            </a:solidFill>
            <a:miter lim="800000"/>
            <a:headEnd/>
            <a:tailEnd/>
          </a:ln>
        </p:spPr>
        <p:txBody>
          <a:bodyPr/>
          <a:lstStyle/>
          <a:p>
            <a:pPr marL="0" indent="349250">
              <a:buFontTx/>
              <a:buNone/>
            </a:pPr>
            <a:r>
              <a:rPr lang="en-US" altLang="en-US" sz="2300" dirty="0">
                <a:solidFill>
                  <a:schemeClr val="bg1"/>
                </a:solidFill>
              </a:rPr>
              <a:t>The phasor transform of a resistor is just a resistor.  Remember that a resistor is a device with a constant ratio of voltage to current.  If you take the ratio of the phasor of the voltage to the phasor of the current for a resistor, you get the resistance.  The ratio of phasor voltage to phasor current is called </a:t>
            </a:r>
            <a:r>
              <a:rPr lang="en-US" altLang="en-US" sz="2300" b="1" dirty="0">
                <a:solidFill>
                  <a:schemeClr val="bg1"/>
                </a:solidFill>
              </a:rPr>
              <a:t>impedance</a:t>
            </a:r>
            <a:r>
              <a:rPr lang="en-US" altLang="en-US" sz="2300" dirty="0">
                <a:solidFill>
                  <a:schemeClr val="bg1"/>
                </a:solidFill>
              </a:rPr>
              <a:t>, with units of [Ohms], or [</a:t>
            </a:r>
            <a:r>
              <a:rPr lang="en-US" altLang="en-US" sz="2300" dirty="0">
                <a:solidFill>
                  <a:schemeClr val="bg1"/>
                </a:solidFill>
                <a:latin typeface="Symbol" pitchFamily="18" charset="2"/>
              </a:rPr>
              <a:t>W</a:t>
            </a:r>
            <a:r>
              <a:rPr lang="en-US" altLang="en-US" sz="2300" dirty="0">
                <a:solidFill>
                  <a:schemeClr val="bg1"/>
                </a:solidFill>
              </a:rPr>
              <a:t>], and using a symbol </a:t>
            </a:r>
            <a:r>
              <a:rPr lang="en-US" altLang="en-US" sz="2300" i="1" dirty="0">
                <a:solidFill>
                  <a:schemeClr val="bg1"/>
                </a:solidFill>
                <a:latin typeface="Times New Roman" panose="02020603050405020304" pitchFamily="18" charset="0"/>
                <a:cs typeface="Times New Roman" panose="02020603050405020304" pitchFamily="18" charset="0"/>
              </a:rPr>
              <a:t>Z</a:t>
            </a:r>
            <a:r>
              <a:rPr lang="en-US" altLang="en-US" sz="2300" dirty="0">
                <a:solidFill>
                  <a:schemeClr val="bg1"/>
                </a:solidFill>
              </a:rPr>
              <a:t>.  The ratio of phasor current to phasor voltage is called </a:t>
            </a:r>
            <a:r>
              <a:rPr lang="en-US" altLang="en-US" sz="2300" b="1" dirty="0">
                <a:solidFill>
                  <a:schemeClr val="bg1"/>
                </a:solidFill>
              </a:rPr>
              <a:t>admittance</a:t>
            </a:r>
            <a:r>
              <a:rPr lang="en-US" altLang="en-US" sz="2300" dirty="0">
                <a:solidFill>
                  <a:schemeClr val="bg1"/>
                </a:solidFill>
              </a:rPr>
              <a:t>, with units of [Siemens], or [S], and using a symbol </a:t>
            </a:r>
            <a:r>
              <a:rPr lang="en-US" altLang="en-US" sz="2300" i="1" dirty="0">
                <a:solidFill>
                  <a:schemeClr val="bg1"/>
                </a:solidFill>
                <a:latin typeface="Times New Roman" panose="02020603050405020304" pitchFamily="18" charset="0"/>
                <a:cs typeface="Times New Roman" panose="02020603050405020304" pitchFamily="18" charset="0"/>
              </a:rPr>
              <a:t>Y</a:t>
            </a:r>
            <a:r>
              <a:rPr lang="en-US" altLang="en-US" sz="2300" dirty="0">
                <a:solidFill>
                  <a:schemeClr val="bg1"/>
                </a:solidFill>
              </a:rPr>
              <a:t>.  For a resistor, the impedance and admittance are real, because the voltage and current are in phase.</a:t>
            </a:r>
          </a:p>
        </p:txBody>
      </p:sp>
      <p:grpSp>
        <p:nvGrpSpPr>
          <p:cNvPr id="2" name="Group 1"/>
          <p:cNvGrpSpPr/>
          <p:nvPr/>
        </p:nvGrpSpPr>
        <p:grpSpPr>
          <a:xfrm>
            <a:off x="684213" y="4814888"/>
            <a:ext cx="8120062" cy="2043112"/>
            <a:chOff x="684213" y="4814888"/>
            <a:chExt cx="8120062" cy="2043112"/>
          </a:xfrm>
        </p:grpSpPr>
        <p:graphicFrame>
          <p:nvGraphicFramePr>
            <p:cNvPr id="1049605" name="Object 5"/>
            <p:cNvGraphicFramePr>
              <a:graphicFrameLocks noChangeAspect="1"/>
            </p:cNvGraphicFramePr>
            <p:nvPr>
              <p:extLst>
                <p:ext uri="{D42A27DB-BD31-4B8C-83A1-F6EECF244321}">
                  <p14:modId xmlns:p14="http://schemas.microsoft.com/office/powerpoint/2010/main" val="818147102"/>
                </p:ext>
              </p:extLst>
            </p:nvPr>
          </p:nvGraphicFramePr>
          <p:xfrm>
            <a:off x="684213" y="5486400"/>
            <a:ext cx="1296987" cy="585788"/>
          </p:xfrm>
          <a:graphic>
            <a:graphicData uri="http://schemas.openxmlformats.org/presentationml/2006/ole">
              <mc:AlternateContent xmlns:mc="http://schemas.openxmlformats.org/markup-compatibility/2006">
                <mc:Choice xmlns:v="urn:schemas-microsoft-com:vml" Requires="v">
                  <p:oleObj spid="_x0000_s1049713" name="Equation" r:id="rId4" imgW="533160" imgH="241200" progId="Equation.DSMT4">
                    <p:embed/>
                  </p:oleObj>
                </mc:Choice>
                <mc:Fallback>
                  <p:oleObj name="Equation" r:id="rId4" imgW="533160" imgH="2412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5486400"/>
                          <a:ext cx="1296987" cy="58578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9606" name="Object 6"/>
            <p:cNvGraphicFramePr>
              <a:graphicFrameLocks noChangeAspect="1"/>
            </p:cNvGraphicFramePr>
            <p:nvPr>
              <p:extLst>
                <p:ext uri="{D42A27DB-BD31-4B8C-83A1-F6EECF244321}">
                  <p14:modId xmlns:p14="http://schemas.microsoft.com/office/powerpoint/2010/main" val="386626897"/>
                </p:ext>
              </p:extLst>
            </p:nvPr>
          </p:nvGraphicFramePr>
          <p:xfrm>
            <a:off x="6553200" y="5334000"/>
            <a:ext cx="2251075" cy="833438"/>
          </p:xfrm>
          <a:graphic>
            <a:graphicData uri="http://schemas.openxmlformats.org/presentationml/2006/ole">
              <mc:AlternateContent xmlns:mc="http://schemas.openxmlformats.org/markup-compatibility/2006">
                <mc:Choice xmlns:v="urn:schemas-microsoft-com:vml" Requires="v">
                  <p:oleObj spid="_x0000_s1049714" name="Equation" r:id="rId6" imgW="927000" imgH="342720" progId="Equation.DSMT4">
                    <p:embed/>
                  </p:oleObj>
                </mc:Choice>
                <mc:Fallback>
                  <p:oleObj name="Equation" r:id="rId6" imgW="927000" imgH="34272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5334000"/>
                          <a:ext cx="2251075" cy="83343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9607" name="Object 7"/>
            <p:cNvGraphicFramePr>
              <a:graphicFrameLocks noChangeAspect="1"/>
            </p:cNvGraphicFramePr>
            <p:nvPr>
              <p:extLst>
                <p:ext uri="{D42A27DB-BD31-4B8C-83A1-F6EECF244321}">
                  <p14:modId xmlns:p14="http://schemas.microsoft.com/office/powerpoint/2010/main" val="3391398694"/>
                </p:ext>
              </p:extLst>
            </p:nvPr>
          </p:nvGraphicFramePr>
          <p:xfrm>
            <a:off x="2209800" y="4814888"/>
            <a:ext cx="4114800" cy="2043112"/>
          </p:xfrm>
          <a:graphic>
            <a:graphicData uri="http://schemas.openxmlformats.org/presentationml/2006/ole">
              <mc:AlternateContent xmlns:mc="http://schemas.openxmlformats.org/markup-compatibility/2006">
                <mc:Choice xmlns:v="urn:schemas-microsoft-com:vml" Requires="v">
                  <p:oleObj spid="_x0000_s1049715" name="VISIO" r:id="rId8" imgW="3800520" imgH="1887840" progId="Visio.Drawing.6">
                    <p:embed/>
                  </p:oleObj>
                </mc:Choice>
                <mc:Fallback>
                  <p:oleObj name="VISIO" r:id="rId8" imgW="3800520" imgH="1887840" progId="Visio.Drawing.6">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4814888"/>
                          <a:ext cx="4114800" cy="204311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1219200" y="0"/>
            <a:ext cx="7772400" cy="1371600"/>
          </a:xfrm>
        </p:spPr>
        <p:txBody>
          <a:bodyPr/>
          <a:lstStyle/>
          <a:p>
            <a:r>
              <a:rPr lang="en-US" altLang="en-US"/>
              <a:t>Phasor Transforms of </a:t>
            </a:r>
            <a:br>
              <a:rPr lang="en-US" altLang="en-US"/>
            </a:br>
            <a:r>
              <a:rPr lang="en-US" altLang="en-US"/>
              <a:t>Resistors</a:t>
            </a:r>
          </a:p>
        </p:txBody>
      </p:sp>
      <p:sp>
        <p:nvSpPr>
          <p:cNvPr id="1047555" name="Rectangle 3"/>
          <p:cNvSpPr>
            <a:spLocks noGrp="1" noChangeArrowheads="1"/>
          </p:cNvSpPr>
          <p:nvPr>
            <p:ph type="body" idx="1"/>
          </p:nvPr>
        </p:nvSpPr>
        <p:spPr>
          <a:xfrm>
            <a:off x="152400" y="1219200"/>
            <a:ext cx="8534400" cy="3962400"/>
          </a:xfrm>
          <a:solidFill>
            <a:srgbClr val="66FFFF"/>
          </a:solidFill>
          <a:ln>
            <a:solidFill>
              <a:schemeClr val="tx1"/>
            </a:solidFill>
            <a:miter lim="800000"/>
            <a:headEnd/>
            <a:tailEnd/>
          </a:ln>
        </p:spPr>
        <p:txBody>
          <a:bodyPr/>
          <a:lstStyle/>
          <a:p>
            <a:pPr marL="0" indent="349250">
              <a:lnSpc>
                <a:spcPct val="90000"/>
              </a:lnSpc>
              <a:buFontTx/>
              <a:buNone/>
            </a:pPr>
            <a:r>
              <a:rPr lang="en-US" altLang="en-US" sz="2800" dirty="0">
                <a:solidFill>
                  <a:schemeClr val="bg1"/>
                </a:solidFill>
              </a:rPr>
              <a:t>The ratio of phasor voltage to phasor current is called </a:t>
            </a:r>
            <a:r>
              <a:rPr lang="en-US" altLang="en-US" sz="2800" b="1" dirty="0">
                <a:solidFill>
                  <a:schemeClr val="bg1"/>
                </a:solidFill>
              </a:rPr>
              <a:t>impedance</a:t>
            </a:r>
            <a:r>
              <a:rPr lang="en-US" altLang="en-US" sz="2800" dirty="0">
                <a:solidFill>
                  <a:schemeClr val="bg1"/>
                </a:solidFill>
              </a:rPr>
              <a:t>, with units of [Ohms], or [</a:t>
            </a:r>
            <a:r>
              <a:rPr lang="en-US" altLang="en-US" sz="2800" dirty="0">
                <a:solidFill>
                  <a:schemeClr val="bg1"/>
                </a:solidFill>
                <a:latin typeface="Symbol" pitchFamily="18" charset="2"/>
              </a:rPr>
              <a:t>W</a:t>
            </a:r>
            <a:r>
              <a:rPr lang="en-US" altLang="en-US" sz="2800" dirty="0">
                <a:solidFill>
                  <a:schemeClr val="bg1"/>
                </a:solidFill>
              </a:rPr>
              <a:t>], and using a symbol </a:t>
            </a:r>
            <a:r>
              <a:rPr lang="en-US" altLang="en-US" sz="2800" i="1" dirty="0">
                <a:solidFill>
                  <a:schemeClr val="bg1"/>
                </a:solidFill>
                <a:latin typeface="Times New Roman" panose="02020603050405020304" pitchFamily="18" charset="0"/>
                <a:cs typeface="Times New Roman" panose="02020603050405020304" pitchFamily="18" charset="0"/>
              </a:rPr>
              <a:t>Z</a:t>
            </a:r>
            <a:r>
              <a:rPr lang="en-US" altLang="en-US" sz="2800" dirty="0">
                <a:solidFill>
                  <a:schemeClr val="bg1"/>
                </a:solidFill>
              </a:rPr>
              <a:t>.  The ratio of phasor current to phasor voltage is called </a:t>
            </a:r>
            <a:r>
              <a:rPr lang="en-US" altLang="en-US" sz="2800" b="1" dirty="0">
                <a:solidFill>
                  <a:schemeClr val="bg1"/>
                </a:solidFill>
              </a:rPr>
              <a:t>admittance</a:t>
            </a:r>
            <a:r>
              <a:rPr lang="en-US" altLang="en-US" sz="2800" dirty="0">
                <a:solidFill>
                  <a:schemeClr val="bg1"/>
                </a:solidFill>
              </a:rPr>
              <a:t>, with units of [Siemens], or [S], and using a symbol </a:t>
            </a:r>
            <a:r>
              <a:rPr lang="en-US" altLang="en-US" sz="2800" i="1" dirty="0">
                <a:solidFill>
                  <a:schemeClr val="bg1"/>
                </a:solidFill>
                <a:latin typeface="Times New Roman" panose="02020603050405020304" pitchFamily="18" charset="0"/>
                <a:cs typeface="Times New Roman" panose="02020603050405020304" pitchFamily="18" charset="0"/>
              </a:rPr>
              <a:t>Y</a:t>
            </a:r>
            <a:r>
              <a:rPr lang="en-US" altLang="en-US" sz="2800" dirty="0">
                <a:solidFill>
                  <a:schemeClr val="bg1"/>
                </a:solidFill>
              </a:rPr>
              <a:t>.  For a resistor, the impedance and admittance are real.  </a:t>
            </a:r>
          </a:p>
          <a:p>
            <a:pPr marL="0" indent="349250">
              <a:lnSpc>
                <a:spcPct val="90000"/>
              </a:lnSpc>
              <a:buFontTx/>
              <a:buNone/>
            </a:pPr>
            <a:r>
              <a:rPr lang="en-US" altLang="en-US" sz="2800" dirty="0">
                <a:solidFill>
                  <a:schemeClr val="bg1"/>
                </a:solidFill>
              </a:rPr>
              <a:t>For this course, we will not use bars, or add m to the subscripts, for impedances or admittances.  We will use only upper-case letters.</a:t>
            </a:r>
          </a:p>
        </p:txBody>
      </p:sp>
      <p:graphicFrame>
        <p:nvGraphicFramePr>
          <p:cNvPr id="1047556" name="Object 4"/>
          <p:cNvGraphicFramePr>
            <a:graphicFrameLocks noChangeAspect="1"/>
          </p:cNvGraphicFramePr>
          <p:nvPr/>
        </p:nvGraphicFramePr>
        <p:xfrm>
          <a:off x="2438400" y="4814888"/>
          <a:ext cx="4114800" cy="2043112"/>
        </p:xfrm>
        <a:graphic>
          <a:graphicData uri="http://schemas.openxmlformats.org/presentationml/2006/ole">
            <mc:AlternateContent xmlns:mc="http://schemas.openxmlformats.org/markup-compatibility/2006">
              <mc:Choice xmlns:v="urn:schemas-microsoft-com:vml" Requires="v">
                <p:oleObj spid="_x0000_s1047664" name="VISIO" r:id="rId4" imgW="3800520" imgH="1887840" progId="Visio.Drawing.6">
                  <p:embed/>
                </p:oleObj>
              </mc:Choice>
              <mc:Fallback>
                <p:oleObj name="VISIO" r:id="rId4" imgW="3800520" imgH="18878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4814888"/>
                        <a:ext cx="4114800" cy="204311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7557" name="Object 5"/>
          <p:cNvGraphicFramePr>
            <a:graphicFrameLocks noChangeAspect="1"/>
          </p:cNvGraphicFramePr>
          <p:nvPr/>
        </p:nvGraphicFramePr>
        <p:xfrm>
          <a:off x="684213" y="5486400"/>
          <a:ext cx="1296987" cy="585788"/>
        </p:xfrm>
        <a:graphic>
          <a:graphicData uri="http://schemas.openxmlformats.org/presentationml/2006/ole">
            <mc:AlternateContent xmlns:mc="http://schemas.openxmlformats.org/markup-compatibility/2006">
              <mc:Choice xmlns:v="urn:schemas-microsoft-com:vml" Requires="v">
                <p:oleObj spid="_x0000_s1047665" name="Equation" r:id="rId6" imgW="533160" imgH="241200" progId="Equation.DSMT4">
                  <p:embed/>
                </p:oleObj>
              </mc:Choice>
              <mc:Fallback>
                <p:oleObj name="Equation" r:id="rId6" imgW="533160" imgH="2412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213" y="5486400"/>
                        <a:ext cx="1296987" cy="58578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7558" name="Object 6"/>
          <p:cNvGraphicFramePr>
            <a:graphicFrameLocks noChangeAspect="1"/>
          </p:cNvGraphicFramePr>
          <p:nvPr/>
        </p:nvGraphicFramePr>
        <p:xfrm>
          <a:off x="6553200" y="5334000"/>
          <a:ext cx="2251075" cy="833438"/>
        </p:xfrm>
        <a:graphic>
          <a:graphicData uri="http://schemas.openxmlformats.org/presentationml/2006/ole">
            <mc:AlternateContent xmlns:mc="http://schemas.openxmlformats.org/markup-compatibility/2006">
              <mc:Choice xmlns:v="urn:schemas-microsoft-com:vml" Requires="v">
                <p:oleObj spid="_x0000_s1047666" name="Equation" r:id="rId8" imgW="927000" imgH="342720" progId="Equation.DSMT4">
                  <p:embed/>
                </p:oleObj>
              </mc:Choice>
              <mc:Fallback>
                <p:oleObj name="Equation" r:id="rId8" imgW="927000" imgH="34272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5334000"/>
                        <a:ext cx="2251075" cy="83343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a:xfrm>
            <a:off x="2286000" y="0"/>
            <a:ext cx="6705600" cy="685800"/>
          </a:xfrm>
        </p:spPr>
        <p:txBody>
          <a:bodyPr/>
          <a:lstStyle/>
          <a:p>
            <a:r>
              <a:rPr lang="en-US" altLang="en-US" sz="3200"/>
              <a:t>Phasor Transforms of Inductors</a:t>
            </a:r>
          </a:p>
        </p:txBody>
      </p:sp>
      <p:sp>
        <p:nvSpPr>
          <p:cNvPr id="1010691" name="Rectangle 3"/>
          <p:cNvSpPr>
            <a:spLocks noGrp="1" noChangeArrowheads="1"/>
          </p:cNvSpPr>
          <p:nvPr>
            <p:ph type="body" idx="1"/>
          </p:nvPr>
        </p:nvSpPr>
        <p:spPr>
          <a:xfrm>
            <a:off x="228600" y="838200"/>
            <a:ext cx="8534400" cy="3200400"/>
          </a:xfrm>
          <a:solidFill>
            <a:srgbClr val="66FFFF"/>
          </a:solidFill>
          <a:ln>
            <a:solidFill>
              <a:schemeClr val="tx1"/>
            </a:solidFill>
            <a:miter lim="800000"/>
            <a:headEnd/>
            <a:tailEnd/>
          </a:ln>
        </p:spPr>
        <p:txBody>
          <a:bodyPr/>
          <a:lstStyle/>
          <a:p>
            <a:pPr marL="0" indent="349250">
              <a:lnSpc>
                <a:spcPct val="80000"/>
              </a:lnSpc>
              <a:buFontTx/>
              <a:buNone/>
            </a:pPr>
            <a:r>
              <a:rPr lang="en-US" altLang="en-US" sz="2400" dirty="0">
                <a:solidFill>
                  <a:schemeClr val="bg1"/>
                </a:solidFill>
              </a:rPr>
              <a:t>The phasor transform of an inductor is an inductor with an impedance of </a:t>
            </a:r>
            <a:r>
              <a:rPr lang="en-US" altLang="en-US" sz="2400" i="1" dirty="0" err="1">
                <a:solidFill>
                  <a:schemeClr val="bg1"/>
                </a:solidFill>
              </a:rPr>
              <a:t>j</a:t>
            </a:r>
            <a:r>
              <a:rPr lang="en-US" altLang="en-US" sz="2400" i="1" dirty="0" err="1">
                <a:solidFill>
                  <a:schemeClr val="bg1"/>
                </a:solidFill>
                <a:latin typeface="Symbol" pitchFamily="18" charset="2"/>
              </a:rPr>
              <a:t>w</a:t>
            </a:r>
            <a:r>
              <a:rPr lang="en-US" altLang="en-US" sz="2400" i="1" dirty="0" err="1">
                <a:solidFill>
                  <a:schemeClr val="bg1"/>
                </a:solidFill>
                <a:latin typeface="Times New Roman" panose="02020603050405020304" pitchFamily="18" charset="0"/>
                <a:cs typeface="Times New Roman" panose="02020603050405020304" pitchFamily="18" charset="0"/>
              </a:rPr>
              <a:t>L</a:t>
            </a:r>
            <a:r>
              <a:rPr lang="en-US" altLang="en-US" sz="2400" dirty="0">
                <a:solidFill>
                  <a:schemeClr val="bg1"/>
                </a:solidFill>
              </a:rPr>
              <a:t>.  In other words, the inductor has an impedance in the phasor domain which increases with frequency.  This comes from taking the ratio of phasor voltage to phasor current for an inductor, and is a direct result of the inductor voltage being proportional to the derivative of the current.  For an inductor, the impedance and admittance are purely imaginary.  The impedance has a positive imaginary part, and the admittance has a negative imaginary part.</a:t>
            </a:r>
          </a:p>
        </p:txBody>
      </p:sp>
      <p:grpSp>
        <p:nvGrpSpPr>
          <p:cNvPr id="2" name="Group 1"/>
          <p:cNvGrpSpPr/>
          <p:nvPr/>
        </p:nvGrpSpPr>
        <p:grpSpPr>
          <a:xfrm>
            <a:off x="14288" y="4014788"/>
            <a:ext cx="7834312" cy="2843212"/>
            <a:chOff x="14288" y="4014788"/>
            <a:chExt cx="7834312" cy="2843212"/>
          </a:xfrm>
        </p:grpSpPr>
        <p:graphicFrame>
          <p:nvGraphicFramePr>
            <p:cNvPr id="1010692" name="Object 4"/>
            <p:cNvGraphicFramePr>
              <a:graphicFrameLocks noChangeAspect="1"/>
            </p:cNvGraphicFramePr>
            <p:nvPr>
              <p:extLst>
                <p:ext uri="{D42A27DB-BD31-4B8C-83A1-F6EECF244321}">
                  <p14:modId xmlns:p14="http://schemas.microsoft.com/office/powerpoint/2010/main" val="1847936606"/>
                </p:ext>
              </p:extLst>
            </p:nvPr>
          </p:nvGraphicFramePr>
          <p:xfrm>
            <a:off x="547688" y="4876800"/>
            <a:ext cx="1758950" cy="585788"/>
          </p:xfrm>
          <a:graphic>
            <a:graphicData uri="http://schemas.openxmlformats.org/presentationml/2006/ole">
              <mc:AlternateContent xmlns:mc="http://schemas.openxmlformats.org/markup-compatibility/2006">
                <mc:Choice xmlns:v="urn:schemas-microsoft-com:vml" Requires="v">
                  <p:oleObj spid="_x0000_s1010803" name="Equation" r:id="rId4" imgW="723600" imgH="241200" progId="Equation.DSMT4">
                    <p:embed/>
                  </p:oleObj>
                </mc:Choice>
                <mc:Fallback>
                  <p:oleObj name="Equation" r:id="rId4" imgW="723600" imgH="241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688" y="4876800"/>
                          <a:ext cx="1758950" cy="58578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0693" name="Object 5"/>
            <p:cNvGraphicFramePr>
              <a:graphicFrameLocks noChangeAspect="1"/>
            </p:cNvGraphicFramePr>
            <p:nvPr>
              <p:extLst>
                <p:ext uri="{D42A27DB-BD31-4B8C-83A1-F6EECF244321}">
                  <p14:modId xmlns:p14="http://schemas.microsoft.com/office/powerpoint/2010/main" val="2233827328"/>
                </p:ext>
              </p:extLst>
            </p:nvPr>
          </p:nvGraphicFramePr>
          <p:xfrm>
            <a:off x="14288" y="5746750"/>
            <a:ext cx="3082925" cy="1111250"/>
          </p:xfrm>
          <a:graphic>
            <a:graphicData uri="http://schemas.openxmlformats.org/presentationml/2006/ole">
              <mc:AlternateContent xmlns:mc="http://schemas.openxmlformats.org/markup-compatibility/2006">
                <mc:Choice xmlns:v="urn:schemas-microsoft-com:vml" Requires="v">
                  <p:oleObj spid="_x0000_s1010804" name="Equation" r:id="rId6" imgW="1269720" imgH="457200" progId="Equation.DSMT4">
                    <p:embed/>
                  </p:oleObj>
                </mc:Choice>
                <mc:Fallback>
                  <p:oleObj name="Equation" r:id="rId6" imgW="1269720" imgH="4572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8" y="5746750"/>
                          <a:ext cx="3082925" cy="1111250"/>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0694" name="Object 6"/>
            <p:cNvGraphicFramePr>
              <a:graphicFrameLocks noChangeAspect="1"/>
            </p:cNvGraphicFramePr>
            <p:nvPr>
              <p:extLst>
                <p:ext uri="{D42A27DB-BD31-4B8C-83A1-F6EECF244321}">
                  <p14:modId xmlns:p14="http://schemas.microsoft.com/office/powerpoint/2010/main" val="1312898741"/>
                </p:ext>
              </p:extLst>
            </p:nvPr>
          </p:nvGraphicFramePr>
          <p:xfrm>
            <a:off x="3276600" y="4014788"/>
            <a:ext cx="4572000" cy="2843212"/>
          </p:xfrm>
          <a:graphic>
            <a:graphicData uri="http://schemas.openxmlformats.org/presentationml/2006/ole">
              <mc:AlternateContent xmlns:mc="http://schemas.openxmlformats.org/markup-compatibility/2006">
                <mc:Choice xmlns:v="urn:schemas-microsoft-com:vml" Requires="v">
                  <p:oleObj spid="_x0000_s1010805" name="VISIO" r:id="rId8" imgW="3036240" imgH="1888200" progId="Visio.Drawing.6">
                    <p:embed/>
                  </p:oleObj>
                </mc:Choice>
                <mc:Fallback>
                  <p:oleObj name="VISIO" r:id="rId8" imgW="3036240" imgH="1888200" progId="Visio.Drawing.6">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4014788"/>
                          <a:ext cx="4572000" cy="284321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ChangeArrowheads="1"/>
          </p:cNvSpPr>
          <p:nvPr>
            <p:ph type="title"/>
          </p:nvPr>
        </p:nvSpPr>
        <p:spPr>
          <a:xfrm>
            <a:off x="2286000" y="0"/>
            <a:ext cx="6858000" cy="685800"/>
          </a:xfrm>
        </p:spPr>
        <p:txBody>
          <a:bodyPr/>
          <a:lstStyle/>
          <a:p>
            <a:r>
              <a:rPr lang="en-US" altLang="en-US" sz="3200"/>
              <a:t>Phasor Transforms of Capacitors</a:t>
            </a:r>
          </a:p>
        </p:txBody>
      </p:sp>
      <p:sp>
        <p:nvSpPr>
          <p:cNvPr id="1012739" name="Rectangle 3"/>
          <p:cNvSpPr>
            <a:spLocks noGrp="1" noChangeArrowheads="1"/>
          </p:cNvSpPr>
          <p:nvPr>
            <p:ph type="body" idx="1"/>
          </p:nvPr>
        </p:nvSpPr>
        <p:spPr>
          <a:xfrm>
            <a:off x="152400" y="838200"/>
            <a:ext cx="8534400" cy="3200400"/>
          </a:xfrm>
          <a:solidFill>
            <a:srgbClr val="66FFFF"/>
          </a:solidFill>
          <a:ln>
            <a:solidFill>
              <a:schemeClr val="tx1"/>
            </a:solidFill>
            <a:miter lim="800000"/>
            <a:headEnd/>
            <a:tailEnd/>
          </a:ln>
        </p:spPr>
        <p:txBody>
          <a:bodyPr/>
          <a:lstStyle/>
          <a:p>
            <a:pPr marL="0" indent="349250">
              <a:lnSpc>
                <a:spcPct val="90000"/>
              </a:lnSpc>
              <a:buFontTx/>
              <a:buNone/>
            </a:pPr>
            <a:r>
              <a:rPr lang="en-US" altLang="en-US" sz="2400" dirty="0">
                <a:solidFill>
                  <a:schemeClr val="bg1"/>
                </a:solidFill>
              </a:rPr>
              <a:t>The phasor transform of a capacitor is a capacitor with an admittance of </a:t>
            </a:r>
            <a:r>
              <a:rPr lang="en-US" altLang="en-US" sz="2400" i="1" dirty="0" err="1">
                <a:solidFill>
                  <a:schemeClr val="bg1"/>
                </a:solidFill>
              </a:rPr>
              <a:t>j</a:t>
            </a:r>
            <a:r>
              <a:rPr lang="en-US" altLang="en-US" sz="2400" i="1" dirty="0" err="1">
                <a:solidFill>
                  <a:schemeClr val="bg1"/>
                </a:solidFill>
                <a:latin typeface="Symbol" pitchFamily="18" charset="2"/>
              </a:rPr>
              <a:t>w</a:t>
            </a:r>
            <a:r>
              <a:rPr lang="en-US" altLang="en-US" sz="2400" i="1" dirty="0" err="1">
                <a:solidFill>
                  <a:schemeClr val="bg1"/>
                </a:solidFill>
                <a:latin typeface="Times New Roman" panose="02020603050405020304" pitchFamily="18" charset="0"/>
                <a:cs typeface="Times New Roman" panose="02020603050405020304" pitchFamily="18" charset="0"/>
              </a:rPr>
              <a:t>C</a:t>
            </a:r>
            <a:r>
              <a:rPr lang="en-US" altLang="en-US" sz="2400" dirty="0">
                <a:solidFill>
                  <a:schemeClr val="bg1"/>
                </a:solidFill>
              </a:rPr>
              <a:t>.  In other words, the capacitor has an admittance in the phasor domain which increases with frequency.  This comes from taking the ratio of phasor current to phasor voltage for a capacitor, and is a direct result of the capacitive current being proportional to the derivative of the voltage.  For a capacitor, the impedance and admittance are purely imaginary.  The impedance has a negative imaginary part, and the admittance has a positive imaginary part.</a:t>
            </a:r>
          </a:p>
        </p:txBody>
      </p:sp>
      <p:grpSp>
        <p:nvGrpSpPr>
          <p:cNvPr id="2" name="Group 1"/>
          <p:cNvGrpSpPr/>
          <p:nvPr/>
        </p:nvGrpSpPr>
        <p:grpSpPr>
          <a:xfrm>
            <a:off x="14288" y="4219575"/>
            <a:ext cx="9129712" cy="2638425"/>
            <a:chOff x="14288" y="4219575"/>
            <a:chExt cx="9129712" cy="2638425"/>
          </a:xfrm>
        </p:grpSpPr>
        <p:graphicFrame>
          <p:nvGraphicFramePr>
            <p:cNvPr id="1012740" name="Object 4"/>
            <p:cNvGraphicFramePr>
              <a:graphicFrameLocks noChangeAspect="1"/>
            </p:cNvGraphicFramePr>
            <p:nvPr>
              <p:extLst>
                <p:ext uri="{D42A27DB-BD31-4B8C-83A1-F6EECF244321}">
                  <p14:modId xmlns:p14="http://schemas.microsoft.com/office/powerpoint/2010/main" val="3763087858"/>
                </p:ext>
              </p:extLst>
            </p:nvPr>
          </p:nvGraphicFramePr>
          <p:xfrm>
            <a:off x="14288" y="5486400"/>
            <a:ext cx="2994025" cy="1171575"/>
          </p:xfrm>
          <a:graphic>
            <a:graphicData uri="http://schemas.openxmlformats.org/presentationml/2006/ole">
              <mc:AlternateContent xmlns:mc="http://schemas.openxmlformats.org/markup-compatibility/2006">
                <mc:Choice xmlns:v="urn:schemas-microsoft-com:vml" Requires="v">
                  <p:oleObj spid="_x0000_s1012851" name="Equation" r:id="rId4" imgW="1231560" imgH="482400" progId="Equation.DSMT4">
                    <p:embed/>
                  </p:oleObj>
                </mc:Choice>
                <mc:Fallback>
                  <p:oleObj name="Equation" r:id="rId4" imgW="1231560" imgH="482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8" y="5486400"/>
                          <a:ext cx="2994025" cy="1171575"/>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2741" name="Object 5"/>
            <p:cNvGraphicFramePr>
              <a:graphicFrameLocks noChangeAspect="1"/>
            </p:cNvGraphicFramePr>
            <p:nvPr>
              <p:extLst>
                <p:ext uri="{D42A27DB-BD31-4B8C-83A1-F6EECF244321}">
                  <p14:modId xmlns:p14="http://schemas.microsoft.com/office/powerpoint/2010/main" val="1832509600"/>
                </p:ext>
              </p:extLst>
            </p:nvPr>
          </p:nvGraphicFramePr>
          <p:xfrm>
            <a:off x="777875" y="4876800"/>
            <a:ext cx="1755775" cy="585788"/>
          </p:xfrm>
          <a:graphic>
            <a:graphicData uri="http://schemas.openxmlformats.org/presentationml/2006/ole">
              <mc:AlternateContent xmlns:mc="http://schemas.openxmlformats.org/markup-compatibility/2006">
                <mc:Choice xmlns:v="urn:schemas-microsoft-com:vml" Requires="v">
                  <p:oleObj spid="_x0000_s1012852" name="Equation" r:id="rId6" imgW="723600" imgH="241200" progId="Equation.DSMT4">
                    <p:embed/>
                  </p:oleObj>
                </mc:Choice>
                <mc:Fallback>
                  <p:oleObj name="Equation" r:id="rId6" imgW="723600" imgH="2412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875" y="4876800"/>
                          <a:ext cx="1755775" cy="58578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2742" name="Object 6"/>
            <p:cNvGraphicFramePr>
              <a:graphicFrameLocks noChangeAspect="1"/>
            </p:cNvGraphicFramePr>
            <p:nvPr>
              <p:extLst>
                <p:ext uri="{D42A27DB-BD31-4B8C-83A1-F6EECF244321}">
                  <p14:modId xmlns:p14="http://schemas.microsoft.com/office/powerpoint/2010/main" val="339040438"/>
                </p:ext>
              </p:extLst>
            </p:nvPr>
          </p:nvGraphicFramePr>
          <p:xfrm>
            <a:off x="3581400" y="4219575"/>
            <a:ext cx="5562600" cy="2638425"/>
          </p:xfrm>
          <a:graphic>
            <a:graphicData uri="http://schemas.openxmlformats.org/presentationml/2006/ole">
              <mc:AlternateContent xmlns:mc="http://schemas.openxmlformats.org/markup-compatibility/2006">
                <mc:Choice xmlns:v="urn:schemas-microsoft-com:vml" Requires="v">
                  <p:oleObj spid="_x0000_s1012853" name="VISIO" r:id="rId8" imgW="3979800" imgH="1887840" progId="Visio.Drawing.6">
                    <p:embed/>
                  </p:oleObj>
                </mc:Choice>
                <mc:Fallback>
                  <p:oleObj name="VISIO" r:id="rId8" imgW="3979800" imgH="1887840" progId="Visio.Drawing.6">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1400" y="4219575"/>
                          <a:ext cx="5562600" cy="263842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6" name="Rectangle 2"/>
          <p:cNvSpPr>
            <a:spLocks noGrp="1" noChangeArrowheads="1"/>
          </p:cNvSpPr>
          <p:nvPr>
            <p:ph type="title"/>
          </p:nvPr>
        </p:nvSpPr>
        <p:spPr>
          <a:xfrm>
            <a:off x="1219200" y="0"/>
            <a:ext cx="7772400" cy="838200"/>
          </a:xfrm>
        </p:spPr>
        <p:txBody>
          <a:bodyPr/>
          <a:lstStyle/>
          <a:p>
            <a:r>
              <a:rPr lang="en-US" altLang="en-US" sz="3600"/>
              <a:t>Table of Phasor Transforms</a:t>
            </a:r>
          </a:p>
        </p:txBody>
      </p:sp>
      <p:sp>
        <p:nvSpPr>
          <p:cNvPr id="1014787" name="Rectangle 3"/>
          <p:cNvSpPr>
            <a:spLocks noGrp="1" noChangeArrowheads="1"/>
          </p:cNvSpPr>
          <p:nvPr>
            <p:ph type="body" idx="1"/>
          </p:nvPr>
        </p:nvSpPr>
        <p:spPr>
          <a:xfrm>
            <a:off x="152400" y="990600"/>
            <a:ext cx="8534400" cy="1219200"/>
          </a:xfrm>
          <a:solidFill>
            <a:srgbClr val="66FFFF"/>
          </a:solidFill>
          <a:ln>
            <a:solidFill>
              <a:schemeClr val="tx1"/>
            </a:solidFill>
            <a:miter lim="800000"/>
            <a:headEnd/>
            <a:tailEnd/>
          </a:ln>
        </p:spPr>
        <p:txBody>
          <a:bodyPr/>
          <a:lstStyle/>
          <a:p>
            <a:pPr>
              <a:buFontTx/>
              <a:buNone/>
            </a:pPr>
            <a:r>
              <a:rPr lang="en-US" altLang="en-US" sz="2400" dirty="0">
                <a:solidFill>
                  <a:schemeClr val="bg1"/>
                </a:solidFill>
              </a:rPr>
              <a:t>The phasor transforms can be summarized in the table given here.  In general, voltages transform to phasors, currents to phasors, and passive elements to their impedances.</a:t>
            </a:r>
          </a:p>
        </p:txBody>
      </p:sp>
      <p:graphicFrame>
        <p:nvGraphicFramePr>
          <p:cNvPr id="1014788" name="Group 4"/>
          <p:cNvGraphicFramePr>
            <a:graphicFrameLocks noGrp="1"/>
          </p:cNvGraphicFramePr>
          <p:nvPr/>
        </p:nvGraphicFramePr>
        <p:xfrm>
          <a:off x="381000" y="2286000"/>
          <a:ext cx="8305800" cy="4206876"/>
        </p:xfrm>
        <a:graphic>
          <a:graphicData uri="http://schemas.openxmlformats.org/drawingml/2006/table">
            <a:tbl>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701675">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dirty="0">
                          <a:ln>
                            <a:noFill/>
                          </a:ln>
                          <a:solidFill>
                            <a:schemeClr val="tx1"/>
                          </a:solidFill>
                          <a:effectLst/>
                          <a:latin typeface="Arial" charset="0"/>
                        </a:rPr>
                        <a:t>Component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a:ln>
                            <a:noFill/>
                          </a:ln>
                          <a:solidFill>
                            <a:schemeClr val="tx1"/>
                          </a:solidFill>
                          <a:effectLst/>
                          <a:latin typeface="Arial" charset="0"/>
                        </a:rPr>
                        <a:t>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a:ln>
                            <a:noFill/>
                          </a:ln>
                          <a:solidFill>
                            <a:schemeClr val="tx1"/>
                          </a:solidFill>
                          <a:effectLst/>
                          <a:latin typeface="Arial" charset="0"/>
                        </a:rPr>
                        <a:t>Transform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00088">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dirty="0">
                          <a:ln>
                            <a:noFill/>
                          </a:ln>
                          <a:solidFill>
                            <a:schemeClr val="tx1"/>
                          </a:solidFill>
                          <a:effectLst/>
                          <a:latin typeface="Arial" charset="0"/>
                        </a:rPr>
                        <a:t>Voltages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701675">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a:ln>
                            <a:noFill/>
                          </a:ln>
                          <a:solidFill>
                            <a:schemeClr val="tx1"/>
                          </a:solidFill>
                          <a:effectLst/>
                          <a:latin typeface="Arial" charset="0"/>
                        </a:rPr>
                        <a:t>Currents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700088">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a:ln>
                            <a:noFill/>
                          </a:ln>
                          <a:solidFill>
                            <a:schemeClr val="tx1"/>
                          </a:solidFill>
                          <a:effectLst/>
                          <a:latin typeface="Arial" charset="0"/>
                        </a:rPr>
                        <a:t>Resistors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701675">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a:ln>
                            <a:noFill/>
                          </a:ln>
                          <a:solidFill>
                            <a:schemeClr val="tx1"/>
                          </a:solidFill>
                          <a:effectLst/>
                          <a:latin typeface="Arial" charset="0"/>
                        </a:rPr>
                        <a:t>Inductors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701675">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en-US" sz="2800" b="0" i="0" u="none" strike="noStrike" cap="none" normalizeH="0" baseline="0">
                          <a:ln>
                            <a:noFill/>
                          </a:ln>
                          <a:solidFill>
                            <a:schemeClr val="tx1"/>
                          </a:solidFill>
                          <a:effectLst/>
                          <a:latin typeface="Arial" charset="0"/>
                        </a:rPr>
                        <a:t>Capacitors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2500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defRPr sz="2800">
                          <a:solidFill>
                            <a:schemeClr val="tx1"/>
                          </a:solidFill>
                          <a:latin typeface="Arial" charset="0"/>
                        </a:defRPr>
                      </a:lvl1pPr>
                      <a:lvl2pPr>
                        <a:spcBef>
                          <a:spcPct val="20000"/>
                        </a:spcBef>
                        <a:buClr>
                          <a:schemeClr val="tx2"/>
                        </a:buClr>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altLang="en-US" sz="2800" b="0" i="1"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bl>
          </a:graphicData>
        </a:graphic>
      </p:graphicFrame>
      <p:grpSp>
        <p:nvGrpSpPr>
          <p:cNvPr id="2" name="Group 1"/>
          <p:cNvGrpSpPr/>
          <p:nvPr/>
        </p:nvGrpSpPr>
        <p:grpSpPr>
          <a:xfrm>
            <a:off x="3200400" y="3124200"/>
            <a:ext cx="5070475" cy="3351213"/>
            <a:chOff x="3200400" y="3124200"/>
            <a:chExt cx="5070475" cy="3351213"/>
          </a:xfrm>
        </p:grpSpPr>
        <p:graphicFrame>
          <p:nvGraphicFramePr>
            <p:cNvPr id="1014818" name="Object 34"/>
            <p:cNvGraphicFramePr>
              <a:graphicFrameLocks noChangeAspect="1"/>
            </p:cNvGraphicFramePr>
            <p:nvPr>
              <p:extLst>
                <p:ext uri="{D42A27DB-BD31-4B8C-83A1-F6EECF244321}">
                  <p14:modId xmlns:p14="http://schemas.microsoft.com/office/powerpoint/2010/main" val="2332879937"/>
                </p:ext>
              </p:extLst>
            </p:nvPr>
          </p:nvGraphicFramePr>
          <p:xfrm>
            <a:off x="3200400" y="3124200"/>
            <a:ext cx="2674938" cy="396875"/>
          </p:xfrm>
          <a:graphic>
            <a:graphicData uri="http://schemas.openxmlformats.org/presentationml/2006/ole">
              <mc:AlternateContent xmlns:mc="http://schemas.openxmlformats.org/markup-compatibility/2006">
                <mc:Choice xmlns:v="urn:schemas-microsoft-com:vml" Requires="v">
                  <p:oleObj spid="_x0000_s1015189" name="Equation" r:id="rId4" imgW="1625400" imgH="241200" progId="Equation.DSMT4">
                    <p:embed/>
                  </p:oleObj>
                </mc:Choice>
                <mc:Fallback>
                  <p:oleObj name="Equation" r:id="rId4" imgW="1625400" imgH="241200" progId="Equation.DSMT4">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124200"/>
                          <a:ext cx="2674938"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19" name="Object 35"/>
            <p:cNvGraphicFramePr>
              <a:graphicFrameLocks noChangeAspect="1"/>
            </p:cNvGraphicFramePr>
            <p:nvPr>
              <p:extLst>
                <p:ext uri="{D42A27DB-BD31-4B8C-83A1-F6EECF244321}">
                  <p14:modId xmlns:p14="http://schemas.microsoft.com/office/powerpoint/2010/main" val="2561026907"/>
                </p:ext>
              </p:extLst>
            </p:nvPr>
          </p:nvGraphicFramePr>
          <p:xfrm>
            <a:off x="6369050" y="3124200"/>
            <a:ext cx="1901825" cy="396875"/>
          </p:xfrm>
          <a:graphic>
            <a:graphicData uri="http://schemas.openxmlformats.org/presentationml/2006/ole">
              <mc:AlternateContent xmlns:mc="http://schemas.openxmlformats.org/markup-compatibility/2006">
                <mc:Choice xmlns:v="urn:schemas-microsoft-com:vml" Requires="v">
                  <p:oleObj spid="_x0000_s1015190" name="Equation" r:id="rId6" imgW="1155600" imgH="241200" progId="Equation.DSMT4">
                    <p:embed/>
                  </p:oleObj>
                </mc:Choice>
                <mc:Fallback>
                  <p:oleObj name="Equation" r:id="rId6" imgW="1155600" imgH="241200" progId="Equation.DSMT4">
                    <p:embed/>
                    <p:pic>
                      <p:nvPicPr>
                        <p:cNvPr id="0" name="Object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9050" y="3124200"/>
                          <a:ext cx="190182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0" name="Object 36"/>
            <p:cNvGraphicFramePr>
              <a:graphicFrameLocks noChangeAspect="1"/>
            </p:cNvGraphicFramePr>
            <p:nvPr>
              <p:extLst>
                <p:ext uri="{D42A27DB-BD31-4B8C-83A1-F6EECF244321}">
                  <p14:modId xmlns:p14="http://schemas.microsoft.com/office/powerpoint/2010/main" val="1892450507"/>
                </p:ext>
              </p:extLst>
            </p:nvPr>
          </p:nvGraphicFramePr>
          <p:xfrm>
            <a:off x="3276600" y="3810000"/>
            <a:ext cx="2570163" cy="396875"/>
          </p:xfrm>
          <a:graphic>
            <a:graphicData uri="http://schemas.openxmlformats.org/presentationml/2006/ole">
              <mc:AlternateContent xmlns:mc="http://schemas.openxmlformats.org/markup-compatibility/2006">
                <mc:Choice xmlns:v="urn:schemas-microsoft-com:vml" Requires="v">
                  <p:oleObj spid="_x0000_s1015191" name="Equation" r:id="rId8" imgW="1562040" imgH="241200" progId="Equation.DSMT4">
                    <p:embed/>
                  </p:oleObj>
                </mc:Choice>
                <mc:Fallback>
                  <p:oleObj name="Equation" r:id="rId8" imgW="1562040" imgH="241200" progId="Equation.DSMT4">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3810000"/>
                          <a:ext cx="25701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1" name="Object 37"/>
            <p:cNvGraphicFramePr>
              <a:graphicFrameLocks noChangeAspect="1"/>
            </p:cNvGraphicFramePr>
            <p:nvPr>
              <p:extLst>
                <p:ext uri="{D42A27DB-BD31-4B8C-83A1-F6EECF244321}">
                  <p14:modId xmlns:p14="http://schemas.microsoft.com/office/powerpoint/2010/main" val="1825143533"/>
                </p:ext>
              </p:extLst>
            </p:nvPr>
          </p:nvGraphicFramePr>
          <p:xfrm>
            <a:off x="6402388" y="3810000"/>
            <a:ext cx="1836737" cy="396875"/>
          </p:xfrm>
          <a:graphic>
            <a:graphicData uri="http://schemas.openxmlformats.org/presentationml/2006/ole">
              <mc:AlternateContent xmlns:mc="http://schemas.openxmlformats.org/markup-compatibility/2006">
                <mc:Choice xmlns:v="urn:schemas-microsoft-com:vml" Requires="v">
                  <p:oleObj spid="_x0000_s1015192" name="Equation" r:id="rId10" imgW="1117440" imgH="241200" progId="Equation.DSMT4">
                    <p:embed/>
                  </p:oleObj>
                </mc:Choice>
                <mc:Fallback>
                  <p:oleObj name="Equation" r:id="rId10" imgW="1117440" imgH="241200" progId="Equation.DSMT4">
                    <p:embed/>
                    <p:pic>
                      <p:nvPicPr>
                        <p:cNvPr id="0" name="Object 3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02388" y="3810000"/>
                          <a:ext cx="183673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2" name="Object 38"/>
            <p:cNvGraphicFramePr>
              <a:graphicFrameLocks noChangeAspect="1"/>
            </p:cNvGraphicFramePr>
            <p:nvPr>
              <p:extLst>
                <p:ext uri="{D42A27DB-BD31-4B8C-83A1-F6EECF244321}">
                  <p14:modId xmlns:p14="http://schemas.microsoft.com/office/powerpoint/2010/main" val="1075779518"/>
                </p:ext>
              </p:extLst>
            </p:nvPr>
          </p:nvGraphicFramePr>
          <p:xfrm>
            <a:off x="4414838" y="4572000"/>
            <a:ext cx="396875" cy="396875"/>
          </p:xfrm>
          <a:graphic>
            <a:graphicData uri="http://schemas.openxmlformats.org/presentationml/2006/ole">
              <mc:AlternateContent xmlns:mc="http://schemas.openxmlformats.org/markup-compatibility/2006">
                <mc:Choice xmlns:v="urn:schemas-microsoft-com:vml" Requires="v">
                  <p:oleObj spid="_x0000_s1015193" name="Equation" r:id="rId12" imgW="241200" imgH="241200" progId="Equation.DSMT4">
                    <p:embed/>
                  </p:oleObj>
                </mc:Choice>
                <mc:Fallback>
                  <p:oleObj name="Equation" r:id="rId12" imgW="241200" imgH="241200" progId="Equation.DSMT4">
                    <p:embed/>
                    <p:pic>
                      <p:nvPicPr>
                        <p:cNvPr id="0" name="Object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4838" y="4572000"/>
                          <a:ext cx="3968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3" name="Object 39"/>
            <p:cNvGraphicFramePr>
              <a:graphicFrameLocks noChangeAspect="1"/>
            </p:cNvGraphicFramePr>
            <p:nvPr>
              <p:extLst>
                <p:ext uri="{D42A27DB-BD31-4B8C-83A1-F6EECF244321}">
                  <p14:modId xmlns:p14="http://schemas.microsoft.com/office/powerpoint/2010/main" val="448751174"/>
                </p:ext>
              </p:extLst>
            </p:nvPr>
          </p:nvGraphicFramePr>
          <p:xfrm>
            <a:off x="4429125" y="5257800"/>
            <a:ext cx="376238" cy="396875"/>
          </p:xfrm>
          <a:graphic>
            <a:graphicData uri="http://schemas.openxmlformats.org/presentationml/2006/ole">
              <mc:AlternateContent xmlns:mc="http://schemas.openxmlformats.org/markup-compatibility/2006">
                <mc:Choice xmlns:v="urn:schemas-microsoft-com:vml" Requires="v">
                  <p:oleObj spid="_x0000_s1015194" name="Equation" r:id="rId14" imgW="228600" imgH="241200" progId="Equation.DSMT4">
                    <p:embed/>
                  </p:oleObj>
                </mc:Choice>
                <mc:Fallback>
                  <p:oleObj name="Equation" r:id="rId14" imgW="228600" imgH="241200" progId="Equation.DSMT4">
                    <p:embed/>
                    <p:pic>
                      <p:nvPicPr>
                        <p:cNvPr id="0" name="Object 3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29125" y="5257800"/>
                          <a:ext cx="376238"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4" name="Object 40"/>
            <p:cNvGraphicFramePr>
              <a:graphicFrameLocks noChangeAspect="1"/>
            </p:cNvGraphicFramePr>
            <p:nvPr>
              <p:extLst>
                <p:ext uri="{D42A27DB-BD31-4B8C-83A1-F6EECF244321}">
                  <p14:modId xmlns:p14="http://schemas.microsoft.com/office/powerpoint/2010/main" val="1106609235"/>
                </p:ext>
              </p:extLst>
            </p:nvPr>
          </p:nvGraphicFramePr>
          <p:xfrm>
            <a:off x="4410075" y="5943600"/>
            <a:ext cx="417513" cy="396875"/>
          </p:xfrm>
          <a:graphic>
            <a:graphicData uri="http://schemas.openxmlformats.org/presentationml/2006/ole">
              <mc:AlternateContent xmlns:mc="http://schemas.openxmlformats.org/markup-compatibility/2006">
                <mc:Choice xmlns:v="urn:schemas-microsoft-com:vml" Requires="v">
                  <p:oleObj spid="_x0000_s1015195" name="Equation" r:id="rId16" imgW="253800" imgH="241200" progId="Equation.DSMT4">
                    <p:embed/>
                  </p:oleObj>
                </mc:Choice>
                <mc:Fallback>
                  <p:oleObj name="Equation" r:id="rId16" imgW="253800" imgH="241200" progId="Equation.DSMT4">
                    <p:embed/>
                    <p:pic>
                      <p:nvPicPr>
                        <p:cNvPr id="0" name="Object 4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10075" y="5943600"/>
                          <a:ext cx="4175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5" name="Object 41"/>
            <p:cNvGraphicFramePr>
              <a:graphicFrameLocks noChangeAspect="1"/>
            </p:cNvGraphicFramePr>
            <p:nvPr>
              <p:extLst>
                <p:ext uri="{D42A27DB-BD31-4B8C-83A1-F6EECF244321}">
                  <p14:modId xmlns:p14="http://schemas.microsoft.com/office/powerpoint/2010/main" val="246456624"/>
                </p:ext>
              </p:extLst>
            </p:nvPr>
          </p:nvGraphicFramePr>
          <p:xfrm>
            <a:off x="6705600" y="4572000"/>
            <a:ext cx="1127125" cy="438150"/>
          </p:xfrm>
          <a:graphic>
            <a:graphicData uri="http://schemas.openxmlformats.org/presentationml/2006/ole">
              <mc:AlternateContent xmlns:mc="http://schemas.openxmlformats.org/markup-compatibility/2006">
                <mc:Choice xmlns:v="urn:schemas-microsoft-com:vml" Requires="v">
                  <p:oleObj spid="_x0000_s1015196" name="Equation" r:id="rId18" imgW="685800" imgH="266400" progId="Equation.DSMT4">
                    <p:embed/>
                  </p:oleObj>
                </mc:Choice>
                <mc:Fallback>
                  <p:oleObj name="Equation" r:id="rId18" imgW="685800" imgH="266400" progId="Equation.DSMT4">
                    <p:embed/>
                    <p:pic>
                      <p:nvPicPr>
                        <p:cNvPr id="0" name="Object 4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05600" y="4572000"/>
                          <a:ext cx="1127125"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6" name="Object 42"/>
            <p:cNvGraphicFramePr>
              <a:graphicFrameLocks noChangeAspect="1"/>
            </p:cNvGraphicFramePr>
            <p:nvPr>
              <p:extLst>
                <p:ext uri="{D42A27DB-BD31-4B8C-83A1-F6EECF244321}">
                  <p14:modId xmlns:p14="http://schemas.microsoft.com/office/powerpoint/2010/main" val="3622484162"/>
                </p:ext>
              </p:extLst>
            </p:nvPr>
          </p:nvGraphicFramePr>
          <p:xfrm>
            <a:off x="6553200" y="5181600"/>
            <a:ext cx="1439863" cy="438150"/>
          </p:xfrm>
          <a:graphic>
            <a:graphicData uri="http://schemas.openxmlformats.org/presentationml/2006/ole">
              <mc:AlternateContent xmlns:mc="http://schemas.openxmlformats.org/markup-compatibility/2006">
                <mc:Choice xmlns:v="urn:schemas-microsoft-com:vml" Requires="v">
                  <p:oleObj spid="_x0000_s1015197" name="Equation" r:id="rId20" imgW="876240" imgH="266400" progId="Equation.DSMT4">
                    <p:embed/>
                  </p:oleObj>
                </mc:Choice>
                <mc:Fallback>
                  <p:oleObj name="Equation" r:id="rId20" imgW="876240" imgH="266400" progId="Equation.DSMT4">
                    <p:embed/>
                    <p:pic>
                      <p:nvPicPr>
                        <p:cNvPr id="0" name="Object 4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553200" y="5181600"/>
                          <a:ext cx="143986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4827" name="Object 43"/>
            <p:cNvGraphicFramePr>
              <a:graphicFrameLocks noChangeAspect="1"/>
            </p:cNvGraphicFramePr>
            <p:nvPr>
              <p:extLst>
                <p:ext uri="{D42A27DB-BD31-4B8C-83A1-F6EECF244321}">
                  <p14:modId xmlns:p14="http://schemas.microsoft.com/office/powerpoint/2010/main" val="1792570320"/>
                </p:ext>
              </p:extLst>
            </p:nvPr>
          </p:nvGraphicFramePr>
          <p:xfrm>
            <a:off x="6392863" y="5849938"/>
            <a:ext cx="1752600" cy="625475"/>
          </p:xfrm>
          <a:graphic>
            <a:graphicData uri="http://schemas.openxmlformats.org/presentationml/2006/ole">
              <mc:AlternateContent xmlns:mc="http://schemas.openxmlformats.org/markup-compatibility/2006">
                <mc:Choice xmlns:v="urn:schemas-microsoft-com:vml" Requires="v">
                  <p:oleObj spid="_x0000_s1015198" name="Equation" r:id="rId22" imgW="1066680" imgH="380880" progId="Equation.DSMT4">
                    <p:embed/>
                  </p:oleObj>
                </mc:Choice>
                <mc:Fallback>
                  <p:oleObj name="Equation" r:id="rId22" imgW="1066680" imgH="380880" progId="Equation.DSMT4">
                    <p:embed/>
                    <p:pic>
                      <p:nvPicPr>
                        <p:cNvPr id="0" name="Object 4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392863" y="5849938"/>
                          <a:ext cx="1752600"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a:xfrm>
            <a:off x="2209800" y="0"/>
            <a:ext cx="6934200" cy="762000"/>
          </a:xfrm>
        </p:spPr>
        <p:txBody>
          <a:bodyPr/>
          <a:lstStyle/>
          <a:p>
            <a:r>
              <a:rPr lang="en-US" altLang="en-US" sz="3200"/>
              <a:t>Phasor Transform Solution Process</a:t>
            </a:r>
          </a:p>
        </p:txBody>
      </p:sp>
      <p:graphicFrame>
        <p:nvGraphicFramePr>
          <p:cNvPr id="1016836" name="Object 4"/>
          <p:cNvGraphicFramePr>
            <a:graphicFrameLocks noChangeAspect="1"/>
          </p:cNvGraphicFramePr>
          <p:nvPr/>
        </p:nvGraphicFramePr>
        <p:xfrm>
          <a:off x="1905000" y="2824163"/>
          <a:ext cx="6324600" cy="4033837"/>
        </p:xfrm>
        <a:graphic>
          <a:graphicData uri="http://schemas.openxmlformats.org/presentationml/2006/ole">
            <mc:AlternateContent xmlns:mc="http://schemas.openxmlformats.org/markup-compatibility/2006">
              <mc:Choice xmlns:v="urn:schemas-microsoft-com:vml" Requires="v">
                <p:oleObj spid="_x0000_s1016873" name="VISIO" r:id="rId4" imgW="6941520" imgH="4426920" progId="Visio.Drawing.6">
                  <p:embed/>
                </p:oleObj>
              </mc:Choice>
              <mc:Fallback>
                <p:oleObj name="VISIO" r:id="rId4" imgW="6941520" imgH="44269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824163"/>
                        <a:ext cx="6324600" cy="403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6835" name="Rectangle 3"/>
          <p:cNvSpPr>
            <a:spLocks noGrp="1" noChangeArrowheads="1"/>
          </p:cNvSpPr>
          <p:nvPr>
            <p:ph type="body" idx="1"/>
          </p:nvPr>
        </p:nvSpPr>
        <p:spPr>
          <a:xfrm>
            <a:off x="304800" y="762000"/>
            <a:ext cx="8534400" cy="1981200"/>
          </a:xfrm>
          <a:solidFill>
            <a:srgbClr val="66FFFF"/>
          </a:solidFill>
          <a:ln>
            <a:solidFill>
              <a:schemeClr val="tx1"/>
            </a:solidFill>
            <a:miter lim="800000"/>
            <a:headEnd/>
            <a:tailEnd/>
          </a:ln>
        </p:spPr>
        <p:txBody>
          <a:bodyPr/>
          <a:lstStyle/>
          <a:p>
            <a:pPr>
              <a:lnSpc>
                <a:spcPct val="90000"/>
              </a:lnSpc>
              <a:buFontTx/>
              <a:buNone/>
            </a:pPr>
            <a:r>
              <a:rPr lang="en-US" altLang="en-US" sz="2000" dirty="0">
                <a:solidFill>
                  <a:schemeClr val="bg1"/>
                </a:solidFill>
              </a:rPr>
              <a:t>So, to use the phasor transform method, we transform the problem, taking the phasors of all currents and voltages, and replacing passive elements with their impedances.  We then solve for the phasor of the desired voltage or current, then inverse transform, using analysis as with dc circuits, but with complex arithmetic.  When we inverse transform, the frequency, </a:t>
            </a:r>
            <a:r>
              <a:rPr lang="en-US" altLang="en-US" sz="2000" i="1" dirty="0">
                <a:solidFill>
                  <a:schemeClr val="bg1"/>
                </a:solidFill>
                <a:latin typeface="Symbol" pitchFamily="18" charset="2"/>
              </a:rPr>
              <a:t>w</a:t>
            </a:r>
            <a:r>
              <a:rPr lang="en-US" altLang="en-US" sz="2000" dirty="0">
                <a:solidFill>
                  <a:schemeClr val="bg1"/>
                </a:solidFill>
              </a:rPr>
              <a:t>, must be remembered, since it is not a part of the phasor solution.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a:xfrm>
            <a:off x="1371600" y="304800"/>
            <a:ext cx="7772400" cy="1295400"/>
          </a:xfrm>
        </p:spPr>
        <p:txBody>
          <a:bodyPr/>
          <a:lstStyle/>
          <a:p>
            <a:r>
              <a:rPr lang="en-US" altLang="en-US"/>
              <a:t>Sinusoidal Steady-State Solution</a:t>
            </a:r>
          </a:p>
        </p:txBody>
      </p:sp>
      <p:sp>
        <p:nvSpPr>
          <p:cNvPr id="1018883" name="Text Box 3"/>
          <p:cNvSpPr txBox="1">
            <a:spLocks noChangeArrowheads="1"/>
          </p:cNvSpPr>
          <p:nvPr/>
        </p:nvSpPr>
        <p:spPr bwMode="auto">
          <a:xfrm>
            <a:off x="304800" y="2743200"/>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Arial" charset="0"/>
              </a:rPr>
              <a:t>The steady-state solution is the part of the solution that does not die out with time. </a:t>
            </a:r>
          </a:p>
        </p:txBody>
      </p:sp>
      <p:sp>
        <p:nvSpPr>
          <p:cNvPr id="1018884" name="Text Box 4"/>
          <p:cNvSpPr txBox="1">
            <a:spLocks noChangeArrowheads="1"/>
          </p:cNvSpPr>
          <p:nvPr/>
        </p:nvSpPr>
        <p:spPr bwMode="auto">
          <a:xfrm>
            <a:off x="381000" y="3886200"/>
            <a:ext cx="8534400" cy="2660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Arial" charset="0"/>
              </a:rPr>
              <a:t>Our goal with phasor transforms to is to get this steady-state part of the solution, and to do it as easily as we can.  Note that the steady state solution, with sinusoidal sources, is sinusoidal with the same frequency as the source.  </a:t>
            </a:r>
          </a:p>
          <a:p>
            <a:pPr eaLnBrk="0" hangingPunct="0"/>
            <a:r>
              <a:rPr lang="en-US" altLang="en-US" sz="3600" b="1" u="sng">
                <a:latin typeface="Arial" charset="0"/>
              </a:rPr>
              <a:t>Thus, all we need to do is to find the amplitude and phase of the solution.</a:t>
            </a:r>
            <a:r>
              <a:rPr lang="en-US" altLang="en-US" sz="3600">
                <a:latin typeface="Arial" charset="0"/>
              </a:rPr>
              <a:t> </a:t>
            </a:r>
            <a:r>
              <a:rPr lang="en-US" altLang="en-US">
                <a:latin typeface="Arial"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40" name="Rectangle 12"/>
          <p:cNvSpPr>
            <a:spLocks noChangeArrowheads="1"/>
          </p:cNvSpPr>
          <p:nvPr/>
        </p:nvSpPr>
        <p:spPr bwMode="auto">
          <a:xfrm>
            <a:off x="4343400" y="3657600"/>
            <a:ext cx="4800600" cy="838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939" name="Rectangle 11"/>
          <p:cNvSpPr>
            <a:spLocks noChangeArrowheads="1"/>
          </p:cNvSpPr>
          <p:nvPr/>
        </p:nvSpPr>
        <p:spPr bwMode="auto">
          <a:xfrm>
            <a:off x="5562600" y="2286000"/>
            <a:ext cx="34290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930" name="Rectangle 2"/>
          <p:cNvSpPr>
            <a:spLocks noGrp="1" noChangeArrowheads="1"/>
          </p:cNvSpPr>
          <p:nvPr>
            <p:ph type="title"/>
          </p:nvPr>
        </p:nvSpPr>
        <p:spPr>
          <a:xfrm>
            <a:off x="685800" y="0"/>
            <a:ext cx="8458200" cy="685800"/>
          </a:xfrm>
        </p:spPr>
        <p:txBody>
          <a:bodyPr/>
          <a:lstStyle/>
          <a:p>
            <a:r>
              <a:rPr lang="en-US" altLang="en-US" sz="3200"/>
              <a:t>Example Solution the Hard Way – 1</a:t>
            </a:r>
          </a:p>
        </p:txBody>
      </p:sp>
      <p:sp>
        <p:nvSpPr>
          <p:cNvPr id="1020931" name="Rectangle 3"/>
          <p:cNvSpPr>
            <a:spLocks noGrp="1" noChangeArrowheads="1"/>
          </p:cNvSpPr>
          <p:nvPr>
            <p:ph type="body" idx="1"/>
          </p:nvPr>
        </p:nvSpPr>
        <p:spPr>
          <a:xfrm>
            <a:off x="4267200" y="762000"/>
            <a:ext cx="4876800" cy="1828800"/>
          </a:xfrm>
        </p:spPr>
        <p:txBody>
          <a:bodyPr/>
          <a:lstStyle/>
          <a:p>
            <a:pPr marL="0" indent="223838">
              <a:lnSpc>
                <a:spcPct val="90000"/>
              </a:lnSpc>
              <a:buFontTx/>
              <a:buNone/>
            </a:pPr>
            <a:r>
              <a:rPr lang="en-US" altLang="en-US" sz="2000" dirty="0"/>
              <a:t>Let’s solve this circuit, but ignore the phasor analysis approach.  We will only do this once, to show that we will never want to do it again.</a:t>
            </a:r>
          </a:p>
          <a:p>
            <a:pPr marL="0" indent="223838">
              <a:lnSpc>
                <a:spcPct val="90000"/>
              </a:lnSpc>
              <a:buFontTx/>
              <a:buNone/>
            </a:pPr>
            <a:r>
              <a:rPr lang="en-US" altLang="en-US" sz="2000" dirty="0"/>
              <a:t>If the source is sinusoidal, it must have the form,</a:t>
            </a:r>
          </a:p>
        </p:txBody>
      </p:sp>
      <p:graphicFrame>
        <p:nvGraphicFramePr>
          <p:cNvPr id="1020933" name="Object 5"/>
          <p:cNvGraphicFramePr>
            <a:graphicFrameLocks noChangeAspect="1"/>
          </p:cNvGraphicFramePr>
          <p:nvPr/>
        </p:nvGraphicFramePr>
        <p:xfrm>
          <a:off x="5638800" y="2362200"/>
          <a:ext cx="3222625" cy="490538"/>
        </p:xfrm>
        <a:graphic>
          <a:graphicData uri="http://schemas.openxmlformats.org/presentationml/2006/ole">
            <mc:AlternateContent xmlns:mc="http://schemas.openxmlformats.org/markup-compatibility/2006">
              <mc:Choice xmlns:v="urn:schemas-microsoft-com:vml" Requires="v">
                <p:oleObj spid="_x0000_s1021085" name="Equation" r:id="rId4" imgW="1587240" imgH="241200" progId="Equation.DSMT4">
                  <p:embed/>
                </p:oleObj>
              </mc:Choice>
              <mc:Fallback>
                <p:oleObj name="Equation" r:id="rId4" imgW="1587240" imgH="2412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2362200"/>
                        <a:ext cx="322262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0934" name="Text Box 6"/>
          <p:cNvSpPr txBox="1">
            <a:spLocks noChangeArrowheads="1"/>
          </p:cNvSpPr>
          <p:nvPr/>
        </p:nvSpPr>
        <p:spPr bwMode="auto">
          <a:xfrm>
            <a:off x="228600" y="4800600"/>
            <a:ext cx="8534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This is a differential equation, first order, with constant coefficients, and a sinusoidal forcing function.  We know from differential equations that the solution will have the form, a sinusoid with the same frequency as the forcing function.</a:t>
            </a:r>
          </a:p>
        </p:txBody>
      </p:sp>
      <p:graphicFrame>
        <p:nvGraphicFramePr>
          <p:cNvPr id="1020935" name="Object 7"/>
          <p:cNvGraphicFramePr>
            <a:graphicFrameLocks noChangeAspect="1"/>
          </p:cNvGraphicFramePr>
          <p:nvPr>
            <p:extLst>
              <p:ext uri="{D42A27DB-BD31-4B8C-83A1-F6EECF244321}">
                <p14:modId xmlns:p14="http://schemas.microsoft.com/office/powerpoint/2010/main" val="1048406140"/>
              </p:ext>
            </p:extLst>
          </p:nvPr>
        </p:nvGraphicFramePr>
        <p:xfrm>
          <a:off x="3014663" y="6091238"/>
          <a:ext cx="4259262" cy="584200"/>
        </p:xfrm>
        <a:graphic>
          <a:graphicData uri="http://schemas.openxmlformats.org/presentationml/2006/ole">
            <mc:AlternateContent xmlns:mc="http://schemas.openxmlformats.org/markup-compatibility/2006">
              <mc:Choice xmlns:v="urn:schemas-microsoft-com:vml" Requires="v">
                <p:oleObj spid="_x0000_s1021086" name="Equation" r:id="rId6" imgW="1587240" imgH="241200" progId="Equation.DSMT4">
                  <p:embed/>
                </p:oleObj>
              </mc:Choice>
              <mc:Fallback>
                <p:oleObj name="Equation" r:id="rId6" imgW="1587240" imgH="241200" progId="Equation.DSMT4">
                  <p:embed/>
                  <p:pic>
                    <p:nvPicPr>
                      <p:cNvPr id="0" name="Object 7"/>
                      <p:cNvPicPr>
                        <a:picLocks noChangeAspect="1" noChangeArrowheads="1"/>
                      </p:cNvPicPr>
                      <p:nvPr/>
                    </p:nvPicPr>
                    <p:blipFill>
                      <a:blip r:embed="rId7"/>
                      <a:srcRect/>
                      <a:stretch>
                        <a:fillRect/>
                      </a:stretch>
                    </p:blipFill>
                    <p:spPr bwMode="auto">
                      <a:xfrm>
                        <a:off x="3014663" y="6091238"/>
                        <a:ext cx="4259262" cy="584200"/>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0936" name="Text Box 8"/>
          <p:cNvSpPr txBox="1">
            <a:spLocks noChangeArrowheads="1"/>
          </p:cNvSpPr>
          <p:nvPr/>
        </p:nvSpPr>
        <p:spPr bwMode="auto">
          <a:xfrm>
            <a:off x="4114800" y="2971800"/>
            <a:ext cx="502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Applying Kirchhoff’s Voltage Law around the loops we get the differential equation, </a:t>
            </a:r>
          </a:p>
        </p:txBody>
      </p:sp>
      <p:graphicFrame>
        <p:nvGraphicFramePr>
          <p:cNvPr id="1020937" name="Object 9"/>
          <p:cNvGraphicFramePr>
            <a:graphicFrameLocks noChangeAspect="1"/>
          </p:cNvGraphicFramePr>
          <p:nvPr/>
        </p:nvGraphicFramePr>
        <p:xfrm>
          <a:off x="4811713" y="3657600"/>
          <a:ext cx="3841750" cy="787400"/>
        </p:xfrm>
        <a:graphic>
          <a:graphicData uri="http://schemas.openxmlformats.org/presentationml/2006/ole">
            <mc:AlternateContent xmlns:mc="http://schemas.openxmlformats.org/markup-compatibility/2006">
              <mc:Choice xmlns:v="urn:schemas-microsoft-com:vml" Requires="v">
                <p:oleObj spid="_x0000_s1021087" name="Equation" r:id="rId8" imgW="2234880" imgH="457200" progId="Equation.DSMT4">
                  <p:embed/>
                </p:oleObj>
              </mc:Choice>
              <mc:Fallback>
                <p:oleObj name="Equation" r:id="rId8" imgW="2234880" imgH="4572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11713" y="3657600"/>
                        <a:ext cx="384175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
          <p:cNvGrpSpPr/>
          <p:nvPr/>
        </p:nvGrpSpPr>
        <p:grpSpPr>
          <a:xfrm>
            <a:off x="0" y="762000"/>
            <a:ext cx="4038600" cy="3741737"/>
            <a:chOff x="0" y="762000"/>
            <a:chExt cx="4038600" cy="3741737"/>
          </a:xfrm>
        </p:grpSpPr>
        <p:graphicFrame>
          <p:nvGraphicFramePr>
            <p:cNvPr id="1020932" name="Object 4"/>
            <p:cNvGraphicFramePr>
              <a:graphicFrameLocks noChangeAspect="1"/>
            </p:cNvGraphicFramePr>
            <p:nvPr>
              <p:extLst>
                <p:ext uri="{D42A27DB-BD31-4B8C-83A1-F6EECF244321}">
                  <p14:modId xmlns:p14="http://schemas.microsoft.com/office/powerpoint/2010/main" val="340789872"/>
                </p:ext>
              </p:extLst>
            </p:nvPr>
          </p:nvGraphicFramePr>
          <p:xfrm>
            <a:off x="228600" y="2236787"/>
            <a:ext cx="3581400" cy="2266950"/>
          </p:xfrm>
          <a:graphic>
            <a:graphicData uri="http://schemas.openxmlformats.org/presentationml/2006/ole">
              <mc:AlternateContent xmlns:mc="http://schemas.openxmlformats.org/markup-compatibility/2006">
                <mc:Choice xmlns:v="urn:schemas-microsoft-com:vml" Requires="v">
                  <p:oleObj spid="_x0000_s1021088" name="Visio" r:id="rId10" imgW="5057699" imgH="3199770" progId="Visio.Drawing.11">
                    <p:embed/>
                  </p:oleObj>
                </mc:Choice>
                <mc:Fallback>
                  <p:oleObj name="Visio" r:id="rId10" imgW="5057699" imgH="3199770" progId="Visio.Drawing.11">
                    <p:embed/>
                    <p:pic>
                      <p:nvPicPr>
                        <p:cNvPr id="0" name="Object 4"/>
                        <p:cNvPicPr>
                          <a:picLocks noChangeAspect="1" noChangeArrowheads="1"/>
                        </p:cNvPicPr>
                        <p:nvPr/>
                      </p:nvPicPr>
                      <p:blipFill>
                        <a:blip r:embed="rId11"/>
                        <a:srcRect/>
                        <a:stretch>
                          <a:fillRect/>
                        </a:stretch>
                      </p:blipFill>
                      <p:spPr bwMode="auto">
                        <a:xfrm>
                          <a:off x="228600" y="2236787"/>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0938"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90" name="Rectangle 14"/>
          <p:cNvSpPr>
            <a:spLocks noChangeArrowheads="1"/>
          </p:cNvSpPr>
          <p:nvPr/>
        </p:nvSpPr>
        <p:spPr bwMode="auto">
          <a:xfrm>
            <a:off x="381000" y="4800600"/>
            <a:ext cx="8001000" cy="1524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2989" name="Rectangle 13"/>
          <p:cNvSpPr>
            <a:spLocks noChangeArrowheads="1"/>
          </p:cNvSpPr>
          <p:nvPr/>
        </p:nvSpPr>
        <p:spPr bwMode="auto">
          <a:xfrm>
            <a:off x="4191000" y="3505200"/>
            <a:ext cx="4114800" cy="838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2978" name="Rectangle 2"/>
          <p:cNvSpPr>
            <a:spLocks noGrp="1" noChangeArrowheads="1"/>
          </p:cNvSpPr>
          <p:nvPr>
            <p:ph type="title"/>
          </p:nvPr>
        </p:nvSpPr>
        <p:spPr>
          <a:xfrm>
            <a:off x="685800" y="0"/>
            <a:ext cx="8458200" cy="838200"/>
          </a:xfrm>
        </p:spPr>
        <p:txBody>
          <a:bodyPr/>
          <a:lstStyle/>
          <a:p>
            <a:r>
              <a:rPr lang="en-US" altLang="en-US" sz="3200"/>
              <a:t>Example Solution the Hard Way – 2</a:t>
            </a:r>
          </a:p>
        </p:txBody>
      </p:sp>
      <p:sp>
        <p:nvSpPr>
          <p:cNvPr id="1022979" name="Text Box 3"/>
          <p:cNvSpPr txBox="1">
            <a:spLocks noChangeArrowheads="1"/>
          </p:cNvSpPr>
          <p:nvPr/>
        </p:nvSpPr>
        <p:spPr bwMode="auto">
          <a:xfrm>
            <a:off x="4038600" y="1295400"/>
            <a:ext cx="4876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We know from differential equations that the solution will have the form of a sinusoid with the same frequency as the forcing function.  </a:t>
            </a:r>
          </a:p>
        </p:txBody>
      </p:sp>
      <p:graphicFrame>
        <p:nvGraphicFramePr>
          <p:cNvPr id="1022980" name="Object 4"/>
          <p:cNvGraphicFramePr>
            <a:graphicFrameLocks noChangeAspect="1"/>
          </p:cNvGraphicFramePr>
          <p:nvPr/>
        </p:nvGraphicFramePr>
        <p:xfrm>
          <a:off x="6248400" y="2362200"/>
          <a:ext cx="2552700" cy="387350"/>
        </p:xfrm>
        <a:graphic>
          <a:graphicData uri="http://schemas.openxmlformats.org/presentationml/2006/ole">
            <mc:AlternateContent xmlns:mc="http://schemas.openxmlformats.org/markup-compatibility/2006">
              <mc:Choice xmlns:v="urn:schemas-microsoft-com:vml" Requires="v">
                <p:oleObj spid="_x0000_s1023136" name="Equation" r:id="rId4" imgW="1587240" imgH="241200" progId="Equation.DSMT4">
                  <p:embed/>
                </p:oleObj>
              </mc:Choice>
              <mc:Fallback>
                <p:oleObj name="Equation" r:id="rId4" imgW="1587240" imgH="241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362200"/>
                        <a:ext cx="2552700" cy="387350"/>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2981" name="Object 5"/>
          <p:cNvGraphicFramePr>
            <a:graphicFrameLocks noChangeAspect="1"/>
          </p:cNvGraphicFramePr>
          <p:nvPr/>
        </p:nvGraphicFramePr>
        <p:xfrm>
          <a:off x="4267200" y="3505200"/>
          <a:ext cx="3865563" cy="787400"/>
        </p:xfrm>
        <a:graphic>
          <a:graphicData uri="http://schemas.openxmlformats.org/presentationml/2006/ole">
            <mc:AlternateContent xmlns:mc="http://schemas.openxmlformats.org/markup-compatibility/2006">
              <mc:Choice xmlns:v="urn:schemas-microsoft-com:vml" Requires="v">
                <p:oleObj spid="_x0000_s1023137" name="Equation" r:id="rId6" imgW="2247840" imgH="457200" progId="Equation.DSMT4">
                  <p:embed/>
                </p:oleObj>
              </mc:Choice>
              <mc:Fallback>
                <p:oleObj name="Equation" r:id="rId6" imgW="2247840" imgH="4572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3505200"/>
                        <a:ext cx="3865563"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2982" name="Text Box 6"/>
          <p:cNvSpPr txBox="1">
            <a:spLocks noChangeArrowheads="1"/>
          </p:cNvSpPr>
          <p:nvPr/>
        </p:nvSpPr>
        <p:spPr bwMode="auto">
          <a:xfrm>
            <a:off x="4038600" y="2819400"/>
            <a:ext cx="487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We can substitute this solution into the KVL equation,  </a:t>
            </a:r>
          </a:p>
        </p:txBody>
      </p:sp>
      <p:sp>
        <p:nvSpPr>
          <p:cNvPr id="1022983" name="Text Box 7"/>
          <p:cNvSpPr txBox="1">
            <a:spLocks noChangeArrowheads="1"/>
          </p:cNvSpPr>
          <p:nvPr/>
        </p:nvSpPr>
        <p:spPr bwMode="auto">
          <a:xfrm>
            <a:off x="4267200" y="43434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and get, </a:t>
            </a:r>
          </a:p>
        </p:txBody>
      </p:sp>
      <p:graphicFrame>
        <p:nvGraphicFramePr>
          <p:cNvPr id="1022984" name="Object 8"/>
          <p:cNvGraphicFramePr>
            <a:graphicFrameLocks noChangeAspect="1"/>
          </p:cNvGraphicFramePr>
          <p:nvPr/>
        </p:nvGraphicFramePr>
        <p:xfrm>
          <a:off x="533400" y="4876800"/>
          <a:ext cx="7727950" cy="893763"/>
        </p:xfrm>
        <a:graphic>
          <a:graphicData uri="http://schemas.openxmlformats.org/presentationml/2006/ole">
            <mc:AlternateContent xmlns:mc="http://schemas.openxmlformats.org/markup-compatibility/2006">
              <mc:Choice xmlns:v="urn:schemas-microsoft-com:vml" Requires="v">
                <p:oleObj spid="_x0000_s1023138" name="Equation" r:id="rId8" imgW="3962160" imgH="457200" progId="Equation.DSMT4">
                  <p:embed/>
                </p:oleObj>
              </mc:Choice>
              <mc:Fallback>
                <p:oleObj name="Equation" r:id="rId8" imgW="3962160" imgH="4572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876800"/>
                        <a:ext cx="7727950"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4" name="Group 13"/>
          <p:cNvGrpSpPr/>
          <p:nvPr/>
        </p:nvGrpSpPr>
        <p:grpSpPr>
          <a:xfrm>
            <a:off x="0" y="762000"/>
            <a:ext cx="4038600" cy="3741737"/>
            <a:chOff x="0" y="762000"/>
            <a:chExt cx="4038600" cy="3741737"/>
          </a:xfrm>
        </p:grpSpPr>
        <p:graphicFrame>
          <p:nvGraphicFramePr>
            <p:cNvPr id="15" name="Object 4"/>
            <p:cNvGraphicFramePr>
              <a:graphicFrameLocks noChangeAspect="1"/>
            </p:cNvGraphicFramePr>
            <p:nvPr>
              <p:extLst>
                <p:ext uri="{D42A27DB-BD31-4B8C-83A1-F6EECF244321}">
                  <p14:modId xmlns:p14="http://schemas.microsoft.com/office/powerpoint/2010/main" val="1774869807"/>
                </p:ext>
              </p:extLst>
            </p:nvPr>
          </p:nvGraphicFramePr>
          <p:xfrm>
            <a:off x="228600" y="2236787"/>
            <a:ext cx="3581400" cy="2266950"/>
          </p:xfrm>
          <a:graphic>
            <a:graphicData uri="http://schemas.openxmlformats.org/presentationml/2006/ole">
              <mc:AlternateContent xmlns:mc="http://schemas.openxmlformats.org/markup-compatibility/2006">
                <mc:Choice xmlns:v="urn:schemas-microsoft-com:vml" Requires="v">
                  <p:oleObj spid="_x0000_s1023139" name="Visio" r:id="rId10" imgW="5057699" imgH="3199770" progId="Visio.Drawing.11">
                    <p:embed/>
                  </p:oleObj>
                </mc:Choice>
                <mc:Fallback>
                  <p:oleObj name="Visio" r:id="rId10" imgW="5057699" imgH="3199770" progId="Visio.Drawing.11">
                    <p:embed/>
                    <p:pic>
                      <p:nvPicPr>
                        <p:cNvPr id="0" name=""/>
                        <p:cNvPicPr>
                          <a:picLocks noChangeAspect="1" noChangeArrowheads="1"/>
                        </p:cNvPicPr>
                        <p:nvPr/>
                      </p:nvPicPr>
                      <p:blipFill>
                        <a:blip r:embed="rId11"/>
                        <a:srcRect/>
                        <a:stretch>
                          <a:fillRect/>
                        </a:stretch>
                      </p:blipFill>
                      <p:spPr bwMode="auto">
                        <a:xfrm>
                          <a:off x="228600" y="2236787"/>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38" name="Rectangle 14"/>
          <p:cNvSpPr>
            <a:spLocks noChangeArrowheads="1"/>
          </p:cNvSpPr>
          <p:nvPr/>
        </p:nvSpPr>
        <p:spPr bwMode="auto">
          <a:xfrm>
            <a:off x="0" y="5867400"/>
            <a:ext cx="9144000"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025034" name="Object 10"/>
          <p:cNvGraphicFramePr>
            <a:graphicFrameLocks noChangeAspect="1"/>
          </p:cNvGraphicFramePr>
          <p:nvPr/>
        </p:nvGraphicFramePr>
        <p:xfrm>
          <a:off x="401638" y="5916613"/>
          <a:ext cx="8742362" cy="941387"/>
        </p:xfrm>
        <a:graphic>
          <a:graphicData uri="http://schemas.openxmlformats.org/presentationml/2006/ole">
            <mc:AlternateContent xmlns:mc="http://schemas.openxmlformats.org/markup-compatibility/2006">
              <mc:Choice xmlns:v="urn:schemas-microsoft-com:vml" Requires="v">
                <p:oleObj spid="_x0000_s1025219" name="Equation" r:id="rId4" imgW="4254480" imgH="457200" progId="Equation.DSMT4">
                  <p:embed/>
                </p:oleObj>
              </mc:Choice>
              <mc:Fallback>
                <p:oleObj name="Equation" r:id="rId4" imgW="4254480" imgH="45720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38" y="5916613"/>
                        <a:ext cx="8742362" cy="94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037" name="Rectangle 13"/>
          <p:cNvSpPr>
            <a:spLocks noChangeArrowheads="1"/>
          </p:cNvSpPr>
          <p:nvPr/>
        </p:nvSpPr>
        <p:spPr bwMode="auto">
          <a:xfrm>
            <a:off x="533400" y="4800600"/>
            <a:ext cx="8382000" cy="1143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026" name="Rectangle 2"/>
          <p:cNvSpPr>
            <a:spLocks noGrp="1" noChangeArrowheads="1"/>
          </p:cNvSpPr>
          <p:nvPr>
            <p:ph type="title"/>
          </p:nvPr>
        </p:nvSpPr>
        <p:spPr>
          <a:xfrm>
            <a:off x="685800" y="0"/>
            <a:ext cx="8458200" cy="685800"/>
          </a:xfrm>
        </p:spPr>
        <p:txBody>
          <a:bodyPr/>
          <a:lstStyle/>
          <a:p>
            <a:r>
              <a:rPr lang="en-US" altLang="en-US" sz="3200"/>
              <a:t>Example Solution the Hard Way – 3</a:t>
            </a:r>
          </a:p>
        </p:txBody>
      </p:sp>
      <p:sp>
        <p:nvSpPr>
          <p:cNvPr id="1025027" name="Text Box 3"/>
          <p:cNvSpPr txBox="1">
            <a:spLocks noChangeArrowheads="1"/>
          </p:cNvSpPr>
          <p:nvPr/>
        </p:nvSpPr>
        <p:spPr bwMode="auto">
          <a:xfrm>
            <a:off x="4038600" y="762000"/>
            <a:ext cx="487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Next, we take advantage of Euler’s relation, which is </a:t>
            </a:r>
          </a:p>
        </p:txBody>
      </p:sp>
      <p:graphicFrame>
        <p:nvGraphicFramePr>
          <p:cNvPr id="1025028" name="Object 4"/>
          <p:cNvGraphicFramePr>
            <a:graphicFrameLocks noChangeAspect="1"/>
          </p:cNvGraphicFramePr>
          <p:nvPr/>
        </p:nvGraphicFramePr>
        <p:xfrm>
          <a:off x="4648200" y="1524000"/>
          <a:ext cx="3505200" cy="563563"/>
        </p:xfrm>
        <a:graphic>
          <a:graphicData uri="http://schemas.openxmlformats.org/presentationml/2006/ole">
            <mc:AlternateContent xmlns:mc="http://schemas.openxmlformats.org/markup-compatibility/2006">
              <mc:Choice xmlns:v="urn:schemas-microsoft-com:vml" Requires="v">
                <p:oleObj spid="_x0000_s1025220" name="Equation" r:id="rId6" imgW="1650960" imgH="266400" progId="Equation.DSMT4">
                  <p:embed/>
                </p:oleObj>
              </mc:Choice>
              <mc:Fallback>
                <p:oleObj name="Equation" r:id="rId6" imgW="1650960" imgH="26640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1524000"/>
                        <a:ext cx="3505200" cy="563563"/>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029" name="Text Box 5"/>
          <p:cNvSpPr txBox="1">
            <a:spLocks noChangeArrowheads="1"/>
          </p:cNvSpPr>
          <p:nvPr/>
        </p:nvSpPr>
        <p:spPr bwMode="auto">
          <a:xfrm>
            <a:off x="4267200" y="2057400"/>
            <a:ext cx="487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This allows us to express our cosine functions as the real part of a complex exponential,  </a:t>
            </a:r>
          </a:p>
        </p:txBody>
      </p:sp>
      <p:sp>
        <p:nvSpPr>
          <p:cNvPr id="1025030" name="Text Box 6"/>
          <p:cNvSpPr txBox="1">
            <a:spLocks noChangeArrowheads="1"/>
          </p:cNvSpPr>
          <p:nvPr/>
        </p:nvSpPr>
        <p:spPr bwMode="auto">
          <a:xfrm>
            <a:off x="4267200" y="3352800"/>
            <a:ext cx="4876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We do this, and get the first equation, in which we can expand the exponentials into two terms, and get the second equation,</a:t>
            </a:r>
          </a:p>
          <a:p>
            <a:pPr eaLnBrk="0" hangingPunct="0"/>
            <a:endParaRPr lang="en-US" altLang="en-US" sz="2000" dirty="0">
              <a:latin typeface="Arial" charset="0"/>
            </a:endParaRPr>
          </a:p>
        </p:txBody>
      </p:sp>
      <p:graphicFrame>
        <p:nvGraphicFramePr>
          <p:cNvPr id="1025031" name="Object 7"/>
          <p:cNvGraphicFramePr>
            <a:graphicFrameLocks noChangeAspect="1"/>
          </p:cNvGraphicFramePr>
          <p:nvPr/>
        </p:nvGraphicFramePr>
        <p:xfrm>
          <a:off x="596900" y="4876800"/>
          <a:ext cx="8299450" cy="941388"/>
        </p:xfrm>
        <a:graphic>
          <a:graphicData uri="http://schemas.openxmlformats.org/presentationml/2006/ole">
            <mc:AlternateContent xmlns:mc="http://schemas.openxmlformats.org/markup-compatibility/2006">
              <mc:Choice xmlns:v="urn:schemas-microsoft-com:vml" Requires="v">
                <p:oleObj spid="_x0000_s1025221" name="Equation" r:id="rId8" imgW="4038480" imgH="457200" progId="Equation.DSMT4">
                  <p:embed/>
                </p:oleObj>
              </mc:Choice>
              <mc:Fallback>
                <p:oleObj name="Equation" r:id="rId8" imgW="4038480" imgH="4572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6900" y="4876800"/>
                        <a:ext cx="8299450"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032" name="Object 8"/>
          <p:cNvGraphicFramePr>
            <a:graphicFrameLocks noChangeAspect="1"/>
          </p:cNvGraphicFramePr>
          <p:nvPr/>
        </p:nvGraphicFramePr>
        <p:xfrm>
          <a:off x="6019800" y="2819400"/>
          <a:ext cx="2063750" cy="427038"/>
        </p:xfrm>
        <a:graphic>
          <a:graphicData uri="http://schemas.openxmlformats.org/presentationml/2006/ole">
            <mc:AlternateContent xmlns:mc="http://schemas.openxmlformats.org/markup-compatibility/2006">
              <mc:Choice xmlns:v="urn:schemas-microsoft-com:vml" Requires="v">
                <p:oleObj spid="_x0000_s1025222" name="Equation" r:id="rId10" imgW="1282680" imgH="266400" progId="Equation.DSMT4">
                  <p:embed/>
                </p:oleObj>
              </mc:Choice>
              <mc:Fallback>
                <p:oleObj name="Equation" r:id="rId10" imgW="1282680" imgH="26640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19800" y="2819400"/>
                        <a:ext cx="2063750" cy="427038"/>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4" name="Group 13"/>
          <p:cNvGrpSpPr/>
          <p:nvPr/>
        </p:nvGrpSpPr>
        <p:grpSpPr>
          <a:xfrm>
            <a:off x="0" y="762000"/>
            <a:ext cx="4038600" cy="3741737"/>
            <a:chOff x="0" y="762000"/>
            <a:chExt cx="4038600" cy="3741737"/>
          </a:xfrm>
        </p:grpSpPr>
        <p:graphicFrame>
          <p:nvGraphicFramePr>
            <p:cNvPr id="15" name="Object 4"/>
            <p:cNvGraphicFramePr>
              <a:graphicFrameLocks noChangeAspect="1"/>
            </p:cNvGraphicFramePr>
            <p:nvPr>
              <p:extLst>
                <p:ext uri="{D42A27DB-BD31-4B8C-83A1-F6EECF244321}">
                  <p14:modId xmlns:p14="http://schemas.microsoft.com/office/powerpoint/2010/main" val="1774869807"/>
                </p:ext>
              </p:extLst>
            </p:nvPr>
          </p:nvGraphicFramePr>
          <p:xfrm>
            <a:off x="228600" y="2236787"/>
            <a:ext cx="3581400" cy="2266950"/>
          </p:xfrm>
          <a:graphic>
            <a:graphicData uri="http://schemas.openxmlformats.org/presentationml/2006/ole">
              <mc:AlternateContent xmlns:mc="http://schemas.openxmlformats.org/markup-compatibility/2006">
                <mc:Choice xmlns:v="urn:schemas-microsoft-com:vml" Requires="v">
                  <p:oleObj spid="_x0000_s1025223" name="Visio" r:id="rId12" imgW="5057699" imgH="3199770" progId="Visio.Drawing.11">
                    <p:embed/>
                  </p:oleObj>
                </mc:Choice>
                <mc:Fallback>
                  <p:oleObj name="Visio" r:id="rId12" imgW="5057699" imgH="3199770" progId="Visio.Drawing.11">
                    <p:embed/>
                    <p:pic>
                      <p:nvPicPr>
                        <p:cNvPr id="0" name=""/>
                        <p:cNvPicPr>
                          <a:picLocks noChangeAspect="1" noChangeArrowheads="1"/>
                        </p:cNvPicPr>
                        <p:nvPr/>
                      </p:nvPicPr>
                      <p:blipFill>
                        <a:blip r:embed="rId13"/>
                        <a:srcRect/>
                        <a:stretch>
                          <a:fillRect/>
                        </a:stretch>
                      </p:blipFill>
                      <p:spPr bwMode="auto">
                        <a:xfrm>
                          <a:off x="228600" y="2236787"/>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2018" name="Rectangle 2"/>
          <p:cNvSpPr>
            <a:spLocks noGrp="1" noChangeArrowheads="1"/>
          </p:cNvSpPr>
          <p:nvPr>
            <p:ph type="title"/>
          </p:nvPr>
        </p:nvSpPr>
        <p:spPr>
          <a:xfrm>
            <a:off x="1143000" y="0"/>
            <a:ext cx="7772400" cy="1371600"/>
          </a:xfrm>
        </p:spPr>
        <p:txBody>
          <a:bodyPr/>
          <a:lstStyle/>
          <a:p>
            <a:r>
              <a:rPr lang="en-US" altLang="en-US" dirty="0"/>
              <a:t>Overview </a:t>
            </a:r>
            <a:br>
              <a:rPr lang="en-US" altLang="en-US" dirty="0"/>
            </a:br>
            <a:r>
              <a:rPr lang="en-US" altLang="en-US" dirty="0"/>
              <a:t> AC Circuits – Phasor Analysis</a:t>
            </a:r>
          </a:p>
        </p:txBody>
      </p:sp>
      <p:sp>
        <p:nvSpPr>
          <p:cNvPr id="982019" name="Rectangle 3"/>
          <p:cNvSpPr>
            <a:spLocks noGrp="1" noChangeArrowheads="1"/>
          </p:cNvSpPr>
          <p:nvPr>
            <p:ph type="body" idx="1"/>
          </p:nvPr>
        </p:nvSpPr>
        <p:spPr>
          <a:xfrm>
            <a:off x="685800" y="1981200"/>
            <a:ext cx="7772400" cy="4343400"/>
          </a:xfrm>
        </p:spPr>
        <p:txBody>
          <a:bodyPr/>
          <a:lstStyle/>
          <a:p>
            <a:pPr>
              <a:buFontTx/>
              <a:buNone/>
            </a:pPr>
            <a:r>
              <a:rPr lang="en-US" altLang="en-US" dirty="0"/>
              <a:t>In this part, we will cover the following topics:</a:t>
            </a:r>
          </a:p>
          <a:p>
            <a:r>
              <a:rPr lang="en-US" altLang="en-US" dirty="0"/>
              <a:t>Definition of Phasors</a:t>
            </a:r>
          </a:p>
          <a:p>
            <a:r>
              <a:rPr lang="en-US" altLang="en-US" dirty="0"/>
              <a:t>Circuit Elements in Phasor Domain</a:t>
            </a:r>
          </a:p>
          <a:p>
            <a:r>
              <a:rPr lang="en-US" altLang="en-US" dirty="0"/>
              <a:t>Phasor Analysis</a:t>
            </a:r>
          </a:p>
          <a:p>
            <a:r>
              <a:rPr lang="en-US" altLang="en-US" dirty="0"/>
              <a:t>Example Solution without Phasors</a:t>
            </a:r>
          </a:p>
          <a:p>
            <a:r>
              <a:rPr lang="en-US" altLang="en-US" dirty="0"/>
              <a:t>Example Solution with Phasors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86" name="Rectangle 14"/>
          <p:cNvSpPr>
            <a:spLocks noChangeArrowheads="1"/>
          </p:cNvSpPr>
          <p:nvPr/>
        </p:nvSpPr>
        <p:spPr bwMode="auto">
          <a:xfrm>
            <a:off x="1447800" y="5867400"/>
            <a:ext cx="6172200" cy="762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85" name="Rectangle 13"/>
          <p:cNvSpPr>
            <a:spLocks noChangeArrowheads="1"/>
          </p:cNvSpPr>
          <p:nvPr/>
        </p:nvSpPr>
        <p:spPr bwMode="auto">
          <a:xfrm>
            <a:off x="1447800" y="4495800"/>
            <a:ext cx="6324600"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84" name="Rectangle 12"/>
          <p:cNvSpPr>
            <a:spLocks noChangeArrowheads="1"/>
          </p:cNvSpPr>
          <p:nvPr/>
        </p:nvSpPr>
        <p:spPr bwMode="auto">
          <a:xfrm>
            <a:off x="0" y="2819400"/>
            <a:ext cx="8991600" cy="1066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83" name="Rectangle 11"/>
          <p:cNvSpPr>
            <a:spLocks noChangeArrowheads="1"/>
          </p:cNvSpPr>
          <p:nvPr/>
        </p:nvSpPr>
        <p:spPr bwMode="auto">
          <a:xfrm>
            <a:off x="0" y="1066800"/>
            <a:ext cx="8991600" cy="1066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74" name="Rectangle 2"/>
          <p:cNvSpPr>
            <a:spLocks noGrp="1" noChangeArrowheads="1"/>
          </p:cNvSpPr>
          <p:nvPr>
            <p:ph type="title"/>
          </p:nvPr>
        </p:nvSpPr>
        <p:spPr>
          <a:xfrm>
            <a:off x="685800" y="0"/>
            <a:ext cx="8458200" cy="685800"/>
          </a:xfrm>
        </p:spPr>
        <p:txBody>
          <a:bodyPr/>
          <a:lstStyle/>
          <a:p>
            <a:r>
              <a:rPr lang="en-US" altLang="en-US" sz="3200"/>
              <a:t>Example Solution the Hard Way – 4</a:t>
            </a:r>
          </a:p>
        </p:txBody>
      </p:sp>
      <p:sp>
        <p:nvSpPr>
          <p:cNvPr id="1027075" name="Text Box 3"/>
          <p:cNvSpPr txBox="1">
            <a:spLocks noChangeArrowheads="1"/>
          </p:cNvSpPr>
          <p:nvPr/>
        </p:nvSpPr>
        <p:spPr bwMode="auto">
          <a:xfrm>
            <a:off x="0" y="6858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So, now we have,</a:t>
            </a:r>
          </a:p>
        </p:txBody>
      </p:sp>
      <p:graphicFrame>
        <p:nvGraphicFramePr>
          <p:cNvPr id="1027076" name="Object 4"/>
          <p:cNvGraphicFramePr>
            <a:graphicFrameLocks noChangeAspect="1"/>
          </p:cNvGraphicFramePr>
          <p:nvPr/>
        </p:nvGraphicFramePr>
        <p:xfrm>
          <a:off x="152400" y="1143000"/>
          <a:ext cx="8742363" cy="941388"/>
        </p:xfrm>
        <a:graphic>
          <a:graphicData uri="http://schemas.openxmlformats.org/presentationml/2006/ole">
            <mc:AlternateContent xmlns:mc="http://schemas.openxmlformats.org/markup-compatibility/2006">
              <mc:Choice xmlns:v="urn:schemas-microsoft-com:vml" Requires="v">
                <p:oleObj spid="_x0000_s1027231" name="Equation" r:id="rId4" imgW="4254480" imgH="457200" progId="Equation.DSMT4">
                  <p:embed/>
                </p:oleObj>
              </mc:Choice>
              <mc:Fallback>
                <p:oleObj name="Equation" r:id="rId4" imgW="4254480" imgH="457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143000"/>
                        <a:ext cx="8742363"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7077" name="Text Box 5"/>
          <p:cNvSpPr txBox="1">
            <a:spLocks noChangeArrowheads="1"/>
          </p:cNvSpPr>
          <p:nvPr/>
        </p:nvSpPr>
        <p:spPr bwMode="auto">
          <a:xfrm>
            <a:off x="304800" y="2209800"/>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So, now we can take the derivative and put it inside the Re statement.  We can do the same thing with the constant coefficients.  This gives us  </a:t>
            </a:r>
          </a:p>
        </p:txBody>
      </p:sp>
      <p:graphicFrame>
        <p:nvGraphicFramePr>
          <p:cNvPr id="1027078" name="Object 6"/>
          <p:cNvGraphicFramePr>
            <a:graphicFrameLocks noChangeAspect="1"/>
          </p:cNvGraphicFramePr>
          <p:nvPr/>
        </p:nvGraphicFramePr>
        <p:xfrm>
          <a:off x="228600" y="2819400"/>
          <a:ext cx="8610600" cy="1019175"/>
        </p:xfrm>
        <a:graphic>
          <a:graphicData uri="http://schemas.openxmlformats.org/presentationml/2006/ole">
            <mc:AlternateContent xmlns:mc="http://schemas.openxmlformats.org/markup-compatibility/2006">
              <mc:Choice xmlns:v="urn:schemas-microsoft-com:vml" Requires="v">
                <p:oleObj spid="_x0000_s1027232" name="Equation" r:id="rId6" imgW="4190760" imgH="495000" progId="Equation.DSMT4">
                  <p:embed/>
                </p:oleObj>
              </mc:Choice>
              <mc:Fallback>
                <p:oleObj name="Equation" r:id="rId6" imgW="4190760" imgH="4950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2819400"/>
                        <a:ext cx="8610600" cy="101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7079" name="Text Box 7"/>
          <p:cNvSpPr txBox="1">
            <a:spLocks noChangeArrowheads="1"/>
          </p:cNvSpPr>
          <p:nvPr/>
        </p:nvSpPr>
        <p:spPr bwMode="auto">
          <a:xfrm>
            <a:off x="152400" y="3810000"/>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Next, we note that if the real parts of a general expression are equal, the quantities themselves must be equal.  So, we can write that </a:t>
            </a:r>
          </a:p>
        </p:txBody>
      </p:sp>
      <p:graphicFrame>
        <p:nvGraphicFramePr>
          <p:cNvPr id="1027080" name="Object 8"/>
          <p:cNvGraphicFramePr>
            <a:graphicFrameLocks noChangeAspect="1"/>
          </p:cNvGraphicFramePr>
          <p:nvPr/>
        </p:nvGraphicFramePr>
        <p:xfrm>
          <a:off x="1465263" y="4533900"/>
          <a:ext cx="6288087" cy="941388"/>
        </p:xfrm>
        <a:graphic>
          <a:graphicData uri="http://schemas.openxmlformats.org/presentationml/2006/ole">
            <mc:AlternateContent xmlns:mc="http://schemas.openxmlformats.org/markup-compatibility/2006">
              <mc:Choice xmlns:v="urn:schemas-microsoft-com:vml" Requires="v">
                <p:oleObj spid="_x0000_s1027233" name="Equation" r:id="rId8" imgW="3060360" imgH="457200" progId="Equation.DSMT4">
                  <p:embed/>
                </p:oleObj>
              </mc:Choice>
              <mc:Fallback>
                <p:oleObj name="Equation" r:id="rId8" imgW="3060360" imgH="4572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65263" y="4533900"/>
                        <a:ext cx="6288087"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7081" name="Text Box 9"/>
          <p:cNvSpPr txBox="1">
            <a:spLocks noChangeArrowheads="1"/>
          </p:cNvSpPr>
          <p:nvPr/>
        </p:nvSpPr>
        <p:spPr bwMode="auto">
          <a:xfrm>
            <a:off x="152400" y="54102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We can perform the derivative, and get</a:t>
            </a:r>
          </a:p>
        </p:txBody>
      </p:sp>
      <p:graphicFrame>
        <p:nvGraphicFramePr>
          <p:cNvPr id="1027082" name="Object 10"/>
          <p:cNvGraphicFramePr>
            <a:graphicFrameLocks noChangeAspect="1"/>
          </p:cNvGraphicFramePr>
          <p:nvPr/>
        </p:nvGraphicFramePr>
        <p:xfrm>
          <a:off x="1527175" y="5961063"/>
          <a:ext cx="5975350" cy="601662"/>
        </p:xfrm>
        <a:graphic>
          <a:graphicData uri="http://schemas.openxmlformats.org/presentationml/2006/ole">
            <mc:AlternateContent xmlns:mc="http://schemas.openxmlformats.org/markup-compatibility/2006">
              <mc:Choice xmlns:v="urn:schemas-microsoft-com:vml" Requires="v">
                <p:oleObj spid="_x0000_s1027234" name="Equation" r:id="rId10" imgW="2908080" imgH="291960" progId="Equation.DSMT4">
                  <p:embed/>
                </p:oleObj>
              </mc:Choice>
              <mc:Fallback>
                <p:oleObj name="Equation" r:id="rId10" imgW="2908080" imgH="29196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7175" y="5961063"/>
                        <a:ext cx="5975350"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38" name="Rectangle 18"/>
          <p:cNvSpPr>
            <a:spLocks noChangeArrowheads="1"/>
          </p:cNvSpPr>
          <p:nvPr/>
        </p:nvSpPr>
        <p:spPr bwMode="auto">
          <a:xfrm>
            <a:off x="2590800" y="5410200"/>
            <a:ext cx="3048000" cy="1219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137" name="Rectangle 17"/>
          <p:cNvSpPr>
            <a:spLocks noChangeArrowheads="1"/>
          </p:cNvSpPr>
          <p:nvPr/>
        </p:nvSpPr>
        <p:spPr bwMode="auto">
          <a:xfrm>
            <a:off x="2057400" y="4114800"/>
            <a:ext cx="38100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136" name="Rectangle 16"/>
          <p:cNvSpPr>
            <a:spLocks noChangeArrowheads="1"/>
          </p:cNvSpPr>
          <p:nvPr/>
        </p:nvSpPr>
        <p:spPr bwMode="auto">
          <a:xfrm>
            <a:off x="1905000" y="3048000"/>
            <a:ext cx="41148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135" name="Rectangle 15"/>
          <p:cNvSpPr>
            <a:spLocks noChangeArrowheads="1"/>
          </p:cNvSpPr>
          <p:nvPr/>
        </p:nvSpPr>
        <p:spPr bwMode="auto">
          <a:xfrm>
            <a:off x="3505200" y="2133600"/>
            <a:ext cx="15240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133" name="Rectangle 13"/>
          <p:cNvSpPr>
            <a:spLocks noChangeArrowheads="1"/>
          </p:cNvSpPr>
          <p:nvPr/>
        </p:nvSpPr>
        <p:spPr bwMode="auto">
          <a:xfrm>
            <a:off x="914400" y="1371600"/>
            <a:ext cx="609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122" name="Rectangle 2"/>
          <p:cNvSpPr>
            <a:spLocks noGrp="1" noChangeArrowheads="1"/>
          </p:cNvSpPr>
          <p:nvPr>
            <p:ph type="title"/>
          </p:nvPr>
        </p:nvSpPr>
        <p:spPr>
          <a:xfrm>
            <a:off x="685800" y="0"/>
            <a:ext cx="8458200" cy="685800"/>
          </a:xfrm>
        </p:spPr>
        <p:txBody>
          <a:bodyPr/>
          <a:lstStyle/>
          <a:p>
            <a:r>
              <a:rPr lang="en-US" altLang="en-US" sz="3200"/>
              <a:t>Example Solution the Hard Way – 5</a:t>
            </a:r>
          </a:p>
        </p:txBody>
      </p:sp>
      <p:sp>
        <p:nvSpPr>
          <p:cNvPr id="1029123" name="Text Box 3"/>
          <p:cNvSpPr txBox="1">
            <a:spLocks noChangeArrowheads="1"/>
          </p:cNvSpPr>
          <p:nvPr/>
        </p:nvSpPr>
        <p:spPr bwMode="auto">
          <a:xfrm>
            <a:off x="228600" y="10668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So, now we have,</a:t>
            </a:r>
          </a:p>
        </p:txBody>
      </p:sp>
      <p:graphicFrame>
        <p:nvGraphicFramePr>
          <p:cNvPr id="1029124" name="Object 4"/>
          <p:cNvGraphicFramePr>
            <a:graphicFrameLocks noChangeAspect="1"/>
          </p:cNvGraphicFramePr>
          <p:nvPr/>
        </p:nvGraphicFramePr>
        <p:xfrm>
          <a:off x="990600" y="1447800"/>
          <a:ext cx="5975350" cy="601663"/>
        </p:xfrm>
        <a:graphic>
          <a:graphicData uri="http://schemas.openxmlformats.org/presentationml/2006/ole">
            <mc:AlternateContent xmlns:mc="http://schemas.openxmlformats.org/markup-compatibility/2006">
              <mc:Choice xmlns:v="urn:schemas-microsoft-com:vml" Requires="v">
                <p:oleObj spid="_x0000_s1029320" name="Equation" r:id="rId4" imgW="2908080" imgH="291960" progId="Equation.DSMT4">
                  <p:embed/>
                </p:oleObj>
              </mc:Choice>
              <mc:Fallback>
                <p:oleObj name="Equation" r:id="rId4" imgW="2908080" imgH="2919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0"/>
                        <a:ext cx="5975350" cy="60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125" name="Text Box 5"/>
          <p:cNvSpPr txBox="1">
            <a:spLocks noChangeArrowheads="1"/>
          </p:cNvSpPr>
          <p:nvPr/>
        </p:nvSpPr>
        <p:spPr bwMode="auto">
          <a:xfrm>
            <a:off x="304800" y="21336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So, now we recognize that</a:t>
            </a:r>
          </a:p>
        </p:txBody>
      </p:sp>
      <p:graphicFrame>
        <p:nvGraphicFramePr>
          <p:cNvPr id="1029126" name="Object 6"/>
          <p:cNvGraphicFramePr>
            <a:graphicFrameLocks noChangeAspect="1"/>
          </p:cNvGraphicFramePr>
          <p:nvPr/>
        </p:nvGraphicFramePr>
        <p:xfrm>
          <a:off x="3581400" y="2133600"/>
          <a:ext cx="1409700" cy="576263"/>
        </p:xfrm>
        <a:graphic>
          <a:graphicData uri="http://schemas.openxmlformats.org/presentationml/2006/ole">
            <mc:AlternateContent xmlns:mc="http://schemas.openxmlformats.org/markup-compatibility/2006">
              <mc:Choice xmlns:v="urn:schemas-microsoft-com:vml" Requires="v">
                <p:oleObj spid="_x0000_s1029321" name="Equation" r:id="rId6" imgW="685800" imgH="279360" progId="Equation.DSMT4">
                  <p:embed/>
                </p:oleObj>
              </mc:Choice>
              <mc:Fallback>
                <p:oleObj name="Equation" r:id="rId6" imgW="685800" imgH="27936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2133600"/>
                        <a:ext cx="14097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127" name="Text Box 7"/>
          <p:cNvSpPr txBox="1">
            <a:spLocks noChangeArrowheads="1"/>
          </p:cNvSpPr>
          <p:nvPr/>
        </p:nvSpPr>
        <p:spPr bwMode="auto">
          <a:xfrm>
            <a:off x="304800" y="2743200"/>
            <a:ext cx="640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and divide by it on both sides of the equation to get</a:t>
            </a:r>
          </a:p>
        </p:txBody>
      </p:sp>
      <p:graphicFrame>
        <p:nvGraphicFramePr>
          <p:cNvPr id="1029128" name="Object 8"/>
          <p:cNvGraphicFramePr>
            <a:graphicFrameLocks noChangeAspect="1"/>
          </p:cNvGraphicFramePr>
          <p:nvPr/>
        </p:nvGraphicFramePr>
        <p:xfrm>
          <a:off x="1905000" y="3124200"/>
          <a:ext cx="3967163" cy="550863"/>
        </p:xfrm>
        <a:graphic>
          <a:graphicData uri="http://schemas.openxmlformats.org/presentationml/2006/ole">
            <mc:AlternateContent xmlns:mc="http://schemas.openxmlformats.org/markup-compatibility/2006">
              <mc:Choice xmlns:v="urn:schemas-microsoft-com:vml" Requires="v">
                <p:oleObj spid="_x0000_s1029322" name="Equation" r:id="rId8" imgW="1930320" imgH="266400" progId="Equation.DSMT4">
                  <p:embed/>
                </p:oleObj>
              </mc:Choice>
              <mc:Fallback>
                <p:oleObj name="Equation" r:id="rId8" imgW="1930320" imgH="2664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3124200"/>
                        <a:ext cx="3967163"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129" name="Text Box 9"/>
          <p:cNvSpPr txBox="1">
            <a:spLocks noChangeArrowheads="1"/>
          </p:cNvSpPr>
          <p:nvPr/>
        </p:nvSpPr>
        <p:spPr bwMode="auto">
          <a:xfrm>
            <a:off x="381000" y="3733800"/>
            <a:ext cx="838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Next, we pull out the common terms on the right hand side of the equation,</a:t>
            </a:r>
          </a:p>
        </p:txBody>
      </p:sp>
      <p:graphicFrame>
        <p:nvGraphicFramePr>
          <p:cNvPr id="1029130" name="Object 10"/>
          <p:cNvGraphicFramePr>
            <a:graphicFrameLocks noChangeAspect="1"/>
          </p:cNvGraphicFramePr>
          <p:nvPr/>
        </p:nvGraphicFramePr>
        <p:xfrm>
          <a:off x="2133600" y="4114800"/>
          <a:ext cx="3575050" cy="576263"/>
        </p:xfrm>
        <a:graphic>
          <a:graphicData uri="http://schemas.openxmlformats.org/presentationml/2006/ole">
            <mc:AlternateContent xmlns:mc="http://schemas.openxmlformats.org/markup-compatibility/2006">
              <mc:Choice xmlns:v="urn:schemas-microsoft-com:vml" Requires="v">
                <p:oleObj spid="_x0000_s1029323" name="Equation" r:id="rId10" imgW="1739880" imgH="279360" progId="Equation.DSMT4">
                  <p:embed/>
                </p:oleObj>
              </mc:Choice>
              <mc:Fallback>
                <p:oleObj name="Equation" r:id="rId10" imgW="1739880" imgH="27936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33600" y="4114800"/>
                        <a:ext cx="357505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131" name="Text Box 11"/>
          <p:cNvSpPr txBox="1">
            <a:spLocks noChangeArrowheads="1"/>
          </p:cNvSpPr>
          <p:nvPr/>
        </p:nvSpPr>
        <p:spPr bwMode="auto">
          <a:xfrm>
            <a:off x="381000" y="47244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latin typeface="Arial" charset="0"/>
              </a:rPr>
              <a:t>Finally, we divide both sides by the expression in parentheses, which again cannot be zero, and we get</a:t>
            </a:r>
          </a:p>
        </p:txBody>
      </p:sp>
      <p:graphicFrame>
        <p:nvGraphicFramePr>
          <p:cNvPr id="1029132" name="Object 12"/>
          <p:cNvGraphicFramePr>
            <a:graphicFrameLocks noChangeAspect="1"/>
          </p:cNvGraphicFramePr>
          <p:nvPr/>
        </p:nvGraphicFramePr>
        <p:xfrm>
          <a:off x="2651125" y="5453063"/>
          <a:ext cx="2843213" cy="1100137"/>
        </p:xfrm>
        <a:graphic>
          <a:graphicData uri="http://schemas.openxmlformats.org/presentationml/2006/ole">
            <mc:AlternateContent xmlns:mc="http://schemas.openxmlformats.org/markup-compatibility/2006">
              <mc:Choice xmlns:v="urn:schemas-microsoft-com:vml" Requires="v">
                <p:oleObj spid="_x0000_s1029324" name="Equation" r:id="rId12" imgW="1384200" imgH="533160" progId="Equation.DSMT4">
                  <p:embed/>
                </p:oleObj>
              </mc:Choice>
              <mc:Fallback>
                <p:oleObj name="Equation" r:id="rId12" imgW="1384200" imgH="533160" progId="Equation.DSMT4">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51125" y="5453063"/>
                        <a:ext cx="2843213" cy="1100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7" name="Rectangle 9"/>
          <p:cNvSpPr>
            <a:spLocks noChangeArrowheads="1"/>
          </p:cNvSpPr>
          <p:nvPr/>
        </p:nvSpPr>
        <p:spPr bwMode="auto">
          <a:xfrm>
            <a:off x="1752600" y="1219200"/>
            <a:ext cx="2971800" cy="1219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170" name="Rectangle 2"/>
          <p:cNvSpPr>
            <a:spLocks noGrp="1" noChangeArrowheads="1"/>
          </p:cNvSpPr>
          <p:nvPr>
            <p:ph type="title"/>
          </p:nvPr>
        </p:nvSpPr>
        <p:spPr>
          <a:xfrm>
            <a:off x="685800" y="0"/>
            <a:ext cx="8458200" cy="685800"/>
          </a:xfrm>
        </p:spPr>
        <p:txBody>
          <a:bodyPr/>
          <a:lstStyle/>
          <a:p>
            <a:r>
              <a:rPr lang="en-US" altLang="en-US" sz="3200"/>
              <a:t>Example Solution the Hard Way – 6</a:t>
            </a:r>
          </a:p>
        </p:txBody>
      </p:sp>
      <p:sp>
        <p:nvSpPr>
          <p:cNvPr id="1031171" name="Text Box 3"/>
          <p:cNvSpPr txBox="1">
            <a:spLocks noChangeArrowheads="1"/>
          </p:cNvSpPr>
          <p:nvPr/>
        </p:nvSpPr>
        <p:spPr bwMode="auto">
          <a:xfrm>
            <a:off x="152400" y="7620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So, now we have,</a:t>
            </a:r>
          </a:p>
        </p:txBody>
      </p:sp>
      <p:graphicFrame>
        <p:nvGraphicFramePr>
          <p:cNvPr id="1031172" name="Object 4"/>
          <p:cNvGraphicFramePr>
            <a:graphicFrameLocks noChangeAspect="1"/>
          </p:cNvGraphicFramePr>
          <p:nvPr/>
        </p:nvGraphicFramePr>
        <p:xfrm>
          <a:off x="1828800" y="1295400"/>
          <a:ext cx="2843213" cy="1100138"/>
        </p:xfrm>
        <a:graphic>
          <a:graphicData uri="http://schemas.openxmlformats.org/presentationml/2006/ole">
            <mc:AlternateContent xmlns:mc="http://schemas.openxmlformats.org/markup-compatibility/2006">
              <mc:Choice xmlns:v="urn:schemas-microsoft-com:vml" Requires="v">
                <p:oleObj spid="_x0000_s1031286" name="Equation" r:id="rId4" imgW="1384200" imgH="533160" progId="Equation.DSMT4">
                  <p:embed/>
                </p:oleObj>
              </mc:Choice>
              <mc:Fallback>
                <p:oleObj name="Equation" r:id="rId4" imgW="1384200" imgH="5331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295400"/>
                        <a:ext cx="2843213" cy="1100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1173" name="Text Box 5"/>
          <p:cNvSpPr txBox="1">
            <a:spLocks noChangeArrowheads="1"/>
          </p:cNvSpPr>
          <p:nvPr/>
        </p:nvSpPr>
        <p:spPr bwMode="auto">
          <a:xfrm>
            <a:off x="304800" y="2803525"/>
            <a:ext cx="48768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This is the solution.  </a:t>
            </a:r>
          </a:p>
          <a:p>
            <a:r>
              <a:rPr lang="en-US" altLang="en-US" sz="2000" dirty="0">
                <a:latin typeface="Arial" charset="0"/>
              </a:rPr>
              <a:t>	Now, this may seem hard to accept, so let us explain this carefully.  We have assumed that we have the circuit given at right.  Thus, it assumed that we know </a:t>
            </a:r>
            <a:r>
              <a:rPr lang="en-US" altLang="en-US" sz="2000" i="1" dirty="0">
                <a:cs typeface="Times New Roman" panose="02020603050405020304" pitchFamily="18" charset="0"/>
              </a:rPr>
              <a:t>R</a:t>
            </a:r>
            <a:r>
              <a:rPr lang="en-US" altLang="en-US" sz="2000" dirty="0">
                <a:latin typeface="Arial" charset="0"/>
              </a:rPr>
              <a:t> and </a:t>
            </a:r>
            <a:r>
              <a:rPr lang="en-US" altLang="en-US" sz="2000" i="1" dirty="0">
                <a:cs typeface="Times New Roman" panose="02020603050405020304" pitchFamily="18" charset="0"/>
              </a:rPr>
              <a:t>L</a:t>
            </a:r>
            <a:r>
              <a:rPr lang="en-US" altLang="en-US" sz="2000" dirty="0">
                <a:latin typeface="Arial" charset="0"/>
              </a:rPr>
              <a:t>.  In addition, the </a:t>
            </a:r>
            <a:r>
              <a:rPr lang="en-US" altLang="en-US" sz="2000" i="1" dirty="0" err="1">
                <a:cs typeface="Times New Roman" panose="02020603050405020304" pitchFamily="18" charset="0"/>
              </a:rPr>
              <a:t>v</a:t>
            </a:r>
            <a:r>
              <a:rPr lang="en-US" altLang="en-US" sz="2000" i="1" baseline="-25000" dirty="0" err="1">
                <a:cs typeface="Times New Roman" panose="02020603050405020304" pitchFamily="18" charset="0"/>
              </a:rPr>
              <a:t>S</a:t>
            </a:r>
            <a:r>
              <a:rPr lang="en-US" altLang="en-US" sz="2000" i="1" dirty="0">
                <a:cs typeface="Times New Roman" panose="02020603050405020304" pitchFamily="18" charset="0"/>
              </a:rPr>
              <a:t>(t)</a:t>
            </a:r>
            <a:r>
              <a:rPr lang="en-US" altLang="en-US" sz="2000" dirty="0">
                <a:latin typeface="Arial" charset="0"/>
              </a:rPr>
              <a:t> source is assumed to be known, so we know </a:t>
            </a:r>
            <a:r>
              <a:rPr lang="en-US" altLang="en-US" sz="2000" i="1" dirty="0" err="1">
                <a:cs typeface="Times New Roman" panose="02020603050405020304" pitchFamily="18" charset="0"/>
              </a:rPr>
              <a:t>V</a:t>
            </a:r>
            <a:r>
              <a:rPr lang="en-US" altLang="en-US" sz="2000" i="1" baseline="-25000" dirty="0" err="1">
                <a:cs typeface="Times New Roman" panose="02020603050405020304" pitchFamily="18" charset="0"/>
              </a:rPr>
              <a:t>m</a:t>
            </a:r>
            <a:r>
              <a:rPr lang="en-US" altLang="en-US" sz="2000" dirty="0">
                <a:latin typeface="Arial" charset="0"/>
              </a:rPr>
              <a:t>, </a:t>
            </a:r>
            <a:r>
              <a:rPr lang="en-US" altLang="en-US" sz="2000" i="1" dirty="0">
                <a:latin typeface="Symbol" pitchFamily="18" charset="2"/>
              </a:rPr>
              <a:t>w</a:t>
            </a:r>
            <a:r>
              <a:rPr lang="en-US" altLang="en-US" sz="2000" dirty="0">
                <a:latin typeface="Arial" charset="0"/>
              </a:rPr>
              <a:t> and </a:t>
            </a:r>
            <a:r>
              <a:rPr lang="en-US" altLang="en-US" sz="2000" i="1" dirty="0">
                <a:latin typeface="Symbol" panose="05050102010706020507" pitchFamily="18" charset="2"/>
              </a:rPr>
              <a:t>f</a:t>
            </a:r>
            <a:r>
              <a:rPr lang="en-US" altLang="en-US" sz="2000" dirty="0">
                <a:latin typeface="Arial" charset="0"/>
              </a:rPr>
              <a:t>.  The natural logarithm base </a:t>
            </a:r>
            <a:r>
              <a:rPr lang="en-US" altLang="en-US" sz="2000" i="1" dirty="0">
                <a:latin typeface="Arial" charset="0"/>
              </a:rPr>
              <a:t>e</a:t>
            </a:r>
            <a:r>
              <a:rPr lang="en-US" altLang="en-US" sz="2000" dirty="0">
                <a:latin typeface="Arial" charset="0"/>
              </a:rPr>
              <a:t> is known, and therefore the only quantities that are unknown are </a:t>
            </a:r>
            <a:r>
              <a:rPr lang="en-US" altLang="en-US" sz="2000" i="1" dirty="0" err="1">
                <a:cs typeface="Times New Roman" panose="02020603050405020304" pitchFamily="18" charset="0"/>
              </a:rPr>
              <a:t>I</a:t>
            </a:r>
            <a:r>
              <a:rPr lang="en-US" altLang="en-US" sz="2000" i="1" baseline="-25000" dirty="0" err="1">
                <a:cs typeface="Times New Roman" panose="02020603050405020304" pitchFamily="18" charset="0"/>
              </a:rPr>
              <a:t>m</a:t>
            </a:r>
            <a:r>
              <a:rPr lang="en-US" altLang="en-US" sz="2000" dirty="0">
                <a:latin typeface="Arial" charset="0"/>
              </a:rPr>
              <a:t> and </a:t>
            </a:r>
            <a:r>
              <a:rPr lang="en-US" altLang="en-US" sz="2000" i="1" dirty="0">
                <a:latin typeface="Symbol" pitchFamily="18" charset="2"/>
              </a:rPr>
              <a:t>q</a:t>
            </a:r>
            <a:r>
              <a:rPr lang="en-US" altLang="en-US" sz="2000" dirty="0">
                <a:latin typeface="Arial" charset="0"/>
              </a:rPr>
              <a:t>.  </a:t>
            </a:r>
          </a:p>
          <a:p>
            <a:endParaRPr lang="en-US" altLang="en-US" sz="2000" dirty="0">
              <a:latin typeface="Arial" charset="0"/>
            </a:endParaRPr>
          </a:p>
          <a:p>
            <a:r>
              <a:rPr lang="en-US" altLang="en-US" sz="2000" dirty="0">
                <a:latin typeface="Arial" charset="0"/>
              </a:rPr>
              <a:t>	Is this sufficient?  Do we have everything we need to be able to solve?</a:t>
            </a:r>
          </a:p>
        </p:txBody>
      </p:sp>
      <p:graphicFrame>
        <p:nvGraphicFramePr>
          <p:cNvPr id="1031174" name="Object 6"/>
          <p:cNvGraphicFramePr>
            <a:graphicFrameLocks noChangeAspect="1"/>
          </p:cNvGraphicFramePr>
          <p:nvPr/>
        </p:nvGraphicFramePr>
        <p:xfrm>
          <a:off x="5921375" y="4953000"/>
          <a:ext cx="3222625" cy="490538"/>
        </p:xfrm>
        <a:graphic>
          <a:graphicData uri="http://schemas.openxmlformats.org/presentationml/2006/ole">
            <mc:AlternateContent xmlns:mc="http://schemas.openxmlformats.org/markup-compatibility/2006">
              <mc:Choice xmlns:v="urn:schemas-microsoft-com:vml" Requires="v">
                <p:oleObj spid="_x0000_s1031287" name="Equation" r:id="rId6" imgW="1587240" imgH="241200" progId="Equation.DSMT4">
                  <p:embed/>
                </p:oleObj>
              </mc:Choice>
              <mc:Fallback>
                <p:oleObj name="Equation" r:id="rId6" imgW="1587240" imgH="2412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1375" y="4953000"/>
                        <a:ext cx="3222625" cy="490538"/>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 name="Group 9"/>
          <p:cNvGrpSpPr/>
          <p:nvPr/>
        </p:nvGrpSpPr>
        <p:grpSpPr>
          <a:xfrm>
            <a:off x="5010150" y="787400"/>
            <a:ext cx="4038600" cy="3741737"/>
            <a:chOff x="0" y="762000"/>
            <a:chExt cx="4038600" cy="3741737"/>
          </a:xfrm>
        </p:grpSpPr>
        <p:graphicFrame>
          <p:nvGraphicFramePr>
            <p:cNvPr id="11" name="Object 4"/>
            <p:cNvGraphicFramePr>
              <a:graphicFrameLocks noChangeAspect="1"/>
            </p:cNvGraphicFramePr>
            <p:nvPr>
              <p:extLst>
                <p:ext uri="{D42A27DB-BD31-4B8C-83A1-F6EECF244321}">
                  <p14:modId xmlns:p14="http://schemas.microsoft.com/office/powerpoint/2010/main" val="1774869807"/>
                </p:ext>
              </p:extLst>
            </p:nvPr>
          </p:nvGraphicFramePr>
          <p:xfrm>
            <a:off x="228600" y="2236787"/>
            <a:ext cx="3581400" cy="2266950"/>
          </p:xfrm>
          <a:graphic>
            <a:graphicData uri="http://schemas.openxmlformats.org/presentationml/2006/ole">
              <mc:AlternateContent xmlns:mc="http://schemas.openxmlformats.org/markup-compatibility/2006">
                <mc:Choice xmlns:v="urn:schemas-microsoft-com:vml" Requires="v">
                  <p:oleObj spid="_x0000_s1031288" name="Visio" r:id="rId8" imgW="5057699" imgH="3199770" progId="Visio.Drawing.11">
                    <p:embed/>
                  </p:oleObj>
                </mc:Choice>
                <mc:Fallback>
                  <p:oleObj name="Visio" r:id="rId8" imgW="5057699" imgH="3199770" progId="Visio.Drawing.11">
                    <p:embed/>
                    <p:pic>
                      <p:nvPicPr>
                        <p:cNvPr id="0" name=""/>
                        <p:cNvPicPr>
                          <a:picLocks noChangeAspect="1" noChangeArrowheads="1"/>
                        </p:cNvPicPr>
                        <p:nvPr/>
                      </p:nvPicPr>
                      <p:blipFill>
                        <a:blip r:embed="rId9"/>
                        <a:srcRect/>
                        <a:stretch>
                          <a:fillRect/>
                        </a:stretch>
                      </p:blipFill>
                      <p:spPr bwMode="auto">
                        <a:xfrm>
                          <a:off x="228600" y="2236787"/>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25" name="Rectangle 9"/>
          <p:cNvSpPr>
            <a:spLocks noChangeArrowheads="1"/>
          </p:cNvSpPr>
          <p:nvPr/>
        </p:nvSpPr>
        <p:spPr bwMode="auto">
          <a:xfrm>
            <a:off x="1752600" y="1066800"/>
            <a:ext cx="3048000" cy="1295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218" name="Rectangle 2"/>
          <p:cNvSpPr>
            <a:spLocks noGrp="1" noChangeArrowheads="1"/>
          </p:cNvSpPr>
          <p:nvPr>
            <p:ph type="title"/>
          </p:nvPr>
        </p:nvSpPr>
        <p:spPr>
          <a:xfrm>
            <a:off x="685800" y="0"/>
            <a:ext cx="8458200" cy="685800"/>
          </a:xfrm>
        </p:spPr>
        <p:txBody>
          <a:bodyPr/>
          <a:lstStyle/>
          <a:p>
            <a:r>
              <a:rPr lang="en-US" altLang="en-US" sz="3200"/>
              <a:t>Example Solution the Hard Way – 7</a:t>
            </a:r>
          </a:p>
        </p:txBody>
      </p:sp>
      <p:sp>
        <p:nvSpPr>
          <p:cNvPr id="1033219" name="Text Box 3"/>
          <p:cNvSpPr txBox="1">
            <a:spLocks noChangeArrowheads="1"/>
          </p:cNvSpPr>
          <p:nvPr/>
        </p:nvSpPr>
        <p:spPr bwMode="auto">
          <a:xfrm>
            <a:off x="228600" y="10668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latin typeface="Arial" charset="0"/>
              </a:rPr>
              <a:t>We have,</a:t>
            </a:r>
          </a:p>
        </p:txBody>
      </p:sp>
      <p:graphicFrame>
        <p:nvGraphicFramePr>
          <p:cNvPr id="1033220" name="Object 4"/>
          <p:cNvGraphicFramePr>
            <a:graphicFrameLocks noChangeAspect="1"/>
          </p:cNvGraphicFramePr>
          <p:nvPr/>
        </p:nvGraphicFramePr>
        <p:xfrm>
          <a:off x="1828800" y="1143000"/>
          <a:ext cx="2843213" cy="1100138"/>
        </p:xfrm>
        <a:graphic>
          <a:graphicData uri="http://schemas.openxmlformats.org/presentationml/2006/ole">
            <mc:AlternateContent xmlns:mc="http://schemas.openxmlformats.org/markup-compatibility/2006">
              <mc:Choice xmlns:v="urn:schemas-microsoft-com:vml" Requires="v">
                <p:oleObj spid="_x0000_s1033334" name="Equation" r:id="rId4" imgW="1384200" imgH="533160" progId="Equation.DSMT4">
                  <p:embed/>
                </p:oleObj>
              </mc:Choice>
              <mc:Fallback>
                <p:oleObj name="Equation" r:id="rId4" imgW="1384200" imgH="5331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143000"/>
                        <a:ext cx="2843213" cy="1100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3221" name="Text Box 5"/>
          <p:cNvSpPr txBox="1">
            <a:spLocks noChangeArrowheads="1"/>
          </p:cNvSpPr>
          <p:nvPr/>
        </p:nvSpPr>
        <p:spPr bwMode="auto">
          <a:xfrm>
            <a:off x="0" y="2498725"/>
            <a:ext cx="46482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	Is this sufficient?  Do we have everything we need to be able to solve?</a:t>
            </a:r>
          </a:p>
          <a:p>
            <a:r>
              <a:rPr lang="en-US" altLang="en-US" sz="2000" dirty="0">
                <a:latin typeface="Arial" charset="0"/>
              </a:rPr>
              <a:t>	The answer is yes.  </a:t>
            </a:r>
          </a:p>
          <a:p>
            <a:r>
              <a:rPr lang="en-US" altLang="en-US" sz="2000" dirty="0">
                <a:latin typeface="Arial" charset="0"/>
              </a:rPr>
              <a:t>	This is one complex equation in two real unknowns.  Therefore, we can set the real parts equal, and the imaginary parts equal, and get two equations, with two unknowns, and solve.  Alternatively, we can set the magnitudes equal, and the phases equal, and get two equations, with two unknowns, and solve.</a:t>
            </a:r>
          </a:p>
          <a:p>
            <a:r>
              <a:rPr lang="en-US" altLang="en-US" sz="2000" dirty="0">
                <a:latin typeface="Arial" charset="0"/>
              </a:rPr>
              <a:t>	So, this </a:t>
            </a:r>
            <a:r>
              <a:rPr lang="en-US" altLang="en-US" sz="2000" b="1" dirty="0">
                <a:latin typeface="Arial" charset="0"/>
              </a:rPr>
              <a:t>is</a:t>
            </a:r>
            <a:r>
              <a:rPr lang="en-US" altLang="en-US" sz="2000" dirty="0">
                <a:latin typeface="Arial" charset="0"/>
              </a:rPr>
              <a:t> the solution.</a:t>
            </a:r>
          </a:p>
        </p:txBody>
      </p:sp>
      <p:graphicFrame>
        <p:nvGraphicFramePr>
          <p:cNvPr id="1033222" name="Object 6"/>
          <p:cNvGraphicFramePr>
            <a:graphicFrameLocks noChangeAspect="1"/>
          </p:cNvGraphicFramePr>
          <p:nvPr/>
        </p:nvGraphicFramePr>
        <p:xfrm>
          <a:off x="5921375" y="5181600"/>
          <a:ext cx="3222625" cy="490538"/>
        </p:xfrm>
        <a:graphic>
          <a:graphicData uri="http://schemas.openxmlformats.org/presentationml/2006/ole">
            <mc:AlternateContent xmlns:mc="http://schemas.openxmlformats.org/markup-compatibility/2006">
              <mc:Choice xmlns:v="urn:schemas-microsoft-com:vml" Requires="v">
                <p:oleObj spid="_x0000_s1033335" name="Equation" r:id="rId6" imgW="1587240" imgH="241200" progId="Equation.DSMT4">
                  <p:embed/>
                </p:oleObj>
              </mc:Choice>
              <mc:Fallback>
                <p:oleObj name="Equation" r:id="rId6" imgW="1587240" imgH="2412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1375" y="5181600"/>
                        <a:ext cx="3222625" cy="490538"/>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 name="Group 9"/>
          <p:cNvGrpSpPr/>
          <p:nvPr/>
        </p:nvGrpSpPr>
        <p:grpSpPr>
          <a:xfrm>
            <a:off x="5010150" y="787400"/>
            <a:ext cx="4038600" cy="3741737"/>
            <a:chOff x="0" y="762000"/>
            <a:chExt cx="4038600" cy="3741737"/>
          </a:xfrm>
        </p:grpSpPr>
        <p:graphicFrame>
          <p:nvGraphicFramePr>
            <p:cNvPr id="11" name="Object 4"/>
            <p:cNvGraphicFramePr>
              <a:graphicFrameLocks noChangeAspect="1"/>
            </p:cNvGraphicFramePr>
            <p:nvPr>
              <p:extLst>
                <p:ext uri="{D42A27DB-BD31-4B8C-83A1-F6EECF244321}">
                  <p14:modId xmlns:p14="http://schemas.microsoft.com/office/powerpoint/2010/main" val="4145014985"/>
                </p:ext>
              </p:extLst>
            </p:nvPr>
          </p:nvGraphicFramePr>
          <p:xfrm>
            <a:off x="228600" y="2236787"/>
            <a:ext cx="3581400" cy="2266950"/>
          </p:xfrm>
          <a:graphic>
            <a:graphicData uri="http://schemas.openxmlformats.org/presentationml/2006/ole">
              <mc:AlternateContent xmlns:mc="http://schemas.openxmlformats.org/markup-compatibility/2006">
                <mc:Choice xmlns:v="urn:schemas-microsoft-com:vml" Requires="v">
                  <p:oleObj spid="_x0000_s1033336" name="Visio" r:id="rId8" imgW="5057699" imgH="3199770" progId="Visio.Drawing.11">
                    <p:embed/>
                  </p:oleObj>
                </mc:Choice>
                <mc:Fallback>
                  <p:oleObj name="Visio" r:id="rId8" imgW="5057699" imgH="3199770" progId="Visio.Drawing.11">
                    <p:embed/>
                    <p:pic>
                      <p:nvPicPr>
                        <p:cNvPr id="0" name=""/>
                        <p:cNvPicPr>
                          <a:picLocks noChangeAspect="1" noChangeArrowheads="1"/>
                        </p:cNvPicPr>
                        <p:nvPr/>
                      </p:nvPicPr>
                      <p:blipFill>
                        <a:blip r:embed="rId9"/>
                        <a:srcRect/>
                        <a:stretch>
                          <a:fillRect/>
                        </a:stretch>
                      </p:blipFill>
                      <p:spPr bwMode="auto">
                        <a:xfrm>
                          <a:off x="228600" y="2236787"/>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275" name="Rectangle 11"/>
          <p:cNvSpPr>
            <a:spLocks noChangeArrowheads="1"/>
          </p:cNvSpPr>
          <p:nvPr/>
        </p:nvSpPr>
        <p:spPr bwMode="auto">
          <a:xfrm>
            <a:off x="3886200" y="5791200"/>
            <a:ext cx="2590800" cy="1066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266" name="Rectangle 2"/>
          <p:cNvSpPr>
            <a:spLocks noGrp="1" noChangeArrowheads="1"/>
          </p:cNvSpPr>
          <p:nvPr>
            <p:ph type="title"/>
          </p:nvPr>
        </p:nvSpPr>
        <p:spPr>
          <a:xfrm>
            <a:off x="685800" y="0"/>
            <a:ext cx="8458200" cy="685800"/>
          </a:xfrm>
        </p:spPr>
        <p:txBody>
          <a:bodyPr/>
          <a:lstStyle/>
          <a:p>
            <a:r>
              <a:rPr lang="en-US" altLang="en-US" sz="3200"/>
              <a:t>Example Solution the Easy Way – 1</a:t>
            </a:r>
          </a:p>
        </p:txBody>
      </p:sp>
      <p:sp>
        <p:nvSpPr>
          <p:cNvPr id="1035267" name="Text Box 3"/>
          <p:cNvSpPr txBox="1">
            <a:spLocks noChangeArrowheads="1"/>
          </p:cNvSpPr>
          <p:nvPr/>
        </p:nvSpPr>
        <p:spPr bwMode="auto">
          <a:xfrm>
            <a:off x="4267200" y="762000"/>
            <a:ext cx="4876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Now, let’s try this same problem again, this time using the phasor analysis technique.</a:t>
            </a:r>
          </a:p>
          <a:p>
            <a:r>
              <a:rPr lang="en-US" altLang="en-US" sz="2000" dirty="0">
                <a:latin typeface="Arial" charset="0"/>
              </a:rPr>
              <a:t>	The first step is to transform the problem into the phasor domain.  </a:t>
            </a:r>
          </a:p>
        </p:txBody>
      </p:sp>
      <p:graphicFrame>
        <p:nvGraphicFramePr>
          <p:cNvPr id="1035271" name="Object 7"/>
          <p:cNvGraphicFramePr>
            <a:graphicFrameLocks noChangeAspect="1"/>
          </p:cNvGraphicFramePr>
          <p:nvPr/>
        </p:nvGraphicFramePr>
        <p:xfrm>
          <a:off x="4114800" y="2386013"/>
          <a:ext cx="5029200" cy="3181350"/>
        </p:xfrm>
        <a:graphic>
          <a:graphicData uri="http://schemas.openxmlformats.org/presentationml/2006/ole">
            <mc:AlternateContent xmlns:mc="http://schemas.openxmlformats.org/markup-compatibility/2006">
              <mc:Choice xmlns:v="urn:schemas-microsoft-com:vml" Requires="v">
                <p:oleObj spid="_x0000_s1035420" name="VISIO" r:id="rId4" imgW="5057640" imgH="3199680" progId="Visio.Drawing.6">
                  <p:embed/>
                </p:oleObj>
              </mc:Choice>
              <mc:Fallback>
                <p:oleObj name="VISIO" r:id="rId4" imgW="5057640" imgH="3199680" progId="Visio.Drawing.6">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386013"/>
                        <a:ext cx="5029200" cy="31813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5272" name="Object 8"/>
          <p:cNvGraphicFramePr>
            <a:graphicFrameLocks noChangeAspect="1"/>
          </p:cNvGraphicFramePr>
          <p:nvPr/>
        </p:nvGraphicFramePr>
        <p:xfrm>
          <a:off x="3886200" y="5799138"/>
          <a:ext cx="2603500" cy="1058862"/>
        </p:xfrm>
        <a:graphic>
          <a:graphicData uri="http://schemas.openxmlformats.org/presentationml/2006/ole">
            <mc:AlternateContent xmlns:mc="http://schemas.openxmlformats.org/markup-compatibility/2006">
              <mc:Choice xmlns:v="urn:schemas-microsoft-com:vml" Requires="v">
                <p:oleObj spid="_x0000_s1035421" name="Equation" r:id="rId6" imgW="1282680" imgH="520560" progId="Equation.DSMT4">
                  <p:embed/>
                </p:oleObj>
              </mc:Choice>
              <mc:Fallback>
                <p:oleObj name="Equation" r:id="rId6" imgW="1282680" imgH="52056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5799138"/>
                        <a:ext cx="2603500" cy="1058862"/>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381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5273" name="Text Box 9"/>
          <p:cNvSpPr txBox="1">
            <a:spLocks noChangeArrowheads="1"/>
          </p:cNvSpPr>
          <p:nvPr/>
        </p:nvSpPr>
        <p:spPr bwMode="auto">
          <a:xfrm>
            <a:off x="0" y="5851525"/>
            <a:ext cx="3810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Now, we replace the phasors with the complex numbers, and we get  </a:t>
            </a:r>
          </a:p>
        </p:txBody>
      </p:sp>
      <p:sp>
        <p:nvSpPr>
          <p:cNvPr id="1035274" name="Text Box 10"/>
          <p:cNvSpPr txBox="1">
            <a:spLocks noChangeArrowheads="1"/>
          </p:cNvSpPr>
          <p:nvPr/>
        </p:nvSpPr>
        <p:spPr bwMode="auto">
          <a:xfrm>
            <a:off x="6629400" y="5851525"/>
            <a:ext cx="2362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where </a:t>
            </a:r>
            <a:r>
              <a:rPr lang="en-US" altLang="en-US" sz="2000" i="1" dirty="0" err="1">
                <a:cs typeface="Times New Roman" panose="02020603050405020304" pitchFamily="18" charset="0"/>
              </a:rPr>
              <a:t>I</a:t>
            </a:r>
            <a:r>
              <a:rPr lang="en-US" altLang="en-US" sz="2000" i="1" baseline="-25000" dirty="0" err="1">
                <a:cs typeface="Times New Roman" panose="02020603050405020304" pitchFamily="18" charset="0"/>
              </a:rPr>
              <a:t>m</a:t>
            </a:r>
            <a:r>
              <a:rPr lang="en-US" altLang="en-US" sz="2000" i="1" baseline="-25000" dirty="0">
                <a:latin typeface="Arial" charset="0"/>
              </a:rPr>
              <a:t>  </a:t>
            </a:r>
            <a:r>
              <a:rPr lang="en-US" altLang="en-US" sz="2000" dirty="0">
                <a:latin typeface="Arial" charset="0"/>
              </a:rPr>
              <a:t>and </a:t>
            </a:r>
            <a:r>
              <a:rPr lang="en-US" altLang="en-US" sz="2000" i="1" dirty="0">
                <a:latin typeface="Symbol" pitchFamily="18" charset="2"/>
              </a:rPr>
              <a:t>q</a:t>
            </a:r>
            <a:r>
              <a:rPr lang="en-US" altLang="en-US" sz="2000" dirty="0">
                <a:latin typeface="Arial" charset="0"/>
              </a:rPr>
              <a:t>  are the values we want.</a:t>
            </a:r>
          </a:p>
        </p:txBody>
      </p:sp>
      <p:grpSp>
        <p:nvGrpSpPr>
          <p:cNvPr id="2" name="Group 1"/>
          <p:cNvGrpSpPr/>
          <p:nvPr/>
        </p:nvGrpSpPr>
        <p:grpSpPr>
          <a:xfrm>
            <a:off x="0" y="914400"/>
            <a:ext cx="4067175" cy="4376738"/>
            <a:chOff x="0" y="914400"/>
            <a:chExt cx="4067175" cy="4376738"/>
          </a:xfrm>
        </p:grpSpPr>
        <p:graphicFrame>
          <p:nvGraphicFramePr>
            <p:cNvPr id="1035269" name="Object 5"/>
            <p:cNvGraphicFramePr>
              <a:graphicFrameLocks noChangeAspect="1"/>
            </p:cNvGraphicFramePr>
            <p:nvPr>
              <p:extLst>
                <p:ext uri="{D42A27DB-BD31-4B8C-83A1-F6EECF244321}">
                  <p14:modId xmlns:p14="http://schemas.microsoft.com/office/powerpoint/2010/main" val="2874013919"/>
                </p:ext>
              </p:extLst>
            </p:nvPr>
          </p:nvGraphicFramePr>
          <p:xfrm>
            <a:off x="0" y="4800600"/>
            <a:ext cx="3222625" cy="490538"/>
          </p:xfrm>
          <a:graphic>
            <a:graphicData uri="http://schemas.openxmlformats.org/presentationml/2006/ole">
              <mc:AlternateContent xmlns:mc="http://schemas.openxmlformats.org/markup-compatibility/2006">
                <mc:Choice xmlns:v="urn:schemas-microsoft-com:vml" Requires="v">
                  <p:oleObj spid="_x0000_s1035422" name="Equation" r:id="rId8" imgW="1587240" imgH="241200" progId="Equation.DSMT4">
                    <p:embed/>
                  </p:oleObj>
                </mc:Choice>
                <mc:Fallback>
                  <p:oleObj name="Equation" r:id="rId8" imgW="1587240" imgH="241200"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4800600"/>
                          <a:ext cx="3222625" cy="490538"/>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2" name="Group 11"/>
            <p:cNvGrpSpPr/>
            <p:nvPr/>
          </p:nvGrpSpPr>
          <p:grpSpPr>
            <a:xfrm>
              <a:off x="28575" y="914400"/>
              <a:ext cx="4038600" cy="3765550"/>
              <a:chOff x="0" y="762000"/>
              <a:chExt cx="4038600" cy="3765550"/>
            </a:xfrm>
          </p:grpSpPr>
          <p:graphicFrame>
            <p:nvGraphicFramePr>
              <p:cNvPr id="13" name="Object 4"/>
              <p:cNvGraphicFramePr>
                <a:graphicFrameLocks noChangeAspect="1"/>
              </p:cNvGraphicFramePr>
              <p:nvPr>
                <p:extLst>
                  <p:ext uri="{D42A27DB-BD31-4B8C-83A1-F6EECF244321}">
                    <p14:modId xmlns:p14="http://schemas.microsoft.com/office/powerpoint/2010/main" val="74294482"/>
                  </p:ext>
                </p:extLst>
              </p:nvPr>
            </p:nvGraphicFramePr>
            <p:xfrm>
              <a:off x="228600" y="2260600"/>
              <a:ext cx="3581400" cy="2266950"/>
            </p:xfrm>
            <a:graphic>
              <a:graphicData uri="http://schemas.openxmlformats.org/presentationml/2006/ole">
                <mc:AlternateContent xmlns:mc="http://schemas.openxmlformats.org/markup-compatibility/2006">
                  <mc:Choice xmlns:v="urn:schemas-microsoft-com:vml" Requires="v">
                    <p:oleObj spid="_x0000_s1035423" name="Visio" r:id="rId10" imgW="5057699" imgH="3199770" progId="Visio.Drawing.11">
                      <p:embed/>
                    </p:oleObj>
                  </mc:Choice>
                  <mc:Fallback>
                    <p:oleObj name="Visio" r:id="rId10" imgW="5057699" imgH="3199770" progId="Visio.Drawing.11">
                      <p:embed/>
                      <p:pic>
                        <p:nvPicPr>
                          <p:cNvPr id="0" name=""/>
                          <p:cNvPicPr>
                            <a:picLocks noChangeAspect="1" noChangeArrowheads="1"/>
                          </p:cNvPicPr>
                          <p:nvPr/>
                        </p:nvPicPr>
                        <p:blipFill>
                          <a:blip r:embed="rId11"/>
                          <a:srcRect/>
                          <a:stretch>
                            <a:fillRect/>
                          </a:stretch>
                        </p:blipFill>
                        <p:spPr bwMode="auto">
                          <a:xfrm>
                            <a:off x="228600" y="2260600"/>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24" name="Rectangle 12"/>
          <p:cNvSpPr>
            <a:spLocks noChangeArrowheads="1"/>
          </p:cNvSpPr>
          <p:nvPr/>
        </p:nvSpPr>
        <p:spPr bwMode="auto">
          <a:xfrm>
            <a:off x="4114800" y="2057400"/>
            <a:ext cx="5029200" cy="1219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314" name="Rectangle 2"/>
          <p:cNvSpPr>
            <a:spLocks noGrp="1" noChangeArrowheads="1"/>
          </p:cNvSpPr>
          <p:nvPr>
            <p:ph type="title"/>
          </p:nvPr>
        </p:nvSpPr>
        <p:spPr>
          <a:xfrm>
            <a:off x="685800" y="0"/>
            <a:ext cx="8458200" cy="685800"/>
          </a:xfrm>
        </p:spPr>
        <p:txBody>
          <a:bodyPr/>
          <a:lstStyle/>
          <a:p>
            <a:r>
              <a:rPr lang="en-US" altLang="en-US" sz="3200"/>
              <a:t>Example Solution the Easy Way – 2</a:t>
            </a:r>
          </a:p>
        </p:txBody>
      </p:sp>
      <p:sp>
        <p:nvSpPr>
          <p:cNvPr id="1037315" name="Text Box 3"/>
          <p:cNvSpPr txBox="1">
            <a:spLocks noChangeArrowheads="1"/>
          </p:cNvSpPr>
          <p:nvPr/>
        </p:nvSpPr>
        <p:spPr bwMode="auto">
          <a:xfrm>
            <a:off x="4267200" y="685800"/>
            <a:ext cx="4876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Now, we examine this circuit, combining the two impedances in series as we would resistances, we can write in one step,  </a:t>
            </a:r>
          </a:p>
        </p:txBody>
      </p:sp>
      <p:graphicFrame>
        <p:nvGraphicFramePr>
          <p:cNvPr id="1037317" name="Object 5"/>
          <p:cNvGraphicFramePr>
            <a:graphicFrameLocks noChangeAspect="1"/>
          </p:cNvGraphicFramePr>
          <p:nvPr>
            <p:extLst>
              <p:ext uri="{D42A27DB-BD31-4B8C-83A1-F6EECF244321}">
                <p14:modId xmlns:p14="http://schemas.microsoft.com/office/powerpoint/2010/main" val="1342522563"/>
              </p:ext>
            </p:extLst>
          </p:nvPr>
        </p:nvGraphicFramePr>
        <p:xfrm>
          <a:off x="9525" y="4648200"/>
          <a:ext cx="3222625" cy="490538"/>
        </p:xfrm>
        <a:graphic>
          <a:graphicData uri="http://schemas.openxmlformats.org/presentationml/2006/ole">
            <mc:AlternateContent xmlns:mc="http://schemas.openxmlformats.org/markup-compatibility/2006">
              <mc:Choice xmlns:v="urn:schemas-microsoft-com:vml" Requires="v">
                <p:oleObj spid="_x0000_s1037469" name="Equation" r:id="rId4" imgW="1587240" imgH="241200" progId="Equation.DSMT4">
                  <p:embed/>
                </p:oleObj>
              </mc:Choice>
              <mc:Fallback>
                <p:oleObj name="Equation" r:id="rId4" imgW="1587240" imgH="2412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 y="4648200"/>
                        <a:ext cx="3222625" cy="490538"/>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321" name="Text Box 9"/>
          <p:cNvSpPr txBox="1">
            <a:spLocks noChangeArrowheads="1"/>
          </p:cNvSpPr>
          <p:nvPr/>
        </p:nvSpPr>
        <p:spPr bwMode="auto">
          <a:xfrm>
            <a:off x="0" y="5241925"/>
            <a:ext cx="4114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latin typeface="Arial" charset="0"/>
              </a:rPr>
              <a:t>where </a:t>
            </a:r>
            <a:r>
              <a:rPr lang="en-US" altLang="en-US" sz="2000" i="1" dirty="0" err="1">
                <a:cs typeface="Times New Roman" panose="02020603050405020304" pitchFamily="18" charset="0"/>
              </a:rPr>
              <a:t>I</a:t>
            </a:r>
            <a:r>
              <a:rPr lang="en-US" altLang="en-US" sz="2000" i="1" baseline="-25000" dirty="0" err="1">
                <a:cs typeface="Times New Roman" panose="02020603050405020304" pitchFamily="18" charset="0"/>
              </a:rPr>
              <a:t>m</a:t>
            </a:r>
            <a:r>
              <a:rPr lang="en-US" altLang="en-US" sz="2000" i="1" baseline="-25000" dirty="0">
                <a:latin typeface="Arial" charset="0"/>
              </a:rPr>
              <a:t>  </a:t>
            </a:r>
            <a:r>
              <a:rPr lang="en-US" altLang="en-US" sz="2000" dirty="0">
                <a:latin typeface="Arial" charset="0"/>
              </a:rPr>
              <a:t>and </a:t>
            </a:r>
            <a:r>
              <a:rPr lang="en-US" altLang="en-US" sz="2000" i="1" dirty="0">
                <a:latin typeface="Symbol" pitchFamily="18" charset="2"/>
              </a:rPr>
              <a:t>q</a:t>
            </a:r>
            <a:r>
              <a:rPr lang="en-US" altLang="en-US" sz="2000" dirty="0">
                <a:latin typeface="Arial" charset="0"/>
              </a:rPr>
              <a:t>  are the values we want.  We can solve.  This is the same solution that we got after about 20 steps, without using phasor analysis.</a:t>
            </a:r>
          </a:p>
        </p:txBody>
      </p:sp>
      <p:graphicFrame>
        <p:nvGraphicFramePr>
          <p:cNvPr id="1037322" name="Object 10"/>
          <p:cNvGraphicFramePr>
            <a:graphicFrameLocks noChangeAspect="1"/>
          </p:cNvGraphicFramePr>
          <p:nvPr/>
        </p:nvGraphicFramePr>
        <p:xfrm>
          <a:off x="4581525" y="2133600"/>
          <a:ext cx="4562475" cy="1047750"/>
        </p:xfrm>
        <a:graphic>
          <a:graphicData uri="http://schemas.openxmlformats.org/presentationml/2006/ole">
            <mc:AlternateContent xmlns:mc="http://schemas.openxmlformats.org/markup-compatibility/2006">
              <mc:Choice xmlns:v="urn:schemas-microsoft-com:vml" Requires="v">
                <p:oleObj spid="_x0000_s1037470" name="Equation" r:id="rId6" imgW="2222280" imgH="507960" progId="Equation.DSMT4">
                  <p:embed/>
                </p:oleObj>
              </mc:Choice>
              <mc:Fallback>
                <p:oleObj name="Equation" r:id="rId6" imgW="2222280" imgH="50796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1525" y="2133600"/>
                        <a:ext cx="4562475"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7323" name="Object 11"/>
          <p:cNvGraphicFramePr>
            <a:graphicFrameLocks noChangeAspect="1"/>
          </p:cNvGraphicFramePr>
          <p:nvPr/>
        </p:nvGraphicFramePr>
        <p:xfrm>
          <a:off x="4114800" y="3276600"/>
          <a:ext cx="5029200" cy="3181350"/>
        </p:xfrm>
        <a:graphic>
          <a:graphicData uri="http://schemas.openxmlformats.org/presentationml/2006/ole">
            <mc:AlternateContent xmlns:mc="http://schemas.openxmlformats.org/markup-compatibility/2006">
              <mc:Choice xmlns:v="urn:schemas-microsoft-com:vml" Requires="v">
                <p:oleObj spid="_x0000_s1037471" name="VISIO" r:id="rId8" imgW="5057640" imgH="3199680" progId="Visio.Drawing.6">
                  <p:embed/>
                </p:oleObj>
              </mc:Choice>
              <mc:Fallback>
                <p:oleObj name="VISIO" r:id="rId8" imgW="5057640" imgH="3199680" progId="Visio.Drawing.6">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3276600"/>
                        <a:ext cx="5029200" cy="31813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 name="Group 10"/>
          <p:cNvGrpSpPr/>
          <p:nvPr/>
        </p:nvGrpSpPr>
        <p:grpSpPr>
          <a:xfrm>
            <a:off x="0" y="784225"/>
            <a:ext cx="4038600" cy="3765550"/>
            <a:chOff x="0" y="762000"/>
            <a:chExt cx="4038600" cy="3765550"/>
          </a:xfrm>
        </p:grpSpPr>
        <p:graphicFrame>
          <p:nvGraphicFramePr>
            <p:cNvPr id="12" name="Object 4"/>
            <p:cNvGraphicFramePr>
              <a:graphicFrameLocks noChangeAspect="1"/>
            </p:cNvGraphicFramePr>
            <p:nvPr>
              <p:extLst>
                <p:ext uri="{D42A27DB-BD31-4B8C-83A1-F6EECF244321}">
                  <p14:modId xmlns:p14="http://schemas.microsoft.com/office/powerpoint/2010/main" val="1664192974"/>
                </p:ext>
              </p:extLst>
            </p:nvPr>
          </p:nvGraphicFramePr>
          <p:xfrm>
            <a:off x="228600" y="2260600"/>
            <a:ext cx="3581400" cy="2266950"/>
          </p:xfrm>
          <a:graphic>
            <a:graphicData uri="http://schemas.openxmlformats.org/presentationml/2006/ole">
              <mc:AlternateContent xmlns:mc="http://schemas.openxmlformats.org/markup-compatibility/2006">
                <mc:Choice xmlns:v="urn:schemas-microsoft-com:vml" Requires="v">
                  <p:oleObj spid="_x0000_s1037472" name="Visio" r:id="rId10" imgW="5057699" imgH="3199770" progId="Visio.Drawing.11">
                    <p:embed/>
                  </p:oleObj>
                </mc:Choice>
                <mc:Fallback>
                  <p:oleObj name="Visio" r:id="rId10" imgW="5057699" imgH="3199770" progId="Visio.Drawing.11">
                    <p:embed/>
                    <p:pic>
                      <p:nvPicPr>
                        <p:cNvPr id="0" name=""/>
                        <p:cNvPicPr>
                          <a:picLocks noChangeAspect="1" noChangeArrowheads="1"/>
                        </p:cNvPicPr>
                        <p:nvPr/>
                      </p:nvPicPr>
                      <p:blipFill>
                        <a:blip r:embed="rId11"/>
                        <a:srcRect/>
                        <a:stretch>
                          <a:fillRect/>
                        </a:stretch>
                      </p:blipFill>
                      <p:spPr bwMode="auto">
                        <a:xfrm>
                          <a:off x="228600" y="2260600"/>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77" name="Rectangle 17"/>
          <p:cNvSpPr>
            <a:spLocks noChangeArrowheads="1"/>
          </p:cNvSpPr>
          <p:nvPr/>
        </p:nvSpPr>
        <p:spPr bwMode="auto">
          <a:xfrm>
            <a:off x="1295400" y="5638800"/>
            <a:ext cx="7162800" cy="1219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376" name="Rectangle 16"/>
          <p:cNvSpPr>
            <a:spLocks noChangeArrowheads="1"/>
          </p:cNvSpPr>
          <p:nvPr/>
        </p:nvSpPr>
        <p:spPr bwMode="auto">
          <a:xfrm>
            <a:off x="5257800" y="4724400"/>
            <a:ext cx="2667000" cy="762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375" name="Rectangle 15"/>
          <p:cNvSpPr>
            <a:spLocks noChangeArrowheads="1"/>
          </p:cNvSpPr>
          <p:nvPr/>
        </p:nvSpPr>
        <p:spPr bwMode="auto">
          <a:xfrm>
            <a:off x="5257800" y="3352800"/>
            <a:ext cx="2514600" cy="1066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374" name="Rectangle 14"/>
          <p:cNvSpPr>
            <a:spLocks noChangeArrowheads="1"/>
          </p:cNvSpPr>
          <p:nvPr/>
        </p:nvSpPr>
        <p:spPr bwMode="auto">
          <a:xfrm>
            <a:off x="4953000" y="1752600"/>
            <a:ext cx="3124200" cy="1143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362" name="Rectangle 2"/>
          <p:cNvSpPr>
            <a:spLocks noGrp="1" noChangeArrowheads="1"/>
          </p:cNvSpPr>
          <p:nvPr>
            <p:ph type="title"/>
          </p:nvPr>
        </p:nvSpPr>
        <p:spPr>
          <a:xfrm>
            <a:off x="685800" y="0"/>
            <a:ext cx="8458200" cy="838200"/>
          </a:xfrm>
        </p:spPr>
        <p:txBody>
          <a:bodyPr/>
          <a:lstStyle/>
          <a:p>
            <a:r>
              <a:rPr lang="en-US" altLang="en-US" sz="3600"/>
              <a:t>The Phasor Solution</a:t>
            </a:r>
          </a:p>
        </p:txBody>
      </p:sp>
      <p:sp>
        <p:nvSpPr>
          <p:cNvPr id="1039363" name="Text Box 3"/>
          <p:cNvSpPr txBox="1">
            <a:spLocks noChangeArrowheads="1"/>
          </p:cNvSpPr>
          <p:nvPr/>
        </p:nvSpPr>
        <p:spPr bwMode="auto">
          <a:xfrm>
            <a:off x="4267200" y="838200"/>
            <a:ext cx="487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a:latin typeface="Arial" charset="0"/>
              </a:rPr>
              <a:t>Let’s compare the solution we got for this same circuit in the first part of this module.  Using this solution,  </a:t>
            </a:r>
          </a:p>
        </p:txBody>
      </p:sp>
      <p:graphicFrame>
        <p:nvGraphicFramePr>
          <p:cNvPr id="1039365" name="Object 5"/>
          <p:cNvGraphicFramePr>
            <a:graphicFrameLocks noChangeAspect="1"/>
          </p:cNvGraphicFramePr>
          <p:nvPr/>
        </p:nvGraphicFramePr>
        <p:xfrm>
          <a:off x="0" y="5105400"/>
          <a:ext cx="3222625" cy="490538"/>
        </p:xfrm>
        <a:graphic>
          <a:graphicData uri="http://schemas.openxmlformats.org/presentationml/2006/ole">
            <mc:AlternateContent xmlns:mc="http://schemas.openxmlformats.org/markup-compatibility/2006">
              <mc:Choice xmlns:v="urn:schemas-microsoft-com:vml" Requires="v">
                <p:oleObj spid="_x0000_s1039594" name="Equation" r:id="rId4" imgW="1587240" imgH="241200" progId="Equation.DSMT4">
                  <p:embed/>
                </p:oleObj>
              </mc:Choice>
              <mc:Fallback>
                <p:oleObj name="Equation" r:id="rId4" imgW="1587240" imgH="2412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105400"/>
                        <a:ext cx="3222625" cy="490538"/>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9367" name="Text Box 7"/>
          <p:cNvSpPr txBox="1">
            <a:spLocks noChangeArrowheads="1"/>
          </p:cNvSpPr>
          <p:nvPr/>
        </p:nvSpPr>
        <p:spPr bwMode="auto">
          <a:xfrm>
            <a:off x="3657600" y="2971800"/>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a:latin typeface="Arial" charset="0"/>
              </a:rPr>
              <a:t>let’s take the magnitude of each side.  We get</a:t>
            </a:r>
          </a:p>
        </p:txBody>
      </p:sp>
      <p:graphicFrame>
        <p:nvGraphicFramePr>
          <p:cNvPr id="1039368" name="Object 8"/>
          <p:cNvGraphicFramePr>
            <a:graphicFrameLocks noChangeAspect="1"/>
          </p:cNvGraphicFramePr>
          <p:nvPr/>
        </p:nvGraphicFramePr>
        <p:xfrm>
          <a:off x="5029200" y="1828800"/>
          <a:ext cx="2946400" cy="1047750"/>
        </p:xfrm>
        <a:graphic>
          <a:graphicData uri="http://schemas.openxmlformats.org/presentationml/2006/ole">
            <mc:AlternateContent xmlns:mc="http://schemas.openxmlformats.org/markup-compatibility/2006">
              <mc:Choice xmlns:v="urn:schemas-microsoft-com:vml" Requires="v">
                <p:oleObj spid="_x0000_s1039595" name="Equation" r:id="rId6" imgW="1434960" imgH="507960" progId="Equation.DSMT4">
                  <p:embed/>
                </p:oleObj>
              </mc:Choice>
              <mc:Fallback>
                <p:oleObj name="Equation" r:id="rId6" imgW="1434960" imgH="50796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1828800"/>
                        <a:ext cx="2946400"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9369" name="Object 9"/>
          <p:cNvGraphicFramePr>
            <a:graphicFrameLocks noChangeAspect="1"/>
          </p:cNvGraphicFramePr>
          <p:nvPr/>
        </p:nvGraphicFramePr>
        <p:xfrm>
          <a:off x="5334000" y="3441700"/>
          <a:ext cx="2344738" cy="901700"/>
        </p:xfrm>
        <a:graphic>
          <a:graphicData uri="http://schemas.openxmlformats.org/presentationml/2006/ole">
            <mc:AlternateContent xmlns:mc="http://schemas.openxmlformats.org/markup-compatibility/2006">
              <mc:Choice xmlns:v="urn:schemas-microsoft-com:vml" Requires="v">
                <p:oleObj spid="_x0000_s1039596" name="Equation" r:id="rId8" imgW="1295280" imgH="495000" progId="Equation.DSMT4">
                  <p:embed/>
                </p:oleObj>
              </mc:Choice>
              <mc:Fallback>
                <p:oleObj name="Equation" r:id="rId8" imgW="1295280" imgH="4950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3441700"/>
                        <a:ext cx="2344738"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9370" name="Text Box 10"/>
          <p:cNvSpPr txBox="1">
            <a:spLocks noChangeArrowheads="1"/>
          </p:cNvSpPr>
          <p:nvPr/>
        </p:nvSpPr>
        <p:spPr bwMode="auto">
          <a:xfrm>
            <a:off x="3657600" y="4419600"/>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a:latin typeface="Arial" charset="0"/>
              </a:rPr>
              <a:t> and then take the phase of each side.  We get</a:t>
            </a:r>
          </a:p>
        </p:txBody>
      </p:sp>
      <p:graphicFrame>
        <p:nvGraphicFramePr>
          <p:cNvPr id="1039371" name="Object 11"/>
          <p:cNvGraphicFramePr>
            <a:graphicFrameLocks noChangeAspect="1"/>
          </p:cNvGraphicFramePr>
          <p:nvPr/>
        </p:nvGraphicFramePr>
        <p:xfrm>
          <a:off x="5410200" y="4724400"/>
          <a:ext cx="2411413" cy="858838"/>
        </p:xfrm>
        <a:graphic>
          <a:graphicData uri="http://schemas.openxmlformats.org/presentationml/2006/ole">
            <mc:AlternateContent xmlns:mc="http://schemas.openxmlformats.org/markup-compatibility/2006">
              <mc:Choice xmlns:v="urn:schemas-microsoft-com:vml" Requires="v">
                <p:oleObj spid="_x0000_s1039597" name="Equation" r:id="rId10" imgW="1396800" imgH="495000" progId="Equation.DSMT4">
                  <p:embed/>
                </p:oleObj>
              </mc:Choice>
              <mc:Fallback>
                <p:oleObj name="Equation" r:id="rId10" imgW="1396800" imgH="49500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4724400"/>
                        <a:ext cx="2411413"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9372" name="Text Box 12"/>
          <p:cNvSpPr txBox="1">
            <a:spLocks noChangeArrowheads="1"/>
          </p:cNvSpPr>
          <p:nvPr/>
        </p:nvSpPr>
        <p:spPr bwMode="auto">
          <a:xfrm>
            <a:off x="0" y="5638800"/>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a:latin typeface="Arial" charset="0"/>
              </a:rPr>
              <a:t>We get</a:t>
            </a:r>
          </a:p>
        </p:txBody>
      </p:sp>
      <p:graphicFrame>
        <p:nvGraphicFramePr>
          <p:cNvPr id="1039373" name="Object 13"/>
          <p:cNvGraphicFramePr>
            <a:graphicFrameLocks noChangeAspect="1"/>
          </p:cNvGraphicFramePr>
          <p:nvPr/>
        </p:nvGraphicFramePr>
        <p:xfrm>
          <a:off x="1281113" y="5730875"/>
          <a:ext cx="7118350" cy="1127125"/>
        </p:xfrm>
        <a:graphic>
          <a:graphicData uri="http://schemas.openxmlformats.org/presentationml/2006/ole">
            <mc:AlternateContent xmlns:mc="http://schemas.openxmlformats.org/markup-compatibility/2006">
              <mc:Choice xmlns:v="urn:schemas-microsoft-com:vml" Requires="v">
                <p:oleObj spid="_x0000_s1039598" name="Equation" r:id="rId12" imgW="3466800" imgH="545760" progId="Equation.DSMT4">
                  <p:embed/>
                </p:oleObj>
              </mc:Choice>
              <mc:Fallback>
                <p:oleObj name="Equation" r:id="rId12" imgW="3466800" imgH="545760" progId="Equation.DSMT4">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81113" y="5730875"/>
                        <a:ext cx="7118350"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8" name="Group 17"/>
          <p:cNvGrpSpPr/>
          <p:nvPr/>
        </p:nvGrpSpPr>
        <p:grpSpPr>
          <a:xfrm>
            <a:off x="28575" y="914400"/>
            <a:ext cx="4038600" cy="3741737"/>
            <a:chOff x="0" y="762000"/>
            <a:chExt cx="4038600" cy="3741737"/>
          </a:xfrm>
        </p:grpSpPr>
        <p:graphicFrame>
          <p:nvGraphicFramePr>
            <p:cNvPr id="19" name="Object 4"/>
            <p:cNvGraphicFramePr>
              <a:graphicFrameLocks noChangeAspect="1"/>
            </p:cNvGraphicFramePr>
            <p:nvPr>
              <p:extLst>
                <p:ext uri="{D42A27DB-BD31-4B8C-83A1-F6EECF244321}">
                  <p14:modId xmlns:p14="http://schemas.microsoft.com/office/powerpoint/2010/main" val="3430176979"/>
                </p:ext>
              </p:extLst>
            </p:nvPr>
          </p:nvGraphicFramePr>
          <p:xfrm>
            <a:off x="47625" y="2236787"/>
            <a:ext cx="3581400" cy="2266950"/>
          </p:xfrm>
          <a:graphic>
            <a:graphicData uri="http://schemas.openxmlformats.org/presentationml/2006/ole">
              <mc:AlternateContent xmlns:mc="http://schemas.openxmlformats.org/markup-compatibility/2006">
                <mc:Choice xmlns:v="urn:schemas-microsoft-com:vml" Requires="v">
                  <p:oleObj spid="_x0000_s1039599" name="Visio" r:id="rId14" imgW="5057699" imgH="3199770" progId="Visio.Drawing.11">
                    <p:embed/>
                  </p:oleObj>
                </mc:Choice>
                <mc:Fallback>
                  <p:oleObj name="Visio" r:id="rId14" imgW="5057699" imgH="3199770" progId="Visio.Drawing.11">
                    <p:embed/>
                    <p:pic>
                      <p:nvPicPr>
                        <p:cNvPr id="0" name=""/>
                        <p:cNvPicPr>
                          <a:picLocks noChangeAspect="1" noChangeArrowheads="1"/>
                        </p:cNvPicPr>
                        <p:nvPr/>
                      </p:nvPicPr>
                      <p:blipFill>
                        <a:blip r:embed="rId15"/>
                        <a:srcRect/>
                        <a:stretch>
                          <a:fillRect/>
                        </a:stretch>
                      </p:blipFill>
                      <p:spPr bwMode="auto">
                        <a:xfrm>
                          <a:off x="47625" y="2236787"/>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Text Box 10"/>
            <p:cNvSpPr txBox="1">
              <a:spLocks noChangeArrowheads="1"/>
            </p:cNvSpPr>
            <p:nvPr/>
          </p:nvSpPr>
          <p:spPr bwMode="auto">
            <a:xfrm>
              <a:off x="0" y="7620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8" name="Rectangle 10"/>
          <p:cNvSpPr>
            <a:spLocks noChangeArrowheads="1"/>
          </p:cNvSpPr>
          <p:nvPr/>
        </p:nvSpPr>
        <p:spPr bwMode="auto">
          <a:xfrm>
            <a:off x="0" y="1066800"/>
            <a:ext cx="7162800" cy="1219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410" name="Rectangle 2"/>
          <p:cNvSpPr>
            <a:spLocks noGrp="1" noChangeArrowheads="1"/>
          </p:cNvSpPr>
          <p:nvPr>
            <p:ph type="title"/>
          </p:nvPr>
        </p:nvSpPr>
        <p:spPr>
          <a:xfrm>
            <a:off x="685800" y="0"/>
            <a:ext cx="8458200" cy="685800"/>
          </a:xfrm>
        </p:spPr>
        <p:txBody>
          <a:bodyPr/>
          <a:lstStyle/>
          <a:p>
            <a:r>
              <a:rPr lang="en-US" altLang="en-US" sz="3200"/>
              <a:t>The Sinusoidal Steady-State Solution</a:t>
            </a:r>
          </a:p>
        </p:txBody>
      </p:sp>
      <p:sp>
        <p:nvSpPr>
          <p:cNvPr id="1041414" name="Text Box 6"/>
          <p:cNvSpPr txBox="1">
            <a:spLocks noChangeArrowheads="1"/>
          </p:cNvSpPr>
          <p:nvPr/>
        </p:nvSpPr>
        <p:spPr bwMode="auto">
          <a:xfrm>
            <a:off x="152400" y="2362200"/>
            <a:ext cx="845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a:latin typeface="Arial" charset="0"/>
              </a:rPr>
              <a:t>To get the answer, we take the inverse phasor transform, and get</a:t>
            </a:r>
          </a:p>
        </p:txBody>
      </p:sp>
      <p:graphicFrame>
        <p:nvGraphicFramePr>
          <p:cNvPr id="1041415" name="Object 7"/>
          <p:cNvGraphicFramePr>
            <a:graphicFrameLocks noChangeAspect="1"/>
          </p:cNvGraphicFramePr>
          <p:nvPr/>
        </p:nvGraphicFramePr>
        <p:xfrm>
          <a:off x="61913" y="1143000"/>
          <a:ext cx="7118350" cy="1127125"/>
        </p:xfrm>
        <a:graphic>
          <a:graphicData uri="http://schemas.openxmlformats.org/presentationml/2006/ole">
            <mc:AlternateContent xmlns:mc="http://schemas.openxmlformats.org/markup-compatibility/2006">
              <mc:Choice xmlns:v="urn:schemas-microsoft-com:vml" Requires="v">
                <p:oleObj spid="_x0000_s1041563" name="Equation" r:id="rId4" imgW="3466800" imgH="545760" progId="Equation.DSMT4">
                  <p:embed/>
                </p:oleObj>
              </mc:Choice>
              <mc:Fallback>
                <p:oleObj name="Equation" r:id="rId4" imgW="3466800" imgH="54576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3" y="1143000"/>
                        <a:ext cx="7118350"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1416" name="Object 8"/>
          <p:cNvGraphicFramePr>
            <a:graphicFrameLocks noChangeAspect="1"/>
          </p:cNvGraphicFramePr>
          <p:nvPr/>
        </p:nvGraphicFramePr>
        <p:xfrm>
          <a:off x="304800" y="2743200"/>
          <a:ext cx="7169150" cy="1127125"/>
        </p:xfrm>
        <a:graphic>
          <a:graphicData uri="http://schemas.openxmlformats.org/presentationml/2006/ole">
            <mc:AlternateContent xmlns:mc="http://schemas.openxmlformats.org/markup-compatibility/2006">
              <mc:Choice xmlns:v="urn:schemas-microsoft-com:vml" Requires="v">
                <p:oleObj spid="_x0000_s1041564" name="Equation" r:id="rId6" imgW="3492360" imgH="545760" progId="Equation.DSMT4">
                  <p:embed/>
                </p:oleObj>
              </mc:Choice>
              <mc:Fallback>
                <p:oleObj name="Equation" r:id="rId6" imgW="3492360" imgH="54576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743200"/>
                        <a:ext cx="7169150" cy="1127125"/>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1417" name="Text Box 9"/>
          <p:cNvSpPr txBox="1">
            <a:spLocks noChangeArrowheads="1"/>
          </p:cNvSpPr>
          <p:nvPr/>
        </p:nvSpPr>
        <p:spPr bwMode="auto">
          <a:xfrm>
            <a:off x="228600" y="3962400"/>
            <a:ext cx="845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a:latin typeface="Arial" charset="0"/>
              </a:rPr>
              <a:t>This is the same solution that we had before.</a:t>
            </a:r>
          </a:p>
        </p:txBody>
      </p:sp>
      <p:grpSp>
        <p:nvGrpSpPr>
          <p:cNvPr id="2" name="Group 1"/>
          <p:cNvGrpSpPr/>
          <p:nvPr/>
        </p:nvGrpSpPr>
        <p:grpSpPr>
          <a:xfrm>
            <a:off x="533400" y="4394200"/>
            <a:ext cx="7924800" cy="2266950"/>
            <a:chOff x="533400" y="4394200"/>
            <a:chExt cx="7924800" cy="2266950"/>
          </a:xfrm>
        </p:grpSpPr>
        <p:graphicFrame>
          <p:nvGraphicFramePr>
            <p:cNvPr id="1041412" name="Object 4"/>
            <p:cNvGraphicFramePr>
              <a:graphicFrameLocks noChangeAspect="1"/>
            </p:cNvGraphicFramePr>
            <p:nvPr>
              <p:extLst>
                <p:ext uri="{D42A27DB-BD31-4B8C-83A1-F6EECF244321}">
                  <p14:modId xmlns:p14="http://schemas.microsoft.com/office/powerpoint/2010/main" val="32884061"/>
                </p:ext>
              </p:extLst>
            </p:nvPr>
          </p:nvGraphicFramePr>
          <p:xfrm>
            <a:off x="533400" y="6096000"/>
            <a:ext cx="3222625" cy="490538"/>
          </p:xfrm>
          <a:graphic>
            <a:graphicData uri="http://schemas.openxmlformats.org/presentationml/2006/ole">
              <mc:AlternateContent xmlns:mc="http://schemas.openxmlformats.org/markup-compatibility/2006">
                <mc:Choice xmlns:v="urn:schemas-microsoft-com:vml" Requires="v">
                  <p:oleObj spid="_x0000_s1041565" name="Equation" r:id="rId8" imgW="1587240" imgH="241200" progId="Equation.DSMT4">
                    <p:embed/>
                  </p:oleObj>
                </mc:Choice>
                <mc:Fallback>
                  <p:oleObj name="Equation" r:id="rId8" imgW="1587240" imgH="2412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6096000"/>
                          <a:ext cx="3222625" cy="490538"/>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 name="Group 10"/>
            <p:cNvGrpSpPr/>
            <p:nvPr/>
          </p:nvGrpSpPr>
          <p:grpSpPr>
            <a:xfrm>
              <a:off x="685800" y="4394200"/>
              <a:ext cx="7772400" cy="2266950"/>
              <a:chOff x="-3962400" y="2260600"/>
              <a:chExt cx="7772400" cy="2266950"/>
            </a:xfrm>
          </p:grpSpPr>
          <p:graphicFrame>
            <p:nvGraphicFramePr>
              <p:cNvPr id="12" name="Object 4"/>
              <p:cNvGraphicFramePr>
                <a:graphicFrameLocks noChangeAspect="1"/>
              </p:cNvGraphicFramePr>
              <p:nvPr>
                <p:extLst>
                  <p:ext uri="{D42A27DB-BD31-4B8C-83A1-F6EECF244321}">
                    <p14:modId xmlns:p14="http://schemas.microsoft.com/office/powerpoint/2010/main" val="1664192974"/>
                  </p:ext>
                </p:extLst>
              </p:nvPr>
            </p:nvGraphicFramePr>
            <p:xfrm>
              <a:off x="228600" y="2260600"/>
              <a:ext cx="3581400" cy="2266950"/>
            </p:xfrm>
            <a:graphic>
              <a:graphicData uri="http://schemas.openxmlformats.org/presentationml/2006/ole">
                <mc:AlternateContent xmlns:mc="http://schemas.openxmlformats.org/markup-compatibility/2006">
                  <mc:Choice xmlns:v="urn:schemas-microsoft-com:vml" Requires="v">
                    <p:oleObj spid="_x0000_s1041566" name="Visio" r:id="rId10" imgW="5057699" imgH="3199770" progId="Visio.Drawing.11">
                      <p:embed/>
                    </p:oleObj>
                  </mc:Choice>
                  <mc:Fallback>
                    <p:oleObj name="Visio" r:id="rId10" imgW="5057699" imgH="3199770" progId="Visio.Drawing.11">
                      <p:embed/>
                      <p:pic>
                        <p:nvPicPr>
                          <p:cNvPr id="0" name=""/>
                          <p:cNvPicPr>
                            <a:picLocks noChangeAspect="1" noChangeArrowheads="1"/>
                          </p:cNvPicPr>
                          <p:nvPr/>
                        </p:nvPicPr>
                        <p:blipFill>
                          <a:blip r:embed="rId11"/>
                          <a:srcRect/>
                          <a:stretch>
                            <a:fillRect/>
                          </a:stretch>
                        </p:blipFill>
                        <p:spPr bwMode="auto">
                          <a:xfrm>
                            <a:off x="228600" y="2260600"/>
                            <a:ext cx="3581400" cy="226695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 Box 10"/>
              <p:cNvSpPr txBox="1">
                <a:spLocks noChangeArrowheads="1"/>
              </p:cNvSpPr>
              <p:nvPr/>
            </p:nvSpPr>
            <p:spPr bwMode="auto">
              <a:xfrm>
                <a:off x="-3962400" y="2362200"/>
                <a:ext cx="4038600" cy="1349375"/>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23838" algn="l"/>
                  </a:tabLst>
                  <a:defRPr sz="2400">
                    <a:solidFill>
                      <a:schemeClr val="tx1"/>
                    </a:solidFill>
                    <a:latin typeface="Times New Roman" pitchFamily="18" charset="0"/>
                  </a:defRPr>
                </a:lvl1pPr>
                <a:lvl2pPr eaLnBrk="0" hangingPunct="0">
                  <a:tabLst>
                    <a:tab pos="223838" algn="l"/>
                  </a:tabLst>
                  <a:defRPr sz="2400">
                    <a:solidFill>
                      <a:schemeClr val="tx1"/>
                    </a:solidFill>
                    <a:latin typeface="Times New Roman" pitchFamily="18" charset="0"/>
                  </a:defRPr>
                </a:lvl2pPr>
                <a:lvl3pPr eaLnBrk="0" hangingPunct="0">
                  <a:tabLst>
                    <a:tab pos="223838" algn="l"/>
                  </a:tabLst>
                  <a:defRPr sz="2400">
                    <a:solidFill>
                      <a:schemeClr val="tx1"/>
                    </a:solidFill>
                    <a:latin typeface="Times New Roman" pitchFamily="18" charset="0"/>
                  </a:defRPr>
                </a:lvl3pPr>
                <a:lvl4pPr eaLnBrk="0" hangingPunct="0">
                  <a:tabLst>
                    <a:tab pos="223838" algn="l"/>
                  </a:tabLst>
                  <a:defRPr sz="2400">
                    <a:solidFill>
                      <a:schemeClr val="tx1"/>
                    </a:solidFill>
                    <a:latin typeface="Times New Roman" pitchFamily="18" charset="0"/>
                  </a:defRPr>
                </a:lvl4pPr>
                <a:lvl5pPr eaLnBrk="0" hangingPunct="0">
                  <a:tabLst>
                    <a:tab pos="223838" algn="l"/>
                  </a:tabLst>
                  <a:defRPr sz="2400">
                    <a:solidFill>
                      <a:schemeClr val="tx1"/>
                    </a:solidFill>
                    <a:latin typeface="Times New Roman" pitchFamily="18" charset="0"/>
                  </a:defRPr>
                </a:lvl5pPr>
                <a:lvl6pPr eaLnBrk="0" fontAlgn="base" hangingPunct="0">
                  <a:spcBef>
                    <a:spcPct val="0"/>
                  </a:spcBef>
                  <a:spcAft>
                    <a:spcPct val="0"/>
                  </a:spcAft>
                  <a:tabLst>
                    <a:tab pos="223838" algn="l"/>
                  </a:tabLst>
                  <a:defRPr sz="2400">
                    <a:solidFill>
                      <a:schemeClr val="tx1"/>
                    </a:solidFill>
                    <a:latin typeface="Times New Roman" pitchFamily="18" charset="0"/>
                  </a:defRPr>
                </a:lvl6pPr>
                <a:lvl7pPr eaLnBrk="0" fontAlgn="base" hangingPunct="0">
                  <a:spcBef>
                    <a:spcPct val="0"/>
                  </a:spcBef>
                  <a:spcAft>
                    <a:spcPct val="0"/>
                  </a:spcAft>
                  <a:tabLst>
                    <a:tab pos="223838" algn="l"/>
                  </a:tabLst>
                  <a:defRPr sz="2400">
                    <a:solidFill>
                      <a:schemeClr val="tx1"/>
                    </a:solidFill>
                    <a:latin typeface="Times New Roman" pitchFamily="18" charset="0"/>
                  </a:defRPr>
                </a:lvl7pPr>
                <a:lvl8pPr eaLnBrk="0" fontAlgn="base" hangingPunct="0">
                  <a:spcBef>
                    <a:spcPct val="0"/>
                  </a:spcBef>
                  <a:spcAft>
                    <a:spcPct val="0"/>
                  </a:spcAft>
                  <a:tabLst>
                    <a:tab pos="223838" algn="l"/>
                  </a:tabLst>
                  <a:defRPr sz="2400">
                    <a:solidFill>
                      <a:schemeClr val="tx1"/>
                    </a:solidFill>
                    <a:latin typeface="Times New Roman" pitchFamily="18" charset="0"/>
                  </a:defRPr>
                </a:lvl8pPr>
                <a:lvl9pPr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steady state value for the current </a:t>
                </a:r>
                <a:r>
                  <a:rPr lang="en-US" altLang="en-US" sz="2000" i="1" dirty="0">
                    <a:solidFill>
                      <a:schemeClr val="bg1"/>
                    </a:solidFill>
                    <a:cs typeface="Times New Roman" panose="02020603050405020304" pitchFamily="18" charset="0"/>
                  </a:rPr>
                  <a:t>i(t)</a:t>
                </a:r>
                <a:r>
                  <a:rPr lang="en-US" altLang="en-US" sz="2000" dirty="0">
                    <a:solidFill>
                      <a:schemeClr val="bg1"/>
                    </a:solidFill>
                    <a:latin typeface="Arial" charset="0"/>
                  </a:rPr>
                  <a:t>?</a:t>
                </a:r>
              </a:p>
            </p:txBody>
          </p:sp>
        </p:gr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62" name="Rectangle 6"/>
          <p:cNvSpPr>
            <a:spLocks noChangeArrowheads="1"/>
          </p:cNvSpPr>
          <p:nvPr/>
        </p:nvSpPr>
        <p:spPr bwMode="auto">
          <a:xfrm>
            <a:off x="6629400" y="5334000"/>
            <a:ext cx="1447800" cy="1524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458" name="Rectangle 2"/>
          <p:cNvSpPr>
            <a:spLocks noGrp="1" noChangeArrowheads="1"/>
          </p:cNvSpPr>
          <p:nvPr>
            <p:ph type="title"/>
          </p:nvPr>
        </p:nvSpPr>
        <p:spPr>
          <a:xfrm>
            <a:off x="2286000" y="0"/>
            <a:ext cx="6858000" cy="1066800"/>
          </a:xfrm>
        </p:spPr>
        <p:txBody>
          <a:bodyPr/>
          <a:lstStyle/>
          <a:p>
            <a:r>
              <a:rPr lang="en-US" altLang="en-US" sz="3200" dirty="0"/>
              <a:t>Should I know how to solve these circuits without phasor analysis?</a:t>
            </a:r>
          </a:p>
        </p:txBody>
      </p:sp>
      <p:sp>
        <p:nvSpPr>
          <p:cNvPr id="1043459" name="Rectangle 3"/>
          <p:cNvSpPr>
            <a:spLocks noGrp="1" noChangeArrowheads="1"/>
          </p:cNvSpPr>
          <p:nvPr>
            <p:ph type="body" idx="1"/>
          </p:nvPr>
        </p:nvSpPr>
        <p:spPr>
          <a:xfrm>
            <a:off x="457200" y="1524000"/>
            <a:ext cx="7924800" cy="3810000"/>
          </a:xfrm>
        </p:spPr>
        <p:txBody>
          <a:bodyPr/>
          <a:lstStyle/>
          <a:p>
            <a:pPr>
              <a:lnSpc>
                <a:spcPct val="90000"/>
              </a:lnSpc>
            </a:pPr>
            <a:r>
              <a:rPr lang="en-US" altLang="en-US" sz="2800" dirty="0"/>
              <a:t>This is a good question.  One could argue that knowing the fundamental differential equations techniques that phasor analysis depends on is a good thing.  </a:t>
            </a:r>
          </a:p>
          <a:p>
            <a:pPr>
              <a:lnSpc>
                <a:spcPct val="90000"/>
              </a:lnSpc>
            </a:pPr>
            <a:r>
              <a:rPr lang="en-US" altLang="en-US" sz="2800" dirty="0"/>
              <a:t>We will </a:t>
            </a:r>
            <a:r>
              <a:rPr lang="en-US" altLang="en-US" sz="2800" b="1" dirty="0"/>
              <a:t>not</a:t>
            </a:r>
            <a:r>
              <a:rPr lang="en-US" altLang="en-US" sz="2800" dirty="0"/>
              <a:t> argue that here.  We will assume for the purposes of these modules that knowing how to use the phasor analysis techniques for finding sinusoidal steady-state solutions is all we need.</a:t>
            </a:r>
          </a:p>
        </p:txBody>
      </p:sp>
      <p:pic>
        <p:nvPicPr>
          <p:cNvPr id="1043460"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a:lstStyle/>
          <a:p>
            <a:r>
              <a:rPr lang="en-US" altLang="en-US"/>
              <a:t>Textbook Coverage</a:t>
            </a:r>
          </a:p>
        </p:txBody>
      </p:sp>
      <p:sp>
        <p:nvSpPr>
          <p:cNvPr id="984067" name="Rectangle 3"/>
          <p:cNvSpPr>
            <a:spLocks noGrp="1" noChangeArrowheads="1"/>
          </p:cNvSpPr>
          <p:nvPr>
            <p:ph type="body" idx="1"/>
          </p:nvPr>
        </p:nvSpPr>
        <p:spPr>
          <a:xfrm>
            <a:off x="685800" y="1981200"/>
            <a:ext cx="7772400" cy="4495800"/>
          </a:xfrm>
        </p:spPr>
        <p:txBody>
          <a:bodyPr/>
          <a:lstStyle/>
          <a:p>
            <a:pPr>
              <a:buFontTx/>
              <a:buNone/>
            </a:pPr>
            <a:r>
              <a:rPr lang="en-US" altLang="en-US" sz="2800" dirty="0"/>
              <a:t>This material is introduced in different ways in different textbooks.  Approximately this same material is covered in your textbook in the following sections:</a:t>
            </a:r>
          </a:p>
          <a:p>
            <a:r>
              <a:rPr lang="en-US" altLang="en-US" sz="2800" dirty="0"/>
              <a:t>Electric Circuits 6</a:t>
            </a:r>
            <a:r>
              <a:rPr lang="en-US" altLang="en-US" sz="2800" baseline="30000" dirty="0"/>
              <a:t>th</a:t>
            </a:r>
            <a:r>
              <a:rPr lang="en-US" altLang="en-US" sz="2800" dirty="0"/>
              <a:t> Edition by Nilsson and Riedel:  Sections 9.3 through 9.5</a:t>
            </a:r>
          </a:p>
          <a:p>
            <a:r>
              <a:rPr lang="en-US" altLang="en-US" sz="2800" dirty="0"/>
              <a:t>Electric Circuits 10</a:t>
            </a:r>
            <a:r>
              <a:rPr lang="en-US" altLang="en-US" sz="2800" baseline="30000" dirty="0"/>
              <a:t>th</a:t>
            </a:r>
            <a:r>
              <a:rPr lang="en-US" altLang="en-US" sz="2800" dirty="0"/>
              <a:t> Edition by Nilsson and Riedel:  Sections 9.3 through 9.5</a:t>
            </a:r>
          </a:p>
          <a:p>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7" name="Rectangle 5"/>
          <p:cNvSpPr>
            <a:spLocks noChangeArrowheads="1"/>
          </p:cNvSpPr>
          <p:nvPr/>
        </p:nvSpPr>
        <p:spPr bwMode="auto">
          <a:xfrm>
            <a:off x="6248400" y="2590800"/>
            <a:ext cx="2514600" cy="2667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114" name="Rectangle 2"/>
          <p:cNvSpPr>
            <a:spLocks noGrp="1" noChangeArrowheads="1"/>
          </p:cNvSpPr>
          <p:nvPr>
            <p:ph type="title"/>
          </p:nvPr>
        </p:nvSpPr>
        <p:spPr/>
        <p:txBody>
          <a:bodyPr/>
          <a:lstStyle/>
          <a:p>
            <a:r>
              <a:rPr lang="en-US" altLang="en-US" sz="4000"/>
              <a:t>Phasor Analysis</a:t>
            </a:r>
          </a:p>
        </p:txBody>
      </p:sp>
      <p:sp>
        <p:nvSpPr>
          <p:cNvPr id="986115" name="Rectangle 3"/>
          <p:cNvSpPr>
            <a:spLocks noGrp="1" noChangeArrowheads="1"/>
          </p:cNvSpPr>
          <p:nvPr>
            <p:ph type="body" idx="1"/>
          </p:nvPr>
        </p:nvSpPr>
        <p:spPr>
          <a:xfrm>
            <a:off x="304800" y="1752600"/>
            <a:ext cx="5638800" cy="4800600"/>
          </a:xfrm>
        </p:spPr>
        <p:txBody>
          <a:bodyPr/>
          <a:lstStyle/>
          <a:p>
            <a:pPr>
              <a:lnSpc>
                <a:spcPct val="90000"/>
              </a:lnSpc>
              <a:buFontTx/>
              <a:buNone/>
            </a:pPr>
            <a:r>
              <a:rPr lang="en-US" altLang="en-US" sz="2400" dirty="0"/>
              <a:t>A phasor is a transformation of a sinusoidal voltage or current.  Using phasors, and the techniques of phasor analysis, solving circuits with sinusoidal sources gets much easier. </a:t>
            </a:r>
          </a:p>
          <a:p>
            <a:pPr>
              <a:lnSpc>
                <a:spcPct val="90000"/>
              </a:lnSpc>
              <a:buFontTx/>
              <a:buNone/>
            </a:pPr>
            <a:r>
              <a:rPr lang="en-US" altLang="en-US" sz="2400" dirty="0"/>
              <a:t>Our goal is to show that phasors make analysis so much easier that it worth the trouble to understand the technique, and what it means.</a:t>
            </a:r>
          </a:p>
          <a:p>
            <a:pPr>
              <a:lnSpc>
                <a:spcPct val="90000"/>
              </a:lnSpc>
              <a:buFontTx/>
              <a:buNone/>
            </a:pPr>
            <a:r>
              <a:rPr lang="en-US" altLang="en-US" sz="2400" dirty="0"/>
              <a:t>We are going to define phasors, then show how the solution would work without phasors, and then with phasors.</a:t>
            </a:r>
          </a:p>
        </p:txBody>
      </p:sp>
      <p:pic>
        <p:nvPicPr>
          <p:cNvPr id="986116" name="Picture 4" descr="j009573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96025" y="2667000"/>
            <a:ext cx="2357438"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2209800" y="0"/>
            <a:ext cx="6934200" cy="762000"/>
          </a:xfrm>
        </p:spPr>
        <p:txBody>
          <a:bodyPr/>
          <a:lstStyle/>
          <a:p>
            <a:r>
              <a:rPr lang="en-US" altLang="en-US" sz="3600"/>
              <a:t>The Transform Solution Process</a:t>
            </a:r>
          </a:p>
        </p:txBody>
      </p:sp>
      <p:sp>
        <p:nvSpPr>
          <p:cNvPr id="988163" name="Rectangle 3"/>
          <p:cNvSpPr>
            <a:spLocks noGrp="1" noChangeArrowheads="1"/>
          </p:cNvSpPr>
          <p:nvPr>
            <p:ph type="body" idx="1"/>
          </p:nvPr>
        </p:nvSpPr>
        <p:spPr>
          <a:xfrm>
            <a:off x="304800" y="762000"/>
            <a:ext cx="8534400" cy="1676400"/>
          </a:xfrm>
        </p:spPr>
        <p:txBody>
          <a:bodyPr/>
          <a:lstStyle/>
          <a:p>
            <a:pPr>
              <a:lnSpc>
                <a:spcPct val="90000"/>
              </a:lnSpc>
              <a:buFontTx/>
              <a:buNone/>
            </a:pPr>
            <a:r>
              <a:rPr lang="en-US" altLang="en-US" sz="2000" dirty="0"/>
              <a:t>In a transform solution, we transform the problem into another form.  Once transformed, the solution process is easier.  The solution process uses complex numbers, but is otherwise straightforward.  The solution obtained is a transformed solution, which must then be inverse transformed to get the answer.  We will use a transform called the Phasor Transform.</a:t>
            </a:r>
          </a:p>
        </p:txBody>
      </p:sp>
      <p:graphicFrame>
        <p:nvGraphicFramePr>
          <p:cNvPr id="988164" name="Object 4"/>
          <p:cNvGraphicFramePr>
            <a:graphicFrameLocks noChangeAspect="1"/>
          </p:cNvGraphicFramePr>
          <p:nvPr/>
        </p:nvGraphicFramePr>
        <p:xfrm>
          <a:off x="1066800" y="2300288"/>
          <a:ext cx="6942138" cy="4557712"/>
        </p:xfrm>
        <a:graphic>
          <a:graphicData uri="http://schemas.openxmlformats.org/presentationml/2006/ole">
            <mc:AlternateContent xmlns:mc="http://schemas.openxmlformats.org/markup-compatibility/2006">
              <mc:Choice xmlns:v="urn:schemas-microsoft-com:vml" Requires="v">
                <p:oleObj spid="_x0000_s988200"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300288"/>
                        <a:ext cx="6942138" cy="455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3" name="Rectangle 5"/>
          <p:cNvSpPr>
            <a:spLocks noChangeArrowheads="1"/>
          </p:cNvSpPr>
          <p:nvPr/>
        </p:nvSpPr>
        <p:spPr bwMode="auto">
          <a:xfrm>
            <a:off x="381000" y="3505200"/>
            <a:ext cx="6629400" cy="3124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210" name="Rectangle 2"/>
          <p:cNvSpPr>
            <a:spLocks noGrp="1" noChangeArrowheads="1"/>
          </p:cNvSpPr>
          <p:nvPr>
            <p:ph type="title"/>
          </p:nvPr>
        </p:nvSpPr>
        <p:spPr>
          <a:xfrm>
            <a:off x="685800" y="304800"/>
            <a:ext cx="8458200" cy="838200"/>
          </a:xfrm>
        </p:spPr>
        <p:txBody>
          <a:bodyPr/>
          <a:lstStyle/>
          <a:p>
            <a:r>
              <a:rPr lang="en-US" altLang="en-US"/>
              <a:t>Definition of a Phasor – 1</a:t>
            </a:r>
          </a:p>
        </p:txBody>
      </p:sp>
      <p:sp>
        <p:nvSpPr>
          <p:cNvPr id="990211" name="Rectangle 3"/>
          <p:cNvSpPr>
            <a:spLocks noGrp="1" noChangeArrowheads="1"/>
          </p:cNvSpPr>
          <p:nvPr>
            <p:ph type="body" idx="1"/>
          </p:nvPr>
        </p:nvSpPr>
        <p:spPr>
          <a:xfrm>
            <a:off x="533400" y="1066800"/>
            <a:ext cx="8382000" cy="2286000"/>
          </a:xfrm>
        </p:spPr>
        <p:txBody>
          <a:bodyPr/>
          <a:lstStyle/>
          <a:p>
            <a:pPr>
              <a:lnSpc>
                <a:spcPct val="90000"/>
              </a:lnSpc>
              <a:buFontTx/>
              <a:buNone/>
            </a:pPr>
            <a:r>
              <a:rPr lang="en-US" altLang="en-US" sz="2800" dirty="0"/>
              <a:t>A phasor is a complex number.  In particular, a phasor is a complex number whose magnitude is the magnitude of a corresponding sinusoid, and whose phase is the phase of that corresponding sinusoid.  There are a variety of notations for this process.</a:t>
            </a:r>
          </a:p>
        </p:txBody>
      </p:sp>
      <p:graphicFrame>
        <p:nvGraphicFramePr>
          <p:cNvPr id="990212" name="Object 4"/>
          <p:cNvGraphicFramePr>
            <a:graphicFrameLocks noChangeAspect="1"/>
          </p:cNvGraphicFramePr>
          <p:nvPr>
            <p:extLst>
              <p:ext uri="{D42A27DB-BD31-4B8C-83A1-F6EECF244321}">
                <p14:modId xmlns:p14="http://schemas.microsoft.com/office/powerpoint/2010/main" val="1227570789"/>
              </p:ext>
            </p:extLst>
          </p:nvPr>
        </p:nvGraphicFramePr>
        <p:xfrm>
          <a:off x="414338" y="3505200"/>
          <a:ext cx="6486525" cy="3101975"/>
        </p:xfrm>
        <a:graphic>
          <a:graphicData uri="http://schemas.openxmlformats.org/presentationml/2006/ole">
            <mc:AlternateContent xmlns:mc="http://schemas.openxmlformats.org/markup-compatibility/2006">
              <mc:Choice xmlns:v="urn:schemas-microsoft-com:vml" Requires="v">
                <p:oleObj spid="_x0000_s990249" name="Equation" r:id="rId4" imgW="2895480" imgH="1384200" progId="Equation.DSMT4">
                  <p:embed/>
                </p:oleObj>
              </mc:Choice>
              <mc:Fallback>
                <p:oleObj name="Equation" r:id="rId4" imgW="2895480" imgH="1384200" progId="Equation.DSMT4">
                  <p:embed/>
                  <p:pic>
                    <p:nvPicPr>
                      <p:cNvPr id="0" name="Object 4"/>
                      <p:cNvPicPr>
                        <a:picLocks noChangeAspect="1" noChangeArrowheads="1"/>
                      </p:cNvPicPr>
                      <p:nvPr/>
                    </p:nvPicPr>
                    <p:blipFill>
                      <a:blip r:embed="rId5"/>
                      <a:srcRect/>
                      <a:stretch>
                        <a:fillRect/>
                      </a:stretch>
                    </p:blipFill>
                    <p:spPr bwMode="auto">
                      <a:xfrm>
                        <a:off x="414338" y="3505200"/>
                        <a:ext cx="6486525" cy="310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a:xfrm>
            <a:off x="685800" y="304800"/>
            <a:ext cx="8458200" cy="838200"/>
          </a:xfrm>
        </p:spPr>
        <p:txBody>
          <a:bodyPr/>
          <a:lstStyle/>
          <a:p>
            <a:r>
              <a:rPr lang="en-US" altLang="en-US"/>
              <a:t>Definition of a Phasor – 2</a:t>
            </a:r>
          </a:p>
        </p:txBody>
      </p:sp>
      <p:sp>
        <p:nvSpPr>
          <p:cNvPr id="992259" name="Rectangle 3"/>
          <p:cNvSpPr>
            <a:spLocks noGrp="1" noChangeArrowheads="1"/>
          </p:cNvSpPr>
          <p:nvPr>
            <p:ph type="body" idx="1"/>
          </p:nvPr>
        </p:nvSpPr>
        <p:spPr>
          <a:xfrm>
            <a:off x="533400" y="1066800"/>
            <a:ext cx="8382000" cy="2667000"/>
          </a:xfrm>
        </p:spPr>
        <p:txBody>
          <a:bodyPr/>
          <a:lstStyle/>
          <a:p>
            <a:pPr>
              <a:lnSpc>
                <a:spcPct val="90000"/>
              </a:lnSpc>
              <a:buFontTx/>
              <a:buNone/>
            </a:pPr>
            <a:r>
              <a:rPr lang="en-US" altLang="en-US" sz="2400" dirty="0"/>
              <a:t>A phasor is a complex number whose magnitude is the magnitude of a corresponding sinusoid, and whose phase is the phase of that corresponding sinusoid.  </a:t>
            </a:r>
          </a:p>
          <a:p>
            <a:pPr>
              <a:lnSpc>
                <a:spcPct val="90000"/>
              </a:lnSpc>
              <a:buFontTx/>
              <a:buNone/>
            </a:pPr>
            <a:r>
              <a:rPr lang="en-US" altLang="en-US" sz="2400" dirty="0"/>
              <a:t>In the notation below, the arrow is intended to indicate a transformation.  Note that this is different from being equal.  The time domain function is </a:t>
            </a:r>
            <a:r>
              <a:rPr lang="en-US" altLang="en-US" sz="2400" b="1" dirty="0"/>
              <a:t>not equal</a:t>
            </a:r>
            <a:r>
              <a:rPr lang="en-US" altLang="en-US" sz="2400" dirty="0"/>
              <a:t> to the phasor.</a:t>
            </a:r>
          </a:p>
        </p:txBody>
      </p:sp>
      <p:grpSp>
        <p:nvGrpSpPr>
          <p:cNvPr id="2" name="Group 1"/>
          <p:cNvGrpSpPr/>
          <p:nvPr/>
        </p:nvGrpSpPr>
        <p:grpSpPr>
          <a:xfrm>
            <a:off x="0" y="3505200"/>
            <a:ext cx="9144000" cy="3352800"/>
            <a:chOff x="0" y="3505200"/>
            <a:chExt cx="9144000" cy="3352800"/>
          </a:xfrm>
        </p:grpSpPr>
        <p:sp>
          <p:nvSpPr>
            <p:cNvPr id="992267" name="Rectangle 11"/>
            <p:cNvSpPr>
              <a:spLocks noChangeArrowheads="1"/>
            </p:cNvSpPr>
            <p:nvPr/>
          </p:nvSpPr>
          <p:spPr bwMode="auto">
            <a:xfrm>
              <a:off x="0" y="3505200"/>
              <a:ext cx="9144000" cy="3352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92260" name="Object 4"/>
            <p:cNvGraphicFramePr>
              <a:graphicFrameLocks noChangeAspect="1"/>
            </p:cNvGraphicFramePr>
            <p:nvPr>
              <p:extLst>
                <p:ext uri="{D42A27DB-BD31-4B8C-83A1-F6EECF244321}">
                  <p14:modId xmlns:p14="http://schemas.microsoft.com/office/powerpoint/2010/main" val="4227848395"/>
                </p:ext>
              </p:extLst>
            </p:nvPr>
          </p:nvGraphicFramePr>
          <p:xfrm>
            <a:off x="457200" y="3505200"/>
            <a:ext cx="6400800" cy="598488"/>
          </p:xfrm>
          <a:graphic>
            <a:graphicData uri="http://schemas.openxmlformats.org/presentationml/2006/ole">
              <mc:AlternateContent xmlns:mc="http://schemas.openxmlformats.org/markup-compatibility/2006">
                <mc:Choice xmlns:v="urn:schemas-microsoft-com:vml" Requires="v">
                  <p:oleObj spid="_x0000_s992303" name="Equation" r:id="rId4" imgW="2857320" imgH="266400" progId="Equation.DSMT4">
                    <p:embed/>
                  </p:oleObj>
                </mc:Choice>
                <mc:Fallback>
                  <p:oleObj name="Equation" r:id="rId4" imgW="2857320" imgH="266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505200"/>
                          <a:ext cx="6400800" cy="59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2261" name="Text Box 5"/>
            <p:cNvSpPr txBox="1">
              <a:spLocks noChangeArrowheads="1"/>
            </p:cNvSpPr>
            <p:nvPr/>
          </p:nvSpPr>
          <p:spPr bwMode="auto">
            <a:xfrm>
              <a:off x="228600" y="4648200"/>
              <a:ext cx="3063875" cy="192722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solidFill>
                    <a:schemeClr val="bg1"/>
                  </a:solidFill>
                  <a:latin typeface="Arial" charset="0"/>
                </a:rPr>
                <a:t>This is the time domain function.  It is real.  For us, this will be either a voltage or a current.</a:t>
              </a:r>
            </a:p>
          </p:txBody>
        </p:sp>
        <p:sp>
          <p:nvSpPr>
            <p:cNvPr id="992262" name="Line 6"/>
            <p:cNvSpPr>
              <a:spLocks noChangeShapeType="1"/>
            </p:cNvSpPr>
            <p:nvPr/>
          </p:nvSpPr>
          <p:spPr bwMode="auto">
            <a:xfrm flipV="1">
              <a:off x="2209800" y="4114800"/>
              <a:ext cx="0" cy="609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2263" name="Text Box 7"/>
            <p:cNvSpPr txBox="1">
              <a:spLocks noChangeArrowheads="1"/>
            </p:cNvSpPr>
            <p:nvPr/>
          </p:nvSpPr>
          <p:spPr bwMode="auto">
            <a:xfrm>
              <a:off x="3200400" y="4343400"/>
              <a:ext cx="2378075" cy="229235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solidFill>
                    <a:schemeClr val="bg1"/>
                  </a:solidFill>
                  <a:latin typeface="Arial" charset="0"/>
                </a:rPr>
                <a:t>This arrow indicates transformation.  It is not the same as an “=“ sign.</a:t>
              </a:r>
            </a:p>
          </p:txBody>
        </p:sp>
        <p:sp>
          <p:nvSpPr>
            <p:cNvPr id="992264" name="Line 8"/>
            <p:cNvSpPr>
              <a:spLocks noChangeShapeType="1"/>
            </p:cNvSpPr>
            <p:nvPr/>
          </p:nvSpPr>
          <p:spPr bwMode="auto">
            <a:xfrm flipV="1">
              <a:off x="4114800" y="3962400"/>
              <a:ext cx="0" cy="5334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2265" name="Text Box 9"/>
            <p:cNvSpPr txBox="1">
              <a:spLocks noChangeArrowheads="1"/>
            </p:cNvSpPr>
            <p:nvPr/>
          </p:nvSpPr>
          <p:spPr bwMode="auto">
            <a:xfrm>
              <a:off x="5638800" y="4648200"/>
              <a:ext cx="3140075" cy="1927225"/>
            </a:xfrm>
            <a:prstGeom prst="rect">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solidFill>
                    <a:schemeClr val="bg1"/>
                  </a:solidFill>
                  <a:latin typeface="Arial" charset="0"/>
                </a:rPr>
                <a:t>This is the phasor.  It is a complex number, and so does not really exist.  Here are two equivalent forms.</a:t>
              </a:r>
            </a:p>
          </p:txBody>
        </p:sp>
        <p:sp>
          <p:nvSpPr>
            <p:cNvPr id="992266" name="Line 10"/>
            <p:cNvSpPr>
              <a:spLocks noChangeShapeType="1"/>
            </p:cNvSpPr>
            <p:nvPr/>
          </p:nvSpPr>
          <p:spPr bwMode="auto">
            <a:xfrm flipH="1" flipV="1">
              <a:off x="5715000" y="4038600"/>
              <a:ext cx="990600" cy="6858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a:xfrm>
            <a:off x="685800" y="304800"/>
            <a:ext cx="8458200" cy="838200"/>
          </a:xfrm>
        </p:spPr>
        <p:txBody>
          <a:bodyPr/>
          <a:lstStyle/>
          <a:p>
            <a:r>
              <a:rPr lang="en-US" altLang="en-US"/>
              <a:t>Definition of a Phasor – 3</a:t>
            </a:r>
          </a:p>
        </p:txBody>
      </p:sp>
      <p:sp>
        <p:nvSpPr>
          <p:cNvPr id="994307" name="Rectangle 3"/>
          <p:cNvSpPr>
            <a:spLocks noGrp="1" noChangeArrowheads="1"/>
          </p:cNvSpPr>
          <p:nvPr>
            <p:ph type="body" idx="1"/>
          </p:nvPr>
        </p:nvSpPr>
        <p:spPr>
          <a:xfrm>
            <a:off x="533400" y="1066800"/>
            <a:ext cx="8382000" cy="2286000"/>
          </a:xfrm>
        </p:spPr>
        <p:txBody>
          <a:bodyPr/>
          <a:lstStyle/>
          <a:p>
            <a:pPr>
              <a:lnSpc>
                <a:spcPct val="90000"/>
              </a:lnSpc>
              <a:buFontTx/>
              <a:buNone/>
            </a:pPr>
            <a:r>
              <a:rPr lang="en-US" altLang="en-US" sz="2800" dirty="0"/>
              <a:t>A phasor is a complex number.  In particular, a phasor is a complex number whose magnitude is the magnitude of a corresponding sinusoid, and whose phase is the phase of that corresponding sinusoid.  There are a variety of notations for this process.</a:t>
            </a:r>
          </a:p>
        </p:txBody>
      </p:sp>
      <p:grpSp>
        <p:nvGrpSpPr>
          <p:cNvPr id="2" name="Group 1"/>
          <p:cNvGrpSpPr/>
          <p:nvPr/>
        </p:nvGrpSpPr>
        <p:grpSpPr>
          <a:xfrm>
            <a:off x="0" y="3429000"/>
            <a:ext cx="9144000" cy="3429000"/>
            <a:chOff x="0" y="3429000"/>
            <a:chExt cx="9144000" cy="3429000"/>
          </a:xfrm>
        </p:grpSpPr>
        <p:sp>
          <p:nvSpPr>
            <p:cNvPr id="994313" name="Rectangle 9"/>
            <p:cNvSpPr>
              <a:spLocks noChangeArrowheads="1"/>
            </p:cNvSpPr>
            <p:nvPr/>
          </p:nvSpPr>
          <p:spPr bwMode="auto">
            <a:xfrm>
              <a:off x="0" y="3429000"/>
              <a:ext cx="9144000" cy="3429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94308" name="Object 4"/>
            <p:cNvGraphicFramePr>
              <a:graphicFrameLocks noChangeAspect="1"/>
            </p:cNvGraphicFramePr>
            <p:nvPr>
              <p:extLst>
                <p:ext uri="{D42A27DB-BD31-4B8C-83A1-F6EECF244321}">
                  <p14:modId xmlns:p14="http://schemas.microsoft.com/office/powerpoint/2010/main" val="1063026116"/>
                </p:ext>
              </p:extLst>
            </p:nvPr>
          </p:nvGraphicFramePr>
          <p:xfrm>
            <a:off x="2667000" y="3429000"/>
            <a:ext cx="4068763" cy="598488"/>
          </p:xfrm>
          <a:graphic>
            <a:graphicData uri="http://schemas.openxmlformats.org/presentationml/2006/ole">
              <mc:AlternateContent xmlns:mc="http://schemas.openxmlformats.org/markup-compatibility/2006">
                <mc:Choice xmlns:v="urn:schemas-microsoft-com:vml" Requires="v">
                  <p:oleObj spid="_x0000_s994349" name="Equation" r:id="rId4" imgW="1815840" imgH="266400" progId="Equation.DSMT4">
                    <p:embed/>
                  </p:oleObj>
                </mc:Choice>
                <mc:Fallback>
                  <p:oleObj name="Equation" r:id="rId4" imgW="1815840" imgH="266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429000"/>
                          <a:ext cx="4068763" cy="59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4309" name="Text Box 5"/>
            <p:cNvSpPr txBox="1">
              <a:spLocks noChangeArrowheads="1"/>
            </p:cNvSpPr>
            <p:nvPr/>
          </p:nvSpPr>
          <p:spPr bwMode="auto">
            <a:xfrm>
              <a:off x="228600" y="4648200"/>
              <a:ext cx="4419600" cy="15621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dirty="0">
                  <a:solidFill>
                    <a:schemeClr val="bg1"/>
                  </a:solidFill>
                  <a:latin typeface="Arial" charset="0"/>
                </a:rPr>
                <a:t>This notation indicates that we are performing a phasor transformation on the time domain function </a:t>
              </a:r>
              <a:r>
                <a:rPr lang="en-US" altLang="en-US" i="1" dirty="0">
                  <a:solidFill>
                    <a:schemeClr val="bg1"/>
                  </a:solidFill>
                  <a:cs typeface="Times New Roman" panose="02020603050405020304" pitchFamily="18" charset="0"/>
                </a:rPr>
                <a:t>x(t)</a:t>
              </a:r>
              <a:r>
                <a:rPr lang="en-US" altLang="en-US" dirty="0">
                  <a:solidFill>
                    <a:schemeClr val="bg1"/>
                  </a:solidFill>
                  <a:latin typeface="Arial" charset="0"/>
                </a:rPr>
                <a:t>.</a:t>
              </a:r>
            </a:p>
          </p:txBody>
        </p:sp>
        <p:sp>
          <p:nvSpPr>
            <p:cNvPr id="994310" name="Line 6"/>
            <p:cNvSpPr>
              <a:spLocks noChangeShapeType="1"/>
            </p:cNvSpPr>
            <p:nvPr/>
          </p:nvSpPr>
          <p:spPr bwMode="auto">
            <a:xfrm flipV="1">
              <a:off x="2209800" y="4038600"/>
              <a:ext cx="990600" cy="685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4311" name="Text Box 7"/>
            <p:cNvSpPr txBox="1">
              <a:spLocks noChangeArrowheads="1"/>
            </p:cNvSpPr>
            <p:nvPr/>
          </p:nvSpPr>
          <p:spPr bwMode="auto">
            <a:xfrm>
              <a:off x="5638800" y="4648200"/>
              <a:ext cx="3140075" cy="1927225"/>
            </a:xfrm>
            <a:prstGeom prst="rect">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solidFill>
                    <a:schemeClr val="bg1"/>
                  </a:solidFill>
                  <a:latin typeface="Arial" charset="0"/>
                </a:rPr>
                <a:t>This is the phasor.  It is a complex number, and so does not really exist.  Here are two equivalent forms.</a:t>
              </a:r>
            </a:p>
          </p:txBody>
        </p:sp>
        <p:sp>
          <p:nvSpPr>
            <p:cNvPr id="994312" name="Line 8"/>
            <p:cNvSpPr>
              <a:spLocks noChangeShapeType="1"/>
            </p:cNvSpPr>
            <p:nvPr/>
          </p:nvSpPr>
          <p:spPr bwMode="auto">
            <a:xfrm flipH="1" flipV="1">
              <a:off x="5715000" y="4038600"/>
              <a:ext cx="990600" cy="68580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3309</TotalTime>
  <Words>3269</Words>
  <Application>Microsoft Macintosh PowerPoint</Application>
  <PresentationFormat>On-screen Show (4:3)</PresentationFormat>
  <Paragraphs>200</Paragraphs>
  <Slides>38</Slides>
  <Notes>36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38</vt:i4>
      </vt:variant>
    </vt:vector>
  </HeadingPairs>
  <TitlesOfParts>
    <vt:vector size="45" baseType="lpstr">
      <vt:lpstr>Arial</vt:lpstr>
      <vt:lpstr>Symbol</vt:lpstr>
      <vt:lpstr>Times New Roman</vt:lpstr>
      <vt:lpstr>Fireball</vt:lpstr>
      <vt:lpstr>VISIO</vt:lpstr>
      <vt:lpstr>Equation</vt:lpstr>
      <vt:lpstr>Visio</vt:lpstr>
      <vt:lpstr>ECE 2202  Circuit Analysis</vt:lpstr>
      <vt:lpstr>Lecture Set 8  AC Circuits – Phasor Analysis</vt:lpstr>
      <vt:lpstr>Overview   AC Circuits – Phasor Analysis</vt:lpstr>
      <vt:lpstr>Textbook Coverage</vt:lpstr>
      <vt:lpstr>Phasor Analysis</vt:lpstr>
      <vt:lpstr>The Transform Solution Process</vt:lpstr>
      <vt:lpstr>Definition of a Phasor – 1</vt:lpstr>
      <vt:lpstr>Definition of a Phasor – 2</vt:lpstr>
      <vt:lpstr>Definition of a Phasor – 3</vt:lpstr>
      <vt:lpstr>Definition of a Phasor – 4</vt:lpstr>
      <vt:lpstr>Definition of a Phasor – 5</vt:lpstr>
      <vt:lpstr>Phasors – Things to Remember</vt:lpstr>
      <vt:lpstr>Circuit Elements in the Phasor Domain</vt:lpstr>
      <vt:lpstr>Phasor Transforms of  Independent Sources</vt:lpstr>
      <vt:lpstr>Phasor Transforms of  Dependent Voltage Sources</vt:lpstr>
      <vt:lpstr>Phasor Transforms of  Dependent Current Sources</vt:lpstr>
      <vt:lpstr>Phasor Transforms of  Passive Elements</vt:lpstr>
      <vt:lpstr>Phasor Transforms of  Passive Elements</vt:lpstr>
      <vt:lpstr>Terminology for Impedance and Admittance</vt:lpstr>
      <vt:lpstr>Phasor Transforms of  Resistors</vt:lpstr>
      <vt:lpstr>Phasor Transforms of  Resistors</vt:lpstr>
      <vt:lpstr>Phasor Transforms of Inductors</vt:lpstr>
      <vt:lpstr>Phasor Transforms of Capacitors</vt:lpstr>
      <vt:lpstr>Table of Phasor Transforms</vt:lpstr>
      <vt:lpstr>Phasor Transform Solution Process</vt:lpstr>
      <vt:lpstr>Sinusoidal Steady-State Solution</vt:lpstr>
      <vt:lpstr>Example Solution the Hard Way – 1</vt:lpstr>
      <vt:lpstr>Example Solution the Hard Way – 2</vt:lpstr>
      <vt:lpstr>Example Solution the Hard Way – 3</vt:lpstr>
      <vt:lpstr>Example Solution the Hard Way – 4</vt:lpstr>
      <vt:lpstr>Example Solution the Hard Way – 5</vt:lpstr>
      <vt:lpstr>Example Solution the Hard Way – 6</vt:lpstr>
      <vt:lpstr>Example Solution the Hard Way – 7</vt:lpstr>
      <vt:lpstr>Example Solution the Easy Way – 1</vt:lpstr>
      <vt:lpstr>Example Solution the Easy Way – 2</vt:lpstr>
      <vt:lpstr>The Phasor Solution</vt:lpstr>
      <vt:lpstr>The Sinusoidal Steady-State Solution</vt:lpstr>
      <vt:lpstr>Should I know how to solve these circuits without phasor analysis?</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2202 Phasor Analysis, Lecture Set 8</dc:title>
  <dc:subject>Sinusoidal Steady State Analysis, Chapter 9</dc:subject>
  <dc:creator>Dave Shattuck</dc:creator>
  <cp:lastModifiedBy>David Shattuck</cp:lastModifiedBy>
  <cp:revision>273</cp:revision>
  <cp:lastPrinted>1999-08-25T18:07:04Z</cp:lastPrinted>
  <dcterms:created xsi:type="dcterms:W3CDTF">1999-08-24T13:57:19Z</dcterms:created>
  <dcterms:modified xsi:type="dcterms:W3CDTF">2021-03-23T16:37:29Z</dcterms:modified>
</cp:coreProperties>
</file>