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0"/>
  </p:notesMasterIdLst>
  <p:handoutMasterIdLst>
    <p:handoutMasterId r:id="rId41"/>
  </p:handoutMasterIdLst>
  <p:sldIdLst>
    <p:sldId id="353" r:id="rId2"/>
    <p:sldId id="670" r:id="rId3"/>
    <p:sldId id="768" r:id="rId4"/>
    <p:sldId id="769" r:id="rId5"/>
    <p:sldId id="770" r:id="rId6"/>
    <p:sldId id="771" r:id="rId7"/>
    <p:sldId id="772" r:id="rId8"/>
    <p:sldId id="773" r:id="rId9"/>
    <p:sldId id="774" r:id="rId10"/>
    <p:sldId id="775" r:id="rId11"/>
    <p:sldId id="776" r:id="rId12"/>
    <p:sldId id="777" r:id="rId13"/>
    <p:sldId id="778" r:id="rId14"/>
    <p:sldId id="779" r:id="rId15"/>
    <p:sldId id="780" r:id="rId16"/>
    <p:sldId id="781" r:id="rId17"/>
    <p:sldId id="782" r:id="rId18"/>
    <p:sldId id="783" r:id="rId19"/>
    <p:sldId id="784" r:id="rId20"/>
    <p:sldId id="785" r:id="rId21"/>
    <p:sldId id="786" r:id="rId22"/>
    <p:sldId id="787" r:id="rId23"/>
    <p:sldId id="803" r:id="rId24"/>
    <p:sldId id="788" r:id="rId25"/>
    <p:sldId id="789" r:id="rId26"/>
    <p:sldId id="790" r:id="rId27"/>
    <p:sldId id="791" r:id="rId28"/>
    <p:sldId id="792" r:id="rId29"/>
    <p:sldId id="793" r:id="rId30"/>
    <p:sldId id="794" r:id="rId31"/>
    <p:sldId id="795" r:id="rId32"/>
    <p:sldId id="796" r:id="rId33"/>
    <p:sldId id="797" r:id="rId34"/>
    <p:sldId id="798" r:id="rId35"/>
    <p:sldId id="799" r:id="rId36"/>
    <p:sldId id="800" r:id="rId37"/>
    <p:sldId id="801" r:id="rId38"/>
    <p:sldId id="802"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66FF"/>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67" autoAdjust="0"/>
    <p:restoredTop sz="92844" autoAdjust="0"/>
  </p:normalViewPr>
  <p:slideViewPr>
    <p:cSldViewPr>
      <p:cViewPr varScale="1">
        <p:scale>
          <a:sx n="155" d="100"/>
          <a:sy n="155" d="100"/>
        </p:scale>
        <p:origin x="176" y="5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22.wmf"/><Relationship Id="rId4"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6.wmf"/><Relationship Id="rId1" Type="http://schemas.openxmlformats.org/officeDocument/2006/relationships/image" Target="../media/image24.wmf"/><Relationship Id="rId4"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0.wmf"/><Relationship Id="rId1" Type="http://schemas.openxmlformats.org/officeDocument/2006/relationships/image" Target="../media/image28.wmf"/><Relationship Id="rId4"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20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11206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1206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11206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19D722-3D16-4B55-8D56-045DA402B19E}" type="slidenum">
              <a:rPr lang="en-US" altLang="en-US"/>
              <a:pPr/>
              <a:t>‹#›</a:t>
            </a:fld>
            <a:endParaRPr lang="en-US" altLang="en-US"/>
          </a:p>
        </p:txBody>
      </p:sp>
    </p:spTree>
    <p:extLst>
      <p:ext uri="{BB962C8B-B14F-4D97-AF65-F5344CB8AC3E}">
        <p14:creationId xmlns:p14="http://schemas.microsoft.com/office/powerpoint/2010/main" val="27125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6A08B44-700B-40D0-9932-0653E075B206}" type="slidenum">
              <a:rPr lang="en-US" altLang="en-US"/>
              <a:pPr/>
              <a:t>‹#›</a:t>
            </a:fld>
            <a:endParaRPr lang="en-US" altLang="en-US"/>
          </a:p>
        </p:txBody>
      </p:sp>
    </p:spTree>
    <p:extLst>
      <p:ext uri="{BB962C8B-B14F-4D97-AF65-F5344CB8AC3E}">
        <p14:creationId xmlns:p14="http://schemas.microsoft.com/office/powerpoint/2010/main" val="2213843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345AD-6313-4E17-B3BD-255339D1A3A5}" type="slidenum">
              <a:rPr lang="en-US" altLang="en-US"/>
              <a:pPr/>
              <a:t>3</a:t>
            </a:fld>
            <a:endParaRPr lang="en-US" altLang="en-US"/>
          </a:p>
        </p:txBody>
      </p:sp>
      <p:sp>
        <p:nvSpPr>
          <p:cNvPr id="10506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0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86607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09385-4466-4534-8A60-EC7B581B1E2A}" type="slidenum">
              <a:rPr lang="en-US" altLang="en-US"/>
              <a:pPr/>
              <a:t>12</a:t>
            </a:fld>
            <a:endParaRPr lang="en-US" altLang="en-US"/>
          </a:p>
        </p:txBody>
      </p:sp>
      <p:sp>
        <p:nvSpPr>
          <p:cNvPr id="1069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9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56074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24624-8069-48F9-A3D9-35D8FDC6CC62}" type="slidenum">
              <a:rPr lang="en-US" altLang="en-US"/>
              <a:pPr/>
              <a:t>13</a:t>
            </a:fld>
            <a:endParaRPr lang="en-US" altLang="en-US"/>
          </a:p>
        </p:txBody>
      </p:sp>
      <p:sp>
        <p:nvSpPr>
          <p:cNvPr id="1071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1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97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29149-540D-4B8C-AC2C-FBEBD11D447B}" type="slidenum">
              <a:rPr lang="en-US" altLang="en-US"/>
              <a:pPr/>
              <a:t>14</a:t>
            </a:fld>
            <a:endParaRPr lang="en-US" altLang="en-US"/>
          </a:p>
        </p:txBody>
      </p:sp>
      <p:sp>
        <p:nvSpPr>
          <p:cNvPr id="10731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3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3957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6F52B-BCC7-4D7A-AFE9-8ECADD0C4FAA}" type="slidenum">
              <a:rPr lang="en-US" altLang="en-US"/>
              <a:pPr/>
              <a:t>15</a:t>
            </a:fld>
            <a:endParaRPr lang="en-US" altLang="en-US"/>
          </a:p>
        </p:txBody>
      </p:sp>
      <p:sp>
        <p:nvSpPr>
          <p:cNvPr id="1075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5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41185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C9903-D4FF-4B0C-8AC5-BB6C434B606A}" type="slidenum">
              <a:rPr lang="en-US" altLang="en-US"/>
              <a:pPr/>
              <a:t>16</a:t>
            </a:fld>
            <a:endParaRPr lang="en-US" altLang="en-US"/>
          </a:p>
        </p:txBody>
      </p:sp>
      <p:sp>
        <p:nvSpPr>
          <p:cNvPr id="1077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7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35166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6768E-8688-4713-A714-6AC24BD1AC21}" type="slidenum">
              <a:rPr lang="en-US" altLang="en-US"/>
              <a:pPr/>
              <a:t>17</a:t>
            </a:fld>
            <a:endParaRPr lang="en-US" altLang="en-US"/>
          </a:p>
        </p:txBody>
      </p:sp>
      <p:sp>
        <p:nvSpPr>
          <p:cNvPr id="107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9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29073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A35D7-F8EB-46AC-A2F7-60C97000EC9D}" type="slidenum">
              <a:rPr lang="en-US" altLang="en-US"/>
              <a:pPr/>
              <a:t>18</a:t>
            </a:fld>
            <a:endParaRPr lang="en-US" altLang="en-US"/>
          </a:p>
        </p:txBody>
      </p:sp>
      <p:sp>
        <p:nvSpPr>
          <p:cNvPr id="1081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1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2080823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6E567-DD10-4B14-892E-BF383F8F02EA}" type="slidenum">
              <a:rPr lang="en-US" altLang="en-US"/>
              <a:pPr/>
              <a:t>19</a:t>
            </a:fld>
            <a:endParaRPr lang="en-US" altLang="en-US"/>
          </a:p>
        </p:txBody>
      </p:sp>
      <p:sp>
        <p:nvSpPr>
          <p:cNvPr id="10833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3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30635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BE18E-CB1D-4978-A779-52D9326CFA4F}" type="slidenum">
              <a:rPr lang="en-US" altLang="en-US"/>
              <a:pPr/>
              <a:t>20</a:t>
            </a:fld>
            <a:endParaRPr lang="en-US" altLang="en-US"/>
          </a:p>
        </p:txBody>
      </p:sp>
      <p:sp>
        <p:nvSpPr>
          <p:cNvPr id="10854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56341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C8CEE-0998-4C16-9AC7-5854B4F21961}" type="slidenum">
              <a:rPr lang="en-US" altLang="en-US"/>
              <a:pPr/>
              <a:t>21</a:t>
            </a:fld>
            <a:endParaRPr lang="en-US" altLang="en-US"/>
          </a:p>
        </p:txBody>
      </p:sp>
      <p:sp>
        <p:nvSpPr>
          <p:cNvPr id="10874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7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92795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A217D-E42C-4352-B4A8-CE62F2A34190}" type="slidenum">
              <a:rPr lang="en-US" altLang="en-US"/>
              <a:pPr/>
              <a:t>4</a:t>
            </a:fld>
            <a:endParaRPr lang="en-US" altLang="en-US"/>
          </a:p>
        </p:txBody>
      </p:sp>
      <p:sp>
        <p:nvSpPr>
          <p:cNvPr id="1052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2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74315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8551A-122A-4026-BBEF-DF7ABDB64578}" type="slidenum">
              <a:rPr lang="en-US" altLang="en-US"/>
              <a:pPr/>
              <a:t>22</a:t>
            </a:fld>
            <a:endParaRPr lang="en-US" altLang="en-US"/>
          </a:p>
        </p:txBody>
      </p:sp>
      <p:sp>
        <p:nvSpPr>
          <p:cNvPr id="10895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9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70896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8551A-122A-4026-BBEF-DF7ABDB64578}" type="slidenum">
              <a:rPr lang="en-US" altLang="en-US"/>
              <a:pPr/>
              <a:t>23</a:t>
            </a:fld>
            <a:endParaRPr lang="en-US" altLang="en-US"/>
          </a:p>
        </p:txBody>
      </p:sp>
      <p:sp>
        <p:nvSpPr>
          <p:cNvPr id="10895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9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70896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D5FA1-0712-44AB-B69E-33469A183D3C}" type="slidenum">
              <a:rPr lang="en-US" altLang="en-US"/>
              <a:pPr/>
              <a:t>24</a:t>
            </a:fld>
            <a:endParaRPr lang="en-US" altLang="en-US"/>
          </a:p>
        </p:txBody>
      </p:sp>
      <p:sp>
        <p:nvSpPr>
          <p:cNvPr id="10915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1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16302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24600-FD8A-48BD-9D9E-57A53E180B33}" type="slidenum">
              <a:rPr lang="en-US" altLang="en-US"/>
              <a:pPr/>
              <a:t>25</a:t>
            </a:fld>
            <a:endParaRPr lang="en-US" altLang="en-US"/>
          </a:p>
        </p:txBody>
      </p:sp>
      <p:sp>
        <p:nvSpPr>
          <p:cNvPr id="10936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3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60484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6BFC5-F3DA-4BAA-8308-DB5D5CFB7E55}" type="slidenum">
              <a:rPr lang="en-US" altLang="en-US"/>
              <a:pPr/>
              <a:t>26</a:t>
            </a:fld>
            <a:endParaRPr lang="en-US" altLang="en-US"/>
          </a:p>
        </p:txBody>
      </p:sp>
      <p:sp>
        <p:nvSpPr>
          <p:cNvPr id="10956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115919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9E696-7CD1-47C7-AC17-8F07D7A5DE15}" type="slidenum">
              <a:rPr lang="en-US" altLang="en-US"/>
              <a:pPr/>
              <a:t>27</a:t>
            </a:fld>
            <a:endParaRPr lang="en-US" altLang="en-US"/>
          </a:p>
        </p:txBody>
      </p:sp>
      <p:sp>
        <p:nvSpPr>
          <p:cNvPr id="10977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7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022309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E00C3-3060-4557-9ED7-1CEB58CDEEAC}" type="slidenum">
              <a:rPr lang="en-US" altLang="en-US"/>
              <a:pPr/>
              <a:t>28</a:t>
            </a:fld>
            <a:endParaRPr lang="en-US" altLang="en-US"/>
          </a:p>
        </p:txBody>
      </p:sp>
      <p:sp>
        <p:nvSpPr>
          <p:cNvPr id="10997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9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734514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69B31-4BE1-4FDE-BC8D-C60DFF075E09}" type="slidenum">
              <a:rPr lang="en-US" altLang="en-US"/>
              <a:pPr/>
              <a:t>29</a:t>
            </a:fld>
            <a:endParaRPr lang="en-US" altLang="en-US"/>
          </a:p>
        </p:txBody>
      </p:sp>
      <p:sp>
        <p:nvSpPr>
          <p:cNvPr id="11018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1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643446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3B0AA-19CF-4FB1-AFC0-2043451FD0C4}" type="slidenum">
              <a:rPr lang="en-US" altLang="en-US"/>
              <a:pPr/>
              <a:t>30</a:t>
            </a:fld>
            <a:endParaRPr lang="en-US" altLang="en-US"/>
          </a:p>
        </p:txBody>
      </p:sp>
      <p:sp>
        <p:nvSpPr>
          <p:cNvPr id="1103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3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70535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19F86-5999-4691-AAF0-BDF37797DADD}" type="slidenum">
              <a:rPr lang="en-US" altLang="en-US"/>
              <a:pPr/>
              <a:t>31</a:t>
            </a:fld>
            <a:endParaRPr lang="en-US" altLang="en-US"/>
          </a:p>
        </p:txBody>
      </p:sp>
      <p:sp>
        <p:nvSpPr>
          <p:cNvPr id="1105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3709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EA76C-C80E-4493-BBC5-863DA91EE271}" type="slidenum">
              <a:rPr lang="en-US" altLang="en-US"/>
              <a:pPr/>
              <a:t>5</a:t>
            </a:fld>
            <a:endParaRPr lang="en-US" altLang="en-US"/>
          </a:p>
        </p:txBody>
      </p:sp>
      <p:sp>
        <p:nvSpPr>
          <p:cNvPr id="10547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4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119652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DB13FE-DFE2-4E12-ADF8-48FC8911C50E}" type="slidenum">
              <a:rPr lang="en-US" altLang="en-US"/>
              <a:pPr/>
              <a:t>32</a:t>
            </a:fld>
            <a:endParaRPr lang="en-US" altLang="en-US"/>
          </a:p>
        </p:txBody>
      </p:sp>
      <p:sp>
        <p:nvSpPr>
          <p:cNvPr id="11079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7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2204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8D213-51C6-4FD3-84E9-31783B280E76}" type="slidenum">
              <a:rPr lang="en-US" altLang="en-US"/>
              <a:pPr/>
              <a:t>6</a:t>
            </a:fld>
            <a:endParaRPr lang="en-US" altLang="en-US"/>
          </a:p>
        </p:txBody>
      </p:sp>
      <p:sp>
        <p:nvSpPr>
          <p:cNvPr id="1056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6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5257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95575-07FF-4E9A-9B05-03EBF4D24282}" type="slidenum">
              <a:rPr lang="en-US" altLang="en-US"/>
              <a:pPr/>
              <a:t>7</a:t>
            </a:fld>
            <a:endParaRPr lang="en-US" altLang="en-US"/>
          </a:p>
        </p:txBody>
      </p:sp>
      <p:sp>
        <p:nvSpPr>
          <p:cNvPr id="1058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8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0778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865165-BE8D-4473-921D-CD025F7D8FBD}" type="slidenum">
              <a:rPr lang="en-US" altLang="en-US"/>
              <a:pPr/>
              <a:t>8</a:t>
            </a:fld>
            <a:endParaRPr lang="en-US" altLang="en-US"/>
          </a:p>
        </p:txBody>
      </p:sp>
      <p:sp>
        <p:nvSpPr>
          <p:cNvPr id="1060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0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0025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F9F37-FC81-4008-834F-940396A0E3A5}" type="slidenum">
              <a:rPr lang="en-US" altLang="en-US"/>
              <a:pPr/>
              <a:t>9</a:t>
            </a:fld>
            <a:endParaRPr lang="en-US" altLang="en-US"/>
          </a:p>
        </p:txBody>
      </p:sp>
      <p:sp>
        <p:nvSpPr>
          <p:cNvPr id="1062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2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6040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070C1-2734-466B-B415-01E5A677A273}" type="slidenum">
              <a:rPr lang="en-US" altLang="en-US"/>
              <a:pPr/>
              <a:t>10</a:t>
            </a:fld>
            <a:endParaRPr lang="en-US" altLang="en-US"/>
          </a:p>
        </p:txBody>
      </p:sp>
      <p:sp>
        <p:nvSpPr>
          <p:cNvPr id="1064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87578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88B22-DEEA-49BA-9467-0FAFCF30149F}" type="slidenum">
              <a:rPr lang="en-US" altLang="en-US"/>
              <a:pPr/>
              <a:t>11</a:t>
            </a:fld>
            <a:endParaRPr lang="en-US" altLang="en-US"/>
          </a:p>
        </p:txBody>
      </p:sp>
      <p:sp>
        <p:nvSpPr>
          <p:cNvPr id="1067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7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76656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746" name="Group 2"/>
          <p:cNvGrpSpPr>
            <a:grpSpLocks/>
          </p:cNvGrpSpPr>
          <p:nvPr/>
        </p:nvGrpSpPr>
        <p:grpSpPr bwMode="auto">
          <a:xfrm>
            <a:off x="457200" y="2363788"/>
            <a:ext cx="8153400" cy="1600200"/>
            <a:chOff x="288" y="1489"/>
            <a:chExt cx="5136" cy="1008"/>
          </a:xfrm>
        </p:grpSpPr>
        <p:sp>
          <p:nvSpPr>
            <p:cNvPr id="31747"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altLang="en-US" noProof="0"/>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en-US" noProof="0"/>
              <a:t>Click to edit Master subtitle style</a:t>
            </a:r>
          </a:p>
        </p:txBody>
      </p:sp>
      <p:sp>
        <p:nvSpPr>
          <p:cNvPr id="31753" name="Rectangle 9"/>
          <p:cNvSpPr>
            <a:spLocks noGrp="1" noChangeArrowheads="1"/>
          </p:cNvSpPr>
          <p:nvPr>
            <p:ph type="dt" sz="quarter" idx="2"/>
          </p:nvPr>
        </p:nvSpPr>
        <p:spPr/>
        <p:txBody>
          <a:bodyPr/>
          <a:lstStyle>
            <a:lvl1pPr>
              <a:defRPr/>
            </a:lvl1pPr>
          </a:lstStyle>
          <a:p>
            <a:endParaRPr lang="en-US" altLang="en-US"/>
          </a:p>
        </p:txBody>
      </p:sp>
      <p:sp>
        <p:nvSpPr>
          <p:cNvPr id="31754" name="Rectangle 10"/>
          <p:cNvSpPr>
            <a:spLocks noGrp="1" noChangeArrowheads="1"/>
          </p:cNvSpPr>
          <p:nvPr>
            <p:ph type="ftr" sz="quarter" idx="3"/>
          </p:nvPr>
        </p:nvSpPr>
        <p:spPr/>
        <p:txBody>
          <a:bodyPr/>
          <a:lstStyle>
            <a:lvl1pPr>
              <a:defRPr/>
            </a:lvl1pPr>
          </a:lstStyle>
          <a:p>
            <a:endParaRPr lang="en-US" altLang="en-US"/>
          </a:p>
        </p:txBody>
      </p:sp>
      <p:sp>
        <p:nvSpPr>
          <p:cNvPr id="31755" name="Rectangle 11"/>
          <p:cNvSpPr>
            <a:spLocks noGrp="1" noChangeArrowheads="1"/>
          </p:cNvSpPr>
          <p:nvPr>
            <p:ph type="sldNum" sz="quarter" idx="4"/>
          </p:nvPr>
        </p:nvSpPr>
        <p:spPr/>
        <p:txBody>
          <a:bodyPr/>
          <a:lstStyle>
            <a:lvl1pPr>
              <a:defRPr/>
            </a:lvl1pPr>
          </a:lstStyle>
          <a:p>
            <a:fld id="{560FF3B4-93A3-491E-9999-EF7184FF523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619A6F-7DD5-468A-9736-24B8A9120C6F}" type="slidenum">
              <a:rPr lang="en-US" altLang="en-US"/>
              <a:pPr/>
              <a:t>‹#›</a:t>
            </a:fld>
            <a:endParaRPr lang="en-US" altLang="en-US"/>
          </a:p>
        </p:txBody>
      </p:sp>
    </p:spTree>
    <p:extLst>
      <p:ext uri="{BB962C8B-B14F-4D97-AF65-F5344CB8AC3E}">
        <p14:creationId xmlns:p14="http://schemas.microsoft.com/office/powerpoint/2010/main" val="393602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19812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52400"/>
            <a:ext cx="5791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9B6A1E-7C41-44B0-9DC0-9D666A948CDF}" type="slidenum">
              <a:rPr lang="en-US" altLang="en-US"/>
              <a:pPr/>
              <a:t>‹#›</a:t>
            </a:fld>
            <a:endParaRPr lang="en-US" altLang="en-US"/>
          </a:p>
        </p:txBody>
      </p:sp>
    </p:spTree>
    <p:extLst>
      <p:ext uri="{BB962C8B-B14F-4D97-AF65-F5344CB8AC3E}">
        <p14:creationId xmlns:p14="http://schemas.microsoft.com/office/powerpoint/2010/main" val="70497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B376C92-A69E-4F30-81B1-6D2C0FCC1BB1}" type="slidenum">
              <a:rPr lang="en-US" altLang="en-US"/>
              <a:pPr/>
              <a:t>‹#›</a:t>
            </a:fld>
            <a:endParaRPr lang="en-US" altLang="en-US"/>
          </a:p>
        </p:txBody>
      </p:sp>
    </p:spTree>
    <p:extLst>
      <p:ext uri="{BB962C8B-B14F-4D97-AF65-F5344CB8AC3E}">
        <p14:creationId xmlns:p14="http://schemas.microsoft.com/office/powerpoint/2010/main" val="220854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52E9F6-CFF0-4A65-B314-38441FD0AAEB}" type="slidenum">
              <a:rPr lang="en-US" altLang="en-US"/>
              <a:pPr/>
              <a:t>‹#›</a:t>
            </a:fld>
            <a:endParaRPr lang="en-US" altLang="en-US"/>
          </a:p>
        </p:txBody>
      </p:sp>
    </p:spTree>
    <p:extLst>
      <p:ext uri="{BB962C8B-B14F-4D97-AF65-F5344CB8AC3E}">
        <p14:creationId xmlns:p14="http://schemas.microsoft.com/office/powerpoint/2010/main" val="312600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5E8481-FAF7-4DF6-B28A-399B1A3A25E3}" type="slidenum">
              <a:rPr lang="en-US" altLang="en-US"/>
              <a:pPr/>
              <a:t>‹#›</a:t>
            </a:fld>
            <a:endParaRPr lang="en-US" altLang="en-US"/>
          </a:p>
        </p:txBody>
      </p:sp>
    </p:spTree>
    <p:extLst>
      <p:ext uri="{BB962C8B-B14F-4D97-AF65-F5344CB8AC3E}">
        <p14:creationId xmlns:p14="http://schemas.microsoft.com/office/powerpoint/2010/main" val="365304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F1AFA25-6B51-487E-8E93-1C597AEAD9CB}" type="slidenum">
              <a:rPr lang="en-US" altLang="en-US"/>
              <a:pPr/>
              <a:t>‹#›</a:t>
            </a:fld>
            <a:endParaRPr lang="en-US" altLang="en-US"/>
          </a:p>
        </p:txBody>
      </p:sp>
    </p:spTree>
    <p:extLst>
      <p:ext uri="{BB962C8B-B14F-4D97-AF65-F5344CB8AC3E}">
        <p14:creationId xmlns:p14="http://schemas.microsoft.com/office/powerpoint/2010/main" val="338460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C9AA28B-AFA5-4EC0-900B-EA36F641D58B}" type="slidenum">
              <a:rPr lang="en-US" altLang="en-US"/>
              <a:pPr/>
              <a:t>‹#›</a:t>
            </a:fld>
            <a:endParaRPr lang="en-US" altLang="en-US"/>
          </a:p>
        </p:txBody>
      </p:sp>
    </p:spTree>
    <p:extLst>
      <p:ext uri="{BB962C8B-B14F-4D97-AF65-F5344CB8AC3E}">
        <p14:creationId xmlns:p14="http://schemas.microsoft.com/office/powerpoint/2010/main" val="60235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2890B2B-CBF3-45B2-A825-504714B18E56}" type="slidenum">
              <a:rPr lang="en-US" altLang="en-US"/>
              <a:pPr/>
              <a:t>‹#›</a:t>
            </a:fld>
            <a:endParaRPr lang="en-US" altLang="en-US"/>
          </a:p>
        </p:txBody>
      </p:sp>
    </p:spTree>
    <p:extLst>
      <p:ext uri="{BB962C8B-B14F-4D97-AF65-F5344CB8AC3E}">
        <p14:creationId xmlns:p14="http://schemas.microsoft.com/office/powerpoint/2010/main" val="45029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2A5B576-D4A6-43F4-98E4-D01BD25E0A06}" type="slidenum">
              <a:rPr lang="en-US" altLang="en-US"/>
              <a:pPr/>
              <a:t>‹#›</a:t>
            </a:fld>
            <a:endParaRPr lang="en-US" altLang="en-US"/>
          </a:p>
        </p:txBody>
      </p:sp>
    </p:spTree>
    <p:extLst>
      <p:ext uri="{BB962C8B-B14F-4D97-AF65-F5344CB8AC3E}">
        <p14:creationId xmlns:p14="http://schemas.microsoft.com/office/powerpoint/2010/main" val="141373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77CEED-D242-4F6F-9511-27FCE8A58D13}" type="slidenum">
              <a:rPr lang="en-US" altLang="en-US"/>
              <a:pPr/>
              <a:t>‹#›</a:t>
            </a:fld>
            <a:endParaRPr lang="en-US" altLang="en-US"/>
          </a:p>
        </p:txBody>
      </p:sp>
    </p:spTree>
    <p:extLst>
      <p:ext uri="{BB962C8B-B14F-4D97-AF65-F5344CB8AC3E}">
        <p14:creationId xmlns:p14="http://schemas.microsoft.com/office/powerpoint/2010/main" val="233923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2"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27" name="Rectangle 7"/>
          <p:cNvSpPr>
            <a:spLocks noGrp="1" noChangeArrowheads="1"/>
          </p:cNvSpPr>
          <p:nvPr>
            <p:ph type="title"/>
          </p:nvPr>
        </p:nvSpPr>
        <p:spPr bwMode="auto">
          <a:xfrm>
            <a:off x="5334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3072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lt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lt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1425BA25-B726-4867-9543-C357D289D235}" type="slidenum">
              <a:rPr lang="en-US" altLang="en-US"/>
              <a:pPr/>
              <a:t>‹#›</a:t>
            </a:fld>
            <a:endParaRPr lang="en-US" altLang="en-US"/>
          </a:p>
        </p:txBody>
      </p:sp>
      <p:graphicFrame>
        <p:nvGraphicFramePr>
          <p:cNvPr id="30732"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30774"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Arial" charset="0"/>
        </a:defRPr>
      </a:lvl2pPr>
      <a:lvl3pPr algn="r" rtl="0" fontAlgn="base">
        <a:spcBef>
          <a:spcPct val="0"/>
        </a:spcBef>
        <a:spcAft>
          <a:spcPct val="0"/>
        </a:spcAft>
        <a:defRPr sz="4400" i="1">
          <a:solidFill>
            <a:schemeClr val="tx2"/>
          </a:solidFill>
          <a:latin typeface="Arial" charset="0"/>
        </a:defRPr>
      </a:lvl3pPr>
      <a:lvl4pPr algn="r" rtl="0" fontAlgn="base">
        <a:spcBef>
          <a:spcPct val="0"/>
        </a:spcBef>
        <a:spcAft>
          <a:spcPct val="0"/>
        </a:spcAft>
        <a:defRPr sz="4400" i="1">
          <a:solidFill>
            <a:schemeClr val="tx2"/>
          </a:solidFill>
          <a:latin typeface="Arial" charset="0"/>
        </a:defRPr>
      </a:lvl4pPr>
      <a:lvl5pPr algn="r" rtl="0" fontAlgn="base">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gi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6.gif"/><Relationship Id="rId5" Type="http://schemas.openxmlformats.org/officeDocument/2006/relationships/image" Target="../media/image15.w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18.w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4.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19.wmf"/><Relationship Id="rId4" Type="http://schemas.openxmlformats.org/officeDocument/2006/relationships/oleObject" Target="../embeddings/oleObject21.bin"/><Relationship Id="rId9" Type="http://schemas.openxmlformats.org/officeDocument/2006/relationships/image" Target="../media/image21.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5.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11" Type="http://schemas.openxmlformats.org/officeDocument/2006/relationships/image" Target="../media/image21.emf"/><Relationship Id="rId5" Type="http://schemas.openxmlformats.org/officeDocument/2006/relationships/image" Target="../media/image22.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6.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23.wmf"/><Relationship Id="rId4" Type="http://schemas.openxmlformats.org/officeDocument/2006/relationships/oleObject" Target="../embeddings/oleObject28.bin"/><Relationship Id="rId9" Type="http://schemas.openxmlformats.org/officeDocument/2006/relationships/image" Target="../media/image20.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7.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2.bin"/><Relationship Id="rId11" Type="http://schemas.openxmlformats.org/officeDocument/2006/relationships/image" Target="../media/image20.emf"/><Relationship Id="rId5" Type="http://schemas.openxmlformats.org/officeDocument/2006/relationships/image" Target="../media/image24.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18.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6.bin"/><Relationship Id="rId11" Type="http://schemas.openxmlformats.org/officeDocument/2006/relationships/image" Target="../media/image20.emf"/><Relationship Id="rId5" Type="http://schemas.openxmlformats.org/officeDocument/2006/relationships/image" Target="../media/image24.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19.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19.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0.bin"/><Relationship Id="rId5" Type="http://schemas.openxmlformats.org/officeDocument/2006/relationships/image" Target="../media/image27.wmf"/><Relationship Id="rId4" Type="http://schemas.openxmlformats.org/officeDocument/2006/relationships/oleObject" Target="../embeddings/oleObject39.bin"/><Relationship Id="rId9" Type="http://schemas.openxmlformats.org/officeDocument/2006/relationships/image" Target="../media/image20.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20.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3.bin"/><Relationship Id="rId11" Type="http://schemas.openxmlformats.org/officeDocument/2006/relationships/image" Target="../media/image20.emf"/><Relationship Id="rId5" Type="http://schemas.openxmlformats.org/officeDocument/2006/relationships/image" Target="../media/image28.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1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21.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7.bin"/><Relationship Id="rId11" Type="http://schemas.openxmlformats.org/officeDocument/2006/relationships/image" Target="../media/image20.emf"/><Relationship Id="rId5" Type="http://schemas.openxmlformats.org/officeDocument/2006/relationships/image" Target="../media/image28.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19.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1.wmf"/><Relationship Id="rId4" Type="http://schemas.openxmlformats.org/officeDocument/2006/relationships/oleObject" Target="../embeddings/oleObject5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2.emf"/><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3.bin"/><Relationship Id="rId5" Type="http://schemas.openxmlformats.org/officeDocument/2006/relationships/image" Target="../media/image33.wmf"/><Relationship Id="rId4" Type="http://schemas.openxmlformats.org/officeDocument/2006/relationships/oleObject" Target="../embeddings/oleObject5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5.bin"/><Relationship Id="rId5" Type="http://schemas.openxmlformats.org/officeDocument/2006/relationships/image" Target="../media/image35.wmf"/><Relationship Id="rId4"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7.bin"/><Relationship Id="rId5" Type="http://schemas.openxmlformats.org/officeDocument/2006/relationships/image" Target="../media/image36.wmf"/><Relationship Id="rId4"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9.bin"/><Relationship Id="rId5" Type="http://schemas.openxmlformats.org/officeDocument/2006/relationships/image" Target="../media/image38.wmf"/><Relationship Id="rId4"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1.bin"/><Relationship Id="rId5" Type="http://schemas.openxmlformats.org/officeDocument/2006/relationships/image" Target="../media/image39.wmf"/><Relationship Id="rId4" Type="http://schemas.openxmlformats.org/officeDocument/2006/relationships/oleObject" Target="../embeddings/oleObject6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3.bin"/><Relationship Id="rId5" Type="http://schemas.openxmlformats.org/officeDocument/2006/relationships/image" Target="../media/image40.wmf"/><Relationship Id="rId4" Type="http://schemas.openxmlformats.org/officeDocument/2006/relationships/oleObject" Target="../embeddings/oleObject62.bin"/></Relationships>
</file>

<file path=ppt/slides/_rels/slide3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4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45.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47.wmf"/><Relationship Id="rId5" Type="http://schemas.openxmlformats.org/officeDocument/2006/relationships/oleObject" Target="../embeddings/oleObject67.bin"/><Relationship Id="rId4" Type="http://schemas.openxmlformats.org/officeDocument/2006/relationships/image" Target="../media/image4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47.wmf"/><Relationship Id="rId5" Type="http://schemas.openxmlformats.org/officeDocument/2006/relationships/oleObject" Target="../embeddings/oleObject69.bin"/><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18" Type="http://schemas.openxmlformats.org/officeDocument/2006/relationships/oleObject" Target="../embeddings/oleObject10.bin"/><Relationship Id="rId3" Type="http://schemas.openxmlformats.org/officeDocument/2006/relationships/notesSlide" Target="../notesSlides/notesSlide6.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oleObject7.bin"/><Relationship Id="rId17" Type="http://schemas.openxmlformats.org/officeDocument/2006/relationships/image" Target="../media/image10.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10" Type="http://schemas.openxmlformats.org/officeDocument/2006/relationships/oleObject" Target="../embeddings/oleObject6.bin"/><Relationship Id="rId19"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image" Target="../media/image6.wmf"/><Relationship Id="rId14" Type="http://schemas.openxmlformats.org/officeDocument/2006/relationships/oleObject" Target="../embeddings/oleObject8.bin"/><Relationship Id="rId22"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990600" y="609600"/>
            <a:ext cx="7772400" cy="762000"/>
          </a:xfrm>
        </p:spPr>
        <p:txBody>
          <a:bodyPr/>
          <a:lstStyle/>
          <a:p>
            <a:pPr algn="ctr"/>
            <a:r>
              <a:rPr lang="en-US" altLang="en-US" sz="3600" dirty="0"/>
              <a:t>ECE 2202</a:t>
            </a:r>
            <a:br>
              <a:rPr lang="en-US" altLang="en-US" sz="3600" dirty="0"/>
            </a:br>
            <a:r>
              <a:rPr lang="en-US" altLang="en-US" sz="3600" dirty="0"/>
              <a:t> Circuit Analysis II</a:t>
            </a:r>
          </a:p>
        </p:txBody>
      </p:sp>
      <p:sp>
        <p:nvSpPr>
          <p:cNvPr id="217091" name="Text Box 3"/>
          <p:cNvSpPr txBox="1">
            <a:spLocks noChangeArrowheads="1"/>
          </p:cNvSpPr>
          <p:nvPr/>
        </p:nvSpPr>
        <p:spPr bwMode="auto">
          <a:xfrm>
            <a:off x="2514600" y="3657600"/>
            <a:ext cx="4068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t>Dr. Dave Shattuck</a:t>
            </a:r>
          </a:p>
          <a:p>
            <a:pPr algn="ctr" eaLnBrk="0" hangingPunct="0"/>
            <a:r>
              <a:rPr lang="en-US" altLang="en-US"/>
              <a:t>Associate Professor, ECE Dept.</a:t>
            </a:r>
          </a:p>
        </p:txBody>
      </p:sp>
      <p:sp>
        <p:nvSpPr>
          <p:cNvPr id="217092" name="Text Box 4"/>
          <p:cNvSpPr txBox="1">
            <a:spLocks noChangeArrowheads="1"/>
          </p:cNvSpPr>
          <p:nvPr/>
        </p:nvSpPr>
        <p:spPr bwMode="auto">
          <a:xfrm>
            <a:off x="2594439" y="2133600"/>
            <a:ext cx="375827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3600" b="1" dirty="0">
                <a:latin typeface="Arial" charset="0"/>
              </a:rPr>
              <a:t>Lecture Set #9</a:t>
            </a:r>
          </a:p>
          <a:p>
            <a:pPr algn="ctr" eaLnBrk="0" hangingPunct="0"/>
            <a:r>
              <a:rPr lang="en-US" altLang="en-US" sz="3600" b="1" dirty="0">
                <a:latin typeface="Arial" charset="0"/>
              </a:rPr>
              <a:t>Phasor Analysis</a:t>
            </a:r>
          </a:p>
          <a:p>
            <a:pPr algn="ctr" eaLnBrk="0" hangingPunct="0"/>
            <a:r>
              <a:rPr lang="en-US" altLang="en-US" sz="1000" b="1" dirty="0">
                <a:latin typeface="Arial" charset="0"/>
              </a:rPr>
              <a:t>Version 19</a:t>
            </a:r>
            <a:endParaRPr lang="en-US" altLang="en-US" sz="1000" dirty="0">
              <a:latin typeface="Arial" charset="0"/>
            </a:endParaRPr>
          </a:p>
        </p:txBody>
      </p:sp>
      <p:sp>
        <p:nvSpPr>
          <p:cNvPr id="217093" name="Rectangle 5"/>
          <p:cNvSpPr>
            <a:spLocks noChangeArrowheads="1"/>
          </p:cNvSpPr>
          <p:nvPr/>
        </p:nvSpPr>
        <p:spPr bwMode="auto">
          <a:xfrm>
            <a:off x="6782074" y="5670550"/>
            <a:ext cx="23727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dirty="0"/>
              <a:t>Shattuck@uh.edu</a:t>
            </a:r>
          </a:p>
          <a:p>
            <a:pPr algn="ctr" eaLnBrk="0" hangingPunct="0"/>
            <a:r>
              <a:rPr lang="en-US" altLang="en-US" dirty="0"/>
              <a:t>713 743-4422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a:xfrm>
            <a:off x="2209800" y="0"/>
            <a:ext cx="6934200" cy="762000"/>
          </a:xfrm>
        </p:spPr>
        <p:txBody>
          <a:bodyPr/>
          <a:lstStyle/>
          <a:p>
            <a:r>
              <a:rPr lang="en-US" altLang="en-US" sz="3600"/>
              <a:t>Solution in the Phasor Domain</a:t>
            </a:r>
          </a:p>
        </p:txBody>
      </p:sp>
      <p:sp>
        <p:nvSpPr>
          <p:cNvPr id="1063939" name="Rectangle 3"/>
          <p:cNvSpPr>
            <a:spLocks noGrp="1" noChangeArrowheads="1"/>
          </p:cNvSpPr>
          <p:nvPr>
            <p:ph type="body" idx="1"/>
          </p:nvPr>
        </p:nvSpPr>
        <p:spPr>
          <a:xfrm>
            <a:off x="304800" y="762000"/>
            <a:ext cx="8534400" cy="2819400"/>
          </a:xfrm>
          <a:solidFill>
            <a:srgbClr val="66FFFF"/>
          </a:solidFill>
          <a:ln>
            <a:solidFill>
              <a:schemeClr val="tx1"/>
            </a:solidFill>
            <a:miter lim="800000"/>
            <a:headEnd/>
            <a:tailEnd/>
          </a:ln>
        </p:spPr>
        <p:txBody>
          <a:bodyPr/>
          <a:lstStyle/>
          <a:p>
            <a:pPr marL="0" indent="223838">
              <a:lnSpc>
                <a:spcPct val="90000"/>
              </a:lnSpc>
              <a:buFontTx/>
              <a:buNone/>
            </a:pPr>
            <a:r>
              <a:rPr lang="en-US" altLang="en-US" sz="2000" dirty="0">
                <a:solidFill>
                  <a:schemeClr val="bg1"/>
                </a:solidFill>
              </a:rPr>
              <a:t>When we solve the transformed problem, in the phasor domain, we can use almost any of the techniques that we used in dc circuit analysis.  </a:t>
            </a:r>
          </a:p>
          <a:p>
            <a:pPr marL="0" indent="223838">
              <a:lnSpc>
                <a:spcPct val="90000"/>
              </a:lnSpc>
            </a:pPr>
            <a:r>
              <a:rPr lang="en-US" altLang="en-US" sz="2000" dirty="0">
                <a:solidFill>
                  <a:schemeClr val="bg1"/>
                </a:solidFill>
              </a:rPr>
              <a:t>We can do series or parallel combinations of impedance, as we did with resistances.  </a:t>
            </a:r>
          </a:p>
          <a:p>
            <a:pPr marL="0" indent="223838">
              <a:lnSpc>
                <a:spcPct val="90000"/>
              </a:lnSpc>
            </a:pPr>
            <a:r>
              <a:rPr lang="en-US" altLang="en-US" sz="2000" dirty="0">
                <a:solidFill>
                  <a:schemeClr val="bg1"/>
                </a:solidFill>
              </a:rPr>
              <a:t>We can use the voltage divider rule and the current divider rule.  </a:t>
            </a:r>
          </a:p>
          <a:p>
            <a:pPr marL="0" indent="223838">
              <a:lnSpc>
                <a:spcPct val="90000"/>
              </a:lnSpc>
            </a:pPr>
            <a:r>
              <a:rPr lang="en-US" altLang="en-US" sz="2000" dirty="0">
                <a:solidFill>
                  <a:schemeClr val="bg1"/>
                </a:solidFill>
              </a:rPr>
              <a:t>We can write Node-Voltage Method and Mesh-Current Method equations.  </a:t>
            </a:r>
          </a:p>
          <a:p>
            <a:pPr marL="0" indent="223838">
              <a:lnSpc>
                <a:spcPct val="90000"/>
              </a:lnSpc>
            </a:pPr>
            <a:r>
              <a:rPr lang="en-US" altLang="en-US" sz="2000" dirty="0">
                <a:solidFill>
                  <a:schemeClr val="bg1"/>
                </a:solidFill>
              </a:rPr>
              <a:t>We can use Thévenin's Theorem and Norton’s Theorem.  </a:t>
            </a:r>
          </a:p>
          <a:p>
            <a:pPr marL="0" indent="223838">
              <a:lnSpc>
                <a:spcPct val="90000"/>
              </a:lnSpc>
              <a:buFontTx/>
              <a:buNone/>
            </a:pPr>
            <a:r>
              <a:rPr lang="en-US" altLang="en-US" sz="2000" dirty="0">
                <a:solidFill>
                  <a:schemeClr val="bg1"/>
                </a:solidFill>
              </a:rPr>
              <a:t>All of these work as before, but here we use complex numbers.</a:t>
            </a:r>
          </a:p>
        </p:txBody>
      </p:sp>
      <p:grpSp>
        <p:nvGrpSpPr>
          <p:cNvPr id="2" name="Group 1"/>
          <p:cNvGrpSpPr/>
          <p:nvPr/>
        </p:nvGrpSpPr>
        <p:grpSpPr>
          <a:xfrm>
            <a:off x="228600" y="3581400"/>
            <a:ext cx="8694738" cy="3276600"/>
            <a:chOff x="228600" y="3581400"/>
            <a:chExt cx="8694738" cy="3276600"/>
          </a:xfrm>
        </p:grpSpPr>
        <p:graphicFrame>
          <p:nvGraphicFramePr>
            <p:cNvPr id="1063940" name="Object 4"/>
            <p:cNvGraphicFramePr>
              <a:graphicFrameLocks noChangeAspect="1"/>
            </p:cNvGraphicFramePr>
            <p:nvPr>
              <p:extLst>
                <p:ext uri="{D42A27DB-BD31-4B8C-83A1-F6EECF244321}">
                  <p14:modId xmlns:p14="http://schemas.microsoft.com/office/powerpoint/2010/main" val="2787697102"/>
                </p:ext>
              </p:extLst>
            </p:nvPr>
          </p:nvGraphicFramePr>
          <p:xfrm>
            <a:off x="1981200" y="3581400"/>
            <a:ext cx="6942138" cy="3276600"/>
          </p:xfrm>
          <a:graphic>
            <a:graphicData uri="http://schemas.openxmlformats.org/presentationml/2006/ole">
              <mc:AlternateContent xmlns:mc="http://schemas.openxmlformats.org/markup-compatibility/2006">
                <mc:Choice xmlns:v="urn:schemas-microsoft-com:vml" Requires="v">
                  <p:oleObj spid="_x0000_s1063984" name="VISIO" r:id="rId4" imgW="6941520" imgH="4426920" progId="Visio.Drawing.6">
                    <p:embed/>
                  </p:oleObj>
                </mc:Choice>
                <mc:Fallback>
                  <p:oleObj name="VISIO" r:id="rId4" imgW="6941520" imgH="44269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581400"/>
                          <a:ext cx="694213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3941" name="Oval 5"/>
            <p:cNvSpPr>
              <a:spLocks noChangeArrowheads="1"/>
            </p:cNvSpPr>
            <p:nvPr/>
          </p:nvSpPr>
          <p:spPr bwMode="auto">
            <a:xfrm>
              <a:off x="3733800" y="5638800"/>
              <a:ext cx="2286000" cy="1066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942" name="Text Box 6"/>
            <p:cNvSpPr txBox="1">
              <a:spLocks noChangeArrowheads="1"/>
            </p:cNvSpPr>
            <p:nvPr/>
          </p:nvSpPr>
          <p:spPr bwMode="auto">
            <a:xfrm>
              <a:off x="228600" y="3835400"/>
              <a:ext cx="1768475" cy="3022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This process can use almost any of our dc circuit analysis techniques.</a:t>
              </a:r>
            </a:p>
          </p:txBody>
        </p:sp>
        <p:sp>
          <p:nvSpPr>
            <p:cNvPr id="1063943" name="Line 7"/>
            <p:cNvSpPr>
              <a:spLocks noChangeShapeType="1"/>
            </p:cNvSpPr>
            <p:nvPr/>
          </p:nvSpPr>
          <p:spPr bwMode="auto">
            <a:xfrm>
              <a:off x="1828800" y="5029200"/>
              <a:ext cx="2362200" cy="68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a:xfrm>
            <a:off x="2209800" y="0"/>
            <a:ext cx="6934200" cy="762000"/>
          </a:xfrm>
        </p:spPr>
        <p:txBody>
          <a:bodyPr/>
          <a:lstStyle/>
          <a:p>
            <a:r>
              <a:rPr lang="en-US" altLang="en-US" sz="3600"/>
              <a:t>Notation Issues – 1</a:t>
            </a:r>
          </a:p>
        </p:txBody>
      </p:sp>
      <p:sp>
        <p:nvSpPr>
          <p:cNvPr id="1065987" name="Rectangle 3"/>
          <p:cNvSpPr>
            <a:spLocks noGrp="1" noChangeArrowheads="1"/>
          </p:cNvSpPr>
          <p:nvPr>
            <p:ph type="body" idx="1"/>
          </p:nvPr>
        </p:nvSpPr>
        <p:spPr>
          <a:xfrm>
            <a:off x="304800" y="762000"/>
            <a:ext cx="8534400" cy="1676400"/>
          </a:xfrm>
          <a:solidFill>
            <a:srgbClr val="66FFFF"/>
          </a:solidFill>
          <a:ln>
            <a:solidFill>
              <a:schemeClr val="tx1"/>
            </a:solidFill>
            <a:miter lim="800000"/>
            <a:headEnd/>
            <a:tailEnd/>
          </a:ln>
        </p:spPr>
        <p:txBody>
          <a:bodyPr/>
          <a:lstStyle/>
          <a:p>
            <a:pPr>
              <a:lnSpc>
                <a:spcPct val="90000"/>
              </a:lnSpc>
              <a:buFontTx/>
              <a:buNone/>
            </a:pPr>
            <a:r>
              <a:rPr lang="en-US" altLang="en-US" sz="2400" dirty="0">
                <a:solidFill>
                  <a:schemeClr val="bg1"/>
                </a:solidFill>
              </a:rPr>
              <a:t>To be able to use phasor analysis properly, it is important to keep the distinctions between the time domain and the phasor domain clear.  The quantities in the phasor domain are related to quantities in the time domain, but they are not equal to each other.</a:t>
            </a:r>
          </a:p>
        </p:txBody>
      </p:sp>
      <p:graphicFrame>
        <p:nvGraphicFramePr>
          <p:cNvPr id="1065988" name="Object 4"/>
          <p:cNvGraphicFramePr>
            <a:graphicFrameLocks noChangeAspect="1"/>
          </p:cNvGraphicFramePr>
          <p:nvPr/>
        </p:nvGraphicFramePr>
        <p:xfrm>
          <a:off x="1143000" y="2430463"/>
          <a:ext cx="6942138" cy="4427537"/>
        </p:xfrm>
        <a:graphic>
          <a:graphicData uri="http://schemas.openxmlformats.org/presentationml/2006/ole">
            <mc:AlternateContent xmlns:mc="http://schemas.openxmlformats.org/markup-compatibility/2006">
              <mc:Choice xmlns:v="urn:schemas-microsoft-com:vml" Requires="v">
                <p:oleObj spid="_x0000_s1066029" name="VISIO" r:id="rId4" imgW="6941520" imgH="4426920" progId="Visio.Drawing.6">
                  <p:embed/>
                </p:oleObj>
              </mc:Choice>
              <mc:Fallback>
                <p:oleObj name="VISIO" r:id="rId4" imgW="6941520" imgH="44269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430463"/>
                        <a:ext cx="6942138"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a:xfrm>
            <a:off x="2209800" y="0"/>
            <a:ext cx="6934200" cy="762000"/>
          </a:xfrm>
        </p:spPr>
        <p:txBody>
          <a:bodyPr/>
          <a:lstStyle/>
          <a:p>
            <a:r>
              <a:rPr lang="en-US" altLang="en-US" sz="3600"/>
              <a:t>Notation Issues – 2</a:t>
            </a:r>
          </a:p>
        </p:txBody>
      </p:sp>
      <p:sp>
        <p:nvSpPr>
          <p:cNvPr id="1068035" name="Rectangle 3"/>
          <p:cNvSpPr>
            <a:spLocks noGrp="1" noChangeArrowheads="1"/>
          </p:cNvSpPr>
          <p:nvPr>
            <p:ph type="body" idx="1"/>
          </p:nvPr>
        </p:nvSpPr>
        <p:spPr>
          <a:xfrm>
            <a:off x="304800" y="762000"/>
            <a:ext cx="8534400" cy="1828800"/>
          </a:xfrm>
          <a:solidFill>
            <a:srgbClr val="66FFFF"/>
          </a:solidFill>
          <a:ln>
            <a:solidFill>
              <a:schemeClr val="tx1"/>
            </a:solidFill>
            <a:miter lim="800000"/>
            <a:headEnd/>
            <a:tailEnd/>
          </a:ln>
        </p:spPr>
        <p:txBody>
          <a:bodyPr/>
          <a:lstStyle/>
          <a:p>
            <a:pPr>
              <a:lnSpc>
                <a:spcPct val="90000"/>
              </a:lnSpc>
              <a:buFontTx/>
              <a:buNone/>
            </a:pPr>
            <a:r>
              <a:rPr lang="en-US" altLang="en-US" sz="2000" dirty="0">
                <a:solidFill>
                  <a:schemeClr val="bg1"/>
                </a:solidFill>
              </a:rPr>
              <a:t>In these lecture notes, we use bold-face variables for phasors, as do most texts.  Our rule here is that when writing by hand we should put a bar over the variable for phasors, and add an m to the subscript.  </a:t>
            </a:r>
          </a:p>
          <a:p>
            <a:pPr>
              <a:lnSpc>
                <a:spcPct val="90000"/>
              </a:lnSpc>
              <a:buFontTx/>
              <a:buNone/>
            </a:pPr>
            <a:r>
              <a:rPr lang="en-US" altLang="en-US" sz="2000" dirty="0">
                <a:solidFill>
                  <a:schemeClr val="bg1"/>
                </a:solidFill>
              </a:rPr>
              <a:t>We use upper-case variables, and lower-case subscripts for phasors, and lower-case variables for time domain voltages and currents.  Again, this is commonly used in textbooks and in practice.</a:t>
            </a:r>
          </a:p>
        </p:txBody>
      </p:sp>
      <p:grpSp>
        <p:nvGrpSpPr>
          <p:cNvPr id="2" name="Group 1"/>
          <p:cNvGrpSpPr/>
          <p:nvPr/>
        </p:nvGrpSpPr>
        <p:grpSpPr>
          <a:xfrm>
            <a:off x="0" y="2630488"/>
            <a:ext cx="8915400" cy="4227512"/>
            <a:chOff x="0" y="2630488"/>
            <a:chExt cx="8915400" cy="4227512"/>
          </a:xfrm>
        </p:grpSpPr>
        <p:graphicFrame>
          <p:nvGraphicFramePr>
            <p:cNvPr id="1068036" name="Object 4"/>
            <p:cNvGraphicFramePr>
              <a:graphicFrameLocks noChangeAspect="1"/>
            </p:cNvGraphicFramePr>
            <p:nvPr>
              <p:extLst>
                <p:ext uri="{D42A27DB-BD31-4B8C-83A1-F6EECF244321}">
                  <p14:modId xmlns:p14="http://schemas.microsoft.com/office/powerpoint/2010/main" val="1298960864"/>
                </p:ext>
              </p:extLst>
            </p:nvPr>
          </p:nvGraphicFramePr>
          <p:xfrm>
            <a:off x="0" y="2630488"/>
            <a:ext cx="6629400" cy="4227512"/>
          </p:xfrm>
          <a:graphic>
            <a:graphicData uri="http://schemas.openxmlformats.org/presentationml/2006/ole">
              <mc:AlternateContent xmlns:mc="http://schemas.openxmlformats.org/markup-compatibility/2006">
                <mc:Choice xmlns:v="urn:schemas-microsoft-com:vml" Requires="v">
                  <p:oleObj spid="_x0000_s1068080" name="VISIO" r:id="rId4" imgW="6941520" imgH="4426920" progId="Visio.Drawing.6">
                    <p:embed/>
                  </p:oleObj>
                </mc:Choice>
                <mc:Fallback>
                  <p:oleObj name="VISIO" r:id="rId4" imgW="6941520" imgH="44269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0488"/>
                          <a:ext cx="662940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8037" name="Line 5"/>
            <p:cNvSpPr>
              <a:spLocks noChangeShapeType="1"/>
            </p:cNvSpPr>
            <p:nvPr/>
          </p:nvSpPr>
          <p:spPr bwMode="auto">
            <a:xfrm>
              <a:off x="6477000" y="4724400"/>
              <a:ext cx="2438400"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8038" name="Text Box 6"/>
            <p:cNvSpPr txBox="1">
              <a:spLocks noChangeArrowheads="1"/>
            </p:cNvSpPr>
            <p:nvPr/>
          </p:nvSpPr>
          <p:spPr bwMode="auto">
            <a:xfrm>
              <a:off x="7315200" y="2895600"/>
              <a:ext cx="739775" cy="11969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i="1">
                  <a:solidFill>
                    <a:schemeClr val="bg1"/>
                  </a:solidFill>
                </a:rPr>
                <a:t>v</a:t>
              </a:r>
              <a:r>
                <a:rPr lang="en-US" altLang="en-US" i="1" baseline="-25000">
                  <a:solidFill>
                    <a:schemeClr val="bg1"/>
                  </a:solidFill>
                </a:rPr>
                <a:t>X</a:t>
              </a:r>
              <a:r>
                <a:rPr lang="en-US" altLang="en-US" i="1">
                  <a:solidFill>
                    <a:schemeClr val="bg1"/>
                  </a:solidFill>
                </a:rPr>
                <a:t>(t)</a:t>
              </a:r>
            </a:p>
            <a:p>
              <a:pPr eaLnBrk="0" hangingPunct="0"/>
              <a:endParaRPr lang="en-US" altLang="en-US" i="1">
                <a:solidFill>
                  <a:schemeClr val="bg1"/>
                </a:solidFill>
              </a:endParaRPr>
            </a:p>
            <a:p>
              <a:pPr eaLnBrk="0" hangingPunct="0"/>
              <a:r>
                <a:rPr lang="en-US" altLang="en-US" i="1">
                  <a:solidFill>
                    <a:schemeClr val="bg1"/>
                  </a:solidFill>
                </a:rPr>
                <a:t>i</a:t>
              </a:r>
              <a:r>
                <a:rPr lang="en-US" altLang="en-US" i="1" baseline="-25000">
                  <a:solidFill>
                    <a:schemeClr val="bg1"/>
                  </a:solidFill>
                </a:rPr>
                <a:t>X</a:t>
              </a:r>
              <a:r>
                <a:rPr lang="en-US" altLang="en-US" i="1">
                  <a:solidFill>
                    <a:schemeClr val="bg1"/>
                  </a:solidFill>
                </a:rPr>
                <a:t>(t)</a:t>
              </a:r>
            </a:p>
          </p:txBody>
        </p:sp>
        <p:sp>
          <p:nvSpPr>
            <p:cNvPr id="1068039" name="Text Box 7"/>
            <p:cNvSpPr txBox="1">
              <a:spLocks noChangeArrowheads="1"/>
            </p:cNvSpPr>
            <p:nvPr/>
          </p:nvSpPr>
          <p:spPr bwMode="auto">
            <a:xfrm>
              <a:off x="7239000" y="5099050"/>
              <a:ext cx="1219200" cy="119697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b="1" i="1">
                  <a:solidFill>
                    <a:schemeClr val="bg1"/>
                  </a:solidFill>
                </a:rPr>
                <a:t>V</a:t>
              </a:r>
              <a:r>
                <a:rPr lang="en-US" altLang="en-US" b="1" i="1" baseline="-25000">
                  <a:solidFill>
                    <a:schemeClr val="bg1"/>
                  </a:solidFill>
                </a:rPr>
                <a:t>xm</a:t>
              </a:r>
              <a:r>
                <a:rPr lang="en-US" altLang="en-US" i="1">
                  <a:solidFill>
                    <a:schemeClr val="bg1"/>
                  </a:solidFill>
                </a:rPr>
                <a:t>(</a:t>
              </a:r>
              <a:r>
                <a:rPr lang="en-US" altLang="en-US" i="1">
                  <a:solidFill>
                    <a:schemeClr val="bg1"/>
                  </a:solidFill>
                  <a:latin typeface="Symbol" pitchFamily="18" charset="2"/>
                </a:rPr>
                <a:t>w</a:t>
              </a:r>
              <a:r>
                <a:rPr lang="en-US" altLang="en-US" i="1">
                  <a:solidFill>
                    <a:schemeClr val="bg1"/>
                  </a:solidFill>
                </a:rPr>
                <a:t>)</a:t>
              </a:r>
            </a:p>
            <a:p>
              <a:pPr eaLnBrk="0" hangingPunct="0"/>
              <a:endParaRPr lang="en-US" altLang="en-US" i="1">
                <a:solidFill>
                  <a:schemeClr val="bg1"/>
                </a:solidFill>
              </a:endParaRPr>
            </a:p>
            <a:p>
              <a:pPr eaLnBrk="0" hangingPunct="0"/>
              <a:r>
                <a:rPr lang="en-US" altLang="en-US" b="1" i="1">
                  <a:solidFill>
                    <a:schemeClr val="bg1"/>
                  </a:solidFill>
                </a:rPr>
                <a:t>I</a:t>
              </a:r>
              <a:r>
                <a:rPr lang="en-US" altLang="en-US" b="1" i="1" baseline="-25000">
                  <a:solidFill>
                    <a:schemeClr val="bg1"/>
                  </a:solidFill>
                </a:rPr>
                <a:t>xm</a:t>
              </a:r>
              <a:r>
                <a:rPr lang="en-US" altLang="en-US" i="1">
                  <a:solidFill>
                    <a:schemeClr val="bg1"/>
                  </a:solidFill>
                </a:rPr>
                <a:t>(</a:t>
              </a:r>
              <a:r>
                <a:rPr lang="en-US" altLang="en-US" i="1">
                  <a:solidFill>
                    <a:schemeClr val="bg1"/>
                  </a:solidFill>
                  <a:latin typeface="Symbol" pitchFamily="18" charset="2"/>
                </a:rPr>
                <a:t>w</a:t>
              </a:r>
              <a:r>
                <a:rPr lang="en-US" altLang="en-US" i="1">
                  <a:solidFill>
                    <a:schemeClr val="bg1"/>
                  </a:solidFill>
                </a:rPr>
                <a:t>)</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title"/>
          </p:nvPr>
        </p:nvSpPr>
        <p:spPr>
          <a:xfrm>
            <a:off x="2209800" y="0"/>
            <a:ext cx="6934200" cy="762000"/>
          </a:xfrm>
        </p:spPr>
        <p:txBody>
          <a:bodyPr/>
          <a:lstStyle/>
          <a:p>
            <a:r>
              <a:rPr lang="en-US" altLang="en-US" sz="3600"/>
              <a:t>Notation Issues – 3</a:t>
            </a:r>
          </a:p>
        </p:txBody>
      </p:sp>
      <p:grpSp>
        <p:nvGrpSpPr>
          <p:cNvPr id="2" name="Group 1"/>
          <p:cNvGrpSpPr/>
          <p:nvPr/>
        </p:nvGrpSpPr>
        <p:grpSpPr>
          <a:xfrm>
            <a:off x="0" y="2630488"/>
            <a:ext cx="8915400" cy="4227512"/>
            <a:chOff x="0" y="2630488"/>
            <a:chExt cx="8915400" cy="4227512"/>
          </a:xfrm>
        </p:grpSpPr>
        <p:graphicFrame>
          <p:nvGraphicFramePr>
            <p:cNvPr id="1070083" name="Object 3"/>
            <p:cNvGraphicFramePr>
              <a:graphicFrameLocks noChangeAspect="1"/>
            </p:cNvGraphicFramePr>
            <p:nvPr>
              <p:extLst>
                <p:ext uri="{D42A27DB-BD31-4B8C-83A1-F6EECF244321}">
                  <p14:modId xmlns:p14="http://schemas.microsoft.com/office/powerpoint/2010/main" val="3810284763"/>
                </p:ext>
              </p:extLst>
            </p:nvPr>
          </p:nvGraphicFramePr>
          <p:xfrm>
            <a:off x="0" y="2630488"/>
            <a:ext cx="6629400" cy="4227512"/>
          </p:xfrm>
          <a:graphic>
            <a:graphicData uri="http://schemas.openxmlformats.org/presentationml/2006/ole">
              <mc:AlternateContent xmlns:mc="http://schemas.openxmlformats.org/markup-compatibility/2006">
                <mc:Choice xmlns:v="urn:schemas-microsoft-com:vml" Requires="v">
                  <p:oleObj spid="_x0000_s1070128" name="VISIO" r:id="rId4" imgW="6941520" imgH="4426920" progId="Visio.Drawing.6">
                    <p:embed/>
                  </p:oleObj>
                </mc:Choice>
                <mc:Fallback>
                  <p:oleObj name="VISIO" r:id="rId4" imgW="6941520" imgH="442692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0488"/>
                          <a:ext cx="662940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0084" name="Line 4"/>
            <p:cNvSpPr>
              <a:spLocks noChangeShapeType="1"/>
            </p:cNvSpPr>
            <p:nvPr/>
          </p:nvSpPr>
          <p:spPr bwMode="auto">
            <a:xfrm>
              <a:off x="6477000" y="4724400"/>
              <a:ext cx="2438400"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0085" name="Text Box 5"/>
            <p:cNvSpPr txBox="1">
              <a:spLocks noChangeArrowheads="1"/>
            </p:cNvSpPr>
            <p:nvPr/>
          </p:nvSpPr>
          <p:spPr bwMode="auto">
            <a:xfrm>
              <a:off x="7315200" y="2895600"/>
              <a:ext cx="396875" cy="11969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i="1">
                  <a:solidFill>
                    <a:schemeClr val="bg1"/>
                  </a:solidFill>
                </a:rPr>
                <a:t>R</a:t>
              </a:r>
            </a:p>
            <a:p>
              <a:pPr eaLnBrk="0" hangingPunct="0"/>
              <a:r>
                <a:rPr lang="en-US" altLang="en-US" i="1">
                  <a:solidFill>
                    <a:schemeClr val="bg1"/>
                  </a:solidFill>
                </a:rPr>
                <a:t>L</a:t>
              </a:r>
            </a:p>
            <a:p>
              <a:pPr eaLnBrk="0" hangingPunct="0"/>
              <a:r>
                <a:rPr lang="en-US" altLang="en-US" i="1">
                  <a:solidFill>
                    <a:schemeClr val="bg1"/>
                  </a:solidFill>
                </a:rPr>
                <a:t>C</a:t>
              </a:r>
            </a:p>
          </p:txBody>
        </p:sp>
        <p:sp>
          <p:nvSpPr>
            <p:cNvPr id="1070086" name="Text Box 6"/>
            <p:cNvSpPr txBox="1">
              <a:spLocks noChangeArrowheads="1"/>
            </p:cNvSpPr>
            <p:nvPr/>
          </p:nvSpPr>
          <p:spPr bwMode="auto">
            <a:xfrm>
              <a:off x="7315200" y="5105400"/>
              <a:ext cx="498475" cy="119697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i="1" dirty="0">
                  <a:solidFill>
                    <a:schemeClr val="bg1"/>
                  </a:solidFill>
                </a:rPr>
                <a:t>Z</a:t>
              </a:r>
              <a:r>
                <a:rPr lang="en-US" altLang="en-US" i="1" baseline="-25000" dirty="0">
                  <a:solidFill>
                    <a:schemeClr val="bg1"/>
                  </a:solidFill>
                </a:rPr>
                <a:t>R</a:t>
              </a:r>
            </a:p>
            <a:p>
              <a:pPr eaLnBrk="0" hangingPunct="0"/>
              <a:r>
                <a:rPr lang="en-US" altLang="en-US" i="1" dirty="0">
                  <a:solidFill>
                    <a:schemeClr val="bg1"/>
                  </a:solidFill>
                </a:rPr>
                <a:t>Z</a:t>
              </a:r>
              <a:r>
                <a:rPr lang="en-US" altLang="en-US" i="1" baseline="-25000" dirty="0">
                  <a:solidFill>
                    <a:schemeClr val="bg1"/>
                  </a:solidFill>
                </a:rPr>
                <a:t>L</a:t>
              </a:r>
            </a:p>
            <a:p>
              <a:pPr eaLnBrk="0" hangingPunct="0"/>
              <a:r>
                <a:rPr lang="en-US" altLang="en-US" i="1" dirty="0">
                  <a:solidFill>
                    <a:schemeClr val="bg1"/>
                  </a:solidFill>
                </a:rPr>
                <a:t>Z</a:t>
              </a:r>
              <a:r>
                <a:rPr lang="en-US" altLang="en-US" i="1" baseline="-25000" dirty="0">
                  <a:solidFill>
                    <a:schemeClr val="bg1"/>
                  </a:solidFill>
                </a:rPr>
                <a:t>C</a:t>
              </a:r>
              <a:endParaRPr lang="en-US" altLang="en-US" i="1" dirty="0">
                <a:solidFill>
                  <a:schemeClr val="bg1"/>
                </a:solidFill>
              </a:endParaRPr>
            </a:p>
          </p:txBody>
        </p:sp>
      </p:grpSp>
      <p:sp>
        <p:nvSpPr>
          <p:cNvPr id="1070087" name="Rectangle 7"/>
          <p:cNvSpPr>
            <a:spLocks noGrp="1" noChangeArrowheads="1"/>
          </p:cNvSpPr>
          <p:nvPr>
            <p:ph type="body" idx="1"/>
          </p:nvPr>
        </p:nvSpPr>
        <p:spPr>
          <a:xfrm>
            <a:off x="304800" y="762000"/>
            <a:ext cx="8534400" cy="1828800"/>
          </a:xfrm>
          <a:solidFill>
            <a:srgbClr val="66FFFF"/>
          </a:solidFill>
          <a:ln>
            <a:solidFill>
              <a:schemeClr val="tx1"/>
            </a:solidFill>
            <a:miter lim="800000"/>
            <a:headEnd/>
            <a:tailEnd/>
          </a:ln>
        </p:spPr>
        <p:txBody>
          <a:bodyPr/>
          <a:lstStyle/>
          <a:p>
            <a:pPr>
              <a:lnSpc>
                <a:spcPct val="90000"/>
              </a:lnSpc>
              <a:buFontTx/>
              <a:buNone/>
            </a:pPr>
            <a:r>
              <a:rPr lang="en-US" sz="2000" dirty="0">
                <a:solidFill>
                  <a:schemeClr val="bg1"/>
                </a:solidFill>
              </a:rPr>
              <a:t>We do not use </a:t>
            </a:r>
            <a:r>
              <a:rPr lang="en-US" sz="2000" b="1" dirty="0">
                <a:solidFill>
                  <a:schemeClr val="bg1"/>
                </a:solidFill>
              </a:rPr>
              <a:t>bold-face</a:t>
            </a:r>
            <a:r>
              <a:rPr lang="en-US" sz="2000" dirty="0">
                <a:solidFill>
                  <a:schemeClr val="bg1"/>
                </a:solidFill>
              </a:rPr>
              <a:t> for impedances and admittances, and use </a:t>
            </a:r>
            <a:r>
              <a:rPr lang="en-US" sz="2000" b="1" dirty="0">
                <a:solidFill>
                  <a:schemeClr val="bg1"/>
                </a:solidFill>
              </a:rPr>
              <a:t>bold-face</a:t>
            </a:r>
            <a:r>
              <a:rPr lang="en-US" sz="2000" dirty="0">
                <a:solidFill>
                  <a:schemeClr val="bg1"/>
                </a:solidFill>
              </a:rPr>
              <a:t> only for phasors.  We use upper-case variables for these impedances and admittances.  Again, this is commonly used in textbooks and in practice.  The case chosen for the subscripts for impedances and admittances varies, both here and in practice.</a:t>
            </a:r>
            <a:endParaRPr lang="en-US" altLang="en-US" sz="2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2209800" y="0"/>
            <a:ext cx="6934200" cy="762000"/>
          </a:xfrm>
        </p:spPr>
        <p:txBody>
          <a:bodyPr/>
          <a:lstStyle/>
          <a:p>
            <a:r>
              <a:rPr lang="en-US" altLang="en-US" sz="3600"/>
              <a:t>Notation Issues – 4</a:t>
            </a:r>
          </a:p>
        </p:txBody>
      </p:sp>
      <p:sp>
        <p:nvSpPr>
          <p:cNvPr id="1072135" name="Rectangle 7"/>
          <p:cNvSpPr>
            <a:spLocks noGrp="1" noChangeArrowheads="1"/>
          </p:cNvSpPr>
          <p:nvPr>
            <p:ph type="body" idx="1"/>
          </p:nvPr>
        </p:nvSpPr>
        <p:spPr>
          <a:xfrm>
            <a:off x="304800" y="990600"/>
            <a:ext cx="8534400" cy="4267200"/>
          </a:xfrm>
          <a:solidFill>
            <a:srgbClr val="66FFFF"/>
          </a:solidFill>
          <a:ln>
            <a:solidFill>
              <a:schemeClr val="tx1"/>
            </a:solidFill>
            <a:miter lim="800000"/>
            <a:headEnd/>
            <a:tailEnd/>
          </a:ln>
        </p:spPr>
        <p:txBody>
          <a:bodyPr/>
          <a:lstStyle/>
          <a:p>
            <a:pPr>
              <a:buFontTx/>
              <a:buNone/>
            </a:pPr>
            <a:r>
              <a:rPr lang="en-US" altLang="en-US" sz="2400" dirty="0">
                <a:solidFill>
                  <a:schemeClr val="bg1"/>
                </a:solidFill>
              </a:rPr>
              <a:t>It is important not to mix the notations in a single expression.  We would not write something like the expression below.  It would imply that these domains and expressions are equal.  They are not.  This is called mixed-domains, and is considered a serious error, since it implies a lack of understanding of the difference between the two domains.</a:t>
            </a:r>
          </a:p>
          <a:p>
            <a:pPr>
              <a:buFontTx/>
              <a:buNone/>
            </a:pPr>
            <a:r>
              <a:rPr lang="en-US" altLang="en-US" sz="2400" dirty="0">
                <a:solidFill>
                  <a:schemeClr val="bg1"/>
                </a:solidFill>
              </a:rPr>
              <a:t>It is important not to mix domains in a single circuit diagram. Stay with a single domain for any single schematic.</a:t>
            </a:r>
          </a:p>
        </p:txBody>
      </p:sp>
      <p:graphicFrame>
        <p:nvGraphicFramePr>
          <p:cNvPr id="1072136" name="Object 8"/>
          <p:cNvGraphicFramePr>
            <a:graphicFrameLocks noChangeAspect="1"/>
          </p:cNvGraphicFramePr>
          <p:nvPr/>
        </p:nvGraphicFramePr>
        <p:xfrm>
          <a:off x="714375" y="5638800"/>
          <a:ext cx="3981450" cy="533400"/>
        </p:xfrm>
        <a:graphic>
          <a:graphicData uri="http://schemas.openxmlformats.org/presentationml/2006/ole">
            <mc:AlternateContent xmlns:mc="http://schemas.openxmlformats.org/markup-compatibility/2006">
              <mc:Choice xmlns:v="urn:schemas-microsoft-com:vml" Requires="v">
                <p:oleObj spid="_x0000_s1072188" name="Equation" r:id="rId4" imgW="1841400" imgH="266400" progId="Equation.DSMT4">
                  <p:embed/>
                </p:oleObj>
              </mc:Choice>
              <mc:Fallback>
                <p:oleObj name="Equation" r:id="rId4" imgW="1841400" imgH="2664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5638800"/>
                        <a:ext cx="3981450" cy="5334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2137" name="Text Box 9"/>
          <p:cNvSpPr txBox="1">
            <a:spLocks noChangeArrowheads="1"/>
          </p:cNvSpPr>
          <p:nvPr/>
        </p:nvSpPr>
        <p:spPr bwMode="auto">
          <a:xfrm>
            <a:off x="2895600" y="4572000"/>
            <a:ext cx="6003925" cy="771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4400">
                <a:latin typeface="Arial" charset="0"/>
              </a:rPr>
              <a:t>Rong!!! Mixed Domains</a:t>
            </a:r>
          </a:p>
        </p:txBody>
      </p:sp>
      <p:sp>
        <p:nvSpPr>
          <p:cNvPr id="1072138" name="Line 10"/>
          <p:cNvSpPr>
            <a:spLocks noChangeShapeType="1"/>
          </p:cNvSpPr>
          <p:nvPr/>
        </p:nvSpPr>
        <p:spPr bwMode="auto">
          <a:xfrm flipH="1">
            <a:off x="4572000" y="5257800"/>
            <a:ext cx="1219200" cy="457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139" name="Line 11"/>
          <p:cNvSpPr>
            <a:spLocks noChangeShapeType="1"/>
          </p:cNvSpPr>
          <p:nvPr/>
        </p:nvSpPr>
        <p:spPr bwMode="auto">
          <a:xfrm>
            <a:off x="1371600" y="5638800"/>
            <a:ext cx="609600" cy="533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140" name="Line 12"/>
          <p:cNvSpPr>
            <a:spLocks noChangeShapeType="1"/>
          </p:cNvSpPr>
          <p:nvPr/>
        </p:nvSpPr>
        <p:spPr bwMode="auto">
          <a:xfrm flipH="1">
            <a:off x="1447800" y="5638800"/>
            <a:ext cx="533400" cy="533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141" name="Text Box 13"/>
          <p:cNvSpPr txBox="1">
            <a:spLocks noChangeArrowheads="1"/>
          </p:cNvSpPr>
          <p:nvPr/>
        </p:nvSpPr>
        <p:spPr bwMode="auto">
          <a:xfrm>
            <a:off x="4978400" y="5851525"/>
            <a:ext cx="4165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000">
                <a:solidFill>
                  <a:srgbClr val="FF0066"/>
                </a:solidFill>
                <a:latin typeface="Arial" charset="0"/>
              </a:rPr>
              <a:t>-379 points!</a:t>
            </a:r>
          </a:p>
        </p:txBody>
      </p:sp>
      <p:pic>
        <p:nvPicPr>
          <p:cNvPr id="1072142" name="Picture 14" descr="D:\Program Files\Microsoft Office\Clipart\homeanim\ag00041_.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6457950"/>
            <a:ext cx="411163"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72143" name="Picture 15" descr="D:\Program Files\Microsoft Office\Clipart\Pub60Cor\ag00090_.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5410200"/>
            <a:ext cx="400050" cy="411163"/>
          </a:xfrm>
          <a:prstGeom prst="rect">
            <a:avLst/>
          </a:prstGeom>
          <a:noFill/>
          <a:extLst>
            <a:ext uri="{909E8E84-426E-40DD-AFC4-6F175D3DCCD1}">
              <a14:hiddenFill xmlns:a14="http://schemas.microsoft.com/office/drawing/2010/main">
                <a:solidFill>
                  <a:srgbClr val="FFFFFF"/>
                </a:solidFill>
              </a14:hiddenFill>
            </a:ext>
          </a:extLst>
        </p:spPr>
      </p:pic>
      <p:pic>
        <p:nvPicPr>
          <p:cNvPr id="1072144" name="Picture 16" descr="D:\Program Files\Microsoft Office\Clipart\Pub60Cor\ag00090_.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410200"/>
            <a:ext cx="400050" cy="411163"/>
          </a:xfrm>
          <a:prstGeom prst="rect">
            <a:avLst/>
          </a:prstGeom>
          <a:noFill/>
          <a:extLst>
            <a:ext uri="{909E8E84-426E-40DD-AFC4-6F175D3DCCD1}">
              <a14:hiddenFill xmlns:a14="http://schemas.microsoft.com/office/drawing/2010/main">
                <a:solidFill>
                  <a:srgbClr val="FFFFFF"/>
                </a:solidFill>
              </a14:hiddenFill>
            </a:ext>
          </a:extLst>
        </p:spPr>
      </p:pic>
      <p:pic>
        <p:nvPicPr>
          <p:cNvPr id="1072145" name="Picture 17" descr="D:\Program Files\Microsoft Office\Clipart\Pub60Cor\ag00090_.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5410200"/>
            <a:ext cx="400050" cy="411163"/>
          </a:xfrm>
          <a:prstGeom prst="rect">
            <a:avLst/>
          </a:prstGeom>
          <a:noFill/>
          <a:extLst>
            <a:ext uri="{909E8E84-426E-40DD-AFC4-6F175D3DCCD1}">
              <a14:hiddenFill xmlns:a14="http://schemas.microsoft.com/office/drawing/2010/main">
                <a:solidFill>
                  <a:srgbClr val="FFFFFF"/>
                </a:solidFill>
              </a14:hiddenFill>
            </a:ext>
          </a:extLst>
        </p:spPr>
      </p:pic>
      <p:pic>
        <p:nvPicPr>
          <p:cNvPr id="1072146" name="Picture 18" descr="D:\Program Files\Microsoft Office\Clipart\Pub60Cor\ag00090_.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5410200"/>
            <a:ext cx="400050" cy="411163"/>
          </a:xfrm>
          <a:prstGeom prst="rect">
            <a:avLst/>
          </a:prstGeom>
          <a:noFill/>
          <a:extLst>
            <a:ext uri="{909E8E84-426E-40DD-AFC4-6F175D3DCCD1}">
              <a14:hiddenFill xmlns:a14="http://schemas.microsoft.com/office/drawing/2010/main">
                <a:solidFill>
                  <a:srgbClr val="FFFFFF"/>
                </a:solidFill>
              </a14:hiddenFill>
            </a:ext>
          </a:extLst>
        </p:spPr>
      </p:pic>
      <p:pic>
        <p:nvPicPr>
          <p:cNvPr id="1072147" name="Picture 19" descr="D:\Program Files\Microsoft Office\Clipart\Pub60Cor\ag00090_.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5410200"/>
            <a:ext cx="400050" cy="411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2140"/>
                                        </p:tgtEl>
                                        <p:attrNameLst>
                                          <p:attrName>style.visibility</p:attrName>
                                        </p:attrNameLst>
                                      </p:cBhvr>
                                      <p:to>
                                        <p:strVal val="visible"/>
                                      </p:to>
                                    </p:set>
                                    <p:anim calcmode="lin" valueType="num">
                                      <p:cBhvr additive="base">
                                        <p:cTn id="7" dur="500" fill="hold"/>
                                        <p:tgtEl>
                                          <p:spTgt spid="1072140"/>
                                        </p:tgtEl>
                                        <p:attrNameLst>
                                          <p:attrName>ppt_x</p:attrName>
                                        </p:attrNameLst>
                                      </p:cBhvr>
                                      <p:tavLst>
                                        <p:tav tm="0">
                                          <p:val>
                                            <p:strVal val="0-#ppt_w/2"/>
                                          </p:val>
                                        </p:tav>
                                        <p:tav tm="100000">
                                          <p:val>
                                            <p:strVal val="#ppt_x"/>
                                          </p:val>
                                        </p:tav>
                                      </p:tavLst>
                                    </p:anim>
                                    <p:anim calcmode="lin" valueType="num">
                                      <p:cBhvr additive="base">
                                        <p:cTn id="8" dur="500" fill="hold"/>
                                        <p:tgtEl>
                                          <p:spTgt spid="10721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72139"/>
                                        </p:tgtEl>
                                        <p:attrNameLst>
                                          <p:attrName>style.visibility</p:attrName>
                                        </p:attrNameLst>
                                      </p:cBhvr>
                                      <p:to>
                                        <p:strVal val="visible"/>
                                      </p:to>
                                    </p:set>
                                    <p:anim calcmode="lin" valueType="num">
                                      <p:cBhvr additive="base">
                                        <p:cTn id="12" dur="500" fill="hold"/>
                                        <p:tgtEl>
                                          <p:spTgt spid="1072139"/>
                                        </p:tgtEl>
                                        <p:attrNameLst>
                                          <p:attrName>ppt_x</p:attrName>
                                        </p:attrNameLst>
                                      </p:cBhvr>
                                      <p:tavLst>
                                        <p:tav tm="0">
                                          <p:val>
                                            <p:strVal val="0-#ppt_w/2"/>
                                          </p:val>
                                        </p:tav>
                                        <p:tav tm="100000">
                                          <p:val>
                                            <p:strVal val="#ppt_x"/>
                                          </p:val>
                                        </p:tav>
                                      </p:tavLst>
                                    </p:anim>
                                    <p:anim calcmode="lin" valueType="num">
                                      <p:cBhvr additive="base">
                                        <p:cTn id="13" dur="500" fill="hold"/>
                                        <p:tgtEl>
                                          <p:spTgt spid="107213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1000"/>
                                  </p:stCondLst>
                                  <p:childTnLst>
                                    <p:set>
                                      <p:cBhvr>
                                        <p:cTn id="16" dur="1" fill="hold">
                                          <p:stCondLst>
                                            <p:cond delay="0"/>
                                          </p:stCondLst>
                                        </p:cTn>
                                        <p:tgtEl>
                                          <p:spTgt spid="1072138"/>
                                        </p:tgtEl>
                                        <p:attrNameLst>
                                          <p:attrName>style.visibility</p:attrName>
                                        </p:attrNameLst>
                                      </p:cBhvr>
                                      <p:to>
                                        <p:strVal val="visible"/>
                                      </p:to>
                                    </p:set>
                                    <p:anim calcmode="lin" valueType="num">
                                      <p:cBhvr additive="base">
                                        <p:cTn id="17" dur="500" fill="hold"/>
                                        <p:tgtEl>
                                          <p:spTgt spid="1072138"/>
                                        </p:tgtEl>
                                        <p:attrNameLst>
                                          <p:attrName>ppt_x</p:attrName>
                                        </p:attrNameLst>
                                      </p:cBhvr>
                                      <p:tavLst>
                                        <p:tav tm="0">
                                          <p:val>
                                            <p:strVal val="0-#ppt_w/2"/>
                                          </p:val>
                                        </p:tav>
                                        <p:tav tm="100000">
                                          <p:val>
                                            <p:strVal val="#ppt_x"/>
                                          </p:val>
                                        </p:tav>
                                      </p:tavLst>
                                    </p:anim>
                                    <p:anim calcmode="lin" valueType="num">
                                      <p:cBhvr additive="base">
                                        <p:cTn id="18" dur="500" fill="hold"/>
                                        <p:tgtEl>
                                          <p:spTgt spid="107213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2" presetClass="entr" presetSubtype="8" fill="hold" grpId="0" nodeType="afterEffect">
                                  <p:stCondLst>
                                    <p:cond delay="1000"/>
                                  </p:stCondLst>
                                  <p:childTnLst>
                                    <p:set>
                                      <p:cBhvr>
                                        <p:cTn id="21" dur="1" fill="hold">
                                          <p:stCondLst>
                                            <p:cond delay="0"/>
                                          </p:stCondLst>
                                        </p:cTn>
                                        <p:tgtEl>
                                          <p:spTgt spid="1072137"/>
                                        </p:tgtEl>
                                        <p:attrNameLst>
                                          <p:attrName>style.visibility</p:attrName>
                                        </p:attrNameLst>
                                      </p:cBhvr>
                                      <p:to>
                                        <p:strVal val="visible"/>
                                      </p:to>
                                    </p:set>
                                    <p:anim calcmode="lin" valueType="num">
                                      <p:cBhvr additive="base">
                                        <p:cTn id="22" dur="500" fill="hold"/>
                                        <p:tgtEl>
                                          <p:spTgt spid="1072137"/>
                                        </p:tgtEl>
                                        <p:attrNameLst>
                                          <p:attrName>ppt_x</p:attrName>
                                        </p:attrNameLst>
                                      </p:cBhvr>
                                      <p:tavLst>
                                        <p:tav tm="0">
                                          <p:val>
                                            <p:strVal val="0-#ppt_w/2"/>
                                          </p:val>
                                        </p:tav>
                                        <p:tav tm="100000">
                                          <p:val>
                                            <p:strVal val="#ppt_x"/>
                                          </p:val>
                                        </p:tav>
                                      </p:tavLst>
                                    </p:anim>
                                    <p:anim calcmode="lin" valueType="num">
                                      <p:cBhvr additive="base">
                                        <p:cTn id="23" dur="500" fill="hold"/>
                                        <p:tgtEl>
                                          <p:spTgt spid="107213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grpId="0" nodeType="afterEffect">
                                  <p:stCondLst>
                                    <p:cond delay="2000"/>
                                  </p:stCondLst>
                                  <p:childTnLst>
                                    <p:set>
                                      <p:cBhvr>
                                        <p:cTn id="26" dur="1" fill="hold">
                                          <p:stCondLst>
                                            <p:cond delay="0"/>
                                          </p:stCondLst>
                                        </p:cTn>
                                        <p:tgtEl>
                                          <p:spTgt spid="1072141"/>
                                        </p:tgtEl>
                                        <p:attrNameLst>
                                          <p:attrName>style.visibility</p:attrName>
                                        </p:attrNameLst>
                                      </p:cBhvr>
                                      <p:to>
                                        <p:strVal val="visible"/>
                                      </p:to>
                                    </p:set>
                                    <p:anim calcmode="lin" valueType="num">
                                      <p:cBhvr additive="base">
                                        <p:cTn id="27" dur="500" fill="hold"/>
                                        <p:tgtEl>
                                          <p:spTgt spid="1072141"/>
                                        </p:tgtEl>
                                        <p:attrNameLst>
                                          <p:attrName>ppt_x</p:attrName>
                                        </p:attrNameLst>
                                      </p:cBhvr>
                                      <p:tavLst>
                                        <p:tav tm="0">
                                          <p:val>
                                            <p:strVal val="0-#ppt_w/2"/>
                                          </p:val>
                                        </p:tav>
                                        <p:tav tm="100000">
                                          <p:val>
                                            <p:strVal val="#ppt_x"/>
                                          </p:val>
                                        </p:tav>
                                      </p:tavLst>
                                    </p:anim>
                                    <p:anim calcmode="lin" valueType="num">
                                      <p:cBhvr additive="base">
                                        <p:cTn id="28" dur="500" fill="hold"/>
                                        <p:tgtEl>
                                          <p:spTgt spid="107214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6500"/>
                            </p:stCondLst>
                            <p:childTnLst>
                              <p:par>
                                <p:cTn id="30" presetID="2" presetClass="entr" presetSubtype="4" fill="hold" nodeType="afterEffect">
                                  <p:stCondLst>
                                    <p:cond delay="0"/>
                                  </p:stCondLst>
                                  <p:childTnLst>
                                    <p:set>
                                      <p:cBhvr>
                                        <p:cTn id="31" dur="1" fill="hold">
                                          <p:stCondLst>
                                            <p:cond delay="0"/>
                                          </p:stCondLst>
                                        </p:cTn>
                                        <p:tgtEl>
                                          <p:spTgt spid="1072142"/>
                                        </p:tgtEl>
                                        <p:attrNameLst>
                                          <p:attrName>style.visibility</p:attrName>
                                        </p:attrNameLst>
                                      </p:cBhvr>
                                      <p:to>
                                        <p:strVal val="visible"/>
                                      </p:to>
                                    </p:set>
                                    <p:anim calcmode="lin" valueType="num">
                                      <p:cBhvr additive="base">
                                        <p:cTn id="32" dur="500" fill="hold"/>
                                        <p:tgtEl>
                                          <p:spTgt spid="1072142"/>
                                        </p:tgtEl>
                                        <p:attrNameLst>
                                          <p:attrName>ppt_x</p:attrName>
                                        </p:attrNameLst>
                                      </p:cBhvr>
                                      <p:tavLst>
                                        <p:tav tm="0">
                                          <p:val>
                                            <p:strVal val="#ppt_x"/>
                                          </p:val>
                                        </p:tav>
                                        <p:tav tm="100000">
                                          <p:val>
                                            <p:strVal val="#ppt_x"/>
                                          </p:val>
                                        </p:tav>
                                      </p:tavLst>
                                    </p:anim>
                                    <p:anim calcmode="lin" valueType="num">
                                      <p:cBhvr additive="base">
                                        <p:cTn id="33" dur="500" fill="hold"/>
                                        <p:tgtEl>
                                          <p:spTgt spid="1072142"/>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7000"/>
                            </p:stCondLst>
                            <p:childTnLst>
                              <p:par>
                                <p:cTn id="35" presetID="2" presetClass="entr" presetSubtype="2" fill="hold" nodeType="afterEffect">
                                  <p:stCondLst>
                                    <p:cond delay="0"/>
                                  </p:stCondLst>
                                  <p:childTnLst>
                                    <p:set>
                                      <p:cBhvr>
                                        <p:cTn id="36" dur="1" fill="hold">
                                          <p:stCondLst>
                                            <p:cond delay="0"/>
                                          </p:stCondLst>
                                        </p:cTn>
                                        <p:tgtEl>
                                          <p:spTgt spid="1072143"/>
                                        </p:tgtEl>
                                        <p:attrNameLst>
                                          <p:attrName>style.visibility</p:attrName>
                                        </p:attrNameLst>
                                      </p:cBhvr>
                                      <p:to>
                                        <p:strVal val="visible"/>
                                      </p:to>
                                    </p:set>
                                    <p:anim calcmode="lin" valueType="num">
                                      <p:cBhvr additive="base">
                                        <p:cTn id="37" dur="500" fill="hold"/>
                                        <p:tgtEl>
                                          <p:spTgt spid="1072143"/>
                                        </p:tgtEl>
                                        <p:attrNameLst>
                                          <p:attrName>ppt_x</p:attrName>
                                        </p:attrNameLst>
                                      </p:cBhvr>
                                      <p:tavLst>
                                        <p:tav tm="0">
                                          <p:val>
                                            <p:strVal val="1+#ppt_w/2"/>
                                          </p:val>
                                        </p:tav>
                                        <p:tav tm="100000">
                                          <p:val>
                                            <p:strVal val="#ppt_x"/>
                                          </p:val>
                                        </p:tav>
                                      </p:tavLst>
                                    </p:anim>
                                    <p:anim calcmode="lin" valueType="num">
                                      <p:cBhvr additive="base">
                                        <p:cTn id="38" dur="500" fill="hold"/>
                                        <p:tgtEl>
                                          <p:spTgt spid="107214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500"/>
                            </p:stCondLst>
                            <p:childTnLst>
                              <p:par>
                                <p:cTn id="40" presetID="2" presetClass="entr" presetSubtype="2" fill="hold" nodeType="afterEffect">
                                  <p:stCondLst>
                                    <p:cond delay="0"/>
                                  </p:stCondLst>
                                  <p:childTnLst>
                                    <p:set>
                                      <p:cBhvr>
                                        <p:cTn id="41" dur="1" fill="hold">
                                          <p:stCondLst>
                                            <p:cond delay="0"/>
                                          </p:stCondLst>
                                        </p:cTn>
                                        <p:tgtEl>
                                          <p:spTgt spid="1072144"/>
                                        </p:tgtEl>
                                        <p:attrNameLst>
                                          <p:attrName>style.visibility</p:attrName>
                                        </p:attrNameLst>
                                      </p:cBhvr>
                                      <p:to>
                                        <p:strVal val="visible"/>
                                      </p:to>
                                    </p:set>
                                    <p:anim calcmode="lin" valueType="num">
                                      <p:cBhvr additive="base">
                                        <p:cTn id="42" dur="500" fill="hold"/>
                                        <p:tgtEl>
                                          <p:spTgt spid="1072144"/>
                                        </p:tgtEl>
                                        <p:attrNameLst>
                                          <p:attrName>ppt_x</p:attrName>
                                        </p:attrNameLst>
                                      </p:cBhvr>
                                      <p:tavLst>
                                        <p:tav tm="0">
                                          <p:val>
                                            <p:strVal val="1+#ppt_w/2"/>
                                          </p:val>
                                        </p:tav>
                                        <p:tav tm="100000">
                                          <p:val>
                                            <p:strVal val="#ppt_x"/>
                                          </p:val>
                                        </p:tav>
                                      </p:tavLst>
                                    </p:anim>
                                    <p:anim calcmode="lin" valueType="num">
                                      <p:cBhvr additive="base">
                                        <p:cTn id="43" dur="500" fill="hold"/>
                                        <p:tgtEl>
                                          <p:spTgt spid="107214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8000"/>
                            </p:stCondLst>
                            <p:childTnLst>
                              <p:par>
                                <p:cTn id="45" presetID="2" presetClass="entr" presetSubtype="2" fill="hold" nodeType="afterEffect">
                                  <p:stCondLst>
                                    <p:cond delay="0"/>
                                  </p:stCondLst>
                                  <p:childTnLst>
                                    <p:set>
                                      <p:cBhvr>
                                        <p:cTn id="46" dur="1" fill="hold">
                                          <p:stCondLst>
                                            <p:cond delay="0"/>
                                          </p:stCondLst>
                                        </p:cTn>
                                        <p:tgtEl>
                                          <p:spTgt spid="1072145"/>
                                        </p:tgtEl>
                                        <p:attrNameLst>
                                          <p:attrName>style.visibility</p:attrName>
                                        </p:attrNameLst>
                                      </p:cBhvr>
                                      <p:to>
                                        <p:strVal val="visible"/>
                                      </p:to>
                                    </p:set>
                                    <p:anim calcmode="lin" valueType="num">
                                      <p:cBhvr additive="base">
                                        <p:cTn id="47" dur="500" fill="hold"/>
                                        <p:tgtEl>
                                          <p:spTgt spid="1072145"/>
                                        </p:tgtEl>
                                        <p:attrNameLst>
                                          <p:attrName>ppt_x</p:attrName>
                                        </p:attrNameLst>
                                      </p:cBhvr>
                                      <p:tavLst>
                                        <p:tav tm="0">
                                          <p:val>
                                            <p:strVal val="1+#ppt_w/2"/>
                                          </p:val>
                                        </p:tav>
                                        <p:tav tm="100000">
                                          <p:val>
                                            <p:strVal val="#ppt_x"/>
                                          </p:val>
                                        </p:tav>
                                      </p:tavLst>
                                    </p:anim>
                                    <p:anim calcmode="lin" valueType="num">
                                      <p:cBhvr additive="base">
                                        <p:cTn id="48" dur="500" fill="hold"/>
                                        <p:tgtEl>
                                          <p:spTgt spid="1072145"/>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8500"/>
                            </p:stCondLst>
                            <p:childTnLst>
                              <p:par>
                                <p:cTn id="50" presetID="2" presetClass="entr" presetSubtype="2" fill="hold" nodeType="afterEffect">
                                  <p:stCondLst>
                                    <p:cond delay="0"/>
                                  </p:stCondLst>
                                  <p:childTnLst>
                                    <p:set>
                                      <p:cBhvr>
                                        <p:cTn id="51" dur="1" fill="hold">
                                          <p:stCondLst>
                                            <p:cond delay="0"/>
                                          </p:stCondLst>
                                        </p:cTn>
                                        <p:tgtEl>
                                          <p:spTgt spid="1072147"/>
                                        </p:tgtEl>
                                        <p:attrNameLst>
                                          <p:attrName>style.visibility</p:attrName>
                                        </p:attrNameLst>
                                      </p:cBhvr>
                                      <p:to>
                                        <p:strVal val="visible"/>
                                      </p:to>
                                    </p:set>
                                    <p:anim calcmode="lin" valueType="num">
                                      <p:cBhvr additive="base">
                                        <p:cTn id="52" dur="500" fill="hold"/>
                                        <p:tgtEl>
                                          <p:spTgt spid="1072147"/>
                                        </p:tgtEl>
                                        <p:attrNameLst>
                                          <p:attrName>ppt_x</p:attrName>
                                        </p:attrNameLst>
                                      </p:cBhvr>
                                      <p:tavLst>
                                        <p:tav tm="0">
                                          <p:val>
                                            <p:strVal val="1+#ppt_w/2"/>
                                          </p:val>
                                        </p:tav>
                                        <p:tav tm="100000">
                                          <p:val>
                                            <p:strVal val="#ppt_x"/>
                                          </p:val>
                                        </p:tav>
                                      </p:tavLst>
                                    </p:anim>
                                    <p:anim calcmode="lin" valueType="num">
                                      <p:cBhvr additive="base">
                                        <p:cTn id="53" dur="500" fill="hold"/>
                                        <p:tgtEl>
                                          <p:spTgt spid="107214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9000"/>
                            </p:stCondLst>
                            <p:childTnLst>
                              <p:par>
                                <p:cTn id="55" presetID="2" presetClass="entr" presetSubtype="2" fill="hold" nodeType="afterEffect">
                                  <p:stCondLst>
                                    <p:cond delay="0"/>
                                  </p:stCondLst>
                                  <p:childTnLst>
                                    <p:set>
                                      <p:cBhvr>
                                        <p:cTn id="56" dur="1" fill="hold">
                                          <p:stCondLst>
                                            <p:cond delay="0"/>
                                          </p:stCondLst>
                                        </p:cTn>
                                        <p:tgtEl>
                                          <p:spTgt spid="1072146"/>
                                        </p:tgtEl>
                                        <p:attrNameLst>
                                          <p:attrName>style.visibility</p:attrName>
                                        </p:attrNameLst>
                                      </p:cBhvr>
                                      <p:to>
                                        <p:strVal val="visible"/>
                                      </p:to>
                                    </p:set>
                                    <p:anim calcmode="lin" valueType="num">
                                      <p:cBhvr additive="base">
                                        <p:cTn id="57" dur="500" fill="hold"/>
                                        <p:tgtEl>
                                          <p:spTgt spid="1072146"/>
                                        </p:tgtEl>
                                        <p:attrNameLst>
                                          <p:attrName>ppt_x</p:attrName>
                                        </p:attrNameLst>
                                      </p:cBhvr>
                                      <p:tavLst>
                                        <p:tav tm="0">
                                          <p:val>
                                            <p:strVal val="1+#ppt_w/2"/>
                                          </p:val>
                                        </p:tav>
                                        <p:tav tm="100000">
                                          <p:val>
                                            <p:strVal val="#ppt_x"/>
                                          </p:val>
                                        </p:tav>
                                      </p:tavLst>
                                    </p:anim>
                                    <p:anim calcmode="lin" valueType="num">
                                      <p:cBhvr additive="base">
                                        <p:cTn id="58" dur="500" fill="hold"/>
                                        <p:tgtEl>
                                          <p:spTgt spid="1072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7" grpId="0" animBg="1" autoUpdateAnimBg="0"/>
      <p:bldP spid="1072138" grpId="0" animBg="1"/>
      <p:bldP spid="1072139" grpId="0" animBg="1"/>
      <p:bldP spid="1072140" grpId="0" animBg="1"/>
      <p:bldP spid="107214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a:xfrm>
            <a:off x="2209800" y="0"/>
            <a:ext cx="6934200" cy="762000"/>
          </a:xfrm>
        </p:spPr>
        <p:txBody>
          <a:bodyPr/>
          <a:lstStyle/>
          <a:p>
            <a:r>
              <a:rPr lang="en-US" altLang="en-US" sz="3600"/>
              <a:t>Notation Issues – 5</a:t>
            </a:r>
          </a:p>
        </p:txBody>
      </p:sp>
      <p:sp>
        <p:nvSpPr>
          <p:cNvPr id="1074183" name="Rectangle 7"/>
          <p:cNvSpPr>
            <a:spLocks noGrp="1" noChangeArrowheads="1"/>
          </p:cNvSpPr>
          <p:nvPr>
            <p:ph type="body" idx="1"/>
          </p:nvPr>
        </p:nvSpPr>
        <p:spPr>
          <a:xfrm>
            <a:off x="304800" y="762000"/>
            <a:ext cx="8534400" cy="1600200"/>
          </a:xfrm>
          <a:solidFill>
            <a:srgbClr val="66FFFF"/>
          </a:solidFill>
          <a:ln>
            <a:solidFill>
              <a:schemeClr val="tx1"/>
            </a:solidFill>
            <a:miter lim="800000"/>
            <a:headEnd/>
            <a:tailEnd/>
          </a:ln>
        </p:spPr>
        <p:txBody>
          <a:bodyPr/>
          <a:lstStyle/>
          <a:p>
            <a:pPr marL="4763" indent="225425">
              <a:buFontTx/>
              <a:buNone/>
            </a:pPr>
            <a:r>
              <a:rPr lang="en-US" altLang="en-US" sz="2400" dirty="0">
                <a:solidFill>
                  <a:schemeClr val="bg1"/>
                </a:solidFill>
              </a:rPr>
              <a:t>A correct version of the equation from the previous slide is given here.  This is correct since the voltage is in the phasor domain.  In general, we can say that there should be no </a:t>
            </a:r>
            <a:r>
              <a:rPr lang="en-US" altLang="en-US" sz="2400" i="1" dirty="0">
                <a:solidFill>
                  <a:schemeClr val="bg1"/>
                </a:solidFill>
              </a:rPr>
              <a:t>j’s</a:t>
            </a:r>
            <a:r>
              <a:rPr lang="en-US" altLang="en-US" sz="2400" dirty="0">
                <a:solidFill>
                  <a:schemeClr val="bg1"/>
                </a:solidFill>
              </a:rPr>
              <a:t> in the time domain, and no </a:t>
            </a:r>
            <a:r>
              <a:rPr lang="en-US" altLang="en-US" sz="2400" i="1" dirty="0">
                <a:solidFill>
                  <a:schemeClr val="bg1"/>
                </a:solidFill>
              </a:rPr>
              <a:t>t’s</a:t>
            </a:r>
            <a:r>
              <a:rPr lang="en-US" altLang="en-US" sz="2400" dirty="0">
                <a:solidFill>
                  <a:schemeClr val="bg1"/>
                </a:solidFill>
              </a:rPr>
              <a:t> in the phasor domain.</a:t>
            </a:r>
          </a:p>
        </p:txBody>
      </p:sp>
      <p:graphicFrame>
        <p:nvGraphicFramePr>
          <p:cNvPr id="1074184" name="Object 8"/>
          <p:cNvGraphicFramePr>
            <a:graphicFrameLocks noChangeAspect="1"/>
          </p:cNvGraphicFramePr>
          <p:nvPr/>
        </p:nvGraphicFramePr>
        <p:xfrm>
          <a:off x="176213" y="2362200"/>
          <a:ext cx="4283075" cy="533400"/>
        </p:xfrm>
        <a:graphic>
          <a:graphicData uri="http://schemas.openxmlformats.org/presentationml/2006/ole">
            <mc:AlternateContent xmlns:mc="http://schemas.openxmlformats.org/markup-compatibility/2006">
              <mc:Choice xmlns:v="urn:schemas-microsoft-com:vml" Requires="v">
                <p:oleObj spid="_x0000_s1074272" name="Equation" r:id="rId4" imgW="1981080" imgH="266400" progId="Equation.DSMT4">
                  <p:embed/>
                </p:oleObj>
              </mc:Choice>
              <mc:Fallback>
                <p:oleObj name="Equation" r:id="rId4" imgW="1981080" imgH="2664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2362200"/>
                        <a:ext cx="4283075" cy="5334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4185" name="Text Box 9"/>
          <p:cNvSpPr txBox="1">
            <a:spLocks noChangeArrowheads="1"/>
          </p:cNvSpPr>
          <p:nvPr/>
        </p:nvSpPr>
        <p:spPr bwMode="auto">
          <a:xfrm>
            <a:off x="5181600" y="2362200"/>
            <a:ext cx="3679825"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t>Correct, No Mixed Domains</a:t>
            </a:r>
          </a:p>
        </p:txBody>
      </p:sp>
      <p:sp>
        <p:nvSpPr>
          <p:cNvPr id="1074186" name="Line 10"/>
          <p:cNvSpPr>
            <a:spLocks noChangeShapeType="1"/>
          </p:cNvSpPr>
          <p:nvPr/>
        </p:nvSpPr>
        <p:spPr bwMode="auto">
          <a:xfrm flipH="1">
            <a:off x="4419600" y="2590800"/>
            <a:ext cx="762000"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Group 1"/>
          <p:cNvGrpSpPr/>
          <p:nvPr/>
        </p:nvGrpSpPr>
        <p:grpSpPr>
          <a:xfrm>
            <a:off x="914400" y="3013075"/>
            <a:ext cx="7958138" cy="3844925"/>
            <a:chOff x="914400" y="3013075"/>
            <a:chExt cx="7958138" cy="3844925"/>
          </a:xfrm>
        </p:grpSpPr>
        <p:graphicFrame>
          <p:nvGraphicFramePr>
            <p:cNvPr id="1074179" name="Object 3"/>
            <p:cNvGraphicFramePr>
              <a:graphicFrameLocks noChangeAspect="1"/>
            </p:cNvGraphicFramePr>
            <p:nvPr>
              <p:extLst>
                <p:ext uri="{D42A27DB-BD31-4B8C-83A1-F6EECF244321}">
                  <p14:modId xmlns:p14="http://schemas.microsoft.com/office/powerpoint/2010/main" val="1477861434"/>
                </p:ext>
              </p:extLst>
            </p:nvPr>
          </p:nvGraphicFramePr>
          <p:xfrm>
            <a:off x="914400" y="3013075"/>
            <a:ext cx="6027738" cy="3844925"/>
          </p:xfrm>
          <a:graphic>
            <a:graphicData uri="http://schemas.openxmlformats.org/presentationml/2006/ole">
              <mc:AlternateContent xmlns:mc="http://schemas.openxmlformats.org/markup-compatibility/2006">
                <mc:Choice xmlns:v="urn:schemas-microsoft-com:vml" Requires="v">
                  <p:oleObj spid="_x0000_s1074273" name="VISIO" r:id="rId6" imgW="6941520" imgH="4426920" progId="Visio.Drawing.6">
                    <p:embed/>
                  </p:oleObj>
                </mc:Choice>
                <mc:Fallback>
                  <p:oleObj name="VISIO" r:id="rId6" imgW="6941520" imgH="4426920" progId="Visio.Drawing.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013075"/>
                          <a:ext cx="6027738"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4180" name="Line 4"/>
            <p:cNvSpPr>
              <a:spLocks noChangeShapeType="1"/>
            </p:cNvSpPr>
            <p:nvPr/>
          </p:nvSpPr>
          <p:spPr bwMode="auto">
            <a:xfrm>
              <a:off x="6858000" y="4953000"/>
              <a:ext cx="2008188" cy="15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181" name="Text Box 5"/>
            <p:cNvSpPr txBox="1">
              <a:spLocks noChangeArrowheads="1"/>
            </p:cNvSpPr>
            <p:nvPr/>
          </p:nvSpPr>
          <p:spPr bwMode="auto">
            <a:xfrm>
              <a:off x="7162800" y="3276600"/>
              <a:ext cx="396875" cy="11969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i="1">
                  <a:solidFill>
                    <a:schemeClr val="bg1"/>
                  </a:solidFill>
                </a:rPr>
                <a:t>R</a:t>
              </a:r>
            </a:p>
            <a:p>
              <a:pPr eaLnBrk="0" hangingPunct="0"/>
              <a:r>
                <a:rPr lang="en-US" altLang="en-US" i="1">
                  <a:solidFill>
                    <a:schemeClr val="bg1"/>
                  </a:solidFill>
                </a:rPr>
                <a:t>L</a:t>
              </a:r>
            </a:p>
            <a:p>
              <a:pPr eaLnBrk="0" hangingPunct="0"/>
              <a:r>
                <a:rPr lang="en-US" altLang="en-US" i="1">
                  <a:solidFill>
                    <a:schemeClr val="bg1"/>
                  </a:solidFill>
                </a:rPr>
                <a:t>C</a:t>
              </a:r>
            </a:p>
          </p:txBody>
        </p:sp>
        <p:sp>
          <p:nvSpPr>
            <p:cNvPr id="1074187" name="Text Box 11"/>
            <p:cNvSpPr txBox="1">
              <a:spLocks noChangeArrowheads="1"/>
            </p:cNvSpPr>
            <p:nvPr/>
          </p:nvSpPr>
          <p:spPr bwMode="auto">
            <a:xfrm>
              <a:off x="7848600" y="3276600"/>
              <a:ext cx="947738" cy="4667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dirty="0">
                  <a:solidFill>
                    <a:schemeClr val="bg1"/>
                  </a:solidFill>
                </a:rPr>
                <a:t>No</a:t>
              </a:r>
              <a:r>
                <a:rPr lang="en-US" altLang="en-US" i="1" dirty="0">
                  <a:solidFill>
                    <a:schemeClr val="bg1"/>
                  </a:solidFill>
                </a:rPr>
                <a:t> j’s</a:t>
              </a:r>
            </a:p>
          </p:txBody>
        </p:sp>
        <p:sp>
          <p:nvSpPr>
            <p:cNvPr id="1074188" name="Text Box 12"/>
            <p:cNvSpPr txBox="1">
              <a:spLocks noChangeArrowheads="1"/>
            </p:cNvSpPr>
            <p:nvPr/>
          </p:nvSpPr>
          <p:spPr bwMode="auto">
            <a:xfrm>
              <a:off x="7924800" y="5257800"/>
              <a:ext cx="947738" cy="4667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solidFill>
                    <a:schemeClr val="bg1"/>
                  </a:solidFill>
                </a:rPr>
                <a:t>No</a:t>
              </a:r>
              <a:r>
                <a:rPr lang="en-US" altLang="en-US" i="1">
                  <a:solidFill>
                    <a:schemeClr val="bg1"/>
                  </a:solidFill>
                </a:rPr>
                <a:t> t’s</a:t>
              </a:r>
            </a:p>
          </p:txBody>
        </p:sp>
        <p:sp>
          <p:nvSpPr>
            <p:cNvPr id="1074189" name="Text Box 13"/>
            <p:cNvSpPr txBox="1">
              <a:spLocks noChangeArrowheads="1"/>
            </p:cNvSpPr>
            <p:nvPr/>
          </p:nvSpPr>
          <p:spPr bwMode="auto">
            <a:xfrm>
              <a:off x="7239000" y="5257800"/>
              <a:ext cx="498475" cy="119697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i="1">
                  <a:solidFill>
                    <a:schemeClr val="bg1"/>
                  </a:solidFill>
                </a:rPr>
                <a:t>Z</a:t>
              </a:r>
              <a:r>
                <a:rPr lang="en-US" altLang="en-US" i="1" baseline="-25000">
                  <a:solidFill>
                    <a:schemeClr val="bg1"/>
                  </a:solidFill>
                </a:rPr>
                <a:t>R</a:t>
              </a:r>
            </a:p>
            <a:p>
              <a:pPr eaLnBrk="0" hangingPunct="0"/>
              <a:r>
                <a:rPr lang="en-US" altLang="en-US" i="1">
                  <a:solidFill>
                    <a:schemeClr val="bg1"/>
                  </a:solidFill>
                </a:rPr>
                <a:t>Z</a:t>
              </a:r>
              <a:r>
                <a:rPr lang="en-US" altLang="en-US" i="1" baseline="-25000">
                  <a:solidFill>
                    <a:schemeClr val="bg1"/>
                  </a:solidFill>
                </a:rPr>
                <a:t>L</a:t>
              </a:r>
            </a:p>
            <a:p>
              <a:pPr eaLnBrk="0" hangingPunct="0"/>
              <a:r>
                <a:rPr lang="en-US" altLang="en-US" i="1">
                  <a:solidFill>
                    <a:schemeClr val="bg1"/>
                  </a:solidFill>
                </a:rPr>
                <a:t>Z</a:t>
              </a:r>
              <a:r>
                <a:rPr lang="en-US" altLang="en-US" i="1" baseline="-25000">
                  <a:solidFill>
                    <a:schemeClr val="bg1"/>
                  </a:solidFill>
                </a:rPr>
                <a:t>C</a:t>
              </a:r>
              <a:endParaRPr lang="en-US" altLang="en-US" i="1">
                <a:solidFill>
                  <a:schemeClr val="bg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a:xfrm>
            <a:off x="685800" y="0"/>
            <a:ext cx="8458200" cy="838200"/>
          </a:xfrm>
        </p:spPr>
        <p:txBody>
          <a:bodyPr/>
          <a:lstStyle/>
          <a:p>
            <a:r>
              <a:rPr lang="en-US" altLang="en-US" sz="3600"/>
              <a:t>Previous Example Solution – 1</a:t>
            </a:r>
          </a:p>
        </p:txBody>
      </p:sp>
      <p:grpSp>
        <p:nvGrpSpPr>
          <p:cNvPr id="3" name="Group 2"/>
          <p:cNvGrpSpPr/>
          <p:nvPr/>
        </p:nvGrpSpPr>
        <p:grpSpPr>
          <a:xfrm>
            <a:off x="0" y="1066800"/>
            <a:ext cx="9144000" cy="5791200"/>
            <a:chOff x="0" y="1066800"/>
            <a:chExt cx="9144000" cy="5791200"/>
          </a:xfrm>
        </p:grpSpPr>
        <p:sp>
          <p:nvSpPr>
            <p:cNvPr id="1076227" name="Text Box 3"/>
            <p:cNvSpPr txBox="1">
              <a:spLocks noChangeArrowheads="1"/>
            </p:cNvSpPr>
            <p:nvPr/>
          </p:nvSpPr>
          <p:spPr bwMode="auto">
            <a:xfrm>
              <a:off x="152400" y="3810000"/>
              <a:ext cx="4876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rgbClr val="FFC000"/>
                  </a:solidFill>
                  <a:latin typeface="Arial" charset="0"/>
                </a:rPr>
                <a:t>Solution:  Let us look again at this circuit, which we solved in the previous part.  </a:t>
              </a:r>
              <a:br>
                <a:rPr lang="en-US" altLang="en-US" sz="2000" dirty="0">
                  <a:solidFill>
                    <a:srgbClr val="FFC000"/>
                  </a:solidFill>
                  <a:latin typeface="Arial" charset="0"/>
                </a:rPr>
              </a:br>
              <a:r>
                <a:rPr lang="en-US" altLang="en-US" sz="2000" dirty="0">
                  <a:solidFill>
                    <a:srgbClr val="FFC000"/>
                  </a:solidFill>
                  <a:latin typeface="Arial" charset="0"/>
                </a:rPr>
                <a:t>We used the phasor analysis technique.</a:t>
              </a:r>
            </a:p>
            <a:p>
              <a:r>
                <a:rPr lang="en-US" altLang="en-US" sz="2000" dirty="0">
                  <a:solidFill>
                    <a:srgbClr val="FFC000"/>
                  </a:solidFill>
                  <a:latin typeface="Arial" charset="0"/>
                </a:rPr>
                <a:t>	The first step was to transform the problem into the phasor domain.  </a:t>
              </a:r>
            </a:p>
          </p:txBody>
        </p:sp>
        <p:grpSp>
          <p:nvGrpSpPr>
            <p:cNvPr id="2" name="Group 1"/>
            <p:cNvGrpSpPr/>
            <p:nvPr/>
          </p:nvGrpSpPr>
          <p:grpSpPr>
            <a:xfrm>
              <a:off x="0" y="1066800"/>
              <a:ext cx="7620000" cy="2266950"/>
              <a:chOff x="0" y="1066800"/>
              <a:chExt cx="7620000" cy="2266950"/>
            </a:xfrm>
          </p:grpSpPr>
          <p:sp>
            <p:nvSpPr>
              <p:cNvPr id="1076228" name="Text Box 4"/>
              <p:cNvSpPr txBox="1">
                <a:spLocks noChangeArrowheads="1"/>
              </p:cNvSpPr>
              <p:nvPr/>
            </p:nvSpPr>
            <p:spPr bwMode="auto">
              <a:xfrm>
                <a:off x="0" y="1066800"/>
                <a:ext cx="4038600" cy="13493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chemeClr val="bg1"/>
                    </a:solidFill>
                    <a:latin typeface="Arial" charset="0"/>
                  </a:rPr>
                  <a:t>	Problem Statement:  Imagine the circuit here has a sinusoidal source.  What is the steady state value for the current </a:t>
                </a:r>
                <a:r>
                  <a:rPr lang="en-US" altLang="en-US" sz="2000" i="1" dirty="0">
                    <a:solidFill>
                      <a:schemeClr val="bg1"/>
                    </a:solidFill>
                    <a:cs typeface="Times New Roman" panose="02020603050405020304" pitchFamily="18" charset="0"/>
                  </a:rPr>
                  <a:t>i(t)</a:t>
                </a:r>
                <a:r>
                  <a:rPr lang="en-US" altLang="en-US" sz="2000" dirty="0">
                    <a:solidFill>
                      <a:schemeClr val="bg1"/>
                    </a:solidFill>
                    <a:latin typeface="Arial" charset="0"/>
                  </a:rPr>
                  <a:t>?</a:t>
                </a:r>
              </a:p>
            </p:txBody>
          </p:sp>
          <p:graphicFrame>
            <p:nvGraphicFramePr>
              <p:cNvPr id="1076229" name="Object 5"/>
              <p:cNvGraphicFramePr>
                <a:graphicFrameLocks noChangeAspect="1"/>
              </p:cNvGraphicFramePr>
              <p:nvPr>
                <p:extLst>
                  <p:ext uri="{D42A27DB-BD31-4B8C-83A1-F6EECF244321}">
                    <p14:modId xmlns:p14="http://schemas.microsoft.com/office/powerpoint/2010/main" val="2112037744"/>
                  </p:ext>
                </p:extLst>
              </p:nvPr>
            </p:nvGraphicFramePr>
            <p:xfrm>
              <a:off x="762000" y="2438400"/>
              <a:ext cx="3222625" cy="490538"/>
            </p:xfrm>
            <a:graphic>
              <a:graphicData uri="http://schemas.openxmlformats.org/presentationml/2006/ole">
                <mc:AlternateContent xmlns:mc="http://schemas.openxmlformats.org/markup-compatibility/2006">
                  <mc:Choice xmlns:v="urn:schemas-microsoft-com:vml" Requires="v">
                    <p:oleObj spid="_x0000_s1076361" name="Equation" r:id="rId4" imgW="1587240" imgH="241200" progId="Equation.DSMT4">
                      <p:embed/>
                    </p:oleObj>
                  </mc:Choice>
                  <mc:Fallback>
                    <p:oleObj name="Equation" r:id="rId4" imgW="1587240" imgH="2412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438400"/>
                            <a:ext cx="3222625" cy="490538"/>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6230" name="Object 6"/>
              <p:cNvGraphicFramePr>
                <a:graphicFrameLocks noChangeAspect="1"/>
              </p:cNvGraphicFramePr>
              <p:nvPr>
                <p:extLst>
                  <p:ext uri="{D42A27DB-BD31-4B8C-83A1-F6EECF244321}">
                    <p14:modId xmlns:p14="http://schemas.microsoft.com/office/powerpoint/2010/main" val="1738466332"/>
                  </p:ext>
                </p:extLst>
              </p:nvPr>
            </p:nvGraphicFramePr>
            <p:xfrm>
              <a:off x="4038600" y="1066800"/>
              <a:ext cx="3581400" cy="2266950"/>
            </p:xfrm>
            <a:graphic>
              <a:graphicData uri="http://schemas.openxmlformats.org/presentationml/2006/ole">
                <mc:AlternateContent xmlns:mc="http://schemas.openxmlformats.org/markup-compatibility/2006">
                  <mc:Choice xmlns:v="urn:schemas-microsoft-com:vml" Requires="v">
                    <p:oleObj spid="_x0000_s1076362" name="Visio" r:id="rId6" imgW="5057699" imgH="3199770" progId="Visio.Drawing.11">
                      <p:embed/>
                    </p:oleObj>
                  </mc:Choice>
                  <mc:Fallback>
                    <p:oleObj name="Visio" r:id="rId6" imgW="5057699" imgH="3199770" progId="Visio.Drawing.11">
                      <p:embed/>
                      <p:pic>
                        <p:nvPicPr>
                          <p:cNvPr id="0" name="Object 6"/>
                          <p:cNvPicPr>
                            <a:picLocks noChangeAspect="1" noChangeArrowheads="1"/>
                          </p:cNvPicPr>
                          <p:nvPr/>
                        </p:nvPicPr>
                        <p:blipFill>
                          <a:blip r:embed="rId7"/>
                          <a:srcRect/>
                          <a:stretch>
                            <a:fillRect/>
                          </a:stretch>
                        </p:blipFill>
                        <p:spPr bwMode="auto">
                          <a:xfrm>
                            <a:off x="4038600" y="1066800"/>
                            <a:ext cx="3581400" cy="226695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076231" name="Object 7"/>
            <p:cNvGraphicFramePr>
              <a:graphicFrameLocks noChangeAspect="1"/>
            </p:cNvGraphicFramePr>
            <p:nvPr>
              <p:extLst>
                <p:ext uri="{D42A27DB-BD31-4B8C-83A1-F6EECF244321}">
                  <p14:modId xmlns:p14="http://schemas.microsoft.com/office/powerpoint/2010/main" val="2223438054"/>
                </p:ext>
              </p:extLst>
            </p:nvPr>
          </p:nvGraphicFramePr>
          <p:xfrm>
            <a:off x="4953000" y="4205288"/>
            <a:ext cx="4191000" cy="2652712"/>
          </p:xfrm>
          <a:graphic>
            <a:graphicData uri="http://schemas.openxmlformats.org/presentationml/2006/ole">
              <mc:AlternateContent xmlns:mc="http://schemas.openxmlformats.org/markup-compatibility/2006">
                <mc:Choice xmlns:v="urn:schemas-microsoft-com:vml" Requires="v">
                  <p:oleObj spid="_x0000_s1076363" name="Visio" r:id="rId8" imgW="5057699" imgH="3199770" progId="Visio.Drawing.11">
                    <p:embed/>
                  </p:oleObj>
                </mc:Choice>
                <mc:Fallback>
                  <p:oleObj name="Visio" r:id="rId8" imgW="5057699" imgH="3199770" progId="Visio.Drawing.11">
                    <p:embed/>
                    <p:pic>
                      <p:nvPicPr>
                        <p:cNvPr id="0" name="Object 7"/>
                        <p:cNvPicPr>
                          <a:picLocks noChangeAspect="1" noChangeArrowheads="1"/>
                        </p:cNvPicPr>
                        <p:nvPr/>
                      </p:nvPicPr>
                      <p:blipFill>
                        <a:blip r:embed="rId9"/>
                        <a:srcRect/>
                        <a:stretch>
                          <a:fillRect/>
                        </a:stretch>
                      </p:blipFill>
                      <p:spPr bwMode="auto">
                        <a:xfrm>
                          <a:off x="4953000" y="4205288"/>
                          <a:ext cx="4191000" cy="2652712"/>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6232" name="Text Box 8"/>
            <p:cNvSpPr txBox="1">
              <a:spLocks noChangeArrowheads="1"/>
            </p:cNvSpPr>
            <p:nvPr/>
          </p:nvSpPr>
          <p:spPr bwMode="auto">
            <a:xfrm>
              <a:off x="5105400" y="3733800"/>
              <a:ext cx="4038600" cy="4349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solidFill>
                    <a:schemeClr val="bg1"/>
                  </a:solidFill>
                  <a:latin typeface="Arial" charset="0"/>
                </a:rPr>
                <a:t>	Phasor Domain diagram.  </a:t>
              </a:r>
            </a:p>
          </p:txBody>
        </p:sp>
        <p:sp>
          <p:nvSpPr>
            <p:cNvPr id="1076233" name="Line 9"/>
            <p:cNvSpPr>
              <a:spLocks noChangeShapeType="1"/>
            </p:cNvSpPr>
            <p:nvPr/>
          </p:nvSpPr>
          <p:spPr bwMode="auto">
            <a:xfrm>
              <a:off x="0" y="35814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34" name="Line 10"/>
            <p:cNvSpPr>
              <a:spLocks noChangeShapeType="1"/>
            </p:cNvSpPr>
            <p:nvPr/>
          </p:nvSpPr>
          <p:spPr bwMode="auto">
            <a:xfrm>
              <a:off x="0" y="37338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35" name="Text Box 11"/>
            <p:cNvSpPr txBox="1">
              <a:spLocks noChangeArrowheads="1"/>
            </p:cNvSpPr>
            <p:nvPr/>
          </p:nvSpPr>
          <p:spPr bwMode="auto">
            <a:xfrm>
              <a:off x="0" y="5943600"/>
              <a:ext cx="4572000" cy="71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latin typeface="Arial" charset="0"/>
                </a:rPr>
                <a:t>Note that the time variable, </a:t>
              </a:r>
              <a:r>
                <a:rPr lang="en-US" altLang="en-US" sz="2000" i="1" dirty="0">
                  <a:cs typeface="Times New Roman" panose="02020603050405020304" pitchFamily="18" charset="0"/>
                </a:rPr>
                <a:t>t</a:t>
              </a:r>
              <a:r>
                <a:rPr lang="en-US" altLang="en-US" sz="2000" dirty="0">
                  <a:latin typeface="Arial" charset="0"/>
                </a:rPr>
                <a:t>, does not appear anywhere in this diagram.</a:t>
              </a:r>
            </a:p>
          </p:txBody>
        </p:sp>
        <p:sp>
          <p:nvSpPr>
            <p:cNvPr id="1076236" name="Line 12"/>
            <p:cNvSpPr>
              <a:spLocks noChangeShapeType="1"/>
            </p:cNvSpPr>
            <p:nvPr/>
          </p:nvSpPr>
          <p:spPr bwMode="auto">
            <a:xfrm flipV="1">
              <a:off x="4495800" y="6019800"/>
              <a:ext cx="685800" cy="152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5" name="Rectangle 3"/>
          <p:cNvSpPr>
            <a:spLocks noGrp="1" noChangeArrowheads="1"/>
          </p:cNvSpPr>
          <p:nvPr>
            <p:ph type="title"/>
          </p:nvPr>
        </p:nvSpPr>
        <p:spPr>
          <a:xfrm>
            <a:off x="1371600" y="0"/>
            <a:ext cx="7772400" cy="838200"/>
          </a:xfrm>
        </p:spPr>
        <p:txBody>
          <a:bodyPr/>
          <a:lstStyle/>
          <a:p>
            <a:r>
              <a:rPr lang="en-US" altLang="en-US" sz="3600"/>
              <a:t>Previous Example Solution – 2</a:t>
            </a:r>
          </a:p>
        </p:txBody>
      </p:sp>
      <p:graphicFrame>
        <p:nvGraphicFramePr>
          <p:cNvPr id="1078279" name="Object 7"/>
          <p:cNvGraphicFramePr>
            <a:graphicFrameLocks noChangeAspect="1"/>
          </p:cNvGraphicFramePr>
          <p:nvPr/>
        </p:nvGraphicFramePr>
        <p:xfrm>
          <a:off x="760413" y="4572000"/>
          <a:ext cx="2605087" cy="1058863"/>
        </p:xfrm>
        <a:graphic>
          <a:graphicData uri="http://schemas.openxmlformats.org/presentationml/2006/ole">
            <mc:AlternateContent xmlns:mc="http://schemas.openxmlformats.org/markup-compatibility/2006">
              <mc:Choice xmlns:v="urn:schemas-microsoft-com:vml" Requires="v">
                <p:oleObj spid="_x0000_s1078451" name="Equation" r:id="rId4" imgW="1282680" imgH="520560" progId="Equation.DSMT4">
                  <p:embed/>
                </p:oleObj>
              </mc:Choice>
              <mc:Fallback>
                <p:oleObj name="Equation" r:id="rId4" imgW="1282680" imgH="52056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13" y="4572000"/>
                        <a:ext cx="2605087" cy="1058863"/>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8280" name="Text Box 8"/>
          <p:cNvSpPr txBox="1">
            <a:spLocks noChangeArrowheads="1"/>
          </p:cNvSpPr>
          <p:nvPr/>
        </p:nvSpPr>
        <p:spPr bwMode="auto">
          <a:xfrm>
            <a:off x="0" y="3810000"/>
            <a:ext cx="373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Next, we replace the phasors with their complex numbers, </a:t>
            </a:r>
          </a:p>
        </p:txBody>
      </p:sp>
      <p:sp>
        <p:nvSpPr>
          <p:cNvPr id="1078281" name="Text Box 9"/>
          <p:cNvSpPr txBox="1">
            <a:spLocks noChangeArrowheads="1"/>
          </p:cNvSpPr>
          <p:nvPr/>
        </p:nvSpPr>
        <p:spPr bwMode="auto">
          <a:xfrm>
            <a:off x="152400" y="5715000"/>
            <a:ext cx="426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where </a:t>
            </a:r>
            <a:r>
              <a:rPr lang="en-US" altLang="en-US" sz="2000" i="1">
                <a:latin typeface="Arial" charset="0"/>
              </a:rPr>
              <a:t>I</a:t>
            </a:r>
            <a:r>
              <a:rPr lang="en-US" altLang="en-US" sz="2000" i="1" baseline="-25000">
                <a:latin typeface="Arial" charset="0"/>
              </a:rPr>
              <a:t>m  </a:t>
            </a:r>
            <a:r>
              <a:rPr lang="en-US" altLang="en-US" sz="2000">
                <a:latin typeface="Arial" charset="0"/>
              </a:rPr>
              <a:t>and </a:t>
            </a:r>
            <a:r>
              <a:rPr lang="en-US" altLang="en-US" sz="2000" i="1">
                <a:latin typeface="Symbol" pitchFamily="18" charset="2"/>
              </a:rPr>
              <a:t>q</a:t>
            </a:r>
            <a:r>
              <a:rPr lang="en-US" altLang="en-US" sz="2000">
                <a:latin typeface="Arial" charset="0"/>
              </a:rPr>
              <a:t> are the values we want, specifically, the magnitude and phase of the current.</a:t>
            </a:r>
          </a:p>
        </p:txBody>
      </p:sp>
      <p:sp>
        <p:nvSpPr>
          <p:cNvPr id="1078282" name="Text Box 10"/>
          <p:cNvSpPr txBox="1">
            <a:spLocks noChangeArrowheads="1"/>
          </p:cNvSpPr>
          <p:nvPr/>
        </p:nvSpPr>
        <p:spPr bwMode="auto">
          <a:xfrm>
            <a:off x="5105400" y="3733800"/>
            <a:ext cx="4038600" cy="4349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solidFill>
                  <a:schemeClr val="bg1"/>
                </a:solidFill>
                <a:latin typeface="Arial" charset="0"/>
              </a:rPr>
              <a:t>	Phasor Domain diagram.  </a:t>
            </a:r>
          </a:p>
        </p:txBody>
      </p:sp>
      <p:sp>
        <p:nvSpPr>
          <p:cNvPr id="1078283" name="Line 11"/>
          <p:cNvSpPr>
            <a:spLocks noChangeShapeType="1"/>
          </p:cNvSpPr>
          <p:nvPr/>
        </p:nvSpPr>
        <p:spPr bwMode="auto">
          <a:xfrm>
            <a:off x="0" y="35814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284" name="Line 12"/>
          <p:cNvSpPr>
            <a:spLocks noChangeShapeType="1"/>
          </p:cNvSpPr>
          <p:nvPr/>
        </p:nvSpPr>
        <p:spPr bwMode="auto">
          <a:xfrm>
            <a:off x="0" y="37338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12"/>
          <p:cNvGrpSpPr/>
          <p:nvPr/>
        </p:nvGrpSpPr>
        <p:grpSpPr>
          <a:xfrm>
            <a:off x="0" y="1066800"/>
            <a:ext cx="7620000" cy="2266950"/>
            <a:chOff x="0" y="1066800"/>
            <a:chExt cx="7620000" cy="2266950"/>
          </a:xfrm>
        </p:grpSpPr>
        <p:sp>
          <p:nvSpPr>
            <p:cNvPr id="14" name="Text Box 4"/>
            <p:cNvSpPr txBox="1">
              <a:spLocks noChangeArrowheads="1"/>
            </p:cNvSpPr>
            <p:nvPr/>
          </p:nvSpPr>
          <p:spPr bwMode="auto">
            <a:xfrm>
              <a:off x="0" y="1066800"/>
              <a:ext cx="4038600" cy="13493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chemeClr val="bg1"/>
                  </a:solidFill>
                  <a:latin typeface="Arial" charset="0"/>
                </a:rPr>
                <a:t>	Problem Statement:  Imagine the circuit here has a sinusoidal source.  What is the steady state value for the current </a:t>
              </a:r>
              <a:r>
                <a:rPr lang="en-US" altLang="en-US" sz="2000" i="1" dirty="0">
                  <a:solidFill>
                    <a:schemeClr val="bg1"/>
                  </a:solidFill>
                  <a:cs typeface="Times New Roman" panose="02020603050405020304" pitchFamily="18" charset="0"/>
                </a:rPr>
                <a:t>i(t)</a:t>
              </a:r>
              <a:r>
                <a:rPr lang="en-US" altLang="en-US" sz="2000" dirty="0">
                  <a:solidFill>
                    <a:schemeClr val="bg1"/>
                  </a:solidFill>
                  <a:latin typeface="Arial" charset="0"/>
                </a:rPr>
                <a:t>?</a:t>
              </a:r>
            </a:p>
          </p:txBody>
        </p:sp>
        <p:graphicFrame>
          <p:nvGraphicFramePr>
            <p:cNvPr id="15" name="Object 5"/>
            <p:cNvGraphicFramePr>
              <a:graphicFrameLocks noChangeAspect="1"/>
            </p:cNvGraphicFramePr>
            <p:nvPr>
              <p:extLst>
                <p:ext uri="{D42A27DB-BD31-4B8C-83A1-F6EECF244321}">
                  <p14:modId xmlns:p14="http://schemas.microsoft.com/office/powerpoint/2010/main" val="950517238"/>
                </p:ext>
              </p:extLst>
            </p:nvPr>
          </p:nvGraphicFramePr>
          <p:xfrm>
            <a:off x="762000" y="2438400"/>
            <a:ext cx="3222625" cy="490538"/>
          </p:xfrm>
          <a:graphic>
            <a:graphicData uri="http://schemas.openxmlformats.org/presentationml/2006/ole">
              <mc:AlternateContent xmlns:mc="http://schemas.openxmlformats.org/markup-compatibility/2006">
                <mc:Choice xmlns:v="urn:schemas-microsoft-com:vml" Requires="v">
                  <p:oleObj spid="_x0000_s1078452" name="Equation" r:id="rId6" imgW="1587240" imgH="241200" progId="Equation.DSMT4">
                    <p:embed/>
                  </p:oleObj>
                </mc:Choice>
                <mc:Fallback>
                  <p:oleObj name="Equation" r:id="rId6" imgW="158724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438400"/>
                          <a:ext cx="3222625" cy="490538"/>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988780074"/>
                </p:ext>
              </p:extLst>
            </p:nvPr>
          </p:nvGraphicFramePr>
          <p:xfrm>
            <a:off x="4038600" y="1066800"/>
            <a:ext cx="3581400" cy="2266950"/>
          </p:xfrm>
          <a:graphic>
            <a:graphicData uri="http://schemas.openxmlformats.org/presentationml/2006/ole">
              <mc:AlternateContent xmlns:mc="http://schemas.openxmlformats.org/markup-compatibility/2006">
                <mc:Choice xmlns:v="urn:schemas-microsoft-com:vml" Requires="v">
                  <p:oleObj spid="_x0000_s1078453" name="Visio" r:id="rId8" imgW="5057699" imgH="3199770" progId="Visio.Drawing.11">
                    <p:embed/>
                  </p:oleObj>
                </mc:Choice>
                <mc:Fallback>
                  <p:oleObj name="Visio" r:id="rId8" imgW="5057699" imgH="3199770" progId="Visio.Drawing.11">
                    <p:embed/>
                    <p:pic>
                      <p:nvPicPr>
                        <p:cNvPr id="0" name=""/>
                        <p:cNvPicPr>
                          <a:picLocks noChangeAspect="1" noChangeArrowheads="1"/>
                        </p:cNvPicPr>
                        <p:nvPr/>
                      </p:nvPicPr>
                      <p:blipFill>
                        <a:blip r:embed="rId9"/>
                        <a:srcRect/>
                        <a:stretch>
                          <a:fillRect/>
                        </a:stretch>
                      </p:blipFill>
                      <p:spPr bwMode="auto">
                        <a:xfrm>
                          <a:off x="4038600" y="1066800"/>
                          <a:ext cx="3581400" cy="226695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1244086468"/>
              </p:ext>
            </p:extLst>
          </p:nvPr>
        </p:nvGraphicFramePr>
        <p:xfrm>
          <a:off x="4953000" y="4205288"/>
          <a:ext cx="4191000" cy="2652712"/>
        </p:xfrm>
        <a:graphic>
          <a:graphicData uri="http://schemas.openxmlformats.org/presentationml/2006/ole">
            <mc:AlternateContent xmlns:mc="http://schemas.openxmlformats.org/markup-compatibility/2006">
              <mc:Choice xmlns:v="urn:schemas-microsoft-com:vml" Requires="v">
                <p:oleObj spid="_x0000_s1078454" name="Visio" r:id="rId10" imgW="5057699" imgH="3199770" progId="Visio.Drawing.11">
                  <p:embed/>
                </p:oleObj>
              </mc:Choice>
              <mc:Fallback>
                <p:oleObj name="Visio" r:id="rId10" imgW="5057699" imgH="3199770" progId="Visio.Drawing.11">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4205288"/>
                        <a:ext cx="4191000" cy="2652712"/>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a:xfrm>
            <a:off x="1371600" y="76200"/>
            <a:ext cx="7391400" cy="838200"/>
          </a:xfrm>
        </p:spPr>
        <p:txBody>
          <a:bodyPr/>
          <a:lstStyle/>
          <a:p>
            <a:r>
              <a:rPr lang="en-US" altLang="en-US" sz="3600" dirty="0"/>
              <a:t>Previous Example Solution – 3</a:t>
            </a:r>
          </a:p>
        </p:txBody>
      </p:sp>
      <p:sp>
        <p:nvSpPr>
          <p:cNvPr id="1080327" name="Line 7"/>
          <p:cNvSpPr>
            <a:spLocks noChangeShapeType="1"/>
          </p:cNvSpPr>
          <p:nvPr/>
        </p:nvSpPr>
        <p:spPr bwMode="auto">
          <a:xfrm>
            <a:off x="0" y="35814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328" name="Line 8"/>
          <p:cNvSpPr>
            <a:spLocks noChangeShapeType="1"/>
          </p:cNvSpPr>
          <p:nvPr/>
        </p:nvSpPr>
        <p:spPr bwMode="auto">
          <a:xfrm>
            <a:off x="0" y="37338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Group 1"/>
          <p:cNvGrpSpPr/>
          <p:nvPr/>
        </p:nvGrpSpPr>
        <p:grpSpPr>
          <a:xfrm>
            <a:off x="0" y="3886200"/>
            <a:ext cx="9144000" cy="2971800"/>
            <a:chOff x="0" y="3886200"/>
            <a:chExt cx="9144000" cy="2971800"/>
          </a:xfrm>
        </p:grpSpPr>
        <p:sp>
          <p:nvSpPr>
            <p:cNvPr id="1080333" name="Rectangle 13"/>
            <p:cNvSpPr>
              <a:spLocks noChangeArrowheads="1"/>
            </p:cNvSpPr>
            <p:nvPr/>
          </p:nvSpPr>
          <p:spPr bwMode="auto">
            <a:xfrm>
              <a:off x="1524000" y="4953000"/>
              <a:ext cx="54102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329" name="Text Box 9"/>
            <p:cNvSpPr txBox="1">
              <a:spLocks noChangeArrowheads="1"/>
            </p:cNvSpPr>
            <p:nvPr/>
          </p:nvSpPr>
          <p:spPr bwMode="auto">
            <a:xfrm>
              <a:off x="0" y="3886200"/>
              <a:ext cx="853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rgbClr val="FFC000"/>
                  </a:solidFill>
                  <a:latin typeface="Arial" charset="0"/>
                </a:rPr>
                <a:t>We examine this circuit.  We have two impedances in series.  We can combine the two impedances in series in the same way we would combine resistances.  We can then write the complex version of Ohm’s Law, </a:t>
              </a:r>
            </a:p>
          </p:txBody>
        </p:sp>
        <p:graphicFrame>
          <p:nvGraphicFramePr>
            <p:cNvPr id="1080330" name="Object 10"/>
            <p:cNvGraphicFramePr>
              <a:graphicFrameLocks noChangeAspect="1"/>
            </p:cNvGraphicFramePr>
            <p:nvPr>
              <p:extLst>
                <p:ext uri="{D42A27DB-BD31-4B8C-83A1-F6EECF244321}">
                  <p14:modId xmlns:p14="http://schemas.microsoft.com/office/powerpoint/2010/main" val="1232091019"/>
                </p:ext>
              </p:extLst>
            </p:nvPr>
          </p:nvGraphicFramePr>
          <p:xfrm>
            <a:off x="2133600" y="5029200"/>
            <a:ext cx="4562475" cy="1047750"/>
          </p:xfrm>
          <a:graphic>
            <a:graphicData uri="http://schemas.openxmlformats.org/presentationml/2006/ole">
              <mc:AlternateContent xmlns:mc="http://schemas.openxmlformats.org/markup-compatibility/2006">
                <mc:Choice xmlns:v="urn:schemas-microsoft-com:vml" Requires="v">
                  <p:oleObj spid="_x0000_s1080457" name="Equation" r:id="rId4" imgW="2222280" imgH="507960" progId="Equation.DSMT4">
                    <p:embed/>
                  </p:oleObj>
                </mc:Choice>
                <mc:Fallback>
                  <p:oleObj name="Equation" r:id="rId4" imgW="2222280" imgH="50796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029200"/>
                          <a:ext cx="4562475"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0331" name="Text Box 11"/>
            <p:cNvSpPr txBox="1">
              <a:spLocks noChangeArrowheads="1"/>
            </p:cNvSpPr>
            <p:nvPr/>
          </p:nvSpPr>
          <p:spPr bwMode="auto">
            <a:xfrm>
              <a:off x="1447800" y="64008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dirty="0">
                  <a:solidFill>
                    <a:srgbClr val="FFC000"/>
                  </a:solidFill>
                  <a:latin typeface="Arial" charset="0"/>
                </a:rPr>
                <a:t>where </a:t>
              </a:r>
              <a:r>
                <a:rPr lang="en-US" altLang="en-US" i="1" dirty="0" err="1">
                  <a:solidFill>
                    <a:srgbClr val="FFC000"/>
                  </a:solidFill>
                </a:rPr>
                <a:t>I</a:t>
              </a:r>
              <a:r>
                <a:rPr lang="en-US" altLang="en-US" i="1" baseline="-25000" dirty="0" err="1">
                  <a:solidFill>
                    <a:srgbClr val="FFC000"/>
                  </a:solidFill>
                </a:rPr>
                <a:t>m</a:t>
              </a:r>
              <a:r>
                <a:rPr lang="en-US" altLang="en-US" i="1" baseline="-25000" dirty="0">
                  <a:solidFill>
                    <a:srgbClr val="FFC000"/>
                  </a:solidFill>
                  <a:latin typeface="Arial" charset="0"/>
                </a:rPr>
                <a:t>  </a:t>
              </a:r>
              <a:r>
                <a:rPr lang="en-US" altLang="en-US" dirty="0">
                  <a:solidFill>
                    <a:srgbClr val="FFC000"/>
                  </a:solidFill>
                  <a:latin typeface="Arial" charset="0"/>
                </a:rPr>
                <a:t>and </a:t>
              </a:r>
              <a:r>
                <a:rPr lang="en-US" altLang="en-US" i="1" dirty="0">
                  <a:solidFill>
                    <a:srgbClr val="FFC000"/>
                  </a:solidFill>
                  <a:latin typeface="Symbol" pitchFamily="18" charset="2"/>
                </a:rPr>
                <a:t>q</a:t>
              </a:r>
              <a:r>
                <a:rPr lang="en-US" altLang="en-US" dirty="0">
                  <a:solidFill>
                    <a:srgbClr val="FFC000"/>
                  </a:solidFill>
                  <a:latin typeface="Arial" charset="0"/>
                </a:rPr>
                <a:t> are the unknowns.  </a:t>
              </a:r>
            </a:p>
          </p:txBody>
        </p:sp>
      </p:grpSp>
      <p:grpSp>
        <p:nvGrpSpPr>
          <p:cNvPr id="12" name="Group 11"/>
          <p:cNvGrpSpPr/>
          <p:nvPr/>
        </p:nvGrpSpPr>
        <p:grpSpPr>
          <a:xfrm>
            <a:off x="0" y="1066800"/>
            <a:ext cx="7620000" cy="2266950"/>
            <a:chOff x="0" y="1066800"/>
            <a:chExt cx="7620000" cy="2266950"/>
          </a:xfrm>
        </p:grpSpPr>
        <p:sp>
          <p:nvSpPr>
            <p:cNvPr id="13" name="Text Box 4"/>
            <p:cNvSpPr txBox="1">
              <a:spLocks noChangeArrowheads="1"/>
            </p:cNvSpPr>
            <p:nvPr/>
          </p:nvSpPr>
          <p:spPr bwMode="auto">
            <a:xfrm>
              <a:off x="0" y="1066800"/>
              <a:ext cx="4038600" cy="13493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chemeClr val="bg1"/>
                  </a:solidFill>
                  <a:latin typeface="Arial" charset="0"/>
                </a:rPr>
                <a:t>	Problem Statement:  Imagine the circuit here has a sinusoidal source.  What is the steady state value for the current </a:t>
              </a:r>
              <a:r>
                <a:rPr lang="en-US" altLang="en-US" sz="2000" i="1" dirty="0">
                  <a:solidFill>
                    <a:schemeClr val="bg1"/>
                  </a:solidFill>
                  <a:cs typeface="Times New Roman" panose="02020603050405020304" pitchFamily="18" charset="0"/>
                </a:rPr>
                <a:t>i(t)</a:t>
              </a:r>
              <a:r>
                <a:rPr lang="en-US" altLang="en-US" sz="2000" dirty="0">
                  <a:solidFill>
                    <a:schemeClr val="bg1"/>
                  </a:solidFill>
                  <a:latin typeface="Arial" charset="0"/>
                </a:rPr>
                <a:t>?</a:t>
              </a:r>
            </a:p>
          </p:txBody>
        </p:sp>
        <p:graphicFrame>
          <p:nvGraphicFramePr>
            <p:cNvPr id="14" name="Object 5"/>
            <p:cNvGraphicFramePr>
              <a:graphicFrameLocks noChangeAspect="1"/>
            </p:cNvGraphicFramePr>
            <p:nvPr>
              <p:extLst>
                <p:ext uri="{D42A27DB-BD31-4B8C-83A1-F6EECF244321}">
                  <p14:modId xmlns:p14="http://schemas.microsoft.com/office/powerpoint/2010/main" val="950517238"/>
                </p:ext>
              </p:extLst>
            </p:nvPr>
          </p:nvGraphicFramePr>
          <p:xfrm>
            <a:off x="762000" y="2438400"/>
            <a:ext cx="3222625" cy="490538"/>
          </p:xfrm>
          <a:graphic>
            <a:graphicData uri="http://schemas.openxmlformats.org/presentationml/2006/ole">
              <mc:AlternateContent xmlns:mc="http://schemas.openxmlformats.org/markup-compatibility/2006">
                <mc:Choice xmlns:v="urn:schemas-microsoft-com:vml" Requires="v">
                  <p:oleObj spid="_x0000_s1080458" name="Equation" r:id="rId6" imgW="1587240" imgH="241200" progId="Equation.DSMT4">
                    <p:embed/>
                  </p:oleObj>
                </mc:Choice>
                <mc:Fallback>
                  <p:oleObj name="Equation" r:id="rId6" imgW="158724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438400"/>
                          <a:ext cx="3222625" cy="490538"/>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988780074"/>
                </p:ext>
              </p:extLst>
            </p:nvPr>
          </p:nvGraphicFramePr>
          <p:xfrm>
            <a:off x="4038600" y="1066800"/>
            <a:ext cx="3581400" cy="2266950"/>
          </p:xfrm>
          <a:graphic>
            <a:graphicData uri="http://schemas.openxmlformats.org/presentationml/2006/ole">
              <mc:AlternateContent xmlns:mc="http://schemas.openxmlformats.org/markup-compatibility/2006">
                <mc:Choice xmlns:v="urn:schemas-microsoft-com:vml" Requires="v">
                  <p:oleObj spid="_x0000_s1080459" name="Visio" r:id="rId8" imgW="5057699" imgH="3199770" progId="Visio.Drawing.11">
                    <p:embed/>
                  </p:oleObj>
                </mc:Choice>
                <mc:Fallback>
                  <p:oleObj name="Visio" r:id="rId8" imgW="5057699" imgH="3199770" progId="Visio.Drawing.11">
                    <p:embed/>
                    <p:pic>
                      <p:nvPicPr>
                        <p:cNvPr id="0" name=""/>
                        <p:cNvPicPr>
                          <a:picLocks noChangeAspect="1" noChangeArrowheads="1"/>
                        </p:cNvPicPr>
                        <p:nvPr/>
                      </p:nvPicPr>
                      <p:blipFill>
                        <a:blip r:embed="rId9"/>
                        <a:srcRect/>
                        <a:stretch>
                          <a:fillRect/>
                        </a:stretch>
                      </p:blipFill>
                      <p:spPr bwMode="auto">
                        <a:xfrm>
                          <a:off x="4038600" y="1066800"/>
                          <a:ext cx="3581400" cy="226695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82" name="Rectangle 14"/>
          <p:cNvSpPr>
            <a:spLocks noChangeArrowheads="1"/>
          </p:cNvSpPr>
          <p:nvPr/>
        </p:nvSpPr>
        <p:spPr bwMode="auto">
          <a:xfrm>
            <a:off x="4648200" y="5410200"/>
            <a:ext cx="32004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381" name="Rectangle 13"/>
          <p:cNvSpPr>
            <a:spLocks noChangeArrowheads="1"/>
          </p:cNvSpPr>
          <p:nvPr/>
        </p:nvSpPr>
        <p:spPr bwMode="auto">
          <a:xfrm>
            <a:off x="228600" y="3962400"/>
            <a:ext cx="3505200" cy="1295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370" name="Rectangle 2"/>
          <p:cNvSpPr>
            <a:spLocks noGrp="1" noChangeArrowheads="1"/>
          </p:cNvSpPr>
          <p:nvPr>
            <p:ph type="title"/>
          </p:nvPr>
        </p:nvSpPr>
        <p:spPr>
          <a:xfrm>
            <a:off x="1371600" y="0"/>
            <a:ext cx="7772400" cy="838200"/>
          </a:xfrm>
        </p:spPr>
        <p:txBody>
          <a:bodyPr/>
          <a:lstStyle/>
          <a:p>
            <a:r>
              <a:rPr lang="en-US" altLang="en-US" sz="3600"/>
              <a:t>Previous Example Solution – 4</a:t>
            </a:r>
          </a:p>
        </p:txBody>
      </p:sp>
      <p:sp>
        <p:nvSpPr>
          <p:cNvPr id="1082375" name="Line 7"/>
          <p:cNvSpPr>
            <a:spLocks noChangeShapeType="1"/>
          </p:cNvSpPr>
          <p:nvPr/>
        </p:nvSpPr>
        <p:spPr bwMode="auto">
          <a:xfrm>
            <a:off x="0" y="35814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376" name="Line 8"/>
          <p:cNvSpPr>
            <a:spLocks noChangeShapeType="1"/>
          </p:cNvSpPr>
          <p:nvPr/>
        </p:nvSpPr>
        <p:spPr bwMode="auto">
          <a:xfrm>
            <a:off x="0" y="37338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82377" name="Object 9"/>
          <p:cNvGraphicFramePr>
            <a:graphicFrameLocks noChangeAspect="1"/>
          </p:cNvGraphicFramePr>
          <p:nvPr/>
        </p:nvGraphicFramePr>
        <p:xfrm>
          <a:off x="381000" y="4038600"/>
          <a:ext cx="2867025" cy="1047750"/>
        </p:xfrm>
        <a:graphic>
          <a:graphicData uri="http://schemas.openxmlformats.org/presentationml/2006/ole">
            <mc:AlternateContent xmlns:mc="http://schemas.openxmlformats.org/markup-compatibility/2006">
              <mc:Choice xmlns:v="urn:schemas-microsoft-com:vml" Requires="v">
                <p:oleObj spid="_x0000_s1082547" name="Equation" r:id="rId4" imgW="1396800" imgH="507960" progId="Equation.DSMT4">
                  <p:embed/>
                </p:oleObj>
              </mc:Choice>
              <mc:Fallback>
                <p:oleObj name="Equation" r:id="rId4" imgW="1396800" imgH="50796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038600"/>
                        <a:ext cx="2867025"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2378" name="Text Box 10"/>
          <p:cNvSpPr txBox="1">
            <a:spLocks noChangeArrowheads="1"/>
          </p:cNvSpPr>
          <p:nvPr/>
        </p:nvSpPr>
        <p:spPr bwMode="auto">
          <a:xfrm>
            <a:off x="4267200" y="4267200"/>
            <a:ext cx="464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Let’s take the magnitude of the left and right hand sides.  We get</a:t>
            </a:r>
          </a:p>
        </p:txBody>
      </p:sp>
      <p:graphicFrame>
        <p:nvGraphicFramePr>
          <p:cNvPr id="1082379" name="Object 11"/>
          <p:cNvGraphicFramePr>
            <a:graphicFrameLocks noChangeAspect="1"/>
          </p:cNvGraphicFramePr>
          <p:nvPr/>
        </p:nvGraphicFramePr>
        <p:xfrm>
          <a:off x="5029200" y="5486400"/>
          <a:ext cx="2632075" cy="1022350"/>
        </p:xfrm>
        <a:graphic>
          <a:graphicData uri="http://schemas.openxmlformats.org/presentationml/2006/ole">
            <mc:AlternateContent xmlns:mc="http://schemas.openxmlformats.org/markup-compatibility/2006">
              <mc:Choice xmlns:v="urn:schemas-microsoft-com:vml" Requires="v">
                <p:oleObj spid="_x0000_s1082548" name="Equation" r:id="rId6" imgW="1282680" imgH="495000" progId="Equation.DSMT4">
                  <p:embed/>
                </p:oleObj>
              </mc:Choice>
              <mc:Fallback>
                <p:oleObj name="Equation" r:id="rId6" imgW="1282680" imgH="495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486400"/>
                        <a:ext cx="2632075"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 name="Group 12"/>
          <p:cNvGrpSpPr/>
          <p:nvPr/>
        </p:nvGrpSpPr>
        <p:grpSpPr>
          <a:xfrm>
            <a:off x="0" y="1066800"/>
            <a:ext cx="7620000" cy="2266950"/>
            <a:chOff x="0" y="1066800"/>
            <a:chExt cx="7620000" cy="2266950"/>
          </a:xfrm>
        </p:grpSpPr>
        <p:sp>
          <p:nvSpPr>
            <p:cNvPr id="14" name="Text Box 4"/>
            <p:cNvSpPr txBox="1">
              <a:spLocks noChangeArrowheads="1"/>
            </p:cNvSpPr>
            <p:nvPr/>
          </p:nvSpPr>
          <p:spPr bwMode="auto">
            <a:xfrm>
              <a:off x="0" y="1066800"/>
              <a:ext cx="4038600" cy="13493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chemeClr val="bg1"/>
                  </a:solidFill>
                  <a:latin typeface="Arial" charset="0"/>
                </a:rPr>
                <a:t>	Problem Statement:  Imagine the circuit here has a sinusoidal source.  What is the steady state value for the current </a:t>
              </a:r>
              <a:r>
                <a:rPr lang="en-US" altLang="en-US" sz="2000" i="1" dirty="0">
                  <a:solidFill>
                    <a:schemeClr val="bg1"/>
                  </a:solidFill>
                  <a:cs typeface="Times New Roman" panose="02020603050405020304" pitchFamily="18" charset="0"/>
                </a:rPr>
                <a:t>i(t)</a:t>
              </a:r>
              <a:r>
                <a:rPr lang="en-US" altLang="en-US" sz="2000" dirty="0">
                  <a:solidFill>
                    <a:schemeClr val="bg1"/>
                  </a:solidFill>
                  <a:latin typeface="Arial" charset="0"/>
                </a:rPr>
                <a:t>?</a:t>
              </a:r>
            </a:p>
          </p:txBody>
        </p:sp>
        <p:graphicFrame>
          <p:nvGraphicFramePr>
            <p:cNvPr id="15" name="Object 5"/>
            <p:cNvGraphicFramePr>
              <a:graphicFrameLocks noChangeAspect="1"/>
            </p:cNvGraphicFramePr>
            <p:nvPr>
              <p:extLst>
                <p:ext uri="{D42A27DB-BD31-4B8C-83A1-F6EECF244321}">
                  <p14:modId xmlns:p14="http://schemas.microsoft.com/office/powerpoint/2010/main" val="950517238"/>
                </p:ext>
              </p:extLst>
            </p:nvPr>
          </p:nvGraphicFramePr>
          <p:xfrm>
            <a:off x="762000" y="2438400"/>
            <a:ext cx="3222625" cy="490538"/>
          </p:xfrm>
          <a:graphic>
            <a:graphicData uri="http://schemas.openxmlformats.org/presentationml/2006/ole">
              <mc:AlternateContent xmlns:mc="http://schemas.openxmlformats.org/markup-compatibility/2006">
                <mc:Choice xmlns:v="urn:schemas-microsoft-com:vml" Requires="v">
                  <p:oleObj spid="_x0000_s1082549" name="Equation" r:id="rId8" imgW="1587240" imgH="241200" progId="Equation.DSMT4">
                    <p:embed/>
                  </p:oleObj>
                </mc:Choice>
                <mc:Fallback>
                  <p:oleObj name="Equation" r:id="rId8" imgW="15872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438400"/>
                          <a:ext cx="3222625" cy="490538"/>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988780074"/>
                </p:ext>
              </p:extLst>
            </p:nvPr>
          </p:nvGraphicFramePr>
          <p:xfrm>
            <a:off x="4038600" y="1066800"/>
            <a:ext cx="3581400" cy="2266950"/>
          </p:xfrm>
          <a:graphic>
            <a:graphicData uri="http://schemas.openxmlformats.org/presentationml/2006/ole">
              <mc:AlternateContent xmlns:mc="http://schemas.openxmlformats.org/markup-compatibility/2006">
                <mc:Choice xmlns:v="urn:schemas-microsoft-com:vml" Requires="v">
                  <p:oleObj spid="_x0000_s1082550" name="Visio" r:id="rId10" imgW="5057699" imgH="3199770" progId="Visio.Drawing.11">
                    <p:embed/>
                  </p:oleObj>
                </mc:Choice>
                <mc:Fallback>
                  <p:oleObj name="Visio" r:id="rId10" imgW="5057699" imgH="3199770" progId="Visio.Drawing.11">
                    <p:embed/>
                    <p:pic>
                      <p:nvPicPr>
                        <p:cNvPr id="0" name=""/>
                        <p:cNvPicPr>
                          <a:picLocks noChangeAspect="1" noChangeArrowheads="1"/>
                        </p:cNvPicPr>
                        <p:nvPr/>
                      </p:nvPicPr>
                      <p:blipFill>
                        <a:blip r:embed="rId11"/>
                        <a:srcRect/>
                        <a:stretch>
                          <a:fillRect/>
                        </a:stretch>
                      </p:blipFill>
                      <p:spPr bwMode="auto">
                        <a:xfrm>
                          <a:off x="4038600" y="1066800"/>
                          <a:ext cx="3581400" cy="226695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ctrTitle"/>
          </p:nvPr>
        </p:nvSpPr>
        <p:spPr>
          <a:xfrm>
            <a:off x="609600" y="3962400"/>
            <a:ext cx="7772400" cy="2514600"/>
          </a:xfrm>
        </p:spPr>
        <p:txBody>
          <a:bodyPr/>
          <a:lstStyle/>
          <a:p>
            <a:r>
              <a:rPr lang="en-US" altLang="en-US" dirty="0"/>
              <a:t>Lecture Set 9</a:t>
            </a:r>
            <a:br>
              <a:rPr lang="en-US" altLang="en-US" dirty="0"/>
            </a:br>
            <a:r>
              <a:rPr lang="en-US" altLang="en-US" dirty="0"/>
              <a:t> Phasor Analysis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30" name="Rectangle 14"/>
          <p:cNvSpPr>
            <a:spLocks noChangeArrowheads="1"/>
          </p:cNvSpPr>
          <p:nvPr/>
        </p:nvSpPr>
        <p:spPr bwMode="auto">
          <a:xfrm>
            <a:off x="1524000" y="5562600"/>
            <a:ext cx="3505200" cy="1295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429" name="Rectangle 13"/>
          <p:cNvSpPr>
            <a:spLocks noChangeArrowheads="1"/>
          </p:cNvSpPr>
          <p:nvPr/>
        </p:nvSpPr>
        <p:spPr bwMode="auto">
          <a:xfrm>
            <a:off x="914400" y="3733800"/>
            <a:ext cx="3048000" cy="1143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418" name="Rectangle 2"/>
          <p:cNvSpPr>
            <a:spLocks noGrp="1" noChangeArrowheads="1"/>
          </p:cNvSpPr>
          <p:nvPr>
            <p:ph type="title"/>
          </p:nvPr>
        </p:nvSpPr>
        <p:spPr>
          <a:xfrm>
            <a:off x="1371600" y="0"/>
            <a:ext cx="7772400" cy="838200"/>
          </a:xfrm>
        </p:spPr>
        <p:txBody>
          <a:bodyPr/>
          <a:lstStyle/>
          <a:p>
            <a:r>
              <a:rPr lang="en-US" altLang="en-US" sz="3600"/>
              <a:t>Previous Example Solution – 5</a:t>
            </a:r>
          </a:p>
        </p:txBody>
      </p:sp>
      <p:sp>
        <p:nvSpPr>
          <p:cNvPr id="1084423" name="Line 7"/>
          <p:cNvSpPr>
            <a:spLocks noChangeShapeType="1"/>
          </p:cNvSpPr>
          <p:nvPr/>
        </p:nvSpPr>
        <p:spPr bwMode="auto">
          <a:xfrm>
            <a:off x="0" y="34290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424" name="Line 8"/>
          <p:cNvSpPr>
            <a:spLocks noChangeShapeType="1"/>
          </p:cNvSpPr>
          <p:nvPr/>
        </p:nvSpPr>
        <p:spPr bwMode="auto">
          <a:xfrm>
            <a:off x="0" y="35814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84425" name="Object 9"/>
          <p:cNvGraphicFramePr>
            <a:graphicFrameLocks noChangeAspect="1"/>
          </p:cNvGraphicFramePr>
          <p:nvPr/>
        </p:nvGraphicFramePr>
        <p:xfrm>
          <a:off x="1066800" y="3810000"/>
          <a:ext cx="2867025" cy="1047750"/>
        </p:xfrm>
        <a:graphic>
          <a:graphicData uri="http://schemas.openxmlformats.org/presentationml/2006/ole">
            <mc:AlternateContent xmlns:mc="http://schemas.openxmlformats.org/markup-compatibility/2006">
              <mc:Choice xmlns:v="urn:schemas-microsoft-com:vml" Requires="v">
                <p:oleObj spid="_x0000_s1084595" name="Equation" r:id="rId4" imgW="1396800" imgH="507960" progId="Equation.DSMT4">
                  <p:embed/>
                </p:oleObj>
              </mc:Choice>
              <mc:Fallback>
                <p:oleObj name="Equation" r:id="rId4" imgW="1396800" imgH="50796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10000"/>
                        <a:ext cx="2867025"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4426" name="Text Box 10"/>
          <p:cNvSpPr txBox="1">
            <a:spLocks noChangeArrowheads="1"/>
          </p:cNvSpPr>
          <p:nvPr/>
        </p:nvSpPr>
        <p:spPr bwMode="auto">
          <a:xfrm>
            <a:off x="152400" y="4876800"/>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Let’s take the phase of the left and right hand sides.  The phase is the phase of the numerator, minus the phase of the denominator.    We get</a:t>
            </a:r>
          </a:p>
        </p:txBody>
      </p:sp>
      <p:graphicFrame>
        <p:nvGraphicFramePr>
          <p:cNvPr id="1084427" name="Object 11"/>
          <p:cNvGraphicFramePr>
            <a:graphicFrameLocks noChangeAspect="1"/>
          </p:cNvGraphicFramePr>
          <p:nvPr/>
        </p:nvGraphicFramePr>
        <p:xfrm>
          <a:off x="1676400" y="5638800"/>
          <a:ext cx="2868613" cy="1022350"/>
        </p:xfrm>
        <a:graphic>
          <a:graphicData uri="http://schemas.openxmlformats.org/presentationml/2006/ole">
            <mc:AlternateContent xmlns:mc="http://schemas.openxmlformats.org/markup-compatibility/2006">
              <mc:Choice xmlns:v="urn:schemas-microsoft-com:vml" Requires="v">
                <p:oleObj spid="_x0000_s1084596" name="Equation" r:id="rId6" imgW="1396800" imgH="495000" progId="Equation.DSMT4">
                  <p:embed/>
                </p:oleObj>
              </mc:Choice>
              <mc:Fallback>
                <p:oleObj name="Equation" r:id="rId6" imgW="1396800" imgH="495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638800"/>
                        <a:ext cx="2868613"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 name="Group 12"/>
          <p:cNvGrpSpPr/>
          <p:nvPr/>
        </p:nvGrpSpPr>
        <p:grpSpPr>
          <a:xfrm>
            <a:off x="0" y="1066800"/>
            <a:ext cx="7620000" cy="2266950"/>
            <a:chOff x="0" y="1066800"/>
            <a:chExt cx="7620000" cy="2266950"/>
          </a:xfrm>
        </p:grpSpPr>
        <p:sp>
          <p:nvSpPr>
            <p:cNvPr id="14" name="Text Box 4"/>
            <p:cNvSpPr txBox="1">
              <a:spLocks noChangeArrowheads="1"/>
            </p:cNvSpPr>
            <p:nvPr/>
          </p:nvSpPr>
          <p:spPr bwMode="auto">
            <a:xfrm>
              <a:off x="0" y="1066800"/>
              <a:ext cx="4038600" cy="13493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chemeClr val="bg1"/>
                  </a:solidFill>
                  <a:latin typeface="Arial" charset="0"/>
                </a:rPr>
                <a:t>	Problem Statement:  Imagine the circuit here has a sinusoidal source.  What is the steady state value for the current </a:t>
              </a:r>
              <a:r>
                <a:rPr lang="en-US" altLang="en-US" sz="2000" i="1" dirty="0">
                  <a:solidFill>
                    <a:schemeClr val="bg1"/>
                  </a:solidFill>
                  <a:cs typeface="Times New Roman" panose="02020603050405020304" pitchFamily="18" charset="0"/>
                </a:rPr>
                <a:t>i(t)</a:t>
              </a:r>
              <a:r>
                <a:rPr lang="en-US" altLang="en-US" sz="2000" dirty="0">
                  <a:solidFill>
                    <a:schemeClr val="bg1"/>
                  </a:solidFill>
                  <a:latin typeface="Arial" charset="0"/>
                </a:rPr>
                <a:t>?</a:t>
              </a:r>
            </a:p>
          </p:txBody>
        </p:sp>
        <p:graphicFrame>
          <p:nvGraphicFramePr>
            <p:cNvPr id="15" name="Object 5"/>
            <p:cNvGraphicFramePr>
              <a:graphicFrameLocks noChangeAspect="1"/>
            </p:cNvGraphicFramePr>
            <p:nvPr>
              <p:extLst>
                <p:ext uri="{D42A27DB-BD31-4B8C-83A1-F6EECF244321}">
                  <p14:modId xmlns:p14="http://schemas.microsoft.com/office/powerpoint/2010/main" val="950517238"/>
                </p:ext>
              </p:extLst>
            </p:nvPr>
          </p:nvGraphicFramePr>
          <p:xfrm>
            <a:off x="762000" y="2438400"/>
            <a:ext cx="3222625" cy="490538"/>
          </p:xfrm>
          <a:graphic>
            <a:graphicData uri="http://schemas.openxmlformats.org/presentationml/2006/ole">
              <mc:AlternateContent xmlns:mc="http://schemas.openxmlformats.org/markup-compatibility/2006">
                <mc:Choice xmlns:v="urn:schemas-microsoft-com:vml" Requires="v">
                  <p:oleObj spid="_x0000_s1084597" name="Equation" r:id="rId8" imgW="1587240" imgH="241200" progId="Equation.DSMT4">
                    <p:embed/>
                  </p:oleObj>
                </mc:Choice>
                <mc:Fallback>
                  <p:oleObj name="Equation" r:id="rId8" imgW="15872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438400"/>
                          <a:ext cx="3222625" cy="490538"/>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988780074"/>
                </p:ext>
              </p:extLst>
            </p:nvPr>
          </p:nvGraphicFramePr>
          <p:xfrm>
            <a:off x="4038600" y="1066800"/>
            <a:ext cx="3581400" cy="2266950"/>
          </p:xfrm>
          <a:graphic>
            <a:graphicData uri="http://schemas.openxmlformats.org/presentationml/2006/ole">
              <mc:AlternateContent xmlns:mc="http://schemas.openxmlformats.org/markup-compatibility/2006">
                <mc:Choice xmlns:v="urn:schemas-microsoft-com:vml" Requires="v">
                  <p:oleObj spid="_x0000_s1084598" name="Visio" r:id="rId10" imgW="5057699" imgH="3199770" progId="Visio.Drawing.11">
                    <p:embed/>
                  </p:oleObj>
                </mc:Choice>
                <mc:Fallback>
                  <p:oleObj name="Visio" r:id="rId10" imgW="5057699" imgH="3199770" progId="Visio.Drawing.11">
                    <p:embed/>
                    <p:pic>
                      <p:nvPicPr>
                        <p:cNvPr id="0" name=""/>
                        <p:cNvPicPr>
                          <a:picLocks noChangeAspect="1" noChangeArrowheads="1"/>
                        </p:cNvPicPr>
                        <p:nvPr/>
                      </p:nvPicPr>
                      <p:blipFill>
                        <a:blip r:embed="rId11"/>
                        <a:srcRect/>
                        <a:stretch>
                          <a:fillRect/>
                        </a:stretch>
                      </p:blipFill>
                      <p:spPr bwMode="auto">
                        <a:xfrm>
                          <a:off x="4038600" y="1066800"/>
                          <a:ext cx="3581400" cy="226695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76" name="Rectangle 12"/>
          <p:cNvSpPr>
            <a:spLocks noChangeArrowheads="1"/>
          </p:cNvSpPr>
          <p:nvPr/>
        </p:nvSpPr>
        <p:spPr bwMode="auto">
          <a:xfrm>
            <a:off x="685800" y="4343400"/>
            <a:ext cx="5638800" cy="2133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466" name="Rectangle 2"/>
          <p:cNvSpPr>
            <a:spLocks noGrp="1" noChangeArrowheads="1"/>
          </p:cNvSpPr>
          <p:nvPr>
            <p:ph type="title"/>
          </p:nvPr>
        </p:nvSpPr>
        <p:spPr>
          <a:xfrm>
            <a:off x="1371600" y="0"/>
            <a:ext cx="7772400" cy="838200"/>
          </a:xfrm>
        </p:spPr>
        <p:txBody>
          <a:bodyPr/>
          <a:lstStyle/>
          <a:p>
            <a:r>
              <a:rPr lang="en-US" altLang="en-US" sz="3600"/>
              <a:t>Previous Example Solution – 6</a:t>
            </a:r>
          </a:p>
        </p:txBody>
      </p:sp>
      <p:sp>
        <p:nvSpPr>
          <p:cNvPr id="1086471" name="Line 7"/>
          <p:cNvSpPr>
            <a:spLocks noChangeShapeType="1"/>
          </p:cNvSpPr>
          <p:nvPr/>
        </p:nvSpPr>
        <p:spPr bwMode="auto">
          <a:xfrm>
            <a:off x="0" y="35814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472" name="Line 8"/>
          <p:cNvSpPr>
            <a:spLocks noChangeShapeType="1"/>
          </p:cNvSpPr>
          <p:nvPr/>
        </p:nvSpPr>
        <p:spPr bwMode="auto">
          <a:xfrm>
            <a:off x="0" y="37338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473" name="Text Box 9"/>
          <p:cNvSpPr txBox="1">
            <a:spLocks noChangeArrowheads="1"/>
          </p:cNvSpPr>
          <p:nvPr/>
        </p:nvSpPr>
        <p:spPr bwMode="auto">
          <a:xfrm>
            <a:off x="152400" y="3886200"/>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Thus, the phasor current is</a:t>
            </a:r>
          </a:p>
        </p:txBody>
      </p:sp>
      <p:graphicFrame>
        <p:nvGraphicFramePr>
          <p:cNvPr id="1086474" name="Object 10"/>
          <p:cNvGraphicFramePr>
            <a:graphicFrameLocks noChangeAspect="1"/>
          </p:cNvGraphicFramePr>
          <p:nvPr/>
        </p:nvGraphicFramePr>
        <p:xfrm>
          <a:off x="876300" y="4495800"/>
          <a:ext cx="5241925" cy="1703388"/>
        </p:xfrm>
        <a:graphic>
          <a:graphicData uri="http://schemas.openxmlformats.org/presentationml/2006/ole">
            <mc:AlternateContent xmlns:mc="http://schemas.openxmlformats.org/markup-compatibility/2006">
              <mc:Choice xmlns:v="urn:schemas-microsoft-com:vml" Requires="v">
                <p:oleObj spid="_x0000_s1086600" name="Equation" r:id="rId4" imgW="2552400" imgH="825480" progId="Equation.DSMT4">
                  <p:embed/>
                </p:oleObj>
              </mc:Choice>
              <mc:Fallback>
                <p:oleObj name="Equation" r:id="rId4" imgW="2552400" imgH="82548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4495800"/>
                        <a:ext cx="5241925" cy="170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 name="Group 10"/>
          <p:cNvGrpSpPr/>
          <p:nvPr/>
        </p:nvGrpSpPr>
        <p:grpSpPr>
          <a:xfrm>
            <a:off x="0" y="1066800"/>
            <a:ext cx="7620000" cy="2266950"/>
            <a:chOff x="0" y="1066800"/>
            <a:chExt cx="7620000" cy="2266950"/>
          </a:xfrm>
        </p:grpSpPr>
        <p:sp>
          <p:nvSpPr>
            <p:cNvPr id="12" name="Text Box 4"/>
            <p:cNvSpPr txBox="1">
              <a:spLocks noChangeArrowheads="1"/>
            </p:cNvSpPr>
            <p:nvPr/>
          </p:nvSpPr>
          <p:spPr bwMode="auto">
            <a:xfrm>
              <a:off x="0" y="1066800"/>
              <a:ext cx="4038600" cy="13493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chemeClr val="bg1"/>
                  </a:solidFill>
                  <a:latin typeface="Arial" charset="0"/>
                </a:rPr>
                <a:t>	Problem Statement:  Imagine the circuit here has a sinusoidal source.  What is the steady state value for the current </a:t>
              </a:r>
              <a:r>
                <a:rPr lang="en-US" altLang="en-US" sz="2000" i="1" dirty="0">
                  <a:solidFill>
                    <a:schemeClr val="bg1"/>
                  </a:solidFill>
                  <a:cs typeface="Times New Roman" panose="02020603050405020304" pitchFamily="18" charset="0"/>
                </a:rPr>
                <a:t>i(t)</a:t>
              </a:r>
              <a:r>
                <a:rPr lang="en-US" altLang="en-US" sz="2000" dirty="0">
                  <a:solidFill>
                    <a:schemeClr val="bg1"/>
                  </a:solidFill>
                  <a:latin typeface="Arial" charset="0"/>
                </a:rPr>
                <a:t>?</a:t>
              </a:r>
            </a:p>
          </p:txBody>
        </p:sp>
        <p:graphicFrame>
          <p:nvGraphicFramePr>
            <p:cNvPr id="13" name="Object 5"/>
            <p:cNvGraphicFramePr>
              <a:graphicFrameLocks noChangeAspect="1"/>
            </p:cNvGraphicFramePr>
            <p:nvPr>
              <p:extLst>
                <p:ext uri="{D42A27DB-BD31-4B8C-83A1-F6EECF244321}">
                  <p14:modId xmlns:p14="http://schemas.microsoft.com/office/powerpoint/2010/main" val="950517238"/>
                </p:ext>
              </p:extLst>
            </p:nvPr>
          </p:nvGraphicFramePr>
          <p:xfrm>
            <a:off x="762000" y="2438400"/>
            <a:ext cx="3222625" cy="490538"/>
          </p:xfrm>
          <a:graphic>
            <a:graphicData uri="http://schemas.openxmlformats.org/presentationml/2006/ole">
              <mc:AlternateContent xmlns:mc="http://schemas.openxmlformats.org/markup-compatibility/2006">
                <mc:Choice xmlns:v="urn:schemas-microsoft-com:vml" Requires="v">
                  <p:oleObj spid="_x0000_s1086601" name="Equation" r:id="rId6" imgW="1587240" imgH="241200" progId="Equation.DSMT4">
                    <p:embed/>
                  </p:oleObj>
                </mc:Choice>
                <mc:Fallback>
                  <p:oleObj name="Equation" r:id="rId6" imgW="158724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438400"/>
                          <a:ext cx="3222625" cy="490538"/>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1988780074"/>
                </p:ext>
              </p:extLst>
            </p:nvPr>
          </p:nvGraphicFramePr>
          <p:xfrm>
            <a:off x="4038600" y="1066800"/>
            <a:ext cx="3581400" cy="2266950"/>
          </p:xfrm>
          <a:graphic>
            <a:graphicData uri="http://schemas.openxmlformats.org/presentationml/2006/ole">
              <mc:AlternateContent xmlns:mc="http://schemas.openxmlformats.org/markup-compatibility/2006">
                <mc:Choice xmlns:v="urn:schemas-microsoft-com:vml" Requires="v">
                  <p:oleObj spid="_x0000_s1086602" name="Visio" r:id="rId8" imgW="5057699" imgH="3199770" progId="Visio.Drawing.11">
                    <p:embed/>
                  </p:oleObj>
                </mc:Choice>
                <mc:Fallback>
                  <p:oleObj name="Visio" r:id="rId8" imgW="5057699" imgH="3199770" progId="Visio.Drawing.11">
                    <p:embed/>
                    <p:pic>
                      <p:nvPicPr>
                        <p:cNvPr id="0" name=""/>
                        <p:cNvPicPr>
                          <a:picLocks noChangeAspect="1" noChangeArrowheads="1"/>
                        </p:cNvPicPr>
                        <p:nvPr/>
                      </p:nvPicPr>
                      <p:blipFill>
                        <a:blip r:embed="rId9"/>
                        <a:srcRect/>
                        <a:stretch>
                          <a:fillRect/>
                        </a:stretch>
                      </p:blipFill>
                      <p:spPr bwMode="auto">
                        <a:xfrm>
                          <a:off x="4038600" y="1066800"/>
                          <a:ext cx="3581400" cy="226695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23" name="Rectangle 11"/>
          <p:cNvSpPr>
            <a:spLocks noChangeArrowheads="1"/>
          </p:cNvSpPr>
          <p:nvPr/>
        </p:nvSpPr>
        <p:spPr bwMode="auto">
          <a:xfrm>
            <a:off x="152400" y="3886200"/>
            <a:ext cx="7467600" cy="1295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514" name="Rectangle 2"/>
          <p:cNvSpPr>
            <a:spLocks noGrp="1" noChangeArrowheads="1"/>
          </p:cNvSpPr>
          <p:nvPr>
            <p:ph type="title"/>
          </p:nvPr>
        </p:nvSpPr>
        <p:spPr>
          <a:xfrm>
            <a:off x="1371600" y="0"/>
            <a:ext cx="7772400" cy="838200"/>
          </a:xfrm>
        </p:spPr>
        <p:txBody>
          <a:bodyPr/>
          <a:lstStyle/>
          <a:p>
            <a:r>
              <a:rPr lang="en-US" altLang="en-US" sz="3600"/>
              <a:t>Previous Example Solution – 7</a:t>
            </a:r>
          </a:p>
        </p:txBody>
      </p:sp>
      <p:sp>
        <p:nvSpPr>
          <p:cNvPr id="1088518" name="Line 6"/>
          <p:cNvSpPr>
            <a:spLocks noChangeShapeType="1"/>
          </p:cNvSpPr>
          <p:nvPr/>
        </p:nvSpPr>
        <p:spPr bwMode="auto">
          <a:xfrm>
            <a:off x="0" y="35814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19" name="Line 7"/>
          <p:cNvSpPr>
            <a:spLocks noChangeShapeType="1"/>
          </p:cNvSpPr>
          <p:nvPr/>
        </p:nvSpPr>
        <p:spPr bwMode="auto">
          <a:xfrm>
            <a:off x="0" y="37338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20" name="Text Box 8"/>
          <p:cNvSpPr txBox="1">
            <a:spLocks noChangeArrowheads="1"/>
          </p:cNvSpPr>
          <p:nvPr/>
        </p:nvSpPr>
        <p:spPr bwMode="auto">
          <a:xfrm>
            <a:off x="228600" y="5181600"/>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To get the answer, we take the inverse phasor transform, and get</a:t>
            </a:r>
          </a:p>
        </p:txBody>
      </p:sp>
      <p:graphicFrame>
        <p:nvGraphicFramePr>
          <p:cNvPr id="1088521" name="Object 9"/>
          <p:cNvGraphicFramePr>
            <a:graphicFrameLocks noChangeAspect="1"/>
          </p:cNvGraphicFramePr>
          <p:nvPr/>
        </p:nvGraphicFramePr>
        <p:xfrm>
          <a:off x="304800" y="3962400"/>
          <a:ext cx="7197725" cy="1179513"/>
        </p:xfrm>
        <a:graphic>
          <a:graphicData uri="http://schemas.openxmlformats.org/presentationml/2006/ole">
            <mc:AlternateContent xmlns:mc="http://schemas.openxmlformats.org/markup-compatibility/2006">
              <mc:Choice xmlns:v="urn:schemas-microsoft-com:vml" Requires="v">
                <p:oleObj spid="_x0000_s1088688" name="Equation" r:id="rId4" imgW="3504960" imgH="571320" progId="Equation.DSMT4">
                  <p:embed/>
                </p:oleObj>
              </mc:Choice>
              <mc:Fallback>
                <p:oleObj name="Equation" r:id="rId4" imgW="3504960" imgH="57132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62400"/>
                        <a:ext cx="7197725" cy="117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8522" name="Object 10"/>
          <p:cNvGraphicFramePr>
            <a:graphicFrameLocks noChangeAspect="1"/>
          </p:cNvGraphicFramePr>
          <p:nvPr>
            <p:extLst>
              <p:ext uri="{D42A27DB-BD31-4B8C-83A1-F6EECF244321}">
                <p14:modId xmlns:p14="http://schemas.microsoft.com/office/powerpoint/2010/main" val="1680702132"/>
              </p:ext>
            </p:extLst>
          </p:nvPr>
        </p:nvGraphicFramePr>
        <p:xfrm>
          <a:off x="2297113" y="5849938"/>
          <a:ext cx="3336925" cy="550862"/>
        </p:xfrm>
        <a:graphic>
          <a:graphicData uri="http://schemas.openxmlformats.org/presentationml/2006/ole">
            <mc:AlternateContent xmlns:mc="http://schemas.openxmlformats.org/markup-compatibility/2006">
              <mc:Choice xmlns:v="urn:schemas-microsoft-com:vml" Requires="v">
                <p:oleObj spid="_x0000_s1088689" name="Equation" r:id="rId6" imgW="1625400" imgH="266400" progId="Equation.DSMT4">
                  <p:embed/>
                </p:oleObj>
              </mc:Choice>
              <mc:Fallback>
                <p:oleObj name="Equation" r:id="rId6" imgW="1625400" imgH="266400" progId="Equation.DSMT4">
                  <p:embed/>
                  <p:pic>
                    <p:nvPicPr>
                      <p:cNvPr id="0" name="Object 10"/>
                      <p:cNvPicPr>
                        <a:picLocks noChangeAspect="1" noChangeArrowheads="1"/>
                      </p:cNvPicPr>
                      <p:nvPr/>
                    </p:nvPicPr>
                    <p:blipFill>
                      <a:blip r:embed="rId7"/>
                      <a:srcRect/>
                      <a:stretch>
                        <a:fillRect/>
                      </a:stretch>
                    </p:blipFill>
                    <p:spPr bwMode="auto">
                      <a:xfrm>
                        <a:off x="2297113" y="5849938"/>
                        <a:ext cx="3336925" cy="550862"/>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 name="Group 11"/>
          <p:cNvGrpSpPr/>
          <p:nvPr/>
        </p:nvGrpSpPr>
        <p:grpSpPr>
          <a:xfrm>
            <a:off x="0" y="1066800"/>
            <a:ext cx="7620000" cy="2266950"/>
            <a:chOff x="0" y="1066800"/>
            <a:chExt cx="7620000" cy="2266950"/>
          </a:xfrm>
        </p:grpSpPr>
        <p:sp>
          <p:nvSpPr>
            <p:cNvPr id="13" name="Text Box 4"/>
            <p:cNvSpPr txBox="1">
              <a:spLocks noChangeArrowheads="1"/>
            </p:cNvSpPr>
            <p:nvPr/>
          </p:nvSpPr>
          <p:spPr bwMode="auto">
            <a:xfrm>
              <a:off x="0" y="1066800"/>
              <a:ext cx="4038600" cy="13493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chemeClr val="bg1"/>
                  </a:solidFill>
                  <a:latin typeface="Arial" charset="0"/>
                </a:rPr>
                <a:t>	Problem Statement:  Imagine the circuit here has a sinusoidal source.  What is the steady state value for the current </a:t>
              </a:r>
              <a:r>
                <a:rPr lang="en-US" altLang="en-US" sz="2000" i="1" dirty="0">
                  <a:solidFill>
                    <a:schemeClr val="bg1"/>
                  </a:solidFill>
                  <a:cs typeface="Times New Roman" panose="02020603050405020304" pitchFamily="18" charset="0"/>
                </a:rPr>
                <a:t>i(t)</a:t>
              </a:r>
              <a:r>
                <a:rPr lang="en-US" altLang="en-US" sz="2000" dirty="0">
                  <a:solidFill>
                    <a:schemeClr val="bg1"/>
                  </a:solidFill>
                  <a:latin typeface="Arial" charset="0"/>
                </a:rPr>
                <a:t>?</a:t>
              </a:r>
            </a:p>
          </p:txBody>
        </p:sp>
        <p:graphicFrame>
          <p:nvGraphicFramePr>
            <p:cNvPr id="14" name="Object 5"/>
            <p:cNvGraphicFramePr>
              <a:graphicFrameLocks noChangeAspect="1"/>
            </p:cNvGraphicFramePr>
            <p:nvPr>
              <p:extLst>
                <p:ext uri="{D42A27DB-BD31-4B8C-83A1-F6EECF244321}">
                  <p14:modId xmlns:p14="http://schemas.microsoft.com/office/powerpoint/2010/main" val="950517238"/>
                </p:ext>
              </p:extLst>
            </p:nvPr>
          </p:nvGraphicFramePr>
          <p:xfrm>
            <a:off x="762000" y="2438400"/>
            <a:ext cx="3222625" cy="490538"/>
          </p:xfrm>
          <a:graphic>
            <a:graphicData uri="http://schemas.openxmlformats.org/presentationml/2006/ole">
              <mc:AlternateContent xmlns:mc="http://schemas.openxmlformats.org/markup-compatibility/2006">
                <mc:Choice xmlns:v="urn:schemas-microsoft-com:vml" Requires="v">
                  <p:oleObj spid="_x0000_s1088690" name="Equation" r:id="rId8" imgW="1587240" imgH="241200" progId="Equation.DSMT4">
                    <p:embed/>
                  </p:oleObj>
                </mc:Choice>
                <mc:Fallback>
                  <p:oleObj name="Equation" r:id="rId8" imgW="15872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438400"/>
                          <a:ext cx="3222625" cy="490538"/>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988780074"/>
                </p:ext>
              </p:extLst>
            </p:nvPr>
          </p:nvGraphicFramePr>
          <p:xfrm>
            <a:off x="4038600" y="1066800"/>
            <a:ext cx="3581400" cy="2266950"/>
          </p:xfrm>
          <a:graphic>
            <a:graphicData uri="http://schemas.openxmlformats.org/presentationml/2006/ole">
              <mc:AlternateContent xmlns:mc="http://schemas.openxmlformats.org/markup-compatibility/2006">
                <mc:Choice xmlns:v="urn:schemas-microsoft-com:vml" Requires="v">
                  <p:oleObj spid="_x0000_s1088691" name="Visio" r:id="rId10" imgW="5057699" imgH="3199770" progId="Visio.Drawing.11">
                    <p:embed/>
                  </p:oleObj>
                </mc:Choice>
                <mc:Fallback>
                  <p:oleObj name="Visio" r:id="rId10" imgW="5057699" imgH="3199770" progId="Visio.Drawing.11">
                    <p:embed/>
                    <p:pic>
                      <p:nvPicPr>
                        <p:cNvPr id="0" name=""/>
                        <p:cNvPicPr>
                          <a:picLocks noChangeAspect="1" noChangeArrowheads="1"/>
                        </p:cNvPicPr>
                        <p:nvPr/>
                      </p:nvPicPr>
                      <p:blipFill>
                        <a:blip r:embed="rId11"/>
                        <a:srcRect/>
                        <a:stretch>
                          <a:fillRect/>
                        </a:stretch>
                      </p:blipFill>
                      <p:spPr bwMode="auto">
                        <a:xfrm>
                          <a:off x="4038600" y="1066800"/>
                          <a:ext cx="3581400" cy="226695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23" name="Rectangle 11"/>
          <p:cNvSpPr>
            <a:spLocks noChangeArrowheads="1"/>
          </p:cNvSpPr>
          <p:nvPr/>
        </p:nvSpPr>
        <p:spPr bwMode="auto">
          <a:xfrm>
            <a:off x="152400" y="3886200"/>
            <a:ext cx="7467600" cy="1295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514" name="Rectangle 2"/>
          <p:cNvSpPr>
            <a:spLocks noGrp="1" noChangeArrowheads="1"/>
          </p:cNvSpPr>
          <p:nvPr>
            <p:ph type="title"/>
          </p:nvPr>
        </p:nvSpPr>
        <p:spPr>
          <a:xfrm>
            <a:off x="1371600" y="0"/>
            <a:ext cx="7772400" cy="838200"/>
          </a:xfrm>
        </p:spPr>
        <p:txBody>
          <a:bodyPr/>
          <a:lstStyle/>
          <a:p>
            <a:r>
              <a:rPr lang="en-US" altLang="en-US" sz="3600" dirty="0"/>
              <a:t>Previous Example Solution – 8</a:t>
            </a:r>
          </a:p>
        </p:txBody>
      </p:sp>
      <p:sp>
        <p:nvSpPr>
          <p:cNvPr id="1088518" name="Line 6"/>
          <p:cNvSpPr>
            <a:spLocks noChangeShapeType="1"/>
          </p:cNvSpPr>
          <p:nvPr/>
        </p:nvSpPr>
        <p:spPr bwMode="auto">
          <a:xfrm>
            <a:off x="0" y="35814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19" name="Line 7"/>
          <p:cNvSpPr>
            <a:spLocks noChangeShapeType="1"/>
          </p:cNvSpPr>
          <p:nvPr/>
        </p:nvSpPr>
        <p:spPr bwMode="auto">
          <a:xfrm>
            <a:off x="0" y="3733800"/>
            <a:ext cx="914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20" name="Text Box 8"/>
          <p:cNvSpPr txBox="1">
            <a:spLocks noChangeArrowheads="1"/>
          </p:cNvSpPr>
          <p:nvPr/>
        </p:nvSpPr>
        <p:spPr bwMode="auto">
          <a:xfrm>
            <a:off x="228600" y="5181600"/>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To get the answer, we take the inverse phasor transform, and get</a:t>
            </a:r>
          </a:p>
        </p:txBody>
      </p:sp>
      <p:graphicFrame>
        <p:nvGraphicFramePr>
          <p:cNvPr id="1088521" name="Object 9"/>
          <p:cNvGraphicFramePr>
            <a:graphicFrameLocks noChangeAspect="1"/>
          </p:cNvGraphicFramePr>
          <p:nvPr/>
        </p:nvGraphicFramePr>
        <p:xfrm>
          <a:off x="304800" y="3962400"/>
          <a:ext cx="7197725" cy="1179513"/>
        </p:xfrm>
        <a:graphic>
          <a:graphicData uri="http://schemas.openxmlformats.org/presentationml/2006/ole">
            <mc:AlternateContent xmlns:mc="http://schemas.openxmlformats.org/markup-compatibility/2006">
              <mc:Choice xmlns:v="urn:schemas-microsoft-com:vml" Requires="v">
                <p:oleObj spid="_x0000_s1110070" name="Equation" r:id="rId4" imgW="3504960" imgH="571320" progId="Equation.DSMT4">
                  <p:embed/>
                </p:oleObj>
              </mc:Choice>
              <mc:Fallback>
                <p:oleObj name="Equation" r:id="rId4" imgW="3504960" imgH="571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62400"/>
                        <a:ext cx="7197725" cy="117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8522" name="Object 10"/>
          <p:cNvGraphicFramePr>
            <a:graphicFrameLocks noChangeAspect="1"/>
          </p:cNvGraphicFramePr>
          <p:nvPr/>
        </p:nvGraphicFramePr>
        <p:xfrm>
          <a:off x="381000" y="5562600"/>
          <a:ext cx="7169150" cy="1127125"/>
        </p:xfrm>
        <a:graphic>
          <a:graphicData uri="http://schemas.openxmlformats.org/presentationml/2006/ole">
            <mc:AlternateContent xmlns:mc="http://schemas.openxmlformats.org/markup-compatibility/2006">
              <mc:Choice xmlns:v="urn:schemas-microsoft-com:vml" Requires="v">
                <p:oleObj spid="_x0000_s1110071" name="Equation" r:id="rId6" imgW="3492360" imgH="545760" progId="Equation.DSMT4">
                  <p:embed/>
                </p:oleObj>
              </mc:Choice>
              <mc:Fallback>
                <p:oleObj name="Equation" r:id="rId6" imgW="3492360" imgH="5457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562600"/>
                        <a:ext cx="7169150" cy="1127125"/>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 name="Group 11"/>
          <p:cNvGrpSpPr/>
          <p:nvPr/>
        </p:nvGrpSpPr>
        <p:grpSpPr>
          <a:xfrm>
            <a:off x="0" y="1066800"/>
            <a:ext cx="7620000" cy="2266950"/>
            <a:chOff x="0" y="1066800"/>
            <a:chExt cx="7620000" cy="2266950"/>
          </a:xfrm>
        </p:grpSpPr>
        <p:sp>
          <p:nvSpPr>
            <p:cNvPr id="13" name="Text Box 4"/>
            <p:cNvSpPr txBox="1">
              <a:spLocks noChangeArrowheads="1"/>
            </p:cNvSpPr>
            <p:nvPr/>
          </p:nvSpPr>
          <p:spPr bwMode="auto">
            <a:xfrm>
              <a:off x="0" y="1066800"/>
              <a:ext cx="4038600" cy="13493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chemeClr val="bg1"/>
                  </a:solidFill>
                  <a:latin typeface="Arial" charset="0"/>
                </a:rPr>
                <a:t>	Problem Statement:  Imagine the circuit here has a sinusoidal source.  What is the steady state value for the current </a:t>
              </a:r>
              <a:r>
                <a:rPr lang="en-US" altLang="en-US" sz="2000" i="1" dirty="0">
                  <a:solidFill>
                    <a:schemeClr val="bg1"/>
                  </a:solidFill>
                  <a:cs typeface="Times New Roman" panose="02020603050405020304" pitchFamily="18" charset="0"/>
                </a:rPr>
                <a:t>i(t)</a:t>
              </a:r>
              <a:r>
                <a:rPr lang="en-US" altLang="en-US" sz="2000" dirty="0">
                  <a:solidFill>
                    <a:schemeClr val="bg1"/>
                  </a:solidFill>
                  <a:latin typeface="Arial" charset="0"/>
                </a:rPr>
                <a:t>?</a:t>
              </a:r>
            </a:p>
          </p:txBody>
        </p:sp>
        <p:graphicFrame>
          <p:nvGraphicFramePr>
            <p:cNvPr id="14" name="Object 5"/>
            <p:cNvGraphicFramePr>
              <a:graphicFrameLocks noChangeAspect="1"/>
            </p:cNvGraphicFramePr>
            <p:nvPr>
              <p:extLst>
                <p:ext uri="{D42A27DB-BD31-4B8C-83A1-F6EECF244321}">
                  <p14:modId xmlns:p14="http://schemas.microsoft.com/office/powerpoint/2010/main" val="1343352062"/>
                </p:ext>
              </p:extLst>
            </p:nvPr>
          </p:nvGraphicFramePr>
          <p:xfrm>
            <a:off x="762000" y="2438400"/>
            <a:ext cx="3222625" cy="490538"/>
          </p:xfrm>
          <a:graphic>
            <a:graphicData uri="http://schemas.openxmlformats.org/presentationml/2006/ole">
              <mc:AlternateContent xmlns:mc="http://schemas.openxmlformats.org/markup-compatibility/2006">
                <mc:Choice xmlns:v="urn:schemas-microsoft-com:vml" Requires="v">
                  <p:oleObj spid="_x0000_s1110072" name="Equation" r:id="rId8" imgW="1587240" imgH="241200" progId="Equation.DSMT4">
                    <p:embed/>
                  </p:oleObj>
                </mc:Choice>
                <mc:Fallback>
                  <p:oleObj name="Equation" r:id="rId8" imgW="15872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438400"/>
                          <a:ext cx="3222625" cy="490538"/>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803097383"/>
                </p:ext>
              </p:extLst>
            </p:nvPr>
          </p:nvGraphicFramePr>
          <p:xfrm>
            <a:off x="4038600" y="1066800"/>
            <a:ext cx="3581400" cy="2266950"/>
          </p:xfrm>
          <a:graphic>
            <a:graphicData uri="http://schemas.openxmlformats.org/presentationml/2006/ole">
              <mc:AlternateContent xmlns:mc="http://schemas.openxmlformats.org/markup-compatibility/2006">
                <mc:Choice xmlns:v="urn:schemas-microsoft-com:vml" Requires="v">
                  <p:oleObj spid="_x0000_s1110073" name="Visio" r:id="rId10" imgW="5057699" imgH="3199770" progId="Visio.Drawing.11">
                    <p:embed/>
                  </p:oleObj>
                </mc:Choice>
                <mc:Fallback>
                  <p:oleObj name="Visio" r:id="rId10" imgW="5057699" imgH="3199770" progId="Visio.Drawing.11">
                    <p:embed/>
                    <p:pic>
                      <p:nvPicPr>
                        <p:cNvPr id="0" name=""/>
                        <p:cNvPicPr>
                          <a:picLocks noChangeAspect="1" noChangeArrowheads="1"/>
                        </p:cNvPicPr>
                        <p:nvPr/>
                      </p:nvPicPr>
                      <p:blipFill>
                        <a:blip r:embed="rId11"/>
                        <a:srcRect/>
                        <a:stretch>
                          <a:fillRect/>
                        </a:stretch>
                      </p:blipFill>
                      <p:spPr bwMode="auto">
                        <a:xfrm>
                          <a:off x="4038600" y="1066800"/>
                          <a:ext cx="3581400" cy="226695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040287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a:xfrm>
            <a:off x="1371600" y="0"/>
            <a:ext cx="7772400" cy="838200"/>
          </a:xfrm>
        </p:spPr>
        <p:txBody>
          <a:bodyPr/>
          <a:lstStyle/>
          <a:p>
            <a:r>
              <a:rPr lang="en-US" altLang="en-US" sz="3600"/>
              <a:t>Numerical Example Solution – 1</a:t>
            </a:r>
          </a:p>
        </p:txBody>
      </p:sp>
      <p:sp>
        <p:nvSpPr>
          <p:cNvPr id="1090564" name="Text Box 4"/>
          <p:cNvSpPr txBox="1">
            <a:spLocks noChangeArrowheads="1"/>
          </p:cNvSpPr>
          <p:nvPr/>
        </p:nvSpPr>
        <p:spPr bwMode="auto">
          <a:xfrm>
            <a:off x="0" y="1066800"/>
            <a:ext cx="9144000" cy="10445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solidFill>
                  <a:schemeClr val="bg1"/>
                </a:solidFill>
                <a:latin typeface="Arial" charset="0"/>
              </a:rPr>
              <a:t>	Let us solve a problem a slightly more difficult problem, and this time let us use numbers.  Problem Statement: What is the steady state value for the voltage </a:t>
            </a:r>
            <a:r>
              <a:rPr lang="en-US" altLang="en-US" sz="2000" i="1" dirty="0" err="1">
                <a:solidFill>
                  <a:schemeClr val="bg1"/>
                </a:solidFill>
              </a:rPr>
              <a:t>v</a:t>
            </a:r>
            <a:r>
              <a:rPr lang="en-US" altLang="en-US" sz="2000" i="1" baseline="-25000" dirty="0" err="1">
                <a:solidFill>
                  <a:schemeClr val="bg1"/>
                </a:solidFill>
              </a:rPr>
              <a:t>X</a:t>
            </a:r>
            <a:r>
              <a:rPr lang="en-US" altLang="en-US" sz="2000" i="1" dirty="0">
                <a:solidFill>
                  <a:schemeClr val="bg1"/>
                </a:solidFill>
              </a:rPr>
              <a:t>(t)</a:t>
            </a:r>
            <a:r>
              <a:rPr lang="en-US" altLang="en-US" sz="2000" dirty="0">
                <a:solidFill>
                  <a:schemeClr val="bg1"/>
                </a:solidFill>
                <a:latin typeface="Arial" charset="0"/>
              </a:rPr>
              <a:t>?</a:t>
            </a:r>
          </a:p>
        </p:txBody>
      </p:sp>
      <p:graphicFrame>
        <p:nvGraphicFramePr>
          <p:cNvPr id="1090565" name="Object 5"/>
          <p:cNvGraphicFramePr>
            <a:graphicFrameLocks noChangeAspect="1"/>
          </p:cNvGraphicFramePr>
          <p:nvPr>
            <p:extLst>
              <p:ext uri="{D42A27DB-BD31-4B8C-83A1-F6EECF244321}">
                <p14:modId xmlns:p14="http://schemas.microsoft.com/office/powerpoint/2010/main" val="2067127836"/>
              </p:ext>
            </p:extLst>
          </p:nvPr>
        </p:nvGraphicFramePr>
        <p:xfrm>
          <a:off x="152400" y="2362200"/>
          <a:ext cx="8839200" cy="3581400"/>
        </p:xfrm>
        <a:graphic>
          <a:graphicData uri="http://schemas.openxmlformats.org/presentationml/2006/ole">
            <mc:AlternateContent xmlns:mc="http://schemas.openxmlformats.org/markup-compatibility/2006">
              <mc:Choice xmlns:v="urn:schemas-microsoft-com:vml" Requires="v">
                <p:oleObj spid="_x0000_s1090607" name="VISIO" r:id="rId4" imgW="9744120" imgH="3855240" progId="Visio.Drawing.6">
                  <p:embed/>
                </p:oleObj>
              </mc:Choice>
              <mc:Fallback>
                <p:oleObj name="VISIO" r:id="rId4" imgW="9744120" imgH="385524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362200"/>
                        <a:ext cx="8839200" cy="3581400"/>
                      </a:xfrm>
                      <a:prstGeom prst="rect">
                        <a:avLst/>
                      </a:prstGeom>
                      <a:solidFill>
                        <a:srgbClr val="66FFFF"/>
                      </a:solidFill>
                      <a:ln w="38100">
                        <a:solidFill>
                          <a:schemeClr val="accent1"/>
                        </a:solidFill>
                        <a:miter lim="800000"/>
                        <a:headEnd/>
                        <a:tailEnd/>
                      </a:ln>
                      <a:effec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a:xfrm>
            <a:off x="1371600" y="152400"/>
            <a:ext cx="7772400" cy="838200"/>
          </a:xfrm>
        </p:spPr>
        <p:txBody>
          <a:bodyPr/>
          <a:lstStyle/>
          <a:p>
            <a:r>
              <a:rPr lang="en-US" altLang="en-US" sz="3600"/>
              <a:t>Numerical Example Solution – 2</a:t>
            </a:r>
          </a:p>
        </p:txBody>
      </p:sp>
      <p:sp>
        <p:nvSpPr>
          <p:cNvPr id="1092611" name="Text Box 3"/>
          <p:cNvSpPr txBox="1">
            <a:spLocks noChangeArrowheads="1"/>
          </p:cNvSpPr>
          <p:nvPr/>
        </p:nvSpPr>
        <p:spPr bwMode="auto">
          <a:xfrm>
            <a:off x="304800" y="5334000"/>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dirty="0">
                <a:latin typeface="Arial" charset="0"/>
              </a:rPr>
              <a:t>Notice that all components have been transformed to the phasor domain, including the current, </a:t>
            </a:r>
            <a:r>
              <a:rPr lang="en-US" altLang="en-US" i="1" dirty="0" err="1"/>
              <a:t>i</a:t>
            </a:r>
            <a:r>
              <a:rPr lang="en-US" altLang="en-US" i="1" baseline="-25000" dirty="0" err="1"/>
              <a:t>X</a:t>
            </a:r>
            <a:r>
              <a:rPr lang="en-US" altLang="en-US" dirty="0">
                <a:latin typeface="Arial" charset="0"/>
              </a:rPr>
              <a:t>, that the dependent source depends on.</a:t>
            </a:r>
          </a:p>
        </p:txBody>
      </p:sp>
      <p:graphicFrame>
        <p:nvGraphicFramePr>
          <p:cNvPr id="1092612" name="Object 4"/>
          <p:cNvGraphicFramePr>
            <a:graphicFrameLocks noChangeAspect="1"/>
          </p:cNvGraphicFramePr>
          <p:nvPr>
            <p:extLst>
              <p:ext uri="{D42A27DB-BD31-4B8C-83A1-F6EECF244321}">
                <p14:modId xmlns:p14="http://schemas.microsoft.com/office/powerpoint/2010/main" val="2665872006"/>
              </p:ext>
            </p:extLst>
          </p:nvPr>
        </p:nvGraphicFramePr>
        <p:xfrm>
          <a:off x="0" y="1447800"/>
          <a:ext cx="9144000" cy="3543300"/>
        </p:xfrm>
        <a:graphic>
          <a:graphicData uri="http://schemas.openxmlformats.org/presentationml/2006/ole">
            <mc:AlternateContent xmlns:mc="http://schemas.openxmlformats.org/markup-compatibility/2006">
              <mc:Choice xmlns:v="urn:schemas-microsoft-com:vml" Requires="v">
                <p:oleObj spid="_x0000_s1092654" name="Visio" r:id="rId4" imgW="9944134" imgH="3855060" progId="Visio.Drawing.11">
                  <p:embed/>
                </p:oleObj>
              </mc:Choice>
              <mc:Fallback>
                <p:oleObj name="Visio" r:id="rId4" imgW="9944134" imgH="3855060" progId="Visio.Drawing.11">
                  <p:embed/>
                  <p:pic>
                    <p:nvPicPr>
                      <p:cNvPr id="0" name="Object 4"/>
                      <p:cNvPicPr>
                        <a:picLocks noChangeAspect="1" noChangeArrowheads="1"/>
                      </p:cNvPicPr>
                      <p:nvPr/>
                    </p:nvPicPr>
                    <p:blipFill>
                      <a:blip r:embed="rId5"/>
                      <a:srcRect/>
                      <a:stretch>
                        <a:fillRect/>
                      </a:stretch>
                    </p:blipFill>
                    <p:spPr bwMode="auto">
                      <a:xfrm>
                        <a:off x="0" y="1447800"/>
                        <a:ext cx="9144000" cy="354330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a:xfrm>
            <a:off x="2362200" y="0"/>
            <a:ext cx="6781800" cy="838200"/>
          </a:xfrm>
        </p:spPr>
        <p:txBody>
          <a:bodyPr/>
          <a:lstStyle/>
          <a:p>
            <a:r>
              <a:rPr lang="en-US" altLang="en-US" sz="3600"/>
              <a:t>Numerical Example Solution – 3</a:t>
            </a:r>
          </a:p>
        </p:txBody>
      </p:sp>
      <p:sp>
        <p:nvSpPr>
          <p:cNvPr id="1094659" name="Text Box 3"/>
          <p:cNvSpPr txBox="1">
            <a:spLocks noChangeArrowheads="1"/>
          </p:cNvSpPr>
          <p:nvPr/>
        </p:nvSpPr>
        <p:spPr bwMode="auto">
          <a:xfrm>
            <a:off x="152400" y="4419600"/>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latin typeface="Arial" charset="0"/>
              </a:rPr>
              <a:t>There are only two essential nodes, so the node voltage method looks like a good way to solve this problem.  While there are other approaches, we will take this path.  We can write the node-voltage equations,</a:t>
            </a:r>
          </a:p>
        </p:txBody>
      </p:sp>
      <p:graphicFrame>
        <p:nvGraphicFramePr>
          <p:cNvPr id="1094661" name="Object 5"/>
          <p:cNvGraphicFramePr>
            <a:graphicFrameLocks noChangeAspect="1"/>
          </p:cNvGraphicFramePr>
          <p:nvPr/>
        </p:nvGraphicFramePr>
        <p:xfrm>
          <a:off x="1066800" y="5492750"/>
          <a:ext cx="7288213" cy="1365250"/>
        </p:xfrm>
        <a:graphic>
          <a:graphicData uri="http://schemas.openxmlformats.org/presentationml/2006/ole">
            <mc:AlternateContent xmlns:mc="http://schemas.openxmlformats.org/markup-compatibility/2006">
              <mc:Choice xmlns:v="urn:schemas-microsoft-com:vml" Requires="v">
                <p:oleObj spid="_x0000_s1094745" name="Equation" r:id="rId4" imgW="5016240" imgH="939600" progId="Equation.DSMT4">
                  <p:embed/>
                </p:oleObj>
              </mc:Choice>
              <mc:Fallback>
                <p:oleObj name="Equation" r:id="rId4" imgW="5016240" imgH="9396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492750"/>
                        <a:ext cx="7288213" cy="136525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4662" name="Object 6"/>
          <p:cNvGraphicFramePr>
            <a:graphicFrameLocks noChangeAspect="1"/>
          </p:cNvGraphicFramePr>
          <p:nvPr/>
        </p:nvGraphicFramePr>
        <p:xfrm>
          <a:off x="0" y="838200"/>
          <a:ext cx="9144000" cy="3543300"/>
        </p:xfrm>
        <a:graphic>
          <a:graphicData uri="http://schemas.openxmlformats.org/presentationml/2006/ole">
            <mc:AlternateContent xmlns:mc="http://schemas.openxmlformats.org/markup-compatibility/2006">
              <mc:Choice xmlns:v="urn:schemas-microsoft-com:vml" Requires="v">
                <p:oleObj spid="_x0000_s1094746" name="VISIO" r:id="rId6" imgW="9944280" imgH="3855240" progId="Visio.Drawing.6">
                  <p:embed/>
                </p:oleObj>
              </mc:Choice>
              <mc:Fallback>
                <p:oleObj name="VISIO" r:id="rId6" imgW="9944280" imgH="38552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38200"/>
                        <a:ext cx="9144000" cy="354330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a:xfrm>
            <a:off x="1371600" y="0"/>
            <a:ext cx="7772400" cy="838200"/>
          </a:xfrm>
        </p:spPr>
        <p:txBody>
          <a:bodyPr/>
          <a:lstStyle/>
          <a:p>
            <a:r>
              <a:rPr lang="en-US" altLang="en-US" sz="3600"/>
              <a:t>Numerical Example Solution – 4</a:t>
            </a:r>
          </a:p>
        </p:txBody>
      </p:sp>
      <p:sp>
        <p:nvSpPr>
          <p:cNvPr id="1096707" name="Text Box 3"/>
          <p:cNvSpPr txBox="1">
            <a:spLocks noChangeArrowheads="1"/>
          </p:cNvSpPr>
          <p:nvPr/>
        </p:nvSpPr>
        <p:spPr bwMode="auto">
          <a:xfrm>
            <a:off x="0" y="4724400"/>
            <a:ext cx="8534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Now, we can substitute </a:t>
            </a:r>
            <a:r>
              <a:rPr lang="en-US" altLang="en-US" sz="2000" b="1" i="1"/>
              <a:t>I</a:t>
            </a:r>
            <a:r>
              <a:rPr lang="en-US" altLang="en-US" sz="2000" i="1" baseline="-25000"/>
              <a:t>x,m</a:t>
            </a:r>
            <a:r>
              <a:rPr lang="en-US" altLang="en-US" sz="2000">
                <a:latin typeface="Arial" charset="0"/>
              </a:rPr>
              <a:t> back into this equation, and we get</a:t>
            </a:r>
          </a:p>
          <a:p>
            <a:endParaRPr lang="en-US" altLang="en-US" sz="2000">
              <a:latin typeface="Arial" charset="0"/>
            </a:endParaRPr>
          </a:p>
          <a:p>
            <a:endParaRPr lang="en-US" altLang="en-US" sz="2000">
              <a:latin typeface="Arial" charset="0"/>
            </a:endParaRPr>
          </a:p>
          <a:p>
            <a:endParaRPr lang="en-US" altLang="en-US" sz="2000">
              <a:latin typeface="Arial" charset="0"/>
            </a:endParaRPr>
          </a:p>
          <a:p>
            <a:endParaRPr lang="en-US" altLang="en-US" sz="2000">
              <a:latin typeface="Arial" charset="0"/>
            </a:endParaRPr>
          </a:p>
          <a:p>
            <a:r>
              <a:rPr lang="en-US" altLang="en-US" sz="2000">
                <a:latin typeface="Arial" charset="0"/>
              </a:rPr>
              <a:t>which is one equation in one unknown.</a:t>
            </a:r>
          </a:p>
        </p:txBody>
      </p:sp>
      <p:graphicFrame>
        <p:nvGraphicFramePr>
          <p:cNvPr id="1096709" name="Object 5"/>
          <p:cNvGraphicFramePr>
            <a:graphicFrameLocks noChangeAspect="1"/>
          </p:cNvGraphicFramePr>
          <p:nvPr/>
        </p:nvGraphicFramePr>
        <p:xfrm>
          <a:off x="147638" y="5257800"/>
          <a:ext cx="8545512" cy="758825"/>
        </p:xfrm>
        <a:graphic>
          <a:graphicData uri="http://schemas.openxmlformats.org/presentationml/2006/ole">
            <mc:AlternateContent xmlns:mc="http://schemas.openxmlformats.org/markup-compatibility/2006">
              <mc:Choice xmlns:v="urn:schemas-microsoft-com:vml" Requires="v">
                <p:oleObj spid="_x0000_s1096792" name="Equation" r:id="rId4" imgW="5295600" imgH="469800" progId="Equation.DSMT4">
                  <p:embed/>
                </p:oleObj>
              </mc:Choice>
              <mc:Fallback>
                <p:oleObj name="Equation" r:id="rId4" imgW="5295600" imgH="46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5257800"/>
                        <a:ext cx="8545512" cy="75882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6711" name="Object 7"/>
          <p:cNvGraphicFramePr>
            <a:graphicFrameLocks noChangeAspect="1"/>
          </p:cNvGraphicFramePr>
          <p:nvPr/>
        </p:nvGraphicFramePr>
        <p:xfrm>
          <a:off x="0" y="838200"/>
          <a:ext cx="9144000" cy="3543300"/>
        </p:xfrm>
        <a:graphic>
          <a:graphicData uri="http://schemas.openxmlformats.org/presentationml/2006/ole">
            <mc:AlternateContent xmlns:mc="http://schemas.openxmlformats.org/markup-compatibility/2006">
              <mc:Choice xmlns:v="urn:schemas-microsoft-com:vml" Requires="v">
                <p:oleObj spid="_x0000_s1096793" name="VISIO" r:id="rId6" imgW="9944280" imgH="3855240" progId="Visio.Drawing.6">
                  <p:embed/>
                </p:oleObj>
              </mc:Choice>
              <mc:Fallback>
                <p:oleObj name="VISIO" r:id="rId6" imgW="9944280" imgH="385524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38200"/>
                        <a:ext cx="9144000" cy="354330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a:xfrm>
            <a:off x="1371600" y="0"/>
            <a:ext cx="7772400" cy="838200"/>
          </a:xfrm>
        </p:spPr>
        <p:txBody>
          <a:bodyPr/>
          <a:lstStyle/>
          <a:p>
            <a:r>
              <a:rPr lang="en-US" altLang="en-US" sz="3600"/>
              <a:t>Numerical Example Solution – 5</a:t>
            </a:r>
          </a:p>
        </p:txBody>
      </p:sp>
      <p:sp>
        <p:nvSpPr>
          <p:cNvPr id="1098755" name="Text Box 3"/>
          <p:cNvSpPr txBox="1">
            <a:spLocks noChangeArrowheads="1"/>
          </p:cNvSpPr>
          <p:nvPr/>
        </p:nvSpPr>
        <p:spPr bwMode="auto">
          <a:xfrm>
            <a:off x="228600" y="9906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We can solve.  We collect terms on each side, and get</a:t>
            </a:r>
          </a:p>
        </p:txBody>
      </p:sp>
      <p:graphicFrame>
        <p:nvGraphicFramePr>
          <p:cNvPr id="1098756" name="Object 4"/>
          <p:cNvGraphicFramePr>
            <a:graphicFrameLocks noChangeAspect="1"/>
          </p:cNvGraphicFramePr>
          <p:nvPr/>
        </p:nvGraphicFramePr>
        <p:xfrm>
          <a:off x="222250" y="1600200"/>
          <a:ext cx="7523163" cy="1927225"/>
        </p:xfrm>
        <a:graphic>
          <a:graphicData uri="http://schemas.openxmlformats.org/presentationml/2006/ole">
            <mc:AlternateContent xmlns:mc="http://schemas.openxmlformats.org/markup-compatibility/2006">
              <mc:Choice xmlns:v="urn:schemas-microsoft-com:vml" Requires="v">
                <p:oleObj spid="_x0000_s1098839" name="Equation" r:id="rId4" imgW="4660560" imgH="1193760" progId="Equation.DSMT4">
                  <p:embed/>
                </p:oleObj>
              </mc:Choice>
              <mc:Fallback>
                <p:oleObj name="Equation" r:id="rId4" imgW="4660560" imgH="119376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1600200"/>
                        <a:ext cx="7523163" cy="192722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8757" name="Text Box 5"/>
          <p:cNvSpPr txBox="1">
            <a:spLocks noChangeArrowheads="1"/>
          </p:cNvSpPr>
          <p:nvPr/>
        </p:nvSpPr>
        <p:spPr bwMode="auto">
          <a:xfrm>
            <a:off x="304800" y="35814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We note that 1/</a:t>
            </a:r>
            <a:r>
              <a:rPr lang="en-US" altLang="en-US" sz="2000" i="1">
                <a:latin typeface="Arial" charset="0"/>
              </a:rPr>
              <a:t>j</a:t>
            </a:r>
            <a:r>
              <a:rPr lang="en-US" altLang="en-US" sz="2000">
                <a:latin typeface="Arial" charset="0"/>
              </a:rPr>
              <a:t> = -</a:t>
            </a:r>
            <a:r>
              <a:rPr lang="en-US" altLang="en-US" sz="2000" i="1">
                <a:latin typeface="Arial" charset="0"/>
              </a:rPr>
              <a:t>j</a:t>
            </a:r>
            <a:r>
              <a:rPr lang="en-US" altLang="en-US" sz="2000">
                <a:latin typeface="Arial" charset="0"/>
              </a:rPr>
              <a:t>.  Next, to combine these terms, we divide magnitudes and subtract phases to get</a:t>
            </a:r>
          </a:p>
        </p:txBody>
      </p:sp>
      <p:graphicFrame>
        <p:nvGraphicFramePr>
          <p:cNvPr id="1098758" name="Object 6"/>
          <p:cNvGraphicFramePr>
            <a:graphicFrameLocks noChangeAspect="1"/>
          </p:cNvGraphicFramePr>
          <p:nvPr/>
        </p:nvGraphicFramePr>
        <p:xfrm>
          <a:off x="223838" y="4410075"/>
          <a:ext cx="8545512" cy="2049463"/>
        </p:xfrm>
        <a:graphic>
          <a:graphicData uri="http://schemas.openxmlformats.org/presentationml/2006/ole">
            <mc:AlternateContent xmlns:mc="http://schemas.openxmlformats.org/markup-compatibility/2006">
              <mc:Choice xmlns:v="urn:schemas-microsoft-com:vml" Requires="v">
                <p:oleObj spid="_x0000_s1098840" name="Equation" r:id="rId6" imgW="5295600" imgH="1269720" progId="Equation.DSMT4">
                  <p:embed/>
                </p:oleObj>
              </mc:Choice>
              <mc:Fallback>
                <p:oleObj name="Equation" r:id="rId6" imgW="5295600" imgH="1269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38" y="4410075"/>
                        <a:ext cx="8545512" cy="2049463"/>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7" name="Rectangle 7"/>
          <p:cNvSpPr>
            <a:spLocks noChangeArrowheads="1"/>
          </p:cNvSpPr>
          <p:nvPr/>
        </p:nvSpPr>
        <p:spPr bwMode="auto">
          <a:xfrm>
            <a:off x="0" y="1447800"/>
            <a:ext cx="6705600" cy="838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802" name="Rectangle 2"/>
          <p:cNvSpPr>
            <a:spLocks noGrp="1" noChangeArrowheads="1"/>
          </p:cNvSpPr>
          <p:nvPr>
            <p:ph type="title"/>
          </p:nvPr>
        </p:nvSpPr>
        <p:spPr>
          <a:xfrm>
            <a:off x="1371600" y="0"/>
            <a:ext cx="7772400" cy="838200"/>
          </a:xfrm>
        </p:spPr>
        <p:txBody>
          <a:bodyPr/>
          <a:lstStyle/>
          <a:p>
            <a:r>
              <a:rPr lang="en-US" altLang="en-US" sz="3600"/>
              <a:t>Numerical Example Solution – 6</a:t>
            </a:r>
          </a:p>
        </p:txBody>
      </p:sp>
      <p:sp>
        <p:nvSpPr>
          <p:cNvPr id="1100803" name="Text Box 3"/>
          <p:cNvSpPr txBox="1">
            <a:spLocks noChangeArrowheads="1"/>
          </p:cNvSpPr>
          <p:nvPr/>
        </p:nvSpPr>
        <p:spPr bwMode="auto">
          <a:xfrm>
            <a:off x="228600" y="8382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Now, we need to solve for </a:t>
            </a:r>
            <a:r>
              <a:rPr lang="en-US" altLang="en-US" sz="2000" b="1" i="1"/>
              <a:t>V</a:t>
            </a:r>
            <a:r>
              <a:rPr lang="en-US" altLang="en-US" sz="2000" i="1" baseline="-25000"/>
              <a:t>a,m</a:t>
            </a:r>
            <a:r>
              <a:rPr lang="en-US" altLang="en-US" sz="2000">
                <a:latin typeface="Arial" charset="0"/>
              </a:rPr>
              <a:t>.  We get</a:t>
            </a:r>
          </a:p>
        </p:txBody>
      </p:sp>
      <p:graphicFrame>
        <p:nvGraphicFramePr>
          <p:cNvPr id="1100804" name="Object 4"/>
          <p:cNvGraphicFramePr>
            <a:graphicFrameLocks noChangeAspect="1"/>
          </p:cNvGraphicFramePr>
          <p:nvPr/>
        </p:nvGraphicFramePr>
        <p:xfrm>
          <a:off x="233363" y="1524000"/>
          <a:ext cx="6496050" cy="717550"/>
        </p:xfrm>
        <a:graphic>
          <a:graphicData uri="http://schemas.openxmlformats.org/presentationml/2006/ole">
            <mc:AlternateContent xmlns:mc="http://schemas.openxmlformats.org/markup-compatibility/2006">
              <mc:Choice xmlns:v="urn:schemas-microsoft-com:vml" Requires="v">
                <p:oleObj spid="_x0000_s1100892" name="Equation" r:id="rId4" imgW="4025880" imgH="444240" progId="Equation.DSMT4">
                  <p:embed/>
                </p:oleObj>
              </mc:Choice>
              <mc:Fallback>
                <p:oleObj name="Equation" r:id="rId4" imgW="402588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3" y="1524000"/>
                        <a:ext cx="6496050"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0806" name="Text Box 6"/>
          <p:cNvSpPr txBox="1">
            <a:spLocks noChangeArrowheads="1"/>
          </p:cNvSpPr>
          <p:nvPr/>
        </p:nvSpPr>
        <p:spPr bwMode="auto">
          <a:xfrm>
            <a:off x="304800" y="60198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t>Next, we note that we can get </a:t>
            </a:r>
            <a:r>
              <a:rPr lang="en-US" altLang="en-US" sz="2000" b="1" i="1" dirty="0" err="1"/>
              <a:t>V</a:t>
            </a:r>
            <a:r>
              <a:rPr lang="en-US" altLang="en-US" sz="2000" b="1" i="1" baseline="-25000" dirty="0" err="1"/>
              <a:t>x,m</a:t>
            </a:r>
            <a:r>
              <a:rPr lang="en-US" altLang="en-US" sz="2000" dirty="0"/>
              <a:t> from </a:t>
            </a:r>
            <a:r>
              <a:rPr lang="en-US" altLang="en-US" sz="2000" b="1" i="1" dirty="0" err="1"/>
              <a:t>V</a:t>
            </a:r>
            <a:r>
              <a:rPr lang="en-US" altLang="en-US" sz="2000" b="1" i="1" baseline="-25000" dirty="0" err="1"/>
              <a:t>a,m</a:t>
            </a:r>
            <a:r>
              <a:rPr lang="en-US" altLang="en-US" sz="2000" dirty="0"/>
              <a:t> by using the complex version of the voltage divider rule, since </a:t>
            </a:r>
            <a:r>
              <a:rPr lang="en-US" altLang="en-US" sz="2000" i="1" dirty="0"/>
              <a:t>Z</a:t>
            </a:r>
            <a:r>
              <a:rPr lang="en-US" altLang="en-US" sz="2000" i="1" baseline="-25000" dirty="0"/>
              <a:t>R2</a:t>
            </a:r>
            <a:r>
              <a:rPr lang="en-US" altLang="en-US" sz="2000" dirty="0"/>
              <a:t> and </a:t>
            </a:r>
            <a:r>
              <a:rPr lang="en-US" altLang="en-US" sz="2000" i="1" dirty="0"/>
              <a:t>Z</a:t>
            </a:r>
            <a:r>
              <a:rPr lang="en-US" altLang="en-US" sz="2000" i="1" baseline="-25000" dirty="0"/>
              <a:t>C2</a:t>
            </a:r>
            <a:r>
              <a:rPr lang="en-US" altLang="en-US" sz="2000" dirty="0"/>
              <a:t> are in series.  </a:t>
            </a:r>
          </a:p>
        </p:txBody>
      </p:sp>
      <p:graphicFrame>
        <p:nvGraphicFramePr>
          <p:cNvPr id="1100809" name="Object 9"/>
          <p:cNvGraphicFramePr>
            <a:graphicFrameLocks noChangeAspect="1"/>
          </p:cNvGraphicFramePr>
          <p:nvPr/>
        </p:nvGraphicFramePr>
        <p:xfrm>
          <a:off x="0" y="2362200"/>
          <a:ext cx="9144000" cy="3543300"/>
        </p:xfrm>
        <a:graphic>
          <a:graphicData uri="http://schemas.openxmlformats.org/presentationml/2006/ole">
            <mc:AlternateContent xmlns:mc="http://schemas.openxmlformats.org/markup-compatibility/2006">
              <mc:Choice xmlns:v="urn:schemas-microsoft-com:vml" Requires="v">
                <p:oleObj spid="_x0000_s1100893" name="VISIO" r:id="rId6" imgW="9944280" imgH="3855240" progId="Visio.Drawing.6">
                  <p:embed/>
                </p:oleObj>
              </mc:Choice>
              <mc:Fallback>
                <p:oleObj name="VISIO" r:id="rId6" imgW="9944280" imgH="3855240" progId="Visio.Drawing.6">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362200"/>
                        <a:ext cx="9144000" cy="354330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a:xfrm>
            <a:off x="609600" y="0"/>
            <a:ext cx="8534400" cy="1371600"/>
          </a:xfrm>
        </p:spPr>
        <p:txBody>
          <a:bodyPr/>
          <a:lstStyle/>
          <a:p>
            <a:r>
              <a:rPr lang="en-US" altLang="en-US" sz="3600" dirty="0"/>
              <a:t>Overview of this Lecture Set</a:t>
            </a:r>
            <a:br>
              <a:rPr lang="en-US" altLang="en-US" sz="3600" dirty="0"/>
            </a:br>
            <a:r>
              <a:rPr lang="en-US" altLang="en-US" sz="3600" dirty="0"/>
              <a:t>Phasor Analysis</a:t>
            </a:r>
          </a:p>
        </p:txBody>
      </p:sp>
      <p:sp>
        <p:nvSpPr>
          <p:cNvPr id="1049603" name="Rectangle 3"/>
          <p:cNvSpPr>
            <a:spLocks noGrp="1" noChangeArrowheads="1"/>
          </p:cNvSpPr>
          <p:nvPr>
            <p:ph type="body" idx="1"/>
          </p:nvPr>
        </p:nvSpPr>
        <p:spPr>
          <a:xfrm>
            <a:off x="685800" y="2286000"/>
            <a:ext cx="7772400" cy="3581400"/>
          </a:xfrm>
        </p:spPr>
        <p:txBody>
          <a:bodyPr/>
          <a:lstStyle/>
          <a:p>
            <a:pPr>
              <a:buFontTx/>
              <a:buNone/>
            </a:pPr>
            <a:r>
              <a:rPr lang="en-US" altLang="en-US" dirty="0"/>
              <a:t>In this lecture set, we will cover the following topics:</a:t>
            </a:r>
          </a:p>
          <a:p>
            <a:r>
              <a:rPr lang="en-US" altLang="en-US" dirty="0"/>
              <a:t>Review of Phasor Analysis</a:t>
            </a:r>
          </a:p>
          <a:p>
            <a:r>
              <a:rPr lang="en-US" altLang="en-US" dirty="0"/>
              <a:t>Notation Issues</a:t>
            </a:r>
          </a:p>
          <a:p>
            <a:r>
              <a:rPr lang="en-US" altLang="en-US" dirty="0"/>
              <a:t>Previous Example Solution</a:t>
            </a:r>
          </a:p>
          <a:p>
            <a:r>
              <a:rPr lang="en-US" altLang="en-US" dirty="0"/>
              <a:t>Numerical Example Solution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ChangeArrowheads="1"/>
          </p:cNvSpPr>
          <p:nvPr>
            <p:ph type="title"/>
          </p:nvPr>
        </p:nvSpPr>
        <p:spPr>
          <a:xfrm>
            <a:off x="1371600" y="0"/>
            <a:ext cx="7772400" cy="838200"/>
          </a:xfrm>
        </p:spPr>
        <p:txBody>
          <a:bodyPr/>
          <a:lstStyle/>
          <a:p>
            <a:r>
              <a:rPr lang="en-US" altLang="en-US" sz="3600"/>
              <a:t>Numerical Example Solution – 7</a:t>
            </a:r>
          </a:p>
        </p:txBody>
      </p:sp>
      <p:sp>
        <p:nvSpPr>
          <p:cNvPr id="1102851" name="Text Box 3"/>
          <p:cNvSpPr txBox="1">
            <a:spLocks noChangeArrowheads="1"/>
          </p:cNvSpPr>
          <p:nvPr/>
        </p:nvSpPr>
        <p:spPr bwMode="auto">
          <a:xfrm>
            <a:off x="228600" y="9906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a:latin typeface="Arial" charset="0"/>
              </a:rPr>
              <a:t>Using the complex version of the voltage divider rule, we have</a:t>
            </a:r>
          </a:p>
        </p:txBody>
      </p:sp>
      <p:graphicFrame>
        <p:nvGraphicFramePr>
          <p:cNvPr id="1102852" name="Object 4"/>
          <p:cNvGraphicFramePr>
            <a:graphicFrameLocks noChangeAspect="1"/>
          </p:cNvGraphicFramePr>
          <p:nvPr/>
        </p:nvGraphicFramePr>
        <p:xfrm>
          <a:off x="838200" y="1524000"/>
          <a:ext cx="5981700" cy="1108075"/>
        </p:xfrm>
        <a:graphic>
          <a:graphicData uri="http://schemas.openxmlformats.org/presentationml/2006/ole">
            <mc:AlternateContent xmlns:mc="http://schemas.openxmlformats.org/markup-compatibility/2006">
              <mc:Choice xmlns:v="urn:schemas-microsoft-com:vml" Requires="v">
                <p:oleObj spid="_x0000_s1102937" name="Equation" r:id="rId4" imgW="3708360" imgH="685800" progId="Equation.DSMT4">
                  <p:embed/>
                </p:oleObj>
              </mc:Choice>
              <mc:Fallback>
                <p:oleObj name="Equation" r:id="rId4" imgW="3708360" imgH="685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5981700" cy="1108075"/>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2856" name="Object 8"/>
          <p:cNvGraphicFramePr>
            <a:graphicFrameLocks noChangeAspect="1"/>
          </p:cNvGraphicFramePr>
          <p:nvPr/>
        </p:nvGraphicFramePr>
        <p:xfrm>
          <a:off x="0" y="2743200"/>
          <a:ext cx="9144000" cy="3543300"/>
        </p:xfrm>
        <a:graphic>
          <a:graphicData uri="http://schemas.openxmlformats.org/presentationml/2006/ole">
            <mc:AlternateContent xmlns:mc="http://schemas.openxmlformats.org/markup-compatibility/2006">
              <mc:Choice xmlns:v="urn:schemas-microsoft-com:vml" Requires="v">
                <p:oleObj spid="_x0000_s1102938" name="VISIO" r:id="rId6" imgW="9944280" imgH="3855240" progId="Visio.Drawing.6">
                  <p:embed/>
                </p:oleObj>
              </mc:Choice>
              <mc:Fallback>
                <p:oleObj name="VISIO" r:id="rId6" imgW="9944280" imgH="3855240" progId="Visio.Drawing.6">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43200"/>
                        <a:ext cx="9144000" cy="3543300"/>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a:xfrm>
            <a:off x="1371600" y="0"/>
            <a:ext cx="7772400" cy="838200"/>
          </a:xfrm>
        </p:spPr>
        <p:txBody>
          <a:bodyPr/>
          <a:lstStyle/>
          <a:p>
            <a:r>
              <a:rPr lang="en-US" altLang="en-US" sz="3600"/>
              <a:t>Numerical Example Solution – 8</a:t>
            </a:r>
          </a:p>
        </p:txBody>
      </p:sp>
      <p:sp>
        <p:nvSpPr>
          <p:cNvPr id="1104899" name="Text Box 3"/>
          <p:cNvSpPr txBox="1">
            <a:spLocks noChangeArrowheads="1"/>
          </p:cNvSpPr>
          <p:nvPr/>
        </p:nvSpPr>
        <p:spPr bwMode="auto">
          <a:xfrm>
            <a:off x="228600" y="9906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838" algn="l"/>
              </a:tabLst>
              <a:defRPr sz="2400">
                <a:solidFill>
                  <a:schemeClr val="tx1"/>
                </a:solidFill>
                <a:latin typeface="Times New Roman" pitchFamily="18" charset="0"/>
              </a:defRPr>
            </a:lvl1pPr>
            <a:lvl2pPr eaLnBrk="0" hangingPunct="0">
              <a:tabLst>
                <a:tab pos="223838" algn="l"/>
              </a:tabLst>
              <a:defRPr sz="2400">
                <a:solidFill>
                  <a:schemeClr val="tx1"/>
                </a:solidFill>
                <a:latin typeface="Times New Roman" pitchFamily="18" charset="0"/>
              </a:defRPr>
            </a:lvl2pPr>
            <a:lvl3pPr eaLnBrk="0" hangingPunct="0">
              <a:tabLst>
                <a:tab pos="223838" algn="l"/>
              </a:tabLst>
              <a:defRPr sz="2400">
                <a:solidFill>
                  <a:schemeClr val="tx1"/>
                </a:solidFill>
                <a:latin typeface="Times New Roman" pitchFamily="18" charset="0"/>
              </a:defRPr>
            </a:lvl3pPr>
            <a:lvl4pPr eaLnBrk="0" hangingPunct="0">
              <a:tabLst>
                <a:tab pos="223838" algn="l"/>
              </a:tabLst>
              <a:defRPr sz="2400">
                <a:solidFill>
                  <a:schemeClr val="tx1"/>
                </a:solidFill>
                <a:latin typeface="Times New Roman" pitchFamily="18" charset="0"/>
              </a:defRPr>
            </a:lvl4pPr>
            <a:lvl5pPr eaLnBrk="0" hangingPunct="0">
              <a:tabLst>
                <a:tab pos="223838" algn="l"/>
              </a:tabLst>
              <a:defRPr sz="2400">
                <a:solidFill>
                  <a:schemeClr val="tx1"/>
                </a:solidFill>
                <a:latin typeface="Times New Roman" pitchFamily="18" charset="0"/>
              </a:defRPr>
            </a:lvl5pPr>
            <a:lvl6pPr eaLnBrk="0" fontAlgn="base" hangingPunct="0">
              <a:spcBef>
                <a:spcPct val="0"/>
              </a:spcBef>
              <a:spcAft>
                <a:spcPct val="0"/>
              </a:spcAft>
              <a:tabLst>
                <a:tab pos="223838" algn="l"/>
              </a:tabLst>
              <a:defRPr sz="2400">
                <a:solidFill>
                  <a:schemeClr val="tx1"/>
                </a:solidFill>
                <a:latin typeface="Times New Roman" pitchFamily="18" charset="0"/>
              </a:defRPr>
            </a:lvl6pPr>
            <a:lvl7pPr eaLnBrk="0" fontAlgn="base" hangingPunct="0">
              <a:spcBef>
                <a:spcPct val="0"/>
              </a:spcBef>
              <a:spcAft>
                <a:spcPct val="0"/>
              </a:spcAft>
              <a:tabLst>
                <a:tab pos="223838" algn="l"/>
              </a:tabLst>
              <a:defRPr sz="2400">
                <a:solidFill>
                  <a:schemeClr val="tx1"/>
                </a:solidFill>
                <a:latin typeface="Times New Roman" pitchFamily="18" charset="0"/>
              </a:defRPr>
            </a:lvl7pPr>
            <a:lvl8pPr eaLnBrk="0" fontAlgn="base" hangingPunct="0">
              <a:spcBef>
                <a:spcPct val="0"/>
              </a:spcBef>
              <a:spcAft>
                <a:spcPct val="0"/>
              </a:spcAft>
              <a:tabLst>
                <a:tab pos="223838" algn="l"/>
              </a:tabLst>
              <a:defRPr sz="2400">
                <a:solidFill>
                  <a:schemeClr val="tx1"/>
                </a:solidFill>
                <a:latin typeface="Times New Roman" pitchFamily="18" charset="0"/>
              </a:defRPr>
            </a:lvl8pPr>
            <a:lvl9pPr eaLnBrk="0" fontAlgn="base" hangingPunct="0">
              <a:spcBef>
                <a:spcPct val="0"/>
              </a:spcBef>
              <a:spcAft>
                <a:spcPct val="0"/>
              </a:spcAft>
              <a:tabLst>
                <a:tab pos="223838" algn="l"/>
              </a:tabLst>
              <a:defRPr sz="2400">
                <a:solidFill>
                  <a:schemeClr val="tx1"/>
                </a:solidFill>
                <a:latin typeface="Times New Roman" pitchFamily="18" charset="0"/>
              </a:defRPr>
            </a:lvl9pPr>
          </a:lstStyle>
          <a:p>
            <a:r>
              <a:rPr lang="en-US" altLang="en-US" sz="2000" dirty="0">
                <a:latin typeface="Arial" charset="0"/>
              </a:rPr>
              <a:t>The final step is to inverse transform.  We need to remember that the frequency was 50[rad/s], and we can write,</a:t>
            </a:r>
          </a:p>
        </p:txBody>
      </p:sp>
      <p:graphicFrame>
        <p:nvGraphicFramePr>
          <p:cNvPr id="1104900" name="Object 4"/>
          <p:cNvGraphicFramePr>
            <a:graphicFrameLocks noChangeAspect="1"/>
          </p:cNvGraphicFramePr>
          <p:nvPr/>
        </p:nvGraphicFramePr>
        <p:xfrm>
          <a:off x="1089025" y="2132013"/>
          <a:ext cx="3954463" cy="347662"/>
        </p:xfrm>
        <a:graphic>
          <a:graphicData uri="http://schemas.openxmlformats.org/presentationml/2006/ole">
            <mc:AlternateContent xmlns:mc="http://schemas.openxmlformats.org/markup-compatibility/2006">
              <mc:Choice xmlns:v="urn:schemas-microsoft-com:vml" Requires="v">
                <p:oleObj spid="_x0000_s1104985" name="Equation" r:id="rId4" imgW="2450880" imgH="215640" progId="Equation.DSMT4">
                  <p:embed/>
                </p:oleObj>
              </mc:Choice>
              <mc:Fallback>
                <p:oleObj name="Equation" r:id="rId4" imgW="2450880" imgH="2156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025" y="2132013"/>
                        <a:ext cx="3954463" cy="347662"/>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4901" name="Object 5"/>
          <p:cNvGraphicFramePr>
            <a:graphicFrameLocks noChangeAspect="1"/>
          </p:cNvGraphicFramePr>
          <p:nvPr/>
        </p:nvGraphicFramePr>
        <p:xfrm>
          <a:off x="0" y="3240088"/>
          <a:ext cx="9144000" cy="3617912"/>
        </p:xfrm>
        <a:graphic>
          <a:graphicData uri="http://schemas.openxmlformats.org/presentationml/2006/ole">
            <mc:AlternateContent xmlns:mc="http://schemas.openxmlformats.org/markup-compatibility/2006">
              <mc:Choice xmlns:v="urn:schemas-microsoft-com:vml" Requires="v">
                <p:oleObj spid="_x0000_s1104986" name="VISIO" r:id="rId6" imgW="9744120" imgH="3855240" progId="Visio.Drawing.6">
                  <p:embed/>
                </p:oleObj>
              </mc:Choice>
              <mc:Fallback>
                <p:oleObj name="VISIO" r:id="rId6" imgW="9744120" imgH="38552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40088"/>
                        <a:ext cx="9144000" cy="3617912"/>
                      </a:xfrm>
                      <a:prstGeom prst="rect">
                        <a:avLst/>
                      </a:prstGeom>
                      <a:solidFill>
                        <a:srgbClr val="66FF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4902" name="Rectangle 6"/>
          <p:cNvSpPr>
            <a:spLocks noChangeArrowheads="1"/>
          </p:cNvSpPr>
          <p:nvPr/>
        </p:nvSpPr>
        <p:spPr bwMode="auto">
          <a:xfrm>
            <a:off x="914400" y="2057400"/>
            <a:ext cx="41910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50" name="Rectangle 6"/>
          <p:cNvSpPr>
            <a:spLocks noChangeArrowheads="1"/>
          </p:cNvSpPr>
          <p:nvPr/>
        </p:nvSpPr>
        <p:spPr bwMode="auto">
          <a:xfrm>
            <a:off x="6629400" y="5410200"/>
            <a:ext cx="1371600" cy="1447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946" name="Rectangle 2"/>
          <p:cNvSpPr>
            <a:spLocks noGrp="1" noChangeArrowheads="1"/>
          </p:cNvSpPr>
          <p:nvPr>
            <p:ph type="title"/>
          </p:nvPr>
        </p:nvSpPr>
        <p:spPr>
          <a:xfrm>
            <a:off x="2362200" y="0"/>
            <a:ext cx="6781800" cy="1143000"/>
          </a:xfrm>
        </p:spPr>
        <p:txBody>
          <a:bodyPr/>
          <a:lstStyle/>
          <a:p>
            <a:r>
              <a:rPr lang="en-US" altLang="en-US" sz="3200"/>
              <a:t>What if I have a calculator that does the complex arithmetic for me?</a:t>
            </a:r>
          </a:p>
        </p:txBody>
      </p:sp>
      <p:sp>
        <p:nvSpPr>
          <p:cNvPr id="1106947" name="Rectangle 3"/>
          <p:cNvSpPr>
            <a:spLocks noGrp="1" noChangeArrowheads="1"/>
          </p:cNvSpPr>
          <p:nvPr>
            <p:ph type="body" idx="1"/>
          </p:nvPr>
        </p:nvSpPr>
        <p:spPr>
          <a:xfrm>
            <a:off x="304800" y="1295400"/>
            <a:ext cx="8686800" cy="4114800"/>
          </a:xfrm>
        </p:spPr>
        <p:txBody>
          <a:bodyPr/>
          <a:lstStyle/>
          <a:p>
            <a:pPr>
              <a:lnSpc>
                <a:spcPct val="90000"/>
              </a:lnSpc>
            </a:pPr>
            <a:r>
              <a:rPr lang="en-US" altLang="en-US" sz="2800" dirty="0"/>
              <a:t>If you have a calculator that makes the work easier for you, this is a good thing.  Remember, we do not get extra credit as engineers for doing things the hard way.  </a:t>
            </a:r>
          </a:p>
          <a:p>
            <a:pPr>
              <a:lnSpc>
                <a:spcPct val="90000"/>
              </a:lnSpc>
            </a:pPr>
            <a:r>
              <a:rPr lang="en-US" altLang="en-US" sz="2800" dirty="0"/>
              <a:t>The only caution is that you should understand what your calculator is doing for you, so that you can use its results wisely.  To get to this point, most students need to work a few problems by hand.  After that, use the fastest and easiest method that gives you the right answer, every time.</a:t>
            </a:r>
          </a:p>
        </p:txBody>
      </p:sp>
      <p:pic>
        <p:nvPicPr>
          <p:cNvPr id="1106948" name="Picture 4" descr="E:\Program Files\Microsoft Office\Clipart\homeanim\ag00007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429250"/>
            <a:ext cx="123507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5" name="Rectangle 3"/>
          <p:cNvSpPr>
            <a:spLocks noChangeArrowheads="1"/>
          </p:cNvSpPr>
          <p:nvPr/>
        </p:nvSpPr>
        <p:spPr bwMode="auto">
          <a:xfrm>
            <a:off x="1828800" y="-138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08994" name="Picture 2" descr="Scan0014"/>
          <p:cNvPicPr>
            <a:picLocks noChangeAspect="1" noChangeArrowheads="1"/>
          </p:cNvPicPr>
          <p:nvPr/>
        </p:nvPicPr>
        <p:blipFill rotWithShape="1">
          <a:blip r:embed="rId2">
            <a:extLst>
              <a:ext uri="{28A0092B-C50C-407E-A947-70E740481C1C}">
                <a14:useLocalDpi xmlns:a14="http://schemas.microsoft.com/office/drawing/2010/main" val="0"/>
              </a:ext>
            </a:extLst>
          </a:blip>
          <a:srcRect l="5263" t="6776" b="54272"/>
          <a:stretch/>
        </p:blipFill>
        <p:spPr bwMode="auto">
          <a:xfrm>
            <a:off x="228600" y="2057400"/>
            <a:ext cx="8686800" cy="4644989"/>
          </a:xfrm>
          <a:prstGeom prst="rect">
            <a:avLst/>
          </a:prstGeom>
          <a:noFill/>
          <a:extLst>
            <a:ext uri="{909E8E84-426E-40DD-AFC4-6F175D3DCCD1}">
              <a14:hiddenFill xmlns:a14="http://schemas.microsoft.com/office/drawing/2010/main">
                <a:solidFill>
                  <a:srgbClr val="FFFFFF"/>
                </a:solidFill>
              </a14:hiddenFill>
            </a:ext>
          </a:extLst>
        </p:spPr>
      </p:pic>
      <p:sp>
        <p:nvSpPr>
          <p:cNvPr id="1108996" name="Text Box 4"/>
          <p:cNvSpPr txBox="1">
            <a:spLocks noChangeArrowheads="1"/>
          </p:cNvSpPr>
          <p:nvPr/>
        </p:nvSpPr>
        <p:spPr bwMode="auto">
          <a:xfrm>
            <a:off x="2667000" y="152400"/>
            <a:ext cx="3783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tx2"/>
                </a:solidFill>
                <a:latin typeface="Arial" charset="0"/>
              </a:rPr>
              <a:t>Sample Problem #1</a:t>
            </a:r>
          </a:p>
        </p:txBody>
      </p:sp>
      <p:sp>
        <p:nvSpPr>
          <p:cNvPr id="1108998" name="Rectangle 6"/>
          <p:cNvSpPr>
            <a:spLocks noChangeArrowheads="1"/>
          </p:cNvSpPr>
          <p:nvPr/>
        </p:nvSpPr>
        <p:spPr bwMode="auto">
          <a:xfrm>
            <a:off x="1433513"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TextBox 1"/>
          <p:cNvSpPr txBox="1"/>
          <p:nvPr/>
        </p:nvSpPr>
        <p:spPr>
          <a:xfrm>
            <a:off x="304800" y="746015"/>
            <a:ext cx="8534400" cy="1200329"/>
          </a:xfrm>
          <a:prstGeom prst="rect">
            <a:avLst/>
          </a:prstGeom>
          <a:solidFill>
            <a:srgbClr val="FFC000"/>
          </a:solidFill>
        </p:spPr>
        <p:txBody>
          <a:bodyPr wrap="square" rtlCol="0">
            <a:spAutoFit/>
          </a:bodyPr>
          <a:lstStyle/>
          <a:p>
            <a:r>
              <a:rPr lang="en-US" dirty="0">
                <a:solidFill>
                  <a:schemeClr val="bg1"/>
                </a:solidFill>
              </a:rPr>
              <a:t>The circuit shown below is in steady-state.  Note that the source </a:t>
            </a:r>
            <a:r>
              <a:rPr lang="en-US" i="1" dirty="0">
                <a:solidFill>
                  <a:schemeClr val="bg1"/>
                </a:solidFill>
              </a:rPr>
              <a:t>v</a:t>
            </a:r>
            <a:r>
              <a:rPr lang="en-US" i="1" baseline="-25000" dirty="0">
                <a:solidFill>
                  <a:schemeClr val="bg1"/>
                </a:solidFill>
              </a:rPr>
              <a:t>S2</a:t>
            </a:r>
            <a:r>
              <a:rPr lang="en-US" dirty="0">
                <a:solidFill>
                  <a:schemeClr val="bg1"/>
                </a:solidFill>
              </a:rPr>
              <a:t> is a dc source, and the source </a:t>
            </a:r>
            <a:r>
              <a:rPr lang="en-US" i="1" dirty="0">
                <a:solidFill>
                  <a:schemeClr val="bg1"/>
                </a:solidFill>
              </a:rPr>
              <a:t>v</a:t>
            </a:r>
            <a:r>
              <a:rPr lang="en-US" i="1" baseline="-25000" dirty="0">
                <a:solidFill>
                  <a:schemeClr val="bg1"/>
                </a:solidFill>
              </a:rPr>
              <a:t>S1</a:t>
            </a:r>
            <a:r>
              <a:rPr lang="en-US" dirty="0">
                <a:solidFill>
                  <a:schemeClr val="bg1"/>
                </a:solidFill>
              </a:rPr>
              <a:t> is an ac source.  Find the output voltage </a:t>
            </a:r>
            <a:r>
              <a:rPr lang="en-US" i="1" dirty="0" err="1">
                <a:solidFill>
                  <a:schemeClr val="bg1"/>
                </a:solidFill>
              </a:rPr>
              <a:t>v</a:t>
            </a:r>
            <a:r>
              <a:rPr lang="en-US" i="1" baseline="-25000" dirty="0" err="1">
                <a:solidFill>
                  <a:schemeClr val="bg1"/>
                </a:solidFill>
              </a:rPr>
              <a:t>O</a:t>
            </a:r>
            <a:r>
              <a:rPr lang="en-US" i="1" dirty="0">
                <a:solidFill>
                  <a:schemeClr val="bg1"/>
                </a:solidFill>
              </a:rPr>
              <a:t>(t)</a:t>
            </a:r>
            <a:r>
              <a:rPr lang="en-US" dirty="0">
                <a:solidFill>
                  <a:schemeClr val="bg1"/>
                </a:solidFill>
              </a:rPr>
              <a:t>, as a function of time.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ChangeArrowheads="1"/>
          </p:cNvSpPr>
          <p:nvPr/>
        </p:nvSpPr>
        <p:spPr bwMode="auto">
          <a:xfrm>
            <a:off x="1828800" y="-138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0020" name="Text Box 4"/>
          <p:cNvSpPr txBox="1">
            <a:spLocks noChangeArrowheads="1"/>
          </p:cNvSpPr>
          <p:nvPr/>
        </p:nvSpPr>
        <p:spPr bwMode="auto">
          <a:xfrm>
            <a:off x="2667000" y="152400"/>
            <a:ext cx="62664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tx2"/>
                </a:solidFill>
                <a:latin typeface="Arial" charset="0"/>
              </a:rPr>
              <a:t>Sample Problem #1, with solution</a:t>
            </a:r>
          </a:p>
        </p:txBody>
      </p:sp>
      <p:sp>
        <p:nvSpPr>
          <p:cNvPr id="1110021" name="Rectangle 5"/>
          <p:cNvSpPr>
            <a:spLocks noChangeArrowheads="1"/>
          </p:cNvSpPr>
          <p:nvPr/>
        </p:nvSpPr>
        <p:spPr bwMode="auto">
          <a:xfrm>
            <a:off x="1433513"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10022" name="Picture 6" descr="Scan0016"/>
          <p:cNvPicPr>
            <a:picLocks noChangeAspect="1" noChangeArrowheads="1"/>
          </p:cNvPicPr>
          <p:nvPr/>
        </p:nvPicPr>
        <p:blipFill>
          <a:blip r:embed="rId2">
            <a:extLst>
              <a:ext uri="{28A0092B-C50C-407E-A947-70E740481C1C}">
                <a14:useLocalDpi xmlns:a14="http://schemas.microsoft.com/office/drawing/2010/main" val="0"/>
              </a:ext>
            </a:extLst>
          </a:blip>
          <a:srcRect l="10925" t="31818" r="6525" b="60101"/>
          <a:stretch>
            <a:fillRect/>
          </a:stretch>
        </p:blipFill>
        <p:spPr bwMode="auto">
          <a:xfrm>
            <a:off x="2881313" y="6084814"/>
            <a:ext cx="6248400" cy="736600"/>
          </a:xfrm>
          <a:prstGeom prst="rect">
            <a:avLst/>
          </a:prstGeom>
          <a:noFill/>
          <a:extLst>
            <a:ext uri="{909E8E84-426E-40DD-AFC4-6F175D3DCCD1}">
              <a14:hiddenFill xmlns:a14="http://schemas.microsoft.com/office/drawing/2010/main">
                <a:solidFill>
                  <a:srgbClr val="FFFFFF"/>
                </a:solidFill>
              </a14:hiddenFill>
            </a:ext>
          </a:extLst>
        </p:spPr>
      </p:pic>
      <p:sp>
        <p:nvSpPr>
          <p:cNvPr id="1110023" name="Text Box 7"/>
          <p:cNvSpPr txBox="1">
            <a:spLocks noChangeArrowheads="1"/>
          </p:cNvSpPr>
          <p:nvPr/>
        </p:nvSpPr>
        <p:spPr bwMode="auto">
          <a:xfrm>
            <a:off x="946943" y="6091902"/>
            <a:ext cx="1763713" cy="579438"/>
          </a:xfrm>
          <a:prstGeom prst="rect">
            <a:avLst/>
          </a:prstGeom>
          <a:solidFill>
            <a:srgbClr val="FF00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latin typeface="Arial" charset="0"/>
              </a:rPr>
              <a:t>Solution:</a:t>
            </a:r>
          </a:p>
        </p:txBody>
      </p:sp>
      <p:pic>
        <p:nvPicPr>
          <p:cNvPr id="8" name="Picture 2" descr="Scan0014"/>
          <p:cNvPicPr>
            <a:picLocks noChangeAspect="1" noChangeArrowheads="1"/>
          </p:cNvPicPr>
          <p:nvPr/>
        </p:nvPicPr>
        <p:blipFill rotWithShape="1">
          <a:blip r:embed="rId3">
            <a:extLst>
              <a:ext uri="{28A0092B-C50C-407E-A947-70E740481C1C}">
                <a14:useLocalDpi xmlns:a14="http://schemas.microsoft.com/office/drawing/2010/main" val="0"/>
              </a:ext>
            </a:extLst>
          </a:blip>
          <a:srcRect l="5263" t="6776" b="54272"/>
          <a:stretch/>
        </p:blipFill>
        <p:spPr bwMode="auto">
          <a:xfrm>
            <a:off x="574403" y="1816727"/>
            <a:ext cx="7995194" cy="42751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1888" y="616398"/>
            <a:ext cx="8534400" cy="1200329"/>
          </a:xfrm>
          <a:prstGeom prst="rect">
            <a:avLst/>
          </a:prstGeom>
          <a:solidFill>
            <a:srgbClr val="FFC000"/>
          </a:solidFill>
        </p:spPr>
        <p:txBody>
          <a:bodyPr wrap="square" rtlCol="0">
            <a:spAutoFit/>
          </a:bodyPr>
          <a:lstStyle/>
          <a:p>
            <a:r>
              <a:rPr lang="en-US" dirty="0">
                <a:solidFill>
                  <a:schemeClr val="bg1"/>
                </a:solidFill>
              </a:rPr>
              <a:t>The circuit shown below is in steady-state.  Note that the source </a:t>
            </a:r>
            <a:r>
              <a:rPr lang="en-US" i="1" dirty="0">
                <a:solidFill>
                  <a:schemeClr val="bg1"/>
                </a:solidFill>
              </a:rPr>
              <a:t>v</a:t>
            </a:r>
            <a:r>
              <a:rPr lang="en-US" i="1" baseline="-25000" dirty="0">
                <a:solidFill>
                  <a:schemeClr val="bg1"/>
                </a:solidFill>
              </a:rPr>
              <a:t>S2</a:t>
            </a:r>
            <a:r>
              <a:rPr lang="en-US" dirty="0">
                <a:solidFill>
                  <a:schemeClr val="bg1"/>
                </a:solidFill>
              </a:rPr>
              <a:t> is a dc source, and the source </a:t>
            </a:r>
            <a:r>
              <a:rPr lang="en-US" i="1" dirty="0">
                <a:solidFill>
                  <a:schemeClr val="bg1"/>
                </a:solidFill>
              </a:rPr>
              <a:t>v</a:t>
            </a:r>
            <a:r>
              <a:rPr lang="en-US" i="1" baseline="-25000" dirty="0">
                <a:solidFill>
                  <a:schemeClr val="bg1"/>
                </a:solidFill>
              </a:rPr>
              <a:t>S1</a:t>
            </a:r>
            <a:r>
              <a:rPr lang="en-US" dirty="0">
                <a:solidFill>
                  <a:schemeClr val="bg1"/>
                </a:solidFill>
              </a:rPr>
              <a:t> is an ac source.  Find the output voltage </a:t>
            </a:r>
            <a:r>
              <a:rPr lang="en-US" i="1" dirty="0" err="1">
                <a:solidFill>
                  <a:schemeClr val="bg1"/>
                </a:solidFill>
              </a:rPr>
              <a:t>v</a:t>
            </a:r>
            <a:r>
              <a:rPr lang="en-US" i="1" baseline="-25000" dirty="0" err="1">
                <a:solidFill>
                  <a:schemeClr val="bg1"/>
                </a:solidFill>
              </a:rPr>
              <a:t>O</a:t>
            </a:r>
            <a:r>
              <a:rPr lang="en-US" i="1" dirty="0">
                <a:solidFill>
                  <a:schemeClr val="bg1"/>
                </a:solidFill>
              </a:rPr>
              <a:t>(t)</a:t>
            </a:r>
            <a:r>
              <a:rPr lang="en-US" dirty="0">
                <a:solidFill>
                  <a:schemeClr val="bg1"/>
                </a:solidFill>
              </a:rPr>
              <a:t>, as a function of time.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ChangeArrowheads="1"/>
          </p:cNvSpPr>
          <p:nvPr/>
        </p:nvSpPr>
        <p:spPr bwMode="auto">
          <a:xfrm>
            <a:off x="1828800" y="-138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0020" name="Text Box 4"/>
          <p:cNvSpPr txBox="1">
            <a:spLocks noChangeArrowheads="1"/>
          </p:cNvSpPr>
          <p:nvPr/>
        </p:nvSpPr>
        <p:spPr bwMode="auto">
          <a:xfrm>
            <a:off x="2667000" y="152400"/>
            <a:ext cx="3783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tx2"/>
                </a:solidFill>
                <a:latin typeface="Arial" charset="0"/>
              </a:rPr>
              <a:t>Sample Problem #2</a:t>
            </a:r>
          </a:p>
        </p:txBody>
      </p:sp>
      <p:sp>
        <p:nvSpPr>
          <p:cNvPr id="1110021" name="Rectangle 5"/>
          <p:cNvSpPr>
            <a:spLocks noChangeArrowheads="1"/>
          </p:cNvSpPr>
          <p:nvPr/>
        </p:nvSpPr>
        <p:spPr bwMode="auto">
          <a:xfrm>
            <a:off x="1433513"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p:nvPr/>
        </p:nvSpPr>
        <p:spPr bwMode="auto">
          <a:xfrm>
            <a:off x="609600" y="1143000"/>
            <a:ext cx="8229600" cy="54102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Rectangle 2"/>
          <p:cNvSpPr>
            <a:spLocks noChangeArrowheads="1"/>
          </p:cNvSpPr>
          <p:nvPr/>
        </p:nvSpPr>
        <p:spPr bwMode="auto">
          <a:xfrm>
            <a:off x="609600" y="1143000"/>
            <a:ext cx="812859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The circuit below is operating in steady-state.  </a:t>
            </a: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a:p>
            <a:pPr lvl="0" eaLnBrk="0" hangingPunct="0"/>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a) </a:t>
            </a:r>
            <a:r>
              <a:rPr lang="en-US" altLang="en-US" sz="1800" dirty="0">
                <a:solidFill>
                  <a:schemeClr val="bg1"/>
                </a:solidFill>
                <a:ea typeface="Times New Roman" pitchFamily="18" charset="0"/>
                <a:cs typeface="Times New Roman" pitchFamily="18" charset="0"/>
              </a:rPr>
              <a:t>Find the non-zero angular frequency or frequencies </a:t>
            </a:r>
            <a:r>
              <a:rPr lang="en-US" altLang="en-US" sz="1800" i="1" dirty="0">
                <a:solidFill>
                  <a:schemeClr val="bg1"/>
                </a:solidFill>
                <a:latin typeface="Symbol" pitchFamily="18" charset="2"/>
                <a:ea typeface="Times New Roman" pitchFamily="18" charset="0"/>
                <a:cs typeface="Times New Roman" pitchFamily="18" charset="0"/>
              </a:rPr>
              <a:t>w</a:t>
            </a:r>
            <a:r>
              <a:rPr lang="en-US" altLang="en-US" sz="1800" dirty="0">
                <a:solidFill>
                  <a:schemeClr val="bg1"/>
                </a:solidFill>
                <a:ea typeface="Times New Roman" pitchFamily="18" charset="0"/>
                <a:cs typeface="Times New Roman" pitchFamily="18" charset="0"/>
              </a:rPr>
              <a:t> for which the current </a:t>
            </a:r>
            <a:r>
              <a:rPr lang="en-US" altLang="en-US" sz="1800" i="1" dirty="0">
                <a:solidFill>
                  <a:schemeClr val="bg1"/>
                </a:solidFill>
                <a:ea typeface="Times New Roman" pitchFamily="18" charset="0"/>
                <a:cs typeface="Times New Roman" pitchFamily="18" charset="0"/>
              </a:rPr>
              <a:t>i</a:t>
            </a:r>
            <a:r>
              <a:rPr lang="en-US" altLang="en-US" sz="1800" i="1" baseline="-30000" dirty="0">
                <a:solidFill>
                  <a:schemeClr val="bg1"/>
                </a:solidFill>
                <a:ea typeface="Times New Roman" pitchFamily="18" charset="0"/>
                <a:cs typeface="Times New Roman" pitchFamily="18" charset="0"/>
              </a:rPr>
              <a:t>X</a:t>
            </a:r>
            <a:r>
              <a:rPr lang="en-US" altLang="en-US" sz="1800" dirty="0">
                <a:solidFill>
                  <a:schemeClr val="bg1"/>
                </a:solidFill>
                <a:ea typeface="Times New Roman" pitchFamily="18" charset="0"/>
                <a:cs typeface="Times New Roman" pitchFamily="18" charset="0"/>
              </a:rPr>
              <a:t> and the voltage </a:t>
            </a:r>
            <a:r>
              <a:rPr lang="en-US" altLang="en-US" sz="1800" i="1" dirty="0" err="1">
                <a:solidFill>
                  <a:schemeClr val="bg1"/>
                </a:solidFill>
                <a:ea typeface="Times New Roman" pitchFamily="18" charset="0"/>
                <a:cs typeface="Times New Roman" pitchFamily="18" charset="0"/>
              </a:rPr>
              <a:t>v</a:t>
            </a:r>
            <a:r>
              <a:rPr lang="en-US" altLang="en-US" sz="1800" i="1" baseline="-30000" dirty="0" err="1">
                <a:solidFill>
                  <a:schemeClr val="bg1"/>
                </a:solidFill>
                <a:ea typeface="Times New Roman" pitchFamily="18" charset="0"/>
                <a:cs typeface="Times New Roman" pitchFamily="18" charset="0"/>
              </a:rPr>
              <a:t>S</a:t>
            </a:r>
            <a:r>
              <a:rPr lang="en-US" altLang="en-US" sz="1800" dirty="0">
                <a:solidFill>
                  <a:schemeClr val="bg1"/>
                </a:solidFill>
                <a:ea typeface="Times New Roman" pitchFamily="18" charset="0"/>
                <a:cs typeface="Times New Roman" pitchFamily="18" charset="0"/>
              </a:rPr>
              <a:t> are in phase. </a:t>
            </a: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b)  Find the amplitude of  </a:t>
            </a:r>
            <a:r>
              <a:rPr kumimoji="0" lang="en-US" altLang="en-US" sz="1800" b="0" i="1" u="none" strike="noStrike" cap="none" normalizeH="0" baseline="0" dirty="0" err="1">
                <a:ln>
                  <a:noFill/>
                </a:ln>
                <a:solidFill>
                  <a:schemeClr val="bg1"/>
                </a:solidFill>
                <a:effectLst/>
                <a:ea typeface="Times New Roman" pitchFamily="18" charset="0"/>
                <a:cs typeface="Times New Roman" pitchFamily="18" charset="0"/>
              </a:rPr>
              <a:t>i</a:t>
            </a:r>
            <a:r>
              <a:rPr kumimoji="0" lang="en-US" altLang="en-US" sz="1800" b="0" i="1" u="none" strike="noStrike" cap="none" normalizeH="0" baseline="-30000" dirty="0" err="1">
                <a:ln>
                  <a:noFill/>
                </a:ln>
                <a:solidFill>
                  <a:schemeClr val="bg1"/>
                </a:solidFill>
                <a:effectLst/>
                <a:ea typeface="Times New Roman" pitchFamily="18" charset="0"/>
                <a:cs typeface="Times New Roman" pitchFamily="18" charset="0"/>
              </a:rPr>
              <a:t>X</a:t>
            </a:r>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 for the solution(s) you found in part a).</a:t>
            </a: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990027"/>
              </p:ext>
            </p:extLst>
          </p:nvPr>
        </p:nvGraphicFramePr>
        <p:xfrm>
          <a:off x="1219200" y="2252497"/>
          <a:ext cx="5486400" cy="4187321"/>
        </p:xfrm>
        <a:graphic>
          <a:graphicData uri="http://schemas.openxmlformats.org/presentationml/2006/ole">
            <mc:AlternateContent xmlns:mc="http://schemas.openxmlformats.org/markup-compatibility/2006">
              <mc:Choice xmlns:v="urn:schemas-microsoft-com:vml" Requires="v">
                <p:oleObj spid="_x0000_s1105960" name="Visio" r:id="rId3" imgW="6044334" imgH="4611565" progId="Visio.Drawing.11">
                  <p:embed/>
                </p:oleObj>
              </mc:Choice>
              <mc:Fallback>
                <p:oleObj name="Visio" r:id="rId3" imgW="6044334" imgH="461156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52497"/>
                        <a:ext cx="5486400" cy="4187321"/>
                      </a:xfrm>
                      <a:prstGeom prst="rect">
                        <a:avLst/>
                      </a:prstGeom>
                      <a:noFill/>
                    </p:spPr>
                  </p:pic>
                </p:oleObj>
              </mc:Fallback>
            </mc:AlternateContent>
          </a:graphicData>
        </a:graphic>
      </p:graphicFrame>
      <p:sp>
        <p:nvSpPr>
          <p:cNvPr id="5" name="Rectangle 3"/>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07746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ChangeArrowheads="1"/>
          </p:cNvSpPr>
          <p:nvPr/>
        </p:nvSpPr>
        <p:spPr bwMode="auto">
          <a:xfrm>
            <a:off x="1828800" y="-138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0020" name="Text Box 4"/>
          <p:cNvSpPr txBox="1">
            <a:spLocks noChangeArrowheads="1"/>
          </p:cNvSpPr>
          <p:nvPr/>
        </p:nvSpPr>
        <p:spPr bwMode="auto">
          <a:xfrm>
            <a:off x="2667000" y="152400"/>
            <a:ext cx="3783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tx2"/>
                </a:solidFill>
                <a:latin typeface="Arial" charset="0"/>
              </a:rPr>
              <a:t>Sample Problem #2</a:t>
            </a:r>
          </a:p>
        </p:txBody>
      </p:sp>
      <p:sp>
        <p:nvSpPr>
          <p:cNvPr id="1110021" name="Rectangle 5"/>
          <p:cNvSpPr>
            <a:spLocks noChangeArrowheads="1"/>
          </p:cNvSpPr>
          <p:nvPr/>
        </p:nvSpPr>
        <p:spPr bwMode="auto">
          <a:xfrm>
            <a:off x="1433513"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p:nvPr/>
        </p:nvSpPr>
        <p:spPr bwMode="auto">
          <a:xfrm>
            <a:off x="609600" y="1143000"/>
            <a:ext cx="8229600" cy="54102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745532297"/>
              </p:ext>
            </p:extLst>
          </p:nvPr>
        </p:nvGraphicFramePr>
        <p:xfrm>
          <a:off x="1219200" y="2252497"/>
          <a:ext cx="5486400" cy="4187321"/>
        </p:xfrm>
        <a:graphic>
          <a:graphicData uri="http://schemas.openxmlformats.org/presentationml/2006/ole">
            <mc:AlternateContent xmlns:mc="http://schemas.openxmlformats.org/markup-compatibility/2006">
              <mc:Choice xmlns:v="urn:schemas-microsoft-com:vml" Requires="v">
                <p:oleObj spid="_x0000_s1106981" name="Visio" r:id="rId3" imgW="6044334" imgH="4611565" progId="Visio.Drawing.11">
                  <p:embed/>
                </p:oleObj>
              </mc:Choice>
              <mc:Fallback>
                <p:oleObj name="Visio" r:id="rId3" imgW="6044334" imgH="461156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52497"/>
                        <a:ext cx="5486400" cy="4187321"/>
                      </a:xfrm>
                      <a:prstGeom prst="rect">
                        <a:avLst/>
                      </a:prstGeom>
                      <a:noFill/>
                    </p:spPr>
                  </p:pic>
                </p:oleObj>
              </mc:Fallback>
            </mc:AlternateContent>
          </a:graphicData>
        </a:graphic>
      </p:graphicFrame>
      <p:sp>
        <p:nvSpPr>
          <p:cNvPr id="5" name="Rectangle 3"/>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 Box 7"/>
          <p:cNvSpPr txBox="1">
            <a:spLocks noChangeArrowheads="1"/>
          </p:cNvSpPr>
          <p:nvPr/>
        </p:nvSpPr>
        <p:spPr bwMode="auto">
          <a:xfrm>
            <a:off x="5410200" y="5617358"/>
            <a:ext cx="2159566" cy="923330"/>
          </a:xfrm>
          <a:prstGeom prst="rect">
            <a:avLst/>
          </a:prstGeom>
          <a:solidFill>
            <a:srgbClr val="FF00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chemeClr val="tx2"/>
                </a:solidFill>
                <a:latin typeface="Arial" charset="0"/>
              </a:rPr>
              <a:t>Solution:</a:t>
            </a:r>
          </a:p>
          <a:p>
            <a:r>
              <a:rPr lang="en-US" altLang="en-US" sz="1800" dirty="0">
                <a:solidFill>
                  <a:schemeClr val="tx2"/>
                </a:solidFill>
                <a:latin typeface="Arial" charset="0"/>
              </a:rPr>
              <a:t>a)  </a:t>
            </a:r>
            <a:r>
              <a:rPr lang="en-US" altLang="en-US" sz="1800" i="1" dirty="0">
                <a:solidFill>
                  <a:schemeClr val="tx2"/>
                </a:solidFill>
                <a:latin typeface="Symbol" panose="05050102010706020507" pitchFamily="18" charset="2"/>
              </a:rPr>
              <a:t>w</a:t>
            </a:r>
            <a:r>
              <a:rPr lang="en-US" altLang="en-US" sz="1800" dirty="0">
                <a:solidFill>
                  <a:schemeClr val="tx2"/>
                </a:solidFill>
                <a:latin typeface="Arial" charset="0"/>
              </a:rPr>
              <a:t> = 3.59[</a:t>
            </a:r>
            <a:r>
              <a:rPr lang="en-US" altLang="en-US" sz="1800" dirty="0" err="1">
                <a:solidFill>
                  <a:schemeClr val="tx2"/>
                </a:solidFill>
                <a:latin typeface="Arial" charset="0"/>
              </a:rPr>
              <a:t>krad</a:t>
            </a:r>
            <a:r>
              <a:rPr lang="en-US" altLang="en-US" sz="1800" dirty="0">
                <a:solidFill>
                  <a:schemeClr val="tx2"/>
                </a:solidFill>
                <a:latin typeface="Arial" charset="0"/>
              </a:rPr>
              <a:t>/s]</a:t>
            </a:r>
          </a:p>
          <a:p>
            <a:r>
              <a:rPr lang="en-US" altLang="en-US" sz="1800" dirty="0">
                <a:solidFill>
                  <a:schemeClr val="tx2"/>
                </a:solidFill>
                <a:latin typeface="Arial" charset="0"/>
              </a:rPr>
              <a:t>b)  9.615[A]</a:t>
            </a:r>
          </a:p>
        </p:txBody>
      </p:sp>
      <p:sp>
        <p:nvSpPr>
          <p:cNvPr id="10" name="Rectangle 9"/>
          <p:cNvSpPr>
            <a:spLocks noChangeArrowheads="1"/>
          </p:cNvSpPr>
          <p:nvPr/>
        </p:nvSpPr>
        <p:spPr bwMode="auto">
          <a:xfrm>
            <a:off x="609600" y="1143000"/>
            <a:ext cx="812859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The circuit below is operating in steady-state.  </a:t>
            </a: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a)  Find the non-zero angular frequency or frequencies </a:t>
            </a:r>
            <a:r>
              <a:rPr kumimoji="0" lang="en-US" altLang="en-US" sz="1800" b="0" i="1" u="none" strike="noStrike" cap="none" normalizeH="0" baseline="0" dirty="0">
                <a:ln>
                  <a:noFill/>
                </a:ln>
                <a:solidFill>
                  <a:schemeClr val="bg1"/>
                </a:solidFill>
                <a:effectLst/>
                <a:latin typeface="Symbol" pitchFamily="18" charset="2"/>
                <a:ea typeface="Times New Roman" pitchFamily="18" charset="0"/>
                <a:cs typeface="Times New Roman" pitchFamily="18" charset="0"/>
              </a:rPr>
              <a:t>w</a:t>
            </a:r>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 for which the current </a:t>
            </a:r>
            <a:r>
              <a:rPr kumimoji="0" lang="en-US" altLang="en-US" sz="1800" b="0" i="1" u="none" strike="noStrike" cap="none" normalizeH="0" baseline="0" dirty="0">
                <a:ln>
                  <a:noFill/>
                </a:ln>
                <a:solidFill>
                  <a:schemeClr val="bg1"/>
                </a:solidFill>
                <a:effectLst/>
                <a:ea typeface="Times New Roman" pitchFamily="18" charset="0"/>
                <a:cs typeface="Times New Roman" pitchFamily="18" charset="0"/>
              </a:rPr>
              <a:t>i</a:t>
            </a:r>
            <a:r>
              <a:rPr kumimoji="0" lang="en-US" altLang="en-US" sz="1800" b="0" i="1" u="none" strike="noStrike" cap="none" normalizeH="0" baseline="-30000" dirty="0">
                <a:ln>
                  <a:noFill/>
                </a:ln>
                <a:solidFill>
                  <a:schemeClr val="bg1"/>
                </a:solidFill>
                <a:effectLst/>
                <a:ea typeface="Times New Roman" pitchFamily="18" charset="0"/>
                <a:cs typeface="Times New Roman" pitchFamily="18" charset="0"/>
              </a:rPr>
              <a:t>X</a:t>
            </a:r>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 and the voltage </a:t>
            </a:r>
            <a:r>
              <a:rPr kumimoji="0" lang="en-US" altLang="en-US" sz="1800" b="0" i="1" u="none" strike="noStrike" cap="none" normalizeH="0" baseline="0" dirty="0" err="1">
                <a:ln>
                  <a:noFill/>
                </a:ln>
                <a:solidFill>
                  <a:schemeClr val="bg1"/>
                </a:solidFill>
                <a:effectLst/>
                <a:ea typeface="Times New Roman" pitchFamily="18" charset="0"/>
                <a:cs typeface="Times New Roman" pitchFamily="18" charset="0"/>
              </a:rPr>
              <a:t>v</a:t>
            </a:r>
            <a:r>
              <a:rPr kumimoji="0" lang="en-US" altLang="en-US" sz="1800" b="0" i="1" u="none" strike="noStrike" cap="none" normalizeH="0" baseline="-30000" dirty="0" err="1">
                <a:ln>
                  <a:noFill/>
                </a:ln>
                <a:solidFill>
                  <a:schemeClr val="bg1"/>
                </a:solidFill>
                <a:effectLst/>
                <a:ea typeface="Times New Roman" pitchFamily="18" charset="0"/>
                <a:cs typeface="Times New Roman" pitchFamily="18" charset="0"/>
              </a:rPr>
              <a:t>S</a:t>
            </a:r>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 are in phase.  </a:t>
            </a: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b)  Find the amplitude of  </a:t>
            </a:r>
            <a:r>
              <a:rPr kumimoji="0" lang="en-US" altLang="en-US" sz="1800" b="0" i="1" u="none" strike="noStrike" cap="none" normalizeH="0" baseline="0" dirty="0" err="1">
                <a:ln>
                  <a:noFill/>
                </a:ln>
                <a:solidFill>
                  <a:schemeClr val="bg1"/>
                </a:solidFill>
                <a:effectLst/>
                <a:ea typeface="Times New Roman" pitchFamily="18" charset="0"/>
                <a:cs typeface="Times New Roman" pitchFamily="18" charset="0"/>
              </a:rPr>
              <a:t>i</a:t>
            </a:r>
            <a:r>
              <a:rPr kumimoji="0" lang="en-US" altLang="en-US" sz="1800" b="0" i="1" u="none" strike="noStrike" cap="none" normalizeH="0" baseline="-30000" dirty="0" err="1">
                <a:ln>
                  <a:noFill/>
                </a:ln>
                <a:solidFill>
                  <a:schemeClr val="bg1"/>
                </a:solidFill>
                <a:effectLst/>
                <a:ea typeface="Times New Roman" pitchFamily="18" charset="0"/>
                <a:cs typeface="Times New Roman" pitchFamily="18" charset="0"/>
              </a:rPr>
              <a:t>X</a:t>
            </a:r>
            <a:r>
              <a:rPr kumimoji="0" lang="en-US" altLang="en-US" sz="1800" b="0" i="0" u="none" strike="noStrike" cap="none" normalizeH="0" baseline="0" dirty="0">
                <a:ln>
                  <a:noFill/>
                </a:ln>
                <a:solidFill>
                  <a:schemeClr val="bg1"/>
                </a:solidFill>
                <a:effectLst/>
                <a:ea typeface="Times New Roman" pitchFamily="18" charset="0"/>
                <a:cs typeface="Times New Roman" pitchFamily="18" charset="0"/>
              </a:rPr>
              <a:t> for the solution(s) you found in part a).</a:t>
            </a: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730395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ChangeArrowheads="1"/>
          </p:cNvSpPr>
          <p:nvPr/>
        </p:nvSpPr>
        <p:spPr bwMode="auto">
          <a:xfrm>
            <a:off x="1828800" y="-138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0020" name="Text Box 4"/>
          <p:cNvSpPr txBox="1">
            <a:spLocks noChangeArrowheads="1"/>
          </p:cNvSpPr>
          <p:nvPr/>
        </p:nvSpPr>
        <p:spPr bwMode="auto">
          <a:xfrm>
            <a:off x="2667000" y="152400"/>
            <a:ext cx="3783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tx2"/>
                </a:solidFill>
                <a:latin typeface="Arial" charset="0"/>
              </a:rPr>
              <a:t>Sample Problem #3</a:t>
            </a:r>
          </a:p>
        </p:txBody>
      </p:sp>
      <p:sp>
        <p:nvSpPr>
          <p:cNvPr id="1110021" name="Rectangle 5"/>
          <p:cNvSpPr>
            <a:spLocks noChangeArrowheads="1"/>
          </p:cNvSpPr>
          <p:nvPr/>
        </p:nvSpPr>
        <p:spPr bwMode="auto">
          <a:xfrm>
            <a:off x="1433513"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p:nvPr/>
        </p:nvSpPr>
        <p:spPr bwMode="auto">
          <a:xfrm>
            <a:off x="609600" y="1143000"/>
            <a:ext cx="8229600" cy="54102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3"/>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52756960"/>
              </p:ext>
            </p:extLst>
          </p:nvPr>
        </p:nvGraphicFramePr>
        <p:xfrm>
          <a:off x="609600" y="4114800"/>
          <a:ext cx="8267469" cy="2189619"/>
        </p:xfrm>
        <a:graphic>
          <a:graphicData uri="http://schemas.openxmlformats.org/presentationml/2006/ole">
            <mc:AlternateContent xmlns:mc="http://schemas.openxmlformats.org/markup-compatibility/2006">
              <mc:Choice xmlns:v="urn:schemas-microsoft-com:vml" Requires="v">
                <p:oleObj spid="_x0000_s1108034" name="Visio" r:id="rId3" imgW="10114319" imgH="2684757" progId="Visio.Drawing.11">
                  <p:embed/>
                </p:oleObj>
              </mc:Choice>
              <mc:Fallback>
                <p:oleObj name="Visio" r:id="rId3" imgW="10114319" imgH="2684757"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14800"/>
                        <a:ext cx="8267469" cy="2189619"/>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5945781"/>
              </p:ext>
            </p:extLst>
          </p:nvPr>
        </p:nvGraphicFramePr>
        <p:xfrm>
          <a:off x="1433512" y="3028950"/>
          <a:ext cx="4081379" cy="819150"/>
        </p:xfrm>
        <a:graphic>
          <a:graphicData uri="http://schemas.openxmlformats.org/presentationml/2006/ole">
            <mc:AlternateContent xmlns:mc="http://schemas.openxmlformats.org/markup-compatibility/2006">
              <mc:Choice xmlns:v="urn:schemas-microsoft-com:vml" Requires="v">
                <p:oleObj spid="_x0000_s1108035" name="Equation" r:id="rId5" imgW="2273300" imgH="457200" progId="Equation.DSMT4">
                  <p:embed/>
                </p:oleObj>
              </mc:Choice>
              <mc:Fallback>
                <p:oleObj name="Equation" r:id="rId5" imgW="2273300" imgH="457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3512" y="3028950"/>
                        <a:ext cx="4081379" cy="819150"/>
                      </a:xfrm>
                      <a:prstGeom prst="rect">
                        <a:avLst/>
                      </a:prstGeom>
                      <a:noFill/>
                    </p:spPr>
                  </p:pic>
                </p:oleObj>
              </mc:Fallback>
            </mc:AlternateContent>
          </a:graphicData>
        </a:graphic>
      </p:graphicFrame>
      <p:sp>
        <p:nvSpPr>
          <p:cNvPr id="8" name="Rectangle 3"/>
          <p:cNvSpPr>
            <a:spLocks noChangeArrowheads="1"/>
          </p:cNvSpPr>
          <p:nvPr/>
        </p:nvSpPr>
        <p:spPr bwMode="auto">
          <a:xfrm>
            <a:off x="724786" y="1244845"/>
            <a:ext cx="7924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itchFamily="18" charset="0"/>
                <a:cs typeface="Times New Roman" pitchFamily="18" charset="0"/>
              </a:rPr>
              <a:t>The circuit shown had been in steady-state until the switch opened at </a:t>
            </a:r>
            <a:r>
              <a:rPr kumimoji="0" lang="en-US" altLang="en-US" b="0" i="1" u="none" strike="noStrike" cap="none" normalizeH="0" baseline="0" dirty="0">
                <a:ln>
                  <a:noFill/>
                </a:ln>
                <a:solidFill>
                  <a:schemeClr val="bg1"/>
                </a:solidFill>
                <a:effectLst/>
                <a:ea typeface="Times New Roman" pitchFamily="18" charset="0"/>
                <a:cs typeface="Times New Roman" pitchFamily="18" charset="0"/>
              </a:rPr>
              <a:t>t</a:t>
            </a:r>
            <a:r>
              <a:rPr kumimoji="0" lang="en-US" altLang="en-US" b="0" i="0" u="none" strike="noStrike" cap="none" normalizeH="0" baseline="0" dirty="0">
                <a:ln>
                  <a:noFill/>
                </a:ln>
                <a:solidFill>
                  <a:schemeClr val="bg1"/>
                </a:solidFill>
                <a:effectLst/>
                <a:ea typeface="Times New Roman" pitchFamily="18" charset="0"/>
                <a:cs typeface="Times New Roman" pitchFamily="18" charset="0"/>
              </a:rPr>
              <a:t> = 0.  Then for a time after that, the circuit was not in steady state.   Find the value of the voltage </a:t>
            </a:r>
            <a:r>
              <a:rPr kumimoji="0" lang="en-US" altLang="en-US" b="0" i="1" u="none" strike="noStrike" cap="none" normalizeH="0" baseline="0" dirty="0" err="1">
                <a:ln>
                  <a:noFill/>
                </a:ln>
                <a:solidFill>
                  <a:schemeClr val="bg1"/>
                </a:solidFill>
                <a:effectLst/>
                <a:ea typeface="Times New Roman" pitchFamily="18" charset="0"/>
                <a:cs typeface="Times New Roman" pitchFamily="18" charset="0"/>
              </a:rPr>
              <a:t>v</a:t>
            </a:r>
            <a:r>
              <a:rPr kumimoji="0" lang="en-US" altLang="en-US" b="0" i="1" u="none" strike="noStrike" cap="none" normalizeH="0" baseline="-30000" dirty="0" err="1">
                <a:ln>
                  <a:noFill/>
                </a:ln>
                <a:solidFill>
                  <a:schemeClr val="bg1"/>
                </a:solidFill>
                <a:effectLst/>
                <a:ea typeface="Times New Roman" pitchFamily="18" charset="0"/>
                <a:cs typeface="Times New Roman" pitchFamily="18" charset="0"/>
              </a:rPr>
              <a:t>X</a:t>
            </a:r>
            <a:r>
              <a:rPr kumimoji="0" lang="en-US" altLang="en-US" b="0" i="1" u="none" strike="noStrike" cap="none" normalizeH="0" baseline="0" dirty="0">
                <a:ln>
                  <a:noFill/>
                </a:ln>
                <a:solidFill>
                  <a:schemeClr val="bg1"/>
                </a:solidFill>
                <a:effectLst/>
                <a:ea typeface="Times New Roman" pitchFamily="18" charset="0"/>
                <a:cs typeface="Times New Roman" pitchFamily="18" charset="0"/>
              </a:rPr>
              <a:t>(t)</a:t>
            </a:r>
            <a:r>
              <a:rPr kumimoji="0" lang="en-US" altLang="en-US" b="0" i="0" u="none" strike="noStrike" cap="none" normalizeH="0" baseline="0" dirty="0">
                <a:ln>
                  <a:noFill/>
                </a:ln>
                <a:solidFill>
                  <a:schemeClr val="bg1"/>
                </a:solidFill>
                <a:effectLst/>
                <a:ea typeface="Times New Roman" pitchFamily="18" charset="0"/>
                <a:cs typeface="Times New Roman" pitchFamily="18" charset="0"/>
              </a:rPr>
              <a:t> at the time 20[</a:t>
            </a:r>
            <a:r>
              <a:rPr kumimoji="0" lang="en-US" altLang="en-US" b="0" i="0" u="none" strike="noStrike" cap="none" normalizeH="0" baseline="0" dirty="0" err="1">
                <a:ln>
                  <a:noFill/>
                </a:ln>
                <a:solidFill>
                  <a:schemeClr val="bg1"/>
                </a:solidFill>
                <a:effectLst/>
                <a:ea typeface="Times New Roman" pitchFamily="18" charset="0"/>
                <a:cs typeface="Times New Roman" pitchFamily="18" charset="0"/>
              </a:rPr>
              <a:t>ms</a:t>
            </a:r>
            <a:r>
              <a:rPr kumimoji="0" lang="en-US" altLang="en-US" b="0" i="0" u="none" strike="noStrike" cap="none" normalizeH="0" baseline="0" dirty="0">
                <a:ln>
                  <a:noFill/>
                </a:ln>
                <a:solidFill>
                  <a:schemeClr val="bg1"/>
                </a:solidFill>
                <a:effectLst/>
                <a:ea typeface="Times New Roman" pitchFamily="18" charset="0"/>
                <a:cs typeface="Times New Roman" pitchFamily="18" charset="0"/>
              </a:rPr>
              <a:t>] after the switch opened.   </a:t>
            </a:r>
            <a:endParaRPr kumimoji="0" lang="en-US" altLang="en-US" b="0" i="0" u="none" strike="noStrike" cap="none" normalizeH="0" baseline="0" dirty="0">
              <a:ln>
                <a:noFill/>
              </a:ln>
              <a:solidFill>
                <a:schemeClr val="bg1"/>
              </a:solidFill>
              <a:effectLst/>
              <a:latin typeface="Arial" pitchFamily="34" charset="0"/>
              <a:cs typeface="Arial" pitchFamily="34" charset="0"/>
            </a:endParaRPr>
          </a:p>
        </p:txBody>
      </p:sp>
      <p:sp>
        <p:nvSpPr>
          <p:cNvPr id="9" name="Rectangle 4"/>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0" y="2571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8742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ChangeArrowheads="1"/>
          </p:cNvSpPr>
          <p:nvPr/>
        </p:nvSpPr>
        <p:spPr bwMode="auto">
          <a:xfrm>
            <a:off x="1828800" y="-138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0020" name="Text Box 4"/>
          <p:cNvSpPr txBox="1">
            <a:spLocks noChangeArrowheads="1"/>
          </p:cNvSpPr>
          <p:nvPr/>
        </p:nvSpPr>
        <p:spPr bwMode="auto">
          <a:xfrm>
            <a:off x="2667000" y="152400"/>
            <a:ext cx="3783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tx2"/>
                </a:solidFill>
                <a:latin typeface="Arial" charset="0"/>
              </a:rPr>
              <a:t>Sample </a:t>
            </a:r>
            <a:r>
              <a:rPr lang="en-US" altLang="en-US" sz="3200">
                <a:solidFill>
                  <a:schemeClr val="tx2"/>
                </a:solidFill>
                <a:latin typeface="Arial" charset="0"/>
              </a:rPr>
              <a:t>Problem #3</a:t>
            </a:r>
            <a:endParaRPr lang="en-US" altLang="en-US" sz="3200" dirty="0">
              <a:solidFill>
                <a:schemeClr val="tx2"/>
              </a:solidFill>
              <a:latin typeface="Arial" charset="0"/>
            </a:endParaRPr>
          </a:p>
        </p:txBody>
      </p:sp>
      <p:sp>
        <p:nvSpPr>
          <p:cNvPr id="1110021" name="Rectangle 5"/>
          <p:cNvSpPr>
            <a:spLocks noChangeArrowheads="1"/>
          </p:cNvSpPr>
          <p:nvPr/>
        </p:nvSpPr>
        <p:spPr bwMode="auto">
          <a:xfrm>
            <a:off x="1433513"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p:nvPr/>
        </p:nvSpPr>
        <p:spPr bwMode="auto">
          <a:xfrm>
            <a:off x="609600" y="1143000"/>
            <a:ext cx="8229600" cy="54102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3"/>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921652609"/>
              </p:ext>
            </p:extLst>
          </p:nvPr>
        </p:nvGraphicFramePr>
        <p:xfrm>
          <a:off x="609600" y="4114800"/>
          <a:ext cx="8267469" cy="2189619"/>
        </p:xfrm>
        <a:graphic>
          <a:graphicData uri="http://schemas.openxmlformats.org/presentationml/2006/ole">
            <mc:AlternateContent xmlns:mc="http://schemas.openxmlformats.org/markup-compatibility/2006">
              <mc:Choice xmlns:v="urn:schemas-microsoft-com:vml" Requires="v">
                <p:oleObj spid="_x0000_s1109054" name="Visio" r:id="rId3" imgW="10114319" imgH="2684757" progId="Visio.Drawing.11">
                  <p:embed/>
                </p:oleObj>
              </mc:Choice>
              <mc:Fallback>
                <p:oleObj name="Visio" r:id="rId3" imgW="10114319" imgH="268475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14800"/>
                        <a:ext cx="8267469" cy="2189619"/>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66120529"/>
              </p:ext>
            </p:extLst>
          </p:nvPr>
        </p:nvGraphicFramePr>
        <p:xfrm>
          <a:off x="1433512" y="3028950"/>
          <a:ext cx="4081379" cy="819150"/>
        </p:xfrm>
        <a:graphic>
          <a:graphicData uri="http://schemas.openxmlformats.org/presentationml/2006/ole">
            <mc:AlternateContent xmlns:mc="http://schemas.openxmlformats.org/markup-compatibility/2006">
              <mc:Choice xmlns:v="urn:schemas-microsoft-com:vml" Requires="v">
                <p:oleObj spid="_x0000_s1109055" name="Equation" r:id="rId5" imgW="2273300" imgH="457200" progId="Equation.DSMT4">
                  <p:embed/>
                </p:oleObj>
              </mc:Choice>
              <mc:Fallback>
                <p:oleObj name="Equation" r:id="rId5" imgW="22733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3512" y="3028950"/>
                        <a:ext cx="4081379" cy="819150"/>
                      </a:xfrm>
                      <a:prstGeom prst="rect">
                        <a:avLst/>
                      </a:prstGeom>
                      <a:noFill/>
                    </p:spPr>
                  </p:pic>
                </p:oleObj>
              </mc:Fallback>
            </mc:AlternateContent>
          </a:graphicData>
        </a:graphic>
      </p:graphicFrame>
      <p:sp>
        <p:nvSpPr>
          <p:cNvPr id="8" name="Rectangle 3"/>
          <p:cNvSpPr>
            <a:spLocks noChangeArrowheads="1"/>
          </p:cNvSpPr>
          <p:nvPr/>
        </p:nvSpPr>
        <p:spPr bwMode="auto">
          <a:xfrm>
            <a:off x="724786" y="1244845"/>
            <a:ext cx="7924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itchFamily="18" charset="0"/>
                <a:cs typeface="Times New Roman" pitchFamily="18" charset="0"/>
              </a:rPr>
              <a:t>The circuit shown had been in steady-state until the switch opened at </a:t>
            </a:r>
            <a:r>
              <a:rPr kumimoji="0" lang="en-US" altLang="en-US" b="0" i="1" u="none" strike="noStrike" cap="none" normalizeH="0" baseline="0" dirty="0">
                <a:ln>
                  <a:noFill/>
                </a:ln>
                <a:solidFill>
                  <a:schemeClr val="bg1"/>
                </a:solidFill>
                <a:effectLst/>
                <a:ea typeface="Times New Roman" pitchFamily="18" charset="0"/>
                <a:cs typeface="Times New Roman" pitchFamily="18" charset="0"/>
              </a:rPr>
              <a:t>t</a:t>
            </a:r>
            <a:r>
              <a:rPr kumimoji="0" lang="en-US" altLang="en-US" b="0" i="0" u="none" strike="noStrike" cap="none" normalizeH="0" baseline="0" dirty="0">
                <a:ln>
                  <a:noFill/>
                </a:ln>
                <a:solidFill>
                  <a:schemeClr val="bg1"/>
                </a:solidFill>
                <a:effectLst/>
                <a:ea typeface="Times New Roman" pitchFamily="18" charset="0"/>
                <a:cs typeface="Times New Roman" pitchFamily="18" charset="0"/>
              </a:rPr>
              <a:t> = 0.  Then for a time after that, the circuit was not in steady state.   Find the value of the voltage </a:t>
            </a:r>
            <a:r>
              <a:rPr kumimoji="0" lang="en-US" altLang="en-US" b="0" i="1" u="none" strike="noStrike" cap="none" normalizeH="0" baseline="0" dirty="0" err="1">
                <a:ln>
                  <a:noFill/>
                </a:ln>
                <a:solidFill>
                  <a:schemeClr val="bg1"/>
                </a:solidFill>
                <a:effectLst/>
                <a:ea typeface="Times New Roman" pitchFamily="18" charset="0"/>
                <a:cs typeface="Times New Roman" pitchFamily="18" charset="0"/>
              </a:rPr>
              <a:t>v</a:t>
            </a:r>
            <a:r>
              <a:rPr kumimoji="0" lang="en-US" altLang="en-US" b="0" i="1" u="none" strike="noStrike" cap="none" normalizeH="0" baseline="-30000" dirty="0" err="1">
                <a:ln>
                  <a:noFill/>
                </a:ln>
                <a:solidFill>
                  <a:schemeClr val="bg1"/>
                </a:solidFill>
                <a:effectLst/>
                <a:ea typeface="Times New Roman" pitchFamily="18" charset="0"/>
                <a:cs typeface="Times New Roman" pitchFamily="18" charset="0"/>
              </a:rPr>
              <a:t>X</a:t>
            </a:r>
            <a:r>
              <a:rPr kumimoji="0" lang="en-US" altLang="en-US" b="0" i="1" u="none" strike="noStrike" cap="none" normalizeH="0" baseline="0" dirty="0">
                <a:ln>
                  <a:noFill/>
                </a:ln>
                <a:solidFill>
                  <a:schemeClr val="bg1"/>
                </a:solidFill>
                <a:effectLst/>
                <a:ea typeface="Times New Roman" pitchFamily="18" charset="0"/>
                <a:cs typeface="Times New Roman" pitchFamily="18" charset="0"/>
              </a:rPr>
              <a:t>(t)</a:t>
            </a:r>
            <a:r>
              <a:rPr kumimoji="0" lang="en-US" altLang="en-US" b="0" i="0" u="none" strike="noStrike" cap="none" normalizeH="0" baseline="0" dirty="0">
                <a:ln>
                  <a:noFill/>
                </a:ln>
                <a:solidFill>
                  <a:schemeClr val="bg1"/>
                </a:solidFill>
                <a:effectLst/>
                <a:ea typeface="Times New Roman" pitchFamily="18" charset="0"/>
                <a:cs typeface="Times New Roman" pitchFamily="18" charset="0"/>
              </a:rPr>
              <a:t> at the time 20[</a:t>
            </a:r>
            <a:r>
              <a:rPr kumimoji="0" lang="en-US" altLang="en-US" b="0" i="0" u="none" strike="noStrike" cap="none" normalizeH="0" baseline="0" dirty="0" err="1">
                <a:ln>
                  <a:noFill/>
                </a:ln>
                <a:solidFill>
                  <a:schemeClr val="bg1"/>
                </a:solidFill>
                <a:effectLst/>
                <a:ea typeface="Times New Roman" pitchFamily="18" charset="0"/>
                <a:cs typeface="Times New Roman" pitchFamily="18" charset="0"/>
              </a:rPr>
              <a:t>ms</a:t>
            </a:r>
            <a:r>
              <a:rPr kumimoji="0" lang="en-US" altLang="en-US" b="0" i="0" u="none" strike="noStrike" cap="none" normalizeH="0" baseline="0" dirty="0">
                <a:ln>
                  <a:noFill/>
                </a:ln>
                <a:solidFill>
                  <a:schemeClr val="bg1"/>
                </a:solidFill>
                <a:effectLst/>
                <a:ea typeface="Times New Roman" pitchFamily="18" charset="0"/>
                <a:cs typeface="Times New Roman" pitchFamily="18" charset="0"/>
              </a:rPr>
              <a:t>] after the switch opened.   </a:t>
            </a:r>
            <a:endParaRPr kumimoji="0" lang="en-US" altLang="en-US" b="0" i="0" u="none" strike="noStrike" cap="none" normalizeH="0" baseline="0" dirty="0">
              <a:ln>
                <a:noFill/>
              </a:ln>
              <a:solidFill>
                <a:schemeClr val="bg1"/>
              </a:solidFill>
              <a:effectLst/>
              <a:latin typeface="Arial" pitchFamily="34" charset="0"/>
              <a:cs typeface="Arial" pitchFamily="34" charset="0"/>
            </a:endParaRPr>
          </a:p>
        </p:txBody>
      </p:sp>
      <p:sp>
        <p:nvSpPr>
          <p:cNvPr id="9" name="Rectangle 4"/>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0" y="2571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 Box 7"/>
          <p:cNvSpPr txBox="1">
            <a:spLocks noChangeArrowheads="1"/>
          </p:cNvSpPr>
          <p:nvPr/>
        </p:nvSpPr>
        <p:spPr bwMode="auto">
          <a:xfrm>
            <a:off x="5794776" y="2924770"/>
            <a:ext cx="3044424" cy="830997"/>
          </a:xfrm>
          <a:prstGeom prst="rect">
            <a:avLst/>
          </a:prstGeom>
          <a:solidFill>
            <a:srgbClr val="FF00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chemeClr val="tx2"/>
                </a:solidFill>
                <a:cs typeface="Times New Roman" panose="02020603050405020304" pitchFamily="18" charset="0"/>
              </a:rPr>
              <a:t>Solution:</a:t>
            </a:r>
          </a:p>
          <a:p>
            <a:r>
              <a:rPr lang="en-US" altLang="en-US" i="1" dirty="0" err="1">
                <a:solidFill>
                  <a:schemeClr val="tx2"/>
                </a:solidFill>
                <a:cs typeface="Times New Roman" panose="02020603050405020304" pitchFamily="18" charset="0"/>
              </a:rPr>
              <a:t>v</a:t>
            </a:r>
            <a:r>
              <a:rPr lang="en-US" altLang="en-US" i="1" baseline="-25000" dirty="0" err="1">
                <a:solidFill>
                  <a:schemeClr val="tx2"/>
                </a:solidFill>
                <a:cs typeface="Times New Roman" panose="02020603050405020304" pitchFamily="18" charset="0"/>
              </a:rPr>
              <a:t>X</a:t>
            </a:r>
            <a:r>
              <a:rPr lang="en-US" altLang="en-US" dirty="0">
                <a:solidFill>
                  <a:schemeClr val="tx2"/>
                </a:solidFill>
                <a:cs typeface="Times New Roman" panose="02020603050405020304" pitchFamily="18" charset="0"/>
              </a:rPr>
              <a:t>(20ms] = -10.7[mV]</a:t>
            </a:r>
          </a:p>
        </p:txBody>
      </p:sp>
    </p:spTree>
    <p:extLst>
      <p:ext uri="{BB962C8B-B14F-4D97-AF65-F5344CB8AC3E}">
        <p14:creationId xmlns:p14="http://schemas.microsoft.com/office/powerpoint/2010/main" val="184928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en-US" altLang="en-US"/>
              <a:t>Textbook Coverage</a:t>
            </a:r>
          </a:p>
        </p:txBody>
      </p:sp>
      <p:sp>
        <p:nvSpPr>
          <p:cNvPr id="1051651" name="Rectangle 3"/>
          <p:cNvSpPr>
            <a:spLocks noGrp="1" noChangeArrowheads="1"/>
          </p:cNvSpPr>
          <p:nvPr>
            <p:ph type="body" idx="1"/>
          </p:nvPr>
        </p:nvSpPr>
        <p:spPr>
          <a:xfrm>
            <a:off x="685800" y="1981200"/>
            <a:ext cx="7772400" cy="4495800"/>
          </a:xfrm>
        </p:spPr>
        <p:txBody>
          <a:bodyPr/>
          <a:lstStyle/>
          <a:p>
            <a:pPr>
              <a:buFontTx/>
              <a:buNone/>
            </a:pPr>
            <a:r>
              <a:rPr lang="en-US" altLang="en-US" sz="2800" dirty="0"/>
              <a:t>This material is introduced in different ways in different textbooks.  Approximately this same material is covered in your textbook in the following sections:</a:t>
            </a:r>
          </a:p>
          <a:p>
            <a:r>
              <a:rPr lang="en-US" altLang="en-US" sz="2800" dirty="0"/>
              <a:t>Electric Circuits 7</a:t>
            </a:r>
            <a:r>
              <a:rPr lang="en-US" altLang="en-US" sz="2800" baseline="30000" dirty="0"/>
              <a:t>th</a:t>
            </a:r>
            <a:r>
              <a:rPr lang="en-US" altLang="en-US" sz="2800" dirty="0"/>
              <a:t> Edition by Nilsson and Riedel:  Sections 9.5 through 9.9</a:t>
            </a:r>
          </a:p>
          <a:p>
            <a:r>
              <a:rPr lang="en-US" altLang="en-US" sz="2800" dirty="0"/>
              <a:t>Electric Circuits 10</a:t>
            </a:r>
            <a:r>
              <a:rPr lang="en-US" altLang="en-US" sz="2800" baseline="30000" dirty="0"/>
              <a:t>th</a:t>
            </a:r>
            <a:r>
              <a:rPr lang="en-US" altLang="en-US" sz="2800" dirty="0"/>
              <a:t> Edition by Nilsson and Riedel:  Sections 9.4 through 9.9</a:t>
            </a:r>
          </a:p>
          <a:p>
            <a:endParaRPr lang="en-US"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en-US" altLang="en-US" sz="4000"/>
              <a:t>Review of Phasor Analysis</a:t>
            </a:r>
          </a:p>
        </p:txBody>
      </p:sp>
      <p:sp>
        <p:nvSpPr>
          <p:cNvPr id="1053699" name="Rectangle 3"/>
          <p:cNvSpPr>
            <a:spLocks noGrp="1" noChangeArrowheads="1"/>
          </p:cNvSpPr>
          <p:nvPr>
            <p:ph type="body" idx="1"/>
          </p:nvPr>
        </p:nvSpPr>
        <p:spPr>
          <a:xfrm>
            <a:off x="304800" y="1752600"/>
            <a:ext cx="5638800" cy="4800600"/>
          </a:xfrm>
        </p:spPr>
        <p:txBody>
          <a:bodyPr/>
          <a:lstStyle/>
          <a:p>
            <a:pPr>
              <a:buFontTx/>
              <a:buNone/>
            </a:pPr>
            <a:r>
              <a:rPr lang="en-US" altLang="en-US" sz="2800" dirty="0"/>
              <a:t>A phasor is a transformation of a sinusoidal voltage or current.  Using phasor analysis, we can solve for the steady-state solution for circuits that have sinusoidal sources. </a:t>
            </a:r>
          </a:p>
          <a:p>
            <a:pPr>
              <a:buFontTx/>
              <a:buNone/>
            </a:pPr>
            <a:r>
              <a:rPr lang="en-US" altLang="en-US" sz="2800" dirty="0"/>
              <a:t>Phasor analysis is so much easier, that it is worth the trouble to understand the technique, and what it means.</a:t>
            </a:r>
          </a:p>
        </p:txBody>
      </p:sp>
      <p:pic>
        <p:nvPicPr>
          <p:cNvPr id="1053700" name="Picture 4" descr="E:\Program Files\Microsoft Office\Clipart\standard\stddir4\pe0196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057400"/>
            <a:ext cx="2532063" cy="3468688"/>
          </a:xfrm>
          <a:prstGeom prst="rect">
            <a:avLst/>
          </a:prstGeom>
          <a:solidFill>
            <a:schemeClr val="accent1"/>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a:xfrm>
            <a:off x="685800" y="304800"/>
            <a:ext cx="8458200" cy="838200"/>
          </a:xfrm>
        </p:spPr>
        <p:txBody>
          <a:bodyPr/>
          <a:lstStyle/>
          <a:p>
            <a:r>
              <a:rPr lang="en-US" altLang="en-US" sz="3600"/>
              <a:t>Sinusoidal Steady-State Solution</a:t>
            </a:r>
          </a:p>
        </p:txBody>
      </p:sp>
      <p:sp>
        <p:nvSpPr>
          <p:cNvPr id="1055747" name="Text Box 3"/>
          <p:cNvSpPr txBox="1">
            <a:spLocks noChangeArrowheads="1"/>
          </p:cNvSpPr>
          <p:nvPr/>
        </p:nvSpPr>
        <p:spPr bwMode="auto">
          <a:xfrm>
            <a:off x="304800" y="27432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The steady-state solution is the part of the solution that does not die out with time. </a:t>
            </a:r>
          </a:p>
        </p:txBody>
      </p:sp>
      <p:sp>
        <p:nvSpPr>
          <p:cNvPr id="1055748" name="Text Box 4"/>
          <p:cNvSpPr txBox="1">
            <a:spLocks noChangeArrowheads="1"/>
          </p:cNvSpPr>
          <p:nvPr/>
        </p:nvSpPr>
        <p:spPr bwMode="auto">
          <a:xfrm>
            <a:off x="304800" y="3962400"/>
            <a:ext cx="8534400" cy="26606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Our goal with phasor transforms to is to get this steady-state part of the solution, and to do it as easily as we can.  Note that the steady state solution, with sinusoidal sources, is sinusoidal with the same frequency as the source.  </a:t>
            </a:r>
          </a:p>
          <a:p>
            <a:pPr eaLnBrk="0" hangingPunct="0"/>
            <a:r>
              <a:rPr lang="en-US" altLang="en-US" sz="3600" b="1" dirty="0">
                <a:latin typeface="Arial" charset="0"/>
              </a:rPr>
              <a:t>Thus, all we need to do is to find the amplitude and phase of the solution.</a:t>
            </a:r>
            <a:r>
              <a:rPr lang="en-US" altLang="en-US" sz="3600" dirty="0">
                <a:latin typeface="Arial" charset="0"/>
              </a:rPr>
              <a:t> </a:t>
            </a:r>
            <a:r>
              <a:rPr lang="en-US" altLang="en-US" dirty="0">
                <a:latin typeface="Arial"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a:xfrm>
            <a:off x="2209800" y="0"/>
            <a:ext cx="6934200" cy="762000"/>
          </a:xfrm>
        </p:spPr>
        <p:txBody>
          <a:bodyPr/>
          <a:lstStyle/>
          <a:p>
            <a:r>
              <a:rPr lang="en-US" altLang="en-US" sz="3600"/>
              <a:t>The Transform Solution Process</a:t>
            </a:r>
          </a:p>
        </p:txBody>
      </p:sp>
      <p:sp>
        <p:nvSpPr>
          <p:cNvPr id="1057795" name="Rectangle 3"/>
          <p:cNvSpPr>
            <a:spLocks noGrp="1" noChangeArrowheads="1"/>
          </p:cNvSpPr>
          <p:nvPr>
            <p:ph type="body" idx="1"/>
          </p:nvPr>
        </p:nvSpPr>
        <p:spPr>
          <a:xfrm>
            <a:off x="304800" y="762000"/>
            <a:ext cx="8534400" cy="1676400"/>
          </a:xfrm>
        </p:spPr>
        <p:txBody>
          <a:bodyPr/>
          <a:lstStyle/>
          <a:p>
            <a:pPr marL="4763" indent="287338">
              <a:buFontTx/>
              <a:buNone/>
            </a:pPr>
            <a:r>
              <a:rPr lang="en-US" altLang="en-US" sz="2000"/>
              <a:t>In the transform solution process, we transform the problem into another form. The solution process uses complex numbers, but is otherwise straightforward.  The solution obtained is a transformed solution, which must then be inverse transformed to get the answer.  We will use a transform called the Phasor Transform.</a:t>
            </a:r>
          </a:p>
        </p:txBody>
      </p:sp>
      <p:graphicFrame>
        <p:nvGraphicFramePr>
          <p:cNvPr id="1057796" name="Object 4"/>
          <p:cNvGraphicFramePr>
            <a:graphicFrameLocks noChangeAspect="1"/>
          </p:cNvGraphicFramePr>
          <p:nvPr/>
        </p:nvGraphicFramePr>
        <p:xfrm>
          <a:off x="1066800" y="2300288"/>
          <a:ext cx="6942138" cy="4557712"/>
        </p:xfrm>
        <a:graphic>
          <a:graphicData uri="http://schemas.openxmlformats.org/presentationml/2006/ole">
            <mc:AlternateContent xmlns:mc="http://schemas.openxmlformats.org/markup-compatibility/2006">
              <mc:Choice xmlns:v="urn:schemas-microsoft-com:vml" Requires="v">
                <p:oleObj spid="_x0000_s1057837" name="VISIO" r:id="rId4" imgW="6941520" imgH="4558320" progId="Visio.Drawing.6">
                  <p:embed/>
                </p:oleObj>
              </mc:Choice>
              <mc:Fallback>
                <p:oleObj name="VISIO" r:id="rId4" imgW="6941520" imgH="45583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300288"/>
                        <a:ext cx="6942138" cy="455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a:xfrm>
            <a:off x="1219200" y="0"/>
            <a:ext cx="7772400" cy="685800"/>
          </a:xfrm>
        </p:spPr>
        <p:txBody>
          <a:bodyPr/>
          <a:lstStyle/>
          <a:p>
            <a:r>
              <a:rPr lang="en-US" altLang="en-US" sz="3600"/>
              <a:t>Table of Phasor Transforms</a:t>
            </a:r>
          </a:p>
        </p:txBody>
      </p:sp>
      <p:sp>
        <p:nvSpPr>
          <p:cNvPr id="1059843" name="Rectangle 3"/>
          <p:cNvSpPr>
            <a:spLocks noGrp="1" noChangeArrowheads="1"/>
          </p:cNvSpPr>
          <p:nvPr>
            <p:ph type="body" idx="1"/>
          </p:nvPr>
        </p:nvSpPr>
        <p:spPr>
          <a:xfrm>
            <a:off x="152400" y="990600"/>
            <a:ext cx="8534400" cy="1219200"/>
          </a:xfrm>
          <a:solidFill>
            <a:srgbClr val="66FFFF"/>
          </a:solidFill>
          <a:ln>
            <a:solidFill>
              <a:schemeClr val="tx1"/>
            </a:solidFill>
            <a:miter lim="800000"/>
            <a:headEnd/>
            <a:tailEnd/>
          </a:ln>
        </p:spPr>
        <p:txBody>
          <a:bodyPr/>
          <a:lstStyle/>
          <a:p>
            <a:pPr>
              <a:buFontTx/>
              <a:buNone/>
            </a:pPr>
            <a:r>
              <a:rPr lang="en-US" altLang="en-US" sz="2000">
                <a:solidFill>
                  <a:schemeClr val="bg1"/>
                </a:solidFill>
              </a:rPr>
              <a:t>The phasor transforms can be summarized in the table given here.  In general, voltages transform to voltage phasors, currents to current phasors, and passive elements to their impedances.</a:t>
            </a:r>
          </a:p>
        </p:txBody>
      </p:sp>
      <p:graphicFrame>
        <p:nvGraphicFramePr>
          <p:cNvPr id="1059890" name="Group 50"/>
          <p:cNvGraphicFramePr>
            <a:graphicFrameLocks noGrp="1"/>
          </p:cNvGraphicFramePr>
          <p:nvPr/>
        </p:nvGraphicFramePr>
        <p:xfrm>
          <a:off x="152400" y="2039938"/>
          <a:ext cx="8915400" cy="4818381"/>
        </p:xfrm>
        <a:graphic>
          <a:graphicData uri="http://schemas.openxmlformats.org/drawingml/2006/table">
            <a:tbl>
              <a:tblPr/>
              <a:tblGrid>
                <a:gridCol w="2514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774700">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0" i="0" u="none" strike="noStrike" cap="none" normalizeH="0" baseline="0">
                          <a:ln>
                            <a:noFill/>
                          </a:ln>
                          <a:solidFill>
                            <a:schemeClr val="tx1"/>
                          </a:solidFill>
                          <a:effectLst/>
                          <a:latin typeface="Arial"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0" i="0" u="none" strike="noStrike" cap="none" normalizeH="0" baseline="0">
                          <a:ln>
                            <a:noFill/>
                          </a:ln>
                          <a:solidFill>
                            <a:schemeClr val="tx1"/>
                          </a:solidFill>
                          <a:effectLst/>
                          <a:latin typeface="Arial" charset="0"/>
                        </a:rPr>
                        <a:t>Time Domain Quantity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0" i="0" u="none" strike="noStrike" cap="none" normalizeH="0" baseline="0">
                          <a:ln>
                            <a:noFill/>
                          </a:ln>
                          <a:solidFill>
                            <a:schemeClr val="tx1"/>
                          </a:solidFill>
                          <a:effectLst/>
                          <a:latin typeface="Arial" charset="0"/>
                        </a:rPr>
                        <a:t>Phasor Domain Quanity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74700">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0" i="0" u="none" strike="noStrike" cap="none" normalizeH="0" baseline="0">
                          <a:ln>
                            <a:noFill/>
                          </a:ln>
                          <a:solidFill>
                            <a:schemeClr val="tx1"/>
                          </a:solidFill>
                          <a:effectLst/>
                          <a:latin typeface="Arial" charset="0"/>
                        </a:rPr>
                        <a:t>Voltages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0" i="1"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0" i="1"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774700">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0" i="0" u="none" strike="noStrike" cap="none" normalizeH="0" baseline="0">
                          <a:ln>
                            <a:noFill/>
                          </a:ln>
                          <a:solidFill>
                            <a:schemeClr val="tx1"/>
                          </a:solidFill>
                          <a:effectLst/>
                          <a:latin typeface="Arial" charset="0"/>
                        </a:rPr>
                        <a:t>Currents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0" i="1"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0" i="1"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773113">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0" i="0" u="none" strike="noStrike" cap="none" normalizeH="0" baseline="0">
                          <a:ln>
                            <a:noFill/>
                          </a:ln>
                          <a:solidFill>
                            <a:schemeClr val="tx1"/>
                          </a:solidFill>
                          <a:effectLst/>
                          <a:latin typeface="Arial" charset="0"/>
                        </a:rPr>
                        <a:t>Resistors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0" i="1"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0" i="1"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776288">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0" i="0" u="none" strike="noStrike" cap="none" normalizeH="0" baseline="0">
                          <a:ln>
                            <a:noFill/>
                          </a:ln>
                          <a:solidFill>
                            <a:schemeClr val="tx1"/>
                          </a:solidFill>
                          <a:effectLst/>
                          <a:latin typeface="Arial" charset="0"/>
                        </a:rPr>
                        <a:t>Inductors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0" i="1"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0" i="1"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774700">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0" i="0" u="none" strike="noStrike" cap="none" normalizeH="0" baseline="0">
                          <a:ln>
                            <a:noFill/>
                          </a:ln>
                          <a:solidFill>
                            <a:schemeClr val="tx1"/>
                          </a:solidFill>
                          <a:effectLst/>
                          <a:latin typeface="Arial" charset="0"/>
                        </a:rPr>
                        <a:t>Capacitors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0" i="1"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defRPr sz="2800">
                          <a:solidFill>
                            <a:schemeClr val="tx1"/>
                          </a:solidFill>
                          <a:latin typeface="Arial" charset="0"/>
                        </a:defRPr>
                      </a:lvl1pPr>
                      <a:lvl2pPr>
                        <a:spcBef>
                          <a:spcPct val="20000"/>
                        </a:spcBef>
                        <a:buClr>
                          <a:schemeClr val="tx2"/>
                        </a:buClr>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buClr>
                          <a:schemeClr val="tx2"/>
                        </a:buClr>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0" i="1"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graphicFrame>
        <p:nvGraphicFramePr>
          <p:cNvPr id="1059874" name="Object 34"/>
          <p:cNvGraphicFramePr>
            <a:graphicFrameLocks noChangeAspect="1"/>
          </p:cNvGraphicFramePr>
          <p:nvPr/>
        </p:nvGraphicFramePr>
        <p:xfrm>
          <a:off x="2895600" y="3106738"/>
          <a:ext cx="3040063" cy="450850"/>
        </p:xfrm>
        <a:graphic>
          <a:graphicData uri="http://schemas.openxmlformats.org/presentationml/2006/ole">
            <mc:AlternateContent xmlns:mc="http://schemas.openxmlformats.org/markup-compatibility/2006">
              <mc:Choice xmlns:v="urn:schemas-microsoft-com:vml" Requires="v">
                <p:oleObj spid="_x0000_s1060324" name="Equation" r:id="rId4" imgW="1625400" imgH="241200" progId="Equation.DSMT4">
                  <p:embed/>
                </p:oleObj>
              </mc:Choice>
              <mc:Fallback>
                <p:oleObj name="Equation" r:id="rId4" imgW="1625400" imgH="241200" progId="Equation.DSMT4">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106738"/>
                        <a:ext cx="304006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9875" name="Object 35"/>
          <p:cNvGraphicFramePr>
            <a:graphicFrameLocks noChangeAspect="1"/>
          </p:cNvGraphicFramePr>
          <p:nvPr/>
        </p:nvGraphicFramePr>
        <p:xfrm>
          <a:off x="6400800" y="3106738"/>
          <a:ext cx="2160588" cy="450850"/>
        </p:xfrm>
        <a:graphic>
          <a:graphicData uri="http://schemas.openxmlformats.org/presentationml/2006/ole">
            <mc:AlternateContent xmlns:mc="http://schemas.openxmlformats.org/markup-compatibility/2006">
              <mc:Choice xmlns:v="urn:schemas-microsoft-com:vml" Requires="v">
                <p:oleObj spid="_x0000_s1060325" name="Equation" r:id="rId6" imgW="1155600" imgH="241200" progId="Equation.DSMT4">
                  <p:embed/>
                </p:oleObj>
              </mc:Choice>
              <mc:Fallback>
                <p:oleObj name="Equation" r:id="rId6" imgW="1155600" imgH="241200" progId="Equation.DSMT4">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106738"/>
                        <a:ext cx="2160588"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9876" name="Object 36"/>
          <p:cNvGraphicFramePr>
            <a:graphicFrameLocks noChangeAspect="1"/>
          </p:cNvGraphicFramePr>
          <p:nvPr/>
        </p:nvGraphicFramePr>
        <p:xfrm>
          <a:off x="2895600" y="3868738"/>
          <a:ext cx="2921000" cy="450850"/>
        </p:xfrm>
        <a:graphic>
          <a:graphicData uri="http://schemas.openxmlformats.org/presentationml/2006/ole">
            <mc:AlternateContent xmlns:mc="http://schemas.openxmlformats.org/markup-compatibility/2006">
              <mc:Choice xmlns:v="urn:schemas-microsoft-com:vml" Requires="v">
                <p:oleObj spid="_x0000_s1060326" name="Equation" r:id="rId8" imgW="1562040" imgH="241200" progId="Equation.DSMT4">
                  <p:embed/>
                </p:oleObj>
              </mc:Choice>
              <mc:Fallback>
                <p:oleObj name="Equation" r:id="rId8" imgW="1562040" imgH="24120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3868738"/>
                        <a:ext cx="29210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9877" name="Object 37"/>
          <p:cNvGraphicFramePr>
            <a:graphicFrameLocks noChangeAspect="1"/>
          </p:cNvGraphicFramePr>
          <p:nvPr/>
        </p:nvGraphicFramePr>
        <p:xfrm>
          <a:off x="6400800" y="3944938"/>
          <a:ext cx="2087563" cy="450850"/>
        </p:xfrm>
        <a:graphic>
          <a:graphicData uri="http://schemas.openxmlformats.org/presentationml/2006/ole">
            <mc:AlternateContent xmlns:mc="http://schemas.openxmlformats.org/markup-compatibility/2006">
              <mc:Choice xmlns:v="urn:schemas-microsoft-com:vml" Requires="v">
                <p:oleObj spid="_x0000_s1060327" name="Equation" r:id="rId10" imgW="1117440" imgH="241200" progId="Equation.DSMT4">
                  <p:embed/>
                </p:oleObj>
              </mc:Choice>
              <mc:Fallback>
                <p:oleObj name="Equation" r:id="rId10" imgW="1117440" imgH="241200" progId="Equation.DSMT4">
                  <p:embed/>
                  <p:pic>
                    <p:nvPicPr>
                      <p:cNvPr id="0" name="Object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3944938"/>
                        <a:ext cx="208756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9878" name="Object 38"/>
          <p:cNvGraphicFramePr>
            <a:graphicFrameLocks noChangeAspect="1"/>
          </p:cNvGraphicFramePr>
          <p:nvPr/>
        </p:nvGraphicFramePr>
        <p:xfrm>
          <a:off x="4114800" y="4630738"/>
          <a:ext cx="450850" cy="450850"/>
        </p:xfrm>
        <a:graphic>
          <a:graphicData uri="http://schemas.openxmlformats.org/presentationml/2006/ole">
            <mc:AlternateContent xmlns:mc="http://schemas.openxmlformats.org/markup-compatibility/2006">
              <mc:Choice xmlns:v="urn:schemas-microsoft-com:vml" Requires="v">
                <p:oleObj spid="_x0000_s1060328" name="Equation" r:id="rId12" imgW="241200" imgH="241200" progId="Equation.DSMT4">
                  <p:embed/>
                </p:oleObj>
              </mc:Choice>
              <mc:Fallback>
                <p:oleObj name="Equation" r:id="rId12" imgW="241200" imgH="241200" progId="Equation.DSMT4">
                  <p:embed/>
                  <p:pic>
                    <p:nvPicPr>
                      <p:cNvPr id="0" name="Object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0" y="4630738"/>
                        <a:ext cx="4508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9879" name="Object 39"/>
          <p:cNvGraphicFramePr>
            <a:graphicFrameLocks noChangeAspect="1"/>
          </p:cNvGraphicFramePr>
          <p:nvPr/>
        </p:nvGraphicFramePr>
        <p:xfrm>
          <a:off x="4114800" y="5468938"/>
          <a:ext cx="428625" cy="452437"/>
        </p:xfrm>
        <a:graphic>
          <a:graphicData uri="http://schemas.openxmlformats.org/presentationml/2006/ole">
            <mc:AlternateContent xmlns:mc="http://schemas.openxmlformats.org/markup-compatibility/2006">
              <mc:Choice xmlns:v="urn:schemas-microsoft-com:vml" Requires="v">
                <p:oleObj spid="_x0000_s1060329" name="Equation" r:id="rId14" imgW="228600" imgH="241200" progId="Equation.DSMT4">
                  <p:embed/>
                </p:oleObj>
              </mc:Choice>
              <mc:Fallback>
                <p:oleObj name="Equation" r:id="rId14" imgW="228600" imgH="241200" progId="Equation.DSMT4">
                  <p:embed/>
                  <p:pic>
                    <p:nvPicPr>
                      <p:cNvPr id="0" name="Object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4800" y="5468938"/>
                        <a:ext cx="42862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9880" name="Object 40"/>
          <p:cNvGraphicFramePr>
            <a:graphicFrameLocks noChangeAspect="1"/>
          </p:cNvGraphicFramePr>
          <p:nvPr/>
        </p:nvGraphicFramePr>
        <p:xfrm>
          <a:off x="4114800" y="6237288"/>
          <a:ext cx="474663" cy="450850"/>
        </p:xfrm>
        <a:graphic>
          <a:graphicData uri="http://schemas.openxmlformats.org/presentationml/2006/ole">
            <mc:AlternateContent xmlns:mc="http://schemas.openxmlformats.org/markup-compatibility/2006">
              <mc:Choice xmlns:v="urn:schemas-microsoft-com:vml" Requires="v">
                <p:oleObj spid="_x0000_s1060330" name="Equation" r:id="rId16" imgW="253800" imgH="241200" progId="Equation.DSMT4">
                  <p:embed/>
                </p:oleObj>
              </mc:Choice>
              <mc:Fallback>
                <p:oleObj name="Equation" r:id="rId16" imgW="253800" imgH="241200" progId="Equation.DSMT4">
                  <p:embed/>
                  <p:pic>
                    <p:nvPicPr>
                      <p:cNvPr id="0" name="Object 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4800" y="6237288"/>
                        <a:ext cx="47466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9921" name="Object 81"/>
          <p:cNvGraphicFramePr>
            <a:graphicFrameLocks noChangeAspect="1"/>
          </p:cNvGraphicFramePr>
          <p:nvPr/>
        </p:nvGraphicFramePr>
        <p:xfrm>
          <a:off x="6705600" y="4648200"/>
          <a:ext cx="1371600" cy="533400"/>
        </p:xfrm>
        <a:graphic>
          <a:graphicData uri="http://schemas.openxmlformats.org/presentationml/2006/ole">
            <mc:AlternateContent xmlns:mc="http://schemas.openxmlformats.org/markup-compatibility/2006">
              <mc:Choice xmlns:v="urn:schemas-microsoft-com:vml" Requires="v">
                <p:oleObj spid="_x0000_s1060331" name="Equation" r:id="rId18" imgW="685800" imgH="266400" progId="Equation.DSMT4">
                  <p:embed/>
                </p:oleObj>
              </mc:Choice>
              <mc:Fallback>
                <p:oleObj name="Equation" r:id="rId18" imgW="685800" imgH="266400" progId="Equation.DSMT4">
                  <p:embed/>
                  <p:pic>
                    <p:nvPicPr>
                      <p:cNvPr id="0" name="Object 8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05600" y="4648200"/>
                        <a:ext cx="1371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9922" name="Object 82"/>
          <p:cNvGraphicFramePr>
            <a:graphicFrameLocks noChangeAspect="1"/>
          </p:cNvGraphicFramePr>
          <p:nvPr/>
        </p:nvGraphicFramePr>
        <p:xfrm>
          <a:off x="6400800" y="5410200"/>
          <a:ext cx="1828800" cy="557213"/>
        </p:xfrm>
        <a:graphic>
          <a:graphicData uri="http://schemas.openxmlformats.org/presentationml/2006/ole">
            <mc:AlternateContent xmlns:mc="http://schemas.openxmlformats.org/markup-compatibility/2006">
              <mc:Choice xmlns:v="urn:schemas-microsoft-com:vml" Requires="v">
                <p:oleObj spid="_x0000_s1060332" name="Equation" r:id="rId20" imgW="876240" imgH="266400" progId="Equation.DSMT4">
                  <p:embed/>
                </p:oleObj>
              </mc:Choice>
              <mc:Fallback>
                <p:oleObj name="Equation" r:id="rId20" imgW="876240" imgH="266400" progId="Equation.DSMT4">
                  <p:embed/>
                  <p:pic>
                    <p:nvPicPr>
                      <p:cNvPr id="0" name="Object 8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00800" y="5410200"/>
                        <a:ext cx="1828800" cy="55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9923" name="Object 83"/>
          <p:cNvGraphicFramePr>
            <a:graphicFrameLocks noChangeAspect="1"/>
          </p:cNvGraphicFramePr>
          <p:nvPr/>
        </p:nvGraphicFramePr>
        <p:xfrm>
          <a:off x="6477000" y="6096000"/>
          <a:ext cx="1981200" cy="706438"/>
        </p:xfrm>
        <a:graphic>
          <a:graphicData uri="http://schemas.openxmlformats.org/presentationml/2006/ole">
            <mc:AlternateContent xmlns:mc="http://schemas.openxmlformats.org/markup-compatibility/2006">
              <mc:Choice xmlns:v="urn:schemas-microsoft-com:vml" Requires="v">
                <p:oleObj spid="_x0000_s1060333" name="Equation" r:id="rId22" imgW="1066680" imgH="380880" progId="Equation.DSMT4">
                  <p:embed/>
                </p:oleObj>
              </mc:Choice>
              <mc:Fallback>
                <p:oleObj name="Equation" r:id="rId22" imgW="1066680" imgH="380880" progId="Equation.DSMT4">
                  <p:embed/>
                  <p:pic>
                    <p:nvPicPr>
                      <p:cNvPr id="0" name="Object 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77000" y="6096000"/>
                        <a:ext cx="19812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2209800" y="0"/>
            <a:ext cx="6934200" cy="762000"/>
          </a:xfrm>
        </p:spPr>
        <p:txBody>
          <a:bodyPr/>
          <a:lstStyle/>
          <a:p>
            <a:r>
              <a:rPr lang="en-US" altLang="en-US" sz="3200"/>
              <a:t>Phasor Transform Solution Process</a:t>
            </a:r>
          </a:p>
        </p:txBody>
      </p:sp>
      <p:sp>
        <p:nvSpPr>
          <p:cNvPr id="1061891" name="Rectangle 3"/>
          <p:cNvSpPr>
            <a:spLocks noGrp="1" noChangeArrowheads="1"/>
          </p:cNvSpPr>
          <p:nvPr>
            <p:ph type="body" idx="1"/>
          </p:nvPr>
        </p:nvSpPr>
        <p:spPr>
          <a:xfrm>
            <a:off x="304800" y="762000"/>
            <a:ext cx="8534400" cy="1676400"/>
          </a:xfrm>
          <a:solidFill>
            <a:srgbClr val="66FFFF"/>
          </a:solidFill>
          <a:ln>
            <a:solidFill>
              <a:schemeClr val="tx1"/>
            </a:solidFill>
            <a:miter lim="800000"/>
            <a:headEnd/>
            <a:tailEnd/>
          </a:ln>
        </p:spPr>
        <p:txBody>
          <a:bodyPr/>
          <a:lstStyle/>
          <a:p>
            <a:pPr>
              <a:lnSpc>
                <a:spcPct val="90000"/>
              </a:lnSpc>
              <a:buFontTx/>
              <a:buNone/>
            </a:pPr>
            <a:r>
              <a:rPr lang="en-US" altLang="en-US" sz="2000" dirty="0">
                <a:solidFill>
                  <a:schemeClr val="bg1"/>
                </a:solidFill>
              </a:rPr>
              <a:t>So, to use the phasor transform method, we transform the problem, taking the phasors of all currents and voltages, and replacing passive elements with their impedances.  We then solve for the phasor of the desired voltage or current, using analysis as with dc circuits, but with complex arithmetic.  Finally, we inverse transform.  The frequency, </a:t>
            </a:r>
            <a:r>
              <a:rPr lang="en-US" altLang="en-US" sz="2000" i="1" dirty="0">
                <a:solidFill>
                  <a:schemeClr val="bg1"/>
                </a:solidFill>
                <a:latin typeface="Symbol" pitchFamily="18" charset="2"/>
              </a:rPr>
              <a:t>w</a:t>
            </a:r>
            <a:r>
              <a:rPr lang="en-US" altLang="en-US" sz="2000" dirty="0">
                <a:solidFill>
                  <a:schemeClr val="bg1"/>
                </a:solidFill>
              </a:rPr>
              <a:t>, must be remembered, since it is not a part of the transformed solution.</a:t>
            </a:r>
          </a:p>
        </p:txBody>
      </p:sp>
      <p:graphicFrame>
        <p:nvGraphicFramePr>
          <p:cNvPr id="1061892" name="Object 4"/>
          <p:cNvGraphicFramePr>
            <a:graphicFrameLocks noChangeAspect="1"/>
          </p:cNvGraphicFramePr>
          <p:nvPr/>
        </p:nvGraphicFramePr>
        <p:xfrm>
          <a:off x="1143000" y="2430463"/>
          <a:ext cx="6942138" cy="4427537"/>
        </p:xfrm>
        <a:graphic>
          <a:graphicData uri="http://schemas.openxmlformats.org/presentationml/2006/ole">
            <mc:AlternateContent xmlns:mc="http://schemas.openxmlformats.org/markup-compatibility/2006">
              <mc:Choice xmlns:v="urn:schemas-microsoft-com:vml" Requires="v">
                <p:oleObj spid="_x0000_s1061933" name="VISIO" r:id="rId4" imgW="6941520" imgH="4426920" progId="Visio.Drawing.6">
                  <p:embed/>
                </p:oleObj>
              </mc:Choice>
              <mc:Fallback>
                <p:oleObj name="VISIO" r:id="rId4" imgW="6941520" imgH="44269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430463"/>
                        <a:ext cx="6942138"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6197</TotalTime>
  <Words>2206</Words>
  <Application>Microsoft Macintosh PowerPoint</Application>
  <PresentationFormat>On-screen Show (4:3)</PresentationFormat>
  <Paragraphs>191</Paragraphs>
  <Slides>38</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5" baseType="lpstr">
      <vt:lpstr>Arial</vt:lpstr>
      <vt:lpstr>Symbol</vt:lpstr>
      <vt:lpstr>Times New Roman</vt:lpstr>
      <vt:lpstr>Fireball</vt:lpstr>
      <vt:lpstr>VISIO</vt:lpstr>
      <vt:lpstr>Equation</vt:lpstr>
      <vt:lpstr>Visio</vt:lpstr>
      <vt:lpstr>ECE 2202  Circuit Analysis II</vt:lpstr>
      <vt:lpstr>Lecture Set 9  Phasor Analysis</vt:lpstr>
      <vt:lpstr>Overview of this Lecture Set Phasor Analysis</vt:lpstr>
      <vt:lpstr>Textbook Coverage</vt:lpstr>
      <vt:lpstr>Review of Phasor Analysis</vt:lpstr>
      <vt:lpstr>Sinusoidal Steady-State Solution</vt:lpstr>
      <vt:lpstr>The Transform Solution Process</vt:lpstr>
      <vt:lpstr>Table of Phasor Transforms</vt:lpstr>
      <vt:lpstr>Phasor Transform Solution Process</vt:lpstr>
      <vt:lpstr>Solution in the Phasor Domain</vt:lpstr>
      <vt:lpstr>Notation Issues – 1</vt:lpstr>
      <vt:lpstr>Notation Issues – 2</vt:lpstr>
      <vt:lpstr>Notation Issues – 3</vt:lpstr>
      <vt:lpstr>Notation Issues – 4</vt:lpstr>
      <vt:lpstr>Notation Issues – 5</vt:lpstr>
      <vt:lpstr>Previous Example Solution – 1</vt:lpstr>
      <vt:lpstr>Previous Example Solution – 2</vt:lpstr>
      <vt:lpstr>Previous Example Solution – 3</vt:lpstr>
      <vt:lpstr>Previous Example Solution – 4</vt:lpstr>
      <vt:lpstr>Previous Example Solution – 5</vt:lpstr>
      <vt:lpstr>Previous Example Solution – 6</vt:lpstr>
      <vt:lpstr>Previous Example Solution – 7</vt:lpstr>
      <vt:lpstr>Previous Example Solution – 8</vt:lpstr>
      <vt:lpstr>Numerical Example Solution – 1</vt:lpstr>
      <vt:lpstr>Numerical Example Solution – 2</vt:lpstr>
      <vt:lpstr>Numerical Example Solution – 3</vt:lpstr>
      <vt:lpstr>Numerical Example Solution – 4</vt:lpstr>
      <vt:lpstr>Numerical Example Solution – 5</vt:lpstr>
      <vt:lpstr>Numerical Example Solution – 6</vt:lpstr>
      <vt:lpstr>Numerical Example Solution – 7</vt:lpstr>
      <vt:lpstr>Numerical Example Solution – 8</vt:lpstr>
      <vt:lpstr>What if I have a calculator that does the complex arithmetic for me?</vt:lpstr>
      <vt:lpstr>PowerPoint Presentation</vt:lpstr>
      <vt:lpstr>PowerPoint Presentation</vt:lpstr>
      <vt:lpstr>PowerPoint Presentation</vt:lpstr>
      <vt:lpstr>PowerPoint Presentation</vt:lpstr>
      <vt:lpstr>PowerPoint Presentation</vt:lpstr>
      <vt:lpstr>PowerPoint Presentation</vt:lpstr>
    </vt:vector>
  </TitlesOfParts>
  <Company>UH 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Phasor Analysis, Lecture Set 9</dc:title>
  <dc:subject>Sinusoidal Steady State Analysis, Chapter 9</dc:subject>
  <dc:creator>Dave Shattuck</dc:creator>
  <cp:lastModifiedBy>David Shattuck</cp:lastModifiedBy>
  <cp:revision>273</cp:revision>
  <cp:lastPrinted>1999-08-25T18:07:04Z</cp:lastPrinted>
  <dcterms:created xsi:type="dcterms:W3CDTF">1999-08-24T13:57:19Z</dcterms:created>
  <dcterms:modified xsi:type="dcterms:W3CDTF">2021-03-25T15:54:33Z</dcterms:modified>
</cp:coreProperties>
</file>