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8"/>
  </p:notesMasterIdLst>
  <p:sldIdLst>
    <p:sldId id="353" r:id="rId2"/>
    <p:sldId id="797" r:id="rId3"/>
    <p:sldId id="798" r:id="rId4"/>
    <p:sldId id="799" r:id="rId5"/>
    <p:sldId id="800" r:id="rId6"/>
    <p:sldId id="801" r:id="rId7"/>
    <p:sldId id="802" r:id="rId8"/>
    <p:sldId id="803" r:id="rId9"/>
    <p:sldId id="804" r:id="rId10"/>
    <p:sldId id="805" r:id="rId11"/>
    <p:sldId id="806" r:id="rId12"/>
    <p:sldId id="807" r:id="rId13"/>
    <p:sldId id="808" r:id="rId14"/>
    <p:sldId id="809" r:id="rId15"/>
    <p:sldId id="810" r:id="rId16"/>
    <p:sldId id="811" r:id="rId17"/>
    <p:sldId id="812" r:id="rId18"/>
    <p:sldId id="813" r:id="rId19"/>
    <p:sldId id="814" r:id="rId20"/>
    <p:sldId id="815" r:id="rId21"/>
    <p:sldId id="816" r:id="rId22"/>
    <p:sldId id="817" r:id="rId23"/>
    <p:sldId id="818" r:id="rId24"/>
    <p:sldId id="819" r:id="rId25"/>
    <p:sldId id="820" r:id="rId26"/>
    <p:sldId id="821"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autoAdjust="0"/>
    <p:restoredTop sz="90900"/>
  </p:normalViewPr>
  <p:slideViewPr>
    <p:cSldViewPr>
      <p:cViewPr varScale="1">
        <p:scale>
          <a:sx n="160" d="100"/>
          <a:sy n="160" d="100"/>
        </p:scale>
        <p:origin x="12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ave_Data\Courses\ECE2202\Cosine%20and%20Sine%20Plots%20%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Arial"/>
                <a:ea typeface="Arial"/>
                <a:cs typeface="Arial"/>
              </a:defRPr>
            </a:pPr>
            <a:r>
              <a:rPr lang="en-US" dirty="0"/>
              <a:t>Cosine</a:t>
            </a:r>
            <a:r>
              <a:rPr lang="en-US" baseline="0" dirty="0"/>
              <a:t> with Phase Shift</a:t>
            </a:r>
          </a:p>
          <a:p>
            <a:pPr marL="0" marR="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Arial"/>
                <a:ea typeface="Arial"/>
                <a:cs typeface="Arial"/>
              </a:defRPr>
            </a:pPr>
            <a:r>
              <a:rPr lang="en-US" i="1" baseline="0" dirty="0">
                <a:latin typeface="Times New Roman" panose="02020603050405020304" pitchFamily="18" charset="0"/>
                <a:cs typeface="Times New Roman" panose="02020603050405020304" pitchFamily="18" charset="0"/>
              </a:rPr>
              <a:t>x(t) = </a:t>
            </a:r>
            <a:r>
              <a:rPr lang="en-US" i="1" baseline="0" dirty="0" err="1">
                <a:latin typeface="Times New Roman" panose="02020603050405020304" pitchFamily="18" charset="0"/>
                <a:cs typeface="Times New Roman" panose="02020603050405020304" pitchFamily="18" charset="0"/>
              </a:rPr>
              <a:t>X</a:t>
            </a:r>
            <a:r>
              <a:rPr lang="en-US" i="1" baseline="-25000" dirty="0" err="1">
                <a:latin typeface="Times New Roman" panose="02020603050405020304" pitchFamily="18" charset="0"/>
                <a:cs typeface="Times New Roman" panose="02020603050405020304" pitchFamily="18" charset="0"/>
              </a:rPr>
              <a:t>m</a:t>
            </a:r>
            <a:r>
              <a:rPr lang="en-US" baseline="0" dirty="0" err="1"/>
              <a:t>cos</a:t>
            </a:r>
            <a:r>
              <a:rPr lang="en-US" baseline="0" dirty="0"/>
              <a:t>(</a:t>
            </a:r>
            <a:r>
              <a:rPr lang="en-US" i="1" baseline="0" dirty="0" err="1">
                <a:latin typeface="Symbol" panose="05050102010706020507" pitchFamily="18" charset="2"/>
              </a:rPr>
              <a:t>w</a:t>
            </a:r>
            <a:r>
              <a:rPr lang="en-US" i="1" baseline="0" dirty="0" err="1">
                <a:latin typeface="Times New Roman" panose="02020603050405020304" pitchFamily="18" charset="0"/>
                <a:cs typeface="Times New Roman" panose="02020603050405020304" pitchFamily="18" charset="0"/>
              </a:rPr>
              <a:t>t</a:t>
            </a:r>
            <a:r>
              <a:rPr lang="en-US" baseline="0" dirty="0"/>
              <a:t> + </a:t>
            </a:r>
            <a:r>
              <a:rPr lang="en-US" i="1" baseline="0" dirty="0">
                <a:latin typeface="Symbol" panose="05050102010706020507" pitchFamily="18" charset="2"/>
              </a:rPr>
              <a:t>f</a:t>
            </a:r>
            <a:r>
              <a:rPr lang="en-US" baseline="0" dirty="0"/>
              <a:t>) = 2.7cos(62.8[rad/s]</a:t>
            </a:r>
            <a:r>
              <a:rPr lang="en-US" i="1" baseline="0" dirty="0"/>
              <a:t>t</a:t>
            </a:r>
            <a:r>
              <a:rPr lang="en-US" baseline="0" dirty="0"/>
              <a:t> + 114.6</a:t>
            </a:r>
            <a:r>
              <a:rPr lang="en-US" sz="2000" dirty="0"/>
              <a:t>°)</a:t>
            </a:r>
            <a:endParaRPr lang="en-US" sz="1800" dirty="0"/>
          </a:p>
        </c:rich>
      </c:tx>
      <c:layout>
        <c:manualLayout>
          <c:xMode val="edge"/>
          <c:yMode val="edge"/>
          <c:x val="0.31964483906770258"/>
          <c:y val="1.9575856443719411E-2"/>
        </c:manualLayout>
      </c:layout>
      <c:overlay val="0"/>
      <c:spPr>
        <a:noFill/>
        <a:ln w="25400">
          <a:noFill/>
        </a:ln>
      </c:spPr>
    </c:title>
    <c:autoTitleDeleted val="0"/>
    <c:plotArea>
      <c:layout>
        <c:manualLayout>
          <c:layoutTarget val="inner"/>
          <c:xMode val="edge"/>
          <c:yMode val="edge"/>
          <c:x val="8.990011098779134E-2"/>
          <c:y val="0.17128874388254486"/>
          <c:w val="0.86903440621531636"/>
          <c:h val="0.70636215334420882"/>
        </c:manualLayout>
      </c:layout>
      <c:scatterChart>
        <c:scatterStyle val="smoothMarker"/>
        <c:varyColors val="0"/>
        <c:ser>
          <c:idx val="0"/>
          <c:order val="0"/>
          <c:tx>
            <c:v>General Cosine Plot</c:v>
          </c:tx>
          <c:spPr>
            <a:ln w="38100">
              <a:solidFill>
                <a:srgbClr val="000080"/>
              </a:solidFill>
              <a:prstDash val="solid"/>
            </a:ln>
          </c:spPr>
          <c:marker>
            <c:symbol val="none"/>
          </c:marker>
          <c:xVal>
            <c:numRef>
              <c:f>'General Cosine'!$A$6:$A$406</c:f>
              <c:numCache>
                <c:formatCode>General</c:formatCode>
                <c:ptCount val="401"/>
                <c:pt idx="0">
                  <c:v>-100</c:v>
                </c:pt>
                <c:pt idx="1">
                  <c:v>-99</c:v>
                </c:pt>
                <c:pt idx="2">
                  <c:v>-98</c:v>
                </c:pt>
                <c:pt idx="3">
                  <c:v>-97</c:v>
                </c:pt>
                <c:pt idx="4">
                  <c:v>-96</c:v>
                </c:pt>
                <c:pt idx="5">
                  <c:v>-95</c:v>
                </c:pt>
                <c:pt idx="6">
                  <c:v>-94</c:v>
                </c:pt>
                <c:pt idx="7">
                  <c:v>-93</c:v>
                </c:pt>
                <c:pt idx="8">
                  <c:v>-92</c:v>
                </c:pt>
                <c:pt idx="9">
                  <c:v>-91</c:v>
                </c:pt>
                <c:pt idx="10">
                  <c:v>-90</c:v>
                </c:pt>
                <c:pt idx="11">
                  <c:v>-89</c:v>
                </c:pt>
                <c:pt idx="12">
                  <c:v>-88</c:v>
                </c:pt>
                <c:pt idx="13">
                  <c:v>-87</c:v>
                </c:pt>
                <c:pt idx="14">
                  <c:v>-86</c:v>
                </c:pt>
                <c:pt idx="15">
                  <c:v>-85</c:v>
                </c:pt>
                <c:pt idx="16">
                  <c:v>-84</c:v>
                </c:pt>
                <c:pt idx="17">
                  <c:v>-83</c:v>
                </c:pt>
                <c:pt idx="18">
                  <c:v>-82</c:v>
                </c:pt>
                <c:pt idx="19">
                  <c:v>-81</c:v>
                </c:pt>
                <c:pt idx="20">
                  <c:v>-80</c:v>
                </c:pt>
                <c:pt idx="21">
                  <c:v>-79</c:v>
                </c:pt>
                <c:pt idx="22">
                  <c:v>-78</c:v>
                </c:pt>
                <c:pt idx="23">
                  <c:v>-77</c:v>
                </c:pt>
                <c:pt idx="24">
                  <c:v>-76</c:v>
                </c:pt>
                <c:pt idx="25">
                  <c:v>-75</c:v>
                </c:pt>
                <c:pt idx="26">
                  <c:v>-74</c:v>
                </c:pt>
                <c:pt idx="27">
                  <c:v>-73</c:v>
                </c:pt>
                <c:pt idx="28">
                  <c:v>-72</c:v>
                </c:pt>
                <c:pt idx="29">
                  <c:v>-71</c:v>
                </c:pt>
                <c:pt idx="30">
                  <c:v>-70</c:v>
                </c:pt>
                <c:pt idx="31">
                  <c:v>-69</c:v>
                </c:pt>
                <c:pt idx="32">
                  <c:v>-68</c:v>
                </c:pt>
                <c:pt idx="33">
                  <c:v>-67</c:v>
                </c:pt>
                <c:pt idx="34">
                  <c:v>-66</c:v>
                </c:pt>
                <c:pt idx="35">
                  <c:v>-65</c:v>
                </c:pt>
                <c:pt idx="36">
                  <c:v>-64</c:v>
                </c:pt>
                <c:pt idx="37">
                  <c:v>-63</c:v>
                </c:pt>
                <c:pt idx="38">
                  <c:v>-62</c:v>
                </c:pt>
                <c:pt idx="39">
                  <c:v>-61</c:v>
                </c:pt>
                <c:pt idx="40">
                  <c:v>-60</c:v>
                </c:pt>
                <c:pt idx="41">
                  <c:v>-59</c:v>
                </c:pt>
                <c:pt idx="42">
                  <c:v>-58</c:v>
                </c:pt>
                <c:pt idx="43">
                  <c:v>-57</c:v>
                </c:pt>
                <c:pt idx="44">
                  <c:v>-56</c:v>
                </c:pt>
                <c:pt idx="45">
                  <c:v>-55</c:v>
                </c:pt>
                <c:pt idx="46">
                  <c:v>-54</c:v>
                </c:pt>
                <c:pt idx="47">
                  <c:v>-53</c:v>
                </c:pt>
                <c:pt idx="48">
                  <c:v>-52</c:v>
                </c:pt>
                <c:pt idx="49">
                  <c:v>-51</c:v>
                </c:pt>
                <c:pt idx="50">
                  <c:v>-50</c:v>
                </c:pt>
                <c:pt idx="51">
                  <c:v>-49</c:v>
                </c:pt>
                <c:pt idx="52">
                  <c:v>-48</c:v>
                </c:pt>
                <c:pt idx="53">
                  <c:v>-47</c:v>
                </c:pt>
                <c:pt idx="54">
                  <c:v>-46</c:v>
                </c:pt>
                <c:pt idx="55">
                  <c:v>-45</c:v>
                </c:pt>
                <c:pt idx="56">
                  <c:v>-44</c:v>
                </c:pt>
                <c:pt idx="57">
                  <c:v>-43</c:v>
                </c:pt>
                <c:pt idx="58">
                  <c:v>-42</c:v>
                </c:pt>
                <c:pt idx="59">
                  <c:v>-41</c:v>
                </c:pt>
                <c:pt idx="60">
                  <c:v>-40</c:v>
                </c:pt>
                <c:pt idx="61">
                  <c:v>-39</c:v>
                </c:pt>
                <c:pt idx="62">
                  <c:v>-38</c:v>
                </c:pt>
                <c:pt idx="63">
                  <c:v>-37</c:v>
                </c:pt>
                <c:pt idx="64">
                  <c:v>-36</c:v>
                </c:pt>
                <c:pt idx="65">
                  <c:v>-35</c:v>
                </c:pt>
                <c:pt idx="66">
                  <c:v>-34</c:v>
                </c:pt>
                <c:pt idx="67">
                  <c:v>-33</c:v>
                </c:pt>
                <c:pt idx="68">
                  <c:v>-32</c:v>
                </c:pt>
                <c:pt idx="69">
                  <c:v>-31</c:v>
                </c:pt>
                <c:pt idx="70">
                  <c:v>-30</c:v>
                </c:pt>
                <c:pt idx="71">
                  <c:v>-29</c:v>
                </c:pt>
                <c:pt idx="72">
                  <c:v>-28</c:v>
                </c:pt>
                <c:pt idx="73">
                  <c:v>-27</c:v>
                </c:pt>
                <c:pt idx="74">
                  <c:v>-26</c:v>
                </c:pt>
                <c:pt idx="75">
                  <c:v>-25</c:v>
                </c:pt>
                <c:pt idx="76">
                  <c:v>-24</c:v>
                </c:pt>
                <c:pt idx="77">
                  <c:v>-23</c:v>
                </c:pt>
                <c:pt idx="78">
                  <c:v>-22</c:v>
                </c:pt>
                <c:pt idx="79">
                  <c:v>-21</c:v>
                </c:pt>
                <c:pt idx="80">
                  <c:v>-20</c:v>
                </c:pt>
                <c:pt idx="81">
                  <c:v>-19</c:v>
                </c:pt>
                <c:pt idx="82">
                  <c:v>-18</c:v>
                </c:pt>
                <c:pt idx="83">
                  <c:v>-17</c:v>
                </c:pt>
                <c:pt idx="84">
                  <c:v>-16</c:v>
                </c:pt>
                <c:pt idx="85">
                  <c:v>-15</c:v>
                </c:pt>
                <c:pt idx="86">
                  <c:v>-14</c:v>
                </c:pt>
                <c:pt idx="87">
                  <c:v>-13</c:v>
                </c:pt>
                <c:pt idx="88">
                  <c:v>-12</c:v>
                </c:pt>
                <c:pt idx="89">
                  <c:v>-11</c:v>
                </c:pt>
                <c:pt idx="90">
                  <c:v>-10</c:v>
                </c:pt>
                <c:pt idx="91">
                  <c:v>-9</c:v>
                </c:pt>
                <c:pt idx="92">
                  <c:v>-8</c:v>
                </c:pt>
                <c:pt idx="93">
                  <c:v>-7</c:v>
                </c:pt>
                <c:pt idx="94">
                  <c:v>-6</c:v>
                </c:pt>
                <c:pt idx="95">
                  <c:v>-5</c:v>
                </c:pt>
                <c:pt idx="96">
                  <c:v>-4</c:v>
                </c:pt>
                <c:pt idx="97">
                  <c:v>-3</c:v>
                </c:pt>
                <c:pt idx="98">
                  <c:v>-2</c:v>
                </c:pt>
                <c:pt idx="99">
                  <c:v>-1</c:v>
                </c:pt>
                <c:pt idx="100">
                  <c:v>0</c:v>
                </c:pt>
                <c:pt idx="101">
                  <c:v>1</c:v>
                </c:pt>
                <c:pt idx="102">
                  <c:v>2</c:v>
                </c:pt>
                <c:pt idx="103">
                  <c:v>3</c:v>
                </c:pt>
                <c:pt idx="104">
                  <c:v>4</c:v>
                </c:pt>
                <c:pt idx="105">
                  <c:v>5</c:v>
                </c:pt>
                <c:pt idx="106">
                  <c:v>6</c:v>
                </c:pt>
                <c:pt idx="107">
                  <c:v>7</c:v>
                </c:pt>
                <c:pt idx="108">
                  <c:v>8</c:v>
                </c:pt>
                <c:pt idx="109">
                  <c:v>9</c:v>
                </c:pt>
                <c:pt idx="110">
                  <c:v>10</c:v>
                </c:pt>
                <c:pt idx="111">
                  <c:v>11</c:v>
                </c:pt>
                <c:pt idx="112">
                  <c:v>12</c:v>
                </c:pt>
                <c:pt idx="113">
                  <c:v>13</c:v>
                </c:pt>
                <c:pt idx="114">
                  <c:v>14</c:v>
                </c:pt>
                <c:pt idx="115">
                  <c:v>15</c:v>
                </c:pt>
                <c:pt idx="116">
                  <c:v>16</c:v>
                </c:pt>
                <c:pt idx="117">
                  <c:v>17</c:v>
                </c:pt>
                <c:pt idx="118">
                  <c:v>18</c:v>
                </c:pt>
                <c:pt idx="119">
                  <c:v>19</c:v>
                </c:pt>
                <c:pt idx="120">
                  <c:v>20</c:v>
                </c:pt>
                <c:pt idx="121">
                  <c:v>21</c:v>
                </c:pt>
                <c:pt idx="122">
                  <c:v>22</c:v>
                </c:pt>
                <c:pt idx="123">
                  <c:v>23</c:v>
                </c:pt>
                <c:pt idx="124">
                  <c:v>24</c:v>
                </c:pt>
                <c:pt idx="125">
                  <c:v>25</c:v>
                </c:pt>
                <c:pt idx="126">
                  <c:v>26</c:v>
                </c:pt>
                <c:pt idx="127">
                  <c:v>27</c:v>
                </c:pt>
                <c:pt idx="128">
                  <c:v>28</c:v>
                </c:pt>
                <c:pt idx="129">
                  <c:v>29</c:v>
                </c:pt>
                <c:pt idx="130">
                  <c:v>30</c:v>
                </c:pt>
                <c:pt idx="131">
                  <c:v>31</c:v>
                </c:pt>
                <c:pt idx="132">
                  <c:v>32</c:v>
                </c:pt>
                <c:pt idx="133">
                  <c:v>33</c:v>
                </c:pt>
                <c:pt idx="134">
                  <c:v>34</c:v>
                </c:pt>
                <c:pt idx="135">
                  <c:v>35</c:v>
                </c:pt>
                <c:pt idx="136">
                  <c:v>36</c:v>
                </c:pt>
                <c:pt idx="137">
                  <c:v>37</c:v>
                </c:pt>
                <c:pt idx="138">
                  <c:v>38</c:v>
                </c:pt>
                <c:pt idx="139">
                  <c:v>39</c:v>
                </c:pt>
                <c:pt idx="140">
                  <c:v>40</c:v>
                </c:pt>
                <c:pt idx="141">
                  <c:v>41</c:v>
                </c:pt>
                <c:pt idx="142">
                  <c:v>42</c:v>
                </c:pt>
                <c:pt idx="143">
                  <c:v>43</c:v>
                </c:pt>
                <c:pt idx="144">
                  <c:v>44</c:v>
                </c:pt>
                <c:pt idx="145">
                  <c:v>45</c:v>
                </c:pt>
                <c:pt idx="146">
                  <c:v>46</c:v>
                </c:pt>
                <c:pt idx="147">
                  <c:v>47</c:v>
                </c:pt>
                <c:pt idx="148">
                  <c:v>48</c:v>
                </c:pt>
                <c:pt idx="149">
                  <c:v>49</c:v>
                </c:pt>
                <c:pt idx="150">
                  <c:v>50</c:v>
                </c:pt>
                <c:pt idx="151">
                  <c:v>51</c:v>
                </c:pt>
                <c:pt idx="152">
                  <c:v>52</c:v>
                </c:pt>
                <c:pt idx="153">
                  <c:v>53</c:v>
                </c:pt>
                <c:pt idx="154">
                  <c:v>54</c:v>
                </c:pt>
                <c:pt idx="155">
                  <c:v>55</c:v>
                </c:pt>
                <c:pt idx="156">
                  <c:v>56</c:v>
                </c:pt>
                <c:pt idx="157">
                  <c:v>57</c:v>
                </c:pt>
                <c:pt idx="158">
                  <c:v>58</c:v>
                </c:pt>
                <c:pt idx="159">
                  <c:v>59</c:v>
                </c:pt>
                <c:pt idx="160">
                  <c:v>60</c:v>
                </c:pt>
                <c:pt idx="161">
                  <c:v>61</c:v>
                </c:pt>
                <c:pt idx="162">
                  <c:v>62</c:v>
                </c:pt>
                <c:pt idx="163">
                  <c:v>63</c:v>
                </c:pt>
                <c:pt idx="164">
                  <c:v>64</c:v>
                </c:pt>
                <c:pt idx="165">
                  <c:v>65</c:v>
                </c:pt>
                <c:pt idx="166">
                  <c:v>66</c:v>
                </c:pt>
                <c:pt idx="167">
                  <c:v>67</c:v>
                </c:pt>
                <c:pt idx="168">
                  <c:v>68</c:v>
                </c:pt>
                <c:pt idx="169">
                  <c:v>69</c:v>
                </c:pt>
                <c:pt idx="170">
                  <c:v>70</c:v>
                </c:pt>
                <c:pt idx="171">
                  <c:v>71</c:v>
                </c:pt>
                <c:pt idx="172">
                  <c:v>72</c:v>
                </c:pt>
                <c:pt idx="173">
                  <c:v>73</c:v>
                </c:pt>
                <c:pt idx="174">
                  <c:v>74</c:v>
                </c:pt>
                <c:pt idx="175">
                  <c:v>75</c:v>
                </c:pt>
                <c:pt idx="176">
                  <c:v>76</c:v>
                </c:pt>
                <c:pt idx="177">
                  <c:v>77</c:v>
                </c:pt>
                <c:pt idx="178">
                  <c:v>78</c:v>
                </c:pt>
                <c:pt idx="179">
                  <c:v>79</c:v>
                </c:pt>
                <c:pt idx="180">
                  <c:v>80</c:v>
                </c:pt>
                <c:pt idx="181">
                  <c:v>81</c:v>
                </c:pt>
                <c:pt idx="182">
                  <c:v>82</c:v>
                </c:pt>
                <c:pt idx="183">
                  <c:v>83</c:v>
                </c:pt>
                <c:pt idx="184">
                  <c:v>84</c:v>
                </c:pt>
                <c:pt idx="185">
                  <c:v>85</c:v>
                </c:pt>
                <c:pt idx="186">
                  <c:v>86</c:v>
                </c:pt>
                <c:pt idx="187">
                  <c:v>87</c:v>
                </c:pt>
                <c:pt idx="188">
                  <c:v>88</c:v>
                </c:pt>
                <c:pt idx="189">
                  <c:v>89</c:v>
                </c:pt>
                <c:pt idx="190">
                  <c:v>90</c:v>
                </c:pt>
                <c:pt idx="191">
                  <c:v>91</c:v>
                </c:pt>
                <c:pt idx="192">
                  <c:v>92</c:v>
                </c:pt>
                <c:pt idx="193">
                  <c:v>93</c:v>
                </c:pt>
                <c:pt idx="194">
                  <c:v>94</c:v>
                </c:pt>
                <c:pt idx="195">
                  <c:v>95</c:v>
                </c:pt>
                <c:pt idx="196">
                  <c:v>96</c:v>
                </c:pt>
                <c:pt idx="197">
                  <c:v>97</c:v>
                </c:pt>
                <c:pt idx="198">
                  <c:v>98</c:v>
                </c:pt>
                <c:pt idx="199">
                  <c:v>99</c:v>
                </c:pt>
                <c:pt idx="200">
                  <c:v>100</c:v>
                </c:pt>
                <c:pt idx="201">
                  <c:v>101</c:v>
                </c:pt>
                <c:pt idx="202">
                  <c:v>102</c:v>
                </c:pt>
                <c:pt idx="203">
                  <c:v>103</c:v>
                </c:pt>
                <c:pt idx="204">
                  <c:v>104</c:v>
                </c:pt>
                <c:pt idx="205">
                  <c:v>105</c:v>
                </c:pt>
                <c:pt idx="206">
                  <c:v>106</c:v>
                </c:pt>
                <c:pt idx="207">
                  <c:v>107</c:v>
                </c:pt>
                <c:pt idx="208">
                  <c:v>108</c:v>
                </c:pt>
                <c:pt idx="209">
                  <c:v>109</c:v>
                </c:pt>
                <c:pt idx="210">
                  <c:v>110</c:v>
                </c:pt>
                <c:pt idx="211">
                  <c:v>111</c:v>
                </c:pt>
                <c:pt idx="212">
                  <c:v>112</c:v>
                </c:pt>
                <c:pt idx="213">
                  <c:v>113</c:v>
                </c:pt>
                <c:pt idx="214">
                  <c:v>114</c:v>
                </c:pt>
                <c:pt idx="215">
                  <c:v>115</c:v>
                </c:pt>
                <c:pt idx="216">
                  <c:v>116</c:v>
                </c:pt>
                <c:pt idx="217">
                  <c:v>117</c:v>
                </c:pt>
                <c:pt idx="218">
                  <c:v>118</c:v>
                </c:pt>
                <c:pt idx="219">
                  <c:v>119</c:v>
                </c:pt>
                <c:pt idx="220">
                  <c:v>120</c:v>
                </c:pt>
                <c:pt idx="221">
                  <c:v>121</c:v>
                </c:pt>
                <c:pt idx="222">
                  <c:v>122</c:v>
                </c:pt>
                <c:pt idx="223">
                  <c:v>123</c:v>
                </c:pt>
                <c:pt idx="224">
                  <c:v>124</c:v>
                </c:pt>
                <c:pt idx="225">
                  <c:v>125</c:v>
                </c:pt>
                <c:pt idx="226">
                  <c:v>126</c:v>
                </c:pt>
                <c:pt idx="227">
                  <c:v>127</c:v>
                </c:pt>
                <c:pt idx="228">
                  <c:v>128</c:v>
                </c:pt>
                <c:pt idx="229">
                  <c:v>129</c:v>
                </c:pt>
                <c:pt idx="230">
                  <c:v>130</c:v>
                </c:pt>
                <c:pt idx="231">
                  <c:v>131</c:v>
                </c:pt>
                <c:pt idx="232">
                  <c:v>132</c:v>
                </c:pt>
                <c:pt idx="233">
                  <c:v>133</c:v>
                </c:pt>
                <c:pt idx="234">
                  <c:v>134</c:v>
                </c:pt>
                <c:pt idx="235">
                  <c:v>135</c:v>
                </c:pt>
                <c:pt idx="236">
                  <c:v>136</c:v>
                </c:pt>
                <c:pt idx="237">
                  <c:v>137</c:v>
                </c:pt>
                <c:pt idx="238">
                  <c:v>138</c:v>
                </c:pt>
                <c:pt idx="239">
                  <c:v>139</c:v>
                </c:pt>
                <c:pt idx="240">
                  <c:v>140</c:v>
                </c:pt>
                <c:pt idx="241">
                  <c:v>141</c:v>
                </c:pt>
                <c:pt idx="242">
                  <c:v>142</c:v>
                </c:pt>
                <c:pt idx="243">
                  <c:v>143</c:v>
                </c:pt>
                <c:pt idx="244">
                  <c:v>144</c:v>
                </c:pt>
                <c:pt idx="245">
                  <c:v>145</c:v>
                </c:pt>
                <c:pt idx="246">
                  <c:v>146</c:v>
                </c:pt>
                <c:pt idx="247">
                  <c:v>147</c:v>
                </c:pt>
                <c:pt idx="248">
                  <c:v>148</c:v>
                </c:pt>
                <c:pt idx="249">
                  <c:v>149</c:v>
                </c:pt>
                <c:pt idx="250">
                  <c:v>150</c:v>
                </c:pt>
                <c:pt idx="251">
                  <c:v>151</c:v>
                </c:pt>
                <c:pt idx="252">
                  <c:v>152</c:v>
                </c:pt>
                <c:pt idx="253">
                  <c:v>153</c:v>
                </c:pt>
                <c:pt idx="254">
                  <c:v>154</c:v>
                </c:pt>
                <c:pt idx="255">
                  <c:v>155</c:v>
                </c:pt>
                <c:pt idx="256">
                  <c:v>156</c:v>
                </c:pt>
                <c:pt idx="257">
                  <c:v>157</c:v>
                </c:pt>
                <c:pt idx="258">
                  <c:v>158</c:v>
                </c:pt>
                <c:pt idx="259">
                  <c:v>159</c:v>
                </c:pt>
                <c:pt idx="260">
                  <c:v>160</c:v>
                </c:pt>
                <c:pt idx="261">
                  <c:v>161</c:v>
                </c:pt>
                <c:pt idx="262">
                  <c:v>162</c:v>
                </c:pt>
                <c:pt idx="263">
                  <c:v>163</c:v>
                </c:pt>
                <c:pt idx="264">
                  <c:v>164</c:v>
                </c:pt>
                <c:pt idx="265">
                  <c:v>165</c:v>
                </c:pt>
                <c:pt idx="266">
                  <c:v>166</c:v>
                </c:pt>
                <c:pt idx="267">
                  <c:v>167</c:v>
                </c:pt>
                <c:pt idx="268">
                  <c:v>168</c:v>
                </c:pt>
                <c:pt idx="269">
                  <c:v>169</c:v>
                </c:pt>
                <c:pt idx="270">
                  <c:v>170</c:v>
                </c:pt>
                <c:pt idx="271">
                  <c:v>171</c:v>
                </c:pt>
                <c:pt idx="272">
                  <c:v>172</c:v>
                </c:pt>
                <c:pt idx="273">
                  <c:v>173</c:v>
                </c:pt>
                <c:pt idx="274">
                  <c:v>174</c:v>
                </c:pt>
                <c:pt idx="275">
                  <c:v>175</c:v>
                </c:pt>
                <c:pt idx="276">
                  <c:v>176</c:v>
                </c:pt>
                <c:pt idx="277">
                  <c:v>177</c:v>
                </c:pt>
                <c:pt idx="278">
                  <c:v>178</c:v>
                </c:pt>
                <c:pt idx="279">
                  <c:v>179</c:v>
                </c:pt>
                <c:pt idx="280">
                  <c:v>180</c:v>
                </c:pt>
                <c:pt idx="281">
                  <c:v>181</c:v>
                </c:pt>
                <c:pt idx="282">
                  <c:v>182</c:v>
                </c:pt>
                <c:pt idx="283">
                  <c:v>183</c:v>
                </c:pt>
                <c:pt idx="284">
                  <c:v>184</c:v>
                </c:pt>
                <c:pt idx="285">
                  <c:v>185</c:v>
                </c:pt>
                <c:pt idx="286">
                  <c:v>186</c:v>
                </c:pt>
                <c:pt idx="287">
                  <c:v>187</c:v>
                </c:pt>
                <c:pt idx="288">
                  <c:v>188</c:v>
                </c:pt>
                <c:pt idx="289">
                  <c:v>189</c:v>
                </c:pt>
                <c:pt idx="290">
                  <c:v>190</c:v>
                </c:pt>
                <c:pt idx="291">
                  <c:v>191</c:v>
                </c:pt>
                <c:pt idx="292">
                  <c:v>192</c:v>
                </c:pt>
                <c:pt idx="293">
                  <c:v>193</c:v>
                </c:pt>
                <c:pt idx="294">
                  <c:v>194</c:v>
                </c:pt>
                <c:pt idx="295">
                  <c:v>195</c:v>
                </c:pt>
                <c:pt idx="296">
                  <c:v>196</c:v>
                </c:pt>
                <c:pt idx="297">
                  <c:v>197</c:v>
                </c:pt>
                <c:pt idx="298">
                  <c:v>198</c:v>
                </c:pt>
                <c:pt idx="299">
                  <c:v>199</c:v>
                </c:pt>
                <c:pt idx="300">
                  <c:v>200</c:v>
                </c:pt>
                <c:pt idx="301">
                  <c:v>201</c:v>
                </c:pt>
                <c:pt idx="302">
                  <c:v>202</c:v>
                </c:pt>
                <c:pt idx="303">
                  <c:v>203</c:v>
                </c:pt>
                <c:pt idx="304">
                  <c:v>204</c:v>
                </c:pt>
                <c:pt idx="305">
                  <c:v>205</c:v>
                </c:pt>
                <c:pt idx="306">
                  <c:v>206</c:v>
                </c:pt>
                <c:pt idx="307">
                  <c:v>207</c:v>
                </c:pt>
                <c:pt idx="308">
                  <c:v>208</c:v>
                </c:pt>
                <c:pt idx="309">
                  <c:v>209</c:v>
                </c:pt>
                <c:pt idx="310">
                  <c:v>210</c:v>
                </c:pt>
                <c:pt idx="311">
                  <c:v>211</c:v>
                </c:pt>
                <c:pt idx="312">
                  <c:v>212</c:v>
                </c:pt>
                <c:pt idx="313">
                  <c:v>213</c:v>
                </c:pt>
                <c:pt idx="314">
                  <c:v>214</c:v>
                </c:pt>
                <c:pt idx="315">
                  <c:v>215</c:v>
                </c:pt>
                <c:pt idx="316">
                  <c:v>216</c:v>
                </c:pt>
                <c:pt idx="317">
                  <c:v>217</c:v>
                </c:pt>
                <c:pt idx="318">
                  <c:v>218</c:v>
                </c:pt>
                <c:pt idx="319">
                  <c:v>219</c:v>
                </c:pt>
                <c:pt idx="320">
                  <c:v>220</c:v>
                </c:pt>
                <c:pt idx="321">
                  <c:v>221</c:v>
                </c:pt>
                <c:pt idx="322">
                  <c:v>222</c:v>
                </c:pt>
                <c:pt idx="323">
                  <c:v>223</c:v>
                </c:pt>
                <c:pt idx="324">
                  <c:v>224</c:v>
                </c:pt>
                <c:pt idx="325">
                  <c:v>225</c:v>
                </c:pt>
                <c:pt idx="326">
                  <c:v>226</c:v>
                </c:pt>
                <c:pt idx="327">
                  <c:v>227</c:v>
                </c:pt>
                <c:pt idx="328">
                  <c:v>228</c:v>
                </c:pt>
                <c:pt idx="329">
                  <c:v>229</c:v>
                </c:pt>
                <c:pt idx="330">
                  <c:v>230</c:v>
                </c:pt>
                <c:pt idx="331">
                  <c:v>231</c:v>
                </c:pt>
                <c:pt idx="332">
                  <c:v>232</c:v>
                </c:pt>
                <c:pt idx="333">
                  <c:v>233</c:v>
                </c:pt>
                <c:pt idx="334">
                  <c:v>234</c:v>
                </c:pt>
                <c:pt idx="335">
                  <c:v>235</c:v>
                </c:pt>
                <c:pt idx="336">
                  <c:v>236</c:v>
                </c:pt>
                <c:pt idx="337">
                  <c:v>237</c:v>
                </c:pt>
                <c:pt idx="338">
                  <c:v>238</c:v>
                </c:pt>
                <c:pt idx="339">
                  <c:v>239</c:v>
                </c:pt>
                <c:pt idx="340">
                  <c:v>240</c:v>
                </c:pt>
                <c:pt idx="341">
                  <c:v>241</c:v>
                </c:pt>
                <c:pt idx="342">
                  <c:v>242</c:v>
                </c:pt>
                <c:pt idx="343">
                  <c:v>243</c:v>
                </c:pt>
                <c:pt idx="344">
                  <c:v>244</c:v>
                </c:pt>
                <c:pt idx="345">
                  <c:v>245</c:v>
                </c:pt>
                <c:pt idx="346">
                  <c:v>246</c:v>
                </c:pt>
                <c:pt idx="347">
                  <c:v>247</c:v>
                </c:pt>
                <c:pt idx="348">
                  <c:v>248</c:v>
                </c:pt>
                <c:pt idx="349">
                  <c:v>249</c:v>
                </c:pt>
                <c:pt idx="350">
                  <c:v>250</c:v>
                </c:pt>
                <c:pt idx="351">
                  <c:v>251</c:v>
                </c:pt>
                <c:pt idx="352">
                  <c:v>252</c:v>
                </c:pt>
                <c:pt idx="353">
                  <c:v>253</c:v>
                </c:pt>
                <c:pt idx="354">
                  <c:v>254</c:v>
                </c:pt>
                <c:pt idx="355">
                  <c:v>255</c:v>
                </c:pt>
                <c:pt idx="356">
                  <c:v>256</c:v>
                </c:pt>
                <c:pt idx="357">
                  <c:v>257</c:v>
                </c:pt>
                <c:pt idx="358">
                  <c:v>258</c:v>
                </c:pt>
                <c:pt idx="359">
                  <c:v>259</c:v>
                </c:pt>
                <c:pt idx="360">
                  <c:v>260</c:v>
                </c:pt>
                <c:pt idx="361">
                  <c:v>261</c:v>
                </c:pt>
                <c:pt idx="362">
                  <c:v>262</c:v>
                </c:pt>
                <c:pt idx="363">
                  <c:v>263</c:v>
                </c:pt>
                <c:pt idx="364">
                  <c:v>264</c:v>
                </c:pt>
                <c:pt idx="365">
                  <c:v>265</c:v>
                </c:pt>
                <c:pt idx="366">
                  <c:v>266</c:v>
                </c:pt>
                <c:pt idx="367">
                  <c:v>267</c:v>
                </c:pt>
                <c:pt idx="368">
                  <c:v>268</c:v>
                </c:pt>
                <c:pt idx="369">
                  <c:v>269</c:v>
                </c:pt>
                <c:pt idx="370">
                  <c:v>270</c:v>
                </c:pt>
                <c:pt idx="371">
                  <c:v>271</c:v>
                </c:pt>
                <c:pt idx="372">
                  <c:v>272</c:v>
                </c:pt>
                <c:pt idx="373">
                  <c:v>273</c:v>
                </c:pt>
                <c:pt idx="374">
                  <c:v>274</c:v>
                </c:pt>
                <c:pt idx="375">
                  <c:v>275</c:v>
                </c:pt>
                <c:pt idx="376">
                  <c:v>276</c:v>
                </c:pt>
                <c:pt idx="377">
                  <c:v>277</c:v>
                </c:pt>
                <c:pt idx="378">
                  <c:v>278</c:v>
                </c:pt>
                <c:pt idx="379">
                  <c:v>279</c:v>
                </c:pt>
                <c:pt idx="380">
                  <c:v>280</c:v>
                </c:pt>
                <c:pt idx="381">
                  <c:v>281</c:v>
                </c:pt>
                <c:pt idx="382">
                  <c:v>282</c:v>
                </c:pt>
                <c:pt idx="383">
                  <c:v>283</c:v>
                </c:pt>
                <c:pt idx="384">
                  <c:v>284</c:v>
                </c:pt>
                <c:pt idx="385">
                  <c:v>285</c:v>
                </c:pt>
                <c:pt idx="386">
                  <c:v>286</c:v>
                </c:pt>
                <c:pt idx="387">
                  <c:v>287</c:v>
                </c:pt>
                <c:pt idx="388">
                  <c:v>288</c:v>
                </c:pt>
                <c:pt idx="389">
                  <c:v>289</c:v>
                </c:pt>
                <c:pt idx="390">
                  <c:v>290</c:v>
                </c:pt>
                <c:pt idx="391">
                  <c:v>291</c:v>
                </c:pt>
                <c:pt idx="392">
                  <c:v>292</c:v>
                </c:pt>
                <c:pt idx="393">
                  <c:v>293</c:v>
                </c:pt>
                <c:pt idx="394">
                  <c:v>294</c:v>
                </c:pt>
                <c:pt idx="395">
                  <c:v>295</c:v>
                </c:pt>
                <c:pt idx="396">
                  <c:v>296</c:v>
                </c:pt>
                <c:pt idx="397">
                  <c:v>297</c:v>
                </c:pt>
                <c:pt idx="398">
                  <c:v>298</c:v>
                </c:pt>
                <c:pt idx="399">
                  <c:v>299</c:v>
                </c:pt>
                <c:pt idx="400">
                  <c:v>300</c:v>
                </c:pt>
              </c:numCache>
            </c:numRef>
          </c:xVal>
          <c:yVal>
            <c:numRef>
              <c:f>'General Cosine'!$B$6:$B$406</c:f>
              <c:numCache>
                <c:formatCode>General</c:formatCode>
                <c:ptCount val="401"/>
                <c:pt idx="0">
                  <c:v>-1.1240513876054725</c:v>
                </c:pt>
                <c:pt idx="1">
                  <c:v>-1.2759730394930751</c:v>
                </c:pt>
                <c:pt idx="2">
                  <c:v>-1.422859305658613</c:v>
                </c:pt>
                <c:pt idx="3">
                  <c:v>-1.5641305272969828</c:v>
                </c:pt>
                <c:pt idx="4">
                  <c:v>-1.6992292043118977</c:v>
                </c:pt>
                <c:pt idx="5">
                  <c:v>-1.8276221953843366</c:v>
                </c:pt>
                <c:pt idx="6">
                  <c:v>-1.9488028219136955</c:v>
                </c:pt>
                <c:pt idx="7">
                  <c:v>-2.0622928675288352</c:v>
                </c:pt>
                <c:pt idx="8">
                  <c:v>-2.1676444652783404</c:v>
                </c:pt>
                <c:pt idx="9">
                  <c:v>-2.2644418650525413</c:v>
                </c:pt>
                <c:pt idx="10">
                  <c:v>-2.3523030742625117</c:v>
                </c:pt>
                <c:pt idx="11">
                  <c:v>-2.430881365301409</c:v>
                </c:pt>
                <c:pt idx="12">
                  <c:v>-2.4998666438392476</c:v>
                </c:pt>
                <c:pt idx="13">
                  <c:v>-2.5589866725513897</c:v>
                </c:pt>
                <c:pt idx="14">
                  <c:v>-2.6080081454515383</c:v>
                </c:pt>
                <c:pt idx="15">
                  <c:v>-2.6467376085895911</c:v>
                </c:pt>
                <c:pt idx="16">
                  <c:v>-2.6750222234809771</c:v>
                </c:pt>
                <c:pt idx="17">
                  <c:v>-2.692750370254767</c:v>
                </c:pt>
                <c:pt idx="18">
                  <c:v>-2.6998520881403323</c:v>
                </c:pt>
                <c:pt idx="19">
                  <c:v>-2.6962993515542668</c:v>
                </c:pt>
                <c:pt idx="20">
                  <c:v>-2.6821061806980371</c:v>
                </c:pt>
                <c:pt idx="21">
                  <c:v>-2.6573285862299159</c:v>
                </c:pt>
                <c:pt idx="22">
                  <c:v>-2.6220643482295363</c:v>
                </c:pt>
                <c:pt idx="23">
                  <c:v>-2.5764526303273443</c:v>
                </c:pt>
                <c:pt idx="24">
                  <c:v>-2.5206734305217107</c:v>
                </c:pt>
                <c:pt idx="25">
                  <c:v>-2.454946870850951</c:v>
                </c:pt>
                <c:pt idx="26">
                  <c:v>-2.3795323287234296</c:v>
                </c:pt>
                <c:pt idx="27">
                  <c:v>-2.2947274133337863</c:v>
                </c:pt>
                <c:pt idx="28">
                  <c:v>-2.2008667912046622</c:v>
                </c:pt>
                <c:pt idx="29">
                  <c:v>-2.0983208654887178</c:v>
                </c:pt>
                <c:pt idx="30">
                  <c:v>-1.9874943142427937</c:v>
                </c:pt>
                <c:pt idx="31">
                  <c:v>-1.8688244934426803</c:v>
                </c:pt>
                <c:pt idx="32">
                  <c:v>-1.7427797110406633</c:v>
                </c:pt>
                <c:pt idx="33">
                  <c:v>-1.609857378876965</c:v>
                </c:pt>
                <c:pt idx="34">
                  <c:v>-1.4705820497382069</c:v>
                </c:pt>
                <c:pt idx="35">
                  <c:v>-1.3255033473092752</c:v>
                </c:pt>
                <c:pt idx="36">
                  <c:v>-1.1751937971876356</c:v>
                </c:pt>
                <c:pt idx="37">
                  <c:v>-1.0202465675195942</c:v>
                </c:pt>
                <c:pt idx="38">
                  <c:v>-0.86127312817465029</c:v>
                </c:pt>
                <c:pt idx="39">
                  <c:v>-0.69890083769557032</c:v>
                </c:pt>
                <c:pt idx="40">
                  <c:v>-0.53377046754682178</c:v>
                </c:pt>
                <c:pt idx="41">
                  <c:v>-0.36653367343145526</c:v>
                </c:pt>
                <c:pt idx="42">
                  <c:v>-0.19785042365540781</c:v>
                </c:pt>
                <c:pt idx="43">
                  <c:v>-2.8386394687681962E-2</c:v>
                </c:pt>
                <c:pt idx="44">
                  <c:v>0.14118965580564607</c:v>
                </c:pt>
                <c:pt idx="45">
                  <c:v>0.31020852808678445</c:v>
                </c:pt>
                <c:pt idx="46">
                  <c:v>0.47800322121613492</c:v>
                </c:pt>
                <c:pt idx="47">
                  <c:v>0.64391156524506177</c:v>
                </c:pt>
                <c:pt idx="48">
                  <c:v>0.80727883434407188</c:v>
                </c:pt>
                <c:pt idx="49">
                  <c:v>0.96746033055418346</c:v>
                </c:pt>
                <c:pt idx="50">
                  <c:v>1.1238239279652174</c:v>
                </c:pt>
                <c:pt idx="51">
                  <c:v>1.2757525672808681</c:v>
                </c:pt>
                <c:pt idx="52">
                  <c:v>1.4226466909262461</c:v>
                </c:pt>
                <c:pt idx="53">
                  <c:v>1.5639266090881934</c:v>
                </c:pt>
                <c:pt idx="54">
                  <c:v>1.6990347873512412</c:v>
                </c:pt>
                <c:pt idx="55">
                  <c:v>1.8274380469014939</c:v>
                </c:pt>
                <c:pt idx="56">
                  <c:v>1.9486296686157458</c:v>
                </c:pt>
                <c:pt idx="57">
                  <c:v>2.0621313927324469</c:v>
                </c:pt>
                <c:pt idx="58">
                  <c:v>2.1674953062131861</c:v>
                </c:pt>
                <c:pt idx="59">
                  <c:v>2.2643056103465966</c:v>
                </c:pt>
                <c:pt idx="60">
                  <c:v>2.3521802616191447</c:v>
                </c:pt>
                <c:pt idx="61">
                  <c:v>2.4307724793774361</c:v>
                </c:pt>
                <c:pt idx="62">
                  <c:v>2.4997721143323264</c:v>
                </c:pt>
                <c:pt idx="63">
                  <c:v>2.5589068725042998</c:v>
                </c:pt>
                <c:pt idx="64">
                  <c:v>2.6079433897800395</c:v>
                </c:pt>
                <c:pt idx="65">
                  <c:v>2.6466881528396646</c:v>
                </c:pt>
                <c:pt idx="66">
                  <c:v>2.6749882628203654</c:v>
                </c:pt>
                <c:pt idx="67">
                  <c:v>2.6927320387027796</c:v>
                </c:pt>
                <c:pt idx="68">
                  <c:v>2.699849458038964</c:v>
                </c:pt>
                <c:pt idx="69">
                  <c:v>2.6963124332827144</c:v>
                </c:pt>
                <c:pt idx="70">
                  <c:v>2.682134922631739</c:v>
                </c:pt>
                <c:pt idx="71">
                  <c:v>2.6573728749442784</c:v>
                </c:pt>
                <c:pt idx="72">
                  <c:v>2.6221240089475444</c:v>
                </c:pt>
                <c:pt idx="73">
                  <c:v>2.5765274276092835</c:v>
                </c:pt>
                <c:pt idx="74">
                  <c:v>2.5207630691942868</c:v>
                </c:pt>
                <c:pt idx="75">
                  <c:v>2.455050997172135</c:v>
                </c:pt>
                <c:pt idx="76">
                  <c:v>2.3796505317784336</c:v>
                </c:pt>
                <c:pt idx="77">
                  <c:v>2.2948592266566603</c:v>
                </c:pt>
                <c:pt idx="78">
                  <c:v>2.2010116946191167</c:v>
                </c:pt>
                <c:pt idx="79">
                  <c:v>2.0984782871608938</c:v>
                </c:pt>
                <c:pt idx="80">
                  <c:v>1.987663632937904</c:v>
                </c:pt>
                <c:pt idx="81">
                  <c:v>1.8690050409765913</c:v>
                </c:pt>
                <c:pt idx="82">
                  <c:v>1.7429707749167576</c:v>
                </c:pt>
                <c:pt idx="83">
                  <c:v>1.6100582050978742</c:v>
                </c:pt>
                <c:pt idx="84">
                  <c:v>1.4707918457813201</c:v>
                </c:pt>
                <c:pt idx="85">
                  <c:v>1.3257212852542777</c:v>
                </c:pt>
                <c:pt idx="86">
                  <c:v>1.1754190169837406</c:v>
                </c:pt>
                <c:pt idx="87">
                  <c:v>1.0204781803795693</c:v>
                </c:pt>
                <c:pt idx="88">
                  <c:v>0.86151022008224987</c:v>
                </c:pt>
                <c:pt idx="89">
                  <c:v>0.69914247301252463</c:v>
                </c:pt>
                <c:pt idx="90">
                  <c:v>0.53401569270515736</c:v>
                </c:pt>
                <c:pt idx="91">
                  <c:v>0.36678152069657238</c:v>
                </c:pt>
                <c:pt idx="92">
                  <c:v>0.19809991494505635</c:v>
                </c:pt>
                <c:pt idx="93">
                  <c:v>2.8636545431781832E-2</c:v>
                </c:pt>
                <c:pt idx="94">
                  <c:v>-0.14093983277958691</c:v>
                </c:pt>
                <c:pt idx="95">
                  <c:v>-0.30996001865798156</c:v>
                </c:pt>
                <c:pt idx="96">
                  <c:v>-0.47775700607994015</c:v>
                </c:pt>
                <c:pt idx="97">
                  <c:v>-0.64366861604283665</c:v>
                </c:pt>
                <c:pt idx="98">
                  <c:v>-0.80704010982878782</c:v>
                </c:pt>
                <c:pt idx="99">
                  <c:v>-0.96722677280688729</c:v>
                </c:pt>
                <c:pt idx="100">
                  <c:v>-1.1235964586772846</c:v>
                </c:pt>
                <c:pt idx="101">
                  <c:v>-1.2755320841167235</c:v>
                </c:pt>
                <c:pt idx="102">
                  <c:v>-1.4224340639809017</c:v>
                </c:pt>
                <c:pt idx="103">
                  <c:v>-1.5637226774535822</c:v>
                </c:pt>
                <c:pt idx="104">
                  <c:v>-1.6988403558049014</c:v>
                </c:pt>
                <c:pt idx="105">
                  <c:v>-1.8272538827306668</c:v>
                </c:pt>
                <c:pt idx="106">
                  <c:v>-1.9484564985894199</c:v>
                </c:pt>
                <c:pt idx="107">
                  <c:v>-2.061969900233303</c:v>
                </c:pt>
                <c:pt idx="108">
                  <c:v>-2.1673461285407605</c:v>
                </c:pt>
                <c:pt idx="109">
                  <c:v>-2.2641693362022948</c:v>
                </c:pt>
                <c:pt idx="110">
                  <c:v>-2.3520574287830445</c:v>
                </c:pt>
                <c:pt idx="111">
                  <c:v>-2.4306635725860404</c:v>
                </c:pt>
                <c:pt idx="112">
                  <c:v>-2.4996775633656427</c:v>
                </c:pt>
                <c:pt idx="113">
                  <c:v>-2.5588270504897941</c:v>
                </c:pt>
                <c:pt idx="114">
                  <c:v>-2.6078786117201611</c:v>
                </c:pt>
                <c:pt idx="115">
                  <c:v>-2.6466386743687473</c:v>
                </c:pt>
                <c:pt idx="116">
                  <c:v>-2.6749542791958154</c:v>
                </c:pt>
                <c:pt idx="117">
                  <c:v>-2.6927136840345289</c:v>
                </c:pt>
                <c:pt idx="118">
                  <c:v>-2.6998468047602318</c:v>
                </c:pt>
                <c:pt idx="119">
                  <c:v>-2.6963254918641617</c:v>
                </c:pt>
                <c:pt idx="120">
                  <c:v>-2.6821636415401495</c:v>
                </c:pt>
                <c:pt idx="121">
                  <c:v>-2.6574171408459248</c:v>
                </c:pt>
                <c:pt idx="122">
                  <c:v>-2.6221836471554365</c:v>
                </c:pt>
                <c:pt idx="123">
                  <c:v>-2.5766022027725399</c:v>
                </c:pt>
                <c:pt idx="124">
                  <c:v>-2.5208526862268994</c:v>
                </c:pt>
                <c:pt idx="125">
                  <c:v>-2.4551551024174731</c:v>
                </c:pt>
                <c:pt idx="126">
                  <c:v>-2.3797687144048818</c:v>
                </c:pt>
                <c:pt idx="127">
                  <c:v>-2.2949910202788852</c:v>
                </c:pt>
                <c:pt idx="128">
                  <c:v>-2.2011565791385719</c:v>
                </c:pt>
                <c:pt idx="129">
                  <c:v>-2.0986356908182886</c:v>
                </c:pt>
                <c:pt idx="130">
                  <c:v>-1.987832934569542</c:v>
                </c:pt>
                <c:pt idx="131">
                  <c:v>-1.8691855724656772</c:v>
                </c:pt>
                <c:pt idx="132">
                  <c:v>-1.743161823829992</c:v>
                </c:pt>
                <c:pt idx="133">
                  <c:v>-1.6102590174969367</c:v>
                </c:pt>
                <c:pt idx="134">
                  <c:v>-1.4710016291981447</c:v>
                </c:pt>
                <c:pt idx="135">
                  <c:v>-1.3259392118183768</c:v>
                </c:pt>
                <c:pt idx="136">
                  <c:v>-1.1756442266892404</c:v>
                </c:pt>
                <c:pt idx="137">
                  <c:v>-1.0207097844790591</c:v>
                </c:pt>
                <c:pt idx="138">
                  <c:v>-0.86174730459405413</c:v>
                </c:pt>
                <c:pt idx="139">
                  <c:v>-0.69938410232756054</c:v>
                </c:pt>
                <c:pt idx="140">
                  <c:v>-0.53426091327913738</c:v>
                </c:pt>
                <c:pt idx="141">
                  <c:v>-0.36702936481298593</c:v>
                </c:pt>
                <c:pt idx="142">
                  <c:v>-0.1983494045340802</c:v>
                </c:pt>
                <c:pt idx="143">
                  <c:v>-2.8886695930047102E-2</c:v>
                </c:pt>
                <c:pt idx="144">
                  <c:v>0.14069000854360453</c:v>
                </c:pt>
                <c:pt idx="145">
                  <c:v>0.30971150656826874</c:v>
                </c:pt>
                <c:pt idx="146">
                  <c:v>0.4775107868423506</c:v>
                </c:pt>
                <c:pt idx="147">
                  <c:v>0.64342566131491741</c:v>
                </c:pt>
                <c:pt idx="148">
                  <c:v>0.80680137838531663</c:v>
                </c:pt>
                <c:pt idx="149">
                  <c:v>0.96699320675625122</c:v>
                </c:pt>
                <c:pt idx="150">
                  <c:v>1.1233689797436273</c:v>
                </c:pt>
                <c:pt idx="151">
                  <c:v>1.2753115900025345</c:v>
                </c:pt>
                <c:pt idx="152">
                  <c:v>1.4222214248244049</c:v>
                </c:pt>
                <c:pt idx="153">
                  <c:v>1.5635187323949025</c:v>
                </c:pt>
                <c:pt idx="154">
                  <c:v>1.6986459096745499</c:v>
                </c:pt>
                <c:pt idx="155">
                  <c:v>1.827069702873436</c:v>
                </c:pt>
                <c:pt idx="156">
                  <c:v>1.9482833118362035</c:v>
                </c:pt>
                <c:pt idx="157">
                  <c:v>2.0618083900327928</c:v>
                </c:pt>
                <c:pt idx="158">
                  <c:v>2.1671969322623461</c:v>
                </c:pt>
                <c:pt idx="159">
                  <c:v>2.2640330426208068</c:v>
                </c:pt>
                <c:pt idx="160">
                  <c:v>2.3519345757552657</c:v>
                </c:pt>
                <c:pt idx="161">
                  <c:v>2.4305546449281565</c:v>
                </c:pt>
                <c:pt idx="162">
                  <c:v>2.4995829909400071</c:v>
                </c:pt>
                <c:pt idx="163">
                  <c:v>2.5587472065085572</c:v>
                </c:pt>
                <c:pt idx="164">
                  <c:v>2.6078138112724587</c:v>
                </c:pt>
                <c:pt idx="165">
                  <c:v>2.6465891731772633</c:v>
                </c:pt>
                <c:pt idx="166">
                  <c:v>2.674920272607618</c:v>
                </c:pt>
                <c:pt idx="167">
                  <c:v>2.6926953062501719</c:v>
                </c:pt>
                <c:pt idx="168">
                  <c:v>2.6998441283041577</c:v>
                </c:pt>
                <c:pt idx="169">
                  <c:v>2.6963385272984968</c:v>
                </c:pt>
                <c:pt idx="170">
                  <c:v>2.6821923374230234</c:v>
                </c:pt>
                <c:pt idx="171">
                  <c:v>2.657461383934475</c:v>
                </c:pt>
                <c:pt idx="172">
                  <c:v>2.6222432628527015</c:v>
                </c:pt>
                <c:pt idx="173">
                  <c:v>2.5766769558164704</c:v>
                </c:pt>
                <c:pt idx="174">
                  <c:v>2.5209422816187792</c:v>
                </c:pt>
                <c:pt idx="175">
                  <c:v>2.4552591865860713</c:v>
                </c:pt>
                <c:pt idx="176">
                  <c:v>2.3798868766017578</c:v>
                </c:pt>
                <c:pt idx="177">
                  <c:v>2.2951227941993291</c:v>
                </c:pt>
                <c:pt idx="178">
                  <c:v>2.2013014447617856</c:v>
                </c:pt>
                <c:pt idx="179">
                  <c:v>2.0987930764595517</c:v>
                </c:pt>
                <c:pt idx="180">
                  <c:v>1.9880022191362559</c:v>
                </c:pt>
                <c:pt idx="181">
                  <c:v>1.8693660879083889</c:v>
                </c:pt>
                <c:pt idx="182">
                  <c:v>1.7433528577787265</c:v>
                </c:pt>
                <c:pt idx="183">
                  <c:v>1.6104598160724286</c:v>
                </c:pt>
                <c:pt idx="184">
                  <c:v>1.4712113999868794</c:v>
                </c:pt>
                <c:pt idx="185">
                  <c:v>1.3261571269997021</c:v>
                </c:pt>
                <c:pt idx="186">
                  <c:v>1.1758694263022016</c:v>
                </c:pt>
                <c:pt idx="187">
                  <c:v>1.0209413798160736</c:v>
                </c:pt>
                <c:pt idx="188">
                  <c:v>0.86198438170802416</c:v>
                </c:pt>
                <c:pt idx="189">
                  <c:v>0.69962572563859915</c:v>
                </c:pt>
                <c:pt idx="190">
                  <c:v>0.53450612926665086</c:v>
                </c:pt>
                <c:pt idx="191">
                  <c:v>0.36727720577856338</c:v>
                </c:pt>
                <c:pt idx="192">
                  <c:v>0.19859889242033277</c:v>
                </c:pt>
                <c:pt idx="193">
                  <c:v>2.9136846180325512E-2</c:v>
                </c:pt>
                <c:pt idx="194">
                  <c:v>-0.14044018309984116</c:v>
                </c:pt>
                <c:pt idx="195">
                  <c:v>-0.30946299181977877</c:v>
                </c:pt>
                <c:pt idx="196">
                  <c:v>-0.47726456350547958</c:v>
                </c:pt>
                <c:pt idx="197">
                  <c:v>-0.64318270106338915</c:v>
                </c:pt>
                <c:pt idx="198">
                  <c:v>-0.80656264001570732</c:v>
                </c:pt>
                <c:pt idx="199">
                  <c:v>-0.96675963240428064</c:v>
                </c:pt>
                <c:pt idx="200">
                  <c:v>-1.1231414911661979</c:v>
                </c:pt>
                <c:pt idx="201">
                  <c:v>-1.2750910849401937</c:v>
                </c:pt>
                <c:pt idx="202">
                  <c:v>-1.4220087734585818</c:v>
                </c:pt>
                <c:pt idx="203">
                  <c:v>-1.5633147739138986</c:v>
                </c:pt>
                <c:pt idx="204">
                  <c:v>-1.6984514489618496</c:v>
                </c:pt>
                <c:pt idx="205">
                  <c:v>-1.8268855073313797</c:v>
                </c:pt>
                <c:pt idx="206">
                  <c:v>-1.9481101083575842</c:v>
                </c:pt>
                <c:pt idx="207">
                  <c:v>-2.0616468621322994</c:v>
                </c:pt>
                <c:pt idx="208">
                  <c:v>-2.1670477173792237</c:v>
                </c:pt>
                <c:pt idx="209">
                  <c:v>-2.2638967296033004</c:v>
                </c:pt>
                <c:pt idx="210">
                  <c:v>-2.3518117025368643</c:v>
                </c:pt>
                <c:pt idx="211">
                  <c:v>-2.4304456964047194</c:v>
                </c:pt>
                <c:pt idx="212">
                  <c:v>-2.4994883970562332</c:v>
                </c:pt>
                <c:pt idx="213">
                  <c:v>-2.5586673405612741</c:v>
                </c:pt>
                <c:pt idx="214">
                  <c:v>-2.6077489884374905</c:v>
                </c:pt>
                <c:pt idx="215">
                  <c:v>-2.6465396492656375</c:v>
                </c:pt>
                <c:pt idx="216">
                  <c:v>-2.6748862430560658</c:v>
                </c:pt>
                <c:pt idx="217">
                  <c:v>-2.6926769053498663</c:v>
                </c:pt>
                <c:pt idx="218">
                  <c:v>-2.6998414286707644</c:v>
                </c:pt>
                <c:pt idx="219">
                  <c:v>-2.6963515395856077</c:v>
                </c:pt>
                <c:pt idx="220">
                  <c:v>-2.6822210102801129</c:v>
                </c:pt>
                <c:pt idx="221">
                  <c:v>-2.6575056042095491</c:v>
                </c:pt>
                <c:pt idx="222">
                  <c:v>-2.6223028560388264</c:v>
                </c:pt>
                <c:pt idx="223">
                  <c:v>-2.5767516867404345</c:v>
                </c:pt>
                <c:pt idx="224">
                  <c:v>-2.5210318553691566</c:v>
                </c:pt>
                <c:pt idx="225">
                  <c:v>-2.455363249677037</c:v>
                </c:pt>
                <c:pt idx="226">
                  <c:v>-2.380005018368049</c:v>
                </c:pt>
                <c:pt idx="227">
                  <c:v>-2.2952545484168607</c:v>
                </c:pt>
                <c:pt idx="228">
                  <c:v>-2.2014462914875144</c:v>
                </c:pt>
                <c:pt idx="229">
                  <c:v>-2.0989504440833318</c:v>
                </c:pt>
                <c:pt idx="230">
                  <c:v>-1.9881714866365912</c:v>
                </c:pt>
                <c:pt idx="231">
                  <c:v>-1.8695465873031769</c:v>
                </c:pt>
                <c:pt idx="232">
                  <c:v>-1.7435438767613212</c:v>
                </c:pt>
                <c:pt idx="233">
                  <c:v>-1.6106606008226259</c:v>
                </c:pt>
                <c:pt idx="234">
                  <c:v>-1.4714211581457237</c:v>
                </c:pt>
                <c:pt idx="235">
                  <c:v>-1.3263750307963826</c:v>
                </c:pt>
                <c:pt idx="236">
                  <c:v>-1.1760946158206913</c:v>
                </c:pt>
                <c:pt idx="237">
                  <c:v>-1.0211729663886253</c:v>
                </c:pt>
                <c:pt idx="238">
                  <c:v>-0.86222145142213202</c:v>
                </c:pt>
                <c:pt idx="239">
                  <c:v>-0.69986734294357411</c:v>
                </c:pt>
                <c:pt idx="240">
                  <c:v>-0.53475134066560082</c:v>
                </c:pt>
                <c:pt idx="241">
                  <c:v>-0.36752504359118549</c:v>
                </c:pt>
                <c:pt idx="242">
                  <c:v>-0.19884837860168064</c:v>
                </c:pt>
                <c:pt idx="243">
                  <c:v>-2.9386996180477999E-2</c:v>
                </c:pt>
                <c:pt idx="244">
                  <c:v>0.14019035645044028</c:v>
                </c:pt>
                <c:pt idx="245">
                  <c:v>0.30921447441464806</c:v>
                </c:pt>
                <c:pt idx="246">
                  <c:v>0.47701833607144367</c:v>
                </c:pt>
                <c:pt idx="247">
                  <c:v>0.64293973529034054</c:v>
                </c:pt>
                <c:pt idx="248">
                  <c:v>0.80632389472201205</c:v>
                </c:pt>
                <c:pt idx="249">
                  <c:v>0.96652604975298262</c:v>
                </c:pt>
                <c:pt idx="250">
                  <c:v>1.1229139929469516</c:v>
                </c:pt>
                <c:pt idx="251">
                  <c:v>1.2748705689315964</c:v>
                </c:pt>
                <c:pt idx="252">
                  <c:v>1.4217961098852592</c:v>
                </c:pt>
                <c:pt idx="253">
                  <c:v>1.5631108020123294</c:v>
                </c:pt>
                <c:pt idx="254">
                  <c:v>1.6982569736684783</c:v>
                </c:pt>
                <c:pt idx="255">
                  <c:v>1.8267012961060853</c:v>
                </c:pt>
                <c:pt idx="256">
                  <c:v>1.9479368881550447</c:v>
                </c:pt>
                <c:pt idx="257">
                  <c:v>2.0614853165332141</c:v>
                </c:pt>
                <c:pt idx="258">
                  <c:v>2.1668984838926701</c:v>
                </c:pt>
                <c:pt idx="259">
                  <c:v>2.2637603971509499</c:v>
                </c:pt>
                <c:pt idx="260">
                  <c:v>2.3516888091288912</c:v>
                </c:pt>
                <c:pt idx="261">
                  <c:v>2.4303367270166665</c:v>
                </c:pt>
                <c:pt idx="262">
                  <c:v>2.4993937817151299</c:v>
                </c:pt>
                <c:pt idx="263">
                  <c:v>2.5585874526486321</c:v>
                </c:pt>
                <c:pt idx="264">
                  <c:v>2.6076841432158102</c:v>
                </c:pt>
                <c:pt idx="265">
                  <c:v>2.6464901026342962</c:v>
                </c:pt>
                <c:pt idx="266">
                  <c:v>2.6748521905414497</c:v>
                </c:pt>
                <c:pt idx="267">
                  <c:v>2.6926584813337713</c:v>
                </c:pt>
                <c:pt idx="268">
                  <c:v>2.6998387058600759</c:v>
                </c:pt>
                <c:pt idx="269">
                  <c:v>2.6963645287253826</c:v>
                </c:pt>
                <c:pt idx="270">
                  <c:v>2.6822496601111738</c:v>
                </c:pt>
                <c:pt idx="271">
                  <c:v>2.6575498016707679</c:v>
                </c:pt>
                <c:pt idx="272">
                  <c:v>2.622362426713301</c:v>
                </c:pt>
                <c:pt idx="273">
                  <c:v>2.5768263955437907</c:v>
                </c:pt>
                <c:pt idx="274">
                  <c:v>2.5211214074772639</c:v>
                </c:pt>
                <c:pt idx="275">
                  <c:v>2.4554672916894766</c:v>
                </c:pt>
                <c:pt idx="276">
                  <c:v>2.3801231397027389</c:v>
                </c:pt>
                <c:pt idx="277">
                  <c:v>2.2953862829303477</c:v>
                </c:pt>
                <c:pt idx="278">
                  <c:v>2.2015911193145126</c:v>
                </c:pt>
                <c:pt idx="279">
                  <c:v>2.099107793688276</c:v>
                </c:pt>
                <c:pt idx="280">
                  <c:v>1.9883407370690938</c:v>
                </c:pt>
                <c:pt idx="281">
                  <c:v>1.8697270706484894</c:v>
                </c:pt>
                <c:pt idx="282">
                  <c:v>1.7437348807761344</c:v>
                </c:pt>
                <c:pt idx="283">
                  <c:v>1.6108613717458027</c:v>
                </c:pt>
                <c:pt idx="284">
                  <c:v>1.4716309036728752</c:v>
                </c:pt>
                <c:pt idx="285">
                  <c:v>1.3265929232065456</c:v>
                </c:pt>
                <c:pt idx="286">
                  <c:v>1.1763197952427737</c:v>
                </c:pt>
                <c:pt idx="287">
                  <c:v>1.0214045441947237</c:v>
                </c:pt>
                <c:pt idx="288">
                  <c:v>0.86245851373433358</c:v>
                </c:pt>
                <c:pt idx="289">
                  <c:v>0.70010895424040187</c:v>
                </c:pt>
                <c:pt idx="290">
                  <c:v>0.53499654747387271</c:v>
                </c:pt>
                <c:pt idx="291">
                  <c:v>0.36777287824871518</c:v>
                </c:pt>
                <c:pt idx="292">
                  <c:v>0.19909786307597249</c:v>
                </c:pt>
                <c:pt idx="293">
                  <c:v>2.96371459283475E-2</c:v>
                </c:pt>
                <c:pt idx="294">
                  <c:v>-0.13994052859755379</c:v>
                </c:pt>
                <c:pt idx="295">
                  <c:v>-0.30896595435500285</c:v>
                </c:pt>
                <c:pt idx="296">
                  <c:v>-0.47677210454234958</c:v>
                </c:pt>
                <c:pt idx="297">
                  <c:v>-0.64269676399785058</c:v>
                </c:pt>
                <c:pt idx="298">
                  <c:v>-0.8060851425062735</c:v>
                </c:pt>
                <c:pt idx="299">
                  <c:v>-0.9662924588043561</c:v>
                </c:pt>
                <c:pt idx="300">
                  <c:v>-1.1226864850878353</c:v>
                </c:pt>
                <c:pt idx="301">
                  <c:v>-1.2746500419786293</c:v>
                </c:pt>
                <c:pt idx="302">
                  <c:v>-1.4215834341062568</c:v>
                </c:pt>
                <c:pt idx="303">
                  <c:v>-1.5629068166919389</c:v>
                </c:pt>
                <c:pt idx="304">
                  <c:v>-1.6980624837960971</c:v>
                </c:pt>
                <c:pt idx="305">
                  <c:v>-1.8265170691991273</c:v>
                </c:pt>
                <c:pt idx="306">
                  <c:v>-1.9477636512300753</c:v>
                </c:pt>
                <c:pt idx="307">
                  <c:v>-2.0613237532369184</c:v>
                </c:pt>
                <c:pt idx="308">
                  <c:v>-2.1667492318039705</c:v>
                </c:pt>
                <c:pt idx="309">
                  <c:v>-2.2636240452649239</c:v>
                </c:pt>
                <c:pt idx="310">
                  <c:v>-2.3515658955324068</c:v>
                </c:pt>
                <c:pt idx="311">
                  <c:v>-2.4302277367649321</c:v>
                </c:pt>
                <c:pt idx="312">
                  <c:v>-2.4992991449175137</c:v>
                </c:pt>
                <c:pt idx="313">
                  <c:v>-2.558507542771316</c:v>
                </c:pt>
                <c:pt idx="314">
                  <c:v>-2.607619275607977</c:v>
                </c:pt>
                <c:pt idx="315">
                  <c:v>-2.6464405332836636</c:v>
                </c:pt>
                <c:pt idx="316">
                  <c:v>-2.6748181150640638</c:v>
                </c:pt>
                <c:pt idx="317">
                  <c:v>-2.6926400342020438</c:v>
                </c:pt>
                <c:pt idx="318">
                  <c:v>-2.6998359598721158</c:v>
                </c:pt>
                <c:pt idx="319">
                  <c:v>-2.6963774947177099</c:v>
                </c:pt>
                <c:pt idx="320">
                  <c:v>-2.6822782869159583</c:v>
                </c:pt>
                <c:pt idx="321">
                  <c:v>-2.657593976317751</c:v>
                </c:pt>
                <c:pt idx="322">
                  <c:v>-2.6224219748756123</c:v>
                </c:pt>
                <c:pt idx="323">
                  <c:v>-2.5769010822258958</c:v>
                </c:pt>
                <c:pt idx="324">
                  <c:v>-2.5212109379423278</c:v>
                </c:pt>
                <c:pt idx="325">
                  <c:v>-2.4555713126224941</c:v>
                </c:pt>
                <c:pt idx="326">
                  <c:v>-2.3802412406048199</c:v>
                </c:pt>
                <c:pt idx="327">
                  <c:v>-2.2955179977386626</c:v>
                </c:pt>
                <c:pt idx="328">
                  <c:v>-2.2017359282415385</c:v>
                </c:pt>
                <c:pt idx="329">
                  <c:v>-2.0992651252730385</c:v>
                </c:pt>
                <c:pt idx="330">
                  <c:v>-1.9885099704323184</c:v>
                </c:pt>
                <c:pt idx="331">
                  <c:v>-1.8699075379427821</c:v>
                </c:pt>
                <c:pt idx="332">
                  <c:v>-1.7439258698215283</c:v>
                </c:pt>
                <c:pt idx="333">
                  <c:v>-1.6110621288402418</c:v>
                </c:pt>
                <c:pt idx="334">
                  <c:v>-1.4718406365665431</c:v>
                </c:pt>
                <c:pt idx="335">
                  <c:v>-1.3268108042283266</c:v>
                </c:pt>
                <c:pt idx="336">
                  <c:v>-1.1765449645665178</c:v>
                </c:pt>
                <c:pt idx="337">
                  <c:v>-1.0216361132323875</c:v>
                </c:pt>
                <c:pt idx="338">
                  <c:v>-0.8626955686426071</c:v>
                </c:pt>
                <c:pt idx="339">
                  <c:v>-0.70035055952701775</c:v>
                </c:pt>
                <c:pt idx="340">
                  <c:v>-0.53524174968936655</c:v>
                </c:pt>
                <c:pt idx="341">
                  <c:v>-0.36802070974903422</c:v>
                </c:pt>
                <c:pt idx="342">
                  <c:v>-0.19934734584107136</c:v>
                </c:pt>
                <c:pt idx="343">
                  <c:v>-2.9887295421786562E-2</c:v>
                </c:pt>
                <c:pt idx="344">
                  <c:v>0.13969069954332153</c:v>
                </c:pt>
                <c:pt idx="345">
                  <c:v>0.30871743164298149</c:v>
                </c:pt>
                <c:pt idx="346">
                  <c:v>0.47652586892032056</c:v>
                </c:pt>
                <c:pt idx="347">
                  <c:v>0.64245378718801893</c:v>
                </c:pt>
                <c:pt idx="348">
                  <c:v>0.80584638337055015</c:v>
                </c:pt>
                <c:pt idx="349">
                  <c:v>0.96605885956041038</c:v>
                </c:pt>
                <c:pt idx="350">
                  <c:v>1.1224589675908105</c:v>
                </c:pt>
                <c:pt idx="351">
                  <c:v>1.2744295040831979</c:v>
                </c:pt>
                <c:pt idx="352">
                  <c:v>1.4213707461234089</c:v>
                </c:pt>
                <c:pt idx="353">
                  <c:v>1.5627028179544806</c:v>
                </c:pt>
                <c:pt idx="354">
                  <c:v>1.6978679793463838</c:v>
                </c:pt>
                <c:pt idx="355">
                  <c:v>1.8263328266120908</c:v>
                </c:pt>
                <c:pt idx="356">
                  <c:v>1.9475903975841664</c:v>
                </c:pt>
                <c:pt idx="357">
                  <c:v>2.0611621722448081</c:v>
                </c:pt>
                <c:pt idx="358">
                  <c:v>2.1665999611144078</c:v>
                </c:pt>
                <c:pt idx="359">
                  <c:v>2.2634876739463921</c:v>
                </c:pt>
                <c:pt idx="360">
                  <c:v>2.3514429617484609</c:v>
                </c:pt>
                <c:pt idx="361">
                  <c:v>2.4301187256504515</c:v>
                </c:pt>
                <c:pt idx="362">
                  <c:v>2.4992044866641931</c:v>
                </c:pt>
                <c:pt idx="363">
                  <c:v>2.5584276109300115</c:v>
                </c:pt>
                <c:pt idx="364">
                  <c:v>2.6075543856145456</c:v>
                </c:pt>
                <c:pt idx="365">
                  <c:v>2.6463909412141655</c:v>
                </c:pt>
                <c:pt idx="366">
                  <c:v>2.6747840166241992</c:v>
                </c:pt>
                <c:pt idx="367">
                  <c:v>2.6926215639548428</c:v>
                </c:pt>
                <c:pt idx="368">
                  <c:v>2.6998331907069066</c:v>
                </c:pt>
                <c:pt idx="369">
                  <c:v>2.6963904375624788</c:v>
                </c:pt>
                <c:pt idx="370">
                  <c:v>2.6823068906942216</c:v>
                </c:pt>
                <c:pt idx="371">
                  <c:v>2.6576381281501198</c:v>
                </c:pt>
                <c:pt idx="372">
                  <c:v>2.6224815005252511</c:v>
                </c:pt>
                <c:pt idx="373">
                  <c:v>2.5769757467861099</c:v>
                </c:pt>
                <c:pt idx="374">
                  <c:v>2.5213004467635889</c:v>
                </c:pt>
                <c:pt idx="375">
                  <c:v>2.4556753124751993</c:v>
                </c:pt>
                <c:pt idx="376">
                  <c:v>2.3803593210732688</c:v>
                </c:pt>
                <c:pt idx="377">
                  <c:v>2.2956496928406702</c:v>
                </c:pt>
                <c:pt idx="378">
                  <c:v>2.2018807182673545</c:v>
                </c:pt>
                <c:pt idx="379">
                  <c:v>2.0994224388362626</c:v>
                </c:pt>
                <c:pt idx="380">
                  <c:v>1.9886791867247995</c:v>
                </c:pt>
                <c:pt idx="381">
                  <c:v>1.8700879891844993</c:v>
                </c:pt>
                <c:pt idx="382">
                  <c:v>1.7441168438958707</c:v>
                </c:pt>
                <c:pt idx="383">
                  <c:v>1.6112628721042119</c:v>
                </c:pt>
                <c:pt idx="384">
                  <c:v>1.4720503568249104</c:v>
                </c:pt>
                <c:pt idx="385">
                  <c:v>1.3270286738598474</c:v>
                </c:pt>
                <c:pt idx="386">
                  <c:v>1.1767701237899999</c:v>
                </c:pt>
                <c:pt idx="387">
                  <c:v>1.0218676734996199</c:v>
                </c:pt>
                <c:pt idx="388">
                  <c:v>0.86293261614489947</c:v>
                </c:pt>
                <c:pt idx="389">
                  <c:v>0.70059215880133796</c:v>
                </c:pt>
                <c:pt idx="390">
                  <c:v>0.53548694730997692</c:v>
                </c:pt>
                <c:pt idx="391">
                  <c:v>0.36826853809000576</c:v>
                </c:pt>
                <c:pt idx="392">
                  <c:v>0.19959682689483554</c:v>
                </c:pt>
                <c:pt idx="393">
                  <c:v>3.0137444658666915E-2</c:v>
                </c:pt>
                <c:pt idx="394">
                  <c:v>-0.13944086928988825</c:v>
                </c:pt>
                <c:pt idx="395">
                  <c:v>-0.30846890628072204</c:v>
                </c:pt>
                <c:pt idx="396">
                  <c:v>-0.47627962920746586</c:v>
                </c:pt>
                <c:pt idx="397">
                  <c:v>-0.64221080486290816</c:v>
                </c:pt>
                <c:pt idx="398">
                  <c:v>-0.80560761731688724</c:v>
                </c:pt>
                <c:pt idx="399">
                  <c:v>-0.9658252520231555</c:v>
                </c:pt>
                <c:pt idx="400">
                  <c:v>-1.122231440457826</c:v>
                </c:pt>
              </c:numCache>
            </c:numRef>
          </c:yVal>
          <c:smooth val="1"/>
          <c:extLst>
            <c:ext xmlns:c16="http://schemas.microsoft.com/office/drawing/2014/chart" uri="{C3380CC4-5D6E-409C-BE32-E72D297353CC}">
              <c16:uniqueId val="{00000000-337A-9D4D-884B-3F31DADFD4EE}"/>
            </c:ext>
          </c:extLst>
        </c:ser>
        <c:dLbls>
          <c:showLegendKey val="0"/>
          <c:showVal val="0"/>
          <c:showCatName val="0"/>
          <c:showSerName val="0"/>
          <c:showPercent val="0"/>
          <c:showBubbleSize val="0"/>
        </c:dLbls>
        <c:axId val="33781376"/>
        <c:axId val="33782528"/>
      </c:scatterChart>
      <c:valAx>
        <c:axId val="33781376"/>
        <c:scaling>
          <c:orientation val="minMax"/>
          <c:max val="300"/>
          <c:min val="-100"/>
        </c:scaling>
        <c:delete val="0"/>
        <c:axPos val="b"/>
        <c:title>
          <c:tx>
            <c:rich>
              <a:bodyPr/>
              <a:lstStyle/>
              <a:p>
                <a:pPr>
                  <a:defRPr sz="1800" b="1" i="0" u="none" strike="noStrike" baseline="0">
                    <a:solidFill>
                      <a:srgbClr val="000000"/>
                    </a:solidFill>
                    <a:latin typeface="Arial"/>
                    <a:ea typeface="Arial"/>
                    <a:cs typeface="Arial"/>
                  </a:defRPr>
                </a:pPr>
                <a:r>
                  <a:rPr lang="en-US"/>
                  <a:t>time in [ms]</a:t>
                </a:r>
              </a:p>
            </c:rich>
          </c:tx>
          <c:layout>
            <c:manualLayout>
              <c:xMode val="edge"/>
              <c:yMode val="edge"/>
              <c:x val="0.4450610432852386"/>
              <c:y val="0.91190864600326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33782528"/>
        <c:crosses val="autoZero"/>
        <c:crossBetween val="midCat"/>
      </c:valAx>
      <c:valAx>
        <c:axId val="33782528"/>
        <c:scaling>
          <c:orientation val="minMax"/>
          <c:max val="3"/>
          <c:min val="-3"/>
        </c:scaling>
        <c:delete val="0"/>
        <c:axPos val="l"/>
        <c:title>
          <c:tx>
            <c:rich>
              <a:bodyPr/>
              <a:lstStyle/>
              <a:p>
                <a:pPr>
                  <a:defRPr sz="1800" b="1" i="0" u="none" strike="noStrike" baseline="0">
                    <a:solidFill>
                      <a:srgbClr val="000000"/>
                    </a:solidFill>
                    <a:latin typeface="Arial"/>
                    <a:ea typeface="Arial"/>
                    <a:cs typeface="Arial"/>
                  </a:defRPr>
                </a:pPr>
                <a:r>
                  <a:rPr lang="en-US"/>
                  <a:t>Cosine Value</a:t>
                </a:r>
              </a:p>
            </c:rich>
          </c:tx>
          <c:layout>
            <c:manualLayout>
              <c:xMode val="edge"/>
              <c:yMode val="edge"/>
              <c:x val="1.2208657047724751E-2"/>
              <c:y val="0.376835236541598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33781376"/>
        <c:crosses val="autoZero"/>
        <c:crossBetween val="midCat"/>
        <c:majorUnit val="0.5"/>
        <c:minorUnit val="0.1"/>
      </c:valAx>
      <c:spPr>
        <a:solidFill>
          <a:srgbClr val="C0C0C0"/>
        </a:solidFill>
        <a:ln w="12700">
          <a:solidFill>
            <a:srgbClr val="808080"/>
          </a:solidFill>
          <a:prstDash val="solid"/>
        </a:ln>
      </c:spPr>
    </c:plotArea>
    <c:plotVisOnly val="1"/>
    <c:dispBlanksAs val="gap"/>
    <c:showDLblsOverMax val="0"/>
  </c:chart>
  <c:spPr>
    <a:solidFill>
      <a:schemeClr val="accent1"/>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8.emf"/><Relationship Id="rId5" Type="http://schemas.openxmlformats.org/officeDocument/2006/relationships/image" Target="../media/image24.wmf"/><Relationship Id="rId4"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wmf"/><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3.wmf"/><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3.wmf"/><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3.wmf"/><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e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1CB129-7705-4FF2-9E5D-CE9C71BADEBF}" type="slidenum">
              <a:rPr lang="en-US"/>
              <a:pPr/>
              <a:t>‹#›</a:t>
            </a:fld>
            <a:endParaRPr lang="en-US"/>
          </a:p>
        </p:txBody>
      </p:sp>
    </p:spTree>
    <p:extLst>
      <p:ext uri="{BB962C8B-B14F-4D97-AF65-F5344CB8AC3E}">
        <p14:creationId xmlns:p14="http://schemas.microsoft.com/office/powerpoint/2010/main" val="1020726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87AC0-3C41-4BA1-AFA2-5BE9E8478146}" type="slidenum">
              <a:rPr lang="en-US"/>
              <a:pPr/>
              <a:t>2</a:t>
            </a:fld>
            <a:endParaRPr lang="en-US"/>
          </a:p>
        </p:txBody>
      </p:sp>
      <p:sp>
        <p:nvSpPr>
          <p:cNvPr id="11100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0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2311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07B09-090A-4310-8EBC-9708193827A0}" type="slidenum">
              <a:rPr lang="en-US"/>
              <a:pPr/>
              <a:t>11</a:t>
            </a:fld>
            <a:endParaRPr lang="en-US"/>
          </a:p>
        </p:txBody>
      </p:sp>
      <p:sp>
        <p:nvSpPr>
          <p:cNvPr id="1128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8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90862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80A51-BB5D-4E40-9F11-6FC154D383B9}" type="slidenum">
              <a:rPr lang="en-US"/>
              <a:pPr/>
              <a:t>12</a:t>
            </a:fld>
            <a:endParaRPr lang="en-US"/>
          </a:p>
        </p:txBody>
      </p:sp>
      <p:sp>
        <p:nvSpPr>
          <p:cNvPr id="1130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0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1855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4D23A-04BB-4BFE-AA81-B03F4938A540}" type="slidenum">
              <a:rPr lang="en-US"/>
              <a:pPr/>
              <a:t>13</a:t>
            </a:fld>
            <a:endParaRPr lang="en-US"/>
          </a:p>
        </p:txBody>
      </p:sp>
      <p:sp>
        <p:nvSpPr>
          <p:cNvPr id="1132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2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4909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111ED-10BE-44E4-9287-14C232AD5654}" type="slidenum">
              <a:rPr lang="en-US"/>
              <a:pPr/>
              <a:t>14</a:t>
            </a:fld>
            <a:endParaRPr lang="en-US"/>
          </a:p>
        </p:txBody>
      </p:sp>
      <p:sp>
        <p:nvSpPr>
          <p:cNvPr id="1134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5001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54D9C-D720-4D01-9348-0B1918C0D79C}" type="slidenum">
              <a:rPr lang="en-US"/>
              <a:pPr/>
              <a:t>15</a:t>
            </a:fld>
            <a:endParaRPr lang="en-US"/>
          </a:p>
        </p:txBody>
      </p:sp>
      <p:sp>
        <p:nvSpPr>
          <p:cNvPr id="11366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93256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75CC-B218-43C9-8D70-1B7FD8D61D41}" type="slidenum">
              <a:rPr lang="en-US"/>
              <a:pPr/>
              <a:t>16</a:t>
            </a:fld>
            <a:endParaRPr lang="en-US"/>
          </a:p>
        </p:txBody>
      </p:sp>
      <p:sp>
        <p:nvSpPr>
          <p:cNvPr id="1138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8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924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6ED96-6DC8-4B5A-8BE1-2F2334BC06F9}" type="slidenum">
              <a:rPr lang="en-US"/>
              <a:pPr/>
              <a:t>17</a:t>
            </a:fld>
            <a:endParaRPr lang="en-US"/>
          </a:p>
        </p:txBody>
      </p:sp>
      <p:sp>
        <p:nvSpPr>
          <p:cNvPr id="1140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0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46161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C0946-115F-41C6-8258-92FCC92E617D}" type="slidenum">
              <a:rPr lang="en-US"/>
              <a:pPr/>
              <a:t>18</a:t>
            </a:fld>
            <a:endParaRPr lang="en-US"/>
          </a:p>
        </p:txBody>
      </p:sp>
      <p:sp>
        <p:nvSpPr>
          <p:cNvPr id="11427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2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51407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19375-9E90-4C29-BD7D-B4E658B8E927}" type="slidenum">
              <a:rPr lang="en-US"/>
              <a:pPr/>
              <a:t>19</a:t>
            </a:fld>
            <a:endParaRPr lang="en-US"/>
          </a:p>
        </p:txBody>
      </p:sp>
      <p:sp>
        <p:nvSpPr>
          <p:cNvPr id="11448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4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2574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58C18-869E-4FAE-A14D-594DDAF14410}" type="slidenum">
              <a:rPr lang="en-US"/>
              <a:pPr/>
              <a:t>20</a:t>
            </a:fld>
            <a:endParaRPr lang="en-US"/>
          </a:p>
        </p:txBody>
      </p:sp>
      <p:sp>
        <p:nvSpPr>
          <p:cNvPr id="1146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8857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BD21F-21AF-4E81-BE8E-C303E9D907D2}" type="slidenum">
              <a:rPr lang="en-US"/>
              <a:pPr/>
              <a:t>3</a:t>
            </a:fld>
            <a:endParaRPr lang="en-US"/>
          </a:p>
        </p:txBody>
      </p:sp>
      <p:sp>
        <p:nvSpPr>
          <p:cNvPr id="1112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2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28250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C1002-9A86-49D3-9536-0B61C2BC6C57}" type="slidenum">
              <a:rPr lang="en-US"/>
              <a:pPr/>
              <a:t>21</a:t>
            </a:fld>
            <a:endParaRPr lang="en-US"/>
          </a:p>
        </p:txBody>
      </p:sp>
      <p:sp>
        <p:nvSpPr>
          <p:cNvPr id="1148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8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26977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DE632-5840-4037-8EE0-4F544A547C96}" type="slidenum">
              <a:rPr lang="en-US"/>
              <a:pPr/>
              <a:t>22</a:t>
            </a:fld>
            <a:endParaRPr lang="en-US"/>
          </a:p>
        </p:txBody>
      </p:sp>
      <p:sp>
        <p:nvSpPr>
          <p:cNvPr id="1150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0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6224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1F500-D426-471F-95B8-D38AA6A4E62A}" type="slidenum">
              <a:rPr lang="en-US"/>
              <a:pPr/>
              <a:t>23</a:t>
            </a:fld>
            <a:endParaRPr lang="en-US"/>
          </a:p>
        </p:txBody>
      </p:sp>
      <p:sp>
        <p:nvSpPr>
          <p:cNvPr id="1153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5081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548ED-B9E4-4C7C-B592-3AC25A9F7869}" type="slidenum">
              <a:rPr lang="en-US"/>
              <a:pPr/>
              <a:t>24</a:t>
            </a:fld>
            <a:endParaRPr lang="en-US"/>
          </a:p>
        </p:txBody>
      </p:sp>
      <p:sp>
        <p:nvSpPr>
          <p:cNvPr id="11550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5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023923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9A4A1-0CAB-471F-AE8A-9017CE273323}" type="slidenum">
              <a:rPr lang="en-US"/>
              <a:pPr/>
              <a:t>25</a:t>
            </a:fld>
            <a:endParaRPr lang="en-US"/>
          </a:p>
        </p:txBody>
      </p:sp>
      <p:sp>
        <p:nvSpPr>
          <p:cNvPr id="1157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319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4FFAD-6231-43F1-94C4-8AFE2DFACD8A}" type="slidenum">
              <a:rPr lang="en-US"/>
              <a:pPr/>
              <a:t>26</a:t>
            </a:fld>
            <a:endParaRPr lang="en-US"/>
          </a:p>
        </p:txBody>
      </p:sp>
      <p:sp>
        <p:nvSpPr>
          <p:cNvPr id="1159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9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0574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62880-91A6-4C04-9F69-910792CCC7DB}" type="slidenum">
              <a:rPr lang="en-US"/>
              <a:pPr/>
              <a:t>4</a:t>
            </a:fld>
            <a:endParaRPr lang="en-US"/>
          </a:p>
        </p:txBody>
      </p:sp>
      <p:sp>
        <p:nvSpPr>
          <p:cNvPr id="1114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4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610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5F3E9-C8B4-4E4B-876C-C788CD556BB1}" type="slidenum">
              <a:rPr lang="en-US"/>
              <a:pPr/>
              <a:t>5</a:t>
            </a:fld>
            <a:endParaRPr lang="en-US"/>
          </a:p>
        </p:txBody>
      </p:sp>
      <p:sp>
        <p:nvSpPr>
          <p:cNvPr id="1116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4822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D1C5C-D7E5-49D5-A4A1-EEDDB21B82E0}" type="slidenum">
              <a:rPr lang="en-US"/>
              <a:pPr/>
              <a:t>6</a:t>
            </a:fld>
            <a:endParaRPr lang="en-US"/>
          </a:p>
        </p:txBody>
      </p:sp>
      <p:sp>
        <p:nvSpPr>
          <p:cNvPr id="1118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8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3999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DEC3F-AC7C-48B0-9F54-A5841C6589A1}" type="slidenum">
              <a:rPr lang="en-US"/>
              <a:pPr/>
              <a:t>7</a:t>
            </a:fld>
            <a:endParaRPr lang="en-US"/>
          </a:p>
        </p:txBody>
      </p:sp>
      <p:sp>
        <p:nvSpPr>
          <p:cNvPr id="1120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0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01682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876E0-19DE-44DD-9B0B-0AB1EF07CEE7}" type="slidenum">
              <a:rPr lang="en-US"/>
              <a:pPr/>
              <a:t>8</a:t>
            </a:fld>
            <a:endParaRPr lang="en-US"/>
          </a:p>
        </p:txBody>
      </p:sp>
      <p:sp>
        <p:nvSpPr>
          <p:cNvPr id="1122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2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6771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1B173-FD5A-46D2-870D-E161873C46D6}" type="slidenum">
              <a:rPr lang="en-US"/>
              <a:pPr/>
              <a:t>9</a:t>
            </a:fld>
            <a:endParaRPr lang="en-US"/>
          </a:p>
        </p:txBody>
      </p:sp>
      <p:sp>
        <p:nvSpPr>
          <p:cNvPr id="1124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4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5886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3E8F8-7CF6-4B69-94C1-92E6C44FB3B4}" type="slidenum">
              <a:rPr lang="en-US"/>
              <a:pPr/>
              <a:t>10</a:t>
            </a:fld>
            <a:endParaRPr lang="en-US"/>
          </a:p>
        </p:txBody>
      </p:sp>
      <p:sp>
        <p:nvSpPr>
          <p:cNvPr id="1126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78395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p>
        </p:txBody>
      </p:sp>
      <p:sp>
        <p:nvSpPr>
          <p:cNvPr id="31754" name="Rectangle 10"/>
          <p:cNvSpPr>
            <a:spLocks noGrp="1" noChangeArrowheads="1"/>
          </p:cNvSpPr>
          <p:nvPr>
            <p:ph type="ftr" sz="quarter" idx="3"/>
          </p:nvPr>
        </p:nvSpPr>
        <p:spPr/>
        <p:txBody>
          <a:bodyPr/>
          <a:lstStyle>
            <a:lvl1pPr>
              <a:defRPr/>
            </a:lvl1pPr>
          </a:lstStyle>
          <a:p>
            <a:endParaRPr lang="en-US"/>
          </a:p>
        </p:txBody>
      </p:sp>
      <p:sp>
        <p:nvSpPr>
          <p:cNvPr id="31755" name="Rectangle 11"/>
          <p:cNvSpPr>
            <a:spLocks noGrp="1" noChangeArrowheads="1"/>
          </p:cNvSpPr>
          <p:nvPr>
            <p:ph type="sldNum" sz="quarter" idx="4"/>
          </p:nvPr>
        </p:nvSpPr>
        <p:spPr/>
        <p:txBody>
          <a:bodyPr/>
          <a:lstStyle>
            <a:lvl1pPr>
              <a:defRPr/>
            </a:lvl1pPr>
          </a:lstStyle>
          <a:p>
            <a:fld id="{C326D795-B145-4508-A282-81AA74F467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88992B-DBDC-459C-9B8C-52D5ACF4329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81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52400"/>
            <a:ext cx="5791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E4A2B-89E4-4E40-914A-5E13A6CE7DC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1F348-A503-47E1-BD00-E249BEADD6D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97F4F0-80CC-4124-8838-F62419041F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AF73D3-5E55-4DA5-955D-3AE40E6274F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CB2330-42A4-4E1D-AF78-887904A001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AA343C-2380-4196-AC9A-6F92174B44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92C461-DA9A-461C-92A1-B08D9E013D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7BA3F9-D351-438F-AF23-C97C47B74A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D0B237-D65A-4119-A9AE-B30F991369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30727" name="Rectangle 7"/>
          <p:cNvSpPr>
            <a:spLocks noGrp="1" noChangeArrowheads="1"/>
          </p:cNvSpPr>
          <p:nvPr>
            <p:ph type="title"/>
          </p:nvPr>
        </p:nvSpPr>
        <p:spPr bwMode="auto">
          <a:xfrm>
            <a:off x="533400" y="1524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0728"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CFCBA86B-697A-4D15-9E8E-2BD6FF67502F}" type="slidenum">
              <a:rPr lang="en-US"/>
              <a:pPr/>
              <a:t>‹#›</a:t>
            </a:fld>
            <a:endParaRPr lang="en-US"/>
          </a:p>
        </p:txBody>
      </p:sp>
      <p:graphicFrame>
        <p:nvGraphicFramePr>
          <p:cNvPr id="30732" name="Object 12"/>
          <p:cNvGraphicFramePr>
            <a:graphicFrameLocks noChangeAspect="1"/>
          </p:cNvGraphicFramePr>
          <p:nvPr/>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61" name="VISIO" r:id="rId14" imgW="2662920" imgH="721080" progId="Visio.Drawing.6">
                  <p:embed/>
                </p:oleObj>
              </mc:Choice>
              <mc:Fallback>
                <p:oleObj name="VISIO" r:id="rId14" imgW="2662920" imgH="721080" progId="Visio.Drawing.6">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charset="0"/>
        </a:defRPr>
      </a:lvl2pPr>
      <a:lvl3pPr algn="r" rtl="0" fontAlgn="base">
        <a:spcBef>
          <a:spcPct val="0"/>
        </a:spcBef>
        <a:spcAft>
          <a:spcPct val="0"/>
        </a:spcAft>
        <a:defRPr sz="4400" i="1">
          <a:solidFill>
            <a:schemeClr val="tx2"/>
          </a:solidFill>
          <a:latin typeface="Arial" charset="0"/>
        </a:defRPr>
      </a:lvl3pPr>
      <a:lvl4pPr algn="r" rtl="0" fontAlgn="base">
        <a:spcBef>
          <a:spcPct val="0"/>
        </a:spcBef>
        <a:spcAft>
          <a:spcPct val="0"/>
        </a:spcAft>
        <a:defRPr sz="4400" i="1">
          <a:solidFill>
            <a:schemeClr val="tx2"/>
          </a:solidFill>
          <a:latin typeface="Arial" charset="0"/>
        </a:defRPr>
      </a:lvl4pPr>
      <a:lvl5pPr algn="r" rtl="0" fontAlgn="base">
        <a:spcBef>
          <a:spcPct val="0"/>
        </a:spcBef>
        <a:spcAft>
          <a:spcPct val="0"/>
        </a:spcAft>
        <a:defRPr sz="4400" i="1">
          <a:solidFill>
            <a:schemeClr val="tx2"/>
          </a:solidFill>
          <a:latin typeface="Arial" charset="0"/>
        </a:defRPr>
      </a:lvl5pPr>
      <a:lvl6pPr marL="457200" algn="r" rtl="0" fontAlgn="base">
        <a:spcBef>
          <a:spcPct val="0"/>
        </a:spcBef>
        <a:spcAft>
          <a:spcPct val="0"/>
        </a:spcAft>
        <a:defRPr sz="4400" i="1">
          <a:solidFill>
            <a:schemeClr val="tx2"/>
          </a:solidFill>
          <a:latin typeface="Arial" charset="0"/>
        </a:defRPr>
      </a:lvl6pPr>
      <a:lvl7pPr marL="914400" algn="r" rtl="0" fontAlgn="base">
        <a:spcBef>
          <a:spcPct val="0"/>
        </a:spcBef>
        <a:spcAft>
          <a:spcPct val="0"/>
        </a:spcAft>
        <a:defRPr sz="4400" i="1">
          <a:solidFill>
            <a:schemeClr val="tx2"/>
          </a:solidFill>
          <a:latin typeface="Arial" charset="0"/>
        </a:defRPr>
      </a:lvl7pPr>
      <a:lvl8pPr marL="1371600" algn="r" rtl="0" fontAlgn="base">
        <a:spcBef>
          <a:spcPct val="0"/>
        </a:spcBef>
        <a:spcAft>
          <a:spcPct val="0"/>
        </a:spcAft>
        <a:defRPr sz="4400" i="1">
          <a:solidFill>
            <a:schemeClr val="tx2"/>
          </a:solidFill>
          <a:latin typeface="Arial" charset="0"/>
        </a:defRPr>
      </a:lvl8pPr>
      <a:lvl9pPr marL="1828800" algn="r" rtl="0" fontAlgn="base">
        <a:spcBef>
          <a:spcPct val="0"/>
        </a:spcBef>
        <a:spcAft>
          <a:spcPct val="0"/>
        </a:spcAft>
        <a:defRPr sz="4400" i="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11" Type="http://schemas.openxmlformats.org/officeDocument/2006/relationships/image" Target="../media/image21.wmf"/><Relationship Id="rId5" Type="http://schemas.openxmlformats.org/officeDocument/2006/relationships/image" Target="../media/image18.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4.wmf"/><Relationship Id="rId3" Type="http://schemas.openxmlformats.org/officeDocument/2006/relationships/notesSlide" Target="../notesSlides/notesSlide14.xml"/><Relationship Id="rId7" Type="http://schemas.openxmlformats.org/officeDocument/2006/relationships/image" Target="../media/image21.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11" Type="http://schemas.openxmlformats.org/officeDocument/2006/relationships/image" Target="../media/image23.wmf"/><Relationship Id="rId5" Type="http://schemas.openxmlformats.org/officeDocument/2006/relationships/image" Target="../media/image18.e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18.e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3.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18.emf"/><Relationship Id="rId4" Type="http://schemas.openxmlformats.org/officeDocument/2006/relationships/oleObject" Target="../embeddings/oleObject26.bin"/><Relationship Id="rId9" Type="http://schemas.openxmlformats.org/officeDocument/2006/relationships/image" Target="../media/image25.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8.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0.bin"/><Relationship Id="rId5" Type="http://schemas.openxmlformats.org/officeDocument/2006/relationships/image" Target="../media/image18.emf"/><Relationship Id="rId4" Type="http://schemas.openxmlformats.org/officeDocument/2006/relationships/oleObject" Target="../embeddings/oleObject29.bin"/><Relationship Id="rId9"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9.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18.emf"/><Relationship Id="rId4" Type="http://schemas.openxmlformats.org/officeDocument/2006/relationships/oleObject" Target="../embeddings/oleObject32.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0.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6.bin"/><Relationship Id="rId5" Type="http://schemas.openxmlformats.org/officeDocument/2006/relationships/image" Target="../media/image18.emf"/><Relationship Id="rId4" Type="http://schemas.openxmlformats.org/officeDocument/2006/relationships/oleObject" Target="../embeddings/oleObject35.bin"/><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31.wmf"/><Relationship Id="rId3" Type="http://schemas.openxmlformats.org/officeDocument/2006/relationships/notesSlide" Target="../notesSlides/notesSlide21.xml"/><Relationship Id="rId7" Type="http://schemas.openxmlformats.org/officeDocument/2006/relationships/image" Target="../media/image28.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9.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29.wmf"/><Relationship Id="rId1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31.wmf"/><Relationship Id="rId3" Type="http://schemas.openxmlformats.org/officeDocument/2006/relationships/notesSlide" Target="../notesSlides/notesSlide22.xml"/><Relationship Id="rId7" Type="http://schemas.openxmlformats.org/officeDocument/2006/relationships/image" Target="../media/image28.wmf"/><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5.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29.wmf"/><Relationship Id="rId1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3.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1.bin"/><Relationship Id="rId5" Type="http://schemas.openxmlformats.org/officeDocument/2006/relationships/image" Target="../media/image33.wmf"/><Relationship Id="rId4" Type="http://schemas.openxmlformats.org/officeDocument/2006/relationships/oleObject" Target="../embeddings/oleObject50.bin"/><Relationship Id="rId9" Type="http://schemas.openxmlformats.org/officeDocument/2006/relationships/image" Target="../media/image3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4.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4.bin"/><Relationship Id="rId5" Type="http://schemas.openxmlformats.org/officeDocument/2006/relationships/image" Target="../media/image33.wmf"/><Relationship Id="rId4" Type="http://schemas.openxmlformats.org/officeDocument/2006/relationships/oleObject" Target="../embeddings/oleObject53.bin"/><Relationship Id="rId9"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10"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90600" y="609600"/>
            <a:ext cx="7772400" cy="762000"/>
          </a:xfrm>
        </p:spPr>
        <p:txBody>
          <a:bodyPr/>
          <a:lstStyle/>
          <a:p>
            <a:pPr algn="ctr"/>
            <a:r>
              <a:rPr lang="en-US" sz="3600" dirty="0"/>
              <a:t>ECE 2202</a:t>
            </a:r>
            <a:br>
              <a:rPr lang="en-US" sz="3600" dirty="0"/>
            </a:br>
            <a:r>
              <a:rPr lang="en-US" sz="3600" dirty="0"/>
              <a:t> Circuit Analysis II</a:t>
            </a:r>
          </a:p>
        </p:txBody>
      </p:sp>
      <p:sp>
        <p:nvSpPr>
          <p:cNvPr id="217091" name="Text Box 3"/>
          <p:cNvSpPr txBox="1">
            <a:spLocks noChangeArrowheads="1"/>
          </p:cNvSpPr>
          <p:nvPr/>
        </p:nvSpPr>
        <p:spPr bwMode="auto">
          <a:xfrm>
            <a:off x="2514600" y="4114800"/>
            <a:ext cx="4068763" cy="822325"/>
          </a:xfrm>
          <a:prstGeom prst="rect">
            <a:avLst/>
          </a:prstGeom>
          <a:noFill/>
          <a:ln w="9525">
            <a:noFill/>
            <a:miter lim="800000"/>
            <a:headEnd/>
            <a:tailEnd/>
          </a:ln>
          <a:effectLst/>
        </p:spPr>
        <p:txBody>
          <a:bodyPr wrap="none">
            <a:spAutoFit/>
          </a:bodyPr>
          <a:lstStyle/>
          <a:p>
            <a:pPr algn="ctr" eaLnBrk="0" hangingPunct="0"/>
            <a:r>
              <a:rPr lang="en-US"/>
              <a:t>Dr. Dave Shattuck</a:t>
            </a:r>
          </a:p>
          <a:p>
            <a:pPr algn="ctr" eaLnBrk="0" hangingPunct="0"/>
            <a:r>
              <a:rPr lang="en-US"/>
              <a:t>Associate Professor, ECE Dept.</a:t>
            </a:r>
          </a:p>
        </p:txBody>
      </p:sp>
      <p:sp>
        <p:nvSpPr>
          <p:cNvPr id="217092" name="Text Box 4"/>
          <p:cNvSpPr txBox="1">
            <a:spLocks noChangeArrowheads="1"/>
          </p:cNvSpPr>
          <p:nvPr/>
        </p:nvSpPr>
        <p:spPr bwMode="auto">
          <a:xfrm>
            <a:off x="1919030" y="2133600"/>
            <a:ext cx="5109091" cy="1938992"/>
          </a:xfrm>
          <a:prstGeom prst="rect">
            <a:avLst/>
          </a:prstGeom>
          <a:noFill/>
          <a:ln w="9525">
            <a:noFill/>
            <a:miter lim="800000"/>
            <a:headEnd/>
            <a:tailEnd/>
          </a:ln>
          <a:effectLst/>
        </p:spPr>
        <p:txBody>
          <a:bodyPr wrap="none">
            <a:spAutoFit/>
          </a:bodyPr>
          <a:lstStyle/>
          <a:p>
            <a:pPr algn="ctr" eaLnBrk="0" hangingPunct="0"/>
            <a:r>
              <a:rPr lang="en-US" sz="3600" b="1" dirty="0">
                <a:latin typeface="Arial" charset="0"/>
              </a:rPr>
              <a:t>Lecture Set #10</a:t>
            </a:r>
          </a:p>
          <a:p>
            <a:pPr algn="ctr" eaLnBrk="0" hangingPunct="0"/>
            <a:r>
              <a:rPr lang="en-US" sz="3600" b="1" dirty="0">
                <a:latin typeface="Arial" charset="0"/>
              </a:rPr>
              <a:t>Complex Power – </a:t>
            </a:r>
            <a:br>
              <a:rPr lang="en-US" sz="3600" b="1" dirty="0">
                <a:latin typeface="Arial" charset="0"/>
              </a:rPr>
            </a:br>
            <a:r>
              <a:rPr lang="en-US" sz="3600" b="1" dirty="0">
                <a:latin typeface="Arial" charset="0"/>
              </a:rPr>
              <a:t>Background Concepts</a:t>
            </a:r>
          </a:p>
          <a:p>
            <a:pPr algn="ctr" eaLnBrk="0" hangingPunct="0"/>
            <a:r>
              <a:rPr lang="en-US" sz="1200" b="1" dirty="0">
                <a:latin typeface="Arial" charset="0"/>
              </a:rPr>
              <a:t>Version 12</a:t>
            </a:r>
            <a:endParaRPr lang="en-US" sz="1200" dirty="0">
              <a:latin typeface="Arial" charset="0"/>
            </a:endParaRPr>
          </a:p>
        </p:txBody>
      </p:sp>
      <p:sp>
        <p:nvSpPr>
          <p:cNvPr id="217093" name="Rectangle 5"/>
          <p:cNvSpPr>
            <a:spLocks noChangeArrowheads="1"/>
          </p:cNvSpPr>
          <p:nvPr/>
        </p:nvSpPr>
        <p:spPr bwMode="auto">
          <a:xfrm>
            <a:off x="6782074" y="5670550"/>
            <a:ext cx="2372764" cy="830997"/>
          </a:xfrm>
          <a:prstGeom prst="rect">
            <a:avLst/>
          </a:prstGeom>
          <a:noFill/>
          <a:ln w="9525">
            <a:noFill/>
            <a:miter lim="800000"/>
            <a:headEnd/>
            <a:tailEnd/>
          </a:ln>
          <a:effectLst/>
        </p:spPr>
        <p:txBody>
          <a:bodyPr wrap="none">
            <a:spAutoFit/>
          </a:bodyPr>
          <a:lstStyle/>
          <a:p>
            <a:pPr algn="ctr" eaLnBrk="0" hangingPunct="0"/>
            <a:r>
              <a:rPr lang="en-US" dirty="0"/>
              <a:t>Shattuck@uh.edu</a:t>
            </a:r>
          </a:p>
          <a:p>
            <a:pPr algn="ctr" eaLnBrk="0" hangingPunct="0"/>
            <a:r>
              <a:rPr lang="en-US" dirty="0"/>
              <a:t>(713) 743-4422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6" name="Rectangle 10"/>
          <p:cNvSpPr>
            <a:spLocks noChangeArrowheads="1"/>
          </p:cNvSpPr>
          <p:nvPr/>
        </p:nvSpPr>
        <p:spPr bwMode="auto">
          <a:xfrm>
            <a:off x="6934200" y="3886200"/>
            <a:ext cx="2209800" cy="2971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5385" name="Rectangle 9"/>
          <p:cNvSpPr>
            <a:spLocks noChangeArrowheads="1"/>
          </p:cNvSpPr>
          <p:nvPr/>
        </p:nvSpPr>
        <p:spPr bwMode="auto">
          <a:xfrm>
            <a:off x="914400" y="4419600"/>
            <a:ext cx="3810000" cy="990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5384" name="Rectangle 8"/>
          <p:cNvSpPr>
            <a:spLocks noChangeArrowheads="1"/>
          </p:cNvSpPr>
          <p:nvPr/>
        </p:nvSpPr>
        <p:spPr bwMode="auto">
          <a:xfrm>
            <a:off x="533400" y="1828800"/>
            <a:ext cx="47244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5378" name="Rectangle 2"/>
          <p:cNvSpPr>
            <a:spLocks noGrp="1" noChangeArrowheads="1"/>
          </p:cNvSpPr>
          <p:nvPr>
            <p:ph type="title"/>
          </p:nvPr>
        </p:nvSpPr>
        <p:spPr>
          <a:xfrm>
            <a:off x="1371600" y="0"/>
            <a:ext cx="7772400" cy="838200"/>
          </a:xfrm>
        </p:spPr>
        <p:txBody>
          <a:bodyPr/>
          <a:lstStyle/>
          <a:p>
            <a:r>
              <a:rPr lang="en-US"/>
              <a:t>Derivation of RMS – 2</a:t>
            </a:r>
          </a:p>
        </p:txBody>
      </p:sp>
      <p:sp>
        <p:nvSpPr>
          <p:cNvPr id="1125379" name="Rectangle 3"/>
          <p:cNvSpPr>
            <a:spLocks noGrp="1" noChangeArrowheads="1"/>
          </p:cNvSpPr>
          <p:nvPr>
            <p:ph type="body" idx="1"/>
          </p:nvPr>
        </p:nvSpPr>
        <p:spPr>
          <a:xfrm>
            <a:off x="533400" y="1066800"/>
            <a:ext cx="8153400" cy="3657600"/>
          </a:xfrm>
        </p:spPr>
        <p:txBody>
          <a:bodyPr/>
          <a:lstStyle/>
          <a:p>
            <a:pPr>
              <a:buFontTx/>
              <a:buNone/>
            </a:pPr>
            <a:r>
              <a:rPr lang="en-US" sz="2400"/>
              <a:t>Now, to get the formula, we simply set the two equations from the previous slide equal to each other,  </a:t>
            </a:r>
          </a:p>
        </p:txBody>
      </p:sp>
      <p:sp>
        <p:nvSpPr>
          <p:cNvPr id="1125380" name="Text Box 4"/>
          <p:cNvSpPr txBox="1">
            <a:spLocks noChangeArrowheads="1"/>
          </p:cNvSpPr>
          <p:nvPr/>
        </p:nvSpPr>
        <p:spPr bwMode="auto">
          <a:xfrm>
            <a:off x="533400" y="3048000"/>
            <a:ext cx="8016875" cy="1200329"/>
          </a:xfrm>
          <a:prstGeom prst="rect">
            <a:avLst/>
          </a:prstGeom>
          <a:noFill/>
          <a:ln w="9525">
            <a:noFill/>
            <a:miter lim="800000"/>
            <a:headEnd/>
            <a:tailEnd/>
          </a:ln>
          <a:effectLst/>
        </p:spPr>
        <p:txBody>
          <a:bodyPr>
            <a:spAutoFit/>
          </a:bodyPr>
          <a:lstStyle/>
          <a:p>
            <a:pPr eaLnBrk="0" hangingPunct="0"/>
            <a:r>
              <a:rPr lang="en-US" dirty="0">
                <a:latin typeface="Arial" charset="0"/>
              </a:rPr>
              <a:t>Now, we need to simplify.  The resistance is assumed to be a constant, and so it can be taken out of the integral.  When we multiply both sides by </a:t>
            </a:r>
            <a:r>
              <a:rPr lang="en-US" i="1" dirty="0">
                <a:cs typeface="Times New Roman" panose="02020603050405020304" pitchFamily="18" charset="0"/>
              </a:rPr>
              <a:t>R</a:t>
            </a:r>
            <a:r>
              <a:rPr lang="en-US" dirty="0">
                <a:latin typeface="Arial" charset="0"/>
              </a:rPr>
              <a:t>, we get</a:t>
            </a:r>
          </a:p>
        </p:txBody>
      </p:sp>
      <p:graphicFrame>
        <p:nvGraphicFramePr>
          <p:cNvPr id="1125381" name="Object 5"/>
          <p:cNvGraphicFramePr>
            <a:graphicFrameLocks noChangeAspect="1"/>
          </p:cNvGraphicFramePr>
          <p:nvPr/>
        </p:nvGraphicFramePr>
        <p:xfrm>
          <a:off x="609600" y="1905000"/>
          <a:ext cx="4556125" cy="1112838"/>
        </p:xfrm>
        <a:graphic>
          <a:graphicData uri="http://schemas.openxmlformats.org/presentationml/2006/ole">
            <mc:AlternateContent xmlns:mc="http://schemas.openxmlformats.org/markup-compatibility/2006">
              <mc:Choice xmlns:v="urn:schemas-microsoft-com:vml" Requires="v">
                <p:oleObj spid="_x0000_s1125439" name="Equation" r:id="rId4" imgW="2336760" imgH="571320" progId="Equation.DSMT4">
                  <p:embed/>
                </p:oleObj>
              </mc:Choice>
              <mc:Fallback>
                <p:oleObj name="Equation" r:id="rId4" imgW="2336760" imgH="571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4556125"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5382" name="Object 6"/>
          <p:cNvGraphicFramePr>
            <a:graphicFrameLocks noChangeAspect="1"/>
          </p:cNvGraphicFramePr>
          <p:nvPr/>
        </p:nvGraphicFramePr>
        <p:xfrm>
          <a:off x="1028700" y="4467225"/>
          <a:ext cx="3565525" cy="865188"/>
        </p:xfrm>
        <a:graphic>
          <a:graphicData uri="http://schemas.openxmlformats.org/presentationml/2006/ole">
            <mc:AlternateContent xmlns:mc="http://schemas.openxmlformats.org/markup-compatibility/2006">
              <mc:Choice xmlns:v="urn:schemas-microsoft-com:vml" Requires="v">
                <p:oleObj spid="_x0000_s1125440" name="Equation" r:id="rId6" imgW="1828800" imgH="444240" progId="Equation.DSMT4">
                  <p:embed/>
                </p:oleObj>
              </mc:Choice>
              <mc:Fallback>
                <p:oleObj name="Equation" r:id="rId6" imgW="1828800" imgH="444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4467225"/>
                        <a:ext cx="35655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5383" name="Picture 7" descr="E:\Program Files\Microsoft Office\Clipart\standard\stddir1\bd05030_.wmf"/>
          <p:cNvPicPr>
            <a:picLocks noChangeAspect="1" noChangeArrowheads="1"/>
          </p:cNvPicPr>
          <p:nvPr/>
        </p:nvPicPr>
        <p:blipFill>
          <a:blip r:embed="rId8" cstate="print"/>
          <a:srcRect/>
          <a:stretch>
            <a:fillRect/>
          </a:stretch>
        </p:blipFill>
        <p:spPr bwMode="auto">
          <a:xfrm>
            <a:off x="7000875" y="3962400"/>
            <a:ext cx="2143125" cy="2895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32" name="Rectangle 8"/>
          <p:cNvSpPr>
            <a:spLocks noChangeArrowheads="1"/>
          </p:cNvSpPr>
          <p:nvPr/>
        </p:nvSpPr>
        <p:spPr bwMode="auto">
          <a:xfrm>
            <a:off x="6781800" y="3581400"/>
            <a:ext cx="2362200" cy="3276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7431" name="Rectangle 7"/>
          <p:cNvSpPr>
            <a:spLocks noChangeArrowheads="1"/>
          </p:cNvSpPr>
          <p:nvPr/>
        </p:nvSpPr>
        <p:spPr bwMode="auto">
          <a:xfrm>
            <a:off x="533400" y="1905000"/>
            <a:ext cx="3733800" cy="1143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7426" name="Rectangle 2"/>
          <p:cNvSpPr>
            <a:spLocks noGrp="1" noChangeArrowheads="1"/>
          </p:cNvSpPr>
          <p:nvPr>
            <p:ph type="title"/>
          </p:nvPr>
        </p:nvSpPr>
        <p:spPr>
          <a:xfrm>
            <a:off x="1371600" y="0"/>
            <a:ext cx="7772400" cy="838200"/>
          </a:xfrm>
        </p:spPr>
        <p:txBody>
          <a:bodyPr/>
          <a:lstStyle/>
          <a:p>
            <a:r>
              <a:rPr lang="en-US"/>
              <a:t>Derivation of RMS – 3</a:t>
            </a:r>
          </a:p>
        </p:txBody>
      </p:sp>
      <p:sp>
        <p:nvSpPr>
          <p:cNvPr id="1127427" name="Rectangle 3"/>
          <p:cNvSpPr>
            <a:spLocks noGrp="1" noChangeArrowheads="1"/>
          </p:cNvSpPr>
          <p:nvPr>
            <p:ph type="body" idx="1"/>
          </p:nvPr>
        </p:nvSpPr>
        <p:spPr>
          <a:xfrm>
            <a:off x="533400" y="1066800"/>
            <a:ext cx="8153400" cy="3657600"/>
          </a:xfrm>
        </p:spPr>
        <p:txBody>
          <a:bodyPr/>
          <a:lstStyle/>
          <a:p>
            <a:pPr>
              <a:buFontTx/>
              <a:buNone/>
            </a:pPr>
            <a:r>
              <a:rPr lang="en-US" sz="2400"/>
              <a:t>Finally, we can solve for the rms value of the voltage, by taking the square root of both sides,  </a:t>
            </a:r>
          </a:p>
        </p:txBody>
      </p:sp>
      <p:sp>
        <p:nvSpPr>
          <p:cNvPr id="1127428" name="Text Box 4"/>
          <p:cNvSpPr txBox="1">
            <a:spLocks noChangeArrowheads="1"/>
          </p:cNvSpPr>
          <p:nvPr/>
        </p:nvSpPr>
        <p:spPr bwMode="auto">
          <a:xfrm>
            <a:off x="533400" y="3048000"/>
            <a:ext cx="6172200" cy="3416320"/>
          </a:xfrm>
          <a:prstGeom prst="rect">
            <a:avLst/>
          </a:prstGeom>
          <a:noFill/>
          <a:ln w="9525">
            <a:noFill/>
            <a:miter lim="800000"/>
            <a:headEnd/>
            <a:tailEnd/>
          </a:ln>
          <a:effectLst/>
        </p:spPr>
        <p:txBody>
          <a:bodyPr>
            <a:spAutoFit/>
          </a:bodyPr>
          <a:lstStyle/>
          <a:p>
            <a:pPr eaLnBrk="0" hangingPunct="0"/>
            <a:r>
              <a:rPr lang="en-US" dirty="0">
                <a:latin typeface="Arial" charset="0"/>
              </a:rPr>
              <a:t>This is the result that we have been working toward.  We only need to interpret this result.  We have taken the periodic voltage, </a:t>
            </a:r>
            <a:r>
              <a:rPr lang="en-US" i="1" dirty="0">
                <a:cs typeface="Times New Roman" panose="02020603050405020304" pitchFamily="18" charset="0"/>
              </a:rPr>
              <a:t>v(t)</a:t>
            </a:r>
            <a:r>
              <a:rPr lang="en-US" dirty="0">
                <a:latin typeface="Arial" charset="0"/>
              </a:rPr>
              <a:t>, and squared it.  Then, by integrating it over a period and dividing by the period, we are taking the mean value of the squared function.  Finally, we take the square </a:t>
            </a:r>
            <a:r>
              <a:rPr lang="en-US" b="1" dirty="0">
                <a:latin typeface="Arial" charset="0"/>
              </a:rPr>
              <a:t>r</a:t>
            </a:r>
            <a:r>
              <a:rPr lang="en-US" dirty="0">
                <a:latin typeface="Arial" charset="0"/>
              </a:rPr>
              <a:t>oot of the </a:t>
            </a:r>
            <a:r>
              <a:rPr lang="en-US" b="1" dirty="0">
                <a:latin typeface="Arial" charset="0"/>
              </a:rPr>
              <a:t>m</a:t>
            </a:r>
            <a:r>
              <a:rPr lang="en-US" dirty="0">
                <a:latin typeface="Arial" charset="0"/>
              </a:rPr>
              <a:t>ean value of the </a:t>
            </a:r>
            <a:r>
              <a:rPr lang="en-US" b="1" dirty="0">
                <a:latin typeface="Arial" charset="0"/>
              </a:rPr>
              <a:t>s</a:t>
            </a:r>
            <a:r>
              <a:rPr lang="en-US" dirty="0">
                <a:latin typeface="Arial" charset="0"/>
              </a:rPr>
              <a:t>quared function.  We call this </a:t>
            </a:r>
            <a:r>
              <a:rPr lang="en-US" b="1" dirty="0">
                <a:latin typeface="Arial" charset="0"/>
              </a:rPr>
              <a:t>rms</a:t>
            </a:r>
            <a:r>
              <a:rPr lang="en-US" dirty="0">
                <a:latin typeface="Arial" charset="0"/>
              </a:rPr>
              <a:t>.</a:t>
            </a:r>
          </a:p>
        </p:txBody>
      </p:sp>
      <p:graphicFrame>
        <p:nvGraphicFramePr>
          <p:cNvPr id="1127429" name="Object 5"/>
          <p:cNvGraphicFramePr>
            <a:graphicFrameLocks noChangeAspect="1"/>
          </p:cNvGraphicFramePr>
          <p:nvPr/>
        </p:nvGraphicFramePr>
        <p:xfrm>
          <a:off x="685800" y="1981200"/>
          <a:ext cx="3416300" cy="963613"/>
        </p:xfrm>
        <a:graphic>
          <a:graphicData uri="http://schemas.openxmlformats.org/presentationml/2006/ole">
            <mc:AlternateContent xmlns:mc="http://schemas.openxmlformats.org/markup-compatibility/2006">
              <mc:Choice xmlns:v="urn:schemas-microsoft-com:vml" Requires="v">
                <p:oleObj spid="_x0000_s1127458" name="Equation" r:id="rId4" imgW="1752480" imgH="495000" progId="Equation.DSMT4">
                  <p:embed/>
                </p:oleObj>
              </mc:Choice>
              <mc:Fallback>
                <p:oleObj name="Equation" r:id="rId4" imgW="1752480" imgH="495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3416300"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7430" name="Picture 6" descr="E:\Program Files\Microsoft Office\Clipart\standard\stddir1\bd04957_.wmf"/>
          <p:cNvPicPr>
            <a:picLocks noChangeAspect="1" noChangeArrowheads="1"/>
          </p:cNvPicPr>
          <p:nvPr/>
        </p:nvPicPr>
        <p:blipFill>
          <a:blip r:embed="rId6" cstate="print"/>
          <a:srcRect/>
          <a:stretch>
            <a:fillRect/>
          </a:stretch>
        </p:blipFill>
        <p:spPr bwMode="auto">
          <a:xfrm>
            <a:off x="6811963" y="3613150"/>
            <a:ext cx="2332037" cy="32448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82" name="Rectangle 10"/>
          <p:cNvSpPr>
            <a:spLocks noChangeArrowheads="1"/>
          </p:cNvSpPr>
          <p:nvPr/>
        </p:nvSpPr>
        <p:spPr bwMode="auto">
          <a:xfrm>
            <a:off x="533400" y="5334000"/>
            <a:ext cx="1752600" cy="1143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9481" name="Rectangle 9"/>
          <p:cNvSpPr>
            <a:spLocks noChangeArrowheads="1"/>
          </p:cNvSpPr>
          <p:nvPr/>
        </p:nvSpPr>
        <p:spPr bwMode="auto">
          <a:xfrm>
            <a:off x="533400" y="1600200"/>
            <a:ext cx="3886200" cy="1143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9474" name="Rectangle 2"/>
          <p:cNvSpPr>
            <a:spLocks noGrp="1" noChangeArrowheads="1"/>
          </p:cNvSpPr>
          <p:nvPr>
            <p:ph type="title"/>
          </p:nvPr>
        </p:nvSpPr>
        <p:spPr>
          <a:xfrm>
            <a:off x="1371600" y="0"/>
            <a:ext cx="7772400" cy="838200"/>
          </a:xfrm>
        </p:spPr>
        <p:txBody>
          <a:bodyPr/>
          <a:lstStyle/>
          <a:p>
            <a:r>
              <a:rPr lang="en-US"/>
              <a:t>RMS Value of a Sinusoid</a:t>
            </a:r>
          </a:p>
        </p:txBody>
      </p:sp>
      <p:sp>
        <p:nvSpPr>
          <p:cNvPr id="1129475" name="Rectangle 3"/>
          <p:cNvSpPr>
            <a:spLocks noGrp="1" noChangeArrowheads="1"/>
          </p:cNvSpPr>
          <p:nvPr>
            <p:ph type="body" idx="1"/>
          </p:nvPr>
        </p:nvSpPr>
        <p:spPr>
          <a:xfrm>
            <a:off x="533400" y="1066800"/>
            <a:ext cx="8153400" cy="990600"/>
          </a:xfrm>
        </p:spPr>
        <p:txBody>
          <a:bodyPr/>
          <a:lstStyle/>
          <a:p>
            <a:pPr>
              <a:buFontTx/>
              <a:buNone/>
            </a:pPr>
            <a:r>
              <a:rPr lang="en-US" sz="2400" dirty="0"/>
              <a:t>The </a:t>
            </a:r>
            <a:r>
              <a:rPr lang="en-US" sz="2400" dirty="0" err="1"/>
              <a:t>rms</a:t>
            </a:r>
            <a:r>
              <a:rPr lang="en-US" sz="2400" dirty="0"/>
              <a:t> value for a general periodic function, </a:t>
            </a:r>
            <a:r>
              <a:rPr lang="en-US" sz="2400" i="1" dirty="0">
                <a:latin typeface="Times New Roman" panose="02020603050405020304" pitchFamily="18" charset="0"/>
                <a:cs typeface="Times New Roman" panose="02020603050405020304" pitchFamily="18" charset="0"/>
              </a:rPr>
              <a:t>x(t)</a:t>
            </a:r>
            <a:r>
              <a:rPr lang="en-US" sz="2400" dirty="0"/>
              <a:t>, is</a:t>
            </a:r>
          </a:p>
        </p:txBody>
      </p:sp>
      <p:sp>
        <p:nvSpPr>
          <p:cNvPr id="1129476" name="Text Box 4"/>
          <p:cNvSpPr txBox="1">
            <a:spLocks noChangeArrowheads="1"/>
          </p:cNvSpPr>
          <p:nvPr/>
        </p:nvSpPr>
        <p:spPr bwMode="auto">
          <a:xfrm>
            <a:off x="228600" y="3048000"/>
            <a:ext cx="8610600" cy="2282825"/>
          </a:xfrm>
          <a:prstGeom prst="rect">
            <a:avLst/>
          </a:prstGeom>
          <a:noFill/>
          <a:ln w="9525">
            <a:noFill/>
            <a:miter lim="800000"/>
            <a:headEnd/>
            <a:tailEnd/>
          </a:ln>
          <a:effectLst/>
        </p:spPr>
        <p:txBody>
          <a:bodyPr>
            <a:spAutoFit/>
          </a:bodyPr>
          <a:lstStyle/>
          <a:p>
            <a:pPr eaLnBrk="0" hangingPunct="0"/>
            <a:r>
              <a:rPr lang="en-US" dirty="0">
                <a:latin typeface="Arial" charset="0"/>
              </a:rPr>
              <a:t>	Now, this was derived for any periodic function.  The function must be periodic for the formula for the mean value to apply.  </a:t>
            </a:r>
          </a:p>
          <a:p>
            <a:pPr eaLnBrk="0" hangingPunct="0"/>
            <a:r>
              <a:rPr lang="en-US" dirty="0">
                <a:latin typeface="Arial" charset="0"/>
              </a:rPr>
              <a:t>	If we perform the calculus to get the rms value for a sinusoid, we find the rms value is equal to the zero-to-peak value (or amplitude) divided by the square root of 2, or</a:t>
            </a:r>
          </a:p>
        </p:txBody>
      </p:sp>
      <p:graphicFrame>
        <p:nvGraphicFramePr>
          <p:cNvPr id="1129477" name="Object 5"/>
          <p:cNvGraphicFramePr>
            <a:graphicFrameLocks noChangeAspect="1"/>
          </p:cNvGraphicFramePr>
          <p:nvPr/>
        </p:nvGraphicFramePr>
        <p:xfrm>
          <a:off x="663575" y="1676400"/>
          <a:ext cx="3540125" cy="963613"/>
        </p:xfrm>
        <a:graphic>
          <a:graphicData uri="http://schemas.openxmlformats.org/presentationml/2006/ole">
            <mc:AlternateContent xmlns:mc="http://schemas.openxmlformats.org/markup-compatibility/2006">
              <mc:Choice xmlns:v="urn:schemas-microsoft-com:vml" Requires="v">
                <p:oleObj spid="_x0000_s1129535" name="Equation" r:id="rId4" imgW="1815840" imgH="495000" progId="Equation.DSMT4">
                  <p:embed/>
                </p:oleObj>
              </mc:Choice>
              <mc:Fallback>
                <p:oleObj name="Equation" r:id="rId4" imgW="1815840" imgH="4950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 y="1676400"/>
                        <a:ext cx="3540125"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9478" name="Object 6"/>
          <p:cNvGraphicFramePr>
            <a:graphicFrameLocks noChangeAspect="1"/>
          </p:cNvGraphicFramePr>
          <p:nvPr/>
        </p:nvGraphicFramePr>
        <p:xfrm>
          <a:off x="609600" y="5410200"/>
          <a:ext cx="1633538" cy="914400"/>
        </p:xfrm>
        <a:graphic>
          <a:graphicData uri="http://schemas.openxmlformats.org/presentationml/2006/ole">
            <mc:AlternateContent xmlns:mc="http://schemas.openxmlformats.org/markup-compatibility/2006">
              <mc:Choice xmlns:v="urn:schemas-microsoft-com:vml" Requires="v">
                <p:oleObj spid="_x0000_s1129536" name="Equation" r:id="rId6" imgW="838080" imgH="469800" progId="Equation.DSMT4">
                  <p:embed/>
                </p:oleObj>
              </mc:Choice>
              <mc:Fallback>
                <p:oleObj name="Equation" r:id="rId6" imgW="83808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410200"/>
                        <a:ext cx="16335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479" name="Text Box 7"/>
          <p:cNvSpPr txBox="1">
            <a:spLocks noChangeArrowheads="1"/>
          </p:cNvSpPr>
          <p:nvPr/>
        </p:nvSpPr>
        <p:spPr bwMode="auto">
          <a:xfrm>
            <a:off x="2971800" y="5410200"/>
            <a:ext cx="5867400" cy="1320800"/>
          </a:xfrm>
          <a:prstGeom prst="rect">
            <a:avLst/>
          </a:prstGeom>
          <a:solidFill>
            <a:schemeClr val="accent1"/>
          </a:solidFill>
          <a:ln w="9525">
            <a:solidFill>
              <a:schemeClr val="tx1"/>
            </a:solidFill>
            <a:miter lim="800000"/>
            <a:headEnd/>
            <a:tailEnd/>
          </a:ln>
          <a:effectLst/>
        </p:spPr>
        <p:txBody>
          <a:bodyPr>
            <a:spAutoFit/>
          </a:bodyPr>
          <a:lstStyle/>
          <a:p>
            <a:pPr eaLnBrk="0" hangingPunct="0"/>
            <a:r>
              <a:rPr lang="en-US" sz="4000" dirty="0"/>
              <a:t>Remember, this only holds for </a:t>
            </a:r>
            <a:r>
              <a:rPr lang="en-US" sz="4000" b="1" dirty="0"/>
              <a:t>sinusoids</a:t>
            </a:r>
            <a:r>
              <a:rPr lang="en-US" sz="4000" dirty="0"/>
              <a:t>!</a:t>
            </a:r>
          </a:p>
        </p:txBody>
      </p:sp>
      <p:sp>
        <p:nvSpPr>
          <p:cNvPr id="1129480" name="Line 8"/>
          <p:cNvSpPr>
            <a:spLocks noChangeShapeType="1"/>
          </p:cNvSpPr>
          <p:nvPr/>
        </p:nvSpPr>
        <p:spPr bwMode="auto">
          <a:xfrm flipH="1">
            <a:off x="2286000" y="5943600"/>
            <a:ext cx="685800" cy="0"/>
          </a:xfrm>
          <a:prstGeom prst="line">
            <a:avLst/>
          </a:prstGeom>
          <a:noFill/>
          <a:ln w="38100">
            <a:solidFill>
              <a:schemeClr val="accent1"/>
            </a:solidFill>
            <a:round/>
            <a:headEnd/>
            <a:tailEnd type="triangle" w="med" len="med"/>
          </a:ln>
          <a:effectLst/>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2362200" y="0"/>
            <a:ext cx="6781800" cy="838200"/>
          </a:xfrm>
        </p:spPr>
        <p:txBody>
          <a:bodyPr/>
          <a:lstStyle/>
          <a:p>
            <a:r>
              <a:rPr lang="en-US"/>
              <a:t>Power with Sinusoids – 1</a:t>
            </a:r>
          </a:p>
        </p:txBody>
      </p:sp>
      <p:sp>
        <p:nvSpPr>
          <p:cNvPr id="1131523" name="Rectangle 3"/>
          <p:cNvSpPr>
            <a:spLocks noGrp="1" noChangeArrowheads="1"/>
          </p:cNvSpPr>
          <p:nvPr>
            <p:ph type="body" idx="1"/>
          </p:nvPr>
        </p:nvSpPr>
        <p:spPr>
          <a:xfrm>
            <a:off x="304800" y="762000"/>
            <a:ext cx="8534400" cy="1219200"/>
          </a:xfrm>
        </p:spPr>
        <p:txBody>
          <a:bodyPr/>
          <a:lstStyle/>
          <a:p>
            <a:pPr marL="0" indent="223838">
              <a:lnSpc>
                <a:spcPct val="90000"/>
              </a:lnSpc>
              <a:buFontTx/>
              <a:buNone/>
            </a:pPr>
            <a:r>
              <a:rPr lang="en-US" sz="1900" dirty="0"/>
              <a:t>If we have sinusoidal voltages and currents, we can get the power by multiplying the two.  We could plot the power as shown below.  These curves were obtained by taking a couple of arbitrary sinusoids for voltage and current.  If you change the magnitudes and phases, these curves will change.</a:t>
            </a:r>
          </a:p>
        </p:txBody>
      </p:sp>
      <p:graphicFrame>
        <p:nvGraphicFramePr>
          <p:cNvPr id="1131524" name="Object 4"/>
          <p:cNvGraphicFramePr>
            <a:graphicFrameLocks noChangeAspect="1"/>
          </p:cNvGraphicFramePr>
          <p:nvPr/>
        </p:nvGraphicFramePr>
        <p:xfrm>
          <a:off x="457200" y="2133600"/>
          <a:ext cx="8296275" cy="4724400"/>
        </p:xfrm>
        <a:graphic>
          <a:graphicData uri="http://schemas.openxmlformats.org/presentationml/2006/ole">
            <mc:AlternateContent xmlns:mc="http://schemas.openxmlformats.org/markup-compatibility/2006">
              <mc:Choice xmlns:v="urn:schemas-microsoft-com:vml" Requires="v">
                <p:oleObj spid="_x0000_s1131553"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33600"/>
                        <a:ext cx="8296275" cy="472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2362200" y="0"/>
            <a:ext cx="6781800" cy="838200"/>
          </a:xfrm>
        </p:spPr>
        <p:txBody>
          <a:bodyPr/>
          <a:lstStyle/>
          <a:p>
            <a:r>
              <a:rPr lang="en-US"/>
              <a:t>Power with Sinusoids – 2</a:t>
            </a:r>
          </a:p>
        </p:txBody>
      </p:sp>
      <p:sp>
        <p:nvSpPr>
          <p:cNvPr id="1133571" name="Rectangle 3"/>
          <p:cNvSpPr>
            <a:spLocks noGrp="1" noChangeArrowheads="1"/>
          </p:cNvSpPr>
          <p:nvPr>
            <p:ph type="body" idx="1"/>
          </p:nvPr>
        </p:nvSpPr>
        <p:spPr>
          <a:xfrm>
            <a:off x="533400" y="762000"/>
            <a:ext cx="8153400" cy="914400"/>
          </a:xfrm>
        </p:spPr>
        <p:txBody>
          <a:bodyPr/>
          <a:lstStyle/>
          <a:p>
            <a:pPr marL="0" indent="223838">
              <a:buFontTx/>
              <a:buNone/>
            </a:pPr>
            <a:r>
              <a:rPr lang="en-US" sz="2400" dirty="0"/>
              <a:t>Let us approach this same issue using equations.  We assume that our voltage and current have the formulas,</a:t>
            </a:r>
          </a:p>
        </p:txBody>
      </p:sp>
      <p:graphicFrame>
        <p:nvGraphicFramePr>
          <p:cNvPr id="1133572" name="Object 4"/>
          <p:cNvGraphicFramePr>
            <a:graphicFrameLocks noChangeAspect="1"/>
          </p:cNvGraphicFramePr>
          <p:nvPr/>
        </p:nvGraphicFramePr>
        <p:xfrm>
          <a:off x="4505325" y="4130675"/>
          <a:ext cx="4638675" cy="2727325"/>
        </p:xfrm>
        <a:graphic>
          <a:graphicData uri="http://schemas.openxmlformats.org/presentationml/2006/ole">
            <mc:AlternateContent xmlns:mc="http://schemas.openxmlformats.org/markup-compatibility/2006">
              <mc:Choice xmlns:v="urn:schemas-microsoft-com:vml" Requires="v">
                <p:oleObj spid="_x0000_s1133690"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4130675"/>
                        <a:ext cx="4638675" cy="2727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3573" name="Object 5"/>
          <p:cNvGraphicFramePr>
            <a:graphicFrameLocks noChangeAspect="1"/>
          </p:cNvGraphicFramePr>
          <p:nvPr/>
        </p:nvGraphicFramePr>
        <p:xfrm>
          <a:off x="609600" y="1600200"/>
          <a:ext cx="3657600" cy="1020763"/>
        </p:xfrm>
        <a:graphic>
          <a:graphicData uri="http://schemas.openxmlformats.org/presentationml/2006/ole">
            <mc:AlternateContent xmlns:mc="http://schemas.openxmlformats.org/markup-compatibility/2006">
              <mc:Choice xmlns:v="urn:schemas-microsoft-com:vml" Requires="v">
                <p:oleObj spid="_x0000_s1133691" name="Equation" r:id="rId6" imgW="1638000" imgH="457200" progId="Equation.DSMT4">
                  <p:embed/>
                </p:oleObj>
              </mc:Choice>
              <mc:Fallback>
                <p:oleObj name="Equation" r:id="rId6" imgW="1638000" imgH="457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600200"/>
                        <a:ext cx="3657600" cy="1020763"/>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33574" name="Rectangle 6"/>
          <p:cNvSpPr>
            <a:spLocks noChangeArrowheads="1"/>
          </p:cNvSpPr>
          <p:nvPr/>
        </p:nvSpPr>
        <p:spPr bwMode="auto">
          <a:xfrm>
            <a:off x="609600" y="2667000"/>
            <a:ext cx="8153400" cy="914400"/>
          </a:xfrm>
          <a:prstGeom prst="rect">
            <a:avLst/>
          </a:prstGeom>
          <a:noFill/>
          <a:ln w="9525">
            <a:noFill/>
            <a:miter lim="800000"/>
            <a:headEnd/>
            <a:tailEnd/>
          </a:ln>
          <a:effectLst/>
        </p:spPr>
        <p:txBody>
          <a:bodyPr/>
          <a:lstStyle/>
          <a:p>
            <a:pPr indent="223838" eaLnBrk="0" hangingPunct="0">
              <a:spcBef>
                <a:spcPct val="20000"/>
              </a:spcBef>
            </a:pPr>
            <a:r>
              <a:rPr lang="en-US" dirty="0">
                <a:latin typeface="Arial" charset="0"/>
              </a:rPr>
              <a:t>Now, we can use the formula from trigonometry, which most of us learned but forgot,</a:t>
            </a:r>
          </a:p>
        </p:txBody>
      </p:sp>
      <p:graphicFrame>
        <p:nvGraphicFramePr>
          <p:cNvPr id="1133575" name="Object 7"/>
          <p:cNvGraphicFramePr>
            <a:graphicFrameLocks noChangeAspect="1"/>
          </p:cNvGraphicFramePr>
          <p:nvPr/>
        </p:nvGraphicFramePr>
        <p:xfrm>
          <a:off x="609600" y="3505200"/>
          <a:ext cx="6151563" cy="681038"/>
        </p:xfrm>
        <a:graphic>
          <a:graphicData uri="http://schemas.openxmlformats.org/presentationml/2006/ole">
            <mc:AlternateContent xmlns:mc="http://schemas.openxmlformats.org/markup-compatibility/2006">
              <mc:Choice xmlns:v="urn:schemas-microsoft-com:vml" Requires="v">
                <p:oleObj spid="_x0000_s1133692" name="Equation" r:id="rId8" imgW="2755800" imgH="304560" progId="Equation.DSMT4">
                  <p:embed/>
                </p:oleObj>
              </mc:Choice>
              <mc:Fallback>
                <p:oleObj name="Equation" r:id="rId8" imgW="2755800" imgH="304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505200"/>
                        <a:ext cx="6151563" cy="681038"/>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33576" name="Rectangle 8"/>
          <p:cNvSpPr>
            <a:spLocks noChangeArrowheads="1"/>
          </p:cNvSpPr>
          <p:nvPr/>
        </p:nvSpPr>
        <p:spPr bwMode="auto">
          <a:xfrm>
            <a:off x="533400" y="4267200"/>
            <a:ext cx="3962400" cy="533400"/>
          </a:xfrm>
          <a:prstGeom prst="rect">
            <a:avLst/>
          </a:prstGeom>
          <a:noFill/>
          <a:ln w="9525">
            <a:noFill/>
            <a:miter lim="800000"/>
            <a:headEnd/>
            <a:tailEnd/>
          </a:ln>
          <a:effectLst/>
        </p:spPr>
        <p:txBody>
          <a:bodyPr/>
          <a:lstStyle/>
          <a:p>
            <a:pPr indent="223838" eaLnBrk="0" hangingPunct="0">
              <a:spcBef>
                <a:spcPct val="20000"/>
              </a:spcBef>
            </a:pPr>
            <a:r>
              <a:rPr lang="en-US" dirty="0">
                <a:latin typeface="Arial" charset="0"/>
              </a:rPr>
              <a:t>Applying this here, we get</a:t>
            </a:r>
          </a:p>
        </p:txBody>
      </p:sp>
      <p:graphicFrame>
        <p:nvGraphicFramePr>
          <p:cNvPr id="1133577" name="Object 9"/>
          <p:cNvGraphicFramePr>
            <a:graphicFrameLocks noChangeAspect="1"/>
          </p:cNvGraphicFramePr>
          <p:nvPr/>
        </p:nvGraphicFramePr>
        <p:xfrm>
          <a:off x="457200" y="4800600"/>
          <a:ext cx="6094413" cy="1362075"/>
        </p:xfrm>
        <a:graphic>
          <a:graphicData uri="http://schemas.openxmlformats.org/presentationml/2006/ole">
            <mc:AlternateContent xmlns:mc="http://schemas.openxmlformats.org/markup-compatibility/2006">
              <mc:Choice xmlns:v="urn:schemas-microsoft-com:vml" Requires="v">
                <p:oleObj spid="_x0000_s1133693" name="Equation" r:id="rId10" imgW="2730240" imgH="609480" progId="Equation.DSMT4">
                  <p:embed/>
                </p:oleObj>
              </mc:Choice>
              <mc:Fallback>
                <p:oleObj name="Equation" r:id="rId10" imgW="2730240" imgH="6094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00600"/>
                        <a:ext cx="6094413" cy="1362075"/>
                      </a:xfrm>
                      <a:prstGeom prst="rect">
                        <a:avLst/>
                      </a:prstGeom>
                      <a:solidFill>
                        <a:srgbClr val="66FFFF"/>
                      </a:solidFill>
                      <a:ln w="38100">
                        <a:solidFill>
                          <a:srgbClr val="000000"/>
                        </a:solidFill>
                        <a:miter lim="800000"/>
                        <a:headEnd/>
                        <a:tailEnd/>
                      </a:ln>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2362200" y="0"/>
            <a:ext cx="6781800" cy="838200"/>
          </a:xfrm>
        </p:spPr>
        <p:txBody>
          <a:bodyPr/>
          <a:lstStyle/>
          <a:p>
            <a:r>
              <a:rPr lang="en-US"/>
              <a:t>Power with Sinusoids – 3</a:t>
            </a:r>
          </a:p>
        </p:txBody>
      </p:sp>
      <p:sp>
        <p:nvSpPr>
          <p:cNvPr id="1135619" name="Rectangle 3"/>
          <p:cNvSpPr>
            <a:spLocks noGrp="1" noChangeArrowheads="1"/>
          </p:cNvSpPr>
          <p:nvPr>
            <p:ph type="body" idx="1"/>
          </p:nvPr>
        </p:nvSpPr>
        <p:spPr>
          <a:xfrm>
            <a:off x="533400" y="762000"/>
            <a:ext cx="8153400" cy="533400"/>
          </a:xfrm>
        </p:spPr>
        <p:txBody>
          <a:bodyPr/>
          <a:lstStyle/>
          <a:p>
            <a:pPr marL="0" indent="223838">
              <a:buFontTx/>
              <a:buNone/>
            </a:pPr>
            <a:r>
              <a:rPr lang="en-US" sz="2400"/>
              <a:t>In the last slide we found that</a:t>
            </a:r>
          </a:p>
        </p:txBody>
      </p:sp>
      <p:graphicFrame>
        <p:nvGraphicFramePr>
          <p:cNvPr id="1135620" name="Object 4"/>
          <p:cNvGraphicFramePr>
            <a:graphicFrameLocks noChangeAspect="1"/>
          </p:cNvGraphicFramePr>
          <p:nvPr/>
        </p:nvGraphicFramePr>
        <p:xfrm>
          <a:off x="4505325" y="4130675"/>
          <a:ext cx="4638675" cy="2727325"/>
        </p:xfrm>
        <a:graphic>
          <a:graphicData uri="http://schemas.openxmlformats.org/presentationml/2006/ole">
            <mc:AlternateContent xmlns:mc="http://schemas.openxmlformats.org/markup-compatibility/2006">
              <mc:Choice xmlns:v="urn:schemas-microsoft-com:vml" Requires="v">
                <p:oleObj spid="_x0000_s1135767"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4130675"/>
                        <a:ext cx="4638675" cy="2727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5621" name="Rectangle 5"/>
          <p:cNvSpPr>
            <a:spLocks noChangeArrowheads="1"/>
          </p:cNvSpPr>
          <p:nvPr/>
        </p:nvSpPr>
        <p:spPr bwMode="auto">
          <a:xfrm>
            <a:off x="304800" y="2667000"/>
            <a:ext cx="8153400" cy="533400"/>
          </a:xfrm>
          <a:prstGeom prst="rect">
            <a:avLst/>
          </a:prstGeom>
          <a:noFill/>
          <a:ln w="9525">
            <a:noFill/>
            <a:miter lim="800000"/>
            <a:headEnd/>
            <a:tailEnd/>
          </a:ln>
          <a:effectLst/>
        </p:spPr>
        <p:txBody>
          <a:bodyPr/>
          <a:lstStyle/>
          <a:p>
            <a:pPr indent="223838" eaLnBrk="0" hangingPunct="0">
              <a:spcBef>
                <a:spcPct val="20000"/>
              </a:spcBef>
            </a:pPr>
            <a:r>
              <a:rPr lang="en-US" dirty="0">
                <a:latin typeface="Arial" charset="0"/>
              </a:rPr>
              <a:t>Now, we can use another formula from trigonometry, </a:t>
            </a:r>
          </a:p>
        </p:txBody>
      </p:sp>
      <p:sp>
        <p:nvSpPr>
          <p:cNvPr id="1135622" name="Rectangle 6"/>
          <p:cNvSpPr>
            <a:spLocks noChangeArrowheads="1"/>
          </p:cNvSpPr>
          <p:nvPr/>
        </p:nvSpPr>
        <p:spPr bwMode="auto">
          <a:xfrm>
            <a:off x="304800" y="3886200"/>
            <a:ext cx="3429000" cy="914400"/>
          </a:xfrm>
          <a:prstGeom prst="rect">
            <a:avLst/>
          </a:prstGeom>
          <a:noFill/>
          <a:ln w="9525">
            <a:noFill/>
            <a:miter lim="800000"/>
            <a:headEnd/>
            <a:tailEnd/>
          </a:ln>
          <a:effectLst/>
        </p:spPr>
        <p:txBody>
          <a:bodyPr/>
          <a:lstStyle/>
          <a:p>
            <a:pPr indent="223838" eaLnBrk="0" hangingPunct="0">
              <a:spcBef>
                <a:spcPct val="20000"/>
              </a:spcBef>
            </a:pPr>
            <a:r>
              <a:rPr lang="en-US">
                <a:latin typeface="Arial" charset="0"/>
              </a:rPr>
              <a:t>Applying this here in the second term, with</a:t>
            </a:r>
          </a:p>
        </p:txBody>
      </p:sp>
      <p:graphicFrame>
        <p:nvGraphicFramePr>
          <p:cNvPr id="1135623" name="Object 7"/>
          <p:cNvGraphicFramePr>
            <a:graphicFrameLocks noChangeAspect="1"/>
          </p:cNvGraphicFramePr>
          <p:nvPr/>
        </p:nvGraphicFramePr>
        <p:xfrm>
          <a:off x="381000" y="1219200"/>
          <a:ext cx="6094413" cy="1362075"/>
        </p:xfrm>
        <a:graphic>
          <a:graphicData uri="http://schemas.openxmlformats.org/presentationml/2006/ole">
            <mc:AlternateContent xmlns:mc="http://schemas.openxmlformats.org/markup-compatibility/2006">
              <mc:Choice xmlns:v="urn:schemas-microsoft-com:vml" Requires="v">
                <p:oleObj spid="_x0000_s1135768" name="Equation" r:id="rId6" imgW="2730240" imgH="609480" progId="Equation.DSMT4">
                  <p:embed/>
                </p:oleObj>
              </mc:Choice>
              <mc:Fallback>
                <p:oleObj name="Equation" r:id="rId6" imgW="2730240" imgH="6094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19200"/>
                        <a:ext cx="6094413" cy="13620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35624" name="Object 8"/>
          <p:cNvGraphicFramePr>
            <a:graphicFrameLocks noChangeAspect="1"/>
          </p:cNvGraphicFramePr>
          <p:nvPr/>
        </p:nvGraphicFramePr>
        <p:xfrm>
          <a:off x="677863" y="3313113"/>
          <a:ext cx="5556250" cy="454025"/>
        </p:xfrm>
        <a:graphic>
          <a:graphicData uri="http://schemas.openxmlformats.org/presentationml/2006/ole">
            <mc:AlternateContent xmlns:mc="http://schemas.openxmlformats.org/markup-compatibility/2006">
              <mc:Choice xmlns:v="urn:schemas-microsoft-com:vml" Requires="v">
                <p:oleObj spid="_x0000_s1135769" name="Equation" r:id="rId8" imgW="2489040" imgH="203040" progId="Equation.DSMT4">
                  <p:embed/>
                </p:oleObj>
              </mc:Choice>
              <mc:Fallback>
                <p:oleObj name="Equation" r:id="rId8" imgW="2489040" imgH="20304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863" y="3313113"/>
                        <a:ext cx="5556250" cy="45402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35625" name="Object 9"/>
          <p:cNvGraphicFramePr>
            <a:graphicFrameLocks noChangeAspect="1"/>
          </p:cNvGraphicFramePr>
          <p:nvPr/>
        </p:nvGraphicFramePr>
        <p:xfrm>
          <a:off x="4191000" y="3962400"/>
          <a:ext cx="4818063" cy="2695575"/>
        </p:xfrm>
        <a:graphic>
          <a:graphicData uri="http://schemas.openxmlformats.org/presentationml/2006/ole">
            <mc:AlternateContent xmlns:mc="http://schemas.openxmlformats.org/markup-compatibility/2006">
              <mc:Choice xmlns:v="urn:schemas-microsoft-com:vml" Requires="v">
                <p:oleObj spid="_x0000_s1135770" name="Equation" r:id="rId10" imgW="2158920" imgH="1206360" progId="Equation.DSMT4">
                  <p:embed/>
                </p:oleObj>
              </mc:Choice>
              <mc:Fallback>
                <p:oleObj name="Equation" r:id="rId10" imgW="2158920" imgH="12063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39624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35626" name="Object 10"/>
          <p:cNvGraphicFramePr>
            <a:graphicFrameLocks noChangeAspect="1"/>
          </p:cNvGraphicFramePr>
          <p:nvPr/>
        </p:nvGraphicFramePr>
        <p:xfrm>
          <a:off x="838200" y="4800600"/>
          <a:ext cx="1814513" cy="965200"/>
        </p:xfrm>
        <a:graphic>
          <a:graphicData uri="http://schemas.openxmlformats.org/presentationml/2006/ole">
            <mc:AlternateContent xmlns:mc="http://schemas.openxmlformats.org/markup-compatibility/2006">
              <mc:Choice xmlns:v="urn:schemas-microsoft-com:vml" Requires="v">
                <p:oleObj spid="_x0000_s1135771" name="Equation" r:id="rId12" imgW="812520" imgH="431640" progId="Equation.DSMT4">
                  <p:embed/>
                </p:oleObj>
              </mc:Choice>
              <mc:Fallback>
                <p:oleObj name="Equation" r:id="rId12" imgW="812520" imgH="43164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4800600"/>
                        <a:ext cx="1814513" cy="965200"/>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35627" name="Rectangle 11"/>
          <p:cNvSpPr>
            <a:spLocks noChangeArrowheads="1"/>
          </p:cNvSpPr>
          <p:nvPr/>
        </p:nvSpPr>
        <p:spPr bwMode="auto">
          <a:xfrm>
            <a:off x="2743200" y="5029200"/>
            <a:ext cx="1371600" cy="533400"/>
          </a:xfrm>
          <a:prstGeom prst="rect">
            <a:avLst/>
          </a:prstGeom>
          <a:noFill/>
          <a:ln w="9525">
            <a:noFill/>
            <a:miter lim="800000"/>
            <a:headEnd/>
            <a:tailEnd/>
          </a:ln>
          <a:effectLst/>
        </p:spPr>
        <p:txBody>
          <a:bodyPr/>
          <a:lstStyle/>
          <a:p>
            <a:pPr indent="223838" eaLnBrk="0" hangingPunct="0">
              <a:spcBef>
                <a:spcPct val="20000"/>
              </a:spcBef>
            </a:pPr>
            <a:r>
              <a:rPr lang="en-US">
                <a:latin typeface="Arial" charset="0"/>
              </a:rPr>
              <a:t>we get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2362200" y="0"/>
            <a:ext cx="6781800" cy="838200"/>
          </a:xfrm>
        </p:spPr>
        <p:txBody>
          <a:bodyPr/>
          <a:lstStyle/>
          <a:p>
            <a:r>
              <a:rPr lang="en-US"/>
              <a:t>Power with Sinusoids – 4</a:t>
            </a:r>
          </a:p>
        </p:txBody>
      </p:sp>
      <p:sp>
        <p:nvSpPr>
          <p:cNvPr id="1137667" name="Rectangle 3"/>
          <p:cNvSpPr>
            <a:spLocks noGrp="1" noChangeArrowheads="1"/>
          </p:cNvSpPr>
          <p:nvPr>
            <p:ph type="body" idx="1"/>
          </p:nvPr>
        </p:nvSpPr>
        <p:spPr>
          <a:xfrm>
            <a:off x="533400" y="762000"/>
            <a:ext cx="8153400" cy="533400"/>
          </a:xfrm>
        </p:spPr>
        <p:txBody>
          <a:bodyPr/>
          <a:lstStyle/>
          <a:p>
            <a:pPr marL="0" indent="223838">
              <a:buFontTx/>
              <a:buNone/>
            </a:pPr>
            <a:r>
              <a:rPr lang="en-US" sz="2400"/>
              <a:t>So, we have that</a:t>
            </a:r>
          </a:p>
        </p:txBody>
      </p:sp>
      <p:graphicFrame>
        <p:nvGraphicFramePr>
          <p:cNvPr id="1137668" name="Object 4"/>
          <p:cNvGraphicFramePr>
            <a:graphicFrameLocks noChangeAspect="1"/>
          </p:cNvGraphicFramePr>
          <p:nvPr/>
        </p:nvGraphicFramePr>
        <p:xfrm>
          <a:off x="3429000" y="3497263"/>
          <a:ext cx="5715000" cy="3360737"/>
        </p:xfrm>
        <a:graphic>
          <a:graphicData uri="http://schemas.openxmlformats.org/presentationml/2006/ole">
            <mc:AlternateContent xmlns:mc="http://schemas.openxmlformats.org/markup-compatibility/2006">
              <mc:Choice xmlns:v="urn:schemas-microsoft-com:vml" Requires="v">
                <p:oleObj spid="_x0000_s1137727"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97263"/>
                        <a:ext cx="5715000" cy="33607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7669" name="Rectangle 5"/>
          <p:cNvSpPr>
            <a:spLocks noChangeArrowheads="1"/>
          </p:cNvSpPr>
          <p:nvPr/>
        </p:nvSpPr>
        <p:spPr bwMode="auto">
          <a:xfrm>
            <a:off x="0" y="3886200"/>
            <a:ext cx="3276600" cy="2743200"/>
          </a:xfrm>
          <a:prstGeom prst="rect">
            <a:avLst/>
          </a:prstGeom>
          <a:noFill/>
          <a:ln w="9525">
            <a:noFill/>
            <a:miter lim="800000"/>
            <a:headEnd/>
            <a:tailEnd/>
          </a:ln>
          <a:effectLst/>
        </p:spPr>
        <p:txBody>
          <a:bodyPr/>
          <a:lstStyle/>
          <a:p>
            <a:pPr indent="223838" eaLnBrk="0" hangingPunct="0">
              <a:spcBef>
                <a:spcPct val="20000"/>
              </a:spcBef>
            </a:pPr>
            <a:r>
              <a:rPr lang="en-US" dirty="0">
                <a:latin typeface="Arial" charset="0"/>
              </a:rPr>
              <a:t>Now, we can look at the plot that we had, and it can make more sense.  Let us note some special properties in the slides that follow.  </a:t>
            </a:r>
          </a:p>
        </p:txBody>
      </p:sp>
      <p:graphicFrame>
        <p:nvGraphicFramePr>
          <p:cNvPr id="1137670" name="Object 6"/>
          <p:cNvGraphicFramePr>
            <a:graphicFrameLocks noChangeAspect="1"/>
          </p:cNvGraphicFramePr>
          <p:nvPr/>
        </p:nvGraphicFramePr>
        <p:xfrm>
          <a:off x="304800" y="1219200"/>
          <a:ext cx="4818063" cy="2695575"/>
        </p:xfrm>
        <a:graphic>
          <a:graphicData uri="http://schemas.openxmlformats.org/presentationml/2006/ole">
            <mc:AlternateContent xmlns:mc="http://schemas.openxmlformats.org/markup-compatibility/2006">
              <mc:Choice xmlns:v="urn:schemas-microsoft-com:vml" Requires="v">
                <p:oleObj spid="_x0000_s1137728" name="Equation" r:id="rId6" imgW="2158920" imgH="1206360" progId="Equation.DSMT4">
                  <p:embed/>
                </p:oleObj>
              </mc:Choice>
              <mc:Fallback>
                <p:oleObj name="Equation" r:id="rId6" imgW="2158920" imgH="12063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192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a:xfrm>
            <a:off x="2362200" y="0"/>
            <a:ext cx="6781800" cy="1295400"/>
          </a:xfrm>
        </p:spPr>
        <p:txBody>
          <a:bodyPr/>
          <a:lstStyle/>
          <a:p>
            <a:r>
              <a:rPr lang="en-US"/>
              <a:t>Power with Sinusoids – </a:t>
            </a:r>
            <a:br>
              <a:rPr lang="en-US"/>
            </a:br>
            <a:r>
              <a:rPr lang="en-US"/>
              <a:t>Note 1</a:t>
            </a:r>
          </a:p>
        </p:txBody>
      </p:sp>
      <p:sp>
        <p:nvSpPr>
          <p:cNvPr id="1139715" name="Rectangle 3"/>
          <p:cNvSpPr>
            <a:spLocks noGrp="1" noChangeArrowheads="1"/>
          </p:cNvSpPr>
          <p:nvPr>
            <p:ph type="body" idx="1"/>
          </p:nvPr>
        </p:nvSpPr>
        <p:spPr>
          <a:xfrm>
            <a:off x="152400" y="3505200"/>
            <a:ext cx="2362200" cy="3124200"/>
          </a:xfrm>
        </p:spPr>
        <p:txBody>
          <a:bodyPr/>
          <a:lstStyle/>
          <a:p>
            <a:pPr marL="0" indent="223838">
              <a:lnSpc>
                <a:spcPct val="90000"/>
              </a:lnSpc>
              <a:buFontTx/>
              <a:buNone/>
            </a:pPr>
            <a:r>
              <a:rPr lang="en-US" sz="2400" dirty="0"/>
              <a:t>First, note that even though </a:t>
            </a:r>
            <a:r>
              <a:rPr lang="en-US" sz="2400" i="1" dirty="0">
                <a:latin typeface="Times New Roman" panose="02020603050405020304" pitchFamily="18" charset="0"/>
                <a:cs typeface="Times New Roman" panose="02020603050405020304" pitchFamily="18" charset="0"/>
              </a:rPr>
              <a:t>v(t)</a:t>
            </a:r>
            <a:r>
              <a:rPr lang="en-US" sz="2400" dirty="0"/>
              <a:t> and </a:t>
            </a:r>
            <a:r>
              <a:rPr lang="en-US" sz="2400" i="1" dirty="0">
                <a:latin typeface="Times New Roman" panose="02020603050405020304" pitchFamily="18" charset="0"/>
                <a:cs typeface="Times New Roman" panose="02020603050405020304" pitchFamily="18" charset="0"/>
              </a:rPr>
              <a:t>i(t)</a:t>
            </a:r>
            <a:r>
              <a:rPr lang="en-US" sz="2400" dirty="0"/>
              <a:t> were zero-mean sinusoids, the product, </a:t>
            </a:r>
            <a:r>
              <a:rPr lang="en-US" sz="2400" i="1" dirty="0">
                <a:latin typeface="Times New Roman" panose="02020603050405020304" pitchFamily="18" charset="0"/>
                <a:cs typeface="Times New Roman" panose="02020603050405020304" pitchFamily="18" charset="0"/>
              </a:rPr>
              <a:t>p(t)</a:t>
            </a:r>
            <a:r>
              <a:rPr lang="en-US" sz="2400" i="1" dirty="0"/>
              <a:t>,</a:t>
            </a:r>
            <a:r>
              <a:rPr lang="en-US" sz="2400" dirty="0"/>
              <a:t> does not generally have a zero mean.</a:t>
            </a:r>
          </a:p>
        </p:txBody>
      </p:sp>
      <p:graphicFrame>
        <p:nvGraphicFramePr>
          <p:cNvPr id="1139717" name="Object 5"/>
          <p:cNvGraphicFramePr>
            <a:graphicFrameLocks noChangeAspect="1"/>
          </p:cNvGraphicFramePr>
          <p:nvPr/>
        </p:nvGraphicFramePr>
        <p:xfrm>
          <a:off x="0" y="685800"/>
          <a:ext cx="4818063" cy="2695575"/>
        </p:xfrm>
        <a:graphic>
          <a:graphicData uri="http://schemas.openxmlformats.org/presentationml/2006/ole">
            <mc:AlternateContent xmlns:mc="http://schemas.openxmlformats.org/markup-compatibility/2006">
              <mc:Choice xmlns:v="urn:schemas-microsoft-com:vml" Requires="v">
                <p:oleObj spid="_x0000_s1139776" name="Equation" r:id="rId4" imgW="2158920" imgH="1206360" progId="Equation.DSMT4">
                  <p:embed/>
                </p:oleObj>
              </mc:Choice>
              <mc:Fallback>
                <p:oleObj name="Equation" r:id="rId4" imgW="2158920" imgH="12063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pSp>
        <p:nvGrpSpPr>
          <p:cNvPr id="2" name="Group 1"/>
          <p:cNvGrpSpPr/>
          <p:nvPr/>
        </p:nvGrpSpPr>
        <p:grpSpPr>
          <a:xfrm>
            <a:off x="2590800" y="1412875"/>
            <a:ext cx="6553200" cy="5445125"/>
            <a:chOff x="2590800" y="1412875"/>
            <a:chExt cx="6553200" cy="5445125"/>
          </a:xfrm>
        </p:grpSpPr>
        <p:graphicFrame>
          <p:nvGraphicFramePr>
            <p:cNvPr id="1139716" name="Object 4"/>
            <p:cNvGraphicFramePr>
              <a:graphicFrameLocks noChangeAspect="1"/>
            </p:cNvGraphicFramePr>
            <p:nvPr>
              <p:extLst>
                <p:ext uri="{D42A27DB-BD31-4B8C-83A1-F6EECF244321}">
                  <p14:modId xmlns:p14="http://schemas.microsoft.com/office/powerpoint/2010/main" val="555947376"/>
                </p:ext>
              </p:extLst>
            </p:nvPr>
          </p:nvGraphicFramePr>
          <p:xfrm>
            <a:off x="2590800" y="3005138"/>
            <a:ext cx="6553200" cy="3852862"/>
          </p:xfrm>
          <a:graphic>
            <a:graphicData uri="http://schemas.openxmlformats.org/presentationml/2006/ole">
              <mc:AlternateContent xmlns:mc="http://schemas.openxmlformats.org/markup-compatibility/2006">
                <mc:Choice xmlns:v="urn:schemas-microsoft-com:vml" Requires="v">
                  <p:oleObj spid="_x0000_s1139777" name="Chart" r:id="rId6" imgW="8296656" imgH="5658307" progId="Excel.Chart.8">
                    <p:embed/>
                  </p:oleObj>
                </mc:Choice>
                <mc:Fallback>
                  <p:oleObj name="Chart" r:id="rId6" imgW="8296656" imgH="5658307" progId="Excel.Char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005138"/>
                          <a:ext cx="6553200" cy="3852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9718" name="Text Box 6"/>
            <p:cNvSpPr txBox="1">
              <a:spLocks noChangeArrowheads="1"/>
            </p:cNvSpPr>
            <p:nvPr/>
          </p:nvSpPr>
          <p:spPr bwMode="auto">
            <a:xfrm>
              <a:off x="5089525" y="1412875"/>
              <a:ext cx="3521075" cy="1225550"/>
            </a:xfrm>
            <a:prstGeom prst="rect">
              <a:avLst/>
            </a:prstGeom>
            <a:solidFill>
              <a:schemeClr val="accent1"/>
            </a:solidFill>
            <a:ln w="38100">
              <a:solidFill>
                <a:srgbClr val="66FFFF"/>
              </a:solidFill>
              <a:miter lim="800000"/>
              <a:headEnd/>
              <a:tailEnd/>
            </a:ln>
            <a:effectLst/>
          </p:spPr>
          <p:txBody>
            <a:bodyPr>
              <a:spAutoFit/>
            </a:bodyPr>
            <a:lstStyle/>
            <a:p>
              <a:pPr eaLnBrk="0" hangingPunct="0"/>
              <a:r>
                <a:rPr lang="en-US"/>
                <a:t>The power curve is not centered at zero, so the average is not zero.</a:t>
              </a:r>
            </a:p>
          </p:txBody>
        </p:sp>
        <p:sp>
          <p:nvSpPr>
            <p:cNvPr id="1139719" name="Line 7"/>
            <p:cNvSpPr>
              <a:spLocks noChangeShapeType="1"/>
            </p:cNvSpPr>
            <p:nvPr/>
          </p:nvSpPr>
          <p:spPr bwMode="auto">
            <a:xfrm flipH="1">
              <a:off x="4800600" y="2667000"/>
              <a:ext cx="1066800" cy="1676400"/>
            </a:xfrm>
            <a:prstGeom prst="line">
              <a:avLst/>
            </a:prstGeom>
            <a:noFill/>
            <a:ln w="38100">
              <a:solidFill>
                <a:srgbClr val="66FFFF"/>
              </a:solidFill>
              <a:round/>
              <a:headEnd/>
              <a:tailEnd type="triangle" w="med" len="med"/>
            </a:ln>
            <a:effectLst/>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2362200" y="0"/>
            <a:ext cx="6781800" cy="1295400"/>
          </a:xfrm>
        </p:spPr>
        <p:txBody>
          <a:bodyPr/>
          <a:lstStyle/>
          <a:p>
            <a:r>
              <a:rPr lang="en-US"/>
              <a:t>Power with Sinusoids – </a:t>
            </a:r>
            <a:br>
              <a:rPr lang="en-US"/>
            </a:br>
            <a:r>
              <a:rPr lang="en-US"/>
              <a:t>Note 2</a:t>
            </a:r>
          </a:p>
        </p:txBody>
      </p:sp>
      <p:sp>
        <p:nvSpPr>
          <p:cNvPr id="1141763" name="Rectangle 3"/>
          <p:cNvSpPr>
            <a:spLocks noGrp="1" noChangeArrowheads="1"/>
          </p:cNvSpPr>
          <p:nvPr>
            <p:ph type="body" idx="1"/>
          </p:nvPr>
        </p:nvSpPr>
        <p:spPr>
          <a:xfrm>
            <a:off x="152400" y="3505200"/>
            <a:ext cx="2362200" cy="3124200"/>
          </a:xfrm>
        </p:spPr>
        <p:txBody>
          <a:bodyPr/>
          <a:lstStyle/>
          <a:p>
            <a:pPr marL="0" indent="223838">
              <a:lnSpc>
                <a:spcPct val="90000"/>
              </a:lnSpc>
              <a:buFontTx/>
              <a:buNone/>
            </a:pPr>
            <a:r>
              <a:rPr lang="en-US" sz="2400" dirty="0"/>
              <a:t>In fact, the mean, or average value, of the power is equal to the first term of this equation, since the average of the sinusoids is zero.</a:t>
            </a:r>
          </a:p>
        </p:txBody>
      </p:sp>
      <p:graphicFrame>
        <p:nvGraphicFramePr>
          <p:cNvPr id="1141764" name="Object 4"/>
          <p:cNvGraphicFramePr>
            <a:graphicFrameLocks noChangeAspect="1"/>
          </p:cNvGraphicFramePr>
          <p:nvPr/>
        </p:nvGraphicFramePr>
        <p:xfrm>
          <a:off x="2590800" y="3005138"/>
          <a:ext cx="6553200" cy="3852862"/>
        </p:xfrm>
        <a:graphic>
          <a:graphicData uri="http://schemas.openxmlformats.org/presentationml/2006/ole">
            <mc:AlternateContent xmlns:mc="http://schemas.openxmlformats.org/markup-compatibility/2006">
              <mc:Choice xmlns:v="urn:schemas-microsoft-com:vml" Requires="v">
                <p:oleObj spid="_x0000_s1141854"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5138"/>
                        <a:ext cx="6553200" cy="3852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1765" name="Object 5"/>
          <p:cNvGraphicFramePr>
            <a:graphicFrameLocks noChangeAspect="1"/>
          </p:cNvGraphicFramePr>
          <p:nvPr/>
        </p:nvGraphicFramePr>
        <p:xfrm>
          <a:off x="0" y="685800"/>
          <a:ext cx="4818063" cy="2695575"/>
        </p:xfrm>
        <a:graphic>
          <a:graphicData uri="http://schemas.openxmlformats.org/presentationml/2006/ole">
            <mc:AlternateContent xmlns:mc="http://schemas.openxmlformats.org/markup-compatibility/2006">
              <mc:Choice xmlns:v="urn:schemas-microsoft-com:vml" Requires="v">
                <p:oleObj spid="_x0000_s1141855" name="Equation" r:id="rId6" imgW="2158920" imgH="1206360" progId="Equation.DSMT4">
                  <p:embed/>
                </p:oleObj>
              </mc:Choice>
              <mc:Fallback>
                <p:oleObj name="Equation" r:id="rId6" imgW="2158920" imgH="1206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1766" name="Object 6"/>
          <p:cNvGraphicFramePr>
            <a:graphicFrameLocks noChangeAspect="1"/>
          </p:cNvGraphicFramePr>
          <p:nvPr>
            <p:extLst>
              <p:ext uri="{D42A27DB-BD31-4B8C-83A1-F6EECF244321}">
                <p14:modId xmlns:p14="http://schemas.microsoft.com/office/powerpoint/2010/main" val="1120203836"/>
              </p:ext>
            </p:extLst>
          </p:nvPr>
        </p:nvGraphicFramePr>
        <p:xfrm>
          <a:off x="4953000" y="1676400"/>
          <a:ext cx="3910013" cy="879475"/>
        </p:xfrm>
        <a:graphic>
          <a:graphicData uri="http://schemas.openxmlformats.org/presentationml/2006/ole">
            <mc:AlternateContent xmlns:mc="http://schemas.openxmlformats.org/markup-compatibility/2006">
              <mc:Choice xmlns:v="urn:schemas-microsoft-com:vml" Requires="v">
                <p:oleObj spid="_x0000_s1141856" name="Equation" r:id="rId8" imgW="1752480" imgH="393480" progId="Equation.DSMT4">
                  <p:embed/>
                </p:oleObj>
              </mc:Choice>
              <mc:Fallback>
                <p:oleObj name="Equation" r:id="rId8" imgW="175248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1676400"/>
                        <a:ext cx="3910013" cy="879475"/>
                      </a:xfrm>
                      <a:prstGeom prst="rect">
                        <a:avLst/>
                      </a:prstGeom>
                      <a:solidFill>
                        <a:srgbClr val="66FFFF"/>
                      </a:solidFill>
                      <a:ln w="38100">
                        <a:solidFill>
                          <a:srgbClr val="000000"/>
                        </a:solidFill>
                        <a:miter lim="800000"/>
                        <a:headEnd/>
                        <a:tailEnd/>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2362200" y="0"/>
            <a:ext cx="6781800" cy="1295400"/>
          </a:xfrm>
        </p:spPr>
        <p:txBody>
          <a:bodyPr/>
          <a:lstStyle/>
          <a:p>
            <a:r>
              <a:rPr lang="en-US"/>
              <a:t>Power with Sinusoids – </a:t>
            </a:r>
            <a:br>
              <a:rPr lang="en-US"/>
            </a:br>
            <a:r>
              <a:rPr lang="en-US"/>
              <a:t>Note 3</a:t>
            </a:r>
          </a:p>
        </p:txBody>
      </p:sp>
      <p:sp>
        <p:nvSpPr>
          <p:cNvPr id="1143811" name="Rectangle 3"/>
          <p:cNvSpPr>
            <a:spLocks noGrp="1" noChangeArrowheads="1"/>
          </p:cNvSpPr>
          <p:nvPr>
            <p:ph type="body" idx="1"/>
          </p:nvPr>
        </p:nvSpPr>
        <p:spPr>
          <a:xfrm>
            <a:off x="152400" y="3505200"/>
            <a:ext cx="2362200" cy="3124200"/>
          </a:xfrm>
        </p:spPr>
        <p:txBody>
          <a:bodyPr/>
          <a:lstStyle/>
          <a:p>
            <a:pPr marL="0" indent="223838">
              <a:lnSpc>
                <a:spcPct val="90000"/>
              </a:lnSpc>
              <a:buFontTx/>
              <a:buNone/>
            </a:pPr>
            <a:r>
              <a:rPr lang="en-US" sz="2400" dirty="0"/>
              <a:t>We use a capital letter </a:t>
            </a:r>
            <a:r>
              <a:rPr lang="en-US" sz="2400" i="1" dirty="0">
                <a:latin typeface="Times New Roman" panose="02020603050405020304" pitchFamily="18" charset="0"/>
                <a:cs typeface="Times New Roman" panose="02020603050405020304" pitchFamily="18" charset="0"/>
              </a:rPr>
              <a:t>P</a:t>
            </a:r>
            <a:r>
              <a:rPr lang="en-US" sz="2400" dirty="0"/>
              <a:t> to represent the average value of the power, </a:t>
            </a:r>
            <a:r>
              <a:rPr lang="en-US" sz="2400" i="1" dirty="0">
                <a:latin typeface="Times New Roman" panose="02020603050405020304" pitchFamily="18" charset="0"/>
                <a:cs typeface="Times New Roman" panose="02020603050405020304" pitchFamily="18" charset="0"/>
              </a:rPr>
              <a:t>p(t)</a:t>
            </a:r>
            <a:r>
              <a:rPr lang="en-US" sz="2400" dirty="0"/>
              <a:t>.  The average power is very useful to know.</a:t>
            </a:r>
          </a:p>
        </p:txBody>
      </p:sp>
      <p:graphicFrame>
        <p:nvGraphicFramePr>
          <p:cNvPr id="1143812" name="Object 4"/>
          <p:cNvGraphicFramePr>
            <a:graphicFrameLocks noChangeAspect="1"/>
          </p:cNvGraphicFramePr>
          <p:nvPr/>
        </p:nvGraphicFramePr>
        <p:xfrm>
          <a:off x="2590800" y="3005138"/>
          <a:ext cx="6553200" cy="3852862"/>
        </p:xfrm>
        <a:graphic>
          <a:graphicData uri="http://schemas.openxmlformats.org/presentationml/2006/ole">
            <mc:AlternateContent xmlns:mc="http://schemas.openxmlformats.org/markup-compatibility/2006">
              <mc:Choice xmlns:v="urn:schemas-microsoft-com:vml" Requires="v">
                <p:oleObj spid="_x0000_s1143902"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5138"/>
                        <a:ext cx="6553200" cy="3852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3813" name="Object 5"/>
          <p:cNvGraphicFramePr>
            <a:graphicFrameLocks noChangeAspect="1"/>
          </p:cNvGraphicFramePr>
          <p:nvPr/>
        </p:nvGraphicFramePr>
        <p:xfrm>
          <a:off x="0" y="685800"/>
          <a:ext cx="4818063" cy="2695575"/>
        </p:xfrm>
        <a:graphic>
          <a:graphicData uri="http://schemas.openxmlformats.org/presentationml/2006/ole">
            <mc:AlternateContent xmlns:mc="http://schemas.openxmlformats.org/markup-compatibility/2006">
              <mc:Choice xmlns:v="urn:schemas-microsoft-com:vml" Requires="v">
                <p:oleObj spid="_x0000_s1143903" name="Equation" r:id="rId6" imgW="2158920" imgH="1206360" progId="Equation.DSMT4">
                  <p:embed/>
                </p:oleObj>
              </mc:Choice>
              <mc:Fallback>
                <p:oleObj name="Equation" r:id="rId6" imgW="2158920" imgH="1206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3814" name="Object 6"/>
          <p:cNvGraphicFramePr>
            <a:graphicFrameLocks noChangeAspect="1"/>
          </p:cNvGraphicFramePr>
          <p:nvPr/>
        </p:nvGraphicFramePr>
        <p:xfrm>
          <a:off x="4495800" y="1676400"/>
          <a:ext cx="4476750" cy="879475"/>
        </p:xfrm>
        <a:graphic>
          <a:graphicData uri="http://schemas.openxmlformats.org/presentationml/2006/ole">
            <mc:AlternateContent xmlns:mc="http://schemas.openxmlformats.org/markup-compatibility/2006">
              <mc:Choice xmlns:v="urn:schemas-microsoft-com:vml" Requires="v">
                <p:oleObj spid="_x0000_s1143904" name="Equation" r:id="rId8" imgW="2006280" imgH="393480" progId="Equation.DSMT4">
                  <p:embed/>
                </p:oleObj>
              </mc:Choice>
              <mc:Fallback>
                <p:oleObj name="Equation" r:id="rId8" imgW="200628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676400"/>
                        <a:ext cx="4476750" cy="879475"/>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43815" name="Line 7"/>
          <p:cNvSpPr>
            <a:spLocks noChangeShapeType="1"/>
          </p:cNvSpPr>
          <p:nvPr/>
        </p:nvSpPr>
        <p:spPr bwMode="auto">
          <a:xfrm flipV="1">
            <a:off x="2133600" y="2286000"/>
            <a:ext cx="3733800" cy="16764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2362200" y="0"/>
            <a:ext cx="6629400" cy="1905000"/>
          </a:xfrm>
        </p:spPr>
        <p:txBody>
          <a:bodyPr/>
          <a:lstStyle/>
          <a:p>
            <a:r>
              <a:rPr lang="en-US" sz="4000" dirty="0"/>
              <a:t>Overview of this Lecture Set</a:t>
            </a:r>
            <a:br>
              <a:rPr lang="en-US" sz="4000" dirty="0"/>
            </a:br>
            <a:r>
              <a:rPr lang="en-US" sz="4000" dirty="0"/>
              <a:t> Complex Power – Background Concepts</a:t>
            </a:r>
          </a:p>
        </p:txBody>
      </p:sp>
      <p:sp>
        <p:nvSpPr>
          <p:cNvPr id="1108995" name="Rectangle 3"/>
          <p:cNvSpPr>
            <a:spLocks noGrp="1" noChangeArrowheads="1"/>
          </p:cNvSpPr>
          <p:nvPr>
            <p:ph type="body" idx="1"/>
          </p:nvPr>
        </p:nvSpPr>
        <p:spPr>
          <a:xfrm>
            <a:off x="685800" y="2971800"/>
            <a:ext cx="7772400" cy="3352800"/>
          </a:xfrm>
        </p:spPr>
        <p:txBody>
          <a:bodyPr/>
          <a:lstStyle/>
          <a:p>
            <a:pPr>
              <a:buFontTx/>
              <a:buNone/>
            </a:pPr>
            <a:r>
              <a:rPr lang="en-US" dirty="0"/>
              <a:t>In this set of lecture notes, we will cover the following topics:</a:t>
            </a:r>
          </a:p>
          <a:p>
            <a:r>
              <a:rPr lang="en-US" dirty="0"/>
              <a:t>Review of Sinusoidal Sources and Phasors</a:t>
            </a:r>
          </a:p>
          <a:p>
            <a:r>
              <a:rPr lang="en-US" dirty="0"/>
              <a:t>Review of RMS</a:t>
            </a:r>
          </a:p>
          <a:p>
            <a:r>
              <a:rPr lang="en-US" dirty="0"/>
              <a:t>Power with Sinusoids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a:xfrm>
            <a:off x="2362200" y="0"/>
            <a:ext cx="6781800" cy="1295400"/>
          </a:xfrm>
        </p:spPr>
        <p:txBody>
          <a:bodyPr/>
          <a:lstStyle/>
          <a:p>
            <a:r>
              <a:rPr lang="en-US"/>
              <a:t>Power with Sinusoids – </a:t>
            </a:r>
            <a:br>
              <a:rPr lang="en-US"/>
            </a:br>
            <a:r>
              <a:rPr lang="en-US"/>
              <a:t>Note 4</a:t>
            </a:r>
          </a:p>
        </p:txBody>
      </p:sp>
      <p:sp>
        <p:nvSpPr>
          <p:cNvPr id="1145859" name="Rectangle 3"/>
          <p:cNvSpPr>
            <a:spLocks noGrp="1" noChangeArrowheads="1"/>
          </p:cNvSpPr>
          <p:nvPr>
            <p:ph type="body" idx="1"/>
          </p:nvPr>
        </p:nvSpPr>
        <p:spPr>
          <a:xfrm>
            <a:off x="0" y="3505200"/>
            <a:ext cx="2514600" cy="3352800"/>
          </a:xfrm>
        </p:spPr>
        <p:txBody>
          <a:bodyPr/>
          <a:lstStyle/>
          <a:p>
            <a:pPr marL="0" indent="223838">
              <a:lnSpc>
                <a:spcPct val="90000"/>
              </a:lnSpc>
              <a:buFontTx/>
              <a:buNone/>
            </a:pPr>
            <a:r>
              <a:rPr lang="en-US" sz="2400" dirty="0"/>
              <a:t>This average power </a:t>
            </a:r>
            <a:r>
              <a:rPr lang="en-US" sz="2400" i="1" dirty="0">
                <a:latin typeface="Times New Roman" panose="02020603050405020304" pitchFamily="18" charset="0"/>
                <a:cs typeface="Times New Roman" panose="02020603050405020304" pitchFamily="18" charset="0"/>
              </a:rPr>
              <a:t>P</a:t>
            </a:r>
            <a:r>
              <a:rPr lang="en-US" sz="2400" dirty="0"/>
              <a:t> is a function of the magnitudes of the voltage and current, but also of the </a:t>
            </a:r>
            <a:r>
              <a:rPr lang="en-US" sz="2400" b="1" dirty="0"/>
              <a:t>difference in phase</a:t>
            </a:r>
            <a:r>
              <a:rPr lang="en-US" sz="2400" dirty="0"/>
              <a:t> between voltage and current.</a:t>
            </a:r>
          </a:p>
        </p:txBody>
      </p:sp>
      <p:graphicFrame>
        <p:nvGraphicFramePr>
          <p:cNvPr id="1145860" name="Object 4"/>
          <p:cNvGraphicFramePr>
            <a:graphicFrameLocks noChangeAspect="1"/>
          </p:cNvGraphicFramePr>
          <p:nvPr/>
        </p:nvGraphicFramePr>
        <p:xfrm>
          <a:off x="2590800" y="3005138"/>
          <a:ext cx="6553200" cy="3852862"/>
        </p:xfrm>
        <a:graphic>
          <a:graphicData uri="http://schemas.openxmlformats.org/presentationml/2006/ole">
            <mc:AlternateContent xmlns:mc="http://schemas.openxmlformats.org/markup-compatibility/2006">
              <mc:Choice xmlns:v="urn:schemas-microsoft-com:vml" Requires="v">
                <p:oleObj spid="_x0000_s1145950"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5138"/>
                        <a:ext cx="6553200" cy="3852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5861" name="Object 5"/>
          <p:cNvGraphicFramePr>
            <a:graphicFrameLocks noChangeAspect="1"/>
          </p:cNvGraphicFramePr>
          <p:nvPr/>
        </p:nvGraphicFramePr>
        <p:xfrm>
          <a:off x="0" y="685800"/>
          <a:ext cx="4818063" cy="2695575"/>
        </p:xfrm>
        <a:graphic>
          <a:graphicData uri="http://schemas.openxmlformats.org/presentationml/2006/ole">
            <mc:AlternateContent xmlns:mc="http://schemas.openxmlformats.org/markup-compatibility/2006">
              <mc:Choice xmlns:v="urn:schemas-microsoft-com:vml" Requires="v">
                <p:oleObj spid="_x0000_s1145951" name="Equation" r:id="rId6" imgW="2158920" imgH="1206360" progId="Equation.DSMT4">
                  <p:embed/>
                </p:oleObj>
              </mc:Choice>
              <mc:Fallback>
                <p:oleObj name="Equation" r:id="rId6" imgW="2158920" imgH="1206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5862" name="Object 6"/>
          <p:cNvGraphicFramePr>
            <a:graphicFrameLocks noChangeAspect="1"/>
          </p:cNvGraphicFramePr>
          <p:nvPr/>
        </p:nvGraphicFramePr>
        <p:xfrm>
          <a:off x="4495800" y="1676400"/>
          <a:ext cx="4476750" cy="879475"/>
        </p:xfrm>
        <a:graphic>
          <a:graphicData uri="http://schemas.openxmlformats.org/presentationml/2006/ole">
            <mc:AlternateContent xmlns:mc="http://schemas.openxmlformats.org/markup-compatibility/2006">
              <mc:Choice xmlns:v="urn:schemas-microsoft-com:vml" Requires="v">
                <p:oleObj spid="_x0000_s1145952" name="Equation" r:id="rId8" imgW="2006280" imgH="393480" progId="Equation.DSMT4">
                  <p:embed/>
                </p:oleObj>
              </mc:Choice>
              <mc:Fallback>
                <p:oleObj name="Equation" r:id="rId8" imgW="200628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676400"/>
                        <a:ext cx="4476750" cy="879475"/>
                      </a:xfrm>
                      <a:prstGeom prst="rect">
                        <a:avLst/>
                      </a:prstGeom>
                      <a:solidFill>
                        <a:srgbClr val="66FFFF"/>
                      </a:solidFill>
                      <a:ln w="38100">
                        <a:solidFill>
                          <a:srgbClr val="000000"/>
                        </a:solidFill>
                        <a:miter lim="800000"/>
                        <a:headEnd/>
                        <a:tailEnd/>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2362200" y="0"/>
            <a:ext cx="6781800" cy="1295400"/>
          </a:xfrm>
        </p:spPr>
        <p:txBody>
          <a:bodyPr/>
          <a:lstStyle/>
          <a:p>
            <a:r>
              <a:rPr lang="en-US"/>
              <a:t>Power with Sinusoids – </a:t>
            </a:r>
            <a:br>
              <a:rPr lang="en-US"/>
            </a:br>
            <a:r>
              <a:rPr lang="en-US"/>
              <a:t>Note 5</a:t>
            </a:r>
          </a:p>
        </p:txBody>
      </p:sp>
      <p:sp>
        <p:nvSpPr>
          <p:cNvPr id="1147907" name="Rectangle 3"/>
          <p:cNvSpPr>
            <a:spLocks noGrp="1" noChangeArrowheads="1"/>
          </p:cNvSpPr>
          <p:nvPr>
            <p:ph type="body" idx="1"/>
          </p:nvPr>
        </p:nvSpPr>
        <p:spPr>
          <a:xfrm>
            <a:off x="0" y="3505200"/>
            <a:ext cx="2514600" cy="3352800"/>
          </a:xfrm>
        </p:spPr>
        <p:txBody>
          <a:bodyPr/>
          <a:lstStyle/>
          <a:p>
            <a:pPr marL="0" indent="223838">
              <a:buFontTx/>
              <a:buNone/>
            </a:pPr>
            <a:r>
              <a:rPr lang="en-US" sz="2400" dirty="0"/>
              <a:t>The power varies with time, and is in fact sinusoidal with a frequency twice that of the voltage and current.</a:t>
            </a:r>
          </a:p>
        </p:txBody>
      </p:sp>
      <p:graphicFrame>
        <p:nvGraphicFramePr>
          <p:cNvPr id="1147908" name="Object 4"/>
          <p:cNvGraphicFramePr>
            <a:graphicFrameLocks noChangeAspect="1"/>
          </p:cNvGraphicFramePr>
          <p:nvPr/>
        </p:nvGraphicFramePr>
        <p:xfrm>
          <a:off x="2590800" y="3005138"/>
          <a:ext cx="6553200" cy="3852862"/>
        </p:xfrm>
        <a:graphic>
          <a:graphicData uri="http://schemas.openxmlformats.org/presentationml/2006/ole">
            <mc:AlternateContent xmlns:mc="http://schemas.openxmlformats.org/markup-compatibility/2006">
              <mc:Choice xmlns:v="urn:schemas-microsoft-com:vml" Requires="v">
                <p:oleObj spid="_x0000_s1147998" name="Chart" r:id="rId4" imgW="8296656" imgH="5658307" progId="Excel.Chart.8">
                  <p:embed/>
                </p:oleObj>
              </mc:Choice>
              <mc:Fallback>
                <p:oleObj name="Chart" r:id="rId4" imgW="8296656" imgH="5658307" progId="Excel.Char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5138"/>
                        <a:ext cx="6553200" cy="3852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7909" name="Object 5"/>
          <p:cNvGraphicFramePr>
            <a:graphicFrameLocks noChangeAspect="1"/>
          </p:cNvGraphicFramePr>
          <p:nvPr/>
        </p:nvGraphicFramePr>
        <p:xfrm>
          <a:off x="0" y="685800"/>
          <a:ext cx="4818063" cy="2695575"/>
        </p:xfrm>
        <a:graphic>
          <a:graphicData uri="http://schemas.openxmlformats.org/presentationml/2006/ole">
            <mc:AlternateContent xmlns:mc="http://schemas.openxmlformats.org/markup-compatibility/2006">
              <mc:Choice xmlns:v="urn:schemas-microsoft-com:vml" Requires="v">
                <p:oleObj spid="_x0000_s1147999" name="Equation" r:id="rId6" imgW="2158920" imgH="1206360" progId="Equation.DSMT4">
                  <p:embed/>
                </p:oleObj>
              </mc:Choice>
              <mc:Fallback>
                <p:oleObj name="Equation" r:id="rId6" imgW="2158920" imgH="1206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85800"/>
                        <a:ext cx="4818063" cy="2695575"/>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7910" name="Object 6"/>
          <p:cNvGraphicFramePr>
            <a:graphicFrameLocks noChangeAspect="1"/>
          </p:cNvGraphicFramePr>
          <p:nvPr/>
        </p:nvGraphicFramePr>
        <p:xfrm>
          <a:off x="4495800" y="1676400"/>
          <a:ext cx="4476750" cy="879475"/>
        </p:xfrm>
        <a:graphic>
          <a:graphicData uri="http://schemas.openxmlformats.org/presentationml/2006/ole">
            <mc:AlternateContent xmlns:mc="http://schemas.openxmlformats.org/markup-compatibility/2006">
              <mc:Choice xmlns:v="urn:schemas-microsoft-com:vml" Requires="v">
                <p:oleObj spid="_x0000_s1148000" name="Equation" r:id="rId8" imgW="2006280" imgH="393480" progId="Equation.DSMT4">
                  <p:embed/>
                </p:oleObj>
              </mc:Choice>
              <mc:Fallback>
                <p:oleObj name="Equation" r:id="rId8" imgW="2006280" imgH="393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676400"/>
                        <a:ext cx="4476750" cy="879475"/>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47911" name="Rectangle 7"/>
          <p:cNvSpPr>
            <a:spLocks noChangeArrowheads="1"/>
          </p:cNvSpPr>
          <p:nvPr/>
        </p:nvSpPr>
        <p:spPr bwMode="auto">
          <a:xfrm>
            <a:off x="3124200" y="1828800"/>
            <a:ext cx="457200" cy="381000"/>
          </a:xfrm>
          <a:prstGeom prst="rect">
            <a:avLst/>
          </a:prstGeom>
          <a:noFill/>
          <a:ln w="38100">
            <a:solidFill>
              <a:schemeClr val="accent1"/>
            </a:solidFill>
            <a:miter lim="800000"/>
            <a:headEnd/>
            <a:tailEnd/>
          </a:ln>
          <a:effectLst/>
        </p:spPr>
        <p:txBody>
          <a:bodyPr wrap="none" anchor="ctr"/>
          <a:lstStyle/>
          <a:p>
            <a:endParaRPr lang="en-US"/>
          </a:p>
        </p:txBody>
      </p:sp>
      <p:sp>
        <p:nvSpPr>
          <p:cNvPr id="1147912" name="Rectangle 8"/>
          <p:cNvSpPr>
            <a:spLocks noChangeArrowheads="1"/>
          </p:cNvSpPr>
          <p:nvPr/>
        </p:nvSpPr>
        <p:spPr bwMode="auto">
          <a:xfrm>
            <a:off x="3048000" y="2743200"/>
            <a:ext cx="457200" cy="381000"/>
          </a:xfrm>
          <a:prstGeom prst="rect">
            <a:avLst/>
          </a:prstGeom>
          <a:noFill/>
          <a:ln w="38100">
            <a:solidFill>
              <a:schemeClr val="accent1"/>
            </a:solidFill>
            <a:miter lim="800000"/>
            <a:headEnd/>
            <a:tailEnd/>
          </a:ln>
          <a:effectLst/>
        </p:spPr>
        <p:txBody>
          <a:bodyPr wrap="none" anchor="ctr"/>
          <a:lstStyle/>
          <a:p>
            <a:endParaRPr lang="en-US"/>
          </a:p>
        </p:txBody>
      </p:sp>
      <p:sp>
        <p:nvSpPr>
          <p:cNvPr id="1147913" name="Line 9"/>
          <p:cNvSpPr>
            <a:spLocks noChangeShapeType="1"/>
          </p:cNvSpPr>
          <p:nvPr/>
        </p:nvSpPr>
        <p:spPr bwMode="auto">
          <a:xfrm flipV="1">
            <a:off x="1905000" y="2209800"/>
            <a:ext cx="1219200" cy="1524000"/>
          </a:xfrm>
          <a:prstGeom prst="line">
            <a:avLst/>
          </a:prstGeom>
          <a:noFill/>
          <a:ln w="38100">
            <a:solidFill>
              <a:schemeClr val="accent1"/>
            </a:solidFill>
            <a:round/>
            <a:headEnd/>
            <a:tailEnd type="triangle" w="med" len="med"/>
          </a:ln>
          <a:effectLst/>
        </p:spPr>
        <p:txBody>
          <a:bodyPr/>
          <a:lstStyle/>
          <a:p>
            <a:endParaRPr lang="en-US"/>
          </a:p>
        </p:txBody>
      </p:sp>
      <p:sp>
        <p:nvSpPr>
          <p:cNvPr id="1147914" name="Line 10"/>
          <p:cNvSpPr>
            <a:spLocks noChangeShapeType="1"/>
          </p:cNvSpPr>
          <p:nvPr/>
        </p:nvSpPr>
        <p:spPr bwMode="auto">
          <a:xfrm flipV="1">
            <a:off x="1905000" y="3124200"/>
            <a:ext cx="1143000" cy="609600"/>
          </a:xfrm>
          <a:prstGeom prst="line">
            <a:avLst/>
          </a:prstGeom>
          <a:noFill/>
          <a:ln w="38100">
            <a:solidFill>
              <a:schemeClr val="accent1"/>
            </a:solidFill>
            <a:round/>
            <a:headEnd/>
            <a:tailEnd type="triangle" w="med" len="med"/>
          </a:ln>
          <a:effec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2362200" y="0"/>
            <a:ext cx="6781800" cy="762000"/>
          </a:xfrm>
        </p:spPr>
        <p:txBody>
          <a:bodyPr/>
          <a:lstStyle/>
          <a:p>
            <a:r>
              <a:rPr lang="en-US"/>
              <a:t>Shifting the Time Axis</a:t>
            </a:r>
          </a:p>
        </p:txBody>
      </p:sp>
      <p:sp>
        <p:nvSpPr>
          <p:cNvPr id="1149955" name="Rectangle 3"/>
          <p:cNvSpPr>
            <a:spLocks noGrp="1" noChangeArrowheads="1"/>
          </p:cNvSpPr>
          <p:nvPr>
            <p:ph type="body" idx="1"/>
          </p:nvPr>
        </p:nvSpPr>
        <p:spPr>
          <a:xfrm>
            <a:off x="228600" y="762000"/>
            <a:ext cx="8763000" cy="1676400"/>
          </a:xfrm>
        </p:spPr>
        <p:txBody>
          <a:bodyPr/>
          <a:lstStyle/>
          <a:p>
            <a:pPr marL="0" indent="223838">
              <a:buFontTx/>
              <a:buNone/>
            </a:pPr>
            <a:r>
              <a:rPr lang="en-US" sz="2000" dirty="0"/>
              <a:t>For notational reasons, electrical engineers like to take the general case, which we have been considering, and then shift the time axis, so that the phase of the current is zero.  The new phase of the voltage is now reduced by the phase of the current, and now is </a:t>
            </a:r>
            <a:r>
              <a:rPr lang="en-US" sz="2000" i="1" dirty="0">
                <a:latin typeface="Symbol" pitchFamily="18" charset="2"/>
              </a:rPr>
              <a:t>q</a:t>
            </a:r>
            <a:r>
              <a:rPr lang="en-US" sz="2000" i="1" baseline="-25000" dirty="0">
                <a:latin typeface="Times New Roman" panose="02020603050405020304" pitchFamily="18" charset="0"/>
                <a:cs typeface="Times New Roman" panose="02020603050405020304" pitchFamily="18" charset="0"/>
              </a:rPr>
              <a:t>v</a:t>
            </a:r>
            <a:r>
              <a:rPr lang="en-US" sz="2000" i="1" dirty="0"/>
              <a:t>-</a:t>
            </a:r>
            <a:r>
              <a:rPr lang="en-US" sz="2000" i="1" dirty="0">
                <a:latin typeface="Symbol" pitchFamily="18" charset="2"/>
              </a:rPr>
              <a:t>q</a:t>
            </a:r>
            <a:r>
              <a:rPr lang="en-US" sz="2000" i="1" baseline="-25000" dirty="0">
                <a:latin typeface="Times New Roman" panose="02020603050405020304" pitchFamily="18" charset="0"/>
                <a:cs typeface="Times New Roman" panose="02020603050405020304" pitchFamily="18" charset="0"/>
              </a:rPr>
              <a:t>i</a:t>
            </a:r>
            <a:r>
              <a:rPr lang="en-US" sz="2000" dirty="0"/>
              <a:t>.  We redefine this phase of the voltage as </a:t>
            </a:r>
            <a:r>
              <a:rPr lang="en-US" sz="2000" i="1" dirty="0">
                <a:latin typeface="Symbol" pitchFamily="18" charset="2"/>
              </a:rPr>
              <a:t>q</a:t>
            </a:r>
            <a:r>
              <a:rPr lang="en-US" sz="2000" dirty="0"/>
              <a:t>, and get a new set of formulas, below.</a:t>
            </a:r>
          </a:p>
        </p:txBody>
      </p:sp>
      <p:grpSp>
        <p:nvGrpSpPr>
          <p:cNvPr id="2" name="Group 1"/>
          <p:cNvGrpSpPr/>
          <p:nvPr/>
        </p:nvGrpSpPr>
        <p:grpSpPr>
          <a:xfrm>
            <a:off x="0" y="2514600"/>
            <a:ext cx="9144000" cy="4343400"/>
            <a:chOff x="0" y="2514600"/>
            <a:chExt cx="9144000" cy="4343400"/>
          </a:xfrm>
        </p:grpSpPr>
        <p:graphicFrame>
          <p:nvGraphicFramePr>
            <p:cNvPr id="1149956" name="Object 4"/>
            <p:cNvGraphicFramePr>
              <a:graphicFrameLocks noChangeAspect="1"/>
            </p:cNvGraphicFramePr>
            <p:nvPr>
              <p:extLst>
                <p:ext uri="{D42A27DB-BD31-4B8C-83A1-F6EECF244321}">
                  <p14:modId xmlns:p14="http://schemas.microsoft.com/office/powerpoint/2010/main" val="4282377246"/>
                </p:ext>
              </p:extLst>
            </p:nvPr>
          </p:nvGraphicFramePr>
          <p:xfrm>
            <a:off x="0" y="3462338"/>
            <a:ext cx="4495800" cy="2514600"/>
          </p:xfrm>
          <a:graphic>
            <a:graphicData uri="http://schemas.openxmlformats.org/presentationml/2006/ole">
              <mc:AlternateContent xmlns:mc="http://schemas.openxmlformats.org/markup-compatibility/2006">
                <mc:Choice xmlns:v="urn:schemas-microsoft-com:vml" Requires="v">
                  <p:oleObj spid="_x0000_s1150136" name="Equation" r:id="rId4" imgW="2158920" imgH="1206360" progId="Equation.DSMT4">
                    <p:embed/>
                  </p:oleObj>
                </mc:Choice>
                <mc:Fallback>
                  <p:oleObj name="Equation" r:id="rId4" imgW="2158920" imgH="1206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2338"/>
                          <a:ext cx="4495800"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9957" name="Object 5"/>
            <p:cNvGraphicFramePr>
              <a:graphicFrameLocks noChangeAspect="1"/>
            </p:cNvGraphicFramePr>
            <p:nvPr>
              <p:extLst>
                <p:ext uri="{D42A27DB-BD31-4B8C-83A1-F6EECF244321}">
                  <p14:modId xmlns:p14="http://schemas.microsoft.com/office/powerpoint/2010/main" val="2206683473"/>
                </p:ext>
              </p:extLst>
            </p:nvPr>
          </p:nvGraphicFramePr>
          <p:xfrm>
            <a:off x="28575" y="5976938"/>
            <a:ext cx="4438650" cy="881062"/>
          </p:xfrm>
          <a:graphic>
            <a:graphicData uri="http://schemas.openxmlformats.org/presentationml/2006/ole">
              <mc:AlternateContent xmlns:mc="http://schemas.openxmlformats.org/markup-compatibility/2006">
                <mc:Choice xmlns:v="urn:schemas-microsoft-com:vml" Requires="v">
                  <p:oleObj spid="_x0000_s1150137" name="Equation" r:id="rId6" imgW="1981080" imgH="393480" progId="Equation.DSMT4">
                    <p:embed/>
                  </p:oleObj>
                </mc:Choice>
                <mc:Fallback>
                  <p:oleObj name="Equation" r:id="rId6" imgW="198108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5976938"/>
                          <a:ext cx="4438650" cy="881062"/>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9958" name="Object 6"/>
            <p:cNvGraphicFramePr>
              <a:graphicFrameLocks noChangeAspect="1"/>
            </p:cNvGraphicFramePr>
            <p:nvPr>
              <p:extLst>
                <p:ext uri="{D42A27DB-BD31-4B8C-83A1-F6EECF244321}">
                  <p14:modId xmlns:p14="http://schemas.microsoft.com/office/powerpoint/2010/main" val="1418378456"/>
                </p:ext>
              </p:extLst>
            </p:nvPr>
          </p:nvGraphicFramePr>
          <p:xfrm>
            <a:off x="0" y="2547938"/>
            <a:ext cx="3124200" cy="901700"/>
          </p:xfrm>
          <a:graphic>
            <a:graphicData uri="http://schemas.openxmlformats.org/presentationml/2006/ole">
              <mc:AlternateContent xmlns:mc="http://schemas.openxmlformats.org/markup-compatibility/2006">
                <mc:Choice xmlns:v="urn:schemas-microsoft-com:vml" Requires="v">
                  <p:oleObj spid="_x0000_s1150138" name="Equation" r:id="rId8" imgW="1587240" imgH="457200" progId="Equation.DSMT4">
                    <p:embed/>
                  </p:oleObj>
                </mc:Choice>
                <mc:Fallback>
                  <p:oleObj name="Equation" r:id="rId8" imgW="1587240" imgH="457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547938"/>
                          <a:ext cx="3124200" cy="9017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9959" name="Object 7"/>
            <p:cNvGraphicFramePr>
              <a:graphicFrameLocks noChangeAspect="1"/>
            </p:cNvGraphicFramePr>
            <p:nvPr>
              <p:extLst>
                <p:ext uri="{D42A27DB-BD31-4B8C-83A1-F6EECF244321}">
                  <p14:modId xmlns:p14="http://schemas.microsoft.com/office/powerpoint/2010/main" val="218529570"/>
                </p:ext>
              </p:extLst>
            </p:nvPr>
          </p:nvGraphicFramePr>
          <p:xfrm>
            <a:off x="4846638" y="3462338"/>
            <a:ext cx="4098925" cy="2514600"/>
          </p:xfrm>
          <a:graphic>
            <a:graphicData uri="http://schemas.openxmlformats.org/presentationml/2006/ole">
              <mc:AlternateContent xmlns:mc="http://schemas.openxmlformats.org/markup-compatibility/2006">
                <mc:Choice xmlns:v="urn:schemas-microsoft-com:vml" Requires="v">
                  <p:oleObj spid="_x0000_s1150139" name="Equation" r:id="rId10" imgW="1968480" imgH="1206360" progId="Equation.DSMT4">
                    <p:embed/>
                  </p:oleObj>
                </mc:Choice>
                <mc:Fallback>
                  <p:oleObj name="Equation" r:id="rId10" imgW="1968480" imgH="1206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6638" y="3462338"/>
                          <a:ext cx="4098925"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9960" name="Object 8"/>
            <p:cNvGraphicFramePr>
              <a:graphicFrameLocks noChangeAspect="1"/>
            </p:cNvGraphicFramePr>
            <p:nvPr>
              <p:extLst>
                <p:ext uri="{D42A27DB-BD31-4B8C-83A1-F6EECF244321}">
                  <p14:modId xmlns:p14="http://schemas.microsoft.com/office/powerpoint/2010/main" val="725289671"/>
                </p:ext>
              </p:extLst>
            </p:nvPr>
          </p:nvGraphicFramePr>
          <p:xfrm>
            <a:off x="5003800" y="5976938"/>
            <a:ext cx="3784600" cy="881062"/>
          </p:xfrm>
          <a:graphic>
            <a:graphicData uri="http://schemas.openxmlformats.org/presentationml/2006/ole">
              <mc:AlternateContent xmlns:mc="http://schemas.openxmlformats.org/markup-compatibility/2006">
                <mc:Choice xmlns:v="urn:schemas-microsoft-com:vml" Requires="v">
                  <p:oleObj spid="_x0000_s1150140" name="Equation" r:id="rId12" imgW="1688760" imgH="393480" progId="Equation.DSMT4">
                    <p:embed/>
                  </p:oleObj>
                </mc:Choice>
                <mc:Fallback>
                  <p:oleObj name="Equation" r:id="rId12" imgW="1688760" imgH="393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800" y="5976938"/>
                          <a:ext cx="3784600" cy="881062"/>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49961" name="Object 9"/>
            <p:cNvGraphicFramePr>
              <a:graphicFrameLocks noChangeAspect="1"/>
            </p:cNvGraphicFramePr>
            <p:nvPr>
              <p:extLst>
                <p:ext uri="{D42A27DB-BD31-4B8C-83A1-F6EECF244321}">
                  <p14:modId xmlns:p14="http://schemas.microsoft.com/office/powerpoint/2010/main" val="2130995285"/>
                </p:ext>
              </p:extLst>
            </p:nvPr>
          </p:nvGraphicFramePr>
          <p:xfrm>
            <a:off x="4800600" y="2590800"/>
            <a:ext cx="3098800" cy="901700"/>
          </p:xfrm>
          <a:graphic>
            <a:graphicData uri="http://schemas.openxmlformats.org/presentationml/2006/ole">
              <mc:AlternateContent xmlns:mc="http://schemas.openxmlformats.org/markup-compatibility/2006">
                <mc:Choice xmlns:v="urn:schemas-microsoft-com:vml" Requires="v">
                  <p:oleObj spid="_x0000_s1150141" name="Equation" r:id="rId14" imgW="1574640" imgH="457200" progId="Equation.DSMT4">
                    <p:embed/>
                  </p:oleObj>
                </mc:Choice>
                <mc:Fallback>
                  <p:oleObj name="Equation" r:id="rId14" imgW="1574640" imgH="457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2590800"/>
                          <a:ext cx="3098800" cy="901700"/>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49962" name="Line 10"/>
            <p:cNvSpPr>
              <a:spLocks noChangeShapeType="1"/>
            </p:cNvSpPr>
            <p:nvPr/>
          </p:nvSpPr>
          <p:spPr bwMode="auto">
            <a:xfrm>
              <a:off x="4648200" y="2514600"/>
              <a:ext cx="0" cy="4343400"/>
            </a:xfrm>
            <a:prstGeom prst="line">
              <a:avLst/>
            </a:prstGeom>
            <a:noFill/>
            <a:ln w="76200">
              <a:solidFill>
                <a:schemeClr val="tx1"/>
              </a:solidFill>
              <a:round/>
              <a:headEnd/>
              <a:tailEnd/>
            </a:ln>
            <a:effectLst/>
          </p:spPr>
          <p:txBody>
            <a:bodyPr/>
            <a:lstStyle/>
            <a:p>
              <a:endParaRPr lang="en-US"/>
            </a:p>
          </p:txBody>
        </p:sp>
        <p:sp>
          <p:nvSpPr>
            <p:cNvPr id="1149963" name="Line 11"/>
            <p:cNvSpPr>
              <a:spLocks noChangeShapeType="1"/>
            </p:cNvSpPr>
            <p:nvPr/>
          </p:nvSpPr>
          <p:spPr bwMode="auto">
            <a:xfrm flipV="1">
              <a:off x="0" y="2514600"/>
              <a:ext cx="9144000" cy="0"/>
            </a:xfrm>
            <a:prstGeom prst="line">
              <a:avLst/>
            </a:prstGeom>
            <a:noFill/>
            <a:ln w="76200">
              <a:solidFill>
                <a:schemeClr val="tx1"/>
              </a:solidFill>
              <a:round/>
              <a:headEnd/>
              <a:tailEnd/>
            </a:ln>
            <a:effectLst/>
          </p:spPr>
          <p:txBody>
            <a:bodyPr/>
            <a:lstStyle/>
            <a:p>
              <a:endParaRPr lang="en-US"/>
            </a:p>
          </p:txBody>
        </p:sp>
        <p:sp>
          <p:nvSpPr>
            <p:cNvPr id="1149964" name="Text Box 12"/>
            <p:cNvSpPr txBox="1">
              <a:spLocks noChangeArrowheads="1"/>
            </p:cNvSpPr>
            <p:nvPr/>
          </p:nvSpPr>
          <p:spPr bwMode="auto">
            <a:xfrm>
              <a:off x="3124200" y="2590800"/>
              <a:ext cx="1387475" cy="860425"/>
            </a:xfrm>
            <a:prstGeom prst="rect">
              <a:avLst/>
            </a:prstGeom>
            <a:solidFill>
              <a:schemeClr val="accent1"/>
            </a:solidFill>
            <a:ln w="38100">
              <a:solidFill>
                <a:schemeClr val="tx1"/>
              </a:solidFill>
              <a:miter lim="800000"/>
              <a:headEnd/>
              <a:tailEnd/>
            </a:ln>
            <a:effectLst/>
          </p:spPr>
          <p:txBody>
            <a:bodyPr>
              <a:spAutoFit/>
            </a:bodyPr>
            <a:lstStyle/>
            <a:p>
              <a:pPr eaLnBrk="0" hangingPunct="0"/>
              <a:r>
                <a:rPr lang="en-US"/>
                <a:t>General case</a:t>
              </a:r>
            </a:p>
          </p:txBody>
        </p:sp>
        <p:sp>
          <p:nvSpPr>
            <p:cNvPr id="1149965" name="Text Box 13"/>
            <p:cNvSpPr txBox="1">
              <a:spLocks noChangeArrowheads="1"/>
            </p:cNvSpPr>
            <p:nvPr/>
          </p:nvSpPr>
          <p:spPr bwMode="auto">
            <a:xfrm>
              <a:off x="7924800" y="2590800"/>
              <a:ext cx="1219200" cy="860425"/>
            </a:xfrm>
            <a:prstGeom prst="rect">
              <a:avLst/>
            </a:prstGeom>
            <a:solidFill>
              <a:schemeClr val="accent1"/>
            </a:solidFill>
            <a:ln w="38100">
              <a:solidFill>
                <a:schemeClr val="tx1"/>
              </a:solidFill>
              <a:miter lim="800000"/>
              <a:headEnd/>
              <a:tailEnd/>
            </a:ln>
            <a:effectLst/>
          </p:spPr>
          <p:txBody>
            <a:bodyPr>
              <a:spAutoFit/>
            </a:bodyPr>
            <a:lstStyle/>
            <a:p>
              <a:pPr eaLnBrk="0" hangingPunct="0"/>
              <a:r>
                <a:rPr lang="en-US"/>
                <a:t>Shifted case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a:xfrm>
            <a:off x="2362200" y="0"/>
            <a:ext cx="6781800" cy="685800"/>
          </a:xfrm>
        </p:spPr>
        <p:txBody>
          <a:bodyPr/>
          <a:lstStyle/>
          <a:p>
            <a:r>
              <a:rPr lang="en-US" sz="3600"/>
              <a:t>Shifting the Time Axis – Note 1</a:t>
            </a:r>
          </a:p>
        </p:txBody>
      </p:sp>
      <p:sp>
        <p:nvSpPr>
          <p:cNvPr id="1152003" name="Rectangle 3"/>
          <p:cNvSpPr>
            <a:spLocks noGrp="1" noChangeArrowheads="1"/>
          </p:cNvSpPr>
          <p:nvPr>
            <p:ph type="body" idx="1"/>
          </p:nvPr>
        </p:nvSpPr>
        <p:spPr>
          <a:xfrm>
            <a:off x="381000" y="762000"/>
            <a:ext cx="8763000" cy="1676400"/>
          </a:xfrm>
        </p:spPr>
        <p:txBody>
          <a:bodyPr/>
          <a:lstStyle/>
          <a:p>
            <a:pPr marL="0" indent="223838">
              <a:lnSpc>
                <a:spcPct val="90000"/>
              </a:lnSpc>
              <a:buFontTx/>
              <a:buNone/>
            </a:pPr>
            <a:r>
              <a:rPr lang="en-US" sz="2400" dirty="0"/>
              <a:t>Some of you may be disturbed by the relationship between the two cases below.  It may look like we have used </a:t>
            </a:r>
            <a:r>
              <a:rPr lang="en-US" sz="2400" i="1" dirty="0">
                <a:latin typeface="Symbol" pitchFamily="18" charset="2"/>
              </a:rPr>
              <a:t>q</a:t>
            </a:r>
            <a:r>
              <a:rPr lang="en-US" sz="2400" i="1" dirty="0"/>
              <a:t> = </a:t>
            </a:r>
            <a:r>
              <a:rPr lang="en-US" sz="2400" i="1" dirty="0">
                <a:latin typeface="Symbol" pitchFamily="18" charset="2"/>
              </a:rPr>
              <a:t>q</a:t>
            </a:r>
            <a:r>
              <a:rPr lang="en-US" sz="2400" i="1" baseline="-25000" dirty="0">
                <a:latin typeface="Times New Roman" panose="02020603050405020304" pitchFamily="18" charset="0"/>
                <a:cs typeface="Times New Roman" panose="02020603050405020304" pitchFamily="18" charset="0"/>
              </a:rPr>
              <a:t>v</a:t>
            </a:r>
            <a:r>
              <a:rPr lang="en-US" sz="2400" i="1" dirty="0"/>
              <a:t> + </a:t>
            </a:r>
            <a:r>
              <a:rPr lang="en-US" sz="2400" i="1" dirty="0">
                <a:latin typeface="Symbol" pitchFamily="18" charset="2"/>
              </a:rPr>
              <a:t>q</a:t>
            </a:r>
            <a:r>
              <a:rPr lang="en-US" sz="2400" i="1" baseline="-25000" dirty="0">
                <a:latin typeface="Times New Roman" panose="02020603050405020304" pitchFamily="18" charset="0"/>
                <a:cs typeface="Times New Roman" panose="02020603050405020304" pitchFamily="18" charset="0"/>
              </a:rPr>
              <a:t>i</a:t>
            </a:r>
            <a:r>
              <a:rPr lang="en-US" sz="2400" dirty="0"/>
              <a:t> in some cases, and </a:t>
            </a:r>
            <a:r>
              <a:rPr lang="en-US" sz="2400" i="1" dirty="0">
                <a:latin typeface="Symbol" pitchFamily="18" charset="2"/>
              </a:rPr>
              <a:t>q</a:t>
            </a:r>
            <a:r>
              <a:rPr lang="en-US" sz="2400" i="1" dirty="0"/>
              <a:t> = </a:t>
            </a:r>
            <a:r>
              <a:rPr lang="en-US" sz="2400" i="1" dirty="0">
                <a:latin typeface="Symbol" pitchFamily="18" charset="2"/>
              </a:rPr>
              <a:t>q</a:t>
            </a:r>
            <a:r>
              <a:rPr lang="en-US" sz="2400" i="1" baseline="-25000" dirty="0">
                <a:latin typeface="Times New Roman" panose="02020603050405020304" pitchFamily="18" charset="0"/>
                <a:cs typeface="Times New Roman" panose="02020603050405020304" pitchFamily="18" charset="0"/>
              </a:rPr>
              <a:t>v</a:t>
            </a:r>
            <a:r>
              <a:rPr lang="en-US" sz="2400" i="1" dirty="0"/>
              <a:t> - </a:t>
            </a:r>
            <a:r>
              <a:rPr lang="en-US" sz="2400" i="1" dirty="0">
                <a:latin typeface="Symbol" pitchFamily="18" charset="2"/>
              </a:rPr>
              <a:t>q</a:t>
            </a:r>
            <a:r>
              <a:rPr lang="en-US" sz="2400" i="1" baseline="-25000" dirty="0">
                <a:latin typeface="Times New Roman" panose="02020603050405020304" pitchFamily="18" charset="0"/>
                <a:cs typeface="Times New Roman" panose="02020603050405020304" pitchFamily="18" charset="0"/>
              </a:rPr>
              <a:t>i</a:t>
            </a:r>
            <a:r>
              <a:rPr lang="en-US" sz="2400" dirty="0"/>
              <a:t> in other cases.  We have not.  Remember that the </a:t>
            </a:r>
            <a:r>
              <a:rPr lang="en-US" sz="2400" i="1" dirty="0">
                <a:latin typeface="Times New Roman" panose="02020603050405020304" pitchFamily="18" charset="0"/>
                <a:cs typeface="Times New Roman" panose="02020603050405020304" pitchFamily="18" charset="0"/>
              </a:rPr>
              <a:t>t</a:t>
            </a:r>
            <a:r>
              <a:rPr lang="en-US" sz="2400" dirty="0"/>
              <a:t> in the General case is different from the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t>in the Shifted case.  </a:t>
            </a:r>
          </a:p>
        </p:txBody>
      </p:sp>
      <p:graphicFrame>
        <p:nvGraphicFramePr>
          <p:cNvPr id="1152004" name="Object 4"/>
          <p:cNvGraphicFramePr>
            <a:graphicFrameLocks noChangeAspect="1"/>
          </p:cNvGraphicFramePr>
          <p:nvPr/>
        </p:nvGraphicFramePr>
        <p:xfrm>
          <a:off x="0" y="3462338"/>
          <a:ext cx="4495800" cy="2514600"/>
        </p:xfrm>
        <a:graphic>
          <a:graphicData uri="http://schemas.openxmlformats.org/presentationml/2006/ole">
            <mc:AlternateContent xmlns:mc="http://schemas.openxmlformats.org/markup-compatibility/2006">
              <mc:Choice xmlns:v="urn:schemas-microsoft-com:vml" Requires="v">
                <p:oleObj spid="_x0000_s1152184" name="Equation" r:id="rId4" imgW="2158920" imgH="1206360" progId="Equation.DSMT4">
                  <p:embed/>
                </p:oleObj>
              </mc:Choice>
              <mc:Fallback>
                <p:oleObj name="Equation" r:id="rId4" imgW="2158920" imgH="1206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2338"/>
                        <a:ext cx="4495800"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2005" name="Object 5"/>
          <p:cNvGraphicFramePr>
            <a:graphicFrameLocks noChangeAspect="1"/>
          </p:cNvGraphicFramePr>
          <p:nvPr/>
        </p:nvGraphicFramePr>
        <p:xfrm>
          <a:off x="28575" y="5976938"/>
          <a:ext cx="4438650" cy="881062"/>
        </p:xfrm>
        <a:graphic>
          <a:graphicData uri="http://schemas.openxmlformats.org/presentationml/2006/ole">
            <mc:AlternateContent xmlns:mc="http://schemas.openxmlformats.org/markup-compatibility/2006">
              <mc:Choice xmlns:v="urn:schemas-microsoft-com:vml" Requires="v">
                <p:oleObj spid="_x0000_s1152185" name="Equation" r:id="rId6" imgW="1981080" imgH="393480" progId="Equation.DSMT4">
                  <p:embed/>
                </p:oleObj>
              </mc:Choice>
              <mc:Fallback>
                <p:oleObj name="Equation" r:id="rId6" imgW="198108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 y="5976938"/>
                        <a:ext cx="4438650" cy="881062"/>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2006" name="Object 6"/>
          <p:cNvGraphicFramePr>
            <a:graphicFrameLocks noChangeAspect="1"/>
          </p:cNvGraphicFramePr>
          <p:nvPr/>
        </p:nvGraphicFramePr>
        <p:xfrm>
          <a:off x="0" y="2547938"/>
          <a:ext cx="3124200" cy="901700"/>
        </p:xfrm>
        <a:graphic>
          <a:graphicData uri="http://schemas.openxmlformats.org/presentationml/2006/ole">
            <mc:AlternateContent xmlns:mc="http://schemas.openxmlformats.org/markup-compatibility/2006">
              <mc:Choice xmlns:v="urn:schemas-microsoft-com:vml" Requires="v">
                <p:oleObj spid="_x0000_s1152186" name="Equation" r:id="rId8" imgW="1587240" imgH="457200" progId="Equation.DSMT4">
                  <p:embed/>
                </p:oleObj>
              </mc:Choice>
              <mc:Fallback>
                <p:oleObj name="Equation" r:id="rId8" imgW="1587240" imgH="457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547938"/>
                        <a:ext cx="3124200" cy="9017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2007" name="Object 7"/>
          <p:cNvGraphicFramePr>
            <a:graphicFrameLocks noChangeAspect="1"/>
          </p:cNvGraphicFramePr>
          <p:nvPr/>
        </p:nvGraphicFramePr>
        <p:xfrm>
          <a:off x="4846638" y="3462338"/>
          <a:ext cx="4098925" cy="2514600"/>
        </p:xfrm>
        <a:graphic>
          <a:graphicData uri="http://schemas.openxmlformats.org/presentationml/2006/ole">
            <mc:AlternateContent xmlns:mc="http://schemas.openxmlformats.org/markup-compatibility/2006">
              <mc:Choice xmlns:v="urn:schemas-microsoft-com:vml" Requires="v">
                <p:oleObj spid="_x0000_s1152187" name="Equation" r:id="rId10" imgW="1968480" imgH="1206360" progId="Equation.DSMT4">
                  <p:embed/>
                </p:oleObj>
              </mc:Choice>
              <mc:Fallback>
                <p:oleObj name="Equation" r:id="rId10" imgW="1968480" imgH="1206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6638" y="3462338"/>
                        <a:ext cx="4098925"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2008" name="Object 8"/>
          <p:cNvGraphicFramePr>
            <a:graphicFrameLocks noChangeAspect="1"/>
          </p:cNvGraphicFramePr>
          <p:nvPr/>
        </p:nvGraphicFramePr>
        <p:xfrm>
          <a:off x="5003800" y="5976938"/>
          <a:ext cx="3784600" cy="881062"/>
        </p:xfrm>
        <a:graphic>
          <a:graphicData uri="http://schemas.openxmlformats.org/presentationml/2006/ole">
            <mc:AlternateContent xmlns:mc="http://schemas.openxmlformats.org/markup-compatibility/2006">
              <mc:Choice xmlns:v="urn:schemas-microsoft-com:vml" Requires="v">
                <p:oleObj spid="_x0000_s1152188" name="Equation" r:id="rId12" imgW="1688760" imgH="393480" progId="Equation.DSMT4">
                  <p:embed/>
                </p:oleObj>
              </mc:Choice>
              <mc:Fallback>
                <p:oleObj name="Equation" r:id="rId12" imgW="1688760" imgH="393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800" y="5976938"/>
                        <a:ext cx="3784600" cy="881062"/>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2009" name="Object 9"/>
          <p:cNvGraphicFramePr>
            <a:graphicFrameLocks noChangeAspect="1"/>
          </p:cNvGraphicFramePr>
          <p:nvPr/>
        </p:nvGraphicFramePr>
        <p:xfrm>
          <a:off x="4800600" y="2590800"/>
          <a:ext cx="3098800" cy="901700"/>
        </p:xfrm>
        <a:graphic>
          <a:graphicData uri="http://schemas.openxmlformats.org/presentationml/2006/ole">
            <mc:AlternateContent xmlns:mc="http://schemas.openxmlformats.org/markup-compatibility/2006">
              <mc:Choice xmlns:v="urn:schemas-microsoft-com:vml" Requires="v">
                <p:oleObj spid="_x0000_s1152189" name="Equation" r:id="rId14" imgW="1574640" imgH="457200" progId="Equation.DSMT4">
                  <p:embed/>
                </p:oleObj>
              </mc:Choice>
              <mc:Fallback>
                <p:oleObj name="Equation" r:id="rId14" imgW="1574640" imgH="457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2590800"/>
                        <a:ext cx="3098800" cy="901700"/>
                      </a:xfrm>
                      <a:prstGeom prst="rect">
                        <a:avLst/>
                      </a:prstGeom>
                      <a:solidFill>
                        <a:srgbClr val="66FFFF"/>
                      </a:solidFill>
                      <a:ln w="38100">
                        <a:solidFill>
                          <a:srgbClr val="000000"/>
                        </a:solidFill>
                        <a:miter lim="800000"/>
                        <a:headEnd/>
                        <a:tailEnd/>
                      </a:ln>
                    </p:spPr>
                  </p:pic>
                </p:oleObj>
              </mc:Fallback>
            </mc:AlternateContent>
          </a:graphicData>
        </a:graphic>
      </p:graphicFrame>
      <p:sp>
        <p:nvSpPr>
          <p:cNvPr id="1152010" name="Line 10"/>
          <p:cNvSpPr>
            <a:spLocks noChangeShapeType="1"/>
          </p:cNvSpPr>
          <p:nvPr/>
        </p:nvSpPr>
        <p:spPr bwMode="auto">
          <a:xfrm>
            <a:off x="4648200" y="2514600"/>
            <a:ext cx="0" cy="4343400"/>
          </a:xfrm>
          <a:prstGeom prst="line">
            <a:avLst/>
          </a:prstGeom>
          <a:noFill/>
          <a:ln w="76200">
            <a:solidFill>
              <a:schemeClr val="tx1"/>
            </a:solidFill>
            <a:round/>
            <a:headEnd/>
            <a:tailEnd/>
          </a:ln>
          <a:effectLst/>
        </p:spPr>
        <p:txBody>
          <a:bodyPr/>
          <a:lstStyle/>
          <a:p>
            <a:endParaRPr lang="en-US"/>
          </a:p>
        </p:txBody>
      </p:sp>
      <p:sp>
        <p:nvSpPr>
          <p:cNvPr id="1152011" name="Line 11"/>
          <p:cNvSpPr>
            <a:spLocks noChangeShapeType="1"/>
          </p:cNvSpPr>
          <p:nvPr/>
        </p:nvSpPr>
        <p:spPr bwMode="auto">
          <a:xfrm flipV="1">
            <a:off x="0" y="2514600"/>
            <a:ext cx="9144000" cy="0"/>
          </a:xfrm>
          <a:prstGeom prst="line">
            <a:avLst/>
          </a:prstGeom>
          <a:noFill/>
          <a:ln w="76200">
            <a:solidFill>
              <a:schemeClr val="tx1"/>
            </a:solidFill>
            <a:round/>
            <a:headEnd/>
            <a:tailEnd/>
          </a:ln>
          <a:effectLst/>
        </p:spPr>
        <p:txBody>
          <a:bodyPr/>
          <a:lstStyle/>
          <a:p>
            <a:endParaRPr lang="en-US"/>
          </a:p>
        </p:txBody>
      </p:sp>
      <p:sp>
        <p:nvSpPr>
          <p:cNvPr id="1152012" name="Text Box 12"/>
          <p:cNvSpPr txBox="1">
            <a:spLocks noChangeArrowheads="1"/>
          </p:cNvSpPr>
          <p:nvPr/>
        </p:nvSpPr>
        <p:spPr bwMode="auto">
          <a:xfrm>
            <a:off x="3124200" y="2590800"/>
            <a:ext cx="1387475" cy="860425"/>
          </a:xfrm>
          <a:prstGeom prst="rect">
            <a:avLst/>
          </a:prstGeom>
          <a:solidFill>
            <a:schemeClr val="accent1"/>
          </a:solidFill>
          <a:ln w="38100">
            <a:solidFill>
              <a:schemeClr val="tx1"/>
            </a:solidFill>
            <a:miter lim="800000"/>
            <a:headEnd/>
            <a:tailEnd/>
          </a:ln>
          <a:effectLst/>
        </p:spPr>
        <p:txBody>
          <a:bodyPr>
            <a:spAutoFit/>
          </a:bodyPr>
          <a:lstStyle/>
          <a:p>
            <a:pPr eaLnBrk="0" hangingPunct="0"/>
            <a:r>
              <a:rPr lang="en-US"/>
              <a:t>General case</a:t>
            </a:r>
          </a:p>
        </p:txBody>
      </p:sp>
      <p:sp>
        <p:nvSpPr>
          <p:cNvPr id="1152013" name="Text Box 13"/>
          <p:cNvSpPr txBox="1">
            <a:spLocks noChangeArrowheads="1"/>
          </p:cNvSpPr>
          <p:nvPr/>
        </p:nvSpPr>
        <p:spPr bwMode="auto">
          <a:xfrm>
            <a:off x="7924800" y="2590800"/>
            <a:ext cx="1219200" cy="860425"/>
          </a:xfrm>
          <a:prstGeom prst="rect">
            <a:avLst/>
          </a:prstGeom>
          <a:solidFill>
            <a:schemeClr val="accent1"/>
          </a:solidFill>
          <a:ln w="38100">
            <a:solidFill>
              <a:schemeClr val="tx1"/>
            </a:solidFill>
            <a:miter lim="800000"/>
            <a:headEnd/>
            <a:tailEnd/>
          </a:ln>
          <a:effectLst/>
        </p:spPr>
        <p:txBody>
          <a:bodyPr>
            <a:spAutoFit/>
          </a:bodyPr>
          <a:lstStyle/>
          <a:p>
            <a:pPr eaLnBrk="0" hangingPunct="0"/>
            <a:r>
              <a:rPr lang="en-US"/>
              <a:t>Shifted case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2362200" y="0"/>
            <a:ext cx="6781800" cy="685800"/>
          </a:xfrm>
        </p:spPr>
        <p:txBody>
          <a:bodyPr/>
          <a:lstStyle/>
          <a:p>
            <a:r>
              <a:rPr lang="en-US" sz="3600"/>
              <a:t>Shifting the Time Axis – Note 2</a:t>
            </a:r>
          </a:p>
        </p:txBody>
      </p:sp>
      <p:sp>
        <p:nvSpPr>
          <p:cNvPr id="1154051" name="Rectangle 3"/>
          <p:cNvSpPr>
            <a:spLocks noGrp="1" noChangeArrowheads="1"/>
          </p:cNvSpPr>
          <p:nvPr>
            <p:ph type="body" idx="1"/>
          </p:nvPr>
        </p:nvSpPr>
        <p:spPr>
          <a:xfrm>
            <a:off x="228600" y="838200"/>
            <a:ext cx="8763000" cy="3200400"/>
          </a:xfrm>
        </p:spPr>
        <p:txBody>
          <a:bodyPr/>
          <a:lstStyle/>
          <a:p>
            <a:pPr marL="0" indent="223838">
              <a:lnSpc>
                <a:spcPct val="90000"/>
              </a:lnSpc>
              <a:buFontTx/>
              <a:buNone/>
            </a:pPr>
            <a:r>
              <a:rPr lang="en-US" sz="2400" dirty="0"/>
              <a:t>Since we shifted the time axis, we changed the </a:t>
            </a:r>
            <a:r>
              <a:rPr lang="en-US" sz="2400" i="1" dirty="0">
                <a:latin typeface="Times New Roman" panose="02020603050405020304" pitchFamily="18" charset="0"/>
                <a:cs typeface="Times New Roman" panose="02020603050405020304" pitchFamily="18" charset="0"/>
              </a:rPr>
              <a:t>t</a:t>
            </a:r>
            <a:r>
              <a:rPr lang="en-US" sz="2400" dirty="0"/>
              <a:t> to a </a:t>
            </a:r>
            <a:r>
              <a:rPr lang="en-US" sz="2400" i="1" dirty="0">
                <a:latin typeface="Times New Roman" panose="02020603050405020304" pitchFamily="18" charset="0"/>
                <a:cs typeface="Times New Roman" panose="02020603050405020304" pitchFamily="18" charset="0"/>
              </a:rPr>
              <a:t>t'</a:t>
            </a:r>
            <a:r>
              <a:rPr lang="en-US" sz="2400" dirty="0"/>
              <a:t> in the previous slide.  However, the original choice of </a:t>
            </a:r>
            <a:r>
              <a:rPr lang="en-US" sz="2400" i="1" dirty="0"/>
              <a:t>t</a:t>
            </a:r>
            <a:r>
              <a:rPr lang="en-US" sz="2400" dirty="0"/>
              <a:t> was arbitrary, and there is no reason to keep the prime any longer.  Therefore, for the rest of this material, we will use the notation below.  Remember that </a:t>
            </a:r>
            <a:r>
              <a:rPr lang="en-US" sz="2400" i="1" dirty="0">
                <a:latin typeface="Symbol" pitchFamily="18" charset="2"/>
              </a:rPr>
              <a:t>q</a:t>
            </a:r>
            <a:r>
              <a:rPr lang="en-US" sz="2400" dirty="0"/>
              <a:t> is the phase of the voltage with respect to the phase of the current.  This way of expressing the phases will be useful to us.  We will generally get </a:t>
            </a:r>
            <a:r>
              <a:rPr lang="en-US" sz="2400" i="1" dirty="0">
                <a:latin typeface="Symbol" pitchFamily="18" charset="2"/>
              </a:rPr>
              <a:t>q</a:t>
            </a:r>
            <a:r>
              <a:rPr lang="en-US" sz="2400" dirty="0"/>
              <a:t> by subtracting the phase of the current from the phase of the voltage.  </a:t>
            </a:r>
          </a:p>
        </p:txBody>
      </p:sp>
      <p:grpSp>
        <p:nvGrpSpPr>
          <p:cNvPr id="2" name="Group 1"/>
          <p:cNvGrpSpPr/>
          <p:nvPr/>
        </p:nvGrpSpPr>
        <p:grpSpPr>
          <a:xfrm>
            <a:off x="1095375" y="4114800"/>
            <a:ext cx="7821613" cy="2514600"/>
            <a:chOff x="1095375" y="4114800"/>
            <a:chExt cx="7821613" cy="2514600"/>
          </a:xfrm>
        </p:grpSpPr>
        <p:graphicFrame>
          <p:nvGraphicFramePr>
            <p:cNvPr id="1154052" name="Object 4"/>
            <p:cNvGraphicFramePr>
              <a:graphicFrameLocks noChangeAspect="1"/>
            </p:cNvGraphicFramePr>
            <p:nvPr>
              <p:extLst>
                <p:ext uri="{D42A27DB-BD31-4B8C-83A1-F6EECF244321}">
                  <p14:modId xmlns:p14="http://schemas.microsoft.com/office/powerpoint/2010/main" val="671488423"/>
                </p:ext>
              </p:extLst>
            </p:nvPr>
          </p:nvGraphicFramePr>
          <p:xfrm>
            <a:off x="5029200" y="4114800"/>
            <a:ext cx="3887788" cy="2514600"/>
          </p:xfrm>
          <a:graphic>
            <a:graphicData uri="http://schemas.openxmlformats.org/presentationml/2006/ole">
              <mc:AlternateContent xmlns:mc="http://schemas.openxmlformats.org/markup-compatibility/2006">
                <mc:Choice xmlns:v="urn:schemas-microsoft-com:vml" Requires="v">
                  <p:oleObj spid="_x0000_s1154142" name="Equation" r:id="rId4" imgW="1866600" imgH="1206360" progId="Equation.DSMT4">
                    <p:embed/>
                  </p:oleObj>
                </mc:Choice>
                <mc:Fallback>
                  <p:oleObj name="Equation" r:id="rId4" imgW="1866600" imgH="1206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14800"/>
                          <a:ext cx="3887788"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4053" name="Object 5"/>
            <p:cNvGraphicFramePr>
              <a:graphicFrameLocks noChangeAspect="1"/>
            </p:cNvGraphicFramePr>
            <p:nvPr>
              <p:extLst>
                <p:ext uri="{D42A27DB-BD31-4B8C-83A1-F6EECF244321}">
                  <p14:modId xmlns:p14="http://schemas.microsoft.com/office/powerpoint/2010/main" val="1370911573"/>
                </p:ext>
              </p:extLst>
            </p:nvPr>
          </p:nvGraphicFramePr>
          <p:xfrm>
            <a:off x="1095375" y="5638800"/>
            <a:ext cx="3784600" cy="881063"/>
          </p:xfrm>
          <a:graphic>
            <a:graphicData uri="http://schemas.openxmlformats.org/presentationml/2006/ole">
              <mc:AlternateContent xmlns:mc="http://schemas.openxmlformats.org/markup-compatibility/2006">
                <mc:Choice xmlns:v="urn:schemas-microsoft-com:vml" Requires="v">
                  <p:oleObj spid="_x0000_s1154143" name="Equation" r:id="rId6" imgW="1688760" imgH="393480" progId="Equation.DSMT4">
                    <p:embed/>
                  </p:oleObj>
                </mc:Choice>
                <mc:Fallback>
                  <p:oleObj name="Equation" r:id="rId6" imgW="168876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375" y="5638800"/>
                          <a:ext cx="3784600" cy="881063"/>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4054" name="Object 6"/>
            <p:cNvGraphicFramePr>
              <a:graphicFrameLocks noChangeAspect="1"/>
            </p:cNvGraphicFramePr>
            <p:nvPr>
              <p:extLst>
                <p:ext uri="{D42A27DB-BD31-4B8C-83A1-F6EECF244321}">
                  <p14:modId xmlns:p14="http://schemas.microsoft.com/office/powerpoint/2010/main" val="1190044510"/>
                </p:ext>
              </p:extLst>
            </p:nvPr>
          </p:nvGraphicFramePr>
          <p:xfrm>
            <a:off x="1600200" y="4191000"/>
            <a:ext cx="3049588" cy="1327150"/>
          </p:xfrm>
          <a:graphic>
            <a:graphicData uri="http://schemas.openxmlformats.org/presentationml/2006/ole">
              <mc:AlternateContent xmlns:mc="http://schemas.openxmlformats.org/markup-compatibility/2006">
                <mc:Choice xmlns:v="urn:schemas-microsoft-com:vml" Requires="v">
                  <p:oleObj spid="_x0000_s1154144" name="Equation" r:id="rId8" imgW="1549080" imgH="672840" progId="Equation.DSMT4">
                    <p:embed/>
                  </p:oleObj>
                </mc:Choice>
                <mc:Fallback>
                  <p:oleObj name="Equation" r:id="rId8" imgW="1549080" imgH="672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191000"/>
                          <a:ext cx="3049588" cy="1327150"/>
                        </a:xfrm>
                        <a:prstGeom prst="rect">
                          <a:avLst/>
                        </a:prstGeom>
                        <a:solidFill>
                          <a:srgbClr val="66FFFF"/>
                        </a:solidFill>
                        <a:ln w="38100">
                          <a:solidFill>
                            <a:srgbClr val="000000"/>
                          </a:solidFill>
                          <a:miter lim="800000"/>
                          <a:headEnd/>
                          <a:tailEnd/>
                        </a:ln>
                      </p:spPr>
                    </p:pic>
                  </p:oleObj>
                </mc:Fallback>
              </mc:AlternateContent>
            </a:graphicData>
          </a:graphic>
        </p:graphicFrame>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2362200" y="0"/>
            <a:ext cx="6781800" cy="685800"/>
          </a:xfrm>
        </p:spPr>
        <p:txBody>
          <a:bodyPr/>
          <a:lstStyle/>
          <a:p>
            <a:r>
              <a:rPr lang="en-US" sz="3600"/>
              <a:t>Power with Sinusoidal Sources</a:t>
            </a:r>
          </a:p>
        </p:txBody>
      </p:sp>
      <p:sp>
        <p:nvSpPr>
          <p:cNvPr id="1156099" name="Rectangle 3"/>
          <p:cNvSpPr>
            <a:spLocks noGrp="1" noChangeArrowheads="1"/>
          </p:cNvSpPr>
          <p:nvPr>
            <p:ph type="body" idx="1"/>
          </p:nvPr>
        </p:nvSpPr>
        <p:spPr>
          <a:xfrm>
            <a:off x="381000" y="914400"/>
            <a:ext cx="8763000" cy="3124200"/>
          </a:xfrm>
        </p:spPr>
        <p:txBody>
          <a:bodyPr/>
          <a:lstStyle/>
          <a:p>
            <a:pPr marL="0" indent="223838">
              <a:lnSpc>
                <a:spcPct val="90000"/>
              </a:lnSpc>
              <a:buFontTx/>
              <a:buNone/>
            </a:pPr>
            <a:r>
              <a:rPr lang="en-US" sz="2400" dirty="0"/>
              <a:t>The formulas below are important, and are the beginning of the concepts that follow in the next two parts.  We have found two things.  First, the average power is a function of the product of the magnitudes of the voltage and current, and also a function of the difference between the phase of the voltage and current, </a:t>
            </a:r>
            <a:r>
              <a:rPr lang="en-US" sz="2400" i="1" dirty="0">
                <a:latin typeface="Symbol" pitchFamily="18" charset="2"/>
              </a:rPr>
              <a:t>q.</a:t>
            </a:r>
            <a:r>
              <a:rPr lang="en-US" sz="2400" dirty="0"/>
              <a:t>  Second, we found that the expression for the power as a function of time has a constant term, which is that average value, and sinusoidal terms at twice the frequency of the voltage and current.  </a:t>
            </a:r>
          </a:p>
        </p:txBody>
      </p:sp>
      <p:graphicFrame>
        <p:nvGraphicFramePr>
          <p:cNvPr id="1156100" name="Object 4"/>
          <p:cNvGraphicFramePr>
            <a:graphicFrameLocks noChangeAspect="1"/>
          </p:cNvGraphicFramePr>
          <p:nvPr/>
        </p:nvGraphicFramePr>
        <p:xfrm>
          <a:off x="5029200" y="4114800"/>
          <a:ext cx="3887788" cy="2514600"/>
        </p:xfrm>
        <a:graphic>
          <a:graphicData uri="http://schemas.openxmlformats.org/presentationml/2006/ole">
            <mc:AlternateContent xmlns:mc="http://schemas.openxmlformats.org/markup-compatibility/2006">
              <mc:Choice xmlns:v="urn:schemas-microsoft-com:vml" Requires="v">
                <p:oleObj spid="_x0000_s1156187" name="Equation" r:id="rId4" imgW="1866600" imgH="1206360" progId="Equation.DSMT4">
                  <p:embed/>
                </p:oleObj>
              </mc:Choice>
              <mc:Fallback>
                <p:oleObj name="Equation" r:id="rId4" imgW="1866600" imgH="1206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14800"/>
                        <a:ext cx="3887788" cy="2514600"/>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6101" name="Object 5"/>
          <p:cNvGraphicFramePr>
            <a:graphicFrameLocks noChangeAspect="1"/>
          </p:cNvGraphicFramePr>
          <p:nvPr/>
        </p:nvGraphicFramePr>
        <p:xfrm>
          <a:off x="1095375" y="5638800"/>
          <a:ext cx="3784600" cy="881063"/>
        </p:xfrm>
        <a:graphic>
          <a:graphicData uri="http://schemas.openxmlformats.org/presentationml/2006/ole">
            <mc:AlternateContent xmlns:mc="http://schemas.openxmlformats.org/markup-compatibility/2006">
              <mc:Choice xmlns:v="urn:schemas-microsoft-com:vml" Requires="v">
                <p:oleObj spid="_x0000_s1156188" name="Equation" r:id="rId6" imgW="1688760" imgH="393480" progId="Equation.DSMT4">
                  <p:embed/>
                </p:oleObj>
              </mc:Choice>
              <mc:Fallback>
                <p:oleObj name="Equation" r:id="rId6" imgW="168876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375" y="5638800"/>
                        <a:ext cx="3784600" cy="881063"/>
                      </a:xfrm>
                      <a:prstGeom prst="rect">
                        <a:avLst/>
                      </a:prstGeom>
                      <a:solidFill>
                        <a:srgbClr val="66FFFF"/>
                      </a:solidFill>
                      <a:ln w="38100">
                        <a:solidFill>
                          <a:srgbClr val="000000"/>
                        </a:solidFill>
                        <a:miter lim="800000"/>
                        <a:headEnd/>
                        <a:tailEnd/>
                      </a:ln>
                    </p:spPr>
                  </p:pic>
                </p:oleObj>
              </mc:Fallback>
            </mc:AlternateContent>
          </a:graphicData>
        </a:graphic>
      </p:graphicFrame>
      <p:graphicFrame>
        <p:nvGraphicFramePr>
          <p:cNvPr id="1156102" name="Object 6"/>
          <p:cNvGraphicFramePr>
            <a:graphicFrameLocks noChangeAspect="1"/>
          </p:cNvGraphicFramePr>
          <p:nvPr/>
        </p:nvGraphicFramePr>
        <p:xfrm>
          <a:off x="1600200" y="4191000"/>
          <a:ext cx="3049588" cy="1327150"/>
        </p:xfrm>
        <a:graphic>
          <a:graphicData uri="http://schemas.openxmlformats.org/presentationml/2006/ole">
            <mc:AlternateContent xmlns:mc="http://schemas.openxmlformats.org/markup-compatibility/2006">
              <mc:Choice xmlns:v="urn:schemas-microsoft-com:vml" Requires="v">
                <p:oleObj spid="_x0000_s1156189" name="Equation" r:id="rId8" imgW="1549080" imgH="672840" progId="Equation.DSMT4">
                  <p:embed/>
                </p:oleObj>
              </mc:Choice>
              <mc:Fallback>
                <p:oleObj name="Equation" r:id="rId8" imgW="1549080" imgH="672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191000"/>
                        <a:ext cx="3049588" cy="1327150"/>
                      </a:xfrm>
                      <a:prstGeom prst="rect">
                        <a:avLst/>
                      </a:prstGeom>
                      <a:solidFill>
                        <a:srgbClr val="66FFFF"/>
                      </a:solidFill>
                      <a:ln w="38100">
                        <a:solidFill>
                          <a:srgbClr val="000000"/>
                        </a:solidFill>
                        <a:miter lim="800000"/>
                        <a:headEnd/>
                        <a:tailEnd/>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50" name="Rectangle 6"/>
          <p:cNvSpPr>
            <a:spLocks noChangeArrowheads="1"/>
          </p:cNvSpPr>
          <p:nvPr/>
        </p:nvSpPr>
        <p:spPr bwMode="auto">
          <a:xfrm>
            <a:off x="6629400" y="5334000"/>
            <a:ext cx="1371600" cy="1524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58146" name="Rectangle 2"/>
          <p:cNvSpPr>
            <a:spLocks noGrp="1" noChangeArrowheads="1"/>
          </p:cNvSpPr>
          <p:nvPr>
            <p:ph type="title"/>
          </p:nvPr>
        </p:nvSpPr>
        <p:spPr>
          <a:xfrm>
            <a:off x="1371600" y="0"/>
            <a:ext cx="7772400" cy="685800"/>
          </a:xfrm>
        </p:spPr>
        <p:txBody>
          <a:bodyPr/>
          <a:lstStyle/>
          <a:p>
            <a:r>
              <a:rPr lang="en-US" sz="3600" dirty="0"/>
              <a:t>So what is the point of all this?</a:t>
            </a:r>
          </a:p>
        </p:txBody>
      </p:sp>
      <p:sp>
        <p:nvSpPr>
          <p:cNvPr id="1158147" name="Rectangle 3"/>
          <p:cNvSpPr>
            <a:spLocks noGrp="1" noChangeArrowheads="1"/>
          </p:cNvSpPr>
          <p:nvPr>
            <p:ph type="body" idx="1"/>
          </p:nvPr>
        </p:nvSpPr>
        <p:spPr>
          <a:xfrm>
            <a:off x="533400" y="762000"/>
            <a:ext cx="7924800" cy="4876800"/>
          </a:xfrm>
        </p:spPr>
        <p:txBody>
          <a:bodyPr/>
          <a:lstStyle/>
          <a:p>
            <a:pPr>
              <a:lnSpc>
                <a:spcPct val="90000"/>
              </a:lnSpc>
            </a:pPr>
            <a:r>
              <a:rPr lang="en-US" sz="2800" dirty="0"/>
              <a:t>This is a good question.  First, our premise is that since electric power is usually distributed as sinusoids, the issue of sinusoidal power is important.</a:t>
            </a:r>
          </a:p>
          <a:p>
            <a:pPr>
              <a:lnSpc>
                <a:spcPct val="90000"/>
              </a:lnSpc>
            </a:pPr>
            <a:r>
              <a:rPr lang="en-US" sz="2800" dirty="0"/>
              <a:t>In addition, there are some significant problems that will arise when we connect loads that act like inductors to our power lines.  This problems can be addressed using phasor analysis, and some additional concepts that we will lay out in the next set of lecture notes.  These concepts involved quantities called </a:t>
            </a:r>
            <a:r>
              <a:rPr lang="en-US" sz="2800" b="1" dirty="0"/>
              <a:t>real and reactive power</a:t>
            </a:r>
            <a:r>
              <a:rPr lang="en-US" sz="2800" dirty="0"/>
              <a:t>.  </a:t>
            </a:r>
          </a:p>
        </p:txBody>
      </p:sp>
      <p:pic>
        <p:nvPicPr>
          <p:cNvPr id="1158148" name="Picture 4" descr="E:\Program Files\Microsoft Office\Clipart\homeanim\ag00007_.gif"/>
          <p:cNvPicPr>
            <a:picLocks noChangeAspect="1" noChangeArrowheads="1" noCrop="1"/>
          </p:cNvPicPr>
          <p:nvPr/>
        </p:nvPicPr>
        <p:blipFill>
          <a:blip r:embed="rId3" cstate="print"/>
          <a:srcRect/>
          <a:stretch>
            <a:fillRect/>
          </a:stretch>
        </p:blipFill>
        <p:spPr bwMode="auto">
          <a:xfrm>
            <a:off x="6705600" y="5429250"/>
            <a:ext cx="1235075" cy="14287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p:txBody>
          <a:bodyPr/>
          <a:lstStyle/>
          <a:p>
            <a:r>
              <a:rPr lang="en-US"/>
              <a:t>Textbook Coverage</a:t>
            </a:r>
          </a:p>
        </p:txBody>
      </p:sp>
      <p:sp>
        <p:nvSpPr>
          <p:cNvPr id="1111043" name="Rectangle 3"/>
          <p:cNvSpPr>
            <a:spLocks noGrp="1" noChangeArrowheads="1"/>
          </p:cNvSpPr>
          <p:nvPr>
            <p:ph type="body" idx="1"/>
          </p:nvPr>
        </p:nvSpPr>
        <p:spPr>
          <a:xfrm>
            <a:off x="685800" y="2362200"/>
            <a:ext cx="7772400" cy="4114800"/>
          </a:xfrm>
        </p:spPr>
        <p:txBody>
          <a:bodyPr/>
          <a:lstStyle/>
          <a:p>
            <a:pPr>
              <a:buFontTx/>
              <a:buNone/>
            </a:pPr>
            <a:r>
              <a:rPr lang="en-US" sz="2800" dirty="0"/>
              <a:t>This material is introduced in different ways in different textbooks.  Approximately this same material is covered in your textbook in the following sections:</a:t>
            </a:r>
          </a:p>
          <a:p>
            <a:r>
              <a:rPr lang="en-US" sz="2800" dirty="0"/>
              <a:t>Electric Circuits 6</a:t>
            </a:r>
            <a:r>
              <a:rPr lang="en-US" sz="2800" baseline="30000" dirty="0"/>
              <a:t>th</a:t>
            </a:r>
            <a:r>
              <a:rPr lang="en-US" sz="2800" dirty="0"/>
              <a:t> Edition by Nilsson and Riedel:  Sections 10.1 through 10.3</a:t>
            </a:r>
          </a:p>
          <a:p>
            <a:r>
              <a:rPr lang="en-US" sz="2800" dirty="0"/>
              <a:t>Electric Circuits 10</a:t>
            </a:r>
            <a:r>
              <a:rPr lang="en-US" sz="2800" baseline="30000" dirty="0"/>
              <a:t>th</a:t>
            </a:r>
            <a:r>
              <a:rPr lang="en-US" sz="2800" dirty="0"/>
              <a:t> Edition by Nilsson and Riedel:  Sections 10.1 through 10.3</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2362200" y="0"/>
            <a:ext cx="6781800" cy="1219200"/>
          </a:xfrm>
        </p:spPr>
        <p:txBody>
          <a:bodyPr/>
          <a:lstStyle/>
          <a:p>
            <a:r>
              <a:rPr lang="en-US" sz="3600"/>
              <a:t>Power in the Sinusoidal Steady State (Complex Power)</a:t>
            </a:r>
          </a:p>
        </p:txBody>
      </p:sp>
      <p:sp>
        <p:nvSpPr>
          <p:cNvPr id="1113091" name="Rectangle 3"/>
          <p:cNvSpPr>
            <a:spLocks noGrp="1" noChangeArrowheads="1"/>
          </p:cNvSpPr>
          <p:nvPr>
            <p:ph type="body" idx="1"/>
          </p:nvPr>
        </p:nvSpPr>
        <p:spPr>
          <a:xfrm>
            <a:off x="304800" y="1371600"/>
            <a:ext cx="6096000" cy="5257800"/>
          </a:xfrm>
        </p:spPr>
        <p:txBody>
          <a:bodyPr/>
          <a:lstStyle/>
          <a:p>
            <a:pPr marL="6350" indent="346075">
              <a:lnSpc>
                <a:spcPct val="90000"/>
              </a:lnSpc>
              <a:buFontTx/>
              <a:buNone/>
            </a:pPr>
            <a:r>
              <a:rPr lang="en-US" sz="2400" dirty="0"/>
              <a:t>We studied Phasor Transforms.  Using these transforms, we can find things we want to know, more quickly and more easily.</a:t>
            </a:r>
          </a:p>
          <a:p>
            <a:pPr marL="6350" indent="346075">
              <a:lnSpc>
                <a:spcPct val="90000"/>
              </a:lnSpc>
              <a:buFontTx/>
              <a:buNone/>
            </a:pPr>
            <a:r>
              <a:rPr lang="en-US" sz="2400" dirty="0"/>
              <a:t>Now we are going to do a similar thing with power absorbed or delivered in circuits with sinusoidal sources.  Again, we will only consider what is happening in the steady state.  We will find that: </a:t>
            </a:r>
          </a:p>
          <a:p>
            <a:pPr marL="6350" indent="346075">
              <a:lnSpc>
                <a:spcPct val="90000"/>
              </a:lnSpc>
            </a:pPr>
            <a:r>
              <a:rPr lang="en-US" sz="2400" dirty="0"/>
              <a:t>The use of phasors and transforms can be used for power calculations, and</a:t>
            </a:r>
          </a:p>
          <a:p>
            <a:pPr marL="6350" indent="346075">
              <a:lnSpc>
                <a:spcPct val="90000"/>
              </a:lnSpc>
            </a:pPr>
            <a:r>
              <a:rPr lang="en-US" sz="2400" dirty="0"/>
              <a:t>Some very useful new concepts will help us deliver more power to where we want it, with fewer losses at the same time.</a:t>
            </a:r>
          </a:p>
        </p:txBody>
      </p:sp>
      <p:pic>
        <p:nvPicPr>
          <p:cNvPr id="1113093" name="Picture 5" descr="C:\WINNT\Profiles\Administrator\Application Data\Microsoft\Media Catalog\Downloaded Clips\cl73\j0288903.gif"/>
          <p:cNvPicPr>
            <a:picLocks noChangeAspect="1" noChangeArrowheads="1" noCrop="1"/>
          </p:cNvPicPr>
          <p:nvPr/>
        </p:nvPicPr>
        <p:blipFill>
          <a:blip r:embed="rId3" cstate="print"/>
          <a:srcRect/>
          <a:stretch>
            <a:fillRect/>
          </a:stretch>
        </p:blipFill>
        <p:spPr bwMode="auto">
          <a:xfrm>
            <a:off x="6683375" y="1295400"/>
            <a:ext cx="2182813" cy="3124200"/>
          </a:xfrm>
          <a:prstGeom prst="rect">
            <a:avLst/>
          </a:prstGeom>
          <a:noFill/>
        </p:spPr>
      </p:pic>
      <p:sp>
        <p:nvSpPr>
          <p:cNvPr id="1113092" name="Text Box 4"/>
          <p:cNvSpPr txBox="1">
            <a:spLocks noChangeArrowheads="1"/>
          </p:cNvSpPr>
          <p:nvPr/>
        </p:nvSpPr>
        <p:spPr bwMode="auto">
          <a:xfrm>
            <a:off x="6629400" y="4237038"/>
            <a:ext cx="2514600" cy="2620962"/>
          </a:xfrm>
          <a:prstGeom prst="rect">
            <a:avLst/>
          </a:prstGeom>
          <a:solidFill>
            <a:srgbClr val="000099"/>
          </a:solidFill>
          <a:ln w="57150">
            <a:solidFill>
              <a:schemeClr val="tx1"/>
            </a:solidFill>
            <a:miter lim="800000"/>
            <a:headEnd/>
            <a:tailEnd/>
          </a:ln>
          <a:effectLst/>
        </p:spPr>
        <p:txBody>
          <a:bodyPr>
            <a:spAutoFit/>
          </a:bodyPr>
          <a:lstStyle/>
          <a:p>
            <a:pPr eaLnBrk="0" hangingPunct="0"/>
            <a:r>
              <a:rPr lang="en-US" sz="1800" dirty="0">
                <a:latin typeface="Arial" charset="0"/>
              </a:rPr>
              <a:t>The power we use is often sinusoidal.  That is, the wall plugs, and some other sources, are voltages and currents that vary as a sine wave.  Thus, this subject is very useful to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a:xfrm>
            <a:off x="228600" y="533400"/>
            <a:ext cx="8610600" cy="685800"/>
          </a:xfrm>
        </p:spPr>
        <p:txBody>
          <a:bodyPr/>
          <a:lstStyle/>
          <a:p>
            <a:r>
              <a:rPr lang="en-US" sz="4000"/>
              <a:t>AC Circuit Analysis Using Transforms </a:t>
            </a:r>
          </a:p>
        </p:txBody>
      </p:sp>
      <p:sp>
        <p:nvSpPr>
          <p:cNvPr id="1115139" name="Rectangle 3"/>
          <p:cNvSpPr>
            <a:spLocks noGrp="1" noChangeArrowheads="1"/>
          </p:cNvSpPr>
          <p:nvPr>
            <p:ph type="body" idx="1"/>
          </p:nvPr>
        </p:nvSpPr>
        <p:spPr>
          <a:xfrm>
            <a:off x="304800" y="1143000"/>
            <a:ext cx="8229600" cy="1524000"/>
          </a:xfrm>
        </p:spPr>
        <p:txBody>
          <a:bodyPr/>
          <a:lstStyle/>
          <a:p>
            <a:pPr marL="6350" indent="346075">
              <a:lnSpc>
                <a:spcPct val="90000"/>
              </a:lnSpc>
              <a:buFontTx/>
              <a:buNone/>
            </a:pPr>
            <a:r>
              <a:rPr lang="en-US" sz="2400" dirty="0"/>
              <a:t>Let us remember first and foremost that the end goal is to find the solution to real problems.  We will use the transform domain, and discuss quantities which are complex, but obtaining the real solution is the goal.</a:t>
            </a:r>
          </a:p>
        </p:txBody>
      </p:sp>
      <p:graphicFrame>
        <p:nvGraphicFramePr>
          <p:cNvPr id="1115140" name="Object 4"/>
          <p:cNvGraphicFramePr>
            <a:graphicFrameLocks noChangeAspect="1"/>
          </p:cNvGraphicFramePr>
          <p:nvPr/>
        </p:nvGraphicFramePr>
        <p:xfrm>
          <a:off x="1143000" y="2351088"/>
          <a:ext cx="6865938" cy="4506912"/>
        </p:xfrm>
        <a:graphic>
          <a:graphicData uri="http://schemas.openxmlformats.org/presentationml/2006/ole">
            <mc:AlternateContent xmlns:mc="http://schemas.openxmlformats.org/markup-compatibility/2006">
              <mc:Choice xmlns:v="urn:schemas-microsoft-com:vml" Requires="v">
                <p:oleObj spid="_x0000_s1115169" name="VISIO" r:id="rId4" imgW="6941520" imgH="4558320" progId="Visio.Drawing.6">
                  <p:embed/>
                </p:oleObj>
              </mc:Choice>
              <mc:Fallback>
                <p:oleObj name="VISIO" r:id="rId4" imgW="6941520" imgH="4558320" progId="Visio.Drawing.6">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351088"/>
                        <a:ext cx="6865938" cy="450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a:xfrm>
            <a:off x="1371600" y="152400"/>
            <a:ext cx="7772400" cy="1447800"/>
          </a:xfrm>
        </p:spPr>
        <p:txBody>
          <a:bodyPr/>
          <a:lstStyle/>
          <a:p>
            <a:r>
              <a:rPr lang="en-US"/>
              <a:t>Power with Sinusoidal Voltages and Currents</a:t>
            </a:r>
          </a:p>
        </p:txBody>
      </p:sp>
      <p:sp>
        <p:nvSpPr>
          <p:cNvPr id="1117187" name="Rectangle 3"/>
          <p:cNvSpPr>
            <a:spLocks noGrp="1" noChangeArrowheads="1"/>
          </p:cNvSpPr>
          <p:nvPr>
            <p:ph type="body" idx="1"/>
          </p:nvPr>
        </p:nvSpPr>
        <p:spPr>
          <a:xfrm>
            <a:off x="685800" y="1981200"/>
            <a:ext cx="8001000" cy="2590800"/>
          </a:xfrm>
        </p:spPr>
        <p:txBody>
          <a:bodyPr/>
          <a:lstStyle/>
          <a:p>
            <a:pPr>
              <a:lnSpc>
                <a:spcPct val="90000"/>
              </a:lnSpc>
            </a:pPr>
            <a:r>
              <a:rPr lang="en-US" sz="2800" dirty="0"/>
              <a:t>It is important to remember that nothing has really changed with respect to the power expressions that we are looking for.  Power is still obtained by multiplying voltage and current.</a:t>
            </a:r>
          </a:p>
          <a:p>
            <a:pPr>
              <a:lnSpc>
                <a:spcPct val="90000"/>
              </a:lnSpc>
            </a:pPr>
            <a:r>
              <a:rPr lang="en-US" sz="2800" dirty="0"/>
              <a:t>The fact that the voltage and current are sine waves or cosine waves does not change this formula.</a:t>
            </a:r>
          </a:p>
        </p:txBody>
      </p:sp>
      <p:pic>
        <p:nvPicPr>
          <p:cNvPr id="1117188" name="Picture 4" descr="C:\WINNT\Profiles\Administrator\Application Data\Microsoft\Media Catalog\Downloaded Clips\cl0\AG00628_.gif"/>
          <p:cNvPicPr>
            <a:picLocks noChangeAspect="1" noChangeArrowheads="1" noCrop="1"/>
          </p:cNvPicPr>
          <p:nvPr/>
        </p:nvPicPr>
        <p:blipFill>
          <a:blip r:embed="rId3" cstate="print"/>
          <a:srcRect/>
          <a:stretch>
            <a:fillRect/>
          </a:stretch>
        </p:blipFill>
        <p:spPr bwMode="auto">
          <a:xfrm>
            <a:off x="762000" y="5257800"/>
            <a:ext cx="1771650" cy="1120775"/>
          </a:xfrm>
          <a:prstGeom prst="rect">
            <a:avLst/>
          </a:prstGeom>
          <a:noFill/>
        </p:spPr>
      </p:pic>
      <p:pic>
        <p:nvPicPr>
          <p:cNvPr id="1117189" name="Picture 5" descr="C:\WINNT\Profiles\Administrator\Application Data\Microsoft\Media Catalog\Downloaded Clips\cl0\AG00628_.gif"/>
          <p:cNvPicPr>
            <a:picLocks noChangeAspect="1" noChangeArrowheads="1" noCrop="1"/>
          </p:cNvPicPr>
          <p:nvPr/>
        </p:nvPicPr>
        <p:blipFill>
          <a:blip r:embed="rId3" cstate="print"/>
          <a:srcRect/>
          <a:stretch>
            <a:fillRect/>
          </a:stretch>
        </p:blipFill>
        <p:spPr bwMode="auto">
          <a:xfrm>
            <a:off x="2514600" y="5257800"/>
            <a:ext cx="1771650" cy="1120775"/>
          </a:xfrm>
          <a:prstGeom prst="rect">
            <a:avLst/>
          </a:prstGeom>
          <a:noFill/>
        </p:spPr>
      </p:pic>
      <p:pic>
        <p:nvPicPr>
          <p:cNvPr id="1117190" name="Picture 6" descr="C:\WINNT\Profiles\Administrator\Application Data\Microsoft\Media Catalog\Downloaded Clips\cl0\AG00628_.gif"/>
          <p:cNvPicPr>
            <a:picLocks noChangeAspect="1" noChangeArrowheads="1" noCrop="1"/>
          </p:cNvPicPr>
          <p:nvPr/>
        </p:nvPicPr>
        <p:blipFill>
          <a:blip r:embed="rId3" cstate="print"/>
          <a:srcRect/>
          <a:stretch>
            <a:fillRect/>
          </a:stretch>
        </p:blipFill>
        <p:spPr bwMode="auto">
          <a:xfrm>
            <a:off x="4267200" y="5257800"/>
            <a:ext cx="1771650" cy="1120775"/>
          </a:xfrm>
          <a:prstGeom prst="rect">
            <a:avLst/>
          </a:prstGeom>
          <a:noFill/>
        </p:spPr>
      </p:pic>
      <p:pic>
        <p:nvPicPr>
          <p:cNvPr id="1117191" name="Picture 7" descr="C:\WINNT\Profiles\Administrator\Application Data\Microsoft\Media Catalog\Downloaded Clips\cl0\AG00628_.gif"/>
          <p:cNvPicPr>
            <a:picLocks noChangeAspect="1" noChangeArrowheads="1" noCrop="1"/>
          </p:cNvPicPr>
          <p:nvPr/>
        </p:nvPicPr>
        <p:blipFill>
          <a:blip r:embed="rId3" cstate="print"/>
          <a:srcRect/>
          <a:stretch>
            <a:fillRect/>
          </a:stretch>
        </p:blipFill>
        <p:spPr bwMode="auto">
          <a:xfrm>
            <a:off x="6019800" y="5257800"/>
            <a:ext cx="1771650" cy="11207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5" name="Rectangle 3"/>
          <p:cNvSpPr>
            <a:spLocks noGrp="1" noChangeArrowheads="1"/>
          </p:cNvSpPr>
          <p:nvPr>
            <p:ph type="body" idx="1"/>
          </p:nvPr>
        </p:nvSpPr>
        <p:spPr>
          <a:xfrm>
            <a:off x="533400" y="1066800"/>
            <a:ext cx="8153400" cy="1752600"/>
          </a:xfrm>
          <a:solidFill>
            <a:srgbClr val="FF0066"/>
          </a:solidFill>
        </p:spPr>
        <p:txBody>
          <a:bodyPr/>
          <a:lstStyle/>
          <a:p>
            <a:pPr>
              <a:lnSpc>
                <a:spcPct val="90000"/>
              </a:lnSpc>
              <a:buFontTx/>
              <a:buNone/>
            </a:pPr>
            <a:r>
              <a:rPr lang="en-US" sz="2000" dirty="0"/>
              <a:t>The figure below is a cosine function.  Note that in this equation there are three parameters, the amplitude (</a:t>
            </a:r>
            <a:r>
              <a:rPr lang="en-US" sz="2000" i="1" dirty="0" err="1">
                <a:latin typeface="Times New Roman" panose="02020603050405020304" pitchFamily="18" charset="0"/>
                <a:cs typeface="Times New Roman" panose="02020603050405020304" pitchFamily="18" charset="0"/>
              </a:rPr>
              <a:t>X</a:t>
            </a:r>
            <a:r>
              <a:rPr lang="en-US" sz="2000" i="1" baseline="-25000" dirty="0" err="1">
                <a:latin typeface="Times New Roman" panose="02020603050405020304" pitchFamily="18" charset="0"/>
                <a:cs typeface="Times New Roman" panose="02020603050405020304" pitchFamily="18" charset="0"/>
              </a:rPr>
              <a:t>m</a:t>
            </a:r>
            <a:r>
              <a:rPr lang="en-US" sz="2000" dirty="0"/>
              <a:t>), the frequency (</a:t>
            </a:r>
            <a:r>
              <a:rPr lang="en-US" sz="2000" i="1" dirty="0">
                <a:latin typeface="Symbol" pitchFamily="18" charset="2"/>
              </a:rPr>
              <a:t>w</a:t>
            </a:r>
            <a:r>
              <a:rPr lang="en-US" sz="2000" dirty="0"/>
              <a:t>), and the phase (</a:t>
            </a:r>
            <a:r>
              <a:rPr lang="en-US" sz="2000" i="1" dirty="0">
                <a:latin typeface="Symbol" pitchFamily="18" charset="2"/>
              </a:rPr>
              <a:t>f</a:t>
            </a:r>
            <a:r>
              <a:rPr lang="en-US" sz="2000" dirty="0"/>
              <a:t>).  The time, </a:t>
            </a:r>
            <a:r>
              <a:rPr lang="en-US" sz="2000" i="1" dirty="0">
                <a:latin typeface="Times New Roman" panose="02020603050405020304" pitchFamily="18" charset="0"/>
                <a:cs typeface="Times New Roman" panose="02020603050405020304" pitchFamily="18" charset="0"/>
              </a:rPr>
              <a:t>t</a:t>
            </a:r>
            <a:r>
              <a:rPr lang="en-US" sz="2000" dirty="0"/>
              <a:t>, is the independent variable.  The function is</a:t>
            </a:r>
          </a:p>
        </p:txBody>
      </p:sp>
      <p:graphicFrame>
        <p:nvGraphicFramePr>
          <p:cNvPr id="7" name="Chart 6"/>
          <p:cNvGraphicFramePr>
            <a:graphicFrameLocks noGrp="1"/>
          </p:cNvGraphicFramePr>
          <p:nvPr>
            <p:extLst>
              <p:ext uri="{D42A27DB-BD31-4B8C-83A1-F6EECF244321}">
                <p14:modId xmlns:p14="http://schemas.microsoft.com/office/powerpoint/2010/main" val="903761373"/>
              </p:ext>
            </p:extLst>
          </p:nvPr>
        </p:nvGraphicFramePr>
        <p:xfrm>
          <a:off x="1524000" y="2390775"/>
          <a:ext cx="7620000" cy="4467225"/>
        </p:xfrm>
        <a:graphic>
          <a:graphicData uri="http://schemas.openxmlformats.org/drawingml/2006/chart">
            <c:chart xmlns:c="http://schemas.openxmlformats.org/drawingml/2006/chart" xmlns:r="http://schemas.openxmlformats.org/officeDocument/2006/relationships" r:id="rId4"/>
          </a:graphicData>
        </a:graphic>
      </p:graphicFrame>
      <p:sp>
        <p:nvSpPr>
          <p:cNvPr id="1119238" name="Rectangle 6"/>
          <p:cNvSpPr>
            <a:spLocks noChangeArrowheads="1"/>
          </p:cNvSpPr>
          <p:nvPr/>
        </p:nvSpPr>
        <p:spPr bwMode="auto">
          <a:xfrm>
            <a:off x="838994" y="2143126"/>
            <a:ext cx="33528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19234" name="Rectangle 2"/>
          <p:cNvSpPr>
            <a:spLocks noGrp="1" noChangeArrowheads="1"/>
          </p:cNvSpPr>
          <p:nvPr>
            <p:ph type="title"/>
          </p:nvPr>
        </p:nvSpPr>
        <p:spPr>
          <a:xfrm>
            <a:off x="2362200" y="0"/>
            <a:ext cx="6781800" cy="838200"/>
          </a:xfrm>
        </p:spPr>
        <p:txBody>
          <a:bodyPr/>
          <a:lstStyle/>
          <a:p>
            <a:r>
              <a:rPr lang="en-US"/>
              <a:t>Some Review – Sinusoids</a:t>
            </a:r>
          </a:p>
        </p:txBody>
      </p:sp>
      <p:graphicFrame>
        <p:nvGraphicFramePr>
          <p:cNvPr id="1119237" name="Object 5"/>
          <p:cNvGraphicFramePr>
            <a:graphicFrameLocks noChangeAspect="1"/>
          </p:cNvGraphicFramePr>
          <p:nvPr>
            <p:extLst>
              <p:ext uri="{D42A27DB-BD31-4B8C-83A1-F6EECF244321}">
                <p14:modId xmlns:p14="http://schemas.microsoft.com/office/powerpoint/2010/main" val="14149517"/>
              </p:ext>
            </p:extLst>
          </p:nvPr>
        </p:nvGraphicFramePr>
        <p:xfrm>
          <a:off x="991394" y="2214563"/>
          <a:ext cx="3046412" cy="466725"/>
        </p:xfrm>
        <a:graphic>
          <a:graphicData uri="http://schemas.openxmlformats.org/presentationml/2006/ole">
            <mc:AlternateContent xmlns:mc="http://schemas.openxmlformats.org/markup-compatibility/2006">
              <mc:Choice xmlns:v="urn:schemas-microsoft-com:vml" Requires="v">
                <p:oleObj spid="_x0000_s1119266" name="Equation" r:id="rId5" imgW="1574640" imgH="241200" progId="Equation.DSMT4">
                  <p:embed/>
                </p:oleObj>
              </mc:Choice>
              <mc:Fallback>
                <p:oleObj name="Equation" r:id="rId5" imgW="1574640" imgH="241200" progId="Equation.DSMT4">
                  <p:embed/>
                  <p:pic>
                    <p:nvPicPr>
                      <p:cNvPr id="0" name="Picture 5"/>
                      <p:cNvPicPr>
                        <a:picLocks noChangeAspect="1" noChangeArrowheads="1"/>
                      </p:cNvPicPr>
                      <p:nvPr/>
                    </p:nvPicPr>
                    <p:blipFill>
                      <a:blip r:embed="rId6"/>
                      <a:srcRect/>
                      <a:stretch>
                        <a:fillRect/>
                      </a:stretch>
                    </p:blipFill>
                    <p:spPr bwMode="auto">
                      <a:xfrm>
                        <a:off x="991394" y="2214563"/>
                        <a:ext cx="3046412"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a:xfrm>
            <a:off x="2362200" y="0"/>
            <a:ext cx="6781800" cy="838200"/>
          </a:xfrm>
        </p:spPr>
        <p:txBody>
          <a:bodyPr/>
          <a:lstStyle/>
          <a:p>
            <a:r>
              <a:rPr lang="en-US" sz="4000"/>
              <a:t>Definition of RMS – Review </a:t>
            </a:r>
          </a:p>
        </p:txBody>
      </p:sp>
      <p:sp>
        <p:nvSpPr>
          <p:cNvPr id="1121283" name="Rectangle 3"/>
          <p:cNvSpPr>
            <a:spLocks noGrp="1" noChangeArrowheads="1"/>
          </p:cNvSpPr>
          <p:nvPr>
            <p:ph type="body" idx="1"/>
          </p:nvPr>
        </p:nvSpPr>
        <p:spPr>
          <a:xfrm>
            <a:off x="228600" y="1219200"/>
            <a:ext cx="6553200" cy="5486400"/>
          </a:xfrm>
        </p:spPr>
        <p:txBody>
          <a:bodyPr/>
          <a:lstStyle/>
          <a:p>
            <a:pPr>
              <a:buFontTx/>
              <a:buNone/>
            </a:pPr>
            <a:r>
              <a:rPr lang="en-US" sz="2800" dirty="0"/>
              <a:t>We are now going to review an important term, the </a:t>
            </a:r>
            <a:r>
              <a:rPr lang="en-US" sz="2800" b="1" dirty="0" err="1"/>
              <a:t>rms</a:t>
            </a:r>
            <a:r>
              <a:rPr lang="en-US" sz="2800" b="1" dirty="0"/>
              <a:t> value</a:t>
            </a:r>
            <a:r>
              <a:rPr lang="en-US" sz="2800" dirty="0"/>
              <a:t> of a voltage or current.  This was covered before.  The </a:t>
            </a:r>
            <a:r>
              <a:rPr lang="en-US" sz="2800" dirty="0" err="1"/>
              <a:t>rms</a:t>
            </a:r>
            <a:r>
              <a:rPr lang="en-US" sz="2800" dirty="0"/>
              <a:t> value, also called the </a:t>
            </a:r>
            <a:r>
              <a:rPr lang="en-US" sz="2800" b="1" dirty="0"/>
              <a:t>effective value</a:t>
            </a:r>
            <a:r>
              <a:rPr lang="en-US" sz="2800" dirty="0"/>
              <a:t>, has the most meaning in terms of power calculations.</a:t>
            </a:r>
          </a:p>
          <a:p>
            <a:pPr>
              <a:buFontTx/>
              <a:buNone/>
            </a:pPr>
            <a:r>
              <a:rPr lang="en-US" sz="2800" dirty="0"/>
              <a:t>It is so useful, that we will redefine our phasor transforms in terms of </a:t>
            </a:r>
            <a:r>
              <a:rPr lang="en-US" sz="2800" dirty="0" err="1"/>
              <a:t>rms</a:t>
            </a:r>
            <a:r>
              <a:rPr lang="en-US" sz="2800" dirty="0"/>
              <a:t> values, to make our formulas simpler and easier to use.  Thus, it is worth the time to review </a:t>
            </a:r>
            <a:r>
              <a:rPr lang="en-US" sz="2800" dirty="0" err="1"/>
              <a:t>rms</a:t>
            </a:r>
            <a:r>
              <a:rPr lang="en-US" sz="2800" dirty="0"/>
              <a:t> concepts.</a:t>
            </a:r>
          </a:p>
        </p:txBody>
      </p:sp>
      <p:pic>
        <p:nvPicPr>
          <p:cNvPr id="1121284" name="Picture 4" descr="E:\Program Files\Microsoft Office\Clipart\smbusbas\bd10432_.wmf"/>
          <p:cNvPicPr>
            <a:picLocks noChangeAspect="1" noChangeArrowheads="1"/>
          </p:cNvPicPr>
          <p:nvPr/>
        </p:nvPicPr>
        <p:blipFill>
          <a:blip r:embed="rId3" cstate="print"/>
          <a:srcRect/>
          <a:stretch>
            <a:fillRect/>
          </a:stretch>
        </p:blipFill>
        <p:spPr bwMode="auto">
          <a:xfrm>
            <a:off x="7010400" y="1295400"/>
            <a:ext cx="1797050" cy="4876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41" name="Rectangle 13"/>
          <p:cNvSpPr>
            <a:spLocks noChangeArrowheads="1"/>
          </p:cNvSpPr>
          <p:nvPr/>
        </p:nvSpPr>
        <p:spPr bwMode="auto">
          <a:xfrm>
            <a:off x="6705600" y="4343400"/>
            <a:ext cx="2209800" cy="2514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3340" name="Rectangle 12"/>
          <p:cNvSpPr>
            <a:spLocks noChangeArrowheads="1"/>
          </p:cNvSpPr>
          <p:nvPr/>
        </p:nvSpPr>
        <p:spPr bwMode="auto">
          <a:xfrm>
            <a:off x="533400" y="5791200"/>
            <a:ext cx="3429000" cy="1066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3339" name="Rectangle 11"/>
          <p:cNvSpPr>
            <a:spLocks noChangeArrowheads="1"/>
          </p:cNvSpPr>
          <p:nvPr/>
        </p:nvSpPr>
        <p:spPr bwMode="auto">
          <a:xfrm>
            <a:off x="1905000" y="4038600"/>
            <a:ext cx="1981200" cy="990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3338" name="Rectangle 10"/>
          <p:cNvSpPr>
            <a:spLocks noChangeArrowheads="1"/>
          </p:cNvSpPr>
          <p:nvPr/>
        </p:nvSpPr>
        <p:spPr bwMode="auto">
          <a:xfrm>
            <a:off x="1600200" y="1981200"/>
            <a:ext cx="2209800" cy="6096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123330" name="Rectangle 2"/>
          <p:cNvSpPr>
            <a:spLocks noGrp="1" noChangeArrowheads="1"/>
          </p:cNvSpPr>
          <p:nvPr>
            <p:ph type="title"/>
          </p:nvPr>
        </p:nvSpPr>
        <p:spPr>
          <a:xfrm>
            <a:off x="1371600" y="0"/>
            <a:ext cx="7772400" cy="838200"/>
          </a:xfrm>
        </p:spPr>
        <p:txBody>
          <a:bodyPr/>
          <a:lstStyle/>
          <a:p>
            <a:r>
              <a:rPr lang="en-US"/>
              <a:t>Derivation of RMS – 1</a:t>
            </a:r>
          </a:p>
        </p:txBody>
      </p:sp>
      <p:sp>
        <p:nvSpPr>
          <p:cNvPr id="1123331" name="Rectangle 3"/>
          <p:cNvSpPr>
            <a:spLocks noGrp="1" noChangeArrowheads="1"/>
          </p:cNvSpPr>
          <p:nvPr>
            <p:ph type="body" idx="1"/>
          </p:nvPr>
        </p:nvSpPr>
        <p:spPr>
          <a:xfrm>
            <a:off x="533400" y="1066800"/>
            <a:ext cx="8153400" cy="3657600"/>
          </a:xfrm>
        </p:spPr>
        <p:txBody>
          <a:bodyPr/>
          <a:lstStyle/>
          <a:p>
            <a:pPr>
              <a:buFontTx/>
              <a:buNone/>
            </a:pPr>
            <a:r>
              <a:rPr lang="en-US" sz="2400" dirty="0"/>
              <a:t>We want the effective value that could be used in power calculations, for average power, in the formula</a:t>
            </a:r>
          </a:p>
        </p:txBody>
      </p:sp>
      <p:graphicFrame>
        <p:nvGraphicFramePr>
          <p:cNvPr id="1123332" name="Object 4"/>
          <p:cNvGraphicFramePr>
            <a:graphicFrameLocks noChangeAspect="1"/>
          </p:cNvGraphicFramePr>
          <p:nvPr/>
        </p:nvGraphicFramePr>
        <p:xfrm>
          <a:off x="1752600" y="2057400"/>
          <a:ext cx="1930400" cy="469900"/>
        </p:xfrm>
        <a:graphic>
          <a:graphicData uri="http://schemas.openxmlformats.org/presentationml/2006/ole">
            <mc:AlternateContent xmlns:mc="http://schemas.openxmlformats.org/markup-compatibility/2006">
              <mc:Choice xmlns:v="urn:schemas-microsoft-com:vml" Requires="v">
                <p:oleObj spid="_x0000_s1123421" name="Equation" r:id="rId4" imgW="990360" imgH="241200" progId="Equation.DSMT4">
                  <p:embed/>
                </p:oleObj>
              </mc:Choice>
              <mc:Fallback>
                <p:oleObj name="Equation" r:id="rId4" imgW="990360" imgH="241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057400"/>
                        <a:ext cx="1930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3333" name="Text Box 5"/>
          <p:cNvSpPr txBox="1">
            <a:spLocks noChangeArrowheads="1"/>
          </p:cNvSpPr>
          <p:nvPr/>
        </p:nvSpPr>
        <p:spPr bwMode="auto">
          <a:xfrm>
            <a:off x="304800" y="2514600"/>
            <a:ext cx="8534400" cy="1552575"/>
          </a:xfrm>
          <a:prstGeom prst="rect">
            <a:avLst/>
          </a:prstGeom>
          <a:noFill/>
          <a:ln w="9525">
            <a:noFill/>
            <a:miter lim="800000"/>
            <a:headEnd/>
            <a:tailEnd/>
          </a:ln>
          <a:effectLst/>
        </p:spPr>
        <p:txBody>
          <a:bodyPr>
            <a:spAutoFit/>
          </a:bodyPr>
          <a:lstStyle/>
          <a:p>
            <a:pPr eaLnBrk="0" hangingPunct="0"/>
            <a:r>
              <a:rPr lang="en-US">
                <a:latin typeface="Arial" charset="0"/>
              </a:rPr>
              <a:t>We will do the derivation for a resistance, since we want the formula to work with the resistance power formulas.  Let’s arbitrarily choose to work with the voltage.  What we want to get is a value that will work in the formula,</a:t>
            </a:r>
          </a:p>
        </p:txBody>
      </p:sp>
      <p:graphicFrame>
        <p:nvGraphicFramePr>
          <p:cNvPr id="1123334" name="Object 6"/>
          <p:cNvGraphicFramePr>
            <a:graphicFrameLocks noChangeAspect="1"/>
          </p:cNvGraphicFramePr>
          <p:nvPr/>
        </p:nvGraphicFramePr>
        <p:xfrm>
          <a:off x="1905000" y="4038600"/>
          <a:ext cx="1955800" cy="989013"/>
        </p:xfrm>
        <a:graphic>
          <a:graphicData uri="http://schemas.openxmlformats.org/presentationml/2006/ole">
            <mc:AlternateContent xmlns:mc="http://schemas.openxmlformats.org/markup-compatibility/2006">
              <mc:Choice xmlns:v="urn:schemas-microsoft-com:vml" Requires="v">
                <p:oleObj spid="_x0000_s1123422" name="Equation" r:id="rId6" imgW="1002960" imgH="507960" progId="Equation.DSMT4">
                  <p:embed/>
                </p:oleObj>
              </mc:Choice>
              <mc:Fallback>
                <p:oleObj name="Equation" r:id="rId6" imgW="1002960" imgH="507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038600"/>
                        <a:ext cx="195580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3335" name="Text Box 7"/>
          <p:cNvSpPr txBox="1">
            <a:spLocks noChangeArrowheads="1"/>
          </p:cNvSpPr>
          <p:nvPr/>
        </p:nvSpPr>
        <p:spPr bwMode="auto">
          <a:xfrm>
            <a:off x="533400" y="5029200"/>
            <a:ext cx="5562600" cy="830997"/>
          </a:xfrm>
          <a:prstGeom prst="rect">
            <a:avLst/>
          </a:prstGeom>
          <a:noFill/>
          <a:ln w="9525">
            <a:noFill/>
            <a:miter lim="800000"/>
            <a:headEnd/>
            <a:tailEnd/>
          </a:ln>
          <a:effectLst/>
        </p:spPr>
        <p:txBody>
          <a:bodyPr>
            <a:spAutoFit/>
          </a:bodyPr>
          <a:lstStyle/>
          <a:p>
            <a:pPr eaLnBrk="0" hangingPunct="0"/>
            <a:r>
              <a:rPr lang="en-US" dirty="0">
                <a:latin typeface="Arial" charset="0"/>
              </a:rPr>
              <a:t>With </a:t>
            </a:r>
            <a:r>
              <a:rPr lang="en-US" i="1" dirty="0">
                <a:cs typeface="Times New Roman" panose="02020603050405020304" pitchFamily="18" charset="0"/>
              </a:rPr>
              <a:t>T</a:t>
            </a:r>
            <a:r>
              <a:rPr lang="en-US" dirty="0">
                <a:latin typeface="Arial" charset="0"/>
              </a:rPr>
              <a:t> as the period, the average value of the power is obtained by the formula,</a:t>
            </a:r>
          </a:p>
        </p:txBody>
      </p:sp>
      <p:graphicFrame>
        <p:nvGraphicFramePr>
          <p:cNvPr id="1123336" name="Object 8"/>
          <p:cNvGraphicFramePr>
            <a:graphicFrameLocks noChangeAspect="1"/>
          </p:cNvGraphicFramePr>
          <p:nvPr/>
        </p:nvGraphicFramePr>
        <p:xfrm>
          <a:off x="609600" y="5794375"/>
          <a:ext cx="3243263" cy="1063625"/>
        </p:xfrm>
        <a:graphic>
          <a:graphicData uri="http://schemas.openxmlformats.org/presentationml/2006/ole">
            <mc:AlternateContent xmlns:mc="http://schemas.openxmlformats.org/markup-compatibility/2006">
              <mc:Choice xmlns:v="urn:schemas-microsoft-com:vml" Requires="v">
                <p:oleObj spid="_x0000_s1123423" name="Equation" r:id="rId8" imgW="1663560" imgH="545760" progId="Equation.DSMT4">
                  <p:embed/>
                </p:oleObj>
              </mc:Choice>
              <mc:Fallback>
                <p:oleObj name="Equation" r:id="rId8" imgW="1663560" imgH="5457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794375"/>
                        <a:ext cx="3243263"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3337" name="Picture 9" descr="C:\Program Files\Common Files\Microsoft Shared\Clipart\cagcat50\bd04924_.wmf"/>
          <p:cNvPicPr>
            <a:picLocks noChangeAspect="1" noChangeArrowheads="1"/>
          </p:cNvPicPr>
          <p:nvPr/>
        </p:nvPicPr>
        <p:blipFill>
          <a:blip r:embed="rId10" cstate="print"/>
          <a:srcRect/>
          <a:stretch>
            <a:fillRect/>
          </a:stretch>
        </p:blipFill>
        <p:spPr bwMode="auto">
          <a:xfrm>
            <a:off x="6813550" y="4419600"/>
            <a:ext cx="1808163" cy="2438400"/>
          </a:xfrm>
          <a:prstGeom prst="rect">
            <a:avLst/>
          </a:prstGeom>
          <a:noFill/>
        </p:spPr>
      </p:pic>
    </p:spTree>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6364</TotalTime>
  <Words>1797</Words>
  <Application>Microsoft Macintosh PowerPoint</Application>
  <PresentationFormat>On-screen Show (4:3)</PresentationFormat>
  <Paragraphs>117</Paragraphs>
  <Slides>26</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3" baseType="lpstr">
      <vt:lpstr>Arial</vt:lpstr>
      <vt:lpstr>Symbol</vt:lpstr>
      <vt:lpstr>Times New Roman</vt:lpstr>
      <vt:lpstr>Fireball</vt:lpstr>
      <vt:lpstr>VISIO</vt:lpstr>
      <vt:lpstr>Equation</vt:lpstr>
      <vt:lpstr>Chart</vt:lpstr>
      <vt:lpstr>ECE 2202  Circuit Analysis II</vt:lpstr>
      <vt:lpstr>Overview of this Lecture Set  Complex Power – Background Concepts</vt:lpstr>
      <vt:lpstr>Textbook Coverage</vt:lpstr>
      <vt:lpstr>Power in the Sinusoidal Steady State (Complex Power)</vt:lpstr>
      <vt:lpstr>AC Circuit Analysis Using Transforms </vt:lpstr>
      <vt:lpstr>Power with Sinusoidal Voltages and Currents</vt:lpstr>
      <vt:lpstr>Some Review – Sinusoids</vt:lpstr>
      <vt:lpstr>Definition of RMS – Review </vt:lpstr>
      <vt:lpstr>Derivation of RMS – 1</vt:lpstr>
      <vt:lpstr>Derivation of RMS – 2</vt:lpstr>
      <vt:lpstr>Derivation of RMS – 3</vt:lpstr>
      <vt:lpstr>RMS Value of a Sinusoid</vt:lpstr>
      <vt:lpstr>Power with Sinusoids – 1</vt:lpstr>
      <vt:lpstr>Power with Sinusoids – 2</vt:lpstr>
      <vt:lpstr>Power with Sinusoids – 3</vt:lpstr>
      <vt:lpstr>Power with Sinusoids – 4</vt:lpstr>
      <vt:lpstr>Power with Sinusoids –  Note 1</vt:lpstr>
      <vt:lpstr>Power with Sinusoids –  Note 2</vt:lpstr>
      <vt:lpstr>Power with Sinusoids –  Note 3</vt:lpstr>
      <vt:lpstr>Power with Sinusoids –  Note 4</vt:lpstr>
      <vt:lpstr>Power with Sinusoids –  Note 5</vt:lpstr>
      <vt:lpstr>Shifting the Time Axis</vt:lpstr>
      <vt:lpstr>Shifting the Time Axis – Note 1</vt:lpstr>
      <vt:lpstr>Shifting the Time Axis – Note 2</vt:lpstr>
      <vt:lpstr>Power with Sinusoidal Sources</vt:lpstr>
      <vt:lpstr>So what is the point of all this?</vt:lpstr>
    </vt:vector>
  </TitlesOfParts>
  <Company>UH 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with Sinusoidal sources, Lecture Set 10</dc:title>
  <dc:subject>Sinusoidal Steady State Analysis, Chapter 9</dc:subject>
  <dc:creator>Dave Shattuck</dc:creator>
  <cp:lastModifiedBy>David Shattuck</cp:lastModifiedBy>
  <cp:revision>261</cp:revision>
  <cp:lastPrinted>1999-08-25T18:07:04Z</cp:lastPrinted>
  <dcterms:created xsi:type="dcterms:W3CDTF">1999-08-24T13:57:19Z</dcterms:created>
  <dcterms:modified xsi:type="dcterms:W3CDTF">2021-04-13T14:08:17Z</dcterms:modified>
</cp:coreProperties>
</file>