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6"/>
  </p:notesMasterIdLst>
  <p:sldIdLst>
    <p:sldId id="353" r:id="rId2"/>
    <p:sldId id="848" r:id="rId3"/>
    <p:sldId id="849" r:id="rId4"/>
    <p:sldId id="850" r:id="rId5"/>
    <p:sldId id="851" r:id="rId6"/>
    <p:sldId id="852" r:id="rId7"/>
    <p:sldId id="853" r:id="rId8"/>
    <p:sldId id="854" r:id="rId9"/>
    <p:sldId id="855" r:id="rId10"/>
    <p:sldId id="856" r:id="rId11"/>
    <p:sldId id="867" r:id="rId12"/>
    <p:sldId id="863" r:id="rId13"/>
    <p:sldId id="857" r:id="rId14"/>
    <p:sldId id="858" r:id="rId15"/>
    <p:sldId id="859" r:id="rId16"/>
    <p:sldId id="860" r:id="rId17"/>
    <p:sldId id="861" r:id="rId18"/>
    <p:sldId id="862" r:id="rId19"/>
    <p:sldId id="864" r:id="rId20"/>
    <p:sldId id="865" r:id="rId21"/>
    <p:sldId id="866" r:id="rId22"/>
    <p:sldId id="868" r:id="rId23"/>
    <p:sldId id="869" r:id="rId24"/>
    <p:sldId id="870" r:id="rId25"/>
    <p:sldId id="871" r:id="rId26"/>
    <p:sldId id="872" r:id="rId27"/>
    <p:sldId id="873" r:id="rId28"/>
    <p:sldId id="875" r:id="rId29"/>
    <p:sldId id="874" r:id="rId30"/>
    <p:sldId id="877" r:id="rId31"/>
    <p:sldId id="879" r:id="rId32"/>
    <p:sldId id="878" r:id="rId33"/>
    <p:sldId id="880" r:id="rId34"/>
    <p:sldId id="876"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66"/>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18" autoAdjust="0"/>
    <p:restoredTop sz="90909"/>
  </p:normalViewPr>
  <p:slideViewPr>
    <p:cSldViewPr>
      <p:cViewPr varScale="1">
        <p:scale>
          <a:sx n="155" d="100"/>
          <a:sy n="155" d="100"/>
        </p:scale>
        <p:origin x="146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2.wmf"/><Relationship Id="rId4"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3.wmf"/><Relationship Id="rId1" Type="http://schemas.openxmlformats.org/officeDocument/2006/relationships/image" Target="../media/image6.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1.wmf"/><Relationship Id="rId1" Type="http://schemas.openxmlformats.org/officeDocument/2006/relationships/image" Target="../media/image13.wmf"/><Relationship Id="rId5" Type="http://schemas.openxmlformats.org/officeDocument/2006/relationships/image" Target="../media/image6.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1.wmf"/><Relationship Id="rId1" Type="http://schemas.openxmlformats.org/officeDocument/2006/relationships/image" Target="../media/image13.wmf"/><Relationship Id="rId5" Type="http://schemas.openxmlformats.org/officeDocument/2006/relationships/image" Target="../media/image6.wmf"/><Relationship Id="rId4"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3.wmf"/><Relationship Id="rId1" Type="http://schemas.openxmlformats.org/officeDocument/2006/relationships/image" Target="../media/image6.wmf"/><Relationship Id="rId4"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439E71-0DCA-470A-A06A-76995AABFA64}" type="slidenum">
              <a:rPr lang="en-US"/>
              <a:pPr>
                <a:defRPr/>
              </a:pPr>
              <a:t>‹#›</a:t>
            </a:fld>
            <a:endParaRPr lang="en-US"/>
          </a:p>
        </p:txBody>
      </p:sp>
    </p:spTree>
    <p:extLst>
      <p:ext uri="{BB962C8B-B14F-4D97-AF65-F5344CB8AC3E}">
        <p14:creationId xmlns:p14="http://schemas.microsoft.com/office/powerpoint/2010/main" val="2390042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D8F411-5356-4CAF-BCA6-E0C617FA74DB}" type="slidenum">
              <a:rPr lang="en-US" altLang="en-US" sz="1200"/>
              <a:pPr eaLnBrk="1" hangingPunct="1"/>
              <a:t>2</a:t>
            </a:fld>
            <a:endParaRPr lang="en-US" altLang="en-US" sz="1200"/>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726933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739900-BD93-4C07-87E4-84B5016D7828}" type="slidenum">
              <a:rPr lang="en-US" altLang="en-US" sz="1200"/>
              <a:pPr eaLnBrk="1" hangingPunct="1"/>
              <a:t>11</a:t>
            </a:fld>
            <a:endParaRPr lang="en-US" altLang="en-US"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46137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84AF89-B0F1-4FB7-B348-DF139A2C0353}" type="slidenum">
              <a:rPr lang="en-US" altLang="en-US" sz="1200"/>
              <a:pPr eaLnBrk="1" hangingPunct="1"/>
              <a:t>12</a:t>
            </a:fld>
            <a:endParaRPr lang="en-US" altLang="en-US" sz="1200"/>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19138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A225F4-B23E-4279-8306-1F1730B73612}" type="slidenum">
              <a:rPr lang="en-US" altLang="en-US" sz="1200"/>
              <a:pPr eaLnBrk="1" hangingPunct="1"/>
              <a:t>13</a:t>
            </a:fld>
            <a:endParaRPr lang="en-US" altLang="en-US" sz="120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4098163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8897F96-7808-4DBE-B28E-6D9D09493D20}" type="slidenum">
              <a:rPr lang="en-US" altLang="en-US" sz="1200"/>
              <a:pPr eaLnBrk="1" hangingPunct="1"/>
              <a:t>14</a:t>
            </a:fld>
            <a:endParaRPr lang="en-US" altLang="en-US" sz="120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60584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982533-AE26-484C-802D-568718B1E5A8}" type="slidenum">
              <a:rPr lang="en-US" altLang="en-US" sz="1200"/>
              <a:pPr eaLnBrk="1" hangingPunct="1"/>
              <a:t>15</a:t>
            </a:fld>
            <a:endParaRPr lang="en-US" altLang="en-US" sz="1200"/>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880802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32CF461-1B13-439E-9257-A248E5C48B98}" type="slidenum">
              <a:rPr lang="en-US" altLang="en-US" sz="1200"/>
              <a:pPr eaLnBrk="1" hangingPunct="1"/>
              <a:t>16</a:t>
            </a:fld>
            <a:endParaRPr lang="en-US" altLang="en-US" sz="1200"/>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822182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A2CFED-E3A6-4642-9E2D-83531AF734FC}" type="slidenum">
              <a:rPr lang="en-US" altLang="en-US" sz="1200"/>
              <a:pPr eaLnBrk="1" hangingPunct="1"/>
              <a:t>17</a:t>
            </a:fld>
            <a:endParaRPr lang="en-US" altLang="en-US" sz="120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706303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FF731E8-73C1-4BA2-B913-07BBDD530249}" type="slidenum">
              <a:rPr lang="en-US" altLang="en-US" sz="1200"/>
              <a:pPr eaLnBrk="1" hangingPunct="1"/>
              <a:t>18</a:t>
            </a:fld>
            <a:endParaRPr lang="en-US" altLang="en-US" sz="120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446913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7B3A24C-A107-4FF3-A2B1-DEC068E80678}" type="slidenum">
              <a:rPr lang="en-US" altLang="en-US" sz="1200"/>
              <a:pPr eaLnBrk="1" hangingPunct="1"/>
              <a:t>19</a:t>
            </a:fld>
            <a:endParaRPr lang="en-US" altLang="en-US" sz="120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972936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7DC6EE-9DE8-4BC8-B208-714905A764CF}" type="slidenum">
              <a:rPr lang="en-US" altLang="en-US" sz="1200"/>
              <a:pPr eaLnBrk="1" hangingPunct="1"/>
              <a:t>20</a:t>
            </a:fld>
            <a:endParaRPr lang="en-US" altLang="en-US" sz="1200"/>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89550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1424DD-551D-42FC-9CD1-1FDE54A0A447}" type="slidenum">
              <a:rPr lang="en-US" altLang="en-US" sz="1200"/>
              <a:pPr eaLnBrk="1" hangingPunct="1"/>
              <a:t>3</a:t>
            </a:fld>
            <a:endParaRPr lang="en-US" altLang="en-US" sz="120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500953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745E199-8C2D-4E00-B1A4-6F3E5353CC9E}" type="slidenum">
              <a:rPr lang="en-US" altLang="en-US" sz="1200"/>
              <a:pPr eaLnBrk="1" hangingPunct="1"/>
              <a:t>21</a:t>
            </a:fld>
            <a:endParaRPr lang="en-US" altLang="en-US" sz="1200"/>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598042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12DF4D5-FDEB-4E5B-9896-2544CE087FAA}" type="slidenum">
              <a:rPr lang="en-US" altLang="en-US" sz="1200"/>
              <a:pPr eaLnBrk="1" hangingPunct="1"/>
              <a:t>22</a:t>
            </a:fld>
            <a:endParaRPr lang="en-US" altLang="en-US" sz="120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825834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368D76-24E3-47DD-9797-D5CACD031EA0}" type="slidenum">
              <a:rPr lang="en-US" altLang="en-US" sz="1200"/>
              <a:pPr eaLnBrk="1" hangingPunct="1"/>
              <a:t>23</a:t>
            </a:fld>
            <a:endParaRPr lang="en-US" altLang="en-US" sz="120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837507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A3AFA65-D79E-4448-A874-3B9DE7B2F55B}" type="slidenum">
              <a:rPr lang="en-US" altLang="en-US" sz="1200"/>
              <a:pPr eaLnBrk="1" hangingPunct="1"/>
              <a:t>24</a:t>
            </a:fld>
            <a:endParaRPr lang="en-US" altLang="en-US" sz="1200"/>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7204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E81B82-D4C6-40D2-94CA-7AF9DB1D966A}" type="slidenum">
              <a:rPr lang="en-US" altLang="en-US" sz="1200"/>
              <a:pPr eaLnBrk="1" hangingPunct="1"/>
              <a:t>25</a:t>
            </a:fld>
            <a:endParaRPr lang="en-US" altLang="en-US" sz="1200"/>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605547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2754068-A9AA-4118-9FF5-A20F825E2ABA}" type="slidenum">
              <a:rPr lang="en-US" altLang="en-US" sz="1200"/>
              <a:pPr eaLnBrk="1" hangingPunct="1"/>
              <a:t>26</a:t>
            </a:fld>
            <a:endParaRPr lang="en-US" altLang="en-US" sz="120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891477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39BAED-7A20-41D5-8E4A-280E3B9992B1}" type="slidenum">
              <a:rPr lang="en-US" altLang="en-US" sz="1200"/>
              <a:pPr eaLnBrk="1" hangingPunct="1"/>
              <a:t>27</a:t>
            </a:fld>
            <a:endParaRPr lang="en-US" altLang="en-US" sz="120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3660340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73AF1B6-762E-4546-B0C1-CDB200DFCE90}" type="slidenum">
              <a:rPr lang="en-US" altLang="en-US" sz="1200"/>
              <a:pPr eaLnBrk="1" hangingPunct="1"/>
              <a:t>28</a:t>
            </a:fld>
            <a:endParaRPr lang="en-US" altLang="en-US" sz="1200"/>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2526127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616F5E-2AAB-487A-909A-69C17C83AD34}" type="slidenum">
              <a:rPr lang="en-US" altLang="en-US" sz="1200"/>
              <a:pPr eaLnBrk="1" hangingPunct="1"/>
              <a:t>29</a:t>
            </a:fld>
            <a:endParaRPr lang="en-US" altLang="en-US" sz="120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4136797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35C1E4-0D39-4693-8E7A-4E4A25FD59F5}" type="slidenum">
              <a:rPr lang="en-US" altLang="en-US" sz="1200"/>
              <a:pPr eaLnBrk="1" hangingPunct="1"/>
              <a:t>30</a:t>
            </a:fld>
            <a:endParaRPr lang="en-US" altLang="en-US" sz="120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48467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A764D9-182B-4C14-9C0D-5C42514FD3D1}" type="slidenum">
              <a:rPr lang="en-US" altLang="en-US" sz="1200"/>
              <a:pPr eaLnBrk="1" hangingPunct="1"/>
              <a:t>4</a:t>
            </a:fld>
            <a:endParaRPr lang="en-US" altLang="en-US" sz="1200"/>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50614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35C1E4-0D39-4693-8E7A-4E4A25FD59F5}" type="slidenum">
              <a:rPr lang="en-US" altLang="en-US" sz="1200"/>
              <a:pPr eaLnBrk="1" hangingPunct="1"/>
              <a:t>31</a:t>
            </a:fld>
            <a:endParaRPr lang="en-US" altLang="en-US" sz="120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403023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B1DDDD-6347-4DAD-9E27-BDC7A55E491D}" type="slidenum">
              <a:rPr lang="en-US" altLang="en-US" sz="1200"/>
              <a:pPr eaLnBrk="1" hangingPunct="1"/>
              <a:t>32</a:t>
            </a:fld>
            <a:endParaRPr lang="en-US" altLang="en-US" sz="120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4541079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B1DDDD-6347-4DAD-9E27-BDC7A55E491D}" type="slidenum">
              <a:rPr lang="en-US" altLang="en-US" sz="1200"/>
              <a:pPr eaLnBrk="1" hangingPunct="1"/>
              <a:t>33</a:t>
            </a:fld>
            <a:endParaRPr lang="en-US" altLang="en-US" sz="120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230190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7645A8-C502-4855-A6DA-99E0754EFC8A}" type="slidenum">
              <a:rPr lang="en-US" altLang="en-US" sz="1200"/>
              <a:pPr eaLnBrk="1" hangingPunct="1"/>
              <a:t>34</a:t>
            </a:fld>
            <a:endParaRPr lang="en-US" altLang="en-US" sz="1200"/>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65295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575486-8A1D-4C1E-AD72-DDB283C0C849}" type="slidenum">
              <a:rPr lang="en-US" altLang="en-US" sz="1200"/>
              <a:pPr eaLnBrk="1" hangingPunct="1"/>
              <a:t>5</a:t>
            </a:fld>
            <a:endParaRPr lang="en-US" altLang="en-US" sz="120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24209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81DB5E-99E7-4E00-BABF-CA861DD82083}" type="slidenum">
              <a:rPr lang="en-US" altLang="en-US" sz="1200"/>
              <a:pPr eaLnBrk="1" hangingPunct="1"/>
              <a:t>6</a:t>
            </a:fld>
            <a:endParaRPr lang="en-US" altLang="en-US" sz="120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25011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4356CF-7EFD-4DF9-BF3B-E70397A4E2F4}" type="slidenum">
              <a:rPr lang="en-US" altLang="en-US" sz="1200"/>
              <a:pPr eaLnBrk="1" hangingPunct="1"/>
              <a:t>7</a:t>
            </a:fld>
            <a:endParaRPr lang="en-US" altLang="en-US" sz="120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26862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2A0878-1410-49F3-8BA9-873ABDE006E1}" type="slidenum">
              <a:rPr lang="en-US" altLang="en-US" sz="1200"/>
              <a:pPr eaLnBrk="1" hangingPunct="1"/>
              <a:t>8</a:t>
            </a:fld>
            <a:endParaRPr lang="en-US" altLang="en-US" sz="120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854313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1820C53-A876-46D3-B325-BD66AFBE46C0}" type="slidenum">
              <a:rPr lang="en-US" altLang="en-US" sz="1200"/>
              <a:pPr eaLnBrk="1" hangingPunct="1"/>
              <a:t>9</a:t>
            </a:fld>
            <a:endParaRPr lang="en-US" altLang="en-US" sz="120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044540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61945D-1E83-446D-B428-C828C382BC0F}" type="slidenum">
              <a:rPr lang="en-US" altLang="en-US" sz="1200"/>
              <a:pPr eaLnBrk="1" hangingPunct="1"/>
              <a:t>10</a:t>
            </a:fld>
            <a:endParaRPr lang="en-US" altLang="en-US" sz="1200"/>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763949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p:txBody>
          <a:bodyPr/>
          <a:lstStyle>
            <a:lvl1pPr>
              <a:defRPr smtClean="0"/>
            </a:lvl1pPr>
          </a:lstStyle>
          <a:p>
            <a:pPr>
              <a:defRPr/>
            </a:pPr>
            <a:fld id="{FC79DCA1-2019-4A3E-90B1-DB19C8007778}" type="slidenum">
              <a:rPr lang="en-US"/>
              <a:pPr>
                <a:defRPr/>
              </a:pPr>
              <a:t>‹#›</a:t>
            </a:fld>
            <a:endParaRPr lang="en-US"/>
          </a:p>
        </p:txBody>
      </p:sp>
    </p:spTree>
    <p:extLst>
      <p:ext uri="{BB962C8B-B14F-4D97-AF65-F5344CB8AC3E}">
        <p14:creationId xmlns:p14="http://schemas.microsoft.com/office/powerpoint/2010/main" val="209683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E3E9565-E93D-4519-8E33-2EAE6F52401D}" type="slidenum">
              <a:rPr lang="en-US"/>
              <a:pPr>
                <a:defRPr/>
              </a:pPr>
              <a:t>‹#›</a:t>
            </a:fld>
            <a:endParaRPr lang="en-US"/>
          </a:p>
        </p:txBody>
      </p:sp>
    </p:spTree>
    <p:extLst>
      <p:ext uri="{BB962C8B-B14F-4D97-AF65-F5344CB8AC3E}">
        <p14:creationId xmlns:p14="http://schemas.microsoft.com/office/powerpoint/2010/main" val="411279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19812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152400"/>
            <a:ext cx="57912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F7A3C0B-569E-43A2-8B82-8B37101E1C55}" type="slidenum">
              <a:rPr lang="en-US"/>
              <a:pPr>
                <a:defRPr/>
              </a:pPr>
              <a:t>‹#›</a:t>
            </a:fld>
            <a:endParaRPr lang="en-US"/>
          </a:p>
        </p:txBody>
      </p:sp>
    </p:spTree>
    <p:extLst>
      <p:ext uri="{BB962C8B-B14F-4D97-AF65-F5344CB8AC3E}">
        <p14:creationId xmlns:p14="http://schemas.microsoft.com/office/powerpoint/2010/main" val="161923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CCF6249-8347-4056-9CF5-5C4911ECA561}" type="slidenum">
              <a:rPr lang="en-US"/>
              <a:pPr>
                <a:defRPr/>
              </a:pPr>
              <a:t>‹#›</a:t>
            </a:fld>
            <a:endParaRPr lang="en-US"/>
          </a:p>
        </p:txBody>
      </p:sp>
    </p:spTree>
    <p:extLst>
      <p:ext uri="{BB962C8B-B14F-4D97-AF65-F5344CB8AC3E}">
        <p14:creationId xmlns:p14="http://schemas.microsoft.com/office/powerpoint/2010/main" val="81764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887F017-E80E-4602-9ED7-383CFD0D1782}" type="slidenum">
              <a:rPr lang="en-US"/>
              <a:pPr>
                <a:defRPr/>
              </a:pPr>
              <a:t>‹#›</a:t>
            </a:fld>
            <a:endParaRPr lang="en-US"/>
          </a:p>
        </p:txBody>
      </p:sp>
    </p:spTree>
    <p:extLst>
      <p:ext uri="{BB962C8B-B14F-4D97-AF65-F5344CB8AC3E}">
        <p14:creationId xmlns:p14="http://schemas.microsoft.com/office/powerpoint/2010/main" val="340756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19BA555-4B28-47A5-836E-662050321602}" type="slidenum">
              <a:rPr lang="en-US"/>
              <a:pPr>
                <a:defRPr/>
              </a:pPr>
              <a:t>‹#›</a:t>
            </a:fld>
            <a:endParaRPr lang="en-US"/>
          </a:p>
        </p:txBody>
      </p:sp>
    </p:spTree>
    <p:extLst>
      <p:ext uri="{BB962C8B-B14F-4D97-AF65-F5344CB8AC3E}">
        <p14:creationId xmlns:p14="http://schemas.microsoft.com/office/powerpoint/2010/main" val="43586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5DCBEF71-984A-401D-9B8B-22B8EE2CE459}" type="slidenum">
              <a:rPr lang="en-US"/>
              <a:pPr>
                <a:defRPr/>
              </a:pPr>
              <a:t>‹#›</a:t>
            </a:fld>
            <a:endParaRPr lang="en-US"/>
          </a:p>
        </p:txBody>
      </p:sp>
    </p:spTree>
    <p:extLst>
      <p:ext uri="{BB962C8B-B14F-4D97-AF65-F5344CB8AC3E}">
        <p14:creationId xmlns:p14="http://schemas.microsoft.com/office/powerpoint/2010/main" val="269388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EC57124-3B97-4EB7-B6BC-2372B6E7910E}" type="slidenum">
              <a:rPr lang="en-US"/>
              <a:pPr>
                <a:defRPr/>
              </a:pPr>
              <a:t>‹#›</a:t>
            </a:fld>
            <a:endParaRPr lang="en-US"/>
          </a:p>
        </p:txBody>
      </p:sp>
    </p:spTree>
    <p:extLst>
      <p:ext uri="{BB962C8B-B14F-4D97-AF65-F5344CB8AC3E}">
        <p14:creationId xmlns:p14="http://schemas.microsoft.com/office/powerpoint/2010/main" val="39724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7C8096C-1765-4790-BDC5-D637B1348A86}" type="slidenum">
              <a:rPr lang="en-US"/>
              <a:pPr>
                <a:defRPr/>
              </a:pPr>
              <a:t>‹#›</a:t>
            </a:fld>
            <a:endParaRPr lang="en-US"/>
          </a:p>
        </p:txBody>
      </p:sp>
    </p:spTree>
    <p:extLst>
      <p:ext uri="{BB962C8B-B14F-4D97-AF65-F5344CB8AC3E}">
        <p14:creationId xmlns:p14="http://schemas.microsoft.com/office/powerpoint/2010/main" val="342016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8C25CAF-078B-472E-8504-A32A6C170201}" type="slidenum">
              <a:rPr lang="en-US"/>
              <a:pPr>
                <a:defRPr/>
              </a:pPr>
              <a:t>‹#›</a:t>
            </a:fld>
            <a:endParaRPr lang="en-US"/>
          </a:p>
        </p:txBody>
      </p:sp>
    </p:spTree>
    <p:extLst>
      <p:ext uri="{BB962C8B-B14F-4D97-AF65-F5344CB8AC3E}">
        <p14:creationId xmlns:p14="http://schemas.microsoft.com/office/powerpoint/2010/main" val="69540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F1DCE4B-C250-4A9A-8622-A6FE2925C24C}" type="slidenum">
              <a:rPr lang="en-US"/>
              <a:pPr>
                <a:defRPr/>
              </a:pPr>
              <a:t>‹#›</a:t>
            </a:fld>
            <a:endParaRPr lang="en-US"/>
          </a:p>
        </p:txBody>
      </p:sp>
    </p:spTree>
    <p:extLst>
      <p:ext uri="{BB962C8B-B14F-4D97-AF65-F5344CB8AC3E}">
        <p14:creationId xmlns:p14="http://schemas.microsoft.com/office/powerpoint/2010/main" val="356131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defRPr/>
            </a:pPr>
            <a:endParaRPr lang="en-US"/>
          </a:p>
        </p:txBody>
      </p:sp>
      <p:grpSp>
        <p:nvGrpSpPr>
          <p:cNvPr id="1029"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1030" name="Rectangle 7"/>
          <p:cNvSpPr>
            <a:spLocks noGrp="1" noChangeArrowheads="1"/>
          </p:cNvSpPr>
          <p:nvPr>
            <p:ph type="title"/>
          </p:nvPr>
        </p:nvSpPr>
        <p:spPr bwMode="auto">
          <a:xfrm>
            <a:off x="5334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1" name="Rectangle 8"/>
          <p:cNvSpPr>
            <a:spLocks noGrp="1" noChangeArrowheads="1"/>
          </p:cNvSpPr>
          <p:nvPr>
            <p:ph type="body" idx="1"/>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mn-lt"/>
              </a:defRPr>
            </a:lvl1pPr>
          </a:lstStyle>
          <a:p>
            <a:pPr>
              <a:defRPr/>
            </a:pPr>
            <a:endParaRPr 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mn-lt"/>
              </a:defRPr>
            </a:lvl1pPr>
          </a:lstStyle>
          <a:p>
            <a:pPr>
              <a:defRPr/>
            </a:pPr>
            <a:endParaRPr 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mn-lt"/>
              </a:defRPr>
            </a:lvl1pPr>
          </a:lstStyle>
          <a:p>
            <a:pPr>
              <a:defRPr/>
            </a:pPr>
            <a:fld id="{005DAD53-D561-4248-9D47-2AAEF3762479}" type="slidenum">
              <a:rPr lang="en-US"/>
              <a:pPr>
                <a:defRPr/>
              </a:pPr>
              <a:t>‹#›</a:t>
            </a:fld>
            <a:endParaRPr lang="en-US"/>
          </a:p>
        </p:txBody>
      </p:sp>
      <p:graphicFrame>
        <p:nvGraphicFramePr>
          <p:cNvPr id="1026"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1085"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rial" charset="0"/>
        </a:defRPr>
      </a:lvl2pPr>
      <a:lvl3pPr algn="r" rtl="0" eaLnBrk="0" fontAlgn="base" hangingPunct="0">
        <a:spcBef>
          <a:spcPct val="0"/>
        </a:spcBef>
        <a:spcAft>
          <a:spcPct val="0"/>
        </a:spcAft>
        <a:defRPr sz="4400" i="1">
          <a:solidFill>
            <a:schemeClr val="tx2"/>
          </a:solidFill>
          <a:latin typeface="Arial" charset="0"/>
        </a:defRPr>
      </a:lvl3pPr>
      <a:lvl4pPr algn="r" rtl="0" eaLnBrk="0" fontAlgn="base" hangingPunct="0">
        <a:spcBef>
          <a:spcPct val="0"/>
        </a:spcBef>
        <a:spcAft>
          <a:spcPct val="0"/>
        </a:spcAft>
        <a:defRPr sz="4400" i="1">
          <a:solidFill>
            <a:schemeClr val="tx2"/>
          </a:solidFill>
          <a:latin typeface="Arial" charset="0"/>
        </a:defRPr>
      </a:lvl4pPr>
      <a:lvl5pPr algn="r" rtl="0" eaLnBrk="0" fontAlgn="base" hangingPunct="0">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9.xml"/><Relationship Id="rId7" Type="http://schemas.openxmlformats.org/officeDocument/2006/relationships/image" Target="../media/image13.wmf"/><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6.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1.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19.bin"/><Relationship Id="rId3" Type="http://schemas.openxmlformats.org/officeDocument/2006/relationships/notesSlide" Target="../notesSlides/notesSlide10.xml"/><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6.bin"/><Relationship Id="rId11" Type="http://schemas.openxmlformats.org/officeDocument/2006/relationships/oleObject" Target="../embeddings/oleObject18.bin"/><Relationship Id="rId5" Type="http://schemas.openxmlformats.org/officeDocument/2006/relationships/image" Target="../media/image13.wmf"/><Relationship Id="rId10" Type="http://schemas.openxmlformats.org/officeDocument/2006/relationships/image" Target="../media/image15.wmf"/><Relationship Id="rId4" Type="http://schemas.openxmlformats.org/officeDocument/2006/relationships/oleObject" Target="../embeddings/oleObject15.bin"/><Relationship Id="rId9" Type="http://schemas.openxmlformats.org/officeDocument/2006/relationships/image" Target="../media/image14.wmf"/><Relationship Id="rId14" Type="http://schemas.openxmlformats.org/officeDocument/2006/relationships/image" Target="../media/image6.wmf"/></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24.bin"/><Relationship Id="rId3" Type="http://schemas.openxmlformats.org/officeDocument/2006/relationships/notesSlide" Target="../notesSlides/notesSlide11.xml"/><Relationship Id="rId7" Type="http://schemas.openxmlformats.org/officeDocument/2006/relationships/oleObject" Target="../embeddings/oleObject21.bin"/><Relationship Id="rId12"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3.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14.wmf"/><Relationship Id="rId4" Type="http://schemas.openxmlformats.org/officeDocument/2006/relationships/image" Target="../media/image15.wmf"/><Relationship Id="rId9" Type="http://schemas.openxmlformats.org/officeDocument/2006/relationships/oleObject" Target="../embeddings/oleObject22.bin"/><Relationship Id="rId14" Type="http://schemas.openxmlformats.org/officeDocument/2006/relationships/image" Target="../media/image6.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6.bin"/><Relationship Id="rId11" Type="http://schemas.openxmlformats.org/officeDocument/2006/relationships/image" Target="../media/image14.wmf"/><Relationship Id="rId5" Type="http://schemas.openxmlformats.org/officeDocument/2006/relationships/image" Target="../media/image6.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1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3.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1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22.wmf"/><Relationship Id="rId3" Type="http://schemas.openxmlformats.org/officeDocument/2006/relationships/notesSlide" Target="../notesSlides/notesSlide14.xml"/><Relationship Id="rId7" Type="http://schemas.openxmlformats.org/officeDocument/2006/relationships/image" Target="../media/image18.wmf"/><Relationship Id="rId12"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11" Type="http://schemas.openxmlformats.org/officeDocument/2006/relationships/image" Target="../media/image21.wmf"/><Relationship Id="rId5" Type="http://schemas.openxmlformats.org/officeDocument/2006/relationships/image" Target="../media/image17.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1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5.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9.bin"/><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19.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3.bin"/><Relationship Id="rId11" Type="http://schemas.openxmlformats.org/officeDocument/2006/relationships/image" Target="../media/image24.wmf"/><Relationship Id="rId5" Type="http://schemas.openxmlformats.org/officeDocument/2006/relationships/image" Target="../media/image17.wmf"/><Relationship Id="rId10" Type="http://schemas.openxmlformats.org/officeDocument/2006/relationships/oleObject" Target="../embeddings/oleObject45.bin"/><Relationship Id="rId4" Type="http://schemas.openxmlformats.org/officeDocument/2006/relationships/oleObject" Target="../embeddings/oleObject42.bin"/><Relationship Id="rId9"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7.bin"/><Relationship Id="rId5" Type="http://schemas.openxmlformats.org/officeDocument/2006/relationships/image" Target="../media/image25.wmf"/><Relationship Id="rId4" Type="http://schemas.openxmlformats.org/officeDocument/2006/relationships/oleObject" Target="../embeddings/oleObject4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6.wmf"/><Relationship Id="rId4" Type="http://schemas.openxmlformats.org/officeDocument/2006/relationships/oleObject" Target="../embeddings/oleObject4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0.bin"/><Relationship Id="rId5" Type="http://schemas.openxmlformats.org/officeDocument/2006/relationships/image" Target="../media/image27.wmf"/><Relationship Id="rId4" Type="http://schemas.openxmlformats.org/officeDocument/2006/relationships/oleObject" Target="../embeddings/oleObject4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2.bin"/><Relationship Id="rId5" Type="http://schemas.openxmlformats.org/officeDocument/2006/relationships/image" Target="../media/image29.wmf"/><Relationship Id="rId4" Type="http://schemas.openxmlformats.org/officeDocument/2006/relationships/oleObject" Target="../embeddings/oleObject5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7.wmf"/><Relationship Id="rId4" Type="http://schemas.openxmlformats.org/officeDocument/2006/relationships/oleObject" Target="../embeddings/oleObject5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31.wmf"/><Relationship Id="rId4" Type="http://schemas.openxmlformats.org/officeDocument/2006/relationships/oleObject" Target="../embeddings/oleObject5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32.wmf"/><Relationship Id="rId4" Type="http://schemas.openxmlformats.org/officeDocument/2006/relationships/oleObject" Target="../embeddings/oleObject55.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3.wmf"/><Relationship Id="rId4" Type="http://schemas.openxmlformats.org/officeDocument/2006/relationships/oleObject" Target="../embeddings/oleObject5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34.wmf"/><Relationship Id="rId4" Type="http://schemas.openxmlformats.org/officeDocument/2006/relationships/oleObject" Target="../embeddings/oleObject5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5.wmf"/><Relationship Id="rId4" Type="http://schemas.openxmlformats.org/officeDocument/2006/relationships/oleObject" Target="../embeddings/oleObject58.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36.wmf"/><Relationship Id="rId4" Type="http://schemas.openxmlformats.org/officeDocument/2006/relationships/oleObject" Target="../embeddings/oleObject59.bin"/></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notesSlide" Target="../notesSlides/notesSlide32.xml"/><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43.emf"/><Relationship Id="rId5" Type="http://schemas.openxmlformats.org/officeDocument/2006/relationships/image" Target="../media/image41.wmf"/><Relationship Id="rId4" Type="http://schemas.openxmlformats.org/officeDocument/2006/relationships/oleObject" Target="../embeddings/oleObject60.bin"/><Relationship Id="rId9" Type="http://schemas.openxmlformats.org/officeDocument/2006/relationships/image" Target="../media/image42.png"/></Relationships>
</file>

<file path=ppt/slides/_rels/slide34.xml.rels><?xml version="1.0" encoding="UTF-8" standalone="yes"?>
<Relationships xmlns="http://schemas.openxmlformats.org/package/2006/relationships"><Relationship Id="rId3" Type="http://schemas.openxmlformats.org/officeDocument/2006/relationships/image" Target="../media/image44.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6.wmf"/><Relationship Id="rId10" Type="http://schemas.openxmlformats.org/officeDocument/2006/relationships/image" Target="../media/image9.wmf"/><Relationship Id="rId4" Type="http://schemas.openxmlformats.org/officeDocument/2006/relationships/oleObject" Target="../embeddings/oleObject5.bin"/><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6.wmf"/><Relationship Id="rId10" Type="http://schemas.openxmlformats.org/officeDocument/2006/relationships/image" Target="../media/image9.wmf"/><Relationship Id="rId4" Type="http://schemas.openxmlformats.org/officeDocument/2006/relationships/oleObject" Target="../embeddings/oleObject8.bin"/><Relationship Id="rId9"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609600"/>
            <a:ext cx="7772400" cy="762000"/>
          </a:xfrm>
        </p:spPr>
        <p:txBody>
          <a:bodyPr/>
          <a:lstStyle/>
          <a:p>
            <a:pPr algn="ctr" eaLnBrk="1" hangingPunct="1"/>
            <a:r>
              <a:rPr lang="en-US" altLang="en-US" sz="3600" dirty="0"/>
              <a:t>ECE 2202</a:t>
            </a:r>
            <a:br>
              <a:rPr lang="en-US" altLang="en-US" sz="3600" dirty="0"/>
            </a:br>
            <a:r>
              <a:rPr lang="en-US" altLang="en-US" sz="3600" dirty="0"/>
              <a:t> Circuit Analysis II</a:t>
            </a:r>
          </a:p>
        </p:txBody>
      </p:sp>
      <p:sp>
        <p:nvSpPr>
          <p:cNvPr id="26627" name="Text Box 3"/>
          <p:cNvSpPr txBox="1">
            <a:spLocks noChangeArrowheads="1"/>
          </p:cNvSpPr>
          <p:nvPr/>
        </p:nvSpPr>
        <p:spPr bwMode="auto">
          <a:xfrm>
            <a:off x="2514600" y="4114800"/>
            <a:ext cx="4068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Dr. Dave Shattuck</a:t>
            </a:r>
          </a:p>
          <a:p>
            <a:pPr algn="ctr"/>
            <a:r>
              <a:rPr lang="en-US" altLang="en-US"/>
              <a:t>Associate Professor, ECE Dept.</a:t>
            </a:r>
          </a:p>
        </p:txBody>
      </p:sp>
      <p:sp>
        <p:nvSpPr>
          <p:cNvPr id="26628" name="Text Box 4"/>
          <p:cNvSpPr txBox="1">
            <a:spLocks noChangeArrowheads="1"/>
          </p:cNvSpPr>
          <p:nvPr/>
        </p:nvSpPr>
        <p:spPr bwMode="auto">
          <a:xfrm>
            <a:off x="2649999" y="2133600"/>
            <a:ext cx="364715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b="1" dirty="0">
                <a:latin typeface="Arial" charset="0"/>
              </a:rPr>
              <a:t>Lecture Set #12</a:t>
            </a:r>
          </a:p>
          <a:p>
            <a:pPr algn="ctr"/>
            <a:r>
              <a:rPr lang="en-US" altLang="en-US" sz="3600" b="1" dirty="0">
                <a:latin typeface="Arial" charset="0"/>
              </a:rPr>
              <a:t>Complex Power</a:t>
            </a:r>
          </a:p>
          <a:p>
            <a:pPr algn="ctr"/>
            <a:r>
              <a:rPr lang="en-US" altLang="en-US" sz="1200" b="1" dirty="0">
                <a:latin typeface="Arial" charset="0"/>
              </a:rPr>
              <a:t>Version 18</a:t>
            </a:r>
            <a:endParaRPr lang="en-US" altLang="en-US" sz="1200" dirty="0">
              <a:latin typeface="Arial" charset="0"/>
            </a:endParaRPr>
          </a:p>
        </p:txBody>
      </p:sp>
      <p:sp>
        <p:nvSpPr>
          <p:cNvPr id="26629" name="Rectangle 5"/>
          <p:cNvSpPr>
            <a:spLocks noChangeArrowheads="1"/>
          </p:cNvSpPr>
          <p:nvPr/>
        </p:nvSpPr>
        <p:spPr bwMode="auto">
          <a:xfrm>
            <a:off x="6782074" y="5670550"/>
            <a:ext cx="23727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dirty="0"/>
              <a:t>Shattuck@uh.edu</a:t>
            </a:r>
          </a:p>
          <a:p>
            <a:pPr algn="ctr"/>
            <a:r>
              <a:rPr lang="en-US" altLang="en-US" dirty="0"/>
              <a:t>(713) 743-4422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9"/>
          <p:cNvSpPr>
            <a:spLocks noChangeArrowheads="1"/>
          </p:cNvSpPr>
          <p:nvPr/>
        </p:nvSpPr>
        <p:spPr bwMode="auto">
          <a:xfrm>
            <a:off x="6781800" y="914400"/>
            <a:ext cx="1981200" cy="2743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6151" name="Rectangle 2"/>
          <p:cNvSpPr>
            <a:spLocks noGrp="1" noChangeArrowheads="1"/>
          </p:cNvSpPr>
          <p:nvPr>
            <p:ph type="title"/>
          </p:nvPr>
        </p:nvSpPr>
        <p:spPr>
          <a:xfrm>
            <a:off x="2362200" y="0"/>
            <a:ext cx="6781800" cy="685800"/>
          </a:xfrm>
        </p:spPr>
        <p:txBody>
          <a:bodyPr/>
          <a:lstStyle/>
          <a:p>
            <a:pPr eaLnBrk="1" hangingPunct="1"/>
            <a:r>
              <a:rPr lang="en-US" altLang="en-US" sz="4000" dirty="0"/>
              <a:t>Definition of Complex Power</a:t>
            </a:r>
          </a:p>
        </p:txBody>
      </p:sp>
      <p:sp>
        <p:nvSpPr>
          <p:cNvPr id="6152" name="Rectangle 3"/>
          <p:cNvSpPr>
            <a:spLocks noGrp="1" noChangeArrowheads="1"/>
          </p:cNvSpPr>
          <p:nvPr>
            <p:ph type="body" idx="1"/>
          </p:nvPr>
        </p:nvSpPr>
        <p:spPr>
          <a:xfrm>
            <a:off x="304800" y="838200"/>
            <a:ext cx="6096000" cy="4038600"/>
          </a:xfrm>
        </p:spPr>
        <p:txBody>
          <a:bodyPr/>
          <a:lstStyle/>
          <a:p>
            <a:pPr marL="0" indent="227013" eaLnBrk="1" hangingPunct="1">
              <a:lnSpc>
                <a:spcPct val="90000"/>
              </a:lnSpc>
              <a:buFontTx/>
              <a:buNone/>
            </a:pPr>
            <a:r>
              <a:rPr lang="en-US" altLang="en-US" sz="2800" dirty="0"/>
              <a:t>We define </a:t>
            </a:r>
            <a:r>
              <a:rPr lang="en-US" altLang="en-US" sz="2800" b="1" dirty="0"/>
              <a:t>Complex Power</a:t>
            </a:r>
            <a:r>
              <a:rPr lang="en-US" altLang="en-US" sz="2800" dirty="0"/>
              <a:t> to be the </a:t>
            </a:r>
            <a:r>
              <a:rPr lang="en-US" altLang="en-US" sz="2800" b="1" dirty="0"/>
              <a:t>Real Power</a:t>
            </a:r>
            <a:r>
              <a:rPr lang="en-US" altLang="en-US" sz="2800" dirty="0"/>
              <a:t> added to </a:t>
            </a:r>
            <a:r>
              <a:rPr lang="en-US" altLang="en-US" sz="2800" b="1" dirty="0"/>
              <a:t>Reactive Power</a:t>
            </a:r>
            <a:r>
              <a:rPr lang="en-US" altLang="en-US" sz="2800" dirty="0"/>
              <a:t> times </a:t>
            </a:r>
            <a:r>
              <a:rPr lang="en-US" altLang="en-US" sz="2800" i="1" dirty="0"/>
              <a:t>j</a:t>
            </a:r>
            <a:r>
              <a:rPr lang="en-US" altLang="en-US" sz="2800" dirty="0"/>
              <a:t>, which is the square root of minus one.  Thus, complex power is a complex number.  We use the capital letter </a:t>
            </a:r>
            <a:r>
              <a:rPr lang="en-US" altLang="en-US" sz="2800" i="1" dirty="0">
                <a:latin typeface="Times New Roman" panose="02020603050405020304" pitchFamily="18" charset="0"/>
                <a:cs typeface="Times New Roman" panose="02020603050405020304" pitchFamily="18" charset="0"/>
              </a:rPr>
              <a:t>S</a:t>
            </a:r>
            <a:r>
              <a:rPr lang="en-US" altLang="en-US" sz="2800" dirty="0"/>
              <a:t> to refer to complex power.  The real power is the real part of the complex power.  The reactive power is the imaginary part of the complex power.</a:t>
            </a:r>
          </a:p>
        </p:txBody>
      </p:sp>
      <p:grpSp>
        <p:nvGrpSpPr>
          <p:cNvPr id="2" name="Group 1"/>
          <p:cNvGrpSpPr/>
          <p:nvPr/>
        </p:nvGrpSpPr>
        <p:grpSpPr>
          <a:xfrm>
            <a:off x="685800" y="3886200"/>
            <a:ext cx="8307388" cy="2740025"/>
            <a:chOff x="685800" y="3886200"/>
            <a:chExt cx="8307388" cy="2740025"/>
          </a:xfrm>
        </p:grpSpPr>
        <p:graphicFrame>
          <p:nvGraphicFramePr>
            <p:cNvPr id="6146" name="Object 4"/>
            <p:cNvGraphicFramePr>
              <a:graphicFrameLocks noChangeAspect="1"/>
            </p:cNvGraphicFramePr>
            <p:nvPr>
              <p:extLst>
                <p:ext uri="{D42A27DB-BD31-4B8C-83A1-F6EECF244321}">
                  <p14:modId xmlns:p14="http://schemas.microsoft.com/office/powerpoint/2010/main" val="641298058"/>
                </p:ext>
              </p:extLst>
            </p:nvPr>
          </p:nvGraphicFramePr>
          <p:xfrm>
            <a:off x="6477000" y="3886200"/>
            <a:ext cx="2516188" cy="1095375"/>
          </p:xfrm>
          <a:graphic>
            <a:graphicData uri="http://schemas.openxmlformats.org/presentationml/2006/ole">
              <mc:AlternateContent xmlns:mc="http://schemas.openxmlformats.org/markup-compatibility/2006">
                <mc:Choice xmlns:v="urn:schemas-microsoft-com:vml" Requires="v">
                  <p:oleObj spid="_x0000_s6338" name="Equation" r:id="rId4" imgW="1549080" imgH="672840" progId="Equation.DSMT4">
                    <p:embed/>
                  </p:oleObj>
                </mc:Choice>
                <mc:Fallback>
                  <p:oleObj name="Equation" r:id="rId4" imgW="154908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886200"/>
                          <a:ext cx="2516188"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5"/>
            <p:cNvGraphicFramePr>
              <a:graphicFrameLocks noChangeAspect="1"/>
            </p:cNvGraphicFramePr>
            <p:nvPr>
              <p:extLst>
                <p:ext uri="{D42A27DB-BD31-4B8C-83A1-F6EECF244321}">
                  <p14:modId xmlns:p14="http://schemas.microsoft.com/office/powerpoint/2010/main" val="928373713"/>
                </p:ext>
              </p:extLst>
            </p:nvPr>
          </p:nvGraphicFramePr>
          <p:xfrm>
            <a:off x="685800" y="5029200"/>
            <a:ext cx="3886200" cy="796925"/>
          </p:xfrm>
          <a:graphic>
            <a:graphicData uri="http://schemas.openxmlformats.org/presentationml/2006/ole">
              <mc:AlternateContent xmlns:mc="http://schemas.openxmlformats.org/markup-compatibility/2006">
                <mc:Choice xmlns:v="urn:schemas-microsoft-com:vml" Requires="v">
                  <p:oleObj spid="_x0000_s6339" name="Equation" r:id="rId6" imgW="1917360" imgH="393480" progId="Equation.DSMT4">
                    <p:embed/>
                  </p:oleObj>
                </mc:Choice>
                <mc:Fallback>
                  <p:oleObj name="Equation" r:id="rId6" imgW="191736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029200"/>
                          <a:ext cx="3886200" cy="7969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6"/>
            <p:cNvGraphicFramePr>
              <a:graphicFrameLocks noChangeAspect="1"/>
            </p:cNvGraphicFramePr>
            <p:nvPr>
              <p:extLst>
                <p:ext uri="{D42A27DB-BD31-4B8C-83A1-F6EECF244321}">
                  <p14:modId xmlns:p14="http://schemas.microsoft.com/office/powerpoint/2010/main" val="3273344959"/>
                </p:ext>
              </p:extLst>
            </p:nvPr>
          </p:nvGraphicFramePr>
          <p:xfrm>
            <a:off x="4572000" y="5029200"/>
            <a:ext cx="4267200" cy="777875"/>
          </p:xfrm>
          <a:graphic>
            <a:graphicData uri="http://schemas.openxmlformats.org/presentationml/2006/ole">
              <mc:AlternateContent xmlns:mc="http://schemas.openxmlformats.org/markup-compatibility/2006">
                <mc:Choice xmlns:v="urn:schemas-microsoft-com:vml" Requires="v">
                  <p:oleObj spid="_x0000_s6340" name="Equation" r:id="rId8" imgW="2158920" imgH="393480" progId="Equation.DSMT4">
                    <p:embed/>
                  </p:oleObj>
                </mc:Choice>
                <mc:Fallback>
                  <p:oleObj name="Equation" r:id="rId8" imgW="21589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5029200"/>
                          <a:ext cx="4267200" cy="7778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7"/>
            <p:cNvGraphicFramePr>
              <a:graphicFrameLocks noChangeAspect="1"/>
            </p:cNvGraphicFramePr>
            <p:nvPr>
              <p:extLst>
                <p:ext uri="{D42A27DB-BD31-4B8C-83A1-F6EECF244321}">
                  <p14:modId xmlns:p14="http://schemas.microsoft.com/office/powerpoint/2010/main" val="1529346681"/>
                </p:ext>
              </p:extLst>
            </p:nvPr>
          </p:nvGraphicFramePr>
          <p:xfrm>
            <a:off x="1755775" y="6019800"/>
            <a:ext cx="5630863" cy="606425"/>
          </p:xfrm>
          <a:graphic>
            <a:graphicData uri="http://schemas.openxmlformats.org/presentationml/2006/ole">
              <mc:AlternateContent xmlns:mc="http://schemas.openxmlformats.org/markup-compatibility/2006">
                <mc:Choice xmlns:v="urn:schemas-microsoft-com:vml" Requires="v">
                  <p:oleObj spid="_x0000_s6341" name="Equation" r:id="rId10" imgW="1879560" imgH="203040" progId="Equation.DSMT4">
                    <p:embed/>
                  </p:oleObj>
                </mc:Choice>
                <mc:Fallback>
                  <p:oleObj name="Equation" r:id="rId10" imgW="1879560" imgH="20304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5775" y="6019800"/>
                          <a:ext cx="5630863" cy="6064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6153" name="Picture 8" descr="C:\WINNT\Profiles\Administrator\Application Data\Microsoft\Media Catalog\Downloaded Clips\cl4f\j0198835.wm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858000" y="990600"/>
            <a:ext cx="1858963" cy="25908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2"/>
          <p:cNvSpPr>
            <a:spLocks noChangeArrowheads="1"/>
          </p:cNvSpPr>
          <p:nvPr/>
        </p:nvSpPr>
        <p:spPr bwMode="auto">
          <a:xfrm>
            <a:off x="6781800" y="914400"/>
            <a:ext cx="1981200" cy="2743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7176" name="Rectangle 3"/>
          <p:cNvSpPr>
            <a:spLocks noGrp="1" noChangeArrowheads="1"/>
          </p:cNvSpPr>
          <p:nvPr>
            <p:ph type="title"/>
          </p:nvPr>
        </p:nvSpPr>
        <p:spPr>
          <a:xfrm>
            <a:off x="2362200" y="0"/>
            <a:ext cx="6781800" cy="685800"/>
          </a:xfrm>
        </p:spPr>
        <p:txBody>
          <a:bodyPr/>
          <a:lstStyle/>
          <a:p>
            <a:pPr eaLnBrk="1" hangingPunct="1"/>
            <a:r>
              <a:rPr lang="en-US" altLang="en-US" sz="4000"/>
              <a:t>Definition of Apparent Power</a:t>
            </a:r>
          </a:p>
        </p:txBody>
      </p:sp>
      <p:sp>
        <p:nvSpPr>
          <p:cNvPr id="7177" name="Rectangle 4"/>
          <p:cNvSpPr>
            <a:spLocks noGrp="1" noChangeArrowheads="1"/>
          </p:cNvSpPr>
          <p:nvPr>
            <p:ph type="body" idx="1"/>
          </p:nvPr>
        </p:nvSpPr>
        <p:spPr>
          <a:xfrm>
            <a:off x="304800" y="838200"/>
            <a:ext cx="6096000" cy="4038600"/>
          </a:xfrm>
        </p:spPr>
        <p:txBody>
          <a:bodyPr/>
          <a:lstStyle/>
          <a:p>
            <a:pPr marL="0" indent="227013" eaLnBrk="1" hangingPunct="1">
              <a:buFontTx/>
              <a:buNone/>
            </a:pPr>
            <a:r>
              <a:rPr lang="en-US" altLang="en-US" sz="2800" dirty="0"/>
              <a:t>We define </a:t>
            </a:r>
            <a:r>
              <a:rPr lang="en-US" altLang="en-US" sz="2800" b="1" dirty="0"/>
              <a:t>Apparent Power</a:t>
            </a:r>
            <a:r>
              <a:rPr lang="en-US" altLang="en-US" sz="2800" dirty="0"/>
              <a:t> to be the magnitude of the Complex Power.  Thus, apparent power is a real number.  We use brackets around the capital letter, </a:t>
            </a:r>
            <a:r>
              <a:rPr lang="en-US" altLang="en-US" sz="2800" i="1" dirty="0"/>
              <a:t>|</a:t>
            </a:r>
            <a:r>
              <a:rPr lang="en-US" altLang="en-US" sz="2800" i="1" dirty="0">
                <a:latin typeface="Times New Roman" panose="02020603050405020304" pitchFamily="18" charset="0"/>
                <a:cs typeface="Times New Roman" panose="02020603050405020304" pitchFamily="18" charset="0"/>
              </a:rPr>
              <a:t>S</a:t>
            </a:r>
            <a:r>
              <a:rPr lang="en-US" altLang="en-US" sz="2800" i="1" dirty="0"/>
              <a:t>|</a:t>
            </a:r>
            <a:r>
              <a:rPr lang="en-US" altLang="en-US" sz="2800" dirty="0"/>
              <a:t> to refer to apparent power.  The apparent power is the magnitude of the complex power, and has the same units as complex power.</a:t>
            </a:r>
          </a:p>
        </p:txBody>
      </p:sp>
      <p:graphicFrame>
        <p:nvGraphicFramePr>
          <p:cNvPr id="7170" name="Object 6"/>
          <p:cNvGraphicFramePr>
            <a:graphicFrameLocks noChangeAspect="1"/>
          </p:cNvGraphicFramePr>
          <p:nvPr/>
        </p:nvGraphicFramePr>
        <p:xfrm>
          <a:off x="228600" y="4724400"/>
          <a:ext cx="3886200" cy="796925"/>
        </p:xfrm>
        <a:graphic>
          <a:graphicData uri="http://schemas.openxmlformats.org/presentationml/2006/ole">
            <mc:AlternateContent xmlns:mc="http://schemas.openxmlformats.org/markup-compatibility/2006">
              <mc:Choice xmlns:v="urn:schemas-microsoft-com:vml" Requires="v">
                <p:oleObj spid="_x0000_s7409" name="Equation" r:id="rId4" imgW="1917360" imgH="393480" progId="Equation.DSMT4">
                  <p:embed/>
                </p:oleObj>
              </mc:Choice>
              <mc:Fallback>
                <p:oleObj name="Equation" r:id="rId4" imgW="1917360" imgH="3934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724400"/>
                        <a:ext cx="3886200" cy="7969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7"/>
          <p:cNvGraphicFramePr>
            <a:graphicFrameLocks noChangeAspect="1"/>
          </p:cNvGraphicFramePr>
          <p:nvPr/>
        </p:nvGraphicFramePr>
        <p:xfrm>
          <a:off x="4572000" y="4419600"/>
          <a:ext cx="4267200" cy="777875"/>
        </p:xfrm>
        <a:graphic>
          <a:graphicData uri="http://schemas.openxmlformats.org/presentationml/2006/ole">
            <mc:AlternateContent xmlns:mc="http://schemas.openxmlformats.org/markup-compatibility/2006">
              <mc:Choice xmlns:v="urn:schemas-microsoft-com:vml" Requires="v">
                <p:oleObj spid="_x0000_s7410" name="Equation" r:id="rId6" imgW="2158920" imgH="393480" progId="Equation.DSMT4">
                  <p:embed/>
                </p:oleObj>
              </mc:Choice>
              <mc:Fallback>
                <p:oleObj name="Equation" r:id="rId6" imgW="2158920" imgH="39348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419600"/>
                        <a:ext cx="4267200" cy="7778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8"/>
          <p:cNvGraphicFramePr>
            <a:graphicFrameLocks noChangeAspect="1"/>
          </p:cNvGraphicFramePr>
          <p:nvPr/>
        </p:nvGraphicFramePr>
        <p:xfrm>
          <a:off x="4191000" y="5257800"/>
          <a:ext cx="4953000" cy="533400"/>
        </p:xfrm>
        <a:graphic>
          <a:graphicData uri="http://schemas.openxmlformats.org/presentationml/2006/ole">
            <mc:AlternateContent xmlns:mc="http://schemas.openxmlformats.org/markup-compatibility/2006">
              <mc:Choice xmlns:v="urn:schemas-microsoft-com:vml" Requires="v">
                <p:oleObj spid="_x0000_s7411" name="Equation" r:id="rId8" imgW="1879560" imgH="203040" progId="Equation.DSMT4">
                  <p:embed/>
                </p:oleObj>
              </mc:Choice>
              <mc:Fallback>
                <p:oleObj name="Equation" r:id="rId8" imgW="1879560" imgH="20304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1000" y="5257800"/>
                        <a:ext cx="4953000" cy="53340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8" name="Picture 9" descr="C:\WINNT\Profiles\Administrator\Application Data\Microsoft\Media Catalog\Downloaded Clips\cl4f\j0198835.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58000" y="990600"/>
            <a:ext cx="1858963" cy="25908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7173" name="Object 10"/>
          <p:cNvGraphicFramePr>
            <a:graphicFrameLocks noChangeAspect="1"/>
          </p:cNvGraphicFramePr>
          <p:nvPr/>
        </p:nvGraphicFramePr>
        <p:xfrm>
          <a:off x="1524000" y="5791200"/>
          <a:ext cx="6011863" cy="758825"/>
        </p:xfrm>
        <a:graphic>
          <a:graphicData uri="http://schemas.openxmlformats.org/presentationml/2006/ole">
            <mc:AlternateContent xmlns:mc="http://schemas.openxmlformats.org/markup-compatibility/2006">
              <mc:Choice xmlns:v="urn:schemas-microsoft-com:vml" Requires="v">
                <p:oleObj spid="_x0000_s7412" name="Equation" r:id="rId11" imgW="2006280" imgH="253800" progId="Equation.DSMT4">
                  <p:embed/>
                </p:oleObj>
              </mc:Choice>
              <mc:Fallback>
                <p:oleObj name="Equation" r:id="rId11" imgW="2006280" imgH="2538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5791200"/>
                        <a:ext cx="6011863" cy="7588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5"/>
          <p:cNvGraphicFramePr>
            <a:graphicFrameLocks noChangeAspect="1"/>
          </p:cNvGraphicFramePr>
          <p:nvPr/>
        </p:nvGraphicFramePr>
        <p:xfrm>
          <a:off x="6324600" y="3276600"/>
          <a:ext cx="2516188" cy="1095375"/>
        </p:xfrm>
        <a:graphic>
          <a:graphicData uri="http://schemas.openxmlformats.org/presentationml/2006/ole">
            <mc:AlternateContent xmlns:mc="http://schemas.openxmlformats.org/markup-compatibility/2006">
              <mc:Choice xmlns:v="urn:schemas-microsoft-com:vml" Requires="v">
                <p:oleObj spid="_x0000_s7413" name="Equation" r:id="rId13" imgW="1549080" imgH="672840" progId="Equation.DSMT4">
                  <p:embed/>
                </p:oleObj>
              </mc:Choice>
              <mc:Fallback>
                <p:oleObj name="Equation" r:id="rId13" imgW="1549080" imgH="672840" progId="Equation.DSMT4">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24600" y="3276600"/>
                        <a:ext cx="2516188"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2"/>
          <p:cNvSpPr>
            <a:spLocks noChangeArrowheads="1"/>
          </p:cNvSpPr>
          <p:nvPr/>
        </p:nvSpPr>
        <p:spPr bwMode="auto">
          <a:xfrm>
            <a:off x="6781800" y="914400"/>
            <a:ext cx="1981200" cy="2743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8200" name="Rectangle 3"/>
          <p:cNvSpPr>
            <a:spLocks noGrp="1" noChangeArrowheads="1"/>
          </p:cNvSpPr>
          <p:nvPr>
            <p:ph type="title"/>
          </p:nvPr>
        </p:nvSpPr>
        <p:spPr>
          <a:xfrm>
            <a:off x="2362200" y="0"/>
            <a:ext cx="6781800" cy="685800"/>
          </a:xfrm>
        </p:spPr>
        <p:txBody>
          <a:bodyPr/>
          <a:lstStyle/>
          <a:p>
            <a:pPr eaLnBrk="1" hangingPunct="1"/>
            <a:r>
              <a:rPr lang="en-US" altLang="en-US" sz="4000"/>
              <a:t>Units for Complex Power</a:t>
            </a:r>
          </a:p>
        </p:txBody>
      </p:sp>
      <p:sp>
        <p:nvSpPr>
          <p:cNvPr id="8201" name="Rectangle 4"/>
          <p:cNvSpPr>
            <a:spLocks noGrp="1" noChangeArrowheads="1"/>
          </p:cNvSpPr>
          <p:nvPr>
            <p:ph type="body" idx="1"/>
          </p:nvPr>
        </p:nvSpPr>
        <p:spPr>
          <a:xfrm>
            <a:off x="152400" y="838200"/>
            <a:ext cx="6477000" cy="3124200"/>
          </a:xfrm>
        </p:spPr>
        <p:txBody>
          <a:bodyPr/>
          <a:lstStyle/>
          <a:p>
            <a:pPr marL="0" indent="227013" eaLnBrk="1" hangingPunct="1">
              <a:buFontTx/>
              <a:buNone/>
            </a:pPr>
            <a:r>
              <a:rPr lang="en-US" altLang="en-US" sz="2400" dirty="0"/>
              <a:t>We use special units to keep all this straight.  For </a:t>
            </a:r>
            <a:r>
              <a:rPr lang="en-US" altLang="en-US" sz="2400" b="1" dirty="0"/>
              <a:t>Complex Power</a:t>
            </a:r>
            <a:r>
              <a:rPr lang="en-US" altLang="en-US" sz="2400" dirty="0"/>
              <a:t> and </a:t>
            </a:r>
            <a:r>
              <a:rPr lang="en-US" altLang="en-US" sz="2400" b="1" dirty="0"/>
              <a:t>Apparent Power</a:t>
            </a:r>
            <a:r>
              <a:rPr lang="en-US" altLang="en-US" sz="2400" dirty="0"/>
              <a:t> we use the units [Volt-Amperes] or [VA].  For </a:t>
            </a:r>
            <a:r>
              <a:rPr lang="en-US" altLang="en-US" sz="2400" b="1" dirty="0"/>
              <a:t>Real Power</a:t>
            </a:r>
            <a:r>
              <a:rPr lang="en-US" altLang="en-US" sz="2400" dirty="0"/>
              <a:t> we use the units [Watts] or [W]. For </a:t>
            </a:r>
            <a:r>
              <a:rPr lang="en-US" altLang="en-US" sz="2400" b="1" dirty="0"/>
              <a:t>Reactive Power</a:t>
            </a:r>
            <a:r>
              <a:rPr lang="en-US" altLang="en-US" sz="2400" dirty="0"/>
              <a:t> we use the units [Volt-Amperes-Reactive] or [VAR]. It is important to use the correct units, so that we know what kind of power we are talking about.</a:t>
            </a:r>
          </a:p>
        </p:txBody>
      </p:sp>
      <p:pic>
        <p:nvPicPr>
          <p:cNvPr id="8202" name="Picture 9" descr="C:\WINNT\Profiles\Administrator\Application Data\Microsoft\Media Catalog\Downloaded Clips\cl4f\j019883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990600"/>
            <a:ext cx="1858963" cy="25908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304800" y="3033712"/>
            <a:ext cx="8839200" cy="3648076"/>
            <a:chOff x="304800" y="3033712"/>
            <a:chExt cx="8839200" cy="3648076"/>
          </a:xfrm>
        </p:grpSpPr>
        <p:graphicFrame>
          <p:nvGraphicFramePr>
            <p:cNvPr id="8194" name="Object 6"/>
            <p:cNvGraphicFramePr>
              <a:graphicFrameLocks noChangeAspect="1"/>
            </p:cNvGraphicFramePr>
            <p:nvPr>
              <p:extLst>
                <p:ext uri="{D42A27DB-BD31-4B8C-83A1-F6EECF244321}">
                  <p14:modId xmlns:p14="http://schemas.microsoft.com/office/powerpoint/2010/main" val="3732983608"/>
                </p:ext>
              </p:extLst>
            </p:nvPr>
          </p:nvGraphicFramePr>
          <p:xfrm>
            <a:off x="304800" y="4724400"/>
            <a:ext cx="3886200" cy="796925"/>
          </p:xfrm>
          <a:graphic>
            <a:graphicData uri="http://schemas.openxmlformats.org/presentationml/2006/ole">
              <mc:AlternateContent xmlns:mc="http://schemas.openxmlformats.org/markup-compatibility/2006">
                <mc:Choice xmlns:v="urn:schemas-microsoft-com:vml" Requires="v">
                  <p:oleObj spid="_x0000_s8440" name="Equation" r:id="rId5" imgW="1917360" imgH="393480" progId="Equation.DSMT4">
                    <p:embed/>
                  </p:oleObj>
                </mc:Choice>
                <mc:Fallback>
                  <p:oleObj name="Equation" r:id="rId5" imgW="1917360" imgH="3934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24400"/>
                          <a:ext cx="3886200" cy="7969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7"/>
            <p:cNvGraphicFramePr>
              <a:graphicFrameLocks noChangeAspect="1"/>
            </p:cNvGraphicFramePr>
            <p:nvPr>
              <p:extLst>
                <p:ext uri="{D42A27DB-BD31-4B8C-83A1-F6EECF244321}">
                  <p14:modId xmlns:p14="http://schemas.microsoft.com/office/powerpoint/2010/main" val="2508474282"/>
                </p:ext>
              </p:extLst>
            </p:nvPr>
          </p:nvGraphicFramePr>
          <p:xfrm>
            <a:off x="4724400" y="4267200"/>
            <a:ext cx="4267200" cy="777875"/>
          </p:xfrm>
          <a:graphic>
            <a:graphicData uri="http://schemas.openxmlformats.org/presentationml/2006/ole">
              <mc:AlternateContent xmlns:mc="http://schemas.openxmlformats.org/markup-compatibility/2006">
                <mc:Choice xmlns:v="urn:schemas-microsoft-com:vml" Requires="v">
                  <p:oleObj spid="_x0000_s8441" name="Equation" r:id="rId7" imgW="2158920" imgH="393480" progId="Equation.DSMT4">
                    <p:embed/>
                  </p:oleObj>
                </mc:Choice>
                <mc:Fallback>
                  <p:oleObj name="Equation" r:id="rId7" imgW="2158920" imgH="393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4267200"/>
                          <a:ext cx="4267200" cy="7778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8"/>
            <p:cNvGraphicFramePr>
              <a:graphicFrameLocks noChangeAspect="1"/>
            </p:cNvGraphicFramePr>
            <p:nvPr>
              <p:extLst>
                <p:ext uri="{D42A27DB-BD31-4B8C-83A1-F6EECF244321}">
                  <p14:modId xmlns:p14="http://schemas.microsoft.com/office/powerpoint/2010/main" val="4123260169"/>
                </p:ext>
              </p:extLst>
            </p:nvPr>
          </p:nvGraphicFramePr>
          <p:xfrm>
            <a:off x="3513138" y="5410200"/>
            <a:ext cx="5630862" cy="606425"/>
          </p:xfrm>
          <a:graphic>
            <a:graphicData uri="http://schemas.openxmlformats.org/presentationml/2006/ole">
              <mc:AlternateContent xmlns:mc="http://schemas.openxmlformats.org/markup-compatibility/2006">
                <mc:Choice xmlns:v="urn:schemas-microsoft-com:vml" Requires="v">
                  <p:oleObj spid="_x0000_s8442" name="Equation" r:id="rId9" imgW="1879560" imgH="203040" progId="Equation.DSMT4">
                    <p:embed/>
                  </p:oleObj>
                </mc:Choice>
                <mc:Fallback>
                  <p:oleObj name="Equation" r:id="rId9" imgW="1879560" imgH="20304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13138" y="5410200"/>
                          <a:ext cx="5630862" cy="6064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3" name="Text Box 10"/>
            <p:cNvSpPr txBox="1">
              <a:spLocks noChangeArrowheads="1"/>
            </p:cNvSpPr>
            <p:nvPr/>
          </p:nvSpPr>
          <p:spPr bwMode="auto">
            <a:xfrm>
              <a:off x="304800" y="4013440"/>
              <a:ext cx="2286000" cy="495300"/>
            </a:xfrm>
            <a:prstGeom prst="rect">
              <a:avLst/>
            </a:prstGeom>
            <a:solidFill>
              <a:schemeClr val="accent1"/>
            </a:solidFill>
            <a:ln w="38100">
              <a:solidFill>
                <a:schemeClr val="tx1"/>
              </a:solidFill>
              <a:miter lim="800000"/>
              <a:headEnd type="none" w="sm" len="sm"/>
              <a:tailEnd type="none" w="sm" len="sm"/>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Arial" charset="0"/>
                </a:rPr>
                <a:t>Units are [W]</a:t>
              </a:r>
            </a:p>
          </p:txBody>
        </p:sp>
        <p:sp>
          <p:nvSpPr>
            <p:cNvPr id="8204" name="Line 11"/>
            <p:cNvSpPr>
              <a:spLocks noChangeShapeType="1"/>
            </p:cNvSpPr>
            <p:nvPr/>
          </p:nvSpPr>
          <p:spPr bwMode="auto">
            <a:xfrm>
              <a:off x="1795732" y="4508740"/>
              <a:ext cx="228600" cy="533400"/>
            </a:xfrm>
            <a:prstGeom prst="line">
              <a:avLst/>
            </a:prstGeom>
            <a:noFill/>
            <a:ln w="762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8205" name="Text Box 12"/>
            <p:cNvSpPr txBox="1">
              <a:spLocks noChangeArrowheads="1"/>
            </p:cNvSpPr>
            <p:nvPr/>
          </p:nvSpPr>
          <p:spPr bwMode="auto">
            <a:xfrm>
              <a:off x="3352800" y="3886200"/>
              <a:ext cx="2514600" cy="495300"/>
            </a:xfrm>
            <a:prstGeom prst="rect">
              <a:avLst/>
            </a:prstGeom>
            <a:solidFill>
              <a:schemeClr val="accent1"/>
            </a:solidFill>
            <a:ln w="38100">
              <a:solidFill>
                <a:schemeClr val="tx1"/>
              </a:solidFill>
              <a:miter lim="800000"/>
              <a:headEnd type="none" w="sm" len="sm"/>
              <a:tailEnd type="none" w="sm" len="sm"/>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Arial" charset="0"/>
                </a:rPr>
                <a:t>Units are [VAR]</a:t>
              </a:r>
            </a:p>
          </p:txBody>
        </p:sp>
        <p:sp>
          <p:nvSpPr>
            <p:cNvPr id="8206" name="Line 13"/>
            <p:cNvSpPr>
              <a:spLocks noChangeShapeType="1"/>
            </p:cNvSpPr>
            <p:nvPr/>
          </p:nvSpPr>
          <p:spPr bwMode="auto">
            <a:xfrm>
              <a:off x="5867400" y="4038600"/>
              <a:ext cx="1066800" cy="533400"/>
            </a:xfrm>
            <a:prstGeom prst="line">
              <a:avLst/>
            </a:prstGeom>
            <a:noFill/>
            <a:ln w="762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8207" name="Text Box 14"/>
            <p:cNvSpPr txBox="1">
              <a:spLocks noChangeArrowheads="1"/>
            </p:cNvSpPr>
            <p:nvPr/>
          </p:nvSpPr>
          <p:spPr bwMode="auto">
            <a:xfrm>
              <a:off x="457200" y="5715000"/>
              <a:ext cx="2286000" cy="495300"/>
            </a:xfrm>
            <a:prstGeom prst="rect">
              <a:avLst/>
            </a:prstGeom>
            <a:solidFill>
              <a:schemeClr val="accent1"/>
            </a:solidFill>
            <a:ln w="38100">
              <a:solidFill>
                <a:schemeClr val="tx1"/>
              </a:solidFill>
              <a:miter lim="800000"/>
              <a:headEnd type="none" w="sm" len="sm"/>
              <a:tailEnd type="none" w="sm" len="sm"/>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Arial" charset="0"/>
                </a:rPr>
                <a:t>Units are [VA]</a:t>
              </a:r>
            </a:p>
          </p:txBody>
        </p:sp>
        <p:sp>
          <p:nvSpPr>
            <p:cNvPr id="8208" name="Line 15"/>
            <p:cNvSpPr>
              <a:spLocks noChangeShapeType="1"/>
            </p:cNvSpPr>
            <p:nvPr/>
          </p:nvSpPr>
          <p:spPr bwMode="auto">
            <a:xfrm flipV="1">
              <a:off x="2743200" y="5715000"/>
              <a:ext cx="838200" cy="228600"/>
            </a:xfrm>
            <a:prstGeom prst="line">
              <a:avLst/>
            </a:prstGeom>
            <a:noFill/>
            <a:ln w="762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graphicFrame>
          <p:nvGraphicFramePr>
            <p:cNvPr id="8197" name="Object 16"/>
            <p:cNvGraphicFramePr>
              <a:graphicFrameLocks noChangeAspect="1"/>
            </p:cNvGraphicFramePr>
            <p:nvPr>
              <p:extLst>
                <p:ext uri="{D42A27DB-BD31-4B8C-83A1-F6EECF244321}">
                  <p14:modId xmlns:p14="http://schemas.microsoft.com/office/powerpoint/2010/main" val="1334374964"/>
                </p:ext>
              </p:extLst>
            </p:nvPr>
          </p:nvGraphicFramePr>
          <p:xfrm>
            <a:off x="3581400" y="6019800"/>
            <a:ext cx="5249863" cy="661988"/>
          </p:xfrm>
          <a:graphic>
            <a:graphicData uri="http://schemas.openxmlformats.org/presentationml/2006/ole">
              <mc:AlternateContent xmlns:mc="http://schemas.openxmlformats.org/markup-compatibility/2006">
                <mc:Choice xmlns:v="urn:schemas-microsoft-com:vml" Requires="v">
                  <p:oleObj spid="_x0000_s8443" name="Equation" r:id="rId11" imgW="2006280" imgH="253800" progId="Equation.DSMT4">
                    <p:embed/>
                  </p:oleObj>
                </mc:Choice>
                <mc:Fallback>
                  <p:oleObj name="Equation" r:id="rId11" imgW="2006280" imgH="253800" progId="Equation.DSMT4">
                    <p:embed/>
                    <p:pic>
                      <p:nvPicPr>
                        <p:cNvPr id="0"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1400" y="6019800"/>
                          <a:ext cx="5249863" cy="6619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5"/>
            <p:cNvGraphicFramePr>
              <a:graphicFrameLocks noChangeAspect="1"/>
            </p:cNvGraphicFramePr>
            <p:nvPr>
              <p:extLst>
                <p:ext uri="{D42A27DB-BD31-4B8C-83A1-F6EECF244321}">
                  <p14:modId xmlns:p14="http://schemas.microsoft.com/office/powerpoint/2010/main" val="1654527733"/>
                </p:ext>
              </p:extLst>
            </p:nvPr>
          </p:nvGraphicFramePr>
          <p:xfrm>
            <a:off x="6514306" y="3033712"/>
            <a:ext cx="2516188" cy="1095375"/>
          </p:xfrm>
          <a:graphic>
            <a:graphicData uri="http://schemas.openxmlformats.org/presentationml/2006/ole">
              <mc:AlternateContent xmlns:mc="http://schemas.openxmlformats.org/markup-compatibility/2006">
                <mc:Choice xmlns:v="urn:schemas-microsoft-com:vml" Requires="v">
                  <p:oleObj spid="_x0000_s8444" name="Equation" r:id="rId13" imgW="1549080" imgH="672840" progId="Equation.DSMT4">
                    <p:embed/>
                  </p:oleObj>
                </mc:Choice>
                <mc:Fallback>
                  <p:oleObj name="Equation" r:id="rId13" imgW="1549080" imgH="672840" progId="Equation.DSMT4">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4306" y="3033712"/>
                          <a:ext cx="2516188"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9" name="Line 17"/>
            <p:cNvSpPr>
              <a:spLocks noChangeShapeType="1"/>
            </p:cNvSpPr>
            <p:nvPr/>
          </p:nvSpPr>
          <p:spPr bwMode="auto">
            <a:xfrm>
              <a:off x="2743200" y="6019800"/>
              <a:ext cx="838200" cy="228600"/>
            </a:xfrm>
            <a:prstGeom prst="line">
              <a:avLst/>
            </a:prstGeom>
            <a:noFill/>
            <a:ln w="762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2362200" y="0"/>
            <a:ext cx="6781800" cy="685800"/>
          </a:xfrm>
        </p:spPr>
        <p:txBody>
          <a:bodyPr/>
          <a:lstStyle/>
          <a:p>
            <a:pPr eaLnBrk="1" hangingPunct="1"/>
            <a:r>
              <a:rPr lang="en-US" altLang="en-US" sz="4000"/>
              <a:t>Meaning of Complex Power</a:t>
            </a:r>
          </a:p>
        </p:txBody>
      </p:sp>
      <p:sp>
        <p:nvSpPr>
          <p:cNvPr id="9223" name="Rectangle 3"/>
          <p:cNvSpPr>
            <a:spLocks noGrp="1" noChangeArrowheads="1"/>
          </p:cNvSpPr>
          <p:nvPr>
            <p:ph type="body" idx="1"/>
          </p:nvPr>
        </p:nvSpPr>
        <p:spPr>
          <a:xfrm>
            <a:off x="304800" y="1371600"/>
            <a:ext cx="8382000" cy="2209800"/>
          </a:xfrm>
        </p:spPr>
        <p:txBody>
          <a:bodyPr/>
          <a:lstStyle/>
          <a:p>
            <a:pPr eaLnBrk="1" hangingPunct="1">
              <a:lnSpc>
                <a:spcPct val="90000"/>
              </a:lnSpc>
              <a:buFontTx/>
              <a:buNone/>
            </a:pPr>
            <a:r>
              <a:rPr lang="en-US" altLang="en-US" sz="2800" dirty="0"/>
              <a:t>The meaning of complex power is much less direct than the definitions of real power and reactive power.  One way to look at it is that complex power is a way to obtain the real power and reactive power, quickly and efficiently, using phasors.  We will explain how, next.</a:t>
            </a:r>
          </a:p>
        </p:txBody>
      </p:sp>
      <p:graphicFrame>
        <p:nvGraphicFramePr>
          <p:cNvPr id="9218" name="Object 4"/>
          <p:cNvGraphicFramePr>
            <a:graphicFrameLocks noChangeAspect="1"/>
          </p:cNvGraphicFramePr>
          <p:nvPr/>
        </p:nvGraphicFramePr>
        <p:xfrm>
          <a:off x="6477000" y="3733800"/>
          <a:ext cx="2516188" cy="1095375"/>
        </p:xfrm>
        <a:graphic>
          <a:graphicData uri="http://schemas.openxmlformats.org/presentationml/2006/ole">
            <mc:AlternateContent xmlns:mc="http://schemas.openxmlformats.org/markup-compatibility/2006">
              <mc:Choice xmlns:v="urn:schemas-microsoft-com:vml" Requires="v">
                <p:oleObj spid="_x0000_s9408" name="Equation" r:id="rId4" imgW="1549080" imgH="672840" progId="Equation.DSMT4">
                  <p:embed/>
                </p:oleObj>
              </mc:Choice>
              <mc:Fallback>
                <p:oleObj name="Equation" r:id="rId4" imgW="154908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3733800"/>
                        <a:ext cx="2516188"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5"/>
          <p:cNvGraphicFramePr>
            <a:graphicFrameLocks noChangeAspect="1"/>
          </p:cNvGraphicFramePr>
          <p:nvPr/>
        </p:nvGraphicFramePr>
        <p:xfrm>
          <a:off x="685800" y="4876800"/>
          <a:ext cx="3886200" cy="796925"/>
        </p:xfrm>
        <a:graphic>
          <a:graphicData uri="http://schemas.openxmlformats.org/presentationml/2006/ole">
            <mc:AlternateContent xmlns:mc="http://schemas.openxmlformats.org/markup-compatibility/2006">
              <mc:Choice xmlns:v="urn:schemas-microsoft-com:vml" Requires="v">
                <p:oleObj spid="_x0000_s9409" name="Equation" r:id="rId6" imgW="1917360" imgH="393480" progId="Equation.DSMT4">
                  <p:embed/>
                </p:oleObj>
              </mc:Choice>
              <mc:Fallback>
                <p:oleObj name="Equation" r:id="rId6" imgW="191736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876800"/>
                        <a:ext cx="3886200" cy="7969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6"/>
          <p:cNvGraphicFramePr>
            <a:graphicFrameLocks noChangeAspect="1"/>
          </p:cNvGraphicFramePr>
          <p:nvPr/>
        </p:nvGraphicFramePr>
        <p:xfrm>
          <a:off x="4572000" y="4876800"/>
          <a:ext cx="4379913" cy="798513"/>
        </p:xfrm>
        <a:graphic>
          <a:graphicData uri="http://schemas.openxmlformats.org/presentationml/2006/ole">
            <mc:AlternateContent xmlns:mc="http://schemas.openxmlformats.org/markup-compatibility/2006">
              <mc:Choice xmlns:v="urn:schemas-microsoft-com:vml" Requires="v">
                <p:oleObj spid="_x0000_s9410" name="Equation" r:id="rId8" imgW="2158920" imgH="393480" progId="Equation.DSMT4">
                  <p:embed/>
                </p:oleObj>
              </mc:Choice>
              <mc:Fallback>
                <p:oleObj name="Equation" r:id="rId8" imgW="215892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876800"/>
                        <a:ext cx="4379913" cy="79851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7"/>
          <p:cNvGraphicFramePr>
            <a:graphicFrameLocks noChangeAspect="1"/>
          </p:cNvGraphicFramePr>
          <p:nvPr/>
        </p:nvGraphicFramePr>
        <p:xfrm>
          <a:off x="1755775" y="5867400"/>
          <a:ext cx="5630863" cy="606425"/>
        </p:xfrm>
        <a:graphic>
          <a:graphicData uri="http://schemas.openxmlformats.org/presentationml/2006/ole">
            <mc:AlternateContent xmlns:mc="http://schemas.openxmlformats.org/markup-compatibility/2006">
              <mc:Choice xmlns:v="urn:schemas-microsoft-com:vml" Requires="v">
                <p:oleObj spid="_x0000_s9411" name="Equation" r:id="rId10" imgW="1879560" imgH="203040" progId="Equation.DSMT4">
                  <p:embed/>
                </p:oleObj>
              </mc:Choice>
              <mc:Fallback>
                <p:oleObj name="Equation" r:id="rId10" imgW="1879560" imgH="20304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5775" y="5867400"/>
                        <a:ext cx="5630863" cy="6064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2362200" y="0"/>
            <a:ext cx="6781800" cy="1371600"/>
          </a:xfrm>
        </p:spPr>
        <p:txBody>
          <a:bodyPr/>
          <a:lstStyle/>
          <a:p>
            <a:pPr eaLnBrk="1" hangingPunct="1"/>
            <a:r>
              <a:rPr lang="en-US" altLang="en-US" dirty="0"/>
              <a:t>The Usefulness of </a:t>
            </a:r>
            <a:br>
              <a:rPr lang="en-US" altLang="en-US" dirty="0"/>
            </a:br>
            <a:r>
              <a:rPr lang="en-US" altLang="en-US" dirty="0"/>
              <a:t>Complex Power – Part 1</a:t>
            </a:r>
          </a:p>
        </p:txBody>
      </p:sp>
      <p:sp>
        <p:nvSpPr>
          <p:cNvPr id="10247" name="Rectangle 3"/>
          <p:cNvSpPr>
            <a:spLocks noGrp="1" noChangeArrowheads="1"/>
          </p:cNvSpPr>
          <p:nvPr>
            <p:ph type="body" idx="1"/>
          </p:nvPr>
        </p:nvSpPr>
        <p:spPr>
          <a:xfrm>
            <a:off x="304800" y="1371600"/>
            <a:ext cx="8382000" cy="2743200"/>
          </a:xfrm>
        </p:spPr>
        <p:txBody>
          <a:bodyPr/>
          <a:lstStyle/>
          <a:p>
            <a:pPr eaLnBrk="1" hangingPunct="1">
              <a:lnSpc>
                <a:spcPct val="90000"/>
              </a:lnSpc>
              <a:buFontTx/>
              <a:buNone/>
            </a:pPr>
            <a:r>
              <a:rPr lang="en-US" altLang="en-US" sz="2400" dirty="0"/>
              <a:t>We will show that it is relatively easy to obtain the complex power, if we use phasor analysis.  Notice that we can substitute into our definition of complex power, using the formulas for real power and reactive power.  We do this in the equations that follow.  For this derivation, it is convenient to go back to our alternative notation, which we called the General Case, where the phase of the voltage is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v</a:t>
            </a:r>
            <a:r>
              <a:rPr lang="en-US" altLang="en-US" sz="2400" dirty="0"/>
              <a:t>, and the phase of the current is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a:t>
            </a:r>
          </a:p>
        </p:txBody>
      </p:sp>
      <p:grpSp>
        <p:nvGrpSpPr>
          <p:cNvPr id="2" name="Group 1"/>
          <p:cNvGrpSpPr/>
          <p:nvPr/>
        </p:nvGrpSpPr>
        <p:grpSpPr>
          <a:xfrm>
            <a:off x="685800" y="4114800"/>
            <a:ext cx="8229600" cy="2570163"/>
            <a:chOff x="685800" y="4114800"/>
            <a:chExt cx="8229600" cy="2570163"/>
          </a:xfrm>
        </p:grpSpPr>
        <p:graphicFrame>
          <p:nvGraphicFramePr>
            <p:cNvPr id="10242" name="Object 4"/>
            <p:cNvGraphicFramePr>
              <a:graphicFrameLocks noChangeAspect="1"/>
            </p:cNvGraphicFramePr>
            <p:nvPr>
              <p:extLst>
                <p:ext uri="{D42A27DB-BD31-4B8C-83A1-F6EECF244321}">
                  <p14:modId xmlns:p14="http://schemas.microsoft.com/office/powerpoint/2010/main" val="2232847683"/>
                </p:ext>
              </p:extLst>
            </p:nvPr>
          </p:nvGraphicFramePr>
          <p:xfrm>
            <a:off x="838200" y="5486400"/>
            <a:ext cx="2660650" cy="1095375"/>
          </p:xfrm>
          <a:graphic>
            <a:graphicData uri="http://schemas.openxmlformats.org/presentationml/2006/ole">
              <mc:AlternateContent xmlns:mc="http://schemas.openxmlformats.org/markup-compatibility/2006">
                <mc:Choice xmlns:v="urn:schemas-microsoft-com:vml" Requires="v">
                  <p:oleObj spid="_x0000_s10432" name="Equation" r:id="rId4" imgW="1638000" imgH="672840" progId="Equation.DSMT4">
                    <p:embed/>
                  </p:oleObj>
                </mc:Choice>
                <mc:Fallback>
                  <p:oleObj name="Equation" r:id="rId4" imgW="163800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486400"/>
                          <a:ext cx="2660650"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5"/>
            <p:cNvGraphicFramePr>
              <a:graphicFrameLocks noChangeAspect="1"/>
            </p:cNvGraphicFramePr>
            <p:nvPr>
              <p:extLst>
                <p:ext uri="{D42A27DB-BD31-4B8C-83A1-F6EECF244321}">
                  <p14:modId xmlns:p14="http://schemas.microsoft.com/office/powerpoint/2010/main" val="4291443003"/>
                </p:ext>
              </p:extLst>
            </p:nvPr>
          </p:nvGraphicFramePr>
          <p:xfrm>
            <a:off x="685800" y="4114800"/>
            <a:ext cx="3886200" cy="692150"/>
          </p:xfrm>
          <a:graphic>
            <a:graphicData uri="http://schemas.openxmlformats.org/presentationml/2006/ole">
              <mc:AlternateContent xmlns:mc="http://schemas.openxmlformats.org/markup-compatibility/2006">
                <mc:Choice xmlns:v="urn:schemas-microsoft-com:vml" Requires="v">
                  <p:oleObj spid="_x0000_s10433" name="Equation" r:id="rId6" imgW="2209680" imgH="393480" progId="Equation.DSMT4">
                    <p:embed/>
                  </p:oleObj>
                </mc:Choice>
                <mc:Fallback>
                  <p:oleObj name="Equation" r:id="rId6" imgW="2209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114800"/>
                          <a:ext cx="3886200" cy="6921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6"/>
            <p:cNvGraphicFramePr>
              <a:graphicFrameLocks noChangeAspect="1"/>
            </p:cNvGraphicFramePr>
            <p:nvPr>
              <p:extLst>
                <p:ext uri="{D42A27DB-BD31-4B8C-83A1-F6EECF244321}">
                  <p14:modId xmlns:p14="http://schemas.microsoft.com/office/powerpoint/2010/main" val="3396315479"/>
                </p:ext>
              </p:extLst>
            </p:nvPr>
          </p:nvGraphicFramePr>
          <p:xfrm>
            <a:off x="4572000" y="4114800"/>
            <a:ext cx="4343400" cy="700088"/>
          </p:xfrm>
          <a:graphic>
            <a:graphicData uri="http://schemas.openxmlformats.org/presentationml/2006/ole">
              <mc:AlternateContent xmlns:mc="http://schemas.openxmlformats.org/markup-compatibility/2006">
                <mc:Choice xmlns:v="urn:schemas-microsoft-com:vml" Requires="v">
                  <p:oleObj spid="_x0000_s10434" name="Equation" r:id="rId8" imgW="2438280" imgH="393480" progId="Equation.DSMT4">
                    <p:embed/>
                  </p:oleObj>
                </mc:Choice>
                <mc:Fallback>
                  <p:oleObj name="Equation" r:id="rId8" imgW="243828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114800"/>
                          <a:ext cx="4343400" cy="7000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7"/>
            <p:cNvGraphicFramePr>
              <a:graphicFrameLocks noChangeAspect="1"/>
            </p:cNvGraphicFramePr>
            <p:nvPr>
              <p:extLst>
                <p:ext uri="{D42A27DB-BD31-4B8C-83A1-F6EECF244321}">
                  <p14:modId xmlns:p14="http://schemas.microsoft.com/office/powerpoint/2010/main" val="2223143819"/>
                </p:ext>
              </p:extLst>
            </p:nvPr>
          </p:nvGraphicFramePr>
          <p:xfrm>
            <a:off x="3810000" y="4859338"/>
            <a:ext cx="4724400" cy="1825625"/>
          </p:xfrm>
          <a:graphic>
            <a:graphicData uri="http://schemas.openxmlformats.org/presentationml/2006/ole">
              <mc:AlternateContent xmlns:mc="http://schemas.openxmlformats.org/markup-compatibility/2006">
                <mc:Choice xmlns:v="urn:schemas-microsoft-com:vml" Requires="v">
                  <p:oleObj spid="_x0000_s10435" name="Equation" r:id="rId10" imgW="2654280" imgH="1028520" progId="Equation.DSMT4">
                    <p:embed/>
                  </p:oleObj>
                </mc:Choice>
                <mc:Fallback>
                  <p:oleObj name="Equation" r:id="rId10" imgW="2654280" imgH="102852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0" y="4859338"/>
                          <a:ext cx="4724400" cy="18256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2</a:t>
            </a:r>
          </a:p>
        </p:txBody>
      </p:sp>
      <p:sp>
        <p:nvSpPr>
          <p:cNvPr id="11272" name="Rectangle 3"/>
          <p:cNvSpPr>
            <a:spLocks noGrp="1" noChangeArrowheads="1"/>
          </p:cNvSpPr>
          <p:nvPr>
            <p:ph type="body" idx="1"/>
          </p:nvPr>
        </p:nvSpPr>
        <p:spPr>
          <a:xfrm>
            <a:off x="304800" y="1371600"/>
            <a:ext cx="8382000" cy="1828800"/>
          </a:xfrm>
        </p:spPr>
        <p:txBody>
          <a:bodyPr/>
          <a:lstStyle/>
          <a:p>
            <a:pPr eaLnBrk="1" hangingPunct="1">
              <a:lnSpc>
                <a:spcPct val="90000"/>
              </a:lnSpc>
              <a:buFontTx/>
              <a:buNone/>
            </a:pPr>
            <a:r>
              <a:rPr lang="en-US" altLang="en-US" sz="2400" dirty="0"/>
              <a:t>Using our result from the previous slide, we may recognize that this is in the form of Euler’s Relation.  Euler’s Relation is given below to remind us of what it says.  Thus, we can express complex power in terms of a complex exponential.  We have the equations that follow.</a:t>
            </a:r>
          </a:p>
        </p:txBody>
      </p:sp>
      <p:graphicFrame>
        <p:nvGraphicFramePr>
          <p:cNvPr id="11266" name="Object 4"/>
          <p:cNvGraphicFramePr>
            <a:graphicFrameLocks noChangeAspect="1"/>
          </p:cNvGraphicFramePr>
          <p:nvPr/>
        </p:nvGraphicFramePr>
        <p:xfrm>
          <a:off x="5943600" y="3505200"/>
          <a:ext cx="2660650" cy="1095375"/>
        </p:xfrm>
        <a:graphic>
          <a:graphicData uri="http://schemas.openxmlformats.org/presentationml/2006/ole">
            <mc:AlternateContent xmlns:mc="http://schemas.openxmlformats.org/markup-compatibility/2006">
              <mc:Choice xmlns:v="urn:schemas-microsoft-com:vml" Requires="v">
                <p:oleObj spid="_x0000_s11503" name="Equation" r:id="rId4" imgW="1638000" imgH="672840" progId="Equation.DSMT4">
                  <p:embed/>
                </p:oleObj>
              </mc:Choice>
              <mc:Fallback>
                <p:oleObj name="Equation" r:id="rId4" imgW="163800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505200"/>
                        <a:ext cx="2660650" cy="10953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5"/>
          <p:cNvGraphicFramePr>
            <a:graphicFrameLocks noChangeAspect="1"/>
          </p:cNvGraphicFramePr>
          <p:nvPr/>
        </p:nvGraphicFramePr>
        <p:xfrm>
          <a:off x="685800" y="3082925"/>
          <a:ext cx="3886200" cy="692150"/>
        </p:xfrm>
        <a:graphic>
          <a:graphicData uri="http://schemas.openxmlformats.org/presentationml/2006/ole">
            <mc:AlternateContent xmlns:mc="http://schemas.openxmlformats.org/markup-compatibility/2006">
              <mc:Choice xmlns:v="urn:schemas-microsoft-com:vml" Requires="v">
                <p:oleObj spid="_x0000_s11504" name="Equation" r:id="rId6" imgW="2209680" imgH="393480" progId="Equation.DSMT4">
                  <p:embed/>
                </p:oleObj>
              </mc:Choice>
              <mc:Fallback>
                <p:oleObj name="Equation" r:id="rId6" imgW="2209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082925"/>
                        <a:ext cx="3886200" cy="6921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6"/>
          <p:cNvGraphicFramePr>
            <a:graphicFrameLocks noChangeAspect="1"/>
          </p:cNvGraphicFramePr>
          <p:nvPr/>
        </p:nvGraphicFramePr>
        <p:xfrm>
          <a:off x="381000" y="3810000"/>
          <a:ext cx="4343400" cy="700088"/>
        </p:xfrm>
        <a:graphic>
          <a:graphicData uri="http://schemas.openxmlformats.org/presentationml/2006/ole">
            <mc:AlternateContent xmlns:mc="http://schemas.openxmlformats.org/markup-compatibility/2006">
              <mc:Choice xmlns:v="urn:schemas-microsoft-com:vml" Requires="v">
                <p:oleObj spid="_x0000_s11505" name="Equation" r:id="rId8" imgW="2438280" imgH="393480" progId="Equation.DSMT4">
                  <p:embed/>
                </p:oleObj>
              </mc:Choice>
              <mc:Fallback>
                <p:oleObj name="Equation" r:id="rId8" imgW="243828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3810000"/>
                        <a:ext cx="4343400" cy="7000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9" name="Object 7"/>
          <p:cNvGraphicFramePr>
            <a:graphicFrameLocks noChangeAspect="1"/>
          </p:cNvGraphicFramePr>
          <p:nvPr/>
        </p:nvGraphicFramePr>
        <p:xfrm>
          <a:off x="381000" y="4572000"/>
          <a:ext cx="5410200" cy="2274888"/>
        </p:xfrm>
        <a:graphic>
          <a:graphicData uri="http://schemas.openxmlformats.org/presentationml/2006/ole">
            <mc:AlternateContent xmlns:mc="http://schemas.openxmlformats.org/markup-compatibility/2006">
              <mc:Choice xmlns:v="urn:schemas-microsoft-com:vml" Requires="v">
                <p:oleObj spid="_x0000_s11506" name="Equation" r:id="rId10" imgW="2438280" imgH="1028520" progId="Equation.DSMT4">
                  <p:embed/>
                </p:oleObj>
              </mc:Choice>
              <mc:Fallback>
                <p:oleObj name="Equation" r:id="rId10" imgW="2438280" imgH="102852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 y="4572000"/>
                        <a:ext cx="5410200" cy="22748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0" name="Object 8"/>
          <p:cNvGraphicFramePr>
            <a:graphicFrameLocks noChangeAspect="1"/>
          </p:cNvGraphicFramePr>
          <p:nvPr/>
        </p:nvGraphicFramePr>
        <p:xfrm>
          <a:off x="5883275" y="5410200"/>
          <a:ext cx="3260725" cy="942975"/>
        </p:xfrm>
        <a:graphic>
          <a:graphicData uri="http://schemas.openxmlformats.org/presentationml/2006/ole">
            <mc:AlternateContent xmlns:mc="http://schemas.openxmlformats.org/markup-compatibility/2006">
              <mc:Choice xmlns:v="urn:schemas-microsoft-com:vml" Requires="v">
                <p:oleObj spid="_x0000_s11507" name="Equation" r:id="rId12" imgW="1574640" imgH="457200" progId="Equation.DSMT4">
                  <p:embed/>
                </p:oleObj>
              </mc:Choice>
              <mc:Fallback>
                <p:oleObj name="Equation" r:id="rId12" imgW="1574640" imgH="457200"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83275" y="5410200"/>
                        <a:ext cx="3260725" cy="942975"/>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3</a:t>
            </a:r>
          </a:p>
        </p:txBody>
      </p:sp>
      <p:sp>
        <p:nvSpPr>
          <p:cNvPr id="12295" name="Rectangle 3"/>
          <p:cNvSpPr>
            <a:spLocks noGrp="1" noChangeArrowheads="1"/>
          </p:cNvSpPr>
          <p:nvPr>
            <p:ph type="body" idx="1"/>
          </p:nvPr>
        </p:nvSpPr>
        <p:spPr>
          <a:xfrm>
            <a:off x="304800" y="1371600"/>
            <a:ext cx="8382000" cy="1828800"/>
          </a:xfrm>
        </p:spPr>
        <p:txBody>
          <a:bodyPr/>
          <a:lstStyle/>
          <a:p>
            <a:pPr eaLnBrk="1" hangingPunct="1">
              <a:lnSpc>
                <a:spcPct val="90000"/>
              </a:lnSpc>
              <a:buFontTx/>
              <a:buNone/>
            </a:pPr>
            <a:r>
              <a:rPr lang="en-US" altLang="en-US" sz="2400" dirty="0"/>
              <a:t>	Now, we take this equation from the previous slide, and combine the terms for voltage together, and the terms for current together, and we recognize the result as the phasor transforms of the voltage and current (</a:t>
            </a:r>
            <a:r>
              <a:rPr lang="en-US" altLang="en-US" sz="2400" b="1" i="1" dirty="0" err="1">
                <a:latin typeface="Times New Roman" pitchFamily="18" charset="0"/>
              </a:rPr>
              <a:t>V</a:t>
            </a:r>
            <a:r>
              <a:rPr lang="en-US" altLang="en-US" sz="2400" b="1" i="1" baseline="-25000" dirty="0" err="1">
                <a:latin typeface="Times New Roman" pitchFamily="18" charset="0"/>
              </a:rPr>
              <a:t>m</a:t>
            </a:r>
            <a:r>
              <a:rPr lang="en-US" altLang="en-US" sz="2400" i="1" dirty="0"/>
              <a:t>(</a:t>
            </a:r>
            <a:r>
              <a:rPr lang="en-US" altLang="en-US" sz="2400" i="1" dirty="0">
                <a:latin typeface="Symbol" pitchFamily="18" charset="2"/>
              </a:rPr>
              <a:t>w</a:t>
            </a:r>
            <a:r>
              <a:rPr lang="en-US" altLang="en-US" sz="2400" i="1" dirty="0"/>
              <a:t>)</a:t>
            </a:r>
            <a:r>
              <a:rPr lang="en-US" altLang="en-US" sz="2400" dirty="0"/>
              <a:t> and </a:t>
            </a:r>
            <a:r>
              <a:rPr lang="en-US" altLang="en-US" sz="2400" b="1" i="1" dirty="0" err="1">
                <a:latin typeface="Times New Roman" pitchFamily="18" charset="0"/>
              </a:rPr>
              <a:t>I</a:t>
            </a:r>
            <a:r>
              <a:rPr lang="en-US" altLang="en-US" sz="2400" b="1" i="1" baseline="-25000" dirty="0" err="1">
                <a:latin typeface="Times New Roman" pitchFamily="18" charset="0"/>
              </a:rPr>
              <a:t>m</a:t>
            </a:r>
            <a:r>
              <a:rPr lang="en-US" altLang="en-US" sz="2400" i="1" dirty="0"/>
              <a:t>(</a:t>
            </a:r>
            <a:r>
              <a:rPr lang="en-US" altLang="en-US" sz="2400" i="1" dirty="0">
                <a:latin typeface="Symbol" pitchFamily="18" charset="2"/>
              </a:rPr>
              <a:t>w</a:t>
            </a:r>
            <a:r>
              <a:rPr lang="en-US" altLang="en-US" sz="2400" i="1" dirty="0"/>
              <a:t>)</a:t>
            </a:r>
            <a:r>
              <a:rPr lang="en-US" altLang="en-US" sz="2400" dirty="0"/>
              <a:t>).</a:t>
            </a:r>
          </a:p>
        </p:txBody>
      </p:sp>
      <p:graphicFrame>
        <p:nvGraphicFramePr>
          <p:cNvPr id="12290" name="Object 4"/>
          <p:cNvGraphicFramePr>
            <a:graphicFrameLocks noChangeAspect="1"/>
          </p:cNvGraphicFramePr>
          <p:nvPr>
            <p:extLst>
              <p:ext uri="{D42A27DB-BD31-4B8C-83A1-F6EECF244321}">
                <p14:modId xmlns:p14="http://schemas.microsoft.com/office/powerpoint/2010/main" val="144221346"/>
              </p:ext>
            </p:extLst>
          </p:nvPr>
        </p:nvGraphicFramePr>
        <p:xfrm>
          <a:off x="6096000" y="3200400"/>
          <a:ext cx="2613025" cy="1076325"/>
        </p:xfrm>
        <a:graphic>
          <a:graphicData uri="http://schemas.openxmlformats.org/presentationml/2006/ole">
            <mc:AlternateContent xmlns:mc="http://schemas.openxmlformats.org/markup-compatibility/2006">
              <mc:Choice xmlns:v="urn:schemas-microsoft-com:vml" Requires="v">
                <p:oleObj spid="_x0000_s12480" name="Equation" r:id="rId4" imgW="1638000" imgH="672840" progId="Equation.DSMT4">
                  <p:embed/>
                </p:oleObj>
              </mc:Choice>
              <mc:Fallback>
                <p:oleObj name="Equation" r:id="rId4" imgW="163800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200400"/>
                        <a:ext cx="2613025" cy="10763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5"/>
          <p:cNvGraphicFramePr>
            <a:graphicFrameLocks noChangeAspect="1"/>
          </p:cNvGraphicFramePr>
          <p:nvPr>
            <p:extLst>
              <p:ext uri="{D42A27DB-BD31-4B8C-83A1-F6EECF244321}">
                <p14:modId xmlns:p14="http://schemas.microsoft.com/office/powerpoint/2010/main" val="1466336292"/>
              </p:ext>
            </p:extLst>
          </p:nvPr>
        </p:nvGraphicFramePr>
        <p:xfrm>
          <a:off x="2209800" y="3124200"/>
          <a:ext cx="3816350" cy="679450"/>
        </p:xfrm>
        <a:graphic>
          <a:graphicData uri="http://schemas.openxmlformats.org/presentationml/2006/ole">
            <mc:AlternateContent xmlns:mc="http://schemas.openxmlformats.org/markup-compatibility/2006">
              <mc:Choice xmlns:v="urn:schemas-microsoft-com:vml" Requires="v">
                <p:oleObj spid="_x0000_s12481" name="Equation" r:id="rId6" imgW="2209680" imgH="393480" progId="Equation.DSMT4">
                  <p:embed/>
                </p:oleObj>
              </mc:Choice>
              <mc:Fallback>
                <p:oleObj name="Equation" r:id="rId6" imgW="2209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3124200"/>
                        <a:ext cx="3816350" cy="6794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6"/>
          <p:cNvGraphicFramePr>
            <a:graphicFrameLocks noChangeAspect="1"/>
          </p:cNvGraphicFramePr>
          <p:nvPr/>
        </p:nvGraphicFramePr>
        <p:xfrm>
          <a:off x="655638" y="3792538"/>
          <a:ext cx="4265612" cy="687387"/>
        </p:xfrm>
        <a:graphic>
          <a:graphicData uri="http://schemas.openxmlformats.org/presentationml/2006/ole">
            <mc:AlternateContent xmlns:mc="http://schemas.openxmlformats.org/markup-compatibility/2006">
              <mc:Choice xmlns:v="urn:schemas-microsoft-com:vml" Requires="v">
                <p:oleObj spid="_x0000_s12482" name="Equation" r:id="rId8" imgW="2438280" imgH="393480" progId="Equation.DSMT4">
                  <p:embed/>
                </p:oleObj>
              </mc:Choice>
              <mc:Fallback>
                <p:oleObj name="Equation" r:id="rId8" imgW="243828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638" y="3792538"/>
                        <a:ext cx="4265612" cy="687387"/>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3" name="Object 7"/>
          <p:cNvGraphicFramePr>
            <a:graphicFrameLocks noChangeAspect="1"/>
          </p:cNvGraphicFramePr>
          <p:nvPr/>
        </p:nvGraphicFramePr>
        <p:xfrm>
          <a:off x="838200" y="4527550"/>
          <a:ext cx="4953000" cy="2289175"/>
        </p:xfrm>
        <a:graphic>
          <a:graphicData uri="http://schemas.openxmlformats.org/presentationml/2006/ole">
            <mc:AlternateContent xmlns:mc="http://schemas.openxmlformats.org/markup-compatibility/2006">
              <mc:Choice xmlns:v="urn:schemas-microsoft-com:vml" Requires="v">
                <p:oleObj spid="_x0000_s12483" name="Equation" r:id="rId10" imgW="2273040" imgH="1054080" progId="Equation.DSMT4">
                  <p:embed/>
                </p:oleObj>
              </mc:Choice>
              <mc:Fallback>
                <p:oleObj name="Equation" r:id="rId10" imgW="2273040" imgH="105408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200" y="4527550"/>
                        <a:ext cx="4953000" cy="22891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4</a:t>
            </a:r>
          </a:p>
        </p:txBody>
      </p:sp>
      <p:sp>
        <p:nvSpPr>
          <p:cNvPr id="13319" name="Rectangle 3"/>
          <p:cNvSpPr>
            <a:spLocks noGrp="1" noChangeArrowheads="1"/>
          </p:cNvSpPr>
          <p:nvPr>
            <p:ph type="body" idx="1"/>
          </p:nvPr>
        </p:nvSpPr>
        <p:spPr>
          <a:xfrm>
            <a:off x="304800" y="1371600"/>
            <a:ext cx="8382000" cy="1828800"/>
          </a:xfrm>
        </p:spPr>
        <p:txBody>
          <a:bodyPr/>
          <a:lstStyle/>
          <a:p>
            <a:pPr eaLnBrk="1" hangingPunct="1">
              <a:buFontTx/>
              <a:buNone/>
            </a:pPr>
            <a:r>
              <a:rPr lang="en-US" altLang="en-US" sz="2400" dirty="0"/>
              <a:t>	Note that the phasor transform of the current </a:t>
            </a:r>
            <a:r>
              <a:rPr lang="en-US" altLang="en-US" sz="2400" b="1" i="1" dirty="0">
                <a:latin typeface="Times New Roman" panose="02020603050405020304" pitchFamily="18" charset="0"/>
                <a:cs typeface="Times New Roman" panose="02020603050405020304" pitchFamily="18" charset="0"/>
              </a:rPr>
              <a:t>I</a:t>
            </a:r>
            <a:r>
              <a:rPr lang="en-US" altLang="en-US" sz="2400" i="1" dirty="0"/>
              <a:t>(</a:t>
            </a:r>
            <a:r>
              <a:rPr lang="en-US" altLang="en-US" sz="2400" i="1" dirty="0">
                <a:latin typeface="Symbol" pitchFamily="18" charset="2"/>
              </a:rPr>
              <a:t>w</a:t>
            </a:r>
            <a:r>
              <a:rPr lang="en-US" altLang="en-US" sz="2400" dirty="0"/>
              <a:t>) would have a phase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  Since the phase here is the negative of that, - </a:t>
            </a:r>
            <a:r>
              <a:rPr lang="en-US" altLang="en-US" sz="2400" i="1" dirty="0">
                <a:latin typeface="Symbol" pitchFamily="18" charset="2"/>
              </a:rPr>
              <a:t>q</a:t>
            </a:r>
            <a:r>
              <a:rPr lang="en-US" altLang="en-US" sz="2400" i="1" baseline="-25000" dirty="0">
                <a:latin typeface="Times New Roman" panose="02020603050405020304" pitchFamily="18" charset="0"/>
                <a:cs typeface="Times New Roman" panose="02020603050405020304" pitchFamily="18" charset="0"/>
              </a:rPr>
              <a:t>i</a:t>
            </a:r>
            <a:r>
              <a:rPr lang="en-US" altLang="en-US" sz="2400" dirty="0"/>
              <a:t>, we don’t get the phasor transform, but rather the complex conjugate of the phasor transform, or </a:t>
            </a:r>
            <a:r>
              <a:rPr lang="en-US" altLang="en-US" sz="2400" b="1" i="1" dirty="0">
                <a:latin typeface="Times New Roman" pitchFamily="18" charset="0"/>
              </a:rPr>
              <a:t>I</a:t>
            </a:r>
            <a:r>
              <a:rPr lang="en-US" altLang="en-US" sz="2400" b="1" i="1" baseline="30000" dirty="0">
                <a:latin typeface="Times New Roman" pitchFamily="18" charset="0"/>
              </a:rPr>
              <a:t>*</a:t>
            </a:r>
            <a:r>
              <a:rPr lang="en-US" altLang="en-US" sz="2400" i="1" dirty="0"/>
              <a:t>(</a:t>
            </a:r>
            <a:r>
              <a:rPr lang="en-US" altLang="en-US" sz="2400" i="1" dirty="0">
                <a:latin typeface="Symbol" pitchFamily="18" charset="2"/>
              </a:rPr>
              <a:t>w</a:t>
            </a:r>
            <a:r>
              <a:rPr lang="en-US" altLang="en-US" sz="2400" dirty="0"/>
              <a:t>).</a:t>
            </a:r>
          </a:p>
        </p:txBody>
      </p:sp>
      <p:graphicFrame>
        <p:nvGraphicFramePr>
          <p:cNvPr id="13314" name="Object 4"/>
          <p:cNvGraphicFramePr>
            <a:graphicFrameLocks noChangeAspect="1"/>
          </p:cNvGraphicFramePr>
          <p:nvPr/>
        </p:nvGraphicFramePr>
        <p:xfrm>
          <a:off x="5227638" y="3030538"/>
          <a:ext cx="2613025" cy="1076325"/>
        </p:xfrm>
        <a:graphic>
          <a:graphicData uri="http://schemas.openxmlformats.org/presentationml/2006/ole">
            <mc:AlternateContent xmlns:mc="http://schemas.openxmlformats.org/markup-compatibility/2006">
              <mc:Choice xmlns:v="urn:schemas-microsoft-com:vml" Requires="v">
                <p:oleObj spid="_x0000_s13504" name="Equation" r:id="rId4" imgW="1638000" imgH="672840" progId="Equation.DSMT4">
                  <p:embed/>
                </p:oleObj>
              </mc:Choice>
              <mc:Fallback>
                <p:oleObj name="Equation" r:id="rId4" imgW="1638000" imgH="6728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7638" y="3030538"/>
                        <a:ext cx="2613025" cy="10763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5" name="Object 5"/>
          <p:cNvGraphicFramePr>
            <a:graphicFrameLocks noChangeAspect="1"/>
          </p:cNvGraphicFramePr>
          <p:nvPr/>
        </p:nvGraphicFramePr>
        <p:xfrm>
          <a:off x="960438" y="3065463"/>
          <a:ext cx="3816350" cy="679450"/>
        </p:xfrm>
        <a:graphic>
          <a:graphicData uri="http://schemas.openxmlformats.org/presentationml/2006/ole">
            <mc:AlternateContent xmlns:mc="http://schemas.openxmlformats.org/markup-compatibility/2006">
              <mc:Choice xmlns:v="urn:schemas-microsoft-com:vml" Requires="v">
                <p:oleObj spid="_x0000_s13505" name="Equation" r:id="rId6" imgW="2209680" imgH="393480" progId="Equation.DSMT4">
                  <p:embed/>
                </p:oleObj>
              </mc:Choice>
              <mc:Fallback>
                <p:oleObj name="Equation" r:id="rId6" imgW="22096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0438" y="3065463"/>
                        <a:ext cx="3816350" cy="6794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6" name="Object 6"/>
          <p:cNvGraphicFramePr>
            <a:graphicFrameLocks noChangeAspect="1"/>
          </p:cNvGraphicFramePr>
          <p:nvPr/>
        </p:nvGraphicFramePr>
        <p:xfrm>
          <a:off x="655638" y="3792538"/>
          <a:ext cx="4265612" cy="687387"/>
        </p:xfrm>
        <a:graphic>
          <a:graphicData uri="http://schemas.openxmlformats.org/presentationml/2006/ole">
            <mc:AlternateContent xmlns:mc="http://schemas.openxmlformats.org/markup-compatibility/2006">
              <mc:Choice xmlns:v="urn:schemas-microsoft-com:vml" Requires="v">
                <p:oleObj spid="_x0000_s13506" name="Equation" r:id="rId8" imgW="2438280" imgH="393480" progId="Equation.DSMT4">
                  <p:embed/>
                </p:oleObj>
              </mc:Choice>
              <mc:Fallback>
                <p:oleObj name="Equation" r:id="rId8" imgW="243828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638" y="3792538"/>
                        <a:ext cx="4265612" cy="687387"/>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7"/>
          <p:cNvGraphicFramePr>
            <a:graphicFrameLocks noChangeAspect="1"/>
          </p:cNvGraphicFramePr>
          <p:nvPr/>
        </p:nvGraphicFramePr>
        <p:xfrm>
          <a:off x="838200" y="4527550"/>
          <a:ext cx="4953000" cy="2289175"/>
        </p:xfrm>
        <a:graphic>
          <a:graphicData uri="http://schemas.openxmlformats.org/presentationml/2006/ole">
            <mc:AlternateContent xmlns:mc="http://schemas.openxmlformats.org/markup-compatibility/2006">
              <mc:Choice xmlns:v="urn:schemas-microsoft-com:vml" Requires="v">
                <p:oleObj spid="_x0000_s13507" name="Equation" r:id="rId10" imgW="2273040" imgH="1054080" progId="Equation.DSMT4">
                  <p:embed/>
                </p:oleObj>
              </mc:Choice>
              <mc:Fallback>
                <p:oleObj name="Equation" r:id="rId10" imgW="2273040" imgH="105408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200" y="4527550"/>
                        <a:ext cx="4953000" cy="22891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5</a:t>
            </a:r>
          </a:p>
        </p:txBody>
      </p:sp>
      <p:sp>
        <p:nvSpPr>
          <p:cNvPr id="14341" name="Rectangle 3"/>
          <p:cNvSpPr>
            <a:spLocks noGrp="1" noChangeArrowheads="1"/>
          </p:cNvSpPr>
          <p:nvPr>
            <p:ph type="body" idx="1"/>
          </p:nvPr>
        </p:nvSpPr>
        <p:spPr>
          <a:xfrm>
            <a:off x="304800" y="1371600"/>
            <a:ext cx="8382000" cy="1828800"/>
          </a:xfrm>
        </p:spPr>
        <p:txBody>
          <a:bodyPr/>
          <a:lstStyle/>
          <a:p>
            <a:pPr eaLnBrk="1" hangingPunct="1">
              <a:lnSpc>
                <a:spcPct val="90000"/>
              </a:lnSpc>
              <a:buFontTx/>
              <a:buNone/>
            </a:pPr>
            <a:r>
              <a:rPr lang="en-US" altLang="en-US" sz="2400" dirty="0"/>
              <a:t>	Thus, we reach the conclusion about complex power, which is shown below.  We get the complex power by multiplying the phasor of the voltage times the complex conjugate of the phasor for the current.  The real part of this is the Real Power, and the imaginary part of this is the reactive power.</a:t>
            </a:r>
          </a:p>
        </p:txBody>
      </p:sp>
      <p:graphicFrame>
        <p:nvGraphicFramePr>
          <p:cNvPr id="14338" name="Object 5"/>
          <p:cNvGraphicFramePr>
            <a:graphicFrameLocks noChangeAspect="1"/>
          </p:cNvGraphicFramePr>
          <p:nvPr/>
        </p:nvGraphicFramePr>
        <p:xfrm>
          <a:off x="987425" y="3565525"/>
          <a:ext cx="7086600" cy="1057275"/>
        </p:xfrm>
        <a:graphic>
          <a:graphicData uri="http://schemas.openxmlformats.org/presentationml/2006/ole">
            <mc:AlternateContent xmlns:mc="http://schemas.openxmlformats.org/markup-compatibility/2006">
              <mc:Choice xmlns:v="urn:schemas-microsoft-com:vml" Requires="v">
                <p:oleObj spid="_x0000_s14435" name="Equation" r:id="rId4" imgW="2882880" imgH="431640" progId="Equation.DSMT4">
                  <p:embed/>
                </p:oleObj>
              </mc:Choice>
              <mc:Fallback>
                <p:oleObj name="Equation" r:id="rId4" imgW="2882880" imgH="4316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7425" y="3565525"/>
                        <a:ext cx="7086600" cy="10572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6"/>
          <p:cNvGraphicFramePr>
            <a:graphicFrameLocks noChangeAspect="1"/>
          </p:cNvGraphicFramePr>
          <p:nvPr/>
        </p:nvGraphicFramePr>
        <p:xfrm>
          <a:off x="914400" y="5791200"/>
          <a:ext cx="7335838" cy="620713"/>
        </p:xfrm>
        <a:graphic>
          <a:graphicData uri="http://schemas.openxmlformats.org/presentationml/2006/ole">
            <mc:AlternateContent xmlns:mc="http://schemas.openxmlformats.org/markup-compatibility/2006">
              <mc:Choice xmlns:v="urn:schemas-microsoft-com:vml" Requires="v">
                <p:oleObj spid="_x0000_s14436" name="Equation" r:id="rId6" imgW="2984400" imgH="253800" progId="Equation.DSMT4">
                  <p:embed/>
                </p:oleObj>
              </mc:Choice>
              <mc:Fallback>
                <p:oleObj name="Equation" r:id="rId6" imgW="2984400" imgH="2538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5791200"/>
                        <a:ext cx="7335838" cy="62071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2" name="Rectangle 7"/>
          <p:cNvSpPr>
            <a:spLocks noChangeArrowheads="1"/>
          </p:cNvSpPr>
          <p:nvPr/>
        </p:nvSpPr>
        <p:spPr bwMode="auto">
          <a:xfrm>
            <a:off x="228600" y="46482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buClr>
                <a:schemeClr val="tx2"/>
              </a:buClr>
            </a:pPr>
            <a:r>
              <a:rPr lang="en-US" altLang="en-US" dirty="0">
                <a:latin typeface="Arial" charset="0"/>
              </a:rPr>
              <a:t>	If we use a different way of defining phasors, where the magnitude of the phasor is the RMS value of the sinusoid, instead of the zero-to-peak value, we then have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6</a:t>
            </a:r>
          </a:p>
        </p:txBody>
      </p:sp>
      <p:sp>
        <p:nvSpPr>
          <p:cNvPr id="15364" name="Rectangle 3"/>
          <p:cNvSpPr>
            <a:spLocks noGrp="1" noChangeArrowheads="1"/>
          </p:cNvSpPr>
          <p:nvPr>
            <p:ph type="body" idx="1"/>
          </p:nvPr>
        </p:nvSpPr>
        <p:spPr>
          <a:xfrm>
            <a:off x="457200" y="2286000"/>
            <a:ext cx="8382000" cy="3429000"/>
          </a:xfrm>
        </p:spPr>
        <p:txBody>
          <a:bodyPr/>
          <a:lstStyle/>
          <a:p>
            <a:pPr eaLnBrk="1" hangingPunct="1">
              <a:buFontTx/>
              <a:buNone/>
            </a:pPr>
            <a:r>
              <a:rPr lang="en-US" altLang="en-US" sz="2400" dirty="0"/>
              <a:t>	This, then is the fundamental usefulness of complex power.  We want to know </a:t>
            </a:r>
            <a:r>
              <a:rPr lang="en-US" altLang="en-US" sz="2400" i="1" dirty="0">
                <a:latin typeface="Times New Roman" pitchFamily="18" charset="0"/>
              </a:rPr>
              <a:t>P</a:t>
            </a:r>
            <a:r>
              <a:rPr lang="en-US" altLang="en-US" sz="2400" dirty="0"/>
              <a:t> and </a:t>
            </a:r>
            <a:r>
              <a:rPr lang="en-US" altLang="en-US" sz="2400" i="1" dirty="0">
                <a:latin typeface="Times New Roman" pitchFamily="18" charset="0"/>
              </a:rPr>
              <a:t>Q</a:t>
            </a:r>
            <a:r>
              <a:rPr lang="en-US" altLang="en-US" sz="2400" dirty="0"/>
              <a:t>.  The real power, </a:t>
            </a:r>
            <a:r>
              <a:rPr lang="en-US" altLang="en-US" sz="2400" i="1" dirty="0">
                <a:latin typeface="Times New Roman" pitchFamily="18" charset="0"/>
              </a:rPr>
              <a:t>P</a:t>
            </a:r>
            <a:r>
              <a:rPr lang="en-US" altLang="en-US" sz="2400" dirty="0"/>
              <a:t>, is the average power.  The reactive power, </a:t>
            </a:r>
            <a:r>
              <a:rPr lang="en-US" altLang="en-US" sz="2400" i="1" dirty="0">
                <a:latin typeface="Times New Roman" pitchFamily="18" charset="0"/>
              </a:rPr>
              <a:t>Q</a:t>
            </a:r>
            <a:r>
              <a:rPr lang="en-US" altLang="en-US" sz="2400" dirty="0"/>
              <a:t>, is a measure of the energy delivered to inductors or capacitors, and then returned.  We can get these by taking the product of phasor voltage and the complex conjugate of the phasor current, using </a:t>
            </a:r>
            <a:r>
              <a:rPr lang="en-US" altLang="en-US" sz="2400" dirty="0" err="1"/>
              <a:t>rms</a:t>
            </a:r>
            <a:r>
              <a:rPr lang="en-US" altLang="en-US" sz="2400" dirty="0"/>
              <a:t> phasors.  The real part of this product is </a:t>
            </a:r>
            <a:r>
              <a:rPr lang="en-US" altLang="en-US" sz="2400" i="1" dirty="0">
                <a:latin typeface="Times New Roman" pitchFamily="18" charset="0"/>
              </a:rPr>
              <a:t>P</a:t>
            </a:r>
            <a:r>
              <a:rPr lang="en-US" altLang="en-US" sz="2400" dirty="0"/>
              <a:t>, and the imaginary part is </a:t>
            </a:r>
            <a:r>
              <a:rPr lang="en-US" altLang="en-US" sz="2400" i="1" dirty="0">
                <a:latin typeface="Times New Roman" pitchFamily="18" charset="0"/>
              </a:rPr>
              <a:t>Q</a:t>
            </a:r>
            <a:r>
              <a:rPr lang="en-US" altLang="en-US" sz="2400" dirty="0"/>
              <a:t>.</a:t>
            </a:r>
          </a:p>
        </p:txBody>
      </p:sp>
      <p:graphicFrame>
        <p:nvGraphicFramePr>
          <p:cNvPr id="15362" name="Object 5"/>
          <p:cNvGraphicFramePr>
            <a:graphicFrameLocks noChangeAspect="1"/>
          </p:cNvGraphicFramePr>
          <p:nvPr/>
        </p:nvGraphicFramePr>
        <p:xfrm>
          <a:off x="609600" y="5867400"/>
          <a:ext cx="8021638" cy="679450"/>
        </p:xfrm>
        <a:graphic>
          <a:graphicData uri="http://schemas.openxmlformats.org/presentationml/2006/ole">
            <mc:AlternateContent xmlns:mc="http://schemas.openxmlformats.org/markup-compatibility/2006">
              <mc:Choice xmlns:v="urn:schemas-microsoft-com:vml" Requires="v">
                <p:oleObj spid="_x0000_s15411" name="Equation" r:id="rId4" imgW="2984400" imgH="253800" progId="Equation.DSMT4">
                  <p:embed/>
                </p:oleObj>
              </mc:Choice>
              <mc:Fallback>
                <p:oleObj name="Equation" r:id="rId4" imgW="2984400" imgH="2538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5867400"/>
                        <a:ext cx="8021638" cy="6794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0"/>
            <a:ext cx="8382000" cy="1600200"/>
          </a:xfrm>
        </p:spPr>
        <p:txBody>
          <a:bodyPr/>
          <a:lstStyle/>
          <a:p>
            <a:pPr eaLnBrk="1" hangingPunct="1"/>
            <a:r>
              <a:rPr lang="en-US" altLang="en-US" dirty="0"/>
              <a:t>Overview of Lecture Set</a:t>
            </a:r>
            <a:br>
              <a:rPr lang="en-US" altLang="en-US" dirty="0"/>
            </a:br>
            <a:r>
              <a:rPr lang="en-US" altLang="en-US" dirty="0"/>
              <a:t> Complex Power</a:t>
            </a:r>
          </a:p>
        </p:txBody>
      </p:sp>
      <p:sp>
        <p:nvSpPr>
          <p:cNvPr id="27651" name="Rectangle 3"/>
          <p:cNvSpPr>
            <a:spLocks noGrp="1" noChangeArrowheads="1"/>
          </p:cNvSpPr>
          <p:nvPr>
            <p:ph type="body" idx="1"/>
          </p:nvPr>
        </p:nvSpPr>
        <p:spPr>
          <a:xfrm>
            <a:off x="685800" y="2971800"/>
            <a:ext cx="7772400" cy="3352800"/>
          </a:xfrm>
        </p:spPr>
        <p:txBody>
          <a:bodyPr/>
          <a:lstStyle/>
          <a:p>
            <a:pPr eaLnBrk="1" hangingPunct="1">
              <a:buFontTx/>
              <a:buNone/>
            </a:pPr>
            <a:r>
              <a:rPr lang="en-US" altLang="en-US" dirty="0"/>
              <a:t>In this lecture set, we will cover the following topics:</a:t>
            </a:r>
          </a:p>
          <a:p>
            <a:pPr eaLnBrk="1" hangingPunct="1"/>
            <a:r>
              <a:rPr lang="en-US" altLang="en-US" dirty="0"/>
              <a:t>Definition of Complex Power</a:t>
            </a:r>
          </a:p>
          <a:p>
            <a:pPr eaLnBrk="1" hangingPunct="1"/>
            <a:r>
              <a:rPr lang="en-US" altLang="en-US" dirty="0"/>
              <a:t>Usefulness of Complex Power</a:t>
            </a:r>
          </a:p>
          <a:p>
            <a:pPr eaLnBrk="1" hangingPunct="1"/>
            <a:r>
              <a:rPr lang="en-US" altLang="en-US" dirty="0"/>
              <a:t>Notation and Units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7</a:t>
            </a:r>
          </a:p>
        </p:txBody>
      </p:sp>
      <p:sp>
        <p:nvSpPr>
          <p:cNvPr id="16389" name="Rectangle 3"/>
          <p:cNvSpPr>
            <a:spLocks noGrp="1" noChangeArrowheads="1"/>
          </p:cNvSpPr>
          <p:nvPr>
            <p:ph type="body" idx="1"/>
          </p:nvPr>
        </p:nvSpPr>
        <p:spPr>
          <a:xfrm>
            <a:off x="304800" y="1219200"/>
            <a:ext cx="8382000" cy="1600200"/>
          </a:xfrm>
        </p:spPr>
        <p:txBody>
          <a:bodyPr/>
          <a:lstStyle/>
          <a:p>
            <a:pPr eaLnBrk="1" hangingPunct="1">
              <a:buFontTx/>
              <a:buNone/>
            </a:pPr>
            <a:r>
              <a:rPr lang="en-US" altLang="en-US" sz="2800" dirty="0"/>
              <a:t>	There is an approach, based on this, that can be used to find </a:t>
            </a:r>
            <a:r>
              <a:rPr lang="en-US" altLang="en-US" sz="2800" i="1" dirty="0">
                <a:latin typeface="Times New Roman" pitchFamily="18" charset="0"/>
              </a:rPr>
              <a:t>P</a:t>
            </a:r>
            <a:r>
              <a:rPr lang="en-US" altLang="en-US" sz="2800" dirty="0"/>
              <a:t> and </a:t>
            </a:r>
            <a:r>
              <a:rPr lang="en-US" altLang="en-US" sz="2800" i="1" dirty="0">
                <a:latin typeface="Times New Roman" pitchFamily="18" charset="0"/>
              </a:rPr>
              <a:t>Q</a:t>
            </a:r>
            <a:r>
              <a:rPr lang="en-US" altLang="en-US" sz="2800" dirty="0"/>
              <a:t>, which is even easier to use.  Using the notation for impedance, </a:t>
            </a:r>
          </a:p>
        </p:txBody>
      </p:sp>
      <p:graphicFrame>
        <p:nvGraphicFramePr>
          <p:cNvPr id="16386" name="Object 4"/>
          <p:cNvGraphicFramePr>
            <a:graphicFrameLocks noChangeAspect="1"/>
          </p:cNvGraphicFramePr>
          <p:nvPr>
            <p:extLst>
              <p:ext uri="{D42A27DB-BD31-4B8C-83A1-F6EECF244321}">
                <p14:modId xmlns:p14="http://schemas.microsoft.com/office/powerpoint/2010/main" val="434026120"/>
              </p:ext>
            </p:extLst>
          </p:nvPr>
        </p:nvGraphicFramePr>
        <p:xfrm>
          <a:off x="914400" y="4535487"/>
          <a:ext cx="7442200" cy="2206625"/>
        </p:xfrm>
        <a:graphic>
          <a:graphicData uri="http://schemas.openxmlformats.org/presentationml/2006/ole">
            <mc:AlternateContent xmlns:mc="http://schemas.openxmlformats.org/markup-compatibility/2006">
              <mc:Choice xmlns:v="urn:schemas-microsoft-com:vml" Requires="v">
                <p:oleObj spid="_x0000_s16483" name="Equation" r:id="rId4" imgW="2768400" imgH="825480" progId="Equation.DSMT4">
                  <p:embed/>
                </p:oleObj>
              </mc:Choice>
              <mc:Fallback>
                <p:oleObj name="Equation" r:id="rId4" imgW="2768400" imgH="825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535487"/>
                        <a:ext cx="7442200" cy="22066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5"/>
          <p:cNvGraphicFramePr>
            <a:graphicFrameLocks noChangeAspect="1"/>
          </p:cNvGraphicFramePr>
          <p:nvPr>
            <p:extLst>
              <p:ext uri="{D42A27DB-BD31-4B8C-83A1-F6EECF244321}">
                <p14:modId xmlns:p14="http://schemas.microsoft.com/office/powerpoint/2010/main" val="1104982592"/>
              </p:ext>
            </p:extLst>
          </p:nvPr>
        </p:nvGraphicFramePr>
        <p:xfrm>
          <a:off x="1524000" y="2590800"/>
          <a:ext cx="5907088" cy="1017588"/>
        </p:xfrm>
        <a:graphic>
          <a:graphicData uri="http://schemas.openxmlformats.org/presentationml/2006/ole">
            <mc:AlternateContent xmlns:mc="http://schemas.openxmlformats.org/markup-compatibility/2006">
              <mc:Choice xmlns:v="urn:schemas-microsoft-com:vml" Requires="v">
                <p:oleObj spid="_x0000_s16484" name="Equation" r:id="rId6" imgW="2197080" imgH="380880" progId="Equation.DSMT4">
                  <p:embed/>
                </p:oleObj>
              </mc:Choice>
              <mc:Fallback>
                <p:oleObj name="Equation" r:id="rId6" imgW="2197080" imgH="3808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2590800"/>
                        <a:ext cx="5907088" cy="10175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0" name="Rectangle 6"/>
          <p:cNvSpPr>
            <a:spLocks noChangeArrowheads="1"/>
          </p:cNvSpPr>
          <p:nvPr/>
        </p:nvSpPr>
        <p:spPr bwMode="auto">
          <a:xfrm>
            <a:off x="381000" y="3657600"/>
            <a:ext cx="8382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where  </a:t>
            </a:r>
            <a:r>
              <a:rPr lang="en-US" altLang="en-US" sz="2800" i="1" dirty="0"/>
              <a:t>R</a:t>
            </a:r>
            <a:r>
              <a:rPr lang="en-US" altLang="en-US" sz="2800" dirty="0">
                <a:latin typeface="Arial" charset="0"/>
              </a:rPr>
              <a:t> is called the resistance, and </a:t>
            </a:r>
            <a:r>
              <a:rPr lang="en-US" altLang="en-US" sz="2800" i="1" dirty="0"/>
              <a:t>X</a:t>
            </a:r>
            <a:r>
              <a:rPr lang="en-US" altLang="en-US" sz="2800" dirty="0">
                <a:latin typeface="Arial" charset="0"/>
              </a:rPr>
              <a:t> is called the reactance, we can then say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2362200" y="0"/>
            <a:ext cx="6781800" cy="1371600"/>
          </a:xfrm>
        </p:spPr>
        <p:txBody>
          <a:bodyPr/>
          <a:lstStyle/>
          <a:p>
            <a:pPr eaLnBrk="1" hangingPunct="1"/>
            <a:r>
              <a:rPr lang="en-US" altLang="en-US"/>
              <a:t>The Usefulness of </a:t>
            </a:r>
            <a:br>
              <a:rPr lang="en-US" altLang="en-US"/>
            </a:br>
            <a:r>
              <a:rPr lang="en-US" altLang="en-US"/>
              <a:t>Complex Power – Part 8</a:t>
            </a:r>
          </a:p>
        </p:txBody>
      </p:sp>
      <p:sp>
        <p:nvSpPr>
          <p:cNvPr id="17413" name="Rectangle 3"/>
          <p:cNvSpPr>
            <a:spLocks noGrp="1" noChangeArrowheads="1"/>
          </p:cNvSpPr>
          <p:nvPr>
            <p:ph type="body" idx="1"/>
          </p:nvPr>
        </p:nvSpPr>
        <p:spPr>
          <a:xfrm>
            <a:off x="304800" y="1524000"/>
            <a:ext cx="8382000" cy="1600200"/>
          </a:xfrm>
        </p:spPr>
        <p:txBody>
          <a:bodyPr/>
          <a:lstStyle/>
          <a:p>
            <a:pPr eaLnBrk="1" hangingPunct="1">
              <a:buFontTx/>
              <a:buNone/>
            </a:pPr>
            <a:r>
              <a:rPr lang="en-US" altLang="en-US" sz="2800" dirty="0"/>
              <a:t>	Thus, to find </a:t>
            </a:r>
            <a:r>
              <a:rPr lang="en-US" altLang="en-US" sz="2800" i="1" dirty="0">
                <a:latin typeface="Times New Roman" pitchFamily="18" charset="0"/>
              </a:rPr>
              <a:t>P</a:t>
            </a:r>
            <a:r>
              <a:rPr lang="en-US" altLang="en-US" sz="2800" dirty="0"/>
              <a:t> and </a:t>
            </a:r>
            <a:r>
              <a:rPr lang="en-US" altLang="en-US" sz="2800" i="1" dirty="0">
                <a:latin typeface="Times New Roman" pitchFamily="18" charset="0"/>
              </a:rPr>
              <a:t>Q</a:t>
            </a:r>
            <a:r>
              <a:rPr lang="en-US" altLang="en-US" sz="2800" dirty="0"/>
              <a:t>, we can use </a:t>
            </a:r>
          </a:p>
        </p:txBody>
      </p:sp>
      <p:graphicFrame>
        <p:nvGraphicFramePr>
          <p:cNvPr id="17410" name="Object 4"/>
          <p:cNvGraphicFramePr>
            <a:graphicFrameLocks noChangeAspect="1"/>
          </p:cNvGraphicFramePr>
          <p:nvPr/>
        </p:nvGraphicFramePr>
        <p:xfrm>
          <a:off x="1905000" y="2057400"/>
          <a:ext cx="4506913" cy="1744663"/>
        </p:xfrm>
        <a:graphic>
          <a:graphicData uri="http://schemas.openxmlformats.org/presentationml/2006/ole">
            <mc:AlternateContent xmlns:mc="http://schemas.openxmlformats.org/markup-compatibility/2006">
              <mc:Choice xmlns:v="urn:schemas-microsoft-com:vml" Requires="v">
                <p:oleObj spid="_x0000_s17507" name="Equation" r:id="rId4" imgW="1434960" imgH="558720" progId="Equation.DSMT4">
                  <p:embed/>
                </p:oleObj>
              </mc:Choice>
              <mc:Fallback>
                <p:oleObj name="Equation" r:id="rId4" imgW="1434960" imgH="55872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057400"/>
                        <a:ext cx="4506913" cy="174466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5"/>
          <p:cNvGraphicFramePr>
            <a:graphicFrameLocks noChangeAspect="1"/>
          </p:cNvGraphicFramePr>
          <p:nvPr/>
        </p:nvGraphicFramePr>
        <p:xfrm>
          <a:off x="2133600" y="5791200"/>
          <a:ext cx="5070475" cy="650875"/>
        </p:xfrm>
        <a:graphic>
          <a:graphicData uri="http://schemas.openxmlformats.org/presentationml/2006/ole">
            <mc:AlternateContent xmlns:mc="http://schemas.openxmlformats.org/markup-compatibility/2006">
              <mc:Choice xmlns:v="urn:schemas-microsoft-com:vml" Requires="v">
                <p:oleObj spid="_x0000_s17508" name="Equation" r:id="rId6" imgW="1574640" imgH="203040" progId="Equation.DSMT4">
                  <p:embed/>
                </p:oleObj>
              </mc:Choice>
              <mc:Fallback>
                <p:oleObj name="Equation" r:id="rId6" imgW="1574640" imgH="20304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5791200"/>
                        <a:ext cx="5070475" cy="65087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Rectangle 7"/>
          <p:cNvSpPr>
            <a:spLocks noChangeArrowheads="1"/>
          </p:cNvSpPr>
          <p:nvPr/>
        </p:nvSpPr>
        <p:spPr bwMode="auto">
          <a:xfrm>
            <a:off x="304800" y="3886200"/>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Note that we don’t need the phasor for the voltage, or even the phase of the phasor for the current.  All we need is the magnitude of the phasor for the current, and the impedance, where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2362200" y="0"/>
            <a:ext cx="6781800" cy="1371600"/>
          </a:xfrm>
        </p:spPr>
        <p:txBody>
          <a:bodyPr/>
          <a:lstStyle/>
          <a:p>
            <a:pPr eaLnBrk="1" hangingPunct="1"/>
            <a:r>
              <a:rPr lang="en-US" altLang="en-US"/>
              <a:t>Notation with RMS Phasors </a:t>
            </a:r>
          </a:p>
        </p:txBody>
      </p:sp>
      <p:sp>
        <p:nvSpPr>
          <p:cNvPr id="18436" name="Rectangle 3"/>
          <p:cNvSpPr>
            <a:spLocks noGrp="1" noChangeArrowheads="1"/>
          </p:cNvSpPr>
          <p:nvPr>
            <p:ph type="body" idx="1"/>
          </p:nvPr>
        </p:nvSpPr>
        <p:spPr>
          <a:xfrm>
            <a:off x="313426" y="1143000"/>
            <a:ext cx="8382000" cy="1600200"/>
          </a:xfrm>
        </p:spPr>
        <p:txBody>
          <a:bodyPr/>
          <a:lstStyle/>
          <a:p>
            <a:pPr eaLnBrk="1" hangingPunct="1">
              <a:buFontTx/>
              <a:buNone/>
            </a:pPr>
            <a:r>
              <a:rPr lang="en-US" altLang="en-US" sz="2800"/>
              <a:t>	The equations that follow, </a:t>
            </a:r>
          </a:p>
        </p:txBody>
      </p:sp>
      <p:sp>
        <p:nvSpPr>
          <p:cNvPr id="18437" name="Rectangle 6"/>
          <p:cNvSpPr>
            <a:spLocks noChangeArrowheads="1"/>
          </p:cNvSpPr>
          <p:nvPr/>
        </p:nvSpPr>
        <p:spPr bwMode="auto">
          <a:xfrm>
            <a:off x="313426" y="4114800"/>
            <a:ext cx="8382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use </a:t>
            </a:r>
            <a:r>
              <a:rPr lang="en-US" altLang="en-US" sz="2800" dirty="0" err="1">
                <a:latin typeface="Arial" charset="0"/>
              </a:rPr>
              <a:t>rms</a:t>
            </a:r>
            <a:r>
              <a:rPr lang="en-US" altLang="en-US" sz="2800" dirty="0">
                <a:latin typeface="Arial" charset="0"/>
              </a:rPr>
              <a:t> phasors.  Here, we have added </a:t>
            </a:r>
            <a:r>
              <a:rPr lang="en-US" altLang="en-US" sz="2800" dirty="0" err="1">
                <a:latin typeface="Arial" charset="0"/>
              </a:rPr>
              <a:t>rms</a:t>
            </a:r>
            <a:r>
              <a:rPr lang="en-US" altLang="en-US" sz="2800" dirty="0">
                <a:latin typeface="Arial" charset="0"/>
              </a:rPr>
              <a:t> to the subscript.  In our handwritten notation, we could also simply omit the </a:t>
            </a:r>
            <a:r>
              <a:rPr lang="en-US" altLang="en-US" sz="2800" i="1" dirty="0">
                <a:cs typeface="Times New Roman" panose="02020603050405020304" pitchFamily="18" charset="0"/>
              </a:rPr>
              <a:t>m</a:t>
            </a:r>
            <a:r>
              <a:rPr lang="en-US" altLang="en-US" sz="2800" dirty="0">
                <a:latin typeface="Arial" charset="0"/>
              </a:rPr>
              <a:t> from the subscript.  </a:t>
            </a:r>
            <a:r>
              <a:rPr lang="en-US" altLang="en-US" sz="2800" b="1" dirty="0">
                <a:latin typeface="Arial" charset="0"/>
              </a:rPr>
              <a:t>Thus, we can assume that if there is no </a:t>
            </a:r>
            <a:r>
              <a:rPr lang="en-US" altLang="en-US" sz="2800" b="1" i="1" dirty="0">
                <a:cs typeface="Times New Roman" panose="02020603050405020304" pitchFamily="18" charset="0"/>
              </a:rPr>
              <a:t>m</a:t>
            </a:r>
            <a:r>
              <a:rPr lang="en-US" altLang="en-US" sz="2800" b="1" dirty="0">
                <a:latin typeface="Arial" charset="0"/>
              </a:rPr>
              <a:t> added to the subscript of a phasor, it is an </a:t>
            </a:r>
            <a:r>
              <a:rPr lang="en-US" altLang="en-US" sz="2800" b="1" dirty="0" err="1">
                <a:latin typeface="Arial" charset="0"/>
              </a:rPr>
              <a:t>rms</a:t>
            </a:r>
            <a:r>
              <a:rPr lang="en-US" altLang="en-US" sz="2800" b="1" dirty="0">
                <a:latin typeface="Arial" charset="0"/>
              </a:rPr>
              <a:t> phasor.</a:t>
            </a:r>
          </a:p>
        </p:txBody>
      </p:sp>
      <p:graphicFrame>
        <p:nvGraphicFramePr>
          <p:cNvPr id="18434" name="Object 7"/>
          <p:cNvGraphicFramePr>
            <a:graphicFrameLocks noChangeAspect="1"/>
          </p:cNvGraphicFramePr>
          <p:nvPr>
            <p:extLst>
              <p:ext uri="{D42A27DB-BD31-4B8C-83A1-F6EECF244321}">
                <p14:modId xmlns:p14="http://schemas.microsoft.com/office/powerpoint/2010/main" val="421729405"/>
              </p:ext>
            </p:extLst>
          </p:nvPr>
        </p:nvGraphicFramePr>
        <p:xfrm>
          <a:off x="694426" y="1752600"/>
          <a:ext cx="7442200" cy="2206625"/>
        </p:xfrm>
        <a:graphic>
          <a:graphicData uri="http://schemas.openxmlformats.org/presentationml/2006/ole">
            <mc:AlternateContent xmlns:mc="http://schemas.openxmlformats.org/markup-compatibility/2006">
              <mc:Choice xmlns:v="urn:schemas-microsoft-com:vml" Requires="v">
                <p:oleObj spid="_x0000_s18484" name="Equation" r:id="rId4" imgW="2768400" imgH="825480" progId="Equation.DSMT4">
                  <p:embed/>
                </p:oleObj>
              </mc:Choice>
              <mc:Fallback>
                <p:oleObj name="Equation" r:id="rId4" imgW="2768400" imgH="82548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426" y="1752600"/>
                        <a:ext cx="7442200" cy="2206625"/>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2362200" y="0"/>
            <a:ext cx="6400800" cy="762000"/>
          </a:xfrm>
        </p:spPr>
        <p:txBody>
          <a:bodyPr/>
          <a:lstStyle/>
          <a:p>
            <a:pPr eaLnBrk="1" hangingPunct="1"/>
            <a:r>
              <a:rPr lang="en-US" altLang="en-US"/>
              <a:t>Important Notes – 1</a:t>
            </a:r>
          </a:p>
        </p:txBody>
      </p:sp>
      <p:sp>
        <p:nvSpPr>
          <p:cNvPr id="19461" name="Rectangle 3"/>
          <p:cNvSpPr>
            <a:spLocks noGrp="1" noChangeArrowheads="1"/>
          </p:cNvSpPr>
          <p:nvPr>
            <p:ph type="body" idx="1"/>
          </p:nvPr>
        </p:nvSpPr>
        <p:spPr>
          <a:xfrm>
            <a:off x="152400" y="838200"/>
            <a:ext cx="8382000" cy="1676400"/>
          </a:xfrm>
        </p:spPr>
        <p:txBody>
          <a:bodyPr/>
          <a:lstStyle/>
          <a:p>
            <a:pPr marL="0" indent="4763" eaLnBrk="1" hangingPunct="1">
              <a:buFontTx/>
              <a:buNone/>
            </a:pPr>
            <a:r>
              <a:rPr lang="en-US" altLang="en-US" sz="2400" dirty="0"/>
              <a:t>	When we find </a:t>
            </a:r>
            <a:r>
              <a:rPr lang="en-US" altLang="en-US" sz="2400" i="1" dirty="0">
                <a:latin typeface="Times New Roman" pitchFamily="18" charset="0"/>
              </a:rPr>
              <a:t>P</a:t>
            </a:r>
            <a:r>
              <a:rPr lang="en-US" altLang="en-US" sz="2400" dirty="0"/>
              <a:t> and </a:t>
            </a:r>
            <a:r>
              <a:rPr lang="en-US" altLang="en-US" sz="2400" i="1" dirty="0">
                <a:latin typeface="Times New Roman" pitchFamily="18" charset="0"/>
              </a:rPr>
              <a:t>Q</a:t>
            </a:r>
            <a:r>
              <a:rPr lang="en-US" altLang="en-US" sz="2400" dirty="0"/>
              <a:t>, we need to be clear about what our answer means.  In these derivations, we have assumed that we were using voltage and current in the passive sign relationship.  However, this is not always true.  </a:t>
            </a:r>
          </a:p>
        </p:txBody>
      </p:sp>
      <p:graphicFrame>
        <p:nvGraphicFramePr>
          <p:cNvPr id="19458" name="Object 4"/>
          <p:cNvGraphicFramePr>
            <a:graphicFrameLocks noChangeAspect="1"/>
          </p:cNvGraphicFramePr>
          <p:nvPr>
            <p:extLst>
              <p:ext uri="{D42A27DB-BD31-4B8C-83A1-F6EECF244321}">
                <p14:modId xmlns:p14="http://schemas.microsoft.com/office/powerpoint/2010/main" val="1788986543"/>
              </p:ext>
            </p:extLst>
          </p:nvPr>
        </p:nvGraphicFramePr>
        <p:xfrm>
          <a:off x="762000" y="2743200"/>
          <a:ext cx="6581775" cy="1903413"/>
        </p:xfrm>
        <a:graphic>
          <a:graphicData uri="http://schemas.openxmlformats.org/presentationml/2006/ole">
            <mc:AlternateContent xmlns:mc="http://schemas.openxmlformats.org/markup-compatibility/2006">
              <mc:Choice xmlns:v="urn:schemas-microsoft-com:vml" Requires="v">
                <p:oleObj spid="_x0000_s19543" name="Equation" r:id="rId4" imgW="2095200" imgH="609480" progId="Equation.DSMT4">
                  <p:embed/>
                </p:oleObj>
              </mc:Choice>
              <mc:Fallback>
                <p:oleObj name="Equation" r:id="rId4" imgW="2095200" imgH="609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743200"/>
                        <a:ext cx="6581775" cy="190341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2" name="Rectangle 6"/>
          <p:cNvSpPr>
            <a:spLocks noChangeArrowheads="1"/>
          </p:cNvSpPr>
          <p:nvPr/>
        </p:nvSpPr>
        <p:spPr bwMode="auto">
          <a:xfrm>
            <a:off x="316302" y="4876800"/>
            <a:ext cx="8382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So, we need to return to our practice of having a two-part subscript for every power expression.  This includes real power, reactive power, and complex power.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2362200" y="0"/>
            <a:ext cx="6400800" cy="762000"/>
          </a:xfrm>
        </p:spPr>
        <p:txBody>
          <a:bodyPr/>
          <a:lstStyle/>
          <a:p>
            <a:pPr eaLnBrk="1" hangingPunct="1"/>
            <a:r>
              <a:rPr lang="en-US" altLang="en-US"/>
              <a:t>Important Notes – 2</a:t>
            </a:r>
          </a:p>
        </p:txBody>
      </p:sp>
      <p:sp>
        <p:nvSpPr>
          <p:cNvPr id="20484" name="Rectangle 3"/>
          <p:cNvSpPr>
            <a:spLocks noGrp="1" noChangeArrowheads="1"/>
          </p:cNvSpPr>
          <p:nvPr>
            <p:ph type="body" idx="1"/>
          </p:nvPr>
        </p:nvSpPr>
        <p:spPr>
          <a:xfrm>
            <a:off x="228600" y="1066800"/>
            <a:ext cx="8382000" cy="990600"/>
          </a:xfrm>
        </p:spPr>
        <p:txBody>
          <a:bodyPr/>
          <a:lstStyle/>
          <a:p>
            <a:pPr marL="0" indent="4763" eaLnBrk="1" hangingPunct="1">
              <a:buFontTx/>
              <a:buNone/>
            </a:pPr>
            <a:r>
              <a:rPr lang="en-US" altLang="en-US" sz="2400" dirty="0"/>
              <a:t>	When we find </a:t>
            </a:r>
            <a:r>
              <a:rPr lang="en-US" altLang="en-US" sz="2400" i="1" dirty="0">
                <a:latin typeface="Times New Roman" pitchFamily="18" charset="0"/>
              </a:rPr>
              <a:t>P</a:t>
            </a:r>
            <a:r>
              <a:rPr lang="en-US" altLang="en-US" sz="2400" dirty="0"/>
              <a:t> and </a:t>
            </a:r>
            <a:r>
              <a:rPr lang="en-US" altLang="en-US" sz="2400" i="1" dirty="0">
                <a:latin typeface="Times New Roman" pitchFamily="18" charset="0"/>
              </a:rPr>
              <a:t>Q</a:t>
            </a:r>
            <a:r>
              <a:rPr lang="en-US" altLang="en-US" sz="2400" dirty="0"/>
              <a:t>, we need to be clear about what our answer means.  So, our rules should be</a:t>
            </a:r>
          </a:p>
        </p:txBody>
      </p:sp>
      <p:sp>
        <p:nvSpPr>
          <p:cNvPr id="20485" name="Rectangle 6"/>
          <p:cNvSpPr>
            <a:spLocks noChangeArrowheads="1"/>
          </p:cNvSpPr>
          <p:nvPr/>
        </p:nvSpPr>
        <p:spPr bwMode="auto">
          <a:xfrm>
            <a:off x="457200" y="4267200"/>
            <a:ext cx="8382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Signs matter, as always.  If we want to get power absorbed, as shown here, we will often use the passive sign relationship.  If we use the active sign relationship, we need to include a minus sign.</a:t>
            </a:r>
          </a:p>
        </p:txBody>
      </p:sp>
      <p:graphicFrame>
        <p:nvGraphicFramePr>
          <p:cNvPr id="20482" name="Object 7"/>
          <p:cNvGraphicFramePr>
            <a:graphicFrameLocks noChangeAspect="1"/>
          </p:cNvGraphicFramePr>
          <p:nvPr>
            <p:extLst>
              <p:ext uri="{D42A27DB-BD31-4B8C-83A1-F6EECF244321}">
                <p14:modId xmlns:p14="http://schemas.microsoft.com/office/powerpoint/2010/main" val="4184594439"/>
              </p:ext>
            </p:extLst>
          </p:nvPr>
        </p:nvGraphicFramePr>
        <p:xfrm>
          <a:off x="344488" y="2268538"/>
          <a:ext cx="8124825" cy="1935162"/>
        </p:xfrm>
        <a:graphic>
          <a:graphicData uri="http://schemas.openxmlformats.org/presentationml/2006/ole">
            <mc:AlternateContent xmlns:mc="http://schemas.openxmlformats.org/markup-compatibility/2006">
              <mc:Choice xmlns:v="urn:schemas-microsoft-com:vml" Requires="v">
                <p:oleObj spid="_x0000_s20533" name="Equation" r:id="rId4" imgW="3022560" imgH="723600" progId="Equation.DSMT4">
                  <p:embed/>
                </p:oleObj>
              </mc:Choice>
              <mc:Fallback>
                <p:oleObj name="Equation" r:id="rId4" imgW="3022560" imgH="723600" progId="Equation.DSMT4">
                  <p:embed/>
                  <p:pic>
                    <p:nvPicPr>
                      <p:cNvPr id="0" name="Object 7"/>
                      <p:cNvPicPr>
                        <a:picLocks noChangeAspect="1" noChangeArrowheads="1"/>
                      </p:cNvPicPr>
                      <p:nvPr/>
                    </p:nvPicPr>
                    <p:blipFill>
                      <a:blip r:embed="rId5"/>
                      <a:srcRect/>
                      <a:stretch>
                        <a:fillRect/>
                      </a:stretch>
                    </p:blipFill>
                    <p:spPr bwMode="auto">
                      <a:xfrm>
                        <a:off x="344488" y="2268538"/>
                        <a:ext cx="8124825" cy="1935162"/>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362200" y="0"/>
            <a:ext cx="6400800" cy="762000"/>
          </a:xfrm>
        </p:spPr>
        <p:txBody>
          <a:bodyPr/>
          <a:lstStyle/>
          <a:p>
            <a:pPr eaLnBrk="1" hangingPunct="1"/>
            <a:r>
              <a:rPr lang="en-US" altLang="en-US"/>
              <a:t>Important Notes – 3</a:t>
            </a:r>
          </a:p>
        </p:txBody>
      </p:sp>
      <p:sp>
        <p:nvSpPr>
          <p:cNvPr id="21508" name="Rectangle 3"/>
          <p:cNvSpPr>
            <a:spLocks noGrp="1" noChangeArrowheads="1"/>
          </p:cNvSpPr>
          <p:nvPr>
            <p:ph type="body" idx="1"/>
          </p:nvPr>
        </p:nvSpPr>
        <p:spPr>
          <a:xfrm>
            <a:off x="228600" y="1066800"/>
            <a:ext cx="8382000" cy="990600"/>
          </a:xfrm>
        </p:spPr>
        <p:txBody>
          <a:bodyPr/>
          <a:lstStyle/>
          <a:p>
            <a:pPr marL="0" indent="4763" eaLnBrk="1" hangingPunct="1">
              <a:buFontTx/>
              <a:buNone/>
            </a:pPr>
            <a:r>
              <a:rPr lang="en-US" altLang="en-US" sz="2800"/>
              <a:t>	When we find </a:t>
            </a:r>
            <a:r>
              <a:rPr lang="en-US" altLang="en-US" sz="2800" i="1">
                <a:latin typeface="Times New Roman" pitchFamily="18" charset="0"/>
              </a:rPr>
              <a:t>P</a:t>
            </a:r>
            <a:r>
              <a:rPr lang="en-US" altLang="en-US" sz="2800"/>
              <a:t> and </a:t>
            </a:r>
            <a:r>
              <a:rPr lang="en-US" altLang="en-US" sz="2800" i="1">
                <a:latin typeface="Times New Roman" pitchFamily="18" charset="0"/>
              </a:rPr>
              <a:t>Q</a:t>
            </a:r>
            <a:r>
              <a:rPr lang="en-US" altLang="en-US" sz="2800"/>
              <a:t>, we need to be clear about what our answer means.  </a:t>
            </a:r>
          </a:p>
        </p:txBody>
      </p:sp>
      <p:sp>
        <p:nvSpPr>
          <p:cNvPr id="21509" name="Rectangle 4"/>
          <p:cNvSpPr>
            <a:spLocks noChangeArrowheads="1"/>
          </p:cNvSpPr>
          <p:nvPr/>
        </p:nvSpPr>
        <p:spPr bwMode="auto">
          <a:xfrm>
            <a:off x="457200" y="4267200"/>
            <a:ext cx="8382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Signs matter, as always.  If we want to get power absorbed, as shown here, we will often use the passive sign relationship.  If we use the active sign relationship, we need to include a minus sign.</a:t>
            </a:r>
          </a:p>
          <a:p>
            <a:pPr eaLnBrk="1" hangingPunct="1">
              <a:spcBef>
                <a:spcPct val="20000"/>
              </a:spcBef>
              <a:buClr>
                <a:schemeClr val="tx2"/>
              </a:buClr>
            </a:pPr>
            <a:endParaRPr lang="en-US" altLang="en-US" sz="2800" dirty="0">
              <a:latin typeface="Arial" charset="0"/>
            </a:endParaRPr>
          </a:p>
        </p:txBody>
      </p:sp>
      <p:graphicFrame>
        <p:nvGraphicFramePr>
          <p:cNvPr id="21506" name="Object 5"/>
          <p:cNvGraphicFramePr>
            <a:graphicFrameLocks noChangeAspect="1"/>
          </p:cNvGraphicFramePr>
          <p:nvPr>
            <p:extLst>
              <p:ext uri="{D42A27DB-BD31-4B8C-83A1-F6EECF244321}">
                <p14:modId xmlns:p14="http://schemas.microsoft.com/office/powerpoint/2010/main" val="1407796774"/>
              </p:ext>
            </p:extLst>
          </p:nvPr>
        </p:nvGraphicFramePr>
        <p:xfrm>
          <a:off x="225425" y="2268538"/>
          <a:ext cx="8364538" cy="1935162"/>
        </p:xfrm>
        <a:graphic>
          <a:graphicData uri="http://schemas.openxmlformats.org/presentationml/2006/ole">
            <mc:AlternateContent xmlns:mc="http://schemas.openxmlformats.org/markup-compatibility/2006">
              <mc:Choice xmlns:v="urn:schemas-microsoft-com:vml" Requires="v">
                <p:oleObj spid="_x0000_s21556" name="Equation" r:id="rId4" imgW="3111480" imgH="723600" progId="Equation.DSMT4">
                  <p:embed/>
                </p:oleObj>
              </mc:Choice>
              <mc:Fallback>
                <p:oleObj name="Equation" r:id="rId4" imgW="3111480" imgH="723600" progId="Equation.DSMT4">
                  <p:embed/>
                  <p:pic>
                    <p:nvPicPr>
                      <p:cNvPr id="0" name="Object 5"/>
                      <p:cNvPicPr>
                        <a:picLocks noChangeAspect="1" noChangeArrowheads="1"/>
                      </p:cNvPicPr>
                      <p:nvPr/>
                    </p:nvPicPr>
                    <p:blipFill>
                      <a:blip r:embed="rId5"/>
                      <a:srcRect/>
                      <a:stretch>
                        <a:fillRect/>
                      </a:stretch>
                    </p:blipFill>
                    <p:spPr bwMode="auto">
                      <a:xfrm>
                        <a:off x="225425" y="2268538"/>
                        <a:ext cx="8364538" cy="1935162"/>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2362200" y="0"/>
            <a:ext cx="6400800" cy="762000"/>
          </a:xfrm>
        </p:spPr>
        <p:txBody>
          <a:bodyPr/>
          <a:lstStyle/>
          <a:p>
            <a:pPr eaLnBrk="1" hangingPunct="1"/>
            <a:r>
              <a:rPr lang="en-US" altLang="en-US"/>
              <a:t>Important Notes – 4</a:t>
            </a:r>
          </a:p>
        </p:txBody>
      </p:sp>
      <p:sp>
        <p:nvSpPr>
          <p:cNvPr id="22532" name="Rectangle 3"/>
          <p:cNvSpPr>
            <a:spLocks noGrp="1" noChangeArrowheads="1"/>
          </p:cNvSpPr>
          <p:nvPr>
            <p:ph type="body" idx="1"/>
          </p:nvPr>
        </p:nvSpPr>
        <p:spPr>
          <a:xfrm>
            <a:off x="228600" y="1066800"/>
            <a:ext cx="8382000" cy="1600200"/>
          </a:xfrm>
        </p:spPr>
        <p:txBody>
          <a:bodyPr/>
          <a:lstStyle/>
          <a:p>
            <a:pPr marL="0" indent="4763" eaLnBrk="1" hangingPunct="1">
              <a:buFontTx/>
              <a:buNone/>
            </a:pPr>
            <a:r>
              <a:rPr lang="en-US" altLang="en-US" sz="2800" dirty="0"/>
              <a:t>	There is a useful concept here.  If you look at these equations, and compare them with the definitions for these quantities, we have   </a:t>
            </a:r>
          </a:p>
        </p:txBody>
      </p:sp>
      <p:sp>
        <p:nvSpPr>
          <p:cNvPr id="22533" name="Rectangle 4"/>
          <p:cNvSpPr>
            <a:spLocks noChangeArrowheads="1"/>
          </p:cNvSpPr>
          <p:nvPr/>
        </p:nvSpPr>
        <p:spPr bwMode="auto">
          <a:xfrm>
            <a:off x="457200" y="4876800"/>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This means that the phase of the impedance of some load, is equal to the phase of the complex power for that load.  The phase of the complex power for the load is called the </a:t>
            </a:r>
            <a:r>
              <a:rPr lang="en-US" altLang="en-US" sz="2800" b="1" dirty="0">
                <a:latin typeface="Arial" charset="0"/>
              </a:rPr>
              <a:t>power factor angle</a:t>
            </a:r>
            <a:r>
              <a:rPr lang="en-US" altLang="en-US" sz="2800" dirty="0">
                <a:latin typeface="Arial" charset="0"/>
              </a:rPr>
              <a:t>.    </a:t>
            </a:r>
          </a:p>
        </p:txBody>
      </p:sp>
      <p:graphicFrame>
        <p:nvGraphicFramePr>
          <p:cNvPr id="22530" name="Object 6"/>
          <p:cNvGraphicFramePr>
            <a:graphicFrameLocks noChangeAspect="1"/>
          </p:cNvGraphicFramePr>
          <p:nvPr>
            <p:extLst>
              <p:ext uri="{D42A27DB-BD31-4B8C-83A1-F6EECF244321}">
                <p14:modId xmlns:p14="http://schemas.microsoft.com/office/powerpoint/2010/main" val="2048632719"/>
              </p:ext>
            </p:extLst>
          </p:nvPr>
        </p:nvGraphicFramePr>
        <p:xfrm>
          <a:off x="1404938" y="2420938"/>
          <a:ext cx="6045200" cy="2322512"/>
        </p:xfrm>
        <a:graphic>
          <a:graphicData uri="http://schemas.openxmlformats.org/presentationml/2006/ole">
            <mc:AlternateContent xmlns:mc="http://schemas.openxmlformats.org/markup-compatibility/2006">
              <mc:Choice xmlns:v="urn:schemas-microsoft-com:vml" Requires="v">
                <p:oleObj spid="_x0000_s22581" name="Equation" r:id="rId4" imgW="2070000" imgH="799920" progId="Equation.DSMT4">
                  <p:embed/>
                </p:oleObj>
              </mc:Choice>
              <mc:Fallback>
                <p:oleObj name="Equation" r:id="rId4" imgW="2070000" imgH="799920" progId="Equation.DSMT4">
                  <p:embed/>
                  <p:pic>
                    <p:nvPicPr>
                      <p:cNvPr id="0" name="Object 6"/>
                      <p:cNvPicPr>
                        <a:picLocks noChangeAspect="1" noChangeArrowheads="1"/>
                      </p:cNvPicPr>
                      <p:nvPr/>
                    </p:nvPicPr>
                    <p:blipFill>
                      <a:blip r:embed="rId5"/>
                      <a:srcRect/>
                      <a:stretch>
                        <a:fillRect/>
                      </a:stretch>
                    </p:blipFill>
                    <p:spPr bwMode="auto">
                      <a:xfrm>
                        <a:off x="1404938" y="2420938"/>
                        <a:ext cx="6045200" cy="2322512"/>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2362200" y="0"/>
            <a:ext cx="6400800" cy="762000"/>
          </a:xfrm>
        </p:spPr>
        <p:txBody>
          <a:bodyPr/>
          <a:lstStyle/>
          <a:p>
            <a:pPr eaLnBrk="1" hangingPunct="1"/>
            <a:r>
              <a:rPr lang="en-US" altLang="en-US"/>
              <a:t>Important Notes – 5</a:t>
            </a:r>
          </a:p>
        </p:txBody>
      </p:sp>
      <p:sp>
        <p:nvSpPr>
          <p:cNvPr id="23556" name="Rectangle 3"/>
          <p:cNvSpPr>
            <a:spLocks noGrp="1" noChangeArrowheads="1"/>
          </p:cNvSpPr>
          <p:nvPr>
            <p:ph type="body" idx="1"/>
          </p:nvPr>
        </p:nvSpPr>
        <p:spPr>
          <a:xfrm>
            <a:off x="228600" y="4495800"/>
            <a:ext cx="8686800" cy="2362200"/>
          </a:xfrm>
        </p:spPr>
        <p:txBody>
          <a:bodyPr/>
          <a:lstStyle/>
          <a:p>
            <a:pPr marL="0" indent="4763" eaLnBrk="1" hangingPunct="1">
              <a:lnSpc>
                <a:spcPct val="90000"/>
              </a:lnSpc>
              <a:buFontTx/>
              <a:buNone/>
            </a:pPr>
            <a:r>
              <a:rPr lang="en-US" altLang="en-US" sz="2800" dirty="0"/>
              <a:t>	This is useful because for a load, we often want the reactive power to be zero.  This corresponds to a zero power factor angle.  Thus, the power factor angle is a useful quantity to measure and know, and it is equal to phase of the impedance of the load.</a:t>
            </a:r>
          </a:p>
        </p:txBody>
      </p:sp>
      <p:sp>
        <p:nvSpPr>
          <p:cNvPr id="23557" name="Rectangle 4"/>
          <p:cNvSpPr>
            <a:spLocks noChangeArrowheads="1"/>
          </p:cNvSpPr>
          <p:nvPr/>
        </p:nvSpPr>
        <p:spPr bwMode="auto">
          <a:xfrm>
            <a:off x="304800" y="762000"/>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The phase of the impedance of a load is equal to the phase of the complex power for that load, and is called the </a:t>
            </a:r>
            <a:r>
              <a:rPr lang="en-US" altLang="en-US" sz="2800" b="1" dirty="0">
                <a:latin typeface="Arial" charset="0"/>
              </a:rPr>
              <a:t>power factor angle</a:t>
            </a:r>
            <a:r>
              <a:rPr lang="en-US" altLang="en-US" sz="2800" dirty="0">
                <a:latin typeface="Arial" charset="0"/>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180141080"/>
              </p:ext>
            </p:extLst>
          </p:nvPr>
        </p:nvGraphicFramePr>
        <p:xfrm>
          <a:off x="1219200" y="2133600"/>
          <a:ext cx="6045200" cy="2322512"/>
        </p:xfrm>
        <a:graphic>
          <a:graphicData uri="http://schemas.openxmlformats.org/presentationml/2006/ole">
            <mc:AlternateContent xmlns:mc="http://schemas.openxmlformats.org/markup-compatibility/2006">
              <mc:Choice xmlns:v="urn:schemas-microsoft-com:vml" Requires="v">
                <p:oleObj spid="_x0000_s23605" name="Equation" r:id="rId4" imgW="2070000" imgH="799920" progId="Equation.DSMT4">
                  <p:embed/>
                </p:oleObj>
              </mc:Choice>
              <mc:Fallback>
                <p:oleObj name="Equation" r:id="rId4" imgW="2070000" imgH="79992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133600"/>
                        <a:ext cx="6045200" cy="2322512"/>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362200" y="0"/>
            <a:ext cx="6400800" cy="762000"/>
          </a:xfrm>
        </p:spPr>
        <p:txBody>
          <a:bodyPr/>
          <a:lstStyle/>
          <a:p>
            <a:pPr eaLnBrk="1" hangingPunct="1"/>
            <a:r>
              <a:rPr lang="en-US" altLang="en-US"/>
              <a:t>Important Notes – 6</a:t>
            </a:r>
          </a:p>
        </p:txBody>
      </p:sp>
      <p:sp>
        <p:nvSpPr>
          <p:cNvPr id="1267715" name="Rectangle 3"/>
          <p:cNvSpPr>
            <a:spLocks noGrp="1" noChangeArrowheads="1"/>
          </p:cNvSpPr>
          <p:nvPr>
            <p:ph type="body" idx="1"/>
          </p:nvPr>
        </p:nvSpPr>
        <p:spPr>
          <a:xfrm>
            <a:off x="304800" y="5181600"/>
            <a:ext cx="8534400" cy="1524000"/>
          </a:xfrm>
        </p:spPr>
        <p:txBody>
          <a:bodyPr/>
          <a:lstStyle/>
          <a:p>
            <a:pPr marL="0" indent="4763" eaLnBrk="1" hangingPunct="1">
              <a:lnSpc>
                <a:spcPct val="90000"/>
              </a:lnSpc>
              <a:buFontTx/>
              <a:buNone/>
            </a:pPr>
            <a:r>
              <a:rPr lang="en-US" altLang="en-US"/>
              <a:t>	This is not as useful as the formulas for the current, so I suggest that you do not use this approach.  </a:t>
            </a:r>
          </a:p>
        </p:txBody>
      </p:sp>
      <p:sp>
        <p:nvSpPr>
          <p:cNvPr id="24581" name="Rectangle 4"/>
          <p:cNvSpPr>
            <a:spLocks noChangeArrowheads="1"/>
          </p:cNvSpPr>
          <p:nvPr/>
        </p:nvSpPr>
        <p:spPr bwMode="auto">
          <a:xfrm>
            <a:off x="304800" y="762000"/>
            <a:ext cx="8382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latin typeface="Arial" charset="0"/>
              </a:rPr>
              <a:t>	The complex power absorbed by a load can also be expressed in terms of the phasor voltage across that load.    </a:t>
            </a:r>
          </a:p>
        </p:txBody>
      </p:sp>
      <p:graphicFrame>
        <p:nvGraphicFramePr>
          <p:cNvPr id="24578" name="Object 5"/>
          <p:cNvGraphicFramePr>
            <a:graphicFrameLocks noChangeAspect="1"/>
          </p:cNvGraphicFramePr>
          <p:nvPr/>
        </p:nvGraphicFramePr>
        <p:xfrm>
          <a:off x="381000" y="2209800"/>
          <a:ext cx="8455025" cy="2876550"/>
        </p:xfrm>
        <a:graphic>
          <a:graphicData uri="http://schemas.openxmlformats.org/presentationml/2006/ole">
            <mc:AlternateContent xmlns:mc="http://schemas.openxmlformats.org/markup-compatibility/2006">
              <mc:Choice xmlns:v="urn:schemas-microsoft-com:vml" Requires="v">
                <p:oleObj spid="_x0000_s24630" name="Equation" r:id="rId4" imgW="2895480" imgH="990360" progId="Equation.DSMT4">
                  <p:embed/>
                </p:oleObj>
              </mc:Choice>
              <mc:Fallback>
                <p:oleObj name="Equation" r:id="rId4" imgW="2895480" imgH="99036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209800"/>
                        <a:ext cx="8455025" cy="28765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67718" name="Line 6"/>
          <p:cNvSpPr>
            <a:spLocks noChangeShapeType="1"/>
          </p:cNvSpPr>
          <p:nvPr/>
        </p:nvSpPr>
        <p:spPr bwMode="auto">
          <a:xfrm flipV="1">
            <a:off x="228600" y="3810000"/>
            <a:ext cx="8229600" cy="1143000"/>
          </a:xfrm>
          <a:prstGeom prst="line">
            <a:avLst/>
          </a:prstGeom>
          <a:noFill/>
          <a:ln w="57150">
            <a:solidFill>
              <a:srgbClr val="FF0066"/>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267719" name="Line 7"/>
          <p:cNvSpPr>
            <a:spLocks noChangeShapeType="1"/>
          </p:cNvSpPr>
          <p:nvPr/>
        </p:nvSpPr>
        <p:spPr bwMode="auto">
          <a:xfrm>
            <a:off x="228600" y="3810000"/>
            <a:ext cx="8610600" cy="1219200"/>
          </a:xfrm>
          <a:prstGeom prst="line">
            <a:avLst/>
          </a:prstGeom>
          <a:noFill/>
          <a:ln w="57150">
            <a:solidFill>
              <a:srgbClr val="FF0066"/>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67718"/>
                                        </p:tgtEl>
                                        <p:attrNameLst>
                                          <p:attrName>style.visibility</p:attrName>
                                        </p:attrNameLst>
                                      </p:cBhvr>
                                      <p:to>
                                        <p:strVal val="visible"/>
                                      </p:to>
                                    </p:set>
                                    <p:animEffect transition="in" filter="dissolve">
                                      <p:cBhvr>
                                        <p:cTn id="7" dur="500"/>
                                        <p:tgtEl>
                                          <p:spTgt spid="126771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67719"/>
                                        </p:tgtEl>
                                        <p:attrNameLst>
                                          <p:attrName>style.visibility</p:attrName>
                                        </p:attrNameLst>
                                      </p:cBhvr>
                                      <p:to>
                                        <p:strVal val="visible"/>
                                      </p:to>
                                    </p:set>
                                    <p:animEffect transition="in" filter="dissolve">
                                      <p:cBhvr>
                                        <p:cTn id="11" dur="500"/>
                                        <p:tgtEl>
                                          <p:spTgt spid="1267719"/>
                                        </p:tgtEl>
                                      </p:cBhvr>
                                    </p:animEffect>
                                  </p:childTnLst>
                                </p:cTn>
                              </p:par>
                            </p:childTnLst>
                          </p:cTn>
                        </p:par>
                        <p:par>
                          <p:cTn id="12" fill="hold" nodeType="afterGroup">
                            <p:stCondLst>
                              <p:cond delay="1000"/>
                            </p:stCondLst>
                            <p:childTnLst>
                              <p:par>
                                <p:cTn id="13" presetID="9" presetClass="entr" presetSubtype="0" fill="hold" grpId="0" nodeType="afterEffect">
                                  <p:stCondLst>
                                    <p:cond delay="5000"/>
                                  </p:stCondLst>
                                  <p:childTnLst>
                                    <p:set>
                                      <p:cBhvr>
                                        <p:cTn id="14" dur="1" fill="hold">
                                          <p:stCondLst>
                                            <p:cond delay="0"/>
                                          </p:stCondLst>
                                        </p:cTn>
                                        <p:tgtEl>
                                          <p:spTgt spid="1267715">
                                            <p:txEl>
                                              <p:pRg st="0" end="0"/>
                                            </p:txEl>
                                          </p:spTgt>
                                        </p:tgtEl>
                                        <p:attrNameLst>
                                          <p:attrName>style.visibility</p:attrName>
                                        </p:attrNameLst>
                                      </p:cBhvr>
                                      <p:to>
                                        <p:strVal val="visible"/>
                                      </p:to>
                                    </p:set>
                                    <p:animEffect transition="in" filter="dissolve">
                                      <p:cBhvr>
                                        <p:cTn id="15" dur="500"/>
                                        <p:tgtEl>
                                          <p:spTgt spid="12677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7715" grpId="0" build="p" autoUpdateAnimBg="0" advAuto="5000"/>
      <p:bldP spid="1267718" grpId="0" animBg="1"/>
      <p:bldP spid="12677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title"/>
          </p:nvPr>
        </p:nvSpPr>
        <p:spPr>
          <a:xfrm>
            <a:off x="2514600" y="152400"/>
            <a:ext cx="6324600" cy="685800"/>
          </a:xfrm>
        </p:spPr>
        <p:txBody>
          <a:bodyPr/>
          <a:lstStyle/>
          <a:p>
            <a:pPr eaLnBrk="1" hangingPunct="1"/>
            <a:r>
              <a:rPr lang="en-US" altLang="en-US" sz="3600"/>
              <a:t>Sample Problem 1</a:t>
            </a:r>
          </a:p>
        </p:txBody>
      </p:sp>
      <p:pic>
        <p:nvPicPr>
          <p:cNvPr id="31747" name="Picture 9" descr="Sample_Complex_Power_Prob1.png"/>
          <p:cNvPicPr>
            <a:picLocks noChangeAspect="1"/>
          </p:cNvPicPr>
          <p:nvPr/>
        </p:nvPicPr>
        <p:blipFill>
          <a:blip r:embed="rId3">
            <a:extLst>
              <a:ext uri="{28A0092B-C50C-407E-A947-70E740481C1C}">
                <a14:useLocalDpi xmlns:a14="http://schemas.microsoft.com/office/drawing/2010/main" val="0"/>
              </a:ext>
            </a:extLst>
          </a:blip>
          <a:srcRect l="30066" t="13686" r="42484" b="59259"/>
          <a:stretch>
            <a:fillRect/>
          </a:stretch>
        </p:blipFill>
        <p:spPr bwMode="auto">
          <a:xfrm>
            <a:off x="152400" y="685800"/>
            <a:ext cx="457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11" descr="Sample_Complex_Power_Prob1 001.png"/>
          <p:cNvPicPr>
            <a:picLocks noChangeAspect="1"/>
          </p:cNvPicPr>
          <p:nvPr/>
        </p:nvPicPr>
        <p:blipFill>
          <a:blip r:embed="rId4">
            <a:extLst>
              <a:ext uri="{28A0092B-C50C-407E-A947-70E740481C1C}">
                <a14:useLocalDpi xmlns:a14="http://schemas.microsoft.com/office/drawing/2010/main" val="0"/>
              </a:ext>
            </a:extLst>
          </a:blip>
          <a:srcRect l="54668" t="14240" r="6380" b="66377"/>
          <a:stretch>
            <a:fillRect/>
          </a:stretch>
        </p:blipFill>
        <p:spPr bwMode="auto">
          <a:xfrm>
            <a:off x="2209800" y="3733800"/>
            <a:ext cx="55133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457200" y="4510881"/>
            <a:ext cx="1981200" cy="1570038"/>
          </a:xfrm>
          <a:prstGeom prst="rect">
            <a:avLst/>
          </a:prstGeom>
          <a:solidFill>
            <a:srgbClr val="FF0066"/>
          </a:solidFill>
        </p:spPr>
        <p:txBody>
          <a:bodyPr>
            <a:spAutoFit/>
          </a:bodyPr>
          <a:lstStyle/>
          <a:p>
            <a:pPr>
              <a:defRPr/>
            </a:pPr>
            <a:r>
              <a:rPr lang="en-US" dirty="0">
                <a:latin typeface="+mj-lt"/>
              </a:rPr>
              <a:t>Taken from Nilsson and Riedel, 8</a:t>
            </a:r>
            <a:r>
              <a:rPr lang="en-US" baseline="30000" dirty="0">
                <a:latin typeface="+mj-lt"/>
              </a:rPr>
              <a:t>th</a:t>
            </a:r>
            <a:r>
              <a:rPr lang="en-US" dirty="0">
                <a:latin typeface="+mj-lt"/>
              </a:rPr>
              <a:t> Edition</a:t>
            </a:r>
          </a:p>
        </p:txBody>
      </p:sp>
      <p:sp>
        <p:nvSpPr>
          <p:cNvPr id="6" name="TextBox 5"/>
          <p:cNvSpPr txBox="1"/>
          <p:nvPr/>
        </p:nvSpPr>
        <p:spPr>
          <a:xfrm>
            <a:off x="5486400" y="1524000"/>
            <a:ext cx="3133060" cy="1938992"/>
          </a:xfrm>
          <a:prstGeom prst="rect">
            <a:avLst/>
          </a:prstGeom>
          <a:solidFill>
            <a:schemeClr val="bg2"/>
          </a:solidFill>
        </p:spPr>
        <p:txBody>
          <a:bodyPr wrap="square" rtlCol="0">
            <a:spAutoFit/>
          </a:bodyPr>
          <a:lstStyle/>
          <a:p>
            <a:r>
              <a:rPr lang="en-US" dirty="0"/>
              <a:t>Solutions:</a:t>
            </a:r>
          </a:p>
          <a:p>
            <a:r>
              <a:rPr lang="en-US" dirty="0" err="1"/>
              <a:t>P</a:t>
            </a:r>
            <a:r>
              <a:rPr lang="en-US" baseline="-25000" dirty="0" err="1"/>
              <a:t>abs.by.load</a:t>
            </a:r>
            <a:r>
              <a:rPr lang="en-US" dirty="0"/>
              <a:t> = 975[W]</a:t>
            </a:r>
          </a:p>
          <a:p>
            <a:r>
              <a:rPr lang="en-US" dirty="0" err="1"/>
              <a:t>Q</a:t>
            </a:r>
            <a:r>
              <a:rPr lang="en-US" baseline="-25000" dirty="0" err="1"/>
              <a:t>abs.by.load</a:t>
            </a:r>
            <a:r>
              <a:rPr lang="en-US" dirty="0"/>
              <a:t> = 650[VAR]</a:t>
            </a:r>
          </a:p>
          <a:p>
            <a:r>
              <a:rPr lang="en-US" dirty="0" err="1"/>
              <a:t>P</a:t>
            </a:r>
            <a:r>
              <a:rPr lang="en-US" baseline="-25000" dirty="0" err="1"/>
              <a:t>abs.by.line</a:t>
            </a:r>
            <a:r>
              <a:rPr lang="en-US" dirty="0"/>
              <a:t> = 25[W]</a:t>
            </a:r>
          </a:p>
          <a:p>
            <a:r>
              <a:rPr lang="en-US" dirty="0" err="1"/>
              <a:t>Q</a:t>
            </a:r>
            <a:r>
              <a:rPr lang="en-US" baseline="-25000" dirty="0" err="1"/>
              <a:t>abs.by.line</a:t>
            </a:r>
            <a:r>
              <a:rPr lang="en-US" dirty="0"/>
              <a:t> = 100[VAR]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Textbook Coverage</a:t>
            </a:r>
          </a:p>
        </p:txBody>
      </p:sp>
      <p:sp>
        <p:nvSpPr>
          <p:cNvPr id="28675" name="Rectangle 3"/>
          <p:cNvSpPr>
            <a:spLocks noGrp="1" noChangeArrowheads="1"/>
          </p:cNvSpPr>
          <p:nvPr>
            <p:ph type="body" idx="1"/>
          </p:nvPr>
        </p:nvSpPr>
        <p:spPr>
          <a:xfrm>
            <a:off x="685800" y="1981200"/>
            <a:ext cx="7772400" cy="4495800"/>
          </a:xfrm>
        </p:spPr>
        <p:txBody>
          <a:bodyPr/>
          <a:lstStyle/>
          <a:p>
            <a:pPr eaLnBrk="1" hangingPunct="1">
              <a:buFontTx/>
              <a:buNone/>
            </a:pPr>
            <a:r>
              <a:rPr lang="en-US" altLang="en-US" sz="2800" dirty="0"/>
              <a:t>This material is introduced in different ways in different textbooks.  Approximately this same material is covered in the Nilsson and Riedel textbook in the following sections:</a:t>
            </a:r>
          </a:p>
          <a:p>
            <a:pPr eaLnBrk="1" hangingPunct="1"/>
            <a:r>
              <a:rPr lang="en-US" altLang="en-US" sz="2800" dirty="0"/>
              <a:t>Electric Circuits 7</a:t>
            </a:r>
            <a:r>
              <a:rPr lang="en-US" altLang="en-US" sz="2800" baseline="30000" dirty="0"/>
              <a:t>th</a:t>
            </a:r>
            <a:r>
              <a:rPr lang="en-US" altLang="en-US" sz="2800" dirty="0"/>
              <a:t> Edition by Nilsson and Riedel:  Sections 10.4 through 10.5</a:t>
            </a:r>
          </a:p>
          <a:p>
            <a:pPr eaLnBrk="1" hangingPunct="1"/>
            <a:r>
              <a:rPr lang="en-US" altLang="en-US" sz="2800" dirty="0"/>
              <a:t>Electric Circuits 10</a:t>
            </a:r>
            <a:r>
              <a:rPr lang="en-US" altLang="en-US" sz="2800" baseline="30000" dirty="0"/>
              <a:t>th</a:t>
            </a:r>
            <a:r>
              <a:rPr lang="en-US" altLang="en-US" sz="2800" dirty="0"/>
              <a:t> Edition by Nilsson and Riedel:  Sections 10.4 through 10.5</a:t>
            </a:r>
          </a:p>
          <a:p>
            <a:pPr eaLnBrk="1" hangingPunct="1"/>
            <a:endParaRPr lang="en-US" alt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a:xfrm>
            <a:off x="2514600" y="152400"/>
            <a:ext cx="6324600" cy="533400"/>
          </a:xfrm>
        </p:spPr>
        <p:txBody>
          <a:bodyPr/>
          <a:lstStyle/>
          <a:p>
            <a:pPr eaLnBrk="1" hangingPunct="1"/>
            <a:r>
              <a:rPr lang="en-US" altLang="en-US" sz="3600" dirty="0"/>
              <a:t>Sample Problem 2</a:t>
            </a:r>
          </a:p>
        </p:txBody>
      </p:sp>
      <p:pic>
        <p:nvPicPr>
          <p:cNvPr id="32771" name="Picture 4" descr="Sample_Complex_Power_Prob2.png"/>
          <p:cNvPicPr>
            <a:picLocks noChangeAspect="1"/>
          </p:cNvPicPr>
          <p:nvPr/>
        </p:nvPicPr>
        <p:blipFill>
          <a:blip r:embed="rId3">
            <a:extLst>
              <a:ext uri="{28A0092B-C50C-407E-A947-70E740481C1C}">
                <a14:useLocalDpi xmlns:a14="http://schemas.microsoft.com/office/drawing/2010/main" val="0"/>
              </a:ext>
            </a:extLst>
          </a:blip>
          <a:srcRect l="16316" t="15959" r="42632" b="34856"/>
          <a:stretch>
            <a:fillRect/>
          </a:stretch>
        </p:blipFill>
        <p:spPr bwMode="auto">
          <a:xfrm>
            <a:off x="914400" y="685800"/>
            <a:ext cx="4953000" cy="61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776484" y="2214562"/>
            <a:ext cx="1981200" cy="1570038"/>
          </a:xfrm>
          <a:prstGeom prst="rect">
            <a:avLst/>
          </a:prstGeom>
          <a:solidFill>
            <a:srgbClr val="FF0066"/>
          </a:solidFill>
        </p:spPr>
        <p:txBody>
          <a:bodyPr>
            <a:spAutoFit/>
          </a:bodyPr>
          <a:lstStyle/>
          <a:p>
            <a:pPr>
              <a:defRPr/>
            </a:pPr>
            <a:r>
              <a:rPr lang="en-US" dirty="0">
                <a:latin typeface="+mj-lt"/>
              </a:rPr>
              <a:t>Taken from Nilsson and Riedel, 8</a:t>
            </a:r>
            <a:r>
              <a:rPr lang="en-US" baseline="30000" dirty="0">
                <a:latin typeface="+mj-lt"/>
              </a:rPr>
              <a:t>th</a:t>
            </a:r>
            <a:r>
              <a:rPr lang="en-US" dirty="0">
                <a:latin typeface="+mj-lt"/>
              </a:rPr>
              <a:t> Edition</a:t>
            </a:r>
          </a:p>
        </p:txBody>
      </p:sp>
      <p:sp>
        <p:nvSpPr>
          <p:cNvPr id="5" name="TextBox 4"/>
          <p:cNvSpPr txBox="1"/>
          <p:nvPr/>
        </p:nvSpPr>
        <p:spPr>
          <a:xfrm>
            <a:off x="5881577" y="4267200"/>
            <a:ext cx="3133060" cy="1938992"/>
          </a:xfrm>
          <a:prstGeom prst="rect">
            <a:avLst/>
          </a:prstGeom>
          <a:solidFill>
            <a:schemeClr val="bg2"/>
          </a:solidFill>
        </p:spPr>
        <p:txBody>
          <a:bodyPr wrap="square" rtlCol="0">
            <a:spAutoFit/>
          </a:bodyPr>
          <a:lstStyle/>
          <a:p>
            <a:r>
              <a:rPr lang="en-US" dirty="0"/>
              <a:t>Solutions:</a:t>
            </a:r>
          </a:p>
          <a:p>
            <a:r>
              <a:rPr lang="en-US" dirty="0" err="1"/>
              <a:t>P</a:t>
            </a:r>
            <a:r>
              <a:rPr lang="en-US" baseline="-25000" dirty="0" err="1"/>
              <a:t>abs.by.load</a:t>
            </a:r>
            <a:r>
              <a:rPr lang="en-US" dirty="0"/>
              <a:t> = 1129[W]</a:t>
            </a:r>
          </a:p>
          <a:p>
            <a:r>
              <a:rPr lang="en-US" dirty="0" err="1"/>
              <a:t>Q</a:t>
            </a:r>
            <a:r>
              <a:rPr lang="en-US" baseline="-25000" dirty="0" err="1"/>
              <a:t>abs.by.load</a:t>
            </a:r>
            <a:r>
              <a:rPr lang="en-US" dirty="0"/>
              <a:t> = 753[VAR]</a:t>
            </a:r>
          </a:p>
          <a:p>
            <a:r>
              <a:rPr lang="en-US" dirty="0" err="1"/>
              <a:t>P</a:t>
            </a:r>
            <a:r>
              <a:rPr lang="en-US" baseline="-25000" dirty="0" err="1"/>
              <a:t>abs.by.line</a:t>
            </a:r>
            <a:r>
              <a:rPr lang="en-US" dirty="0"/>
              <a:t> = 23.52[W]</a:t>
            </a:r>
          </a:p>
          <a:p>
            <a:r>
              <a:rPr lang="en-US" dirty="0" err="1"/>
              <a:t>Q</a:t>
            </a:r>
            <a:r>
              <a:rPr lang="en-US" baseline="-25000" dirty="0" err="1"/>
              <a:t>abs.by.line</a:t>
            </a:r>
            <a:r>
              <a:rPr lang="en-US" dirty="0"/>
              <a:t> = 94.09[VAR]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a:xfrm>
            <a:off x="2514600" y="152400"/>
            <a:ext cx="6324600" cy="533400"/>
          </a:xfrm>
        </p:spPr>
        <p:txBody>
          <a:bodyPr/>
          <a:lstStyle/>
          <a:p>
            <a:pPr eaLnBrk="1" hangingPunct="1"/>
            <a:r>
              <a:rPr lang="en-US" altLang="en-US" sz="3600" dirty="0"/>
              <a:t>Sample Problem 3</a:t>
            </a:r>
          </a:p>
        </p:txBody>
      </p:sp>
      <p:pic>
        <p:nvPicPr>
          <p:cNvPr id="32771" name="Picture 4" descr="Sample_Complex_Power_Prob2.png"/>
          <p:cNvPicPr>
            <a:picLocks noChangeAspect="1"/>
          </p:cNvPicPr>
          <p:nvPr/>
        </p:nvPicPr>
        <p:blipFill rotWithShape="1">
          <a:blip r:embed="rId3">
            <a:extLst>
              <a:ext uri="{28A0092B-C50C-407E-A947-70E740481C1C}">
                <a14:useLocalDpi xmlns:a14="http://schemas.microsoft.com/office/drawing/2010/main" val="0"/>
              </a:ext>
            </a:extLst>
          </a:blip>
          <a:srcRect l="16316" t="47475" r="42632" b="34856"/>
          <a:stretch/>
        </p:blipFill>
        <p:spPr bwMode="auto">
          <a:xfrm>
            <a:off x="228600" y="4081426"/>
            <a:ext cx="5292048" cy="237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52400" y="990600"/>
            <a:ext cx="8686800" cy="3048000"/>
          </a:xfrm>
          <a:prstGeom prst="rect">
            <a:avLst/>
          </a:prstGeom>
          <a:solidFill>
            <a:schemeClr val="bg2"/>
          </a:solidFill>
          <a:ln>
            <a:noFill/>
          </a:ln>
        </p:spPr>
        <p:txBody>
          <a:bodyPr lIns="92075" tIns="46038" rIns="92075" bIns="46038"/>
          <a:lstStyle>
            <a:lvl1pPr indent="47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chemeClr val="tx2"/>
              </a:buClr>
            </a:pPr>
            <a:r>
              <a:rPr lang="en-US" altLang="en-US" sz="2800" dirty="0">
                <a:cs typeface="Times New Roman" panose="02020603050405020304" pitchFamily="18" charset="0"/>
              </a:rPr>
              <a:t>For the circuit shown below, assume that a capacitor with a reactance equal to </a:t>
            </a:r>
            <a:r>
              <a:rPr lang="en-US" altLang="en-US" sz="2800" i="1" dirty="0">
                <a:cs typeface="Times New Roman" panose="02020603050405020304" pitchFamily="18" charset="0"/>
              </a:rPr>
              <a:t>X</a:t>
            </a:r>
            <a:r>
              <a:rPr lang="en-US" altLang="en-US" sz="2800" i="1" baseline="-25000" dirty="0">
                <a:cs typeface="Times New Roman" panose="02020603050405020304" pitchFamily="18" charset="0"/>
              </a:rPr>
              <a:t>C</a:t>
            </a:r>
            <a:r>
              <a:rPr lang="en-US" altLang="en-US" sz="2800" dirty="0">
                <a:cs typeface="Times New Roman" panose="02020603050405020304" pitchFamily="18" charset="0"/>
              </a:rPr>
              <a:t> is placed in parallel with the load.  Find the value for that reactance that will give a combined load with a unity power factor.  Using that reactance value, find the real and reactive power absorbed by the load, and the real and reactive power absorbed by the line.</a:t>
            </a:r>
          </a:p>
        </p:txBody>
      </p:sp>
      <p:sp>
        <p:nvSpPr>
          <p:cNvPr id="2" name="TextBox 1"/>
          <p:cNvSpPr txBox="1"/>
          <p:nvPr/>
        </p:nvSpPr>
        <p:spPr>
          <a:xfrm>
            <a:off x="5706140" y="4267200"/>
            <a:ext cx="3133060" cy="2308324"/>
          </a:xfrm>
          <a:prstGeom prst="rect">
            <a:avLst/>
          </a:prstGeom>
          <a:solidFill>
            <a:schemeClr val="bg2"/>
          </a:solidFill>
        </p:spPr>
        <p:txBody>
          <a:bodyPr wrap="square" rtlCol="0">
            <a:spAutoFit/>
          </a:bodyPr>
          <a:lstStyle/>
          <a:p>
            <a:r>
              <a:rPr lang="en-US" dirty="0"/>
              <a:t>Solutions:</a:t>
            </a:r>
          </a:p>
          <a:p>
            <a:r>
              <a:rPr lang="en-US" i="1" dirty="0"/>
              <a:t>X</a:t>
            </a:r>
            <a:r>
              <a:rPr lang="en-US" i="1" baseline="-25000" dirty="0"/>
              <a:t>C</a:t>
            </a:r>
            <a:r>
              <a:rPr lang="en-US" dirty="0"/>
              <a:t> = -84.5[</a:t>
            </a:r>
            <a:r>
              <a:rPr lang="en-US" dirty="0">
                <a:latin typeface="Symbol" panose="05050102010706020507" pitchFamily="18" charset="2"/>
              </a:rPr>
              <a:t>W</a:t>
            </a:r>
            <a:r>
              <a:rPr lang="en-US" dirty="0"/>
              <a:t>]</a:t>
            </a:r>
          </a:p>
          <a:p>
            <a:r>
              <a:rPr lang="en-US" dirty="0" err="1"/>
              <a:t>P</a:t>
            </a:r>
            <a:r>
              <a:rPr lang="en-US" baseline="-25000" dirty="0" err="1"/>
              <a:t>abs.by.load</a:t>
            </a:r>
            <a:r>
              <a:rPr lang="en-US" dirty="0"/>
              <a:t> = 1066[W]</a:t>
            </a:r>
          </a:p>
          <a:p>
            <a:r>
              <a:rPr lang="en-US" dirty="0" err="1"/>
              <a:t>Q</a:t>
            </a:r>
            <a:r>
              <a:rPr lang="en-US" baseline="-25000" dirty="0" err="1"/>
              <a:t>abs.by.load</a:t>
            </a:r>
            <a:r>
              <a:rPr lang="en-US" dirty="0"/>
              <a:t> = 0</a:t>
            </a:r>
          </a:p>
          <a:p>
            <a:r>
              <a:rPr lang="en-US" dirty="0" err="1"/>
              <a:t>P</a:t>
            </a:r>
            <a:r>
              <a:rPr lang="en-US" baseline="-25000" dirty="0" err="1"/>
              <a:t>abs.by.line</a:t>
            </a:r>
            <a:r>
              <a:rPr lang="en-US" dirty="0"/>
              <a:t> = 18.92[W]</a:t>
            </a:r>
          </a:p>
          <a:p>
            <a:r>
              <a:rPr lang="en-US" dirty="0" err="1"/>
              <a:t>Q</a:t>
            </a:r>
            <a:r>
              <a:rPr lang="en-US" baseline="-25000" dirty="0" err="1"/>
              <a:t>abs.by.line</a:t>
            </a:r>
            <a:r>
              <a:rPr lang="en-US" dirty="0"/>
              <a:t> = 75.68[VAR]</a:t>
            </a:r>
          </a:p>
        </p:txBody>
      </p:sp>
    </p:spTree>
    <p:extLst>
      <p:ext uri="{BB962C8B-B14F-4D97-AF65-F5344CB8AC3E}">
        <p14:creationId xmlns:p14="http://schemas.microsoft.com/office/powerpoint/2010/main" val="221815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2514600" y="152400"/>
            <a:ext cx="6324600" cy="609600"/>
          </a:xfrm>
        </p:spPr>
        <p:txBody>
          <a:bodyPr/>
          <a:lstStyle/>
          <a:p>
            <a:pPr eaLnBrk="1" hangingPunct="1"/>
            <a:r>
              <a:rPr lang="en-US" altLang="en-US" sz="3600" dirty="0"/>
              <a:t>Sample Problem 4</a:t>
            </a:r>
          </a:p>
        </p:txBody>
      </p:sp>
      <p:pic>
        <p:nvPicPr>
          <p:cNvPr id="33795" name="Picture 5" descr="Sample_Complex_Power_Prob3 001.png"/>
          <p:cNvPicPr>
            <a:picLocks noChangeAspect="1"/>
          </p:cNvPicPr>
          <p:nvPr/>
        </p:nvPicPr>
        <p:blipFill>
          <a:blip r:embed="rId3">
            <a:extLst>
              <a:ext uri="{28A0092B-C50C-407E-A947-70E740481C1C}">
                <a14:useLocalDpi xmlns:a14="http://schemas.microsoft.com/office/drawing/2010/main" val="0"/>
              </a:ext>
            </a:extLst>
          </a:blip>
          <a:srcRect l="2499" t="6602" r="14375" b="4433"/>
          <a:stretch>
            <a:fillRect/>
          </a:stretch>
        </p:blipFill>
        <p:spPr bwMode="auto">
          <a:xfrm>
            <a:off x="228600" y="762000"/>
            <a:ext cx="6172200" cy="602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778256" y="914400"/>
            <a:ext cx="1981200" cy="1938992"/>
          </a:xfrm>
          <a:prstGeom prst="rect">
            <a:avLst/>
          </a:prstGeom>
          <a:solidFill>
            <a:schemeClr val="accent1"/>
          </a:solidFill>
        </p:spPr>
        <p:txBody>
          <a:bodyPr>
            <a:spAutoFit/>
          </a:bodyPr>
          <a:lstStyle/>
          <a:p>
            <a:pPr>
              <a:defRPr/>
            </a:pPr>
            <a:r>
              <a:rPr lang="en-US" dirty="0">
                <a:latin typeface="+mj-lt"/>
              </a:rPr>
              <a:t>Taken from Nilsson and Riedel, 8</a:t>
            </a:r>
            <a:r>
              <a:rPr lang="en-US" baseline="30000" dirty="0">
                <a:latin typeface="+mj-lt"/>
              </a:rPr>
              <a:t>th</a:t>
            </a:r>
            <a:r>
              <a:rPr lang="en-US" dirty="0">
                <a:latin typeface="+mj-lt"/>
              </a:rPr>
              <a:t> Edition, with some edits.</a:t>
            </a:r>
          </a:p>
        </p:txBody>
      </p:sp>
      <p:sp>
        <p:nvSpPr>
          <p:cNvPr id="2" name="Rectangle 1"/>
          <p:cNvSpPr/>
          <p:nvPr/>
        </p:nvSpPr>
        <p:spPr bwMode="auto">
          <a:xfrm>
            <a:off x="3048000" y="2819400"/>
            <a:ext cx="2133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reactive power</a:t>
            </a:r>
          </a:p>
        </p:txBody>
      </p:sp>
      <p:sp>
        <p:nvSpPr>
          <p:cNvPr id="6" name="Rectangle 5"/>
          <p:cNvSpPr/>
          <p:nvPr/>
        </p:nvSpPr>
        <p:spPr bwMode="auto">
          <a:xfrm>
            <a:off x="2362200" y="3200400"/>
            <a:ext cx="18288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reactive power</a:t>
            </a:r>
          </a:p>
        </p:txBody>
      </p:sp>
      <p:sp>
        <p:nvSpPr>
          <p:cNvPr id="8" name="Rectangle 7"/>
          <p:cNvSpPr/>
          <p:nvPr/>
        </p:nvSpPr>
        <p:spPr bwMode="auto">
          <a:xfrm>
            <a:off x="1676400" y="1219200"/>
            <a:ext cx="14478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p:txBody>
      </p:sp>
      <p:sp>
        <p:nvSpPr>
          <p:cNvPr id="3" name="TextBox 2"/>
          <p:cNvSpPr txBox="1"/>
          <p:nvPr/>
        </p:nvSpPr>
        <p:spPr>
          <a:xfrm>
            <a:off x="6629400" y="3200400"/>
            <a:ext cx="2362200" cy="2308324"/>
          </a:xfrm>
          <a:prstGeom prst="rect">
            <a:avLst/>
          </a:prstGeom>
          <a:solidFill>
            <a:schemeClr val="bg2"/>
          </a:solidFill>
        </p:spPr>
        <p:txBody>
          <a:bodyPr wrap="square" rtlCol="0">
            <a:spAutoFit/>
          </a:bodyPr>
          <a:lstStyle/>
          <a:p>
            <a:r>
              <a:rPr lang="en-US" dirty="0"/>
              <a:t>We do not show units for variables.  So, we will remove these inappropriate units.</a:t>
            </a:r>
          </a:p>
        </p:txBody>
      </p:sp>
      <p:cxnSp>
        <p:nvCxnSpPr>
          <p:cNvPr id="5" name="Straight Arrow Connector 4"/>
          <p:cNvCxnSpPr/>
          <p:nvPr/>
        </p:nvCxnSpPr>
        <p:spPr bwMode="auto">
          <a:xfrm flipH="1">
            <a:off x="4419600" y="3962400"/>
            <a:ext cx="2209800" cy="576828"/>
          </a:xfrm>
          <a:prstGeom prst="straightConnector1">
            <a:avLst/>
          </a:prstGeom>
          <a:ln>
            <a:headEnd type="none" w="sm" len="sm"/>
            <a:tailEnd type="arrow"/>
          </a:ln>
        </p:spPr>
        <p:style>
          <a:lnRef idx="3">
            <a:schemeClr val="accent3"/>
          </a:lnRef>
          <a:fillRef idx="0">
            <a:schemeClr val="accent3"/>
          </a:fillRef>
          <a:effectRef idx="2">
            <a:schemeClr val="accent3"/>
          </a:effectRef>
          <a:fontRef idx="minor">
            <a:schemeClr val="tx1"/>
          </a:fontRef>
        </p:style>
      </p:cxnSp>
      <p:sp>
        <p:nvSpPr>
          <p:cNvPr id="9" name="Rectangle 8"/>
          <p:cNvSpPr/>
          <p:nvPr/>
        </p:nvSpPr>
        <p:spPr bwMode="auto">
          <a:xfrm>
            <a:off x="4038600" y="4354562"/>
            <a:ext cx="304800" cy="369838"/>
          </a:xfrm>
          <a:prstGeom prst="rect">
            <a:avLst/>
          </a:prstGeom>
          <a:solidFill>
            <a:srgbClr val="FFFFFF"/>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3"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2514600" y="152400"/>
            <a:ext cx="6324600" cy="609600"/>
          </a:xfrm>
        </p:spPr>
        <p:txBody>
          <a:bodyPr/>
          <a:lstStyle/>
          <a:p>
            <a:pPr eaLnBrk="1" hangingPunct="1"/>
            <a:r>
              <a:rPr lang="en-US" altLang="en-US" sz="3600" dirty="0"/>
              <a:t>Sample Problem 5</a:t>
            </a:r>
          </a:p>
        </p:txBody>
      </p:sp>
      <p:graphicFrame>
        <p:nvGraphicFramePr>
          <p:cNvPr id="2" name="Object 1"/>
          <p:cNvGraphicFramePr>
            <a:graphicFrameLocks noChangeAspect="1"/>
          </p:cNvGraphicFramePr>
          <p:nvPr/>
        </p:nvGraphicFramePr>
        <p:xfrm>
          <a:off x="0" y="2676525"/>
          <a:ext cx="95250" cy="180975"/>
        </p:xfrm>
        <a:graphic>
          <a:graphicData uri="http://schemas.openxmlformats.org/presentationml/2006/ole">
            <mc:AlternateContent xmlns:mc="http://schemas.openxmlformats.org/markup-compatibility/2006">
              <mc:Choice xmlns:v="urn:schemas-microsoft-com:vml" Requires="v">
                <p:oleObj spid="_x0000_s25678" name="Equation" r:id="rId4" imgW="126890" imgH="190335" progId="Equation.DSMT4">
                  <p:embed/>
                </p:oleObj>
              </mc:Choice>
              <mc:Fallback>
                <p:oleObj name="Equation" r:id="rId4" imgW="126890" imgH="190335"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676525"/>
                        <a:ext cx="95250"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3"/>
          <p:cNvSpPr>
            <a:spLocks noChangeArrowheads="1"/>
          </p:cNvSpPr>
          <p:nvPr/>
        </p:nvSpPr>
        <p:spPr bwMode="auto">
          <a:xfrm>
            <a:off x="152400" y="729734"/>
            <a:ext cx="7772400" cy="3046988"/>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The circuit given below operates in steady-state.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We know that Load 1 absorbs 37[kW] and delivers 56[</a:t>
            </a:r>
            <a:r>
              <a:rPr kumimoji="0" lang="en-US" altLang="en-US" b="0" i="0"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kVAR</a:t>
            </a:r>
            <a:r>
              <a:rPr kumimoji="0" lang="en-US" altLang="en-US"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We know that Load 2 absorbs (43</a:t>
            </a:r>
            <a:r>
              <a:rPr kumimoji="0" lang="en-US" altLang="en-US" b="0" i="0" u="none" strike="noStrike" cap="none" normalizeH="0" baseline="0" dirty="0">
                <a:ln>
                  <a:noFill/>
                </a:ln>
                <a:solidFill>
                  <a:schemeClr val="tx1"/>
                </a:solidFill>
                <a:effectLst/>
                <a:latin typeface="Symbol" panose="05050102010706020507" pitchFamily="18" charset="2"/>
                <a:ea typeface="Calibri" pitchFamily="34" charset="0"/>
                <a:cs typeface="Times New Roman" panose="02020603050405020304" pitchFamily="18" charset="0"/>
              </a:rPr>
              <a:t>Ð</a:t>
            </a:r>
            <a:r>
              <a:rPr kumimoji="0" lang="en-US" altLang="en-US" b="0" i="0" u="none" strike="noStrike" cap="none" normalizeH="0" baseline="0" dirty="0">
                <a:ln>
                  <a:noFill/>
                </a:ln>
                <a:solidFill>
                  <a:schemeClr val="tx1"/>
                </a:solidFill>
                <a:effectLst/>
                <a:ea typeface="Times New Roman" pitchFamily="18" charset="0"/>
                <a:cs typeface="Times New Roman" panose="02020603050405020304" pitchFamily="18" charset="0"/>
              </a:rPr>
              <a:t>-16°)[kVA].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itchFamily="18" charset="0"/>
                <a:cs typeface="Times New Roman" panose="02020603050405020304" pitchFamily="18" charset="0"/>
              </a:rPr>
              <a:t>We know that Load 3 absorbs 57[kW] at a lagging power factor of 0.47.</a:t>
            </a:r>
            <a:endParaRPr kumimoji="0" lang="en-US" altLang="en-US"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itchFamily="18" charset="0"/>
                <a:cs typeface="Times New Roman" panose="02020603050405020304" pitchFamily="18" charset="0"/>
              </a:rPr>
              <a:t>a) Find </a:t>
            </a:r>
            <a:r>
              <a:rPr kumimoji="0" lang="en-US" altLang="en-US" b="0" i="1" u="none" strike="noStrike" cap="none" normalizeH="0" baseline="0" dirty="0" err="1">
                <a:ln>
                  <a:noFill/>
                </a:ln>
                <a:solidFill>
                  <a:schemeClr val="tx1"/>
                </a:solidFill>
                <a:effectLst/>
                <a:ea typeface="Times New Roman" pitchFamily="18" charset="0"/>
                <a:cs typeface="Times New Roman" panose="02020603050405020304" pitchFamily="18" charset="0"/>
              </a:rPr>
              <a:t>v</a:t>
            </a:r>
            <a:r>
              <a:rPr kumimoji="0" lang="en-US" altLang="en-US" b="0" i="1" u="none" strike="noStrike" cap="none" normalizeH="0" baseline="-25000" dirty="0" err="1">
                <a:ln>
                  <a:noFill/>
                </a:ln>
                <a:solidFill>
                  <a:schemeClr val="tx1"/>
                </a:solidFill>
                <a:effectLst/>
                <a:ea typeface="Times New Roman" pitchFamily="18" charset="0"/>
                <a:cs typeface="Times New Roman" panose="02020603050405020304" pitchFamily="18" charset="0"/>
              </a:rPr>
              <a:t>A</a:t>
            </a:r>
            <a:r>
              <a:rPr kumimoji="0" lang="en-US" altLang="en-US" b="0" i="1" u="none" strike="noStrike" cap="none" normalizeH="0" baseline="0" dirty="0">
                <a:ln>
                  <a:noFill/>
                </a:ln>
                <a:solidFill>
                  <a:schemeClr val="tx1"/>
                </a:solidFill>
                <a:effectLst/>
                <a:ea typeface="Times New Roman" pitchFamily="18" charset="0"/>
                <a:cs typeface="Times New Roman" panose="02020603050405020304" pitchFamily="18" charset="0"/>
              </a:rPr>
              <a:t>(t)</a:t>
            </a:r>
            <a:r>
              <a:rPr kumimoji="0" lang="en-US" altLang="en-US" b="0" i="0" u="none" strike="noStrike" cap="none" normalizeH="0" baseline="0" dirty="0">
                <a:ln>
                  <a:noFill/>
                </a:ln>
                <a:solidFill>
                  <a:schemeClr val="tx1"/>
                </a:solidFill>
                <a:effectLst/>
                <a:ea typeface="Times New Roman" pitchFamily="18" charset="0"/>
                <a:cs typeface="Times New Roman" panose="02020603050405020304" pitchFamily="18" charset="0"/>
              </a:rPr>
              <a:t>.</a:t>
            </a:r>
            <a:endParaRPr kumimoji="0" lang="en-US" altLang="en-US"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ea typeface="Times New Roman" pitchFamily="18" charset="0"/>
                <a:cs typeface="Times New Roman" panose="02020603050405020304" pitchFamily="18" charset="0"/>
              </a:rPr>
              <a:t>b) Find the impedance of Load 1.</a:t>
            </a:r>
            <a:endParaRPr kumimoji="0" lang="en-US" altLang="en-US" b="0" i="0" u="none" strike="noStrike" cap="none" normalizeH="0" baseline="0" dirty="0">
              <a:ln>
                <a:noFill/>
              </a:ln>
              <a:solidFill>
                <a:schemeClr val="tx1"/>
              </a:solidFill>
              <a:effectLst/>
              <a:cs typeface="Times New Roman" panose="02020603050405020304" pitchFamily="18" charset="0"/>
            </a:endParaRPr>
          </a:p>
        </p:txBody>
      </p:sp>
      <p:sp>
        <p:nvSpPr>
          <p:cNvPr id="4" name="Rectangle 4"/>
          <p:cNvSpPr>
            <a:spLocks noChangeArrowheads="1"/>
          </p:cNvSpPr>
          <p:nvPr/>
        </p:nvSpPr>
        <p:spPr bwMode="auto">
          <a:xfrm>
            <a:off x="0" y="2676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pic>
        <p:nvPicPr>
          <p:cNvPr id="25602"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54013" y="3229426"/>
            <a:ext cx="4513787" cy="2558911"/>
          </a:xfrm>
          <a:prstGeom prst="rect">
            <a:avLst/>
          </a:prstGeom>
          <a:solidFill>
            <a:schemeClr val="accent1"/>
          </a:solidFill>
        </p:spPr>
      </p:pic>
      <p:sp>
        <p:nvSpPr>
          <p:cNvPr id="8" name="TextBox 7"/>
          <p:cNvSpPr txBox="1"/>
          <p:nvPr/>
        </p:nvSpPr>
        <p:spPr>
          <a:xfrm>
            <a:off x="304800" y="3733800"/>
            <a:ext cx="3200400" cy="830997"/>
          </a:xfrm>
          <a:prstGeom prst="rect">
            <a:avLst/>
          </a:prstGeom>
          <a:solidFill>
            <a:schemeClr val="accent1">
              <a:lumMod val="40000"/>
              <a:lumOff val="60000"/>
            </a:schemeClr>
          </a:solidFill>
        </p:spPr>
        <p:txBody>
          <a:bodyPr wrap="square" rtlCol="0">
            <a:spAutoFit/>
          </a:bodyPr>
          <a:lstStyle/>
          <a:p>
            <a:r>
              <a:rPr lang="en-US" dirty="0">
                <a:solidFill>
                  <a:schemeClr val="bg1"/>
                </a:solidFill>
              </a:rPr>
              <a:t>Taken from Final Exam, Fall 2015, Problem 7</a:t>
            </a:r>
          </a:p>
        </p:txBody>
      </p:sp>
      <p:sp>
        <p:nvSpPr>
          <p:cNvPr id="12" name="TextBox 11"/>
          <p:cNvSpPr txBox="1"/>
          <p:nvPr/>
        </p:nvSpPr>
        <p:spPr>
          <a:xfrm>
            <a:off x="152400" y="4613563"/>
            <a:ext cx="4401613" cy="1569660"/>
          </a:xfrm>
          <a:prstGeom prst="rect">
            <a:avLst/>
          </a:prstGeom>
          <a:solidFill>
            <a:schemeClr val="accent1">
              <a:lumMod val="40000"/>
              <a:lumOff val="60000"/>
            </a:schemeClr>
          </a:solidFill>
        </p:spPr>
        <p:txBody>
          <a:bodyPr wrap="square" rtlCol="0">
            <a:spAutoFit/>
          </a:bodyPr>
          <a:lstStyle/>
          <a:p>
            <a:r>
              <a:rPr lang="en-US" dirty="0">
                <a:solidFill>
                  <a:schemeClr val="bg1"/>
                </a:solidFill>
              </a:rPr>
              <a:t>Solutions:</a:t>
            </a:r>
          </a:p>
          <a:p>
            <a:r>
              <a:rPr lang="en-US" dirty="0">
                <a:solidFill>
                  <a:schemeClr val="bg1"/>
                </a:solidFill>
              </a:rPr>
              <a:t>a)  </a:t>
            </a:r>
          </a:p>
          <a:p>
            <a:endParaRPr lang="en-US" dirty="0">
              <a:solidFill>
                <a:schemeClr val="bg1"/>
              </a:solidFill>
            </a:endParaRPr>
          </a:p>
          <a:p>
            <a:r>
              <a:rPr lang="en-US" dirty="0">
                <a:solidFill>
                  <a:schemeClr val="bg1"/>
                </a:solidFill>
              </a:rPr>
              <a:t>b) (26.59 - 40.25</a:t>
            </a:r>
            <a:r>
              <a:rPr lang="en-US" i="1" dirty="0">
                <a:solidFill>
                  <a:schemeClr val="bg1"/>
                </a:solidFill>
              </a:rPr>
              <a:t>j</a:t>
            </a:r>
            <a:r>
              <a:rPr lang="en-US" dirty="0">
                <a:solidFill>
                  <a:schemeClr val="bg1"/>
                </a:solidFill>
              </a:rPr>
              <a:t>)[</a:t>
            </a:r>
            <a:r>
              <a:rPr lang="en-US" dirty="0">
                <a:solidFill>
                  <a:schemeClr val="bg1"/>
                </a:solidFill>
                <a:latin typeface="Symbol" panose="05050102010706020507" pitchFamily="18" charset="2"/>
              </a:rPr>
              <a:t>W</a:t>
            </a:r>
            <a:r>
              <a:rPr lang="en-US" dirty="0">
                <a:solidFill>
                  <a:schemeClr val="bg1"/>
                </a:solidFill>
              </a:rPr>
              <a:t>]</a:t>
            </a:r>
          </a:p>
        </p:txBody>
      </p:sp>
      <p:graphicFrame>
        <p:nvGraphicFramePr>
          <p:cNvPr id="9" name="Object 8"/>
          <p:cNvGraphicFramePr>
            <a:graphicFrameLocks noChangeAspect="1"/>
          </p:cNvGraphicFramePr>
          <p:nvPr>
            <p:extLst>
              <p:ext uri="{D42A27DB-BD31-4B8C-83A1-F6EECF244321}">
                <p14:modId xmlns:p14="http://schemas.microsoft.com/office/powerpoint/2010/main" val="897201724"/>
              </p:ext>
            </p:extLst>
          </p:nvPr>
        </p:nvGraphicFramePr>
        <p:xfrm>
          <a:off x="767611" y="4936001"/>
          <a:ext cx="3689971" cy="626599"/>
        </p:xfrm>
        <a:graphic>
          <a:graphicData uri="http://schemas.openxmlformats.org/presentationml/2006/ole">
            <mc:AlternateContent xmlns:mc="http://schemas.openxmlformats.org/markup-compatibility/2006">
              <mc:Choice xmlns:v="urn:schemas-microsoft-com:vml" Requires="v">
                <p:oleObj spid="_x0000_s25679" name="Equation" r:id="rId7" imgW="2692080" imgH="457200" progId="Equation.DSMT4">
                  <p:embed/>
                </p:oleObj>
              </mc:Choice>
              <mc:Fallback>
                <p:oleObj name="Equation" r:id="rId7" imgW="2692080" imgH="457200" progId="Equation.DSMT4">
                  <p:embed/>
                  <p:pic>
                    <p:nvPicPr>
                      <p:cNvPr id="0" name=""/>
                      <p:cNvPicPr/>
                      <p:nvPr/>
                    </p:nvPicPr>
                    <p:blipFill>
                      <a:blip r:embed="rId8"/>
                      <a:stretch>
                        <a:fillRect/>
                      </a:stretch>
                    </p:blipFill>
                    <p:spPr>
                      <a:xfrm>
                        <a:off x="767611" y="4936001"/>
                        <a:ext cx="3689971" cy="626599"/>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6" name="Rectangle 5"/>
              <p:cNvSpPr/>
              <p:nvPr/>
            </p:nvSpPr>
            <p:spPr>
              <a:xfrm>
                <a:off x="3048000" y="5798633"/>
                <a:ext cx="6019800" cy="922176"/>
              </a:xfrm>
              <a:prstGeom prst="rect">
                <a:avLst/>
              </a:prstGeom>
              <a:solidFill>
                <a:schemeClr val="bg2"/>
              </a:solid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𝑖</m:t>
                          </m:r>
                        </m:e>
                        <m:sub>
                          <m:r>
                            <a:rPr lang="en-US" i="1">
                              <a:latin typeface="Cambria Math" panose="02040503050406030204" pitchFamily="18" charset="0"/>
                            </a:rPr>
                            <m:t>𝑋</m:t>
                          </m:r>
                        </m:sub>
                      </m:sSub>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=52.7</m:t>
                      </m:r>
                      <m:r>
                        <a:rPr lang="en-US" i="1">
                          <a:latin typeface="Cambria Math" panose="02040503050406030204" pitchFamily="18" charset="0"/>
                        </a:rPr>
                        <m:t>𝑠𝑖𝑛</m:t>
                      </m:r>
                      <m:d>
                        <m:dPr>
                          <m:ctrlPr>
                            <a:rPr lang="en-US" i="1">
                              <a:latin typeface="Cambria Math" panose="02040503050406030204" pitchFamily="18" charset="0"/>
                            </a:rPr>
                          </m:ctrlPr>
                        </m:dPr>
                        <m:e>
                          <m:r>
                            <a:rPr lang="en-US" i="1">
                              <a:latin typeface="Cambria Math" panose="02040503050406030204" pitchFamily="18" charset="0"/>
                            </a:rPr>
                            <m:t>350</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𝑟𝑎𝑑</m:t>
                                  </m:r>
                                </m:num>
                                <m:den>
                                  <m:r>
                                    <a:rPr lang="en-US" i="1">
                                      <a:latin typeface="Cambria Math" panose="02040503050406030204" pitchFamily="18" charset="0"/>
                                    </a:rPr>
                                    <m:t>𝑠</m:t>
                                  </m:r>
                                </m:den>
                              </m:f>
                            </m:e>
                          </m:d>
                          <m:r>
                            <a:rPr lang="en-US" i="1">
                              <a:latin typeface="Cambria Math" panose="02040503050406030204" pitchFamily="18" charset="0"/>
                            </a:rPr>
                            <m:t>𝑡</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43</m:t>
                              </m:r>
                            </m:e>
                            <m:sup>
                              <m:r>
                                <a:rPr lang="en-US" i="1">
                                  <a:latin typeface="Cambria Math" panose="02040503050406030204" pitchFamily="18" charset="0"/>
                                </a:rPr>
                                <m:t>𝑜</m:t>
                              </m:r>
                            </m:sup>
                          </m:sSup>
                        </m:e>
                      </m:d>
                      <m:r>
                        <a:rPr lang="en-US" i="1">
                          <a:latin typeface="Cambria Math" panose="02040503050406030204" pitchFamily="18" charset="0"/>
                        </a:rPr>
                        <m:t> [</m:t>
                      </m:r>
                      <m:r>
                        <a:rPr lang="en-US" i="1">
                          <a:latin typeface="Cambria Math" panose="02040503050406030204" pitchFamily="18" charset="0"/>
                        </a:rPr>
                        <m:t>𝐴</m:t>
                      </m:r>
                      <m:r>
                        <a:rPr lang="en-US" i="1">
                          <a:latin typeface="Cambria Math" panose="02040503050406030204" pitchFamily="18" charset="0"/>
                        </a:rPr>
                        <m:t>]</m:t>
                      </m:r>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3048000" y="5798633"/>
                <a:ext cx="6019800" cy="922176"/>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9159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629400" y="5334000"/>
            <a:ext cx="1371600" cy="1524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4819" name="Rectangle 3"/>
          <p:cNvSpPr>
            <a:spLocks noGrp="1" noChangeArrowheads="1"/>
          </p:cNvSpPr>
          <p:nvPr>
            <p:ph type="title"/>
          </p:nvPr>
        </p:nvSpPr>
        <p:spPr>
          <a:xfrm>
            <a:off x="1371600" y="152400"/>
            <a:ext cx="7772400" cy="685800"/>
          </a:xfrm>
        </p:spPr>
        <p:txBody>
          <a:bodyPr/>
          <a:lstStyle/>
          <a:p>
            <a:pPr eaLnBrk="1" hangingPunct="1"/>
            <a:r>
              <a:rPr lang="en-US" altLang="en-US" sz="3600" dirty="0"/>
              <a:t>So what is the point of all this?</a:t>
            </a:r>
          </a:p>
        </p:txBody>
      </p:sp>
      <p:sp>
        <p:nvSpPr>
          <p:cNvPr id="34820" name="Rectangle 4"/>
          <p:cNvSpPr>
            <a:spLocks noGrp="1" noChangeArrowheads="1"/>
          </p:cNvSpPr>
          <p:nvPr>
            <p:ph type="body" idx="1"/>
          </p:nvPr>
        </p:nvSpPr>
        <p:spPr>
          <a:xfrm>
            <a:off x="381000" y="1066800"/>
            <a:ext cx="7924800" cy="5257800"/>
          </a:xfrm>
        </p:spPr>
        <p:txBody>
          <a:bodyPr/>
          <a:lstStyle/>
          <a:p>
            <a:pPr eaLnBrk="1" hangingPunct="1">
              <a:lnSpc>
                <a:spcPct val="90000"/>
              </a:lnSpc>
            </a:pPr>
            <a:r>
              <a:rPr lang="en-US" altLang="en-US" sz="2400" dirty="0"/>
              <a:t>This is a good question.  First, our premise is that since electric power is usually distributed as sinusoids, the issue of sinusoidal power is important.</a:t>
            </a:r>
          </a:p>
          <a:p>
            <a:pPr eaLnBrk="1" hangingPunct="1">
              <a:lnSpc>
                <a:spcPct val="90000"/>
              </a:lnSpc>
            </a:pPr>
            <a:r>
              <a:rPr lang="en-US" altLang="en-US" sz="2400" dirty="0"/>
              <a:t>Second, the quantities real and reactive power are important.  Real power is the average power, and has direct meaning.  Reactive power is a measure of the energy that is being stored temporarily.  The sign tells us of the nature of the storage.  Using these concepts, we can make changes which can improve the efficiency of the transmission of power.  </a:t>
            </a:r>
          </a:p>
          <a:p>
            <a:pPr eaLnBrk="1" hangingPunct="1">
              <a:lnSpc>
                <a:spcPct val="90000"/>
              </a:lnSpc>
            </a:pPr>
            <a:r>
              <a:rPr lang="en-US" altLang="en-US" sz="2400" dirty="0"/>
              <a:t>Phasors make the calculation of real </a:t>
            </a:r>
            <a:br>
              <a:rPr lang="en-US" altLang="en-US" sz="2400" dirty="0"/>
            </a:br>
            <a:r>
              <a:rPr lang="en-US" altLang="en-US" sz="2400" dirty="0"/>
              <a:t>and reactive power straightforward.  We use the </a:t>
            </a:r>
            <a:br>
              <a:rPr lang="en-US" altLang="en-US" sz="2400" dirty="0"/>
            </a:br>
            <a:r>
              <a:rPr lang="en-US" altLang="en-US" sz="2400" dirty="0"/>
              <a:t>new quantity “complex power” to tie it all </a:t>
            </a:r>
            <a:br>
              <a:rPr lang="en-US" altLang="en-US" sz="2400" dirty="0"/>
            </a:br>
            <a:r>
              <a:rPr lang="en-US" altLang="en-US" sz="2400" dirty="0"/>
              <a:t>together.  The complex power gives us </a:t>
            </a:r>
            <a:br>
              <a:rPr lang="en-US" altLang="en-US" sz="2400" dirty="0"/>
            </a:br>
            <a:r>
              <a:rPr lang="en-US" altLang="en-US" sz="2400" dirty="0"/>
              <a:t>real and reactive power relatively easily.</a:t>
            </a:r>
          </a:p>
        </p:txBody>
      </p:sp>
      <p:pic>
        <p:nvPicPr>
          <p:cNvPr id="34821" name="Picture 5" descr="E:\Program Files\Microsoft Office\Clipart\homeanim\ag00007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71600" y="0"/>
            <a:ext cx="7772400" cy="1143000"/>
          </a:xfrm>
        </p:spPr>
        <p:txBody>
          <a:bodyPr/>
          <a:lstStyle/>
          <a:p>
            <a:pPr eaLnBrk="1" hangingPunct="1"/>
            <a:r>
              <a:rPr lang="en-US" altLang="en-US" sz="4000" dirty="0"/>
              <a:t>Complex Power</a:t>
            </a:r>
          </a:p>
        </p:txBody>
      </p:sp>
      <p:sp>
        <p:nvSpPr>
          <p:cNvPr id="29699" name="Rectangle 3"/>
          <p:cNvSpPr>
            <a:spLocks noGrp="1" noChangeArrowheads="1"/>
          </p:cNvSpPr>
          <p:nvPr>
            <p:ph type="body" idx="1"/>
          </p:nvPr>
        </p:nvSpPr>
        <p:spPr>
          <a:xfrm>
            <a:off x="304800" y="1143000"/>
            <a:ext cx="5562600" cy="5486400"/>
          </a:xfrm>
        </p:spPr>
        <p:txBody>
          <a:bodyPr/>
          <a:lstStyle/>
          <a:p>
            <a:pPr marL="6350" indent="346075" eaLnBrk="1" hangingPunct="1">
              <a:lnSpc>
                <a:spcPct val="90000"/>
              </a:lnSpc>
              <a:buFontTx/>
              <a:buNone/>
            </a:pPr>
            <a:r>
              <a:rPr lang="en-US" altLang="en-US" sz="2200" dirty="0"/>
              <a:t>We have defined real power and reactive power, and indicated why they might be important for efficient power distribution when we have sinusoidal voltages and currents.</a:t>
            </a:r>
          </a:p>
          <a:p>
            <a:pPr marL="6350" indent="346075" eaLnBrk="1" hangingPunct="1">
              <a:lnSpc>
                <a:spcPct val="90000"/>
              </a:lnSpc>
              <a:buFontTx/>
              <a:buNone/>
            </a:pPr>
            <a:r>
              <a:rPr lang="en-US" altLang="en-US" sz="2200" dirty="0"/>
              <a:t>Now we are going to show how they can be found more easily.  We will find that: </a:t>
            </a:r>
          </a:p>
          <a:p>
            <a:pPr marL="6350" indent="346075" eaLnBrk="1" hangingPunct="1">
              <a:lnSpc>
                <a:spcPct val="90000"/>
              </a:lnSpc>
            </a:pPr>
            <a:r>
              <a:rPr lang="en-US" altLang="en-US" sz="2200" dirty="0"/>
              <a:t>A new concept called </a:t>
            </a:r>
            <a:r>
              <a:rPr lang="en-US" altLang="en-US" sz="2200" b="1" dirty="0"/>
              <a:t>complex power</a:t>
            </a:r>
            <a:r>
              <a:rPr lang="en-US" altLang="en-US" sz="2200" dirty="0"/>
              <a:t> can be defined in terms of complex numbers, as a function of the real power and reactive power.</a:t>
            </a:r>
          </a:p>
          <a:p>
            <a:pPr marL="6350" indent="346075" eaLnBrk="1" hangingPunct="1">
              <a:lnSpc>
                <a:spcPct val="90000"/>
              </a:lnSpc>
            </a:pPr>
            <a:r>
              <a:rPr lang="en-US" altLang="en-US" sz="2200" dirty="0"/>
              <a:t>Using phasor analysis makes it relatively simple to find this complex power.</a:t>
            </a:r>
          </a:p>
          <a:p>
            <a:pPr marL="6350" indent="346075" eaLnBrk="1" hangingPunct="1">
              <a:lnSpc>
                <a:spcPct val="90000"/>
              </a:lnSpc>
            </a:pPr>
            <a:r>
              <a:rPr lang="en-US" altLang="en-US" sz="2200" dirty="0"/>
              <a:t>This complex power tells us the real and reactive power, things that we want to know.</a:t>
            </a:r>
          </a:p>
          <a:p>
            <a:pPr marL="6350" indent="346075" eaLnBrk="1" hangingPunct="1">
              <a:lnSpc>
                <a:spcPct val="90000"/>
              </a:lnSpc>
              <a:buFontTx/>
              <a:buNone/>
            </a:pPr>
            <a:endParaRPr lang="en-US" altLang="en-US" sz="2200" dirty="0"/>
          </a:p>
        </p:txBody>
      </p:sp>
      <p:sp>
        <p:nvSpPr>
          <p:cNvPr id="29700" name="Text Box 4"/>
          <p:cNvSpPr txBox="1">
            <a:spLocks noChangeArrowheads="1"/>
          </p:cNvSpPr>
          <p:nvPr/>
        </p:nvSpPr>
        <p:spPr bwMode="auto">
          <a:xfrm>
            <a:off x="6172200" y="3962400"/>
            <a:ext cx="2743200" cy="2895600"/>
          </a:xfrm>
          <a:prstGeom prst="rect">
            <a:avLst/>
          </a:prstGeom>
          <a:solidFill>
            <a:srgbClr val="33CCFF"/>
          </a:solidFill>
          <a:ln w="57150">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latin typeface="Arial" charset="0"/>
              </a:rPr>
              <a:t>The power lines, which connect us from distant power generating systems, result in lost power.  However, this lost power can be reduced by adjustments in the loads.  This led to the use of the concept of reactive power.</a:t>
            </a:r>
          </a:p>
        </p:txBody>
      </p:sp>
      <p:pic>
        <p:nvPicPr>
          <p:cNvPr id="29701" name="Picture 5" descr="C:\WINNT\Profiles\Administrator\Application Data\Microsoft\Media Catalog\Downloaded Clips\cl43\j016797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1249363"/>
            <a:ext cx="274320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28600" y="533400"/>
            <a:ext cx="8610600" cy="685800"/>
          </a:xfrm>
        </p:spPr>
        <p:txBody>
          <a:bodyPr/>
          <a:lstStyle/>
          <a:p>
            <a:pPr eaLnBrk="1" hangingPunct="1"/>
            <a:r>
              <a:rPr lang="en-US" altLang="en-US" sz="4000"/>
              <a:t>AC Circuit Analysis Using Transforms </a:t>
            </a:r>
          </a:p>
        </p:txBody>
      </p:sp>
      <p:sp>
        <p:nvSpPr>
          <p:cNvPr id="2052" name="Rectangle 3"/>
          <p:cNvSpPr>
            <a:spLocks noGrp="1" noChangeArrowheads="1"/>
          </p:cNvSpPr>
          <p:nvPr>
            <p:ph type="body" idx="1"/>
          </p:nvPr>
        </p:nvSpPr>
        <p:spPr>
          <a:xfrm>
            <a:off x="304800" y="1143000"/>
            <a:ext cx="8229600" cy="1524000"/>
          </a:xfrm>
        </p:spPr>
        <p:txBody>
          <a:bodyPr/>
          <a:lstStyle/>
          <a:p>
            <a:pPr marL="6350" indent="346075" eaLnBrk="1" hangingPunct="1">
              <a:lnSpc>
                <a:spcPct val="90000"/>
              </a:lnSpc>
              <a:buFontTx/>
              <a:buNone/>
            </a:pPr>
            <a:r>
              <a:rPr lang="en-US" altLang="en-US" sz="2400"/>
              <a:t>Let’s remember first and foremost that the end goal is to find the solution to real problems.  We will use the transform domain, and discuss quantities which are complex, but obtaining the real solution is the goal.</a:t>
            </a:r>
          </a:p>
        </p:txBody>
      </p:sp>
      <p:graphicFrame>
        <p:nvGraphicFramePr>
          <p:cNvPr id="2050" name="Object 4"/>
          <p:cNvGraphicFramePr>
            <a:graphicFrameLocks noChangeAspect="1"/>
          </p:cNvGraphicFramePr>
          <p:nvPr/>
        </p:nvGraphicFramePr>
        <p:xfrm>
          <a:off x="1143000" y="2351088"/>
          <a:ext cx="6865938" cy="4506912"/>
        </p:xfrm>
        <a:graphic>
          <a:graphicData uri="http://schemas.openxmlformats.org/presentationml/2006/ole">
            <mc:AlternateContent xmlns:mc="http://schemas.openxmlformats.org/markup-compatibility/2006">
              <mc:Choice xmlns:v="urn:schemas-microsoft-com:vml" Requires="v">
                <p:oleObj spid="_x0000_s2099" name="VISIO" r:id="rId4" imgW="6941520" imgH="4558320" progId="Visio.Drawing.6">
                  <p:embed/>
                </p:oleObj>
              </mc:Choice>
              <mc:Fallback>
                <p:oleObj name="VISIO" r:id="rId4" imgW="6941520" imgH="45583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351088"/>
                        <a:ext cx="6865938" cy="450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0"/>
            <a:ext cx="7772400" cy="1447800"/>
          </a:xfrm>
        </p:spPr>
        <p:txBody>
          <a:bodyPr/>
          <a:lstStyle/>
          <a:p>
            <a:pPr eaLnBrk="1" hangingPunct="1"/>
            <a:r>
              <a:rPr lang="en-US" altLang="en-US"/>
              <a:t>Power with Sinusoidal Voltages and Currents</a:t>
            </a:r>
          </a:p>
        </p:txBody>
      </p:sp>
      <p:sp>
        <p:nvSpPr>
          <p:cNvPr id="30723" name="Rectangle 3"/>
          <p:cNvSpPr>
            <a:spLocks noGrp="1" noChangeArrowheads="1"/>
          </p:cNvSpPr>
          <p:nvPr>
            <p:ph type="body" idx="1"/>
          </p:nvPr>
        </p:nvSpPr>
        <p:spPr>
          <a:xfrm>
            <a:off x="685800" y="1981200"/>
            <a:ext cx="8001000" cy="2590800"/>
          </a:xfrm>
        </p:spPr>
        <p:txBody>
          <a:bodyPr/>
          <a:lstStyle/>
          <a:p>
            <a:pPr eaLnBrk="1" hangingPunct="1">
              <a:lnSpc>
                <a:spcPct val="90000"/>
              </a:lnSpc>
            </a:pPr>
            <a:r>
              <a:rPr lang="en-US" altLang="en-US" sz="2800"/>
              <a:t>It is important to remember that nothing has really changed with respect to the power expressions that we are looking for.  Power is still obtained by multiplying voltage and current.</a:t>
            </a:r>
          </a:p>
          <a:p>
            <a:pPr eaLnBrk="1" hangingPunct="1">
              <a:lnSpc>
                <a:spcPct val="90000"/>
              </a:lnSpc>
            </a:pPr>
            <a:r>
              <a:rPr lang="en-US" altLang="en-US" sz="2800"/>
              <a:t>The fact that the voltage and current are sine waves or cosine waves does not change this formula.</a:t>
            </a:r>
          </a:p>
        </p:txBody>
      </p:sp>
      <p:pic>
        <p:nvPicPr>
          <p:cNvPr id="30724" name="Picture 4" descr="C:\WINNT\Profiles\Administrator\Application Data\Microsoft\Media Catalog\Downloaded Clips\cl0\AG00628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334000"/>
            <a:ext cx="1771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descr="C:\WINNT\Profiles\Administrator\Application Data\Microsoft\Media Catalog\Downloaded Clips\cl0\AG00628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5334000"/>
            <a:ext cx="1771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6" descr="C:\WINNT\Profiles\Administrator\Application Data\Microsoft\Media Catalog\Downloaded Clips\cl0\AG00628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5334000"/>
            <a:ext cx="1771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7" descr="C:\WINNT\Profiles\Administrator\Application Data\Microsoft\Media Catalog\Downloaded Clips\cl0\AG00628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334000"/>
            <a:ext cx="1771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2362200" y="0"/>
            <a:ext cx="6781800" cy="762000"/>
          </a:xfrm>
        </p:spPr>
        <p:txBody>
          <a:bodyPr/>
          <a:lstStyle/>
          <a:p>
            <a:pPr eaLnBrk="1" hangingPunct="1"/>
            <a:r>
              <a:rPr lang="en-US" altLang="en-US" sz="3600"/>
              <a:t>Power as a Function of Time</a:t>
            </a:r>
          </a:p>
        </p:txBody>
      </p:sp>
      <p:sp>
        <p:nvSpPr>
          <p:cNvPr id="3077" name="Rectangle 3"/>
          <p:cNvSpPr>
            <a:spLocks noGrp="1" noChangeArrowheads="1"/>
          </p:cNvSpPr>
          <p:nvPr>
            <p:ph type="body" idx="1"/>
          </p:nvPr>
        </p:nvSpPr>
        <p:spPr>
          <a:xfrm>
            <a:off x="533400" y="1219200"/>
            <a:ext cx="6248400" cy="1981200"/>
          </a:xfrm>
        </p:spPr>
        <p:txBody>
          <a:bodyPr/>
          <a:lstStyle/>
          <a:p>
            <a:pPr eaLnBrk="1" hangingPunct="1">
              <a:lnSpc>
                <a:spcPct val="90000"/>
              </a:lnSpc>
              <a:buFontTx/>
              <a:buNone/>
            </a:pPr>
            <a:r>
              <a:rPr lang="en-US" altLang="en-US" sz="2800" dirty="0"/>
              <a:t>We start with the equation for power as a function of time, when the voltage are current are sinusoids.  We derived this in Lecture Set #9.  We found that</a:t>
            </a:r>
          </a:p>
        </p:txBody>
      </p:sp>
      <p:pic>
        <p:nvPicPr>
          <p:cNvPr id="3078" name="Picture 4" descr="E:\Program Files\Microsoft Office\Clipart\smbusbas\bd10432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1295400"/>
            <a:ext cx="17970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4" name="Object 5"/>
          <p:cNvGraphicFramePr>
            <a:graphicFrameLocks noChangeAspect="1"/>
          </p:cNvGraphicFramePr>
          <p:nvPr>
            <p:extLst>
              <p:ext uri="{D42A27DB-BD31-4B8C-83A1-F6EECF244321}">
                <p14:modId xmlns:p14="http://schemas.microsoft.com/office/powerpoint/2010/main" val="2550452031"/>
              </p:ext>
            </p:extLst>
          </p:nvPr>
        </p:nvGraphicFramePr>
        <p:xfrm>
          <a:off x="3276600" y="3035300"/>
          <a:ext cx="3887788" cy="2541588"/>
        </p:xfrm>
        <a:graphic>
          <a:graphicData uri="http://schemas.openxmlformats.org/presentationml/2006/ole">
            <mc:AlternateContent xmlns:mc="http://schemas.openxmlformats.org/markup-compatibility/2006">
              <mc:Choice xmlns:v="urn:schemas-microsoft-com:vml" Requires="v">
                <p:oleObj spid="_x0000_s3173" name="Equation" r:id="rId5" imgW="1866600" imgH="1218960" progId="Equation.DSMT4">
                  <p:embed/>
                </p:oleObj>
              </mc:Choice>
              <mc:Fallback>
                <p:oleObj name="Equation" r:id="rId5" imgW="1866600" imgH="1218960" progId="Equation.DSMT4">
                  <p:embed/>
                  <p:pic>
                    <p:nvPicPr>
                      <p:cNvPr id="0" name="Object 5"/>
                      <p:cNvPicPr>
                        <a:picLocks noChangeAspect="1" noChangeArrowheads="1"/>
                      </p:cNvPicPr>
                      <p:nvPr/>
                    </p:nvPicPr>
                    <p:blipFill>
                      <a:blip r:embed="rId6"/>
                      <a:srcRect/>
                      <a:stretch>
                        <a:fillRect/>
                      </a:stretch>
                    </p:blipFill>
                    <p:spPr bwMode="auto">
                      <a:xfrm>
                        <a:off x="3276600" y="3035300"/>
                        <a:ext cx="3887788" cy="25415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6"/>
          <p:cNvGraphicFramePr>
            <a:graphicFrameLocks noChangeAspect="1"/>
          </p:cNvGraphicFramePr>
          <p:nvPr/>
        </p:nvGraphicFramePr>
        <p:xfrm>
          <a:off x="152400" y="3429000"/>
          <a:ext cx="3049588" cy="1327150"/>
        </p:xfrm>
        <a:graphic>
          <a:graphicData uri="http://schemas.openxmlformats.org/presentationml/2006/ole">
            <mc:AlternateContent xmlns:mc="http://schemas.openxmlformats.org/markup-compatibility/2006">
              <mc:Choice xmlns:v="urn:schemas-microsoft-com:vml" Requires="v">
                <p:oleObj spid="_x0000_s3174" name="Equation" r:id="rId7" imgW="1549080" imgH="672840" progId="Equation.DSMT4">
                  <p:embed/>
                </p:oleObj>
              </mc:Choice>
              <mc:Fallback>
                <p:oleObj name="Equation" r:id="rId7" imgW="1549080" imgH="67284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3429000"/>
                        <a:ext cx="3049588" cy="13271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9" name="Rectangle 7"/>
          <p:cNvSpPr>
            <a:spLocks noChangeArrowheads="1"/>
          </p:cNvSpPr>
          <p:nvPr/>
        </p:nvSpPr>
        <p:spPr bwMode="auto">
          <a:xfrm>
            <a:off x="304800" y="5638800"/>
            <a:ext cx="670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altLang="en-US" dirty="0">
                <a:latin typeface="Arial" charset="0"/>
              </a:rPr>
              <a:t>The terms set off in </a:t>
            </a:r>
            <a:r>
              <a:rPr lang="en-US" altLang="en-US" dirty="0">
                <a:solidFill>
                  <a:srgbClr val="FF0000"/>
                </a:solidFill>
                <a:latin typeface="Arial" charset="0"/>
              </a:rPr>
              <a:t>red</a:t>
            </a:r>
            <a:r>
              <a:rPr lang="en-US" altLang="en-US" dirty="0">
                <a:latin typeface="Arial" charset="0"/>
              </a:rPr>
              <a:t> and </a:t>
            </a:r>
            <a:r>
              <a:rPr lang="en-US" altLang="en-US" dirty="0">
                <a:solidFill>
                  <a:srgbClr val="0070C0"/>
                </a:solidFill>
                <a:latin typeface="Arial" charset="0"/>
              </a:rPr>
              <a:t>blue </a:t>
            </a:r>
            <a:r>
              <a:rPr lang="en-US" altLang="en-US" dirty="0">
                <a:latin typeface="Arial" charset="0"/>
              </a:rPr>
              <a:t>above have meaning and are useful, and so we gave them names.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2362200" y="0"/>
            <a:ext cx="6781800" cy="762000"/>
          </a:xfrm>
        </p:spPr>
        <p:txBody>
          <a:bodyPr/>
          <a:lstStyle/>
          <a:p>
            <a:pPr eaLnBrk="1" hangingPunct="1"/>
            <a:r>
              <a:rPr lang="en-US" altLang="en-US"/>
              <a:t>Definition of Real Power</a:t>
            </a:r>
          </a:p>
        </p:txBody>
      </p:sp>
      <p:sp>
        <p:nvSpPr>
          <p:cNvPr id="4102" name="Rectangle 3"/>
          <p:cNvSpPr>
            <a:spLocks noGrp="1" noChangeArrowheads="1"/>
          </p:cNvSpPr>
          <p:nvPr>
            <p:ph type="body" idx="1"/>
          </p:nvPr>
        </p:nvSpPr>
        <p:spPr>
          <a:xfrm>
            <a:off x="609600" y="990600"/>
            <a:ext cx="6248400" cy="1828800"/>
          </a:xfrm>
        </p:spPr>
        <p:txBody>
          <a:bodyPr/>
          <a:lstStyle/>
          <a:p>
            <a:pPr eaLnBrk="1" hangingPunct="1">
              <a:lnSpc>
                <a:spcPct val="90000"/>
              </a:lnSpc>
              <a:buFontTx/>
              <a:buNone/>
            </a:pPr>
            <a:r>
              <a:rPr lang="en-US" altLang="en-US" sz="2800" dirty="0"/>
              <a:t>We define the term in </a:t>
            </a:r>
            <a:r>
              <a:rPr lang="en-US" altLang="en-US" sz="2800" dirty="0">
                <a:solidFill>
                  <a:srgbClr val="FF0000"/>
                </a:solidFill>
              </a:rPr>
              <a:t>red</a:t>
            </a:r>
            <a:r>
              <a:rPr lang="en-US" altLang="en-US" sz="2800" dirty="0"/>
              <a:t> to be the </a:t>
            </a:r>
            <a:r>
              <a:rPr lang="en-US" altLang="en-US" sz="2800" b="1" dirty="0"/>
              <a:t>Real Power</a:t>
            </a:r>
            <a:r>
              <a:rPr lang="en-US" altLang="en-US" sz="2800" dirty="0"/>
              <a:t>.  We use the capital letter </a:t>
            </a:r>
            <a:r>
              <a:rPr lang="en-US" altLang="en-US" sz="2800" i="1" dirty="0"/>
              <a:t>P</a:t>
            </a:r>
            <a:r>
              <a:rPr lang="en-US" altLang="en-US" sz="2800" dirty="0"/>
              <a:t> for this.  Note that we have already shown that this is the average power as well.</a:t>
            </a:r>
          </a:p>
        </p:txBody>
      </p:sp>
      <p:graphicFrame>
        <p:nvGraphicFramePr>
          <p:cNvPr id="4099" name="Object 5"/>
          <p:cNvGraphicFramePr>
            <a:graphicFrameLocks noChangeAspect="1"/>
          </p:cNvGraphicFramePr>
          <p:nvPr/>
        </p:nvGraphicFramePr>
        <p:xfrm>
          <a:off x="152400" y="3048000"/>
          <a:ext cx="3049588" cy="1327150"/>
        </p:xfrm>
        <a:graphic>
          <a:graphicData uri="http://schemas.openxmlformats.org/presentationml/2006/ole">
            <mc:AlternateContent xmlns:mc="http://schemas.openxmlformats.org/markup-compatibility/2006">
              <mc:Choice xmlns:v="urn:schemas-microsoft-com:vml" Requires="v">
                <p:oleObj spid="_x0000_s4243" name="Equation" r:id="rId4" imgW="1549080" imgH="672840" progId="Equation.DSMT4">
                  <p:embed/>
                </p:oleObj>
              </mc:Choice>
              <mc:Fallback>
                <p:oleObj name="Equation" r:id="rId4" imgW="1549080" imgH="6728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0"/>
                        <a:ext cx="3049588" cy="13271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6"/>
          <p:cNvGraphicFramePr>
            <a:graphicFrameLocks noChangeAspect="1"/>
          </p:cNvGraphicFramePr>
          <p:nvPr/>
        </p:nvGraphicFramePr>
        <p:xfrm>
          <a:off x="128588" y="5638800"/>
          <a:ext cx="5719762" cy="881063"/>
        </p:xfrm>
        <a:graphic>
          <a:graphicData uri="http://schemas.openxmlformats.org/presentationml/2006/ole">
            <mc:AlternateContent xmlns:mc="http://schemas.openxmlformats.org/markup-compatibility/2006">
              <mc:Choice xmlns:v="urn:schemas-microsoft-com:vml" Requires="v">
                <p:oleObj spid="_x0000_s4244" name="Equation" r:id="rId6" imgW="2552400" imgH="393480" progId="Equation.DSMT4">
                  <p:embed/>
                </p:oleObj>
              </mc:Choice>
              <mc:Fallback>
                <p:oleObj name="Equation" r:id="rId6" imgW="255240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588" y="5638800"/>
                        <a:ext cx="5719762" cy="88106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3" name="Picture 7" descr="C:\WINNT\Profiles\Administrator\Application Data\Microsoft\Media Catalog\Downloaded Clips\cl29\j0104586.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10400" y="1066800"/>
            <a:ext cx="1827213"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2550452031"/>
              </p:ext>
            </p:extLst>
          </p:nvPr>
        </p:nvGraphicFramePr>
        <p:xfrm>
          <a:off x="3276600" y="3035300"/>
          <a:ext cx="3887788" cy="2541588"/>
        </p:xfrm>
        <a:graphic>
          <a:graphicData uri="http://schemas.openxmlformats.org/presentationml/2006/ole">
            <mc:AlternateContent xmlns:mc="http://schemas.openxmlformats.org/markup-compatibility/2006">
              <mc:Choice xmlns:v="urn:schemas-microsoft-com:vml" Requires="v">
                <p:oleObj spid="_x0000_s4245" name="Equation" r:id="rId9" imgW="1866600" imgH="1218960" progId="Equation.DSMT4">
                  <p:embed/>
                </p:oleObj>
              </mc:Choice>
              <mc:Fallback>
                <p:oleObj name="Equation" r:id="rId9" imgW="1866600" imgH="121896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3035300"/>
                        <a:ext cx="3887788" cy="25415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2362200" y="0"/>
            <a:ext cx="6781800" cy="685800"/>
          </a:xfrm>
        </p:spPr>
        <p:txBody>
          <a:bodyPr/>
          <a:lstStyle/>
          <a:p>
            <a:pPr eaLnBrk="1" hangingPunct="1"/>
            <a:r>
              <a:rPr lang="en-US" altLang="en-US" sz="4000"/>
              <a:t>Definition of Reactive Power</a:t>
            </a:r>
          </a:p>
        </p:txBody>
      </p:sp>
      <p:sp>
        <p:nvSpPr>
          <p:cNvPr id="5126" name="Rectangle 3"/>
          <p:cNvSpPr>
            <a:spLocks noGrp="1" noChangeArrowheads="1"/>
          </p:cNvSpPr>
          <p:nvPr>
            <p:ph type="body" idx="1"/>
          </p:nvPr>
        </p:nvSpPr>
        <p:spPr>
          <a:xfrm>
            <a:off x="304800" y="914400"/>
            <a:ext cx="6096000" cy="1828800"/>
          </a:xfrm>
        </p:spPr>
        <p:txBody>
          <a:bodyPr/>
          <a:lstStyle/>
          <a:p>
            <a:pPr eaLnBrk="1" hangingPunct="1">
              <a:lnSpc>
                <a:spcPct val="90000"/>
              </a:lnSpc>
              <a:buFontTx/>
              <a:buNone/>
            </a:pPr>
            <a:r>
              <a:rPr lang="en-US" altLang="en-US" sz="2800" dirty="0"/>
              <a:t>We define the term in </a:t>
            </a:r>
            <a:r>
              <a:rPr lang="en-US" altLang="en-US" sz="2800" dirty="0">
                <a:solidFill>
                  <a:srgbClr val="0070C0"/>
                </a:solidFill>
              </a:rPr>
              <a:t>blue </a:t>
            </a:r>
            <a:r>
              <a:rPr lang="en-US" altLang="en-US" sz="2800" dirty="0"/>
              <a:t>to be the </a:t>
            </a:r>
            <a:r>
              <a:rPr lang="en-US" altLang="en-US" sz="2800" b="1" dirty="0"/>
              <a:t>Reactive Power</a:t>
            </a:r>
            <a:r>
              <a:rPr lang="en-US" altLang="en-US" sz="2800" dirty="0"/>
              <a:t>.  We use the capital letter </a:t>
            </a:r>
            <a:r>
              <a:rPr lang="en-US" altLang="en-US" sz="2800" i="1" dirty="0"/>
              <a:t>Q</a:t>
            </a:r>
            <a:r>
              <a:rPr lang="en-US" altLang="en-US" sz="2800" dirty="0"/>
              <a:t> for this.  </a:t>
            </a:r>
          </a:p>
        </p:txBody>
      </p:sp>
      <p:graphicFrame>
        <p:nvGraphicFramePr>
          <p:cNvPr id="5123" name="Object 5"/>
          <p:cNvGraphicFramePr>
            <a:graphicFrameLocks noChangeAspect="1"/>
          </p:cNvGraphicFramePr>
          <p:nvPr/>
        </p:nvGraphicFramePr>
        <p:xfrm>
          <a:off x="152400" y="3048000"/>
          <a:ext cx="3049588" cy="1327150"/>
        </p:xfrm>
        <a:graphic>
          <a:graphicData uri="http://schemas.openxmlformats.org/presentationml/2006/ole">
            <mc:AlternateContent xmlns:mc="http://schemas.openxmlformats.org/markup-compatibility/2006">
              <mc:Choice xmlns:v="urn:schemas-microsoft-com:vml" Requires="v">
                <p:oleObj spid="_x0000_s5267" name="Equation" r:id="rId4" imgW="1549080" imgH="672840" progId="Equation.DSMT4">
                  <p:embed/>
                </p:oleObj>
              </mc:Choice>
              <mc:Fallback>
                <p:oleObj name="Equation" r:id="rId4" imgW="1549080" imgH="6728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0"/>
                        <a:ext cx="3049588" cy="1327150"/>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4" name="Object 6"/>
          <p:cNvGraphicFramePr>
            <a:graphicFrameLocks noChangeAspect="1"/>
          </p:cNvGraphicFramePr>
          <p:nvPr/>
        </p:nvGraphicFramePr>
        <p:xfrm>
          <a:off x="569913" y="5638800"/>
          <a:ext cx="4837112" cy="881063"/>
        </p:xfrm>
        <a:graphic>
          <a:graphicData uri="http://schemas.openxmlformats.org/presentationml/2006/ole">
            <mc:AlternateContent xmlns:mc="http://schemas.openxmlformats.org/markup-compatibility/2006">
              <mc:Choice xmlns:v="urn:schemas-microsoft-com:vml" Requires="v">
                <p:oleObj spid="_x0000_s5268" name="Equation" r:id="rId6" imgW="2158920" imgH="393480" progId="Equation.DSMT4">
                  <p:embed/>
                </p:oleObj>
              </mc:Choice>
              <mc:Fallback>
                <p:oleObj name="Equation" r:id="rId6" imgW="2158920" imgH="393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9913" y="5638800"/>
                        <a:ext cx="4837112" cy="881063"/>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7" name="Picture 7" descr="E:\Program Files\Microsoft Office\Clipart\standard\stddir4\ph01957j.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1066800"/>
            <a:ext cx="2514600" cy="17319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2" name="Object 1"/>
          <p:cNvGraphicFramePr>
            <a:graphicFrameLocks noChangeAspect="1"/>
          </p:cNvGraphicFramePr>
          <p:nvPr>
            <p:extLst>
              <p:ext uri="{D42A27DB-BD31-4B8C-83A1-F6EECF244321}">
                <p14:modId xmlns:p14="http://schemas.microsoft.com/office/powerpoint/2010/main" val="2550452031"/>
              </p:ext>
            </p:extLst>
          </p:nvPr>
        </p:nvGraphicFramePr>
        <p:xfrm>
          <a:off x="3276600" y="3035300"/>
          <a:ext cx="3887788" cy="2541588"/>
        </p:xfrm>
        <a:graphic>
          <a:graphicData uri="http://schemas.openxmlformats.org/presentationml/2006/ole">
            <mc:AlternateContent xmlns:mc="http://schemas.openxmlformats.org/markup-compatibility/2006">
              <mc:Choice xmlns:v="urn:schemas-microsoft-com:vml" Requires="v">
                <p:oleObj spid="_x0000_s5269" name="Equation" r:id="rId9" imgW="1866600" imgH="1218960" progId="Equation.DSMT4">
                  <p:embed/>
                </p:oleObj>
              </mc:Choice>
              <mc:Fallback>
                <p:oleObj name="Equation" r:id="rId9" imgW="1866600" imgH="121896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3035300"/>
                        <a:ext cx="3887788" cy="2541588"/>
                      </a:xfrm>
                      <a:prstGeom prst="rect">
                        <a:avLst/>
                      </a:prstGeom>
                      <a:solidFill>
                        <a:srgbClr val="66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4848</TotalTime>
  <Words>2455</Words>
  <Application>Microsoft Macintosh PowerPoint</Application>
  <PresentationFormat>On-screen Show (4:3)</PresentationFormat>
  <Paragraphs>164</Paragraphs>
  <Slides>34</Slides>
  <Notes>33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1" baseType="lpstr">
      <vt:lpstr>Arial</vt:lpstr>
      <vt:lpstr>Cambria Math</vt:lpstr>
      <vt:lpstr>Symbol</vt:lpstr>
      <vt:lpstr>Times New Roman</vt:lpstr>
      <vt:lpstr>Fireball</vt:lpstr>
      <vt:lpstr>VISIO</vt:lpstr>
      <vt:lpstr>Equation</vt:lpstr>
      <vt:lpstr>ECE 2202  Circuit Analysis II</vt:lpstr>
      <vt:lpstr>Overview of Lecture Set  Complex Power</vt:lpstr>
      <vt:lpstr>Textbook Coverage</vt:lpstr>
      <vt:lpstr>Complex Power</vt:lpstr>
      <vt:lpstr>AC Circuit Analysis Using Transforms </vt:lpstr>
      <vt:lpstr>Power with Sinusoidal Voltages and Currents</vt:lpstr>
      <vt:lpstr>Power as a Function of Time</vt:lpstr>
      <vt:lpstr>Definition of Real Power</vt:lpstr>
      <vt:lpstr>Definition of Reactive Power</vt:lpstr>
      <vt:lpstr>Definition of Complex Power</vt:lpstr>
      <vt:lpstr>Definition of Apparent Power</vt:lpstr>
      <vt:lpstr>Units for Complex Power</vt:lpstr>
      <vt:lpstr>Meaning of Complex Power</vt:lpstr>
      <vt:lpstr>The Usefulness of  Complex Power – Part 1</vt:lpstr>
      <vt:lpstr>The Usefulness of  Complex Power – Part 2</vt:lpstr>
      <vt:lpstr>The Usefulness of  Complex Power – Part 3</vt:lpstr>
      <vt:lpstr>The Usefulness of  Complex Power – Part 4</vt:lpstr>
      <vt:lpstr>The Usefulness of  Complex Power – Part 5</vt:lpstr>
      <vt:lpstr>The Usefulness of  Complex Power – Part 6</vt:lpstr>
      <vt:lpstr>The Usefulness of  Complex Power – Part 7</vt:lpstr>
      <vt:lpstr>The Usefulness of  Complex Power – Part 8</vt:lpstr>
      <vt:lpstr>Notation with RMS Phasors </vt:lpstr>
      <vt:lpstr>Important Notes – 1</vt:lpstr>
      <vt:lpstr>Important Notes – 2</vt:lpstr>
      <vt:lpstr>Important Notes – 3</vt:lpstr>
      <vt:lpstr>Important Notes – 4</vt:lpstr>
      <vt:lpstr>Important Notes – 5</vt:lpstr>
      <vt:lpstr>Important Notes – 6</vt:lpstr>
      <vt:lpstr>Sample Problem 1</vt:lpstr>
      <vt:lpstr>Sample Problem 2</vt:lpstr>
      <vt:lpstr>Sample Problem 3</vt:lpstr>
      <vt:lpstr>Sample Problem 4</vt:lpstr>
      <vt:lpstr>Sample Problem 5</vt:lpstr>
      <vt:lpstr>So what is the point of all this?</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Power, Lecture Set 12</dc:title>
  <dc:subject>Complex Power, Chapter 10</dc:subject>
  <dc:creator>Dave Shattuck</dc:creator>
  <cp:lastModifiedBy>David Shattuck</cp:lastModifiedBy>
  <cp:revision>316</cp:revision>
  <cp:lastPrinted>1999-08-25T18:07:04Z</cp:lastPrinted>
  <dcterms:created xsi:type="dcterms:W3CDTF">1999-08-24T13:57:19Z</dcterms:created>
  <dcterms:modified xsi:type="dcterms:W3CDTF">2021-04-12T21:27:44Z</dcterms:modified>
</cp:coreProperties>
</file>