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FF99"/>
    <a:srgbClr val="FF9933"/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26" d="100"/>
          <a:sy n="26" d="100"/>
        </p:scale>
        <p:origin x="-1320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e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727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727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8A8A4C-9AC1-4E0C-AE4B-E8403E39E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21B0C82-1000-4600-91AC-D652C3203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47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2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9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ACA09-1824-43E8-A5FC-9058CCF72B4F}" type="slidenum">
              <a:rPr lang="en-US"/>
              <a:pPr/>
              <a:t>3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66563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6564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656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B2982-579C-4B66-BF1E-BA2444A26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3992C-2EF8-487A-8070-926B89EA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9F91-EBA6-4AB5-8AFC-78FCD3C3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7E6B0-D03D-4645-8A86-4A8EDAAC8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600C-DA2C-405D-AB06-E37E78B52F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6C81C-4DB7-42E7-B79D-BC88E4039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882355-B1A0-46F7-94AF-99C00945C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02A8-9FED-454E-974E-AB5B640BA8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8534076-0BB0-4E43-AA3E-B36E86B45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90F40-FC41-4D7F-8D4C-7102C14F6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6553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6554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fld id="{BB20C447-3203-4DD8-A53E-F8EECF862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18" Type="http://schemas.openxmlformats.org/officeDocument/2006/relationships/image" Target="../media/image3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e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6.bin"/><Relationship Id="rId26" Type="http://schemas.openxmlformats.org/officeDocument/2006/relationships/image" Target="../media/image21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7.wmf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24" Type="http://schemas.openxmlformats.org/officeDocument/2006/relationships/image" Target="../media/image3.jpeg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55117" y="1152181"/>
            <a:ext cx="156805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2021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40288"/>
              </p:ext>
            </p:extLst>
          </p:nvPr>
        </p:nvGraphicFramePr>
        <p:xfrm>
          <a:off x="4235081" y="3284150"/>
          <a:ext cx="3415842" cy="463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" imgW="1892300" imgH="254000" progId="Equation.DSMT4">
                  <p:embed/>
                </p:oleObj>
              </mc:Choice>
              <mc:Fallback>
                <p:oleObj name="Equation" r:id="rId4" imgW="18923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081" y="3284150"/>
                        <a:ext cx="3415842" cy="4634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43464" y="2574922"/>
            <a:ext cx="11015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chemeClr val="bg2"/>
                </a:solidFill>
                <a:ea typeface="Times New Roman" panose="02020603050405020304" pitchFamily="18" charset="0"/>
              </a:rPr>
              <a:t>An electromagnetic surface wave propagates on a grounded dielectric slab as shown below. (The structure is infinite in the </a:t>
            </a:r>
            <a:r>
              <a:rPr lang="en-US" altLang="en-US" sz="14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y</a:t>
            </a:r>
            <a:r>
              <a:rPr lang="en-US" altLang="en-US" sz="1400" dirty="0">
                <a:solidFill>
                  <a:schemeClr val="bg2"/>
                </a:solidFill>
                <a:ea typeface="Times New Roman" panose="02020603050405020304" pitchFamily="18" charset="0"/>
              </a:rPr>
              <a:t> direction.)  In the air region above the slab (</a:t>
            </a:r>
            <a:r>
              <a:rPr lang="en-US" altLang="en-US" sz="14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z</a:t>
            </a:r>
            <a:r>
              <a:rPr lang="en-US" altLang="en-US" sz="1400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 &gt; 0</a:t>
            </a:r>
            <a:r>
              <a:rPr lang="en-US" altLang="en-US" sz="1400" dirty="0">
                <a:solidFill>
                  <a:schemeClr val="bg2"/>
                </a:solidFill>
                <a:ea typeface="Times New Roman" panose="02020603050405020304" pitchFamily="18" charset="0"/>
              </a:rPr>
              <a:t>), the electric field in the phasor domain has the following form:</a:t>
            </a:r>
            <a:endParaRPr lang="en-US" altLang="en-US" sz="1400" dirty="0">
              <a:solidFill>
                <a:schemeClr val="bg2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207698" y="3818719"/>
            <a:ext cx="987724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where </a:t>
            </a:r>
            <a:r>
              <a:rPr lang="en-US" altLang="en-US" sz="1200" i="1" dirty="0" err="1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k</a:t>
            </a:r>
            <a:r>
              <a:rPr lang="en-US" altLang="en-US" sz="1200" i="1" baseline="-25000" dirty="0" err="1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x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 and 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200" i="1" baseline="-25000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z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are both positive real numbers.  Note that there is no 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y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 variation of the fields of this surface wave</a:t>
            </a:r>
            <a:r>
              <a:rPr lang="en-US" altLang="en-US" sz="1200" dirty="0" smtClean="0">
                <a:solidFill>
                  <a:schemeClr val="bg2"/>
                </a:solidFill>
                <a:ea typeface="Times New Roman" panose="02020603050405020304" pitchFamily="18" charset="0"/>
              </a:rPr>
              <a:t>.</a:t>
            </a:r>
          </a:p>
          <a:p>
            <a:r>
              <a:rPr lang="en-US" altLang="en-US" sz="1200" dirty="0" smtClean="0">
                <a:solidFill>
                  <a:schemeClr val="bg2"/>
                </a:solidFill>
                <a:ea typeface="Times New Roman" panose="02020603050405020304" pitchFamily="18" charset="0"/>
              </a:rPr>
              <a:t> </a:t>
            </a:r>
            <a:endParaRPr lang="en-US" altLang="en-US" sz="1200" dirty="0">
              <a:solidFill>
                <a:schemeClr val="bg2"/>
              </a:solidFill>
              <a:ea typeface="Times New Roman" panose="02020603050405020304" pitchFamily="18" charset="0"/>
            </a:endParaRPr>
          </a:p>
          <a:p>
            <a:endParaRPr lang="en-US" altLang="en-US" sz="800" dirty="0">
              <a:solidFill>
                <a:schemeClr val="bg2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a) Find the magnetic field vector </a:t>
            </a:r>
            <a:r>
              <a:rPr lang="en-US" altLang="en-US" sz="1200" i="1" u="sng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H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 in the air region, in the phasor domain.</a:t>
            </a:r>
            <a:endParaRPr lang="en-US" altLang="en-US" sz="800" dirty="0">
              <a:solidFill>
                <a:schemeClr val="bg2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b) Find the complex Poynting vector in the air region.</a:t>
            </a:r>
            <a:endParaRPr lang="en-US" altLang="en-US" sz="800" dirty="0">
              <a:solidFill>
                <a:schemeClr val="bg2"/>
              </a:solidFill>
            </a:endParaRPr>
          </a:p>
          <a:p>
            <a:pPr marL="176213" indent="-176213" defTabSz="858838"/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c) Find the time average power in watts going (from left to right) through a surface 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S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, which extends from the top of the slab (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z</a:t>
            </a:r>
            <a:r>
              <a:rPr lang="en-US" altLang="en-US" sz="1200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 = 0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) to infinity in the vertical 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z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 direction, and is one meter wide in the </a:t>
            </a:r>
            <a:r>
              <a:rPr lang="en-US" altLang="en-US" sz="1200" i="1" dirty="0">
                <a:solidFill>
                  <a:schemeClr val="bg2"/>
                </a:solidFill>
                <a:latin typeface="+mn-lt"/>
                <a:ea typeface="Times New Roman" panose="02020603050405020304" pitchFamily="18" charset="0"/>
              </a:rPr>
              <a:t>y</a:t>
            </a:r>
            <a:r>
              <a:rPr lang="en-US" altLang="en-US" sz="1200" dirty="0">
                <a:solidFill>
                  <a:schemeClr val="bg2"/>
                </a:solidFill>
                <a:ea typeface="Times New Roman" panose="02020603050405020304" pitchFamily="18" charset="0"/>
              </a:rPr>
              <a:t> direction. </a:t>
            </a:r>
            <a:endParaRPr lang="en-US" altLang="en-US" sz="1800" dirty="0">
              <a:solidFill>
                <a:schemeClr val="bg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3771" y="5443303"/>
            <a:ext cx="3948638" cy="11363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31237" y="312061"/>
            <a:ext cx="1828800" cy="18516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735" y="421329"/>
            <a:ext cx="1828800" cy="18516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199" y="1295400"/>
            <a:ext cx="156805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bg1"/>
                </a:solidFill>
                <a:latin typeface="+mj-lt"/>
              </a:rPr>
              <a:t>Exam 1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</a:rPr>
              <a:t>Spring 2017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28940" y="491237"/>
            <a:ext cx="53412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1100" dirty="0">
                <a:ea typeface="Times New Roman" panose="02020603050405020304" pitchFamily="18" charset="0"/>
              </a:rPr>
              <a:t>,</a:t>
            </a:r>
            <a:endParaRPr lang="en-US" altLang="en-US" sz="800" dirty="0"/>
          </a:p>
          <a:p>
            <a:pPr algn="just"/>
            <a:r>
              <a:rPr lang="en-US" altLang="en-US" sz="1200" dirty="0">
                <a:ea typeface="Times New Roman" panose="02020603050405020304" pitchFamily="18" charset="0"/>
              </a:rPr>
              <a:t>here </a:t>
            </a:r>
            <a:endParaRPr lang="en-US" altLang="en-US" sz="1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118905"/>
              </p:ext>
            </p:extLst>
          </p:nvPr>
        </p:nvGraphicFramePr>
        <p:xfrm>
          <a:off x="4336508" y="2936458"/>
          <a:ext cx="34163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4" imgW="3416977" imgH="463263" progId="Equation.DSMT4">
                  <p:embed/>
                </p:oleObj>
              </mc:Choice>
              <mc:Fallback>
                <p:oleObj name="Equation" r:id="rId4" imgW="3416977" imgH="463263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6508" y="2936458"/>
                        <a:ext cx="3416300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279455" y="3623095"/>
            <a:ext cx="5247242" cy="2593018"/>
            <a:chOff x="1428980" y="3234906"/>
            <a:chExt cx="5247242" cy="2593018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1158182"/>
                </p:ext>
              </p:extLst>
            </p:nvPr>
          </p:nvGraphicFramePr>
          <p:xfrm>
            <a:off x="1997158" y="4983530"/>
            <a:ext cx="195502" cy="2531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9" name="Equation" r:id="rId6" imgW="126720" imgH="139680" progId="Equation.DSMT4">
                    <p:embed/>
                  </p:oleObj>
                </mc:Choice>
                <mc:Fallback>
                  <p:oleObj name="Equation" r:id="rId6" imgW="126720" imgH="139680" progId="Equation.DSMT4">
                    <p:embed/>
                    <p:pic>
                      <p:nvPicPr>
                        <p:cNvPr id="4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158" y="4983530"/>
                          <a:ext cx="195502" cy="2531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4010653"/>
                </p:ext>
              </p:extLst>
            </p:nvPr>
          </p:nvGraphicFramePr>
          <p:xfrm>
            <a:off x="1428980" y="4322213"/>
            <a:ext cx="176410" cy="2297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0" name="Equation" r:id="rId8" imgW="126720" imgH="126720" progId="Equation.DSMT4">
                    <p:embed/>
                  </p:oleObj>
                </mc:Choice>
                <mc:Fallback>
                  <p:oleObj name="Equation" r:id="rId8" imgW="126720" imgH="126720" progId="Equation.DSMT4">
                    <p:embed/>
                    <p:pic>
                      <p:nvPicPr>
                        <p:cNvPr id="5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980" y="4322213"/>
                          <a:ext cx="176410" cy="2297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524440" y="5268420"/>
              <a:ext cx="5150255" cy="470768"/>
            </a:xfrm>
            <a:prstGeom prst="rect">
              <a:avLst/>
            </a:prstGeom>
            <a:solidFill>
              <a:srgbClr val="BFBFB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524440" y="5739188"/>
              <a:ext cx="5151782" cy="8873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080" name="AutoShape 8"/>
            <p:cNvCxnSpPr>
              <a:cxnSpLocks noChangeShapeType="1"/>
            </p:cNvCxnSpPr>
            <p:nvPr/>
          </p:nvCxnSpPr>
          <p:spPr bwMode="auto">
            <a:xfrm>
              <a:off x="1515276" y="5279628"/>
              <a:ext cx="4307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1" name="AutoShape 9"/>
            <p:cNvCxnSpPr>
              <a:cxnSpLocks noChangeShapeType="1"/>
            </p:cNvCxnSpPr>
            <p:nvPr/>
          </p:nvCxnSpPr>
          <p:spPr bwMode="auto">
            <a:xfrm rot="16200000">
              <a:off x="1256452" y="4965783"/>
              <a:ext cx="52681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5131046"/>
                </p:ext>
              </p:extLst>
            </p:nvPr>
          </p:nvGraphicFramePr>
          <p:xfrm>
            <a:off x="3490915" y="5252541"/>
            <a:ext cx="290962" cy="473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1" name="Equation" r:id="rId10" imgW="164880" imgH="228600" progId="Equation.DSMT4">
                    <p:embed/>
                  </p:oleObj>
                </mc:Choice>
                <mc:Fallback>
                  <p:oleObj name="Equation" r:id="rId10" imgW="164880" imgH="228600" progId="Equation.DSMT4">
                    <p:embed/>
                    <p:pic>
                      <p:nvPicPr>
                        <p:cNvPr id="1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0915" y="5252541"/>
                          <a:ext cx="290962" cy="4735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083" name="AutoShape 11"/>
            <p:cNvCxnSpPr>
              <a:cxnSpLocks noChangeShapeType="1"/>
            </p:cNvCxnSpPr>
            <p:nvPr/>
          </p:nvCxnSpPr>
          <p:spPr bwMode="auto">
            <a:xfrm>
              <a:off x="4310343" y="5290837"/>
              <a:ext cx="0" cy="4595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5928224"/>
                </p:ext>
              </p:extLst>
            </p:nvPr>
          </p:nvGraphicFramePr>
          <p:xfrm>
            <a:off x="4462315" y="5342211"/>
            <a:ext cx="195502" cy="320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2" name="Equation" r:id="rId12" imgW="126720" imgH="177480" progId="Equation.DSMT4">
                    <p:embed/>
                  </p:oleObj>
                </mc:Choice>
                <mc:Fallback>
                  <p:oleObj name="Equation" r:id="rId12" imgW="126720" imgH="177480" progId="Equation.DSMT4">
                    <p:embed/>
                    <p:pic>
                      <p:nvPicPr>
                        <p:cNvPr id="14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2315" y="5342211"/>
                          <a:ext cx="195502" cy="320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Straight Connector 5"/>
            <p:cNvCxnSpPr/>
            <p:nvPr/>
          </p:nvCxnSpPr>
          <p:spPr bwMode="auto">
            <a:xfrm flipV="1">
              <a:off x="2919470" y="3234906"/>
              <a:ext cx="0" cy="20311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2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4175484"/>
                </p:ext>
              </p:extLst>
            </p:nvPr>
          </p:nvGraphicFramePr>
          <p:xfrm>
            <a:off x="3102472" y="4408564"/>
            <a:ext cx="301740" cy="3840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3" name="Equation" r:id="rId14" imgW="139680" imgH="177480" progId="Equation.DSMT4">
                    <p:embed/>
                  </p:oleObj>
                </mc:Choice>
                <mc:Fallback>
                  <p:oleObj name="Equation" r:id="rId14" imgW="1396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102472" y="4408564"/>
                          <a:ext cx="301740" cy="38403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ight Arrow 15"/>
            <p:cNvSpPr/>
            <p:nvPr/>
          </p:nvSpPr>
          <p:spPr bwMode="auto">
            <a:xfrm>
              <a:off x="2346593" y="3933022"/>
              <a:ext cx="374573" cy="297455"/>
            </a:xfrm>
            <a:prstGeom prst="rightArrow">
              <a:avLst/>
            </a:prstGeom>
            <a:solidFill>
              <a:srgbClr val="CC00CC"/>
            </a:solidFill>
            <a:ln w="12700" cap="flat" cmpd="sng" algn="ctr">
              <a:solidFill>
                <a:schemeClr val="bg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9007603"/>
                </p:ext>
              </p:extLst>
            </p:nvPr>
          </p:nvGraphicFramePr>
          <p:xfrm>
            <a:off x="2071974" y="3571894"/>
            <a:ext cx="285635" cy="309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4" name="Equation" r:id="rId16" imgW="152280" imgH="164880" progId="Equation.DSMT4">
                    <p:embed/>
                  </p:oleObj>
                </mc:Choice>
                <mc:Fallback>
                  <p:oleObj name="Equation" r:id="rId16" imgW="1522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071974" y="3571894"/>
                          <a:ext cx="285635" cy="3094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5095" y="682997"/>
            <a:ext cx="1828800" cy="185166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805358" y="674370"/>
            <a:ext cx="1828800" cy="185166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502324" y="4157932"/>
            <a:ext cx="5537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bg2"/>
                </a:solidFill>
                <a:latin typeface="+mn-lt"/>
              </a:rPr>
              <a:t>P</a:t>
            </a:r>
            <a:r>
              <a:rPr lang="en-US" sz="1400" dirty="0" smtClean="0">
                <a:solidFill>
                  <a:schemeClr val="bg2"/>
                </a:solidFill>
                <a:latin typeface="+mn-lt"/>
              </a:rPr>
              <a:t> = </a:t>
            </a:r>
            <a:r>
              <a:rPr lang="en-US" sz="1400" dirty="0" smtClean="0">
                <a:solidFill>
                  <a:schemeClr val="bg2"/>
                </a:solidFill>
                <a:latin typeface="+mj-lt"/>
              </a:rPr>
              <a:t>complex power flowing (from left to right) through the surface </a:t>
            </a:r>
            <a:r>
              <a:rPr lang="en-US" sz="1400" i="1" dirty="0" smtClean="0">
                <a:solidFill>
                  <a:schemeClr val="bg2"/>
                </a:solidFill>
                <a:latin typeface="+mn-lt"/>
              </a:rPr>
              <a:t>S</a:t>
            </a:r>
            <a:r>
              <a:rPr lang="en-US" sz="1400" dirty="0" smtClean="0">
                <a:solidFill>
                  <a:schemeClr val="bg2"/>
                </a:solidFill>
                <a:latin typeface="+mj-lt"/>
              </a:rPr>
              <a:t>.</a:t>
            </a:r>
            <a:endParaRPr lang="en-US" sz="1400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52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521720" y="129396"/>
            <a:ext cx="5317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Blast From the Past!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300797"/>
              </p:ext>
            </p:extLst>
          </p:nvPr>
        </p:nvGraphicFramePr>
        <p:xfrm>
          <a:off x="1101155" y="1533215"/>
          <a:ext cx="1724383" cy="66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4" imgW="1143000" imgH="431800" progId="Equation.DSMT4">
                  <p:embed/>
                </p:oleObj>
              </mc:Choice>
              <mc:Fallback>
                <p:oleObj name="Equation" r:id="rId4" imgW="1143000" imgH="431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155" y="1533215"/>
                        <a:ext cx="1724383" cy="661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936409"/>
              </p:ext>
            </p:extLst>
          </p:nvPr>
        </p:nvGraphicFramePr>
        <p:xfrm>
          <a:off x="1010070" y="2664875"/>
          <a:ext cx="44497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6" imgW="3085920" imgH="431640" progId="Equation.DSMT4">
                  <p:embed/>
                </p:oleObj>
              </mc:Choice>
              <mc:Fallback>
                <p:oleObj name="Equation" r:id="rId6" imgW="3085920" imgH="4316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070" y="2664875"/>
                        <a:ext cx="4449763" cy="631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009471"/>
              </p:ext>
            </p:extLst>
          </p:nvPr>
        </p:nvGraphicFramePr>
        <p:xfrm>
          <a:off x="1059840" y="4260350"/>
          <a:ext cx="1205931" cy="588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8" imgW="825500" imgH="393700" progId="Equation.DSMT4">
                  <p:embed/>
                </p:oleObj>
              </mc:Choice>
              <mc:Fallback>
                <p:oleObj name="Equation" r:id="rId8" imgW="825500" imgH="393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840" y="4260350"/>
                        <a:ext cx="1205931" cy="5889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8741"/>
              </p:ext>
            </p:extLst>
          </p:nvPr>
        </p:nvGraphicFramePr>
        <p:xfrm>
          <a:off x="1035470" y="5973225"/>
          <a:ext cx="407987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10" imgW="2755800" imgH="431640" progId="Equation.DSMT4">
                  <p:embed/>
                </p:oleObj>
              </mc:Choice>
              <mc:Fallback>
                <p:oleObj name="Equation" r:id="rId10" imgW="275580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470" y="5973225"/>
                        <a:ext cx="4079875" cy="6492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362276"/>
              </p:ext>
            </p:extLst>
          </p:nvPr>
        </p:nvGraphicFramePr>
        <p:xfrm>
          <a:off x="8389938" y="2968625"/>
          <a:ext cx="13493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Equation" r:id="rId12" imgW="799920" imgH="469800" progId="Equation.DSMT4">
                  <p:embed/>
                </p:oleObj>
              </mc:Choice>
              <mc:Fallback>
                <p:oleObj name="Equation" r:id="rId12" imgW="799920" imgH="469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9938" y="2968625"/>
                        <a:ext cx="1349375" cy="777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007366"/>
              </p:ext>
            </p:extLst>
          </p:nvPr>
        </p:nvGraphicFramePr>
        <p:xfrm>
          <a:off x="8324970" y="5803158"/>
          <a:ext cx="200501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Equation" r:id="rId14" imgW="1180800" imgH="431640" progId="Equation.DSMT4">
                  <p:embed/>
                </p:oleObj>
              </mc:Choice>
              <mc:Fallback>
                <p:oleObj name="Equation" r:id="rId14" imgW="118080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970" y="5803158"/>
                        <a:ext cx="2005013" cy="6619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1524000" y="-48399"/>
            <a:ext cx="7409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ea typeface="Times New Roman" panose="02020603050405020304" pitchFamily="18" charset="0"/>
                <a:cs typeface="Arial" panose="020B0604020202020204" pitchFamily="34" charset="0"/>
              </a:rPr>
              <a:t>Part (a) </a:t>
            </a:r>
            <a:endParaRPr lang="en-US" altLang="en-US" sz="800"/>
          </a:p>
          <a:p>
            <a:endParaRPr lang="en-US" altLang="en-US" sz="1800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1125939" y="1123162"/>
            <a:ext cx="11898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Part (a)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8482" y="223829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so</a:t>
            </a:r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1058001" y="3886559"/>
            <a:ext cx="11898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Part (b)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5462" y="5552535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so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71560"/>
              </p:ext>
            </p:extLst>
          </p:nvPr>
        </p:nvGraphicFramePr>
        <p:xfrm>
          <a:off x="4772514" y="926082"/>
          <a:ext cx="2897179" cy="402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Equation" r:id="rId16" imgW="1828800" imgH="253800" progId="Equation.DSMT4">
                  <p:embed/>
                </p:oleObj>
              </mc:Choice>
              <mc:Fallback>
                <p:oleObj name="Equation" r:id="rId16" imgW="1828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772514" y="926082"/>
                        <a:ext cx="2897179" cy="402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8308797" y="2474362"/>
            <a:ext cx="11898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Part (c)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56605" y="37720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+mj-lt"/>
              </a:rPr>
              <a:t>so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373760"/>
              </p:ext>
            </p:extLst>
          </p:nvPr>
        </p:nvGraphicFramePr>
        <p:xfrm>
          <a:off x="7381246" y="4177706"/>
          <a:ext cx="35369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Equation" r:id="rId18" imgW="2286000" imgH="469800" progId="Equation.DSMT4">
                  <p:embed/>
                </p:oleObj>
              </mc:Choice>
              <mc:Fallback>
                <p:oleObj name="Equation" r:id="rId18" imgW="2286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381246" y="4177706"/>
                        <a:ext cx="3536950" cy="727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72391"/>
              </p:ext>
            </p:extLst>
          </p:nvPr>
        </p:nvGraphicFramePr>
        <p:xfrm>
          <a:off x="1030516" y="4871327"/>
          <a:ext cx="4776022" cy="658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Equation" r:id="rId20" imgW="3124080" imgH="431640" progId="Equation.DSMT4">
                  <p:embed/>
                </p:oleObj>
              </mc:Choice>
              <mc:Fallback>
                <p:oleObj name="Equation" r:id="rId20" imgW="312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030516" y="4871327"/>
                        <a:ext cx="4776022" cy="658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328433"/>
              </p:ext>
            </p:extLst>
          </p:nvPr>
        </p:nvGraphicFramePr>
        <p:xfrm>
          <a:off x="7722349" y="5062302"/>
          <a:ext cx="1721281" cy="441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Equation" r:id="rId22" imgW="990360" imgH="253800" progId="Equation.DSMT4">
                  <p:embed/>
                </p:oleObj>
              </mc:Choice>
              <mc:Fallback>
                <p:oleObj name="Equation" r:id="rId22" imgW="990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722349" y="5062302"/>
                        <a:ext cx="1721281" cy="441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35300" y="508959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+mj-lt"/>
              </a:rPr>
              <a:t>(</a:t>
            </a:r>
            <a:r>
              <a:rPr lang="en-US" sz="1800" i="1" dirty="0">
                <a:solidFill>
                  <a:schemeClr val="bg1"/>
                </a:solidFill>
                <a:latin typeface="+mn-lt"/>
              </a:rPr>
              <a:t>P</a:t>
            </a:r>
            <a:r>
              <a:rPr lang="en-US" sz="1800" dirty="0">
                <a:solidFill>
                  <a:schemeClr val="bg1"/>
                </a:solidFill>
                <a:latin typeface="+mj-lt"/>
              </a:rPr>
              <a:t> is already real.)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9900249" y="389699"/>
            <a:ext cx="1828800" cy="185166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82355-B1A0-46F7-94AF-99C00945CE39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932178"/>
              </p:ext>
            </p:extLst>
          </p:nvPr>
        </p:nvGraphicFramePr>
        <p:xfrm>
          <a:off x="3984265" y="1499709"/>
          <a:ext cx="4837775" cy="682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Equation" r:id="rId25" imgW="3416040" imgH="482400" progId="Equation.DSMT4">
                  <p:embed/>
                </p:oleObj>
              </mc:Choice>
              <mc:Fallback>
                <p:oleObj name="Equation" r:id="rId25" imgW="34160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984265" y="1499709"/>
                        <a:ext cx="4837775" cy="682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9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2997</TotalTime>
  <Words>234</Words>
  <Application>Microsoft Office PowerPoint</Application>
  <PresentationFormat>Widescreen</PresentationFormat>
  <Paragraphs>33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Symbol</vt:lpstr>
      <vt:lpstr>Times New Roman</vt:lpstr>
      <vt:lpstr>Wingdings</vt:lpstr>
      <vt:lpstr>Soaring</vt:lpstr>
      <vt:lpstr>Equation</vt:lpstr>
      <vt:lpstr>MathType 7.0 Equation</vt:lpstr>
      <vt:lpstr>PowerPoint Presentation</vt:lpstr>
      <vt:lpstr>PowerPoint Presentation</vt:lpstr>
      <vt:lpstr>PowerPoint Presentation</vt:lpstr>
    </vt:vector>
  </TitlesOfParts>
  <Company>UH 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2317  Applied Electricity and Magnetism</dc:title>
  <cp:lastModifiedBy>Jackson, David R</cp:lastModifiedBy>
  <cp:revision>275</cp:revision>
  <cp:lastPrinted>1999-08-25T18:07:04Z</cp:lastPrinted>
  <dcterms:created xsi:type="dcterms:W3CDTF">1999-08-24T13:57:19Z</dcterms:created>
  <dcterms:modified xsi:type="dcterms:W3CDTF">2024-09-05T23:08:43Z</dcterms:modified>
</cp:coreProperties>
</file>