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55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CC00CC"/>
    <a:srgbClr val="FFFF99"/>
    <a:srgbClr val="FF9933"/>
    <a:srgbClr val="FF33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7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26" d="100"/>
          <a:sy n="26" d="100"/>
        </p:scale>
        <p:origin x="-1320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7270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7270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7270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CF8A8A4C-9AC1-4E0C-AE4B-E8403E39E4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00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321B0C82-1000-4600-91AC-D652C32033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474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1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2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3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4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62" name="Group 2"/>
          <p:cNvGrpSpPr>
            <a:grpSpLocks/>
          </p:cNvGrpSpPr>
          <p:nvPr/>
        </p:nvGrpSpPr>
        <p:grpSpPr bwMode="auto">
          <a:xfrm>
            <a:off x="-1380067" y="1552576"/>
            <a:ext cx="13572067" cy="5305425"/>
            <a:chOff x="-652" y="978"/>
            <a:chExt cx="6412" cy="3342"/>
          </a:xfrm>
        </p:grpSpPr>
        <p:sp>
          <p:nvSpPr>
            <p:cNvPr id="66563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66564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6656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725084" y="762000"/>
            <a:ext cx="103632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14400" y="3429000"/>
            <a:ext cx="85344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8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50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fld id="{BB20C447-3203-4DD8-A53E-F8EECF862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8B2982-579C-4B66-BF1E-BA2444A26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3992C-2EF8-487A-8070-926B89EA7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7B9F91-EBA6-4AB5-8AFC-78FCD3C36E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7E6B0-D03D-4645-8A86-4A8EDAAC83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4600C-DA2C-405D-AB06-E37E78B52F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6C81C-4DB7-42E7-B79D-BC88E4039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D882355-B1A0-46F7-94AF-99C00945CE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302A8-9FED-454E-974E-AB5B640BA8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8534076-0BB0-4E43-AA3E-B36E86B457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90F40-FC41-4D7F-8D4C-7102C14F6D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2"/>
          <p:cNvGrpSpPr>
            <a:grpSpLocks/>
          </p:cNvGrpSpPr>
          <p:nvPr/>
        </p:nvGrpSpPr>
        <p:grpSpPr bwMode="auto">
          <a:xfrm>
            <a:off x="0" y="1588"/>
            <a:ext cx="12177184" cy="6845300"/>
            <a:chOff x="0" y="1"/>
            <a:chExt cx="5753" cy="4312"/>
          </a:xfrm>
        </p:grpSpPr>
        <p:sp>
          <p:nvSpPr>
            <p:cNvPr id="65539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65540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6554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554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50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fld id="{BB20C447-3203-4DD8-A53E-F8EECF8625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554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18" Type="http://schemas.openxmlformats.org/officeDocument/2006/relationships/image" Target="../media/image2.jpe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1.wmf"/><Relationship Id="rId10" Type="http://schemas.openxmlformats.org/officeDocument/2006/relationships/image" Target="../media/image2.jpeg"/><Relationship Id="rId4" Type="http://schemas.openxmlformats.org/officeDocument/2006/relationships/oleObject" Target="../embeddings/oleObject8.bin"/><Relationship Id="rId9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55118" y="1152181"/>
            <a:ext cx="1568058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  <a:latin typeface="+mj-lt"/>
              </a:rPr>
              <a:t>Final Exam 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+mj-lt"/>
              </a:rPr>
              <a:t>Spring 2009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46711" y="2875748"/>
            <a:ext cx="7267575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675" y="329313"/>
            <a:ext cx="1828800" cy="18516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21019" y="303433"/>
            <a:ext cx="1828800" cy="1851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191227" y="1212785"/>
            <a:ext cx="1298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j-lt"/>
              </a:rPr>
              <a:t>Solution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617206" y="1888799"/>
            <a:ext cx="4329628" cy="4690754"/>
          </a:xfrm>
          <a:prstGeom prst="rect">
            <a:avLst/>
          </a:prstGeom>
          <a:solidFill>
            <a:srgbClr val="CC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1800">
              <a:latin typeface="Arial" charset="0"/>
            </a:endParaRPr>
          </a:p>
        </p:txBody>
      </p:sp>
      <p:graphicFrame>
        <p:nvGraphicFramePr>
          <p:cNvPr id="16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412774"/>
              </p:ext>
            </p:extLst>
          </p:nvPr>
        </p:nvGraphicFramePr>
        <p:xfrm>
          <a:off x="4521200" y="2159000"/>
          <a:ext cx="1981200" cy="1011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2" name="Equation" r:id="rId4" imgW="1218960" imgH="622080" progId="Equation.DSMT4">
                  <p:embed/>
                </p:oleObj>
              </mc:Choice>
              <mc:Fallback>
                <p:oleObj name="Equation" r:id="rId4" imgW="1218960" imgH="6220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0" y="2159000"/>
                        <a:ext cx="1981200" cy="1011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6679536"/>
              </p:ext>
            </p:extLst>
          </p:nvPr>
        </p:nvGraphicFramePr>
        <p:xfrm>
          <a:off x="4458179" y="4745039"/>
          <a:ext cx="2378075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3" name="Equation" r:id="rId6" imgW="1434960" imgH="253800" progId="Equation.DSMT4">
                  <p:embed/>
                </p:oleObj>
              </mc:Choice>
              <mc:Fallback>
                <p:oleObj name="Equation" r:id="rId6" imgW="1434960" imgH="2538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8179" y="4745039"/>
                        <a:ext cx="2378075" cy="420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7481545"/>
              </p:ext>
            </p:extLst>
          </p:nvPr>
        </p:nvGraphicFramePr>
        <p:xfrm>
          <a:off x="4521201" y="3575051"/>
          <a:ext cx="2765425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4" name="Equation" r:id="rId8" imgW="1701720" imgH="431640" progId="Equation.DSMT4">
                  <p:embed/>
                </p:oleObj>
              </mc:Choice>
              <mc:Fallback>
                <p:oleObj name="Equation" r:id="rId8" imgW="1701720" imgH="4316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1" y="3575051"/>
                        <a:ext cx="2765425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30"/>
          <p:cNvGraphicFramePr>
            <a:graphicFrameLocks noChangeAspect="1"/>
          </p:cNvGraphicFramePr>
          <p:nvPr/>
        </p:nvGraphicFramePr>
        <p:xfrm>
          <a:off x="4470894" y="5571225"/>
          <a:ext cx="2840037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5" name="Equation" r:id="rId10" imgW="1612800" imgH="431640" progId="Equation.DSMT4">
                  <p:embed/>
                </p:oleObj>
              </mc:Choice>
              <mc:Fallback>
                <p:oleObj name="Equation" r:id="rId10" imgW="1612800" imgH="4316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0894" y="5571225"/>
                        <a:ext cx="2840037" cy="760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0409142"/>
              </p:ext>
            </p:extLst>
          </p:nvPr>
        </p:nvGraphicFramePr>
        <p:xfrm>
          <a:off x="8105775" y="2487613"/>
          <a:ext cx="1890713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6" name="Equation" r:id="rId12" imgW="1358640" imgH="965160" progId="Equation.DSMT4">
                  <p:embed/>
                </p:oleObj>
              </mc:Choice>
              <mc:Fallback>
                <p:oleObj name="Equation" r:id="rId12" imgW="1358640" imgH="96516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5775" y="2487613"/>
                        <a:ext cx="1890713" cy="134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8794147"/>
              </p:ext>
            </p:extLst>
          </p:nvPr>
        </p:nvGraphicFramePr>
        <p:xfrm>
          <a:off x="8535454" y="4096301"/>
          <a:ext cx="1209520" cy="3455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7" name="Equation" r:id="rId14" imgW="799920" imgH="228600" progId="Equation.DSMT4">
                  <p:embed/>
                </p:oleObj>
              </mc:Choice>
              <mc:Fallback>
                <p:oleObj name="Equation" r:id="rId14" imgW="799920" imgH="2286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5454" y="4096301"/>
                        <a:ext cx="1209520" cy="3455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2167289" y="2510588"/>
            <a:ext cx="12721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+mj-lt"/>
              </a:rPr>
              <a:t>Part (a)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08774"/>
              </p:ext>
            </p:extLst>
          </p:nvPr>
        </p:nvGraphicFramePr>
        <p:xfrm>
          <a:off x="8347075" y="4738688"/>
          <a:ext cx="1441450" cy="1338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8" name="Equation" r:id="rId16" imgW="1041120" imgH="965160" progId="Equation.DSMT4">
                  <p:embed/>
                </p:oleObj>
              </mc:Choice>
              <mc:Fallback>
                <p:oleObj name="Equation" r:id="rId16" imgW="1041120" imgH="96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8347075" y="4738688"/>
                        <a:ext cx="1441450" cy="1338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16302" y="250166"/>
            <a:ext cx="1828800" cy="185166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0046898" y="207034"/>
            <a:ext cx="1828800" cy="1851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180665" y="2794233"/>
            <a:ext cx="3022332" cy="2246769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bg2"/>
                </a:solidFill>
              </a:rPr>
              <a:t>R </a:t>
            </a:r>
            <a:r>
              <a:rPr lang="en-US" sz="2000" dirty="0">
                <a:solidFill>
                  <a:schemeClr val="bg2"/>
                </a:solidFill>
              </a:rPr>
              <a:t>= 3.827 [</a:t>
            </a:r>
            <a:r>
              <a:rPr lang="en-US" sz="2000" dirty="0">
                <a:solidFill>
                  <a:schemeClr val="bg2"/>
                </a:solidFill>
                <a:sym typeface="Symbol"/>
              </a:rPr>
              <a:t></a:t>
            </a:r>
            <a:r>
              <a:rPr lang="en-US" sz="2000" dirty="0">
                <a:solidFill>
                  <a:schemeClr val="bg2"/>
                </a:solidFill>
              </a:rPr>
              <a:t>/m]</a:t>
            </a:r>
          </a:p>
          <a:p>
            <a:r>
              <a:rPr lang="en-US" sz="2000" dirty="0">
                <a:solidFill>
                  <a:schemeClr val="bg2"/>
                </a:solidFill>
              </a:rPr>
              <a:t> </a:t>
            </a:r>
          </a:p>
          <a:p>
            <a:r>
              <a:rPr lang="en-US" sz="2000" i="1" dirty="0">
                <a:solidFill>
                  <a:schemeClr val="bg2"/>
                </a:solidFill>
              </a:rPr>
              <a:t>L</a:t>
            </a:r>
            <a:r>
              <a:rPr lang="en-US" sz="2000" dirty="0">
                <a:solidFill>
                  <a:schemeClr val="bg2"/>
                </a:solidFill>
              </a:rPr>
              <a:t> = 3.716</a:t>
            </a:r>
            <a:r>
              <a:rPr lang="en-US" sz="2000" dirty="0">
                <a:solidFill>
                  <a:schemeClr val="bg2"/>
                </a:solidFill>
                <a:sym typeface="Symbol"/>
              </a:rPr>
              <a:t></a:t>
            </a:r>
            <a:r>
              <a:rPr lang="en-US" sz="2000" dirty="0">
                <a:solidFill>
                  <a:schemeClr val="bg2"/>
                </a:solidFill>
              </a:rPr>
              <a:t>10</a:t>
            </a:r>
            <a:r>
              <a:rPr lang="en-US" sz="2000" baseline="30000" dirty="0">
                <a:solidFill>
                  <a:schemeClr val="bg2"/>
                </a:solidFill>
              </a:rPr>
              <a:t>-7</a:t>
            </a:r>
            <a:r>
              <a:rPr lang="en-US" sz="2000" dirty="0">
                <a:solidFill>
                  <a:schemeClr val="bg2"/>
                </a:solidFill>
              </a:rPr>
              <a:t>  [H/m]</a:t>
            </a:r>
          </a:p>
          <a:p>
            <a:r>
              <a:rPr lang="en-US" sz="2000" dirty="0">
                <a:solidFill>
                  <a:schemeClr val="bg2"/>
                </a:solidFill>
              </a:rPr>
              <a:t> </a:t>
            </a:r>
          </a:p>
          <a:p>
            <a:r>
              <a:rPr lang="en-US" sz="2000" i="1" dirty="0">
                <a:solidFill>
                  <a:schemeClr val="bg2"/>
                </a:solidFill>
              </a:rPr>
              <a:t>G</a:t>
            </a:r>
            <a:r>
              <a:rPr lang="en-US" sz="2000" dirty="0">
                <a:solidFill>
                  <a:schemeClr val="bg2"/>
                </a:solidFill>
              </a:rPr>
              <a:t> = 2.070 </a:t>
            </a:r>
            <a:r>
              <a:rPr lang="en-US" sz="2000" dirty="0">
                <a:solidFill>
                  <a:schemeClr val="bg2"/>
                </a:solidFill>
                <a:sym typeface="Symbol"/>
              </a:rPr>
              <a:t></a:t>
            </a:r>
            <a:r>
              <a:rPr lang="en-US" sz="2000" dirty="0">
                <a:solidFill>
                  <a:schemeClr val="bg2"/>
                </a:solidFill>
              </a:rPr>
              <a:t>10</a:t>
            </a:r>
            <a:r>
              <a:rPr lang="en-US" sz="2000" baseline="30000" dirty="0">
                <a:solidFill>
                  <a:schemeClr val="bg2"/>
                </a:solidFill>
              </a:rPr>
              <a:t>-4</a:t>
            </a:r>
            <a:r>
              <a:rPr lang="en-US" sz="2000" dirty="0">
                <a:solidFill>
                  <a:schemeClr val="bg2"/>
                </a:solidFill>
              </a:rPr>
              <a:t>  [S/m]</a:t>
            </a:r>
          </a:p>
          <a:p>
            <a:r>
              <a:rPr lang="en-US" sz="2000" dirty="0">
                <a:solidFill>
                  <a:schemeClr val="bg2"/>
                </a:solidFill>
              </a:rPr>
              <a:t> </a:t>
            </a:r>
          </a:p>
          <a:p>
            <a:r>
              <a:rPr lang="en-US" sz="2000" i="1" dirty="0">
                <a:solidFill>
                  <a:schemeClr val="bg2"/>
                </a:solidFill>
              </a:rPr>
              <a:t>C</a:t>
            </a:r>
            <a:r>
              <a:rPr lang="en-US" sz="2000" dirty="0">
                <a:solidFill>
                  <a:schemeClr val="bg2"/>
                </a:solidFill>
              </a:rPr>
              <a:t> = 6.588</a:t>
            </a:r>
            <a:r>
              <a:rPr lang="en-US" sz="2000" dirty="0">
                <a:solidFill>
                  <a:schemeClr val="bg2"/>
                </a:solidFill>
                <a:sym typeface="Symbol"/>
              </a:rPr>
              <a:t></a:t>
            </a:r>
            <a:r>
              <a:rPr lang="en-US" sz="2000" dirty="0">
                <a:solidFill>
                  <a:schemeClr val="bg2"/>
                </a:solidFill>
              </a:rPr>
              <a:t>10</a:t>
            </a:r>
            <a:r>
              <a:rPr lang="en-US" sz="2000" baseline="30000" dirty="0">
                <a:solidFill>
                  <a:schemeClr val="bg2"/>
                </a:solidFill>
              </a:rPr>
              <a:t>-11</a:t>
            </a:r>
            <a:r>
              <a:rPr lang="en-US" sz="2000" dirty="0">
                <a:solidFill>
                  <a:schemeClr val="bg2"/>
                </a:solidFill>
              </a:rPr>
              <a:t>  [F/m]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98907" y="2176882"/>
            <a:ext cx="12721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+mj-lt"/>
              </a:rPr>
              <a:t>Part (a)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050" y="293298"/>
            <a:ext cx="1828800" cy="18516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28121" y="172529"/>
            <a:ext cx="1830324" cy="18501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274771" y="2452836"/>
            <a:ext cx="10780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+mj-lt"/>
              </a:rPr>
              <a:t>Part (b)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13569" y="5582342"/>
            <a:ext cx="3423096" cy="400110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bg2"/>
                </a:solidFill>
                <a:latin typeface="+mj-lt"/>
                <a:sym typeface="Symbol"/>
              </a:rPr>
              <a:t>Attenuation</a:t>
            </a:r>
            <a:r>
              <a:rPr lang="en-US" sz="2000" dirty="0">
                <a:solidFill>
                  <a:schemeClr val="bg2"/>
                </a:solidFill>
              </a:rPr>
              <a:t> = 0.289 [dB/m]</a:t>
            </a: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4296075" y="2095500"/>
          <a:ext cx="38100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3" name="Equation" r:id="rId4" imgW="2324100" imgH="292100" progId="Equation.DSMT4">
                  <p:embed/>
                </p:oleObj>
              </mc:Choice>
              <mc:Fallback>
                <p:oleObj name="Equation" r:id="rId4" imgW="2324100" imgH="2921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6075" y="2095500"/>
                        <a:ext cx="381000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4670526" y="3297455"/>
          <a:ext cx="2859639" cy="295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4" name="Equation" r:id="rId6" imgW="1955800" imgH="203200" progId="Equation.DSMT4">
                  <p:embed/>
                </p:oleObj>
              </mc:Choice>
              <mc:Fallback>
                <p:oleObj name="Equation" r:id="rId6" imgW="1955800" imgH="203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0526" y="3297455"/>
                        <a:ext cx="2859639" cy="2950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4571199" y="2801976"/>
          <a:ext cx="3315100" cy="305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5" name="Equation" r:id="rId8" imgW="2184400" imgH="203200" progId="Equation.DSMT4">
                  <p:embed/>
                </p:oleObj>
              </mc:Choice>
              <mc:Fallback>
                <p:oleObj name="Equation" r:id="rId8" imgW="2184400" imgH="203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1199" y="2801976"/>
                        <a:ext cx="3315100" cy="3056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302493" y="4095546"/>
            <a:ext cx="417896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bg2"/>
                </a:solidFill>
                <a:sym typeface="Symbol"/>
              </a:rPr>
              <a:t></a:t>
            </a:r>
            <a:r>
              <a:rPr lang="en-US" sz="2000" dirty="0">
                <a:solidFill>
                  <a:schemeClr val="bg2"/>
                </a:solidFill>
              </a:rPr>
              <a:t>  = 0.033243+</a:t>
            </a:r>
            <a:r>
              <a:rPr lang="en-US" sz="2000" i="1" dirty="0">
                <a:solidFill>
                  <a:schemeClr val="bg2"/>
                </a:solidFill>
              </a:rPr>
              <a:t>j</a:t>
            </a:r>
            <a:r>
              <a:rPr lang="en-US" sz="2000" dirty="0">
                <a:solidFill>
                  <a:schemeClr val="bg2"/>
                </a:solidFill>
              </a:rPr>
              <a:t>15.543 [1/m]</a:t>
            </a:r>
          </a:p>
          <a:p>
            <a:endParaRPr lang="en-US" sz="1200" dirty="0">
              <a:solidFill>
                <a:schemeClr val="bg2"/>
              </a:solidFill>
            </a:endParaRPr>
          </a:p>
          <a:p>
            <a:r>
              <a:rPr lang="en-US" sz="2000" i="1" dirty="0">
                <a:solidFill>
                  <a:schemeClr val="bg2"/>
                </a:solidFill>
                <a:sym typeface="Symbol"/>
              </a:rPr>
              <a:t></a:t>
            </a:r>
            <a:r>
              <a:rPr lang="en-US" sz="2000" dirty="0">
                <a:solidFill>
                  <a:schemeClr val="bg2"/>
                </a:solidFill>
              </a:rPr>
              <a:t> = 0.033247 [</a:t>
            </a:r>
            <a:r>
              <a:rPr lang="en-US" sz="2000" dirty="0" err="1">
                <a:solidFill>
                  <a:schemeClr val="bg2"/>
                </a:solidFill>
              </a:rPr>
              <a:t>nepers</a:t>
            </a:r>
            <a:r>
              <a:rPr lang="en-US" sz="2000" dirty="0">
                <a:solidFill>
                  <a:schemeClr val="bg2"/>
                </a:solidFill>
              </a:rPr>
              <a:t>/m]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80204" y="268929"/>
            <a:ext cx="1828800" cy="18516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003766" y="207033"/>
            <a:ext cx="1828800" cy="1851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3025</TotalTime>
  <Words>106</Words>
  <Application>Microsoft Office PowerPoint</Application>
  <PresentationFormat>Widescreen</PresentationFormat>
  <Paragraphs>37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Symbol</vt:lpstr>
      <vt:lpstr>Times New Roman</vt:lpstr>
      <vt:lpstr>Wingdings</vt:lpstr>
      <vt:lpstr>Soaring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</vt:vector>
  </TitlesOfParts>
  <Company>UH ECE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2317  Applied Electricity and Magnetism</dc:title>
  <cp:lastModifiedBy>Jackson, David R</cp:lastModifiedBy>
  <cp:revision>290</cp:revision>
  <cp:lastPrinted>1999-08-25T18:07:04Z</cp:lastPrinted>
  <dcterms:created xsi:type="dcterms:W3CDTF">1999-08-24T13:57:19Z</dcterms:created>
  <dcterms:modified xsi:type="dcterms:W3CDTF">2024-10-15T18:58:09Z</dcterms:modified>
</cp:coreProperties>
</file>