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CCFF"/>
    <a:srgbClr val="CC00CC"/>
    <a:srgbClr val="FFFF99"/>
    <a:srgbClr val="FF9933"/>
    <a:srgbClr val="FF33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" autoAdjust="0"/>
    <p:restoredTop sz="94660"/>
  </p:normalViewPr>
  <p:slideViewPr>
    <p:cSldViewPr snapToGrid="0">
      <p:cViewPr>
        <p:scale>
          <a:sx n="100" d="100"/>
          <a:sy n="100" d="100"/>
        </p:scale>
        <p:origin x="1578" y="3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e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270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270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270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F8A8A4C-9AC1-4E0C-AE4B-E8403E39E4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0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1B0C82-1000-4600-91AC-D652C32033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474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ACA09-1824-43E8-A5FC-9058CCF72B4F}" type="slidenum">
              <a:rPr lang="en-US"/>
              <a:pPr/>
              <a:t>1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ACA09-1824-43E8-A5FC-9058CCF72B4F}" type="slidenum">
              <a:rPr lang="en-US"/>
              <a:pPr/>
              <a:t>2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ACA09-1824-43E8-A5FC-9058CCF72B4F}" type="slidenum">
              <a:rPr lang="en-US"/>
              <a:pPr/>
              <a:t>3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380067" y="1552576"/>
            <a:ext cx="13572067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725084" y="762000"/>
            <a:ext cx="103632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429000"/>
            <a:ext cx="85344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504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fld id="{BB20C447-3203-4DD8-A53E-F8EECF862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B2982-579C-4B66-BF1E-BA2444A26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3992C-2EF8-487A-8070-926B89EA7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B9F91-EBA6-4AB5-8AFC-78FCD3C36E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7E6B0-D03D-4645-8A86-4A8EDAAC83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4600C-DA2C-405D-AB06-E37E78B52F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6C81C-4DB7-42E7-B79D-BC88E4039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D882355-B1A0-46F7-94AF-99C00945C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302A8-9FED-454E-974E-AB5B640BA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8534076-0BB0-4E43-AA3E-B36E86B45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90F40-FC41-4D7F-8D4C-7102C14F6D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1588"/>
            <a:ext cx="12177184" cy="6845300"/>
            <a:chOff x="0" y="1"/>
            <a:chExt cx="5753" cy="4312"/>
          </a:xfrm>
        </p:grpSpPr>
        <p:sp>
          <p:nvSpPr>
            <p:cNvPr id="65539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65540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655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55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504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fld id="{BB20C447-3203-4DD8-A53E-F8EECF8625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554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8.bin"/><Relationship Id="rId26" Type="http://schemas.openxmlformats.org/officeDocument/2006/relationships/image" Target="../media/image14.wmf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9.bin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emf"/><Relationship Id="rId25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.bin"/><Relationship Id="rId20" Type="http://schemas.openxmlformats.org/officeDocument/2006/relationships/image" Target="../media/image3.jpe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24" Type="http://schemas.openxmlformats.org/officeDocument/2006/relationships/image" Target="../media/image13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23" Type="http://schemas.openxmlformats.org/officeDocument/2006/relationships/oleObject" Target="../embeddings/oleObject10.bin"/><Relationship Id="rId28" Type="http://schemas.openxmlformats.org/officeDocument/2006/relationships/image" Target="../media/image15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Relationship Id="rId22" Type="http://schemas.openxmlformats.org/officeDocument/2006/relationships/image" Target="../media/image12.wmf"/><Relationship Id="rId27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7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6.emf"/><Relationship Id="rId10" Type="http://schemas.openxmlformats.org/officeDocument/2006/relationships/image" Target="../media/image18.wmf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21720" y="129396"/>
            <a:ext cx="53174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Blast From the Past! </a:t>
            </a:r>
            <a:endParaRPr lang="en-US" sz="40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18623" y="1152181"/>
            <a:ext cx="124104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  <a:latin typeface="+mj-lt"/>
              </a:rPr>
              <a:t>Exam 1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</a:rPr>
              <a:t>Fall 2018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828940" y="491237"/>
            <a:ext cx="534121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1100" dirty="0">
                <a:ea typeface="Times New Roman" panose="02020603050405020304" pitchFamily="18" charset="0"/>
              </a:rPr>
              <a:t>,</a:t>
            </a:r>
            <a:endParaRPr lang="en-US" altLang="en-US" sz="800" dirty="0"/>
          </a:p>
          <a:p>
            <a:pPr algn="just"/>
            <a:r>
              <a:rPr lang="en-US" altLang="en-US" sz="1200" dirty="0">
                <a:ea typeface="Times New Roman" panose="02020603050405020304" pitchFamily="18" charset="0"/>
              </a:rPr>
              <a:t>here </a:t>
            </a:r>
            <a:endParaRPr lang="en-US" altLang="en-US" sz="18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355-B1A0-46F7-94AF-99C00945CE39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5552" y="2107531"/>
            <a:ext cx="8695799" cy="3140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 t="12982" b="18152"/>
          <a:stretch>
            <a:fillRect/>
          </a:stretch>
        </p:blipFill>
        <p:spPr bwMode="auto">
          <a:xfrm>
            <a:off x="3061486" y="4828574"/>
            <a:ext cx="5934075" cy="1771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50" y="268749"/>
            <a:ext cx="1828800" cy="18516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9825" y="219327"/>
            <a:ext cx="1828800" cy="1851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21720" y="129396"/>
            <a:ext cx="53174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Blast From the Past! </a:t>
            </a:r>
            <a:endParaRPr lang="en-US" sz="40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355-B1A0-46F7-94AF-99C00945CE39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396669"/>
              </p:ext>
            </p:extLst>
          </p:nvPr>
        </p:nvGraphicFramePr>
        <p:xfrm>
          <a:off x="2100264" y="3884614"/>
          <a:ext cx="123507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Equation" r:id="rId4" imgW="977760" imgH="393480" progId="Equation.DSMT4">
                  <p:embed/>
                </p:oleObj>
              </mc:Choice>
              <mc:Fallback>
                <p:oleObj name="Equation" r:id="rId4" imgW="97776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0264" y="3884614"/>
                        <a:ext cx="1235075" cy="50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815429"/>
              </p:ext>
            </p:extLst>
          </p:nvPr>
        </p:nvGraphicFramePr>
        <p:xfrm>
          <a:off x="2283020" y="4580565"/>
          <a:ext cx="1221930" cy="553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Equation" r:id="rId6" imgW="875920" imgH="393529" progId="Equation.DSMT4">
                  <p:embed/>
                </p:oleObj>
              </mc:Choice>
              <mc:Fallback>
                <p:oleObj name="Equation" r:id="rId6" imgW="875920" imgH="393529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3020" y="4580565"/>
                        <a:ext cx="1221930" cy="55341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2740414"/>
              </p:ext>
            </p:extLst>
          </p:nvPr>
        </p:nvGraphicFramePr>
        <p:xfrm>
          <a:off x="2705207" y="5358534"/>
          <a:ext cx="654518" cy="541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Equation" r:id="rId8" imgW="469696" imgH="393529" progId="Equation.DSMT4">
                  <p:embed/>
                </p:oleObj>
              </mc:Choice>
              <mc:Fallback>
                <p:oleObj name="Equation" r:id="rId8" imgW="469696" imgH="393529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207" y="5358534"/>
                        <a:ext cx="654518" cy="54182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325980" y="1308705"/>
            <a:ext cx="12127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2971800" algn="ctr"/>
                <a:tab pos="5943600" algn="r"/>
              </a:tabLst>
            </a:pPr>
            <a:r>
              <a:rPr lang="en-US" sz="2000" dirty="0">
                <a:solidFill>
                  <a:srgbClr val="FF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Solution</a:t>
            </a:r>
            <a:endParaRPr lang="en-US" sz="20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332521" y="3943306"/>
            <a:ext cx="2551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524000" y="1736826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sz="140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43764" y="3493972"/>
            <a:ext cx="1091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+mj-lt"/>
              </a:rPr>
              <a:t>We have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Right Arrow 18"/>
          <p:cNvSpPr/>
          <p:nvPr/>
        </p:nvSpPr>
        <p:spPr bwMode="auto">
          <a:xfrm>
            <a:off x="2205395" y="5491666"/>
            <a:ext cx="259882" cy="211756"/>
          </a:xfrm>
          <a:prstGeom prst="rightArrow">
            <a:avLst/>
          </a:prstGeom>
          <a:solidFill>
            <a:srgbClr val="CCFFFF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20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073256"/>
              </p:ext>
            </p:extLst>
          </p:nvPr>
        </p:nvGraphicFramePr>
        <p:xfrm>
          <a:off x="4745578" y="2705879"/>
          <a:ext cx="241458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10" imgW="1536480" imgH="228600" progId="Equation.DSMT4">
                  <p:embed/>
                </p:oleObj>
              </mc:Choice>
              <mc:Fallback>
                <p:oleObj name="Equation" r:id="rId10" imgW="153648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5578" y="2705879"/>
                        <a:ext cx="2414587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237149" y="2105063"/>
            <a:ext cx="6073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+mj-lt"/>
              </a:rPr>
              <a:t>For the phase of the load reflection coefficient </a:t>
            </a:r>
            <a:r>
              <a:rPr lang="en-US" sz="1800" i="1" dirty="0">
                <a:solidFill>
                  <a:schemeClr val="bg1"/>
                </a:solidFill>
                <a:latin typeface="+mn-lt"/>
                <a:sym typeface="Symbol"/>
              </a:rPr>
              <a:t>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, we have: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20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632372"/>
              </p:ext>
            </p:extLst>
          </p:nvPr>
        </p:nvGraphicFramePr>
        <p:xfrm>
          <a:off x="5140295" y="3361039"/>
          <a:ext cx="1887537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12" imgW="1295280" imgH="482400" progId="Equation.DSMT4">
                  <p:embed/>
                </p:oleObj>
              </mc:Choice>
              <mc:Fallback>
                <p:oleObj name="Equation" r:id="rId12" imgW="1295280" imgH="4824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0295" y="3361039"/>
                        <a:ext cx="1887537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ight Arrow 23"/>
          <p:cNvSpPr/>
          <p:nvPr/>
        </p:nvSpPr>
        <p:spPr bwMode="auto">
          <a:xfrm>
            <a:off x="4643620" y="3610476"/>
            <a:ext cx="259882" cy="211756"/>
          </a:xfrm>
          <a:prstGeom prst="rightArrow">
            <a:avLst/>
          </a:prstGeom>
          <a:solidFill>
            <a:srgbClr val="CCFFFF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206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623992"/>
              </p:ext>
            </p:extLst>
          </p:nvPr>
        </p:nvGraphicFramePr>
        <p:xfrm>
          <a:off x="5302250" y="4346370"/>
          <a:ext cx="1450975" cy="416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14" imgW="888840" imgH="253800" progId="Equation.DSMT4">
                  <p:embed/>
                </p:oleObj>
              </mc:Choice>
              <mc:Fallback>
                <p:oleObj name="Equation" r:id="rId14" imgW="888840" imgH="2538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0" y="4346370"/>
                        <a:ext cx="1450975" cy="4161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546333" y="5216892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+mj-lt"/>
              </a:rPr>
              <a:t>Hence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206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664202"/>
              </p:ext>
            </p:extLst>
          </p:nvPr>
        </p:nvGraphicFramePr>
        <p:xfrm>
          <a:off x="5491185" y="5246616"/>
          <a:ext cx="1942913" cy="36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tion" r:id="rId16" imgW="1252176" imgH="236102" progId="Equation.DSMT4">
                  <p:embed/>
                </p:oleObj>
              </mc:Choice>
              <mc:Fallback>
                <p:oleObj name="Equation" r:id="rId16" imgW="1252176" imgH="236102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1185" y="5246616"/>
                        <a:ext cx="1942913" cy="3669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2105143" y="2799397"/>
          <a:ext cx="1246320" cy="415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Equation" r:id="rId18" imgW="761760" imgH="253800" progId="Equation.DSMT4">
                  <p:embed/>
                </p:oleObj>
              </mc:Choice>
              <mc:Fallback>
                <p:oleObj name="Equation" r:id="rId18" imgW="761760" imgH="2538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143" y="2799397"/>
                        <a:ext cx="1246320" cy="415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ight Arrow 31"/>
          <p:cNvSpPr/>
          <p:nvPr/>
        </p:nvSpPr>
        <p:spPr bwMode="auto">
          <a:xfrm>
            <a:off x="5694348" y="6125333"/>
            <a:ext cx="259882" cy="211756"/>
          </a:xfrm>
          <a:prstGeom prst="rightArrow">
            <a:avLst/>
          </a:prstGeom>
          <a:solidFill>
            <a:srgbClr val="CCFFFF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97175" y="277555"/>
            <a:ext cx="1828800" cy="18516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976449" y="263896"/>
            <a:ext cx="1828800" cy="18516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377742" y="3613030"/>
            <a:ext cx="40903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+mj-lt"/>
              </a:rPr>
              <a:t>(We can add any multiple of </a:t>
            </a:r>
            <a:r>
              <a:rPr lang="en-US" sz="1200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1200" i="1" dirty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</a:t>
            </a:r>
            <a:r>
              <a:rPr lang="en-US" sz="1200" dirty="0">
                <a:solidFill>
                  <a:schemeClr val="bg1"/>
                </a:solidFill>
                <a:latin typeface="+mj-lt"/>
                <a:sym typeface="Symbol" panose="05050102010706020507" pitchFamily="18" charset="2"/>
              </a:rPr>
              <a:t> to the final answer for </a:t>
            </a:r>
            <a:r>
              <a:rPr lang="en-US" sz="1200" i="1" dirty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</a:t>
            </a:r>
            <a:r>
              <a:rPr lang="en-US" sz="1200" dirty="0">
                <a:solidFill>
                  <a:schemeClr val="bg1"/>
                </a:solidFill>
                <a:latin typeface="+mj-lt"/>
                <a:sym typeface="Symbol" panose="05050102010706020507" pitchFamily="18" charset="2"/>
              </a:rPr>
              <a:t>.)</a:t>
            </a:r>
            <a:endParaRPr lang="en-US" sz="12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658180"/>
              </p:ext>
            </p:extLst>
          </p:nvPr>
        </p:nvGraphicFramePr>
        <p:xfrm>
          <a:off x="6319090" y="5923593"/>
          <a:ext cx="1972196" cy="623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Equation" r:id="rId21" imgW="1244520" imgH="393480" progId="Equation.DSMT4">
                  <p:embed/>
                </p:oleObj>
              </mc:Choice>
              <mc:Fallback>
                <p:oleObj name="Equation" r:id="rId21" imgW="12445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319090" y="5923593"/>
                        <a:ext cx="1972196" cy="62385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839799"/>
              </p:ext>
            </p:extLst>
          </p:nvPr>
        </p:nvGraphicFramePr>
        <p:xfrm>
          <a:off x="368299" y="4545012"/>
          <a:ext cx="118500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Equation" r:id="rId23" imgW="901440" imgH="469800" progId="Equation.DSMT4">
                  <p:embed/>
                </p:oleObj>
              </mc:Choice>
              <mc:Fallback>
                <p:oleObj name="Equation" r:id="rId23" imgW="90144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368299" y="4545012"/>
                        <a:ext cx="1185003" cy="61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ight Arrow 26"/>
          <p:cNvSpPr/>
          <p:nvPr/>
        </p:nvSpPr>
        <p:spPr bwMode="auto">
          <a:xfrm>
            <a:off x="1738670" y="4729666"/>
            <a:ext cx="259882" cy="211756"/>
          </a:xfrm>
          <a:prstGeom prst="rightArrow">
            <a:avLst/>
          </a:prstGeom>
          <a:solidFill>
            <a:srgbClr val="CCFFFF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411138"/>
              </p:ext>
            </p:extLst>
          </p:nvPr>
        </p:nvGraphicFramePr>
        <p:xfrm>
          <a:off x="8124825" y="4059238"/>
          <a:ext cx="3301381" cy="574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Equation" r:id="rId25" imgW="2260440" imgH="393480" progId="Equation.DSMT4">
                  <p:embed/>
                </p:oleObj>
              </mc:Choice>
              <mc:Fallback>
                <p:oleObj name="Equation" r:id="rId25" imgW="22604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8124825" y="4059238"/>
                        <a:ext cx="3301381" cy="574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182821"/>
              </p:ext>
            </p:extLst>
          </p:nvPr>
        </p:nvGraphicFramePr>
        <p:xfrm>
          <a:off x="8990013" y="4662487"/>
          <a:ext cx="1245154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Equation" r:id="rId27" imgW="799920" imgH="253800" progId="Equation.DSMT4">
                  <p:embed/>
                </p:oleObj>
              </mc:Choice>
              <mc:Fallback>
                <p:oleObj name="Equation" r:id="rId27" imgW="7999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8990013" y="4662487"/>
                        <a:ext cx="1245154" cy="39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21720" y="129396"/>
            <a:ext cx="53174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Blast From the Past! </a:t>
            </a:r>
            <a:endParaRPr lang="en-US" sz="40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355-B1A0-46F7-94AF-99C00945CE3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524000" y="1736826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sz="140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56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49821"/>
              </p:ext>
            </p:extLst>
          </p:nvPr>
        </p:nvGraphicFramePr>
        <p:xfrm>
          <a:off x="4869698" y="2553852"/>
          <a:ext cx="1608635" cy="745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9" name="Equation" r:id="rId4" imgW="1068913" imgH="495238" progId="Equation.DSMT4">
                  <p:embed/>
                </p:oleObj>
              </mc:Choice>
              <mc:Fallback>
                <p:oleObj name="Equation" r:id="rId4" imgW="1068913" imgH="495238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9698" y="2553852"/>
                        <a:ext cx="1608635" cy="7457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498882" y="2038702"/>
            <a:ext cx="1603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+mj-lt"/>
              </a:rPr>
              <a:t>We then have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256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34132"/>
              </p:ext>
            </p:extLst>
          </p:nvPr>
        </p:nvGraphicFramePr>
        <p:xfrm>
          <a:off x="4826350" y="3543770"/>
          <a:ext cx="2075234" cy="785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0" name="Equation" r:id="rId6" imgW="1366895" imgH="517913" progId="Equation.DSMT4">
                  <p:embed/>
                </p:oleObj>
              </mc:Choice>
              <mc:Fallback>
                <p:oleObj name="Equation" r:id="rId6" imgW="1366895" imgH="517913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350" y="3543770"/>
                        <a:ext cx="2075234" cy="7857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4181352" y="330763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+mj-lt"/>
              </a:rPr>
              <a:t>so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40442" y="4664795"/>
            <a:ext cx="1184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+mj-lt"/>
              </a:rPr>
              <a:t>Therefore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5314" y="268928"/>
            <a:ext cx="1828800" cy="185166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60634" y="199918"/>
            <a:ext cx="1828800" cy="1851660"/>
          </a:xfrm>
          <a:prstGeom prst="rect">
            <a:avLst/>
          </a:prstGeom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089315"/>
              </p:ext>
            </p:extLst>
          </p:nvPr>
        </p:nvGraphicFramePr>
        <p:xfrm>
          <a:off x="5543910" y="5246538"/>
          <a:ext cx="1871933" cy="415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1" name="Equation" r:id="rId9" imgW="1143000" imgH="253800" progId="Equation.DSMT4">
                  <p:embed/>
                </p:oleObj>
              </mc:Choice>
              <mc:Fallback>
                <p:oleObj name="Equation" r:id="rId9" imgW="1143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543910" y="5246538"/>
                        <a:ext cx="1871933" cy="41598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3009</TotalTime>
  <Words>68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Symbol</vt:lpstr>
      <vt:lpstr>Times New Roman</vt:lpstr>
      <vt:lpstr>Wingdings</vt:lpstr>
      <vt:lpstr>Soaring</vt:lpstr>
      <vt:lpstr>Equation</vt:lpstr>
      <vt:lpstr>MathType 7.0 Equation</vt:lpstr>
      <vt:lpstr>PowerPoint Presentation</vt:lpstr>
      <vt:lpstr>PowerPoint Presentation</vt:lpstr>
      <vt:lpstr>PowerPoint Presentation</vt:lpstr>
    </vt:vector>
  </TitlesOfParts>
  <Company>UH 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2317  Applied Electricity and Magnetism</dc:title>
  <cp:lastModifiedBy>Jackson, David R</cp:lastModifiedBy>
  <cp:revision>283</cp:revision>
  <cp:lastPrinted>1999-08-25T18:07:04Z</cp:lastPrinted>
  <dcterms:created xsi:type="dcterms:W3CDTF">1999-08-24T13:57:19Z</dcterms:created>
  <dcterms:modified xsi:type="dcterms:W3CDTF">2024-10-17T19:02:41Z</dcterms:modified>
</cp:coreProperties>
</file>