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00CC"/>
    <a:srgbClr val="FF9933"/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emf"/><Relationship Id="rId11" Type="http://schemas.openxmlformats.org/officeDocument/2006/relationships/image" Target="../media/image13.wmf"/><Relationship Id="rId5" Type="http://schemas.openxmlformats.org/officeDocument/2006/relationships/image" Target="../media/image7.emf"/><Relationship Id="rId10" Type="http://schemas.openxmlformats.org/officeDocument/2006/relationships/image" Target="../media/image12.w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6.emf"/><Relationship Id="rId1" Type="http://schemas.openxmlformats.org/officeDocument/2006/relationships/image" Target="../media/image35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27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27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F8A8A4C-9AC1-4E0C-AE4B-E8403E39E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21B0C82-1000-4600-91AC-D652C3203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11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4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A09-1824-43E8-A5FC-9058CCF72B4F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BB20C447-3203-4DD8-A53E-F8EECF862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B2982-579C-4B66-BF1E-BA2444A26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3992C-2EF8-487A-8070-926B89EA7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B9F91-EBA6-4AB5-8AFC-78FCD3C36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E6B0-D03D-4645-8A86-4A8EDAAC8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600C-DA2C-405D-AB06-E37E78B52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6C81C-4DB7-42E7-B79D-BC88E4039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882355-B1A0-46F7-94AF-99C00945C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02A8-9FED-454E-974E-AB5B640BA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534076-0BB0-4E43-AA3E-B36E86B45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90F40-FC41-4D7F-8D4C-7102C14F6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54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BB20C447-3203-4DD8-A53E-F8EECF862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21.emf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21.emf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e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emf"/><Relationship Id="rId23" Type="http://schemas.openxmlformats.org/officeDocument/2006/relationships/image" Target="../media/image12.wmf"/><Relationship Id="rId28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e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2.bin"/><Relationship Id="rId30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image" Target="../media/image21.emf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.wmf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1.emf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e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15" Type="http://schemas.openxmlformats.org/officeDocument/2006/relationships/image" Target="../media/image38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5887" y="2539870"/>
            <a:ext cx="9370504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Problem 3 (40 pts.)</a:t>
            </a:r>
          </a:p>
          <a:p>
            <a:pPr indent="57150" algn="just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6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</a:rPr>
              <a:t>A transmission line is connected to a certain device on a printed circuit board, operating at 10.0 GHz (a top view is shown below). The device is located at </a:t>
            </a:r>
            <a:r>
              <a:rPr lang="en-US" sz="1800" i="1" dirty="0">
                <a:solidFill>
                  <a:schemeClr val="bg2"/>
                </a:solidFill>
                <a:ea typeface="Times New Roman" panose="02020603050405020304" pitchFamily="18" charset="0"/>
              </a:rPr>
              <a:t>z</a:t>
            </a: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</a:rPr>
              <a:t> = 0. The </a:t>
            </a:r>
            <a:r>
              <a:rPr lang="en-US" sz="1800" dirty="0" err="1">
                <a:solidFill>
                  <a:schemeClr val="bg2"/>
                </a:solidFill>
                <a:ea typeface="Times New Roman" panose="02020603050405020304" pitchFamily="18" charset="0"/>
              </a:rPr>
              <a:t>microstrip</a:t>
            </a: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</a:rPr>
              <a:t> line has a characteristic impedance of 50 [</a:t>
            </a: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</a:rPr>
              <a:t>]. The effective relative permittivity of the </a:t>
            </a:r>
            <a:r>
              <a:rPr lang="en-US" sz="1800" dirty="0" err="1">
                <a:solidFill>
                  <a:schemeClr val="bg2"/>
                </a:solidFill>
                <a:ea typeface="Times New Roman" panose="02020603050405020304" pitchFamily="18" charset="0"/>
              </a:rPr>
              <a:t>microstrip</a:t>
            </a:r>
            <a:r>
              <a:rPr lang="en-US" sz="1800" dirty="0">
                <a:solidFill>
                  <a:schemeClr val="bg2"/>
                </a:solidFill>
                <a:ea typeface="Times New Roman" panose="02020603050405020304" pitchFamily="18" charset="0"/>
              </a:rPr>
              <a:t> line is 1.5.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26" y="200205"/>
            <a:ext cx="1828800" cy="1851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645" y="212785"/>
            <a:ext cx="1828800" cy="185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78" y="4288478"/>
            <a:ext cx="4732020" cy="204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2642" y="247879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708" y="317992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SWR on stub: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6366" y="4383894"/>
            <a:ext cx="4579896" cy="1974031"/>
            <a:chOff x="4082322" y="4189862"/>
            <a:chExt cx="4579896" cy="19740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322" y="4189862"/>
              <a:ext cx="4579896" cy="19740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591868" y="4339989"/>
              <a:ext cx="122830" cy="6823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1115" y="451740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Stub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0868592"/>
                </p:ext>
              </p:extLst>
            </p:nvPr>
          </p:nvGraphicFramePr>
          <p:xfrm>
            <a:off x="6957160" y="5346320"/>
            <a:ext cx="262506" cy="334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7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57160" y="5346320"/>
                          <a:ext cx="262506" cy="334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539705"/>
                </p:ext>
              </p:extLst>
            </p:nvPr>
          </p:nvGraphicFramePr>
          <p:xfrm>
            <a:off x="6260721" y="4432963"/>
            <a:ext cx="2619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8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60721" y="4432963"/>
                          <a:ext cx="261938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 bwMode="auto">
            <a:xfrm>
              <a:off x="6509982" y="4326340"/>
              <a:ext cx="0" cy="68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660107" y="5295331"/>
              <a:ext cx="8598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660107" y="4995081"/>
              <a:ext cx="0" cy="6141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575" y="295275"/>
            <a:ext cx="1828800" cy="1851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3625" y="184210"/>
            <a:ext cx="1828800" cy="18516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59368"/>
              </p:ext>
            </p:extLst>
          </p:nvPr>
        </p:nvGraphicFramePr>
        <p:xfrm>
          <a:off x="4443684" y="3200401"/>
          <a:ext cx="1256991" cy="34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10" imgW="647640" imgH="177480" progId="Equation.DSMT4">
                  <p:embed/>
                </p:oleObj>
              </mc:Choice>
              <mc:Fallback>
                <p:oleObj name="Equation" r:id="rId10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3684" y="3200401"/>
                        <a:ext cx="1256991" cy="3450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2642" y="247879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708" y="317992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SWR on feed line: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67520" y="4427026"/>
            <a:ext cx="4579896" cy="1974031"/>
            <a:chOff x="4082322" y="4189862"/>
            <a:chExt cx="4579896" cy="19740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322" y="4189862"/>
              <a:ext cx="4579896" cy="19740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591868" y="4339989"/>
              <a:ext cx="122830" cy="6823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1115" y="451740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Stub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0868592"/>
                </p:ext>
              </p:extLst>
            </p:nvPr>
          </p:nvGraphicFramePr>
          <p:xfrm>
            <a:off x="6957160" y="5346320"/>
            <a:ext cx="262506" cy="334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5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57160" y="5346320"/>
                          <a:ext cx="262506" cy="334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668415"/>
                </p:ext>
              </p:extLst>
            </p:nvPr>
          </p:nvGraphicFramePr>
          <p:xfrm>
            <a:off x="6260721" y="4432963"/>
            <a:ext cx="2619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6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60721" y="4432963"/>
                          <a:ext cx="261938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 bwMode="auto">
            <a:xfrm>
              <a:off x="6509982" y="4326340"/>
              <a:ext cx="0" cy="68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660107" y="5295331"/>
              <a:ext cx="8598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660107" y="4995081"/>
              <a:ext cx="0" cy="6141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08" y="290130"/>
            <a:ext cx="1828800" cy="1851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636" y="265606"/>
            <a:ext cx="1828800" cy="18516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70474"/>
              </p:ext>
            </p:extLst>
          </p:nvPr>
        </p:nvGraphicFramePr>
        <p:xfrm>
          <a:off x="4975286" y="3236853"/>
          <a:ext cx="1013985" cy="30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10" imgW="583920" imgH="177480" progId="Equation.DSMT4">
                  <p:embed/>
                </p:oleObj>
              </mc:Choice>
              <mc:Fallback>
                <p:oleObj name="Equation" r:id="rId10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75286" y="3236853"/>
                        <a:ext cx="1013985" cy="3086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7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1521" y="2653180"/>
            <a:ext cx="1079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 (a) By probing the line, it is found that the voltage on the line has a maximum magnitude of 1.5 volts and a minimum magnitude of 0.5 volts. A voltage minimum occurs at a distance of 0.75 [cm] from the device. Determine the input impedance of the device. Do the calculation exactly (do not use the Smith chart).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5" y="276045"/>
            <a:ext cx="1828800" cy="1851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514" y="112143"/>
            <a:ext cx="1828800" cy="1851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66" y="4141830"/>
            <a:ext cx="473202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142" y="228829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2052"/>
              </p:ext>
            </p:extLst>
          </p:nvPr>
        </p:nvGraphicFramePr>
        <p:xfrm>
          <a:off x="4922585" y="2385629"/>
          <a:ext cx="1433922" cy="28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6" name="Equation" r:id="rId4" imgW="1130300" imgH="228600" progId="Equation.DSMT4">
                  <p:embed/>
                </p:oleObj>
              </mc:Choice>
              <mc:Fallback>
                <p:oleObj name="Equation" r:id="rId4" imgW="11303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585" y="2385629"/>
                        <a:ext cx="1433922" cy="289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3466"/>
              </p:ext>
            </p:extLst>
          </p:nvPr>
        </p:nvGraphicFramePr>
        <p:xfrm>
          <a:off x="6789107" y="2270968"/>
          <a:ext cx="19986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7" name="Equation" r:id="rId6" imgW="1650960" imgH="469800" progId="Equation.DSMT4">
                  <p:embed/>
                </p:oleObj>
              </mc:Choice>
              <mc:Fallback>
                <p:oleObj name="Equation" r:id="rId6" imgW="16509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107" y="2270968"/>
                        <a:ext cx="1998663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94013" y="2308741"/>
            <a:ext cx="2188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10.0 GHz we have</a:t>
            </a:r>
            <a:r>
              <a:rPr lang="en-US" altLang="en-US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dirty="0">
              <a:solidFill>
                <a:schemeClr val="bg2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49254"/>
              </p:ext>
            </p:extLst>
          </p:nvPr>
        </p:nvGraphicFramePr>
        <p:xfrm>
          <a:off x="1470025" y="2894013"/>
          <a:ext cx="12842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8" name="Equation" r:id="rId8" imgW="1079280" imgH="482400" progId="Equation.DSMT4">
                  <p:embed/>
                </p:oleObj>
              </mc:Choice>
              <mc:Fallback>
                <p:oleObj name="Equation" r:id="rId8" imgW="1079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0025" y="2894013"/>
                        <a:ext cx="1284288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70546"/>
              </p:ext>
            </p:extLst>
          </p:nvPr>
        </p:nvGraphicFramePr>
        <p:xfrm>
          <a:off x="1463867" y="3638722"/>
          <a:ext cx="1019978" cy="3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" name="Equation" r:id="rId10" imgW="761066" imgH="256656" progId="Equation.DSMT4">
                  <p:embed/>
                </p:oleObj>
              </mc:Choice>
              <mc:Fallback>
                <p:oleObj name="Equation" r:id="rId10" imgW="761066" imgH="2566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63867" y="3638722"/>
                        <a:ext cx="1019978" cy="34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95769"/>
              </p:ext>
            </p:extLst>
          </p:nvPr>
        </p:nvGraphicFramePr>
        <p:xfrm>
          <a:off x="2127240" y="4261346"/>
          <a:ext cx="1042872" cy="43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0" name="Equation" r:id="rId12" imgW="960589" imgH="399362" progId="Equation.DSMT4">
                  <p:embed/>
                </p:oleObj>
              </mc:Choice>
              <mc:Fallback>
                <p:oleObj name="Equation" r:id="rId12" imgW="960589" imgH="3993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27240" y="4261346"/>
                        <a:ext cx="1042872" cy="43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88984"/>
              </p:ext>
            </p:extLst>
          </p:nvPr>
        </p:nvGraphicFramePr>
        <p:xfrm>
          <a:off x="1791690" y="4902717"/>
          <a:ext cx="1072653" cy="46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1" name="Equation" r:id="rId14" imgW="932189" imgH="399362" progId="Equation.DSMT4">
                  <p:embed/>
                </p:oleObj>
              </mc:Choice>
              <mc:Fallback>
                <p:oleObj name="Equation" r:id="rId14" imgW="932189" imgH="3993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1690" y="4902717"/>
                        <a:ext cx="1072653" cy="46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120461"/>
              </p:ext>
            </p:extLst>
          </p:nvPr>
        </p:nvGraphicFramePr>
        <p:xfrm>
          <a:off x="1374776" y="5551489"/>
          <a:ext cx="1812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2" name="Equation" r:id="rId16" imgW="1587240" imgH="507960" progId="Equation.DSMT4">
                  <p:embed/>
                </p:oleObj>
              </mc:Choice>
              <mc:Fallback>
                <p:oleObj name="Equation" r:id="rId16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74776" y="5551489"/>
                        <a:ext cx="181292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66435"/>
              </p:ext>
            </p:extLst>
          </p:nvPr>
        </p:nvGraphicFramePr>
        <p:xfrm>
          <a:off x="1882449" y="6274466"/>
          <a:ext cx="1316675" cy="23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3" name="Equation" r:id="rId18" imgW="1160473" imgH="209207" progId="Equation.DSMT4">
                  <p:embed/>
                </p:oleObj>
              </mc:Choice>
              <mc:Fallback>
                <p:oleObj name="Equation" r:id="rId18" imgW="1160473" imgH="2092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82449" y="6274466"/>
                        <a:ext cx="1316675" cy="23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83859"/>
              </p:ext>
            </p:extLst>
          </p:nvPr>
        </p:nvGraphicFramePr>
        <p:xfrm>
          <a:off x="5327281" y="3088044"/>
          <a:ext cx="1495983" cy="37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" name="Equation" r:id="rId20" imgW="1027457" imgH="256656" progId="Equation.DSMT4">
                  <p:embed/>
                </p:oleObj>
              </mc:Choice>
              <mc:Fallback>
                <p:oleObj name="Equation" r:id="rId20" imgW="1027457" imgH="2566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27281" y="3088044"/>
                        <a:ext cx="1495983" cy="374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77932"/>
              </p:ext>
            </p:extLst>
          </p:nvPr>
        </p:nvGraphicFramePr>
        <p:xfrm>
          <a:off x="3945618" y="3699329"/>
          <a:ext cx="21780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5" name="Equation" r:id="rId22" imgW="1600200" imgH="507960" progId="Equation.DSMT4">
                  <p:embed/>
                </p:oleObj>
              </mc:Choice>
              <mc:Fallback>
                <p:oleObj name="Equation" r:id="rId22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45618" y="3699329"/>
                        <a:ext cx="21780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92986"/>
              </p:ext>
            </p:extLst>
          </p:nvPr>
        </p:nvGraphicFramePr>
        <p:xfrm>
          <a:off x="3526316" y="5676995"/>
          <a:ext cx="1359206" cy="31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6" name="Equation" r:id="rId24" imgW="1218960" imgH="279360" progId="Equation.DSMT4">
                  <p:embed/>
                </p:oleObj>
              </mc:Choice>
              <mc:Fallback>
                <p:oleObj name="Equation" r:id="rId24" imgW="121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526316" y="5676995"/>
                        <a:ext cx="1359206" cy="311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1392447" y="6279310"/>
            <a:ext cx="327804" cy="18978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 bwMode="auto">
          <a:xfrm>
            <a:off x="1363692" y="5042857"/>
            <a:ext cx="327804" cy="18978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2413" y="30801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Therefore: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2182" y="198408"/>
            <a:ext cx="182880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69260" y="195532"/>
            <a:ext cx="1828800" cy="1851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8735" y="6244889"/>
            <a:ext cx="266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j-lt"/>
              </a:rPr>
              <a:t>(any </a:t>
            </a:r>
            <a:r>
              <a:rPr lang="en-US" sz="1200" dirty="0">
                <a:solidFill>
                  <a:schemeClr val="bg2"/>
                </a:solidFill>
                <a:latin typeface="+mj-lt"/>
              </a:rPr>
              <a:t>multiple of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1200" i="1" dirty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</a:t>
            </a:r>
            <a:r>
              <a:rPr lang="en-US" sz="12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can be added </a:t>
            </a:r>
            <a:r>
              <a:rPr lang="en-US" sz="12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on)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08325"/>
              </p:ext>
            </p:extLst>
          </p:nvPr>
        </p:nvGraphicFramePr>
        <p:xfrm>
          <a:off x="3794476" y="4531539"/>
          <a:ext cx="2655613" cy="33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7" name="Equation" r:id="rId27" imgW="1815840" imgH="228600" progId="Equation.DSMT4">
                  <p:embed/>
                </p:oleObj>
              </mc:Choice>
              <mc:Fallback>
                <p:oleObj name="Equation" r:id="rId27" imgW="1815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94476" y="4531539"/>
                        <a:ext cx="2655613" cy="33427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30722" y="4268632"/>
            <a:ext cx="3878508" cy="167381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47815"/>
              </p:ext>
            </p:extLst>
          </p:nvPr>
        </p:nvGraphicFramePr>
        <p:xfrm>
          <a:off x="304411" y="4227303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8" name="Equation" r:id="rId30" imgW="952200" imgH="469800" progId="Equation.DSMT4">
                  <p:embed/>
                </p:oleObj>
              </mc:Choice>
              <mc:Fallback>
                <p:oleObj name="Equation" r:id="rId30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04411" y="4227303"/>
                        <a:ext cx="952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1516092" y="4367122"/>
            <a:ext cx="327804" cy="18978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1" y="2484552"/>
            <a:ext cx="10894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(b) Assume now that a new device is connected to the end of the line, which has an input impedance of 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Z</a:t>
            </a:r>
            <a:r>
              <a:rPr lang="en-US" sz="1600" baseline="-25000" dirty="0">
                <a:solidFill>
                  <a:schemeClr val="bg2"/>
                </a:solidFill>
                <a:ea typeface="Times New Roman" panose="02020603050405020304" pitchFamily="18" charset="0"/>
              </a:rPr>
              <a:t>in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= 100+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j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100 [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]. An open-circuited stub line having characteristic impedance of 50 [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] and an effective permittivity of 1.5 is added at a distance 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 from the load. Find the distance 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 and the length of the open-circuited stub line (in cm) to obtain a perfect match seen by an incoming wave that arrives from a generator on the left (not shown). Use the shortest distance </a:t>
            </a:r>
            <a:r>
              <a:rPr lang="en-US" sz="1600" i="1" dirty="0">
                <a:solidFill>
                  <a:schemeClr val="bg2"/>
                </a:solidFill>
                <a:ea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 possible. Use the Smith chart to do all calculations. (A Smith chart is included at the end of this problem.) 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85750"/>
            <a:ext cx="1828800" cy="1851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209550"/>
            <a:ext cx="1828800" cy="1851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90" y="4210840"/>
            <a:ext cx="473202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9944" y="258819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(b)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63834"/>
              </p:ext>
            </p:extLst>
          </p:nvPr>
        </p:nvGraphicFramePr>
        <p:xfrm>
          <a:off x="1055688" y="3917950"/>
          <a:ext cx="255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" name="Equation" r:id="rId4" imgW="1600200" imgH="241200" progId="Equation.DSMT4">
                  <p:embed/>
                </p:oleObj>
              </mc:Choice>
              <mc:Fallback>
                <p:oleObj name="Equation" r:id="rId4" imgW="160020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917950"/>
                        <a:ext cx="255270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46432"/>
              </p:ext>
            </p:extLst>
          </p:nvPr>
        </p:nvGraphicFramePr>
        <p:xfrm>
          <a:off x="1058920" y="4505886"/>
          <a:ext cx="2537754" cy="38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" name="Equation" r:id="rId6" imgW="1574640" imgH="241200" progId="Equation.DSMT4">
                  <p:embed/>
                </p:oleObj>
              </mc:Choice>
              <mc:Fallback>
                <p:oleObj name="Equation" r:id="rId6" imgW="157464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920" y="4505886"/>
                        <a:ext cx="2537754" cy="38202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36970"/>
              </p:ext>
            </p:extLst>
          </p:nvPr>
        </p:nvGraphicFramePr>
        <p:xfrm>
          <a:off x="4535044" y="2665392"/>
          <a:ext cx="1507929" cy="30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" name="Equation" r:id="rId8" imgW="1130300" imgH="228600" progId="Equation.DSMT4">
                  <p:embed/>
                </p:oleObj>
              </mc:Choice>
              <mc:Fallback>
                <p:oleObj name="Equation" r:id="rId8" imgW="11303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044" y="2665392"/>
                        <a:ext cx="1507929" cy="304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44504"/>
              </p:ext>
            </p:extLst>
          </p:nvPr>
        </p:nvGraphicFramePr>
        <p:xfrm>
          <a:off x="6461126" y="2533651"/>
          <a:ext cx="21828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" name="Equation" r:id="rId10" imgW="1650960" imgH="469800" progId="Equation.DSMT4">
                  <p:embed/>
                </p:oleObj>
              </mc:Choice>
              <mc:Fallback>
                <p:oleObj name="Equation" r:id="rId10" imgW="165096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6" y="2533651"/>
                        <a:ext cx="2182813" cy="627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184438" y="2590895"/>
            <a:ext cx="22557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10.0 GHz we have:</a:t>
            </a:r>
            <a:endParaRPr lang="en-US" altLang="en-US" sz="18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1566" y="3329160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From the Smith chart: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06322" y="4189863"/>
            <a:ext cx="4579896" cy="1974031"/>
            <a:chOff x="4082322" y="4189862"/>
            <a:chExt cx="4579896" cy="1974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82322" y="4189862"/>
              <a:ext cx="4579896" cy="19740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6591868" y="4339989"/>
              <a:ext cx="122830" cy="6823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91115" y="451740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Stub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35234"/>
                </p:ext>
              </p:extLst>
            </p:nvPr>
          </p:nvGraphicFramePr>
          <p:xfrm>
            <a:off x="6957160" y="5346320"/>
            <a:ext cx="262506" cy="334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8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957160" y="5346320"/>
                          <a:ext cx="262506" cy="334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094628"/>
                </p:ext>
              </p:extLst>
            </p:nvPr>
          </p:nvGraphicFramePr>
          <p:xfrm>
            <a:off x="6262688" y="4432300"/>
            <a:ext cx="26035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9" name="Equation" r:id="rId15" imgW="126720" imgH="228600" progId="Equation.DSMT4">
                    <p:embed/>
                  </p:oleObj>
                </mc:Choice>
                <mc:Fallback>
                  <p:oleObj name="Equation" r:id="rId15" imgW="126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2688" y="4432300"/>
                          <a:ext cx="26035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 bwMode="auto">
            <a:xfrm>
              <a:off x="6509982" y="4326340"/>
              <a:ext cx="0" cy="68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660107" y="5295331"/>
              <a:ext cx="8598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660107" y="4995081"/>
              <a:ext cx="0" cy="6141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313" y="319177"/>
            <a:ext cx="1828800" cy="1851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39864" y="238664"/>
            <a:ext cx="18288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764" y="-762"/>
            <a:ext cx="5300472" cy="685952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1665" y="272535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(b)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071449" y="2201777"/>
            <a:ext cx="1975442" cy="19754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010212" y="2032000"/>
            <a:ext cx="4105088" cy="2283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956410" y="2002119"/>
            <a:ext cx="2394649" cy="2378816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123015" y="2513833"/>
            <a:ext cx="88711" cy="887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28527"/>
              </p:ext>
            </p:extLst>
          </p:nvPr>
        </p:nvGraphicFramePr>
        <p:xfrm>
          <a:off x="7279763" y="2505638"/>
          <a:ext cx="267744" cy="30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9763" y="2505638"/>
                        <a:ext cx="267744" cy="30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>
            <a:stCxn id="6" idx="2"/>
          </p:cNvCxnSpPr>
          <p:nvPr/>
        </p:nvCxnSpPr>
        <p:spPr bwMode="auto">
          <a:xfrm flipV="1">
            <a:off x="6071450" y="1352550"/>
            <a:ext cx="1478701" cy="1836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805515" y="2184088"/>
            <a:ext cx="88711" cy="887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14311"/>
              </p:ext>
            </p:extLst>
          </p:nvPr>
        </p:nvGraphicFramePr>
        <p:xfrm>
          <a:off x="7595829" y="1152525"/>
          <a:ext cx="532346" cy="2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"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5829" y="1152525"/>
                        <a:ext cx="532346" cy="240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535472"/>
              </p:ext>
            </p:extLst>
          </p:nvPr>
        </p:nvGraphicFramePr>
        <p:xfrm>
          <a:off x="7899400" y="4750200"/>
          <a:ext cx="2520950" cy="35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Equation" r:id="rId9" imgW="1790640" imgH="253800" progId="Equation.DSMT4">
                  <p:embed/>
                </p:oleObj>
              </mc:Choice>
              <mc:Fallback>
                <p:oleObj name="Equation" r:id="rId9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9400" y="4750200"/>
                        <a:ext cx="2520950" cy="35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5028264" y="3682979"/>
            <a:ext cx="88711" cy="887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76776"/>
              </p:ext>
            </p:extLst>
          </p:nvPr>
        </p:nvGraphicFramePr>
        <p:xfrm>
          <a:off x="4913593" y="3870325"/>
          <a:ext cx="202266" cy="28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593" y="3870325"/>
                        <a:ext cx="202266" cy="280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76756"/>
              </p:ext>
            </p:extLst>
          </p:nvPr>
        </p:nvGraphicFramePr>
        <p:xfrm>
          <a:off x="3297691" y="4210050"/>
          <a:ext cx="54836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"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97691" y="4210050"/>
                        <a:ext cx="548368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22909"/>
              </p:ext>
            </p:extLst>
          </p:nvPr>
        </p:nvGraphicFramePr>
        <p:xfrm>
          <a:off x="5271681" y="1368970"/>
          <a:ext cx="1664422" cy="35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" name="Equation" r:id="rId15" imgW="1130040" imgH="241200" progId="Equation.DSMT4">
                  <p:embed/>
                </p:oleObj>
              </mc:Choice>
              <mc:Fallback>
                <p:oleObj name="Equation" r:id="rId15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71681" y="1368970"/>
                        <a:ext cx="1664422" cy="35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6548846" y="1724298"/>
            <a:ext cx="252548" cy="3831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93967" y="31413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Calculation for </a:t>
            </a:r>
            <a:r>
              <a:rPr lang="en-US" sz="1800" i="1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300" y="331470"/>
            <a:ext cx="1828800" cy="18516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94286" y="339312"/>
            <a:ext cx="18288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002" y="-762"/>
            <a:ext cx="5301996" cy="685952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2642" y="247879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(b)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4004682" y="3123421"/>
            <a:ext cx="88711" cy="887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08027"/>
              </p:ext>
            </p:extLst>
          </p:nvPr>
        </p:nvGraphicFramePr>
        <p:xfrm>
          <a:off x="4180078" y="2777724"/>
          <a:ext cx="5254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Equation" r:id="rId5" imgW="431640" imgH="241200" progId="Equation.DSMT4">
                  <p:embed/>
                </p:oleObj>
              </mc:Choice>
              <mc:Fallback>
                <p:oleObj name="Equation" r:id="rId5" imgW="431640" imgH="241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0078" y="2777724"/>
                        <a:ext cx="525462" cy="295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6048376" y="3171826"/>
            <a:ext cx="985931" cy="21412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63512"/>
              </p:ext>
            </p:extLst>
          </p:nvPr>
        </p:nvGraphicFramePr>
        <p:xfrm>
          <a:off x="3506735" y="2906406"/>
          <a:ext cx="492860" cy="22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5"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6735" y="2906406"/>
                        <a:ext cx="492860" cy="222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34050"/>
              </p:ext>
            </p:extLst>
          </p:nvPr>
        </p:nvGraphicFramePr>
        <p:xfrm>
          <a:off x="7169151" y="5317958"/>
          <a:ext cx="515787" cy="23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9151" y="5317958"/>
                        <a:ext cx="515787" cy="23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6854380" y="4978333"/>
            <a:ext cx="88711" cy="887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0297" y="293426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Calculation for </a:t>
            </a:r>
            <a:r>
              <a:rPr lang="en-US" sz="1800" i="1" dirty="0">
                <a:solidFill>
                  <a:schemeClr val="bg1"/>
                </a:solidFill>
              </a:rPr>
              <a:t>l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8383" y="4433074"/>
            <a:ext cx="2998317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using the Smith chart as an </a:t>
            </a:r>
            <a:r>
              <a:rPr lang="en-US" sz="1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 here.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03854"/>
              </p:ext>
            </p:extLst>
          </p:nvPr>
        </p:nvGraphicFramePr>
        <p:xfrm>
          <a:off x="5402263" y="4743450"/>
          <a:ext cx="1316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11" imgW="1041120" imgH="253800" progId="Equation.DSMT4">
                  <p:embed/>
                </p:oleObj>
              </mc:Choice>
              <mc:Fallback>
                <p:oleObj name="Equation" r:id="rId11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02263" y="4743450"/>
                        <a:ext cx="1316037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25" y="266700"/>
            <a:ext cx="1828800" cy="1851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6372" y="177741"/>
            <a:ext cx="18288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9863" y="2869113"/>
            <a:ext cx="9910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/>
                </a:solidFill>
                <a:ea typeface="Times New Roman" panose="02020603050405020304" pitchFamily="18" charset="0"/>
              </a:rPr>
              <a:t>(c) As a continuation of part (b), what is the SWR on the main line between the device and the open-circuited stub? What is the SWR on the open-circuited stub line? What is the SWR on the main line to the left of the open-circuited stub? Do the calculations exactly (do not use the Smith chart).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83573" y="4577794"/>
            <a:ext cx="4579896" cy="1974031"/>
            <a:chOff x="4082322" y="4189862"/>
            <a:chExt cx="4579896" cy="19740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322" y="4189862"/>
              <a:ext cx="4579896" cy="197403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6591868" y="4339989"/>
              <a:ext cx="122830" cy="6823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1115" y="451740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Stub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346232"/>
                </p:ext>
              </p:extLst>
            </p:nvPr>
          </p:nvGraphicFramePr>
          <p:xfrm>
            <a:off x="6957160" y="5346320"/>
            <a:ext cx="262506" cy="334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0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57160" y="5346320"/>
                          <a:ext cx="262506" cy="334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090963"/>
                </p:ext>
              </p:extLst>
            </p:nvPr>
          </p:nvGraphicFramePr>
          <p:xfrm>
            <a:off x="6262238" y="4431779"/>
            <a:ext cx="26035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1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62238" y="4431779"/>
                          <a:ext cx="26035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 bwMode="auto">
            <a:xfrm>
              <a:off x="6509982" y="4326340"/>
              <a:ext cx="0" cy="68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660107" y="5295331"/>
              <a:ext cx="8598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660107" y="4995081"/>
              <a:ext cx="0" cy="6141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344" y="476789"/>
            <a:ext cx="1828800" cy="1851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9992" y="278921"/>
            <a:ext cx="18288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1720" y="12939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Blast From the Past!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118" y="1152181"/>
            <a:ext cx="1568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 1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Spring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8940" y="491237"/>
            <a:ext cx="5341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 dirty="0">
                <a:ea typeface="Times New Roman" panose="02020603050405020304" pitchFamily="18" charset="0"/>
              </a:rPr>
              <a:t>,</a:t>
            </a:r>
            <a:endParaRPr lang="en-US" altLang="en-US" sz="800" dirty="0"/>
          </a:p>
          <a:p>
            <a:pPr algn="just"/>
            <a:r>
              <a:rPr lang="en-US" altLang="en-US" sz="1200" dirty="0">
                <a:ea typeface="Times New Roman" panose="02020603050405020304" pitchFamily="18" charset="0"/>
              </a:rPr>
              <a:t>here </a:t>
            </a:r>
            <a:endParaRPr lang="en-US" alt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2355-B1A0-46F7-94AF-99C00945CE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2642" y="247879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Part (c)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104" y="312533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SWR between device and stub: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060087"/>
              </p:ext>
            </p:extLst>
          </p:nvPr>
        </p:nvGraphicFramePr>
        <p:xfrm>
          <a:off x="6091782" y="2978967"/>
          <a:ext cx="3522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1" name="Equation" r:id="rId4" imgW="2019240" imgH="431640" progId="Equation.DSMT4">
                  <p:embed/>
                </p:oleObj>
              </mc:Choice>
              <mc:Fallback>
                <p:oleObj name="Equation" r:id="rId4" imgW="2019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1782" y="2978967"/>
                        <a:ext cx="3522662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72316"/>
              </p:ext>
            </p:extLst>
          </p:nvPr>
        </p:nvGraphicFramePr>
        <p:xfrm>
          <a:off x="7349246" y="3976680"/>
          <a:ext cx="1568071" cy="76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6" imgW="951242" imgH="465862" progId="Equation.DSMT4">
                  <p:embed/>
                </p:oleObj>
              </mc:Choice>
              <mc:Fallback>
                <p:oleObj name="Equation" r:id="rId6" imgW="951242" imgH="465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9246" y="3976680"/>
                        <a:ext cx="1568071" cy="767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437515" y="4529367"/>
            <a:ext cx="4579896" cy="1974031"/>
            <a:chOff x="4082322" y="4189862"/>
            <a:chExt cx="4579896" cy="19740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2322" y="4189862"/>
              <a:ext cx="4579896" cy="19740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591868" y="4339989"/>
              <a:ext cx="122830" cy="6823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1115" y="451740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Stub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0868592"/>
                </p:ext>
              </p:extLst>
            </p:nvPr>
          </p:nvGraphicFramePr>
          <p:xfrm>
            <a:off x="6957160" y="5346320"/>
            <a:ext cx="262506" cy="334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57160" y="5346320"/>
                          <a:ext cx="262506" cy="334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6029947"/>
                </p:ext>
              </p:extLst>
            </p:nvPr>
          </p:nvGraphicFramePr>
          <p:xfrm>
            <a:off x="6260769" y="4432158"/>
            <a:ext cx="2619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4" name="Equation" r:id="rId11" imgW="126720" imgH="228600" progId="Equation.DSMT4">
                    <p:embed/>
                  </p:oleObj>
                </mc:Choice>
                <mc:Fallback>
                  <p:oleObj name="Equation" r:id="rId11" imgW="126720" imgH="2286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60769" y="4432158"/>
                          <a:ext cx="261938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 bwMode="auto">
            <a:xfrm>
              <a:off x="6509982" y="4326340"/>
              <a:ext cx="0" cy="68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660107" y="5295331"/>
              <a:ext cx="8598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660107" y="4995081"/>
              <a:ext cx="0" cy="6141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150" y="304800"/>
            <a:ext cx="1828800" cy="1851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1725" y="171450"/>
            <a:ext cx="1828800" cy="18516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89726"/>
              </p:ext>
            </p:extLst>
          </p:nvPr>
        </p:nvGraphicFramePr>
        <p:xfrm>
          <a:off x="7568949" y="4963304"/>
          <a:ext cx="1383462" cy="30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14" imgW="799920" imgH="177480" progId="Equation.DSMT4">
                  <p:embed/>
                </p:oleObj>
              </mc:Choice>
              <mc:Fallback>
                <p:oleObj name="Equation" r:id="rId14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68949" y="4963304"/>
                        <a:ext cx="1383462" cy="30743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4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3196</TotalTime>
  <Words>548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2317  Applied Electricity and Magnetism</dc:title>
  <cp:lastModifiedBy>Jackson, David R</cp:lastModifiedBy>
  <cp:revision>317</cp:revision>
  <cp:lastPrinted>1999-08-25T18:07:04Z</cp:lastPrinted>
  <dcterms:created xsi:type="dcterms:W3CDTF">1999-08-24T13:57:19Z</dcterms:created>
  <dcterms:modified xsi:type="dcterms:W3CDTF">2024-10-29T22:08:50Z</dcterms:modified>
</cp:coreProperties>
</file>