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8F8F8"/>
    <a:srgbClr val="CCFFFF"/>
    <a:srgbClr val="CC00CC"/>
    <a:srgbClr val="FFFF99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e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1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2.jpe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18" Type="http://schemas.openxmlformats.org/officeDocument/2006/relationships/image" Target="../media/image17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6.e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Relationship Id="rId1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8.e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0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emf"/><Relationship Id="rId1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3.wmf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5118" y="1152181"/>
            <a:ext cx="156805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2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Spring 2018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92217" y="2462232"/>
            <a:ext cx="81029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2"/>
                </a:solidFill>
                <a:latin typeface="+mj-lt"/>
              </a:rPr>
              <a:t>Problem 3 (30 pts)</a:t>
            </a:r>
          </a:p>
          <a:p>
            <a:r>
              <a:rPr lang="en-US" sz="1800" dirty="0">
                <a:solidFill>
                  <a:schemeClr val="bg2"/>
                </a:solidFill>
              </a:rPr>
              <a:t> </a:t>
            </a:r>
          </a:p>
          <a:p>
            <a:r>
              <a:rPr lang="en-US" sz="1800" dirty="0">
                <a:solidFill>
                  <a:schemeClr val="bg2"/>
                </a:solidFill>
              </a:rPr>
              <a:t>Consider the following plane wave that is traveling in air:</a:t>
            </a:r>
          </a:p>
          <a:p>
            <a:endParaRPr lang="en-US" sz="1800" dirty="0">
              <a:solidFill>
                <a:schemeClr val="bg2"/>
              </a:solidFill>
            </a:endParaRPr>
          </a:p>
          <a:p>
            <a:endParaRPr lang="en-US" sz="1800" dirty="0">
              <a:solidFill>
                <a:schemeClr val="bg2"/>
              </a:solidFill>
            </a:endParaRPr>
          </a:p>
          <a:p>
            <a:r>
              <a:rPr lang="en-US" sz="1800" dirty="0">
                <a:solidFill>
                  <a:schemeClr val="bg2"/>
                </a:solidFill>
              </a:rPr>
              <a:t>   </a:t>
            </a:r>
          </a:p>
          <a:p>
            <a:pPr marL="347663" indent="-347663"/>
            <a:r>
              <a:rPr lang="en-US" sz="1800" dirty="0">
                <a:solidFill>
                  <a:schemeClr val="bg2"/>
                </a:solidFill>
              </a:rPr>
              <a:t>(a) Find the polarization (linear, circular, or elliptical) and handedness (left-handed or right-handed) for the wave.</a:t>
            </a:r>
          </a:p>
          <a:p>
            <a:r>
              <a:rPr lang="en-US" sz="1800" dirty="0">
                <a:solidFill>
                  <a:schemeClr val="bg2"/>
                </a:solidFill>
              </a:rPr>
              <a:t> </a:t>
            </a:r>
          </a:p>
          <a:p>
            <a:r>
              <a:rPr lang="en-US" sz="1800" dirty="0">
                <a:solidFill>
                  <a:schemeClr val="bg2"/>
                </a:solidFill>
              </a:rPr>
              <a:t>(b) Find the axial ratio of this wave. </a:t>
            </a:r>
          </a:p>
          <a:p>
            <a:r>
              <a:rPr lang="en-US" sz="1800" dirty="0">
                <a:solidFill>
                  <a:schemeClr val="bg2"/>
                </a:solidFill>
              </a:rPr>
              <a:t> </a:t>
            </a:r>
          </a:p>
          <a:p>
            <a:r>
              <a:rPr lang="en-US" sz="1800" dirty="0">
                <a:solidFill>
                  <a:schemeClr val="bg2"/>
                </a:solidFill>
              </a:rPr>
              <a:t>(c) Find the magnetic field vector for this plane wave.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3360510" y="3534910"/>
          <a:ext cx="2879414" cy="416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5" name="Equation" r:id="rId4" imgW="1985227" imgH="286849" progId="Equation.DSMT4">
                  <p:embed/>
                </p:oleObj>
              </mc:Choice>
              <mc:Fallback>
                <p:oleObj name="Equation" r:id="rId4" imgW="1985227" imgH="286849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510" y="3534910"/>
                        <a:ext cx="2879414" cy="4166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555" y="208543"/>
            <a:ext cx="1828800" cy="18516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5525" y="197041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696222"/>
              </p:ext>
            </p:extLst>
          </p:nvPr>
        </p:nvGraphicFramePr>
        <p:xfrm>
          <a:off x="3578315" y="3427143"/>
          <a:ext cx="114935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8" name="Equation" r:id="rId4" imgW="698400" imgH="241200" progId="Equation.DSMT4">
                  <p:embed/>
                </p:oleObj>
              </mc:Choice>
              <mc:Fallback>
                <p:oleObj name="Equation" r:id="rId4" imgW="69840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315" y="3427143"/>
                        <a:ext cx="114935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205196"/>
              </p:ext>
            </p:extLst>
          </p:nvPr>
        </p:nvGraphicFramePr>
        <p:xfrm>
          <a:off x="3605302" y="3831956"/>
          <a:ext cx="10620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9" name="Equation" r:id="rId6" imgW="647640" imgH="228600" progId="Equation.DSMT4">
                  <p:embed/>
                </p:oleObj>
              </mc:Choice>
              <mc:Fallback>
                <p:oleObj name="Equation" r:id="rId6" imgW="6476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302" y="3831956"/>
                        <a:ext cx="106203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695242"/>
              </p:ext>
            </p:extLst>
          </p:nvPr>
        </p:nvGraphicFramePr>
        <p:xfrm>
          <a:off x="4779856" y="6191023"/>
          <a:ext cx="2490025" cy="329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0" name="Equation" r:id="rId8" imgW="1371600" imgH="177800" progId="Equation.DSMT4">
                  <p:embed/>
                </p:oleObj>
              </mc:Choice>
              <mc:Fallback>
                <p:oleObj name="Equation" r:id="rId8" imgW="1371600" imgH="177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856" y="6191023"/>
                        <a:ext cx="2490025" cy="329519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524001" y="-48399"/>
            <a:ext cx="33494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We can rotate the coordinates so that we have</a:t>
            </a:r>
            <a:endParaRPr lang="en-US" sz="90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24001" y="9804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629729" y="5053421"/>
            <a:ext cx="112229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800" dirty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Plotting these two points in the complex plane, we see that </a:t>
            </a:r>
            <a:r>
              <a:rPr lang="en-US" sz="1800" i="1" dirty="0" err="1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sz="1800" i="1" baseline="-30000" dirty="0" err="1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z</a:t>
            </a:r>
            <a:r>
              <a:rPr lang="en-US" sz="1800" dirty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leads </a:t>
            </a:r>
            <a:r>
              <a:rPr lang="en-US" sz="1800" i="1" dirty="0" err="1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sz="1800" i="1" baseline="-30000" dirty="0" err="1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Therefore the wave rotates from the </a:t>
            </a:r>
            <a:r>
              <a:rPr lang="en-US" sz="1800" i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z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axis towards the </a:t>
            </a:r>
            <a:r>
              <a:rPr lang="en-US" sz="1800" i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axis in time. Since the propagation direction is the positive </a:t>
            </a:r>
            <a:r>
              <a:rPr lang="en-US" sz="1800" i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x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axis, the wave is left-handed.  The angle between the two phasors is not </a:t>
            </a:r>
            <a:r>
              <a:rPr lang="en-US" sz="18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90</a:t>
            </a:r>
            <a:r>
              <a:rPr lang="en-US" sz="1800" baseline="300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18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sz="1800" baseline="300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Also</a:t>
            </a:r>
            <a:r>
              <a:rPr lang="en-US" sz="1800" dirty="0">
                <a:solidFill>
                  <a:schemeClr val="bg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the magnitudes are not equal. Thus we have</a:t>
            </a:r>
            <a:endParaRPr lang="en-US" sz="18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524000" y="1728402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200">
                <a:ea typeface="Times New Roman" pitchFamily="18" charset="0"/>
                <a:cs typeface="Times New Roman" pitchFamily="18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53522" y="2983100"/>
            <a:ext cx="2359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At </a:t>
            </a:r>
            <a:r>
              <a:rPr lang="en-US" sz="1800" i="1" dirty="0">
                <a:solidFill>
                  <a:schemeClr val="bg1"/>
                </a:solidFill>
                <a:latin typeface="+mn-lt"/>
              </a:rPr>
              <a:t>x</a:t>
            </a:r>
            <a:r>
              <a:rPr lang="en-US" sz="1800" dirty="0">
                <a:solidFill>
                  <a:schemeClr val="bg1"/>
                </a:solidFill>
                <a:latin typeface="+mn-lt"/>
              </a:rPr>
              <a:t> = 0 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we then have</a:t>
            </a:r>
          </a:p>
        </p:txBody>
      </p:sp>
      <p:graphicFrame>
        <p:nvGraphicFramePr>
          <p:cNvPr id="6145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422612"/>
              </p:ext>
            </p:extLst>
          </p:nvPr>
        </p:nvGraphicFramePr>
        <p:xfrm>
          <a:off x="3814314" y="1591240"/>
          <a:ext cx="3714742" cy="523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1" name="Equation" r:id="rId10" imgW="1981080" imgH="279360" progId="Equation.DSMT4">
                  <p:embed/>
                </p:oleObj>
              </mc:Choice>
              <mc:Fallback>
                <p:oleObj name="Equation" r:id="rId10" imgW="1981080" imgH="27936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314" y="1591240"/>
                        <a:ext cx="3714742" cy="523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64029" y="2259711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Part (a)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7207781" y="2522470"/>
            <a:ext cx="2819398" cy="2230895"/>
            <a:chOff x="6063344" y="2591480"/>
            <a:chExt cx="2819398" cy="223089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6063344" y="3897085"/>
              <a:ext cx="238397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7255330" y="2988130"/>
              <a:ext cx="0" cy="18342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aphicFrame>
          <p:nvGraphicFramePr>
            <p:cNvPr id="61458" name="Object 18"/>
            <p:cNvGraphicFramePr>
              <a:graphicFrameLocks noChangeAspect="1"/>
            </p:cNvGraphicFramePr>
            <p:nvPr/>
          </p:nvGraphicFramePr>
          <p:xfrm>
            <a:off x="8535080" y="3759879"/>
            <a:ext cx="347662" cy="2658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2" name="Equation" r:id="rId12" imgW="215640" imgH="164880" progId="Equation.DSMT4">
                    <p:embed/>
                  </p:oleObj>
                </mc:Choice>
                <mc:Fallback>
                  <p:oleObj name="Equation" r:id="rId12" imgW="215640" imgH="164880" progId="Equation.DSMT4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35080" y="3759879"/>
                          <a:ext cx="347662" cy="2658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59" name="Object 19"/>
            <p:cNvGraphicFramePr>
              <a:graphicFrameLocks noChangeAspect="1"/>
            </p:cNvGraphicFramePr>
            <p:nvPr/>
          </p:nvGraphicFramePr>
          <p:xfrm>
            <a:off x="7088187" y="2591480"/>
            <a:ext cx="335869" cy="2370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3" name="Equation" r:id="rId14" imgW="215640" imgH="152280" progId="Equation.DSMT4">
                    <p:embed/>
                  </p:oleObj>
                </mc:Choice>
                <mc:Fallback>
                  <p:oleObj name="Equation" r:id="rId14" imgW="215640" imgH="152280" progId="Equation.DSMT4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88187" y="2591480"/>
                          <a:ext cx="335869" cy="2370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Oval 24"/>
            <p:cNvSpPr/>
            <p:nvPr/>
          </p:nvSpPr>
          <p:spPr bwMode="auto">
            <a:xfrm>
              <a:off x="7467601" y="4540431"/>
              <a:ext cx="65314" cy="65314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7688581" y="3657599"/>
              <a:ext cx="65314" cy="65314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61460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1576753"/>
                </p:ext>
              </p:extLst>
            </p:nvPr>
          </p:nvGraphicFramePr>
          <p:xfrm>
            <a:off x="7642225" y="4432300"/>
            <a:ext cx="279400" cy="331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4" name="Equation" r:id="rId16" imgW="203040" imgH="241200" progId="Equation.DSMT4">
                    <p:embed/>
                  </p:oleObj>
                </mc:Choice>
                <mc:Fallback>
                  <p:oleObj name="Equation" r:id="rId16" imgW="203040" imgH="241200" progId="Equation.DSMT4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42225" y="4432300"/>
                          <a:ext cx="279400" cy="3317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61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283016"/>
                </p:ext>
              </p:extLst>
            </p:nvPr>
          </p:nvGraphicFramePr>
          <p:xfrm>
            <a:off x="7789863" y="3416300"/>
            <a:ext cx="244475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5" name="Equation" r:id="rId18" imgW="190440" imgH="228600" progId="Equation.DSMT4">
                    <p:embed/>
                  </p:oleObj>
                </mc:Choice>
                <mc:Fallback>
                  <p:oleObj name="Equation" r:id="rId18" imgW="190440" imgH="228600" progId="Equation.DSMT4">
                    <p:embed/>
                    <p:pic>
                      <p:nvPicPr>
                        <p:cNvPr id="0" name="Picture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9863" y="3416300"/>
                          <a:ext cx="244475" cy="293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" name="Straight Arrow Connector 29"/>
            <p:cNvCxnSpPr/>
            <p:nvPr/>
          </p:nvCxnSpPr>
          <p:spPr bwMode="auto">
            <a:xfrm>
              <a:off x="7271657" y="3907971"/>
              <a:ext cx="218803" cy="587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7271657" y="3707130"/>
              <a:ext cx="386443" cy="1752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7191650" y="4156165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7191650" y="4361905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7191650" y="4575265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>
              <a:off x="7416441" y="3901440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16200000">
              <a:off x="7652660" y="3901440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7191650" y="3683725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7191650" y="3462745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7191650" y="3264625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16200000">
              <a:off x="7896500" y="3901440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16200000">
              <a:off x="6982101" y="3901440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16200000">
              <a:off x="6761121" y="3901440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16200000">
              <a:off x="6547761" y="3901440"/>
              <a:ext cx="1306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pic>
        <p:nvPicPr>
          <p:cNvPr id="41" name="Picture 4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68060" y="103517"/>
            <a:ext cx="1828800" cy="185166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977887" y="156784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524001" y="-48399"/>
            <a:ext cx="33494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We can rotate the coordinates so that we have</a:t>
            </a:r>
            <a:endParaRPr lang="en-US" sz="90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24001" y="9804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524000" y="1728402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200">
                <a:ea typeface="Times New Roman" pitchFamily="18" charset="0"/>
                <a:cs typeface="Times New Roman" pitchFamily="18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56066" y="2268338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Part (b)</a:t>
            </a:r>
          </a:p>
        </p:txBody>
      </p:sp>
      <p:graphicFrame>
        <p:nvGraphicFramePr>
          <p:cNvPr id="655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508580"/>
              </p:ext>
            </p:extLst>
          </p:nvPr>
        </p:nvGraphicFramePr>
        <p:xfrm>
          <a:off x="4356732" y="1974482"/>
          <a:ext cx="29178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7" name="Equation" r:id="rId4" imgW="2917800" imgH="425520" progId="Equation.DSMT4">
                  <p:embed/>
                </p:oleObj>
              </mc:Choice>
              <mc:Fallback>
                <p:oleObj name="Equation" r:id="rId4" imgW="2917800" imgH="4255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732" y="1974482"/>
                        <a:ext cx="29178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56598" y="2461609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(in </a:t>
            </a:r>
            <a:r>
              <a:rPr lang="en-US" sz="1800" u="sng" dirty="0">
                <a:solidFill>
                  <a:schemeClr val="bg1"/>
                </a:solidFill>
                <a:latin typeface="+mj-lt"/>
              </a:rPr>
              <a:t>rotated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 coordinates)</a:t>
            </a:r>
          </a:p>
        </p:txBody>
      </p:sp>
      <p:graphicFrame>
        <p:nvGraphicFramePr>
          <p:cNvPr id="65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437925"/>
              </p:ext>
            </p:extLst>
          </p:nvPr>
        </p:nvGraphicFramePr>
        <p:xfrm>
          <a:off x="4918679" y="3259640"/>
          <a:ext cx="2895826" cy="778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8" name="Equation" r:id="rId6" imgW="1790640" imgH="482400" progId="Equation.DSMT4">
                  <p:embed/>
                </p:oleObj>
              </mc:Choice>
              <mc:Fallback>
                <p:oleObj name="Equation" r:id="rId6" imgW="1790640" imgH="482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679" y="3259640"/>
                        <a:ext cx="2895826" cy="7783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76404" y="3405791"/>
            <a:ext cx="385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Factoring out a </a:t>
            </a:r>
            <a:r>
              <a:rPr lang="en-US" sz="1800" dirty="0">
                <a:solidFill>
                  <a:schemeClr val="bg1"/>
                </a:solidFill>
                <a:latin typeface="+mn-lt"/>
              </a:rPr>
              <a:t>(1-</a:t>
            </a:r>
            <a:r>
              <a:rPr lang="en-US" sz="1800" i="1" dirty="0">
                <a:solidFill>
                  <a:schemeClr val="bg1"/>
                </a:solidFill>
                <a:latin typeface="+mn-lt"/>
              </a:rPr>
              <a:t>j</a:t>
            </a:r>
            <a:r>
              <a:rPr lang="en-US" sz="1800" dirty="0">
                <a:solidFill>
                  <a:schemeClr val="bg1"/>
                </a:solidFill>
                <a:latin typeface="+mn-lt"/>
              </a:rPr>
              <a:t>3) 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term, we </a:t>
            </a:r>
            <a:r>
              <a:rPr lang="en-US" sz="1800" dirty="0" smtClean="0">
                <a:solidFill>
                  <a:schemeClr val="bg1"/>
                </a:solidFill>
                <a:latin typeface="+mj-lt"/>
              </a:rPr>
              <a:t>have: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655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166479"/>
              </p:ext>
            </p:extLst>
          </p:nvPr>
        </p:nvGraphicFramePr>
        <p:xfrm>
          <a:off x="3494297" y="4400221"/>
          <a:ext cx="723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9" name="Equation" r:id="rId8" imgW="419040" imgH="228600" progId="Equation.DSMT4">
                  <p:embed/>
                </p:oleObj>
              </mc:Choice>
              <mc:Fallback>
                <p:oleObj name="Equation" r:id="rId8" imgW="41904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297" y="4400221"/>
                        <a:ext cx="7239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391666"/>
              </p:ext>
            </p:extLst>
          </p:nvPr>
        </p:nvGraphicFramePr>
        <p:xfrm>
          <a:off x="3463656" y="4926836"/>
          <a:ext cx="44704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10" name="Equation" r:id="rId10" imgW="2768400" imgH="419040" progId="Equation.DSMT4">
                  <p:embed/>
                </p:oleObj>
              </mc:Choice>
              <mc:Fallback>
                <p:oleObj name="Equation" r:id="rId10" imgW="2768400" imgH="419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656" y="4926836"/>
                        <a:ext cx="4470400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1524001" y="6836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1524000" y="137805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40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11649" y="408748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Hence</a:t>
            </a:r>
          </a:p>
        </p:txBody>
      </p:sp>
      <p:sp>
        <p:nvSpPr>
          <p:cNvPr id="30" name="Right Arrow 29"/>
          <p:cNvSpPr/>
          <p:nvPr/>
        </p:nvSpPr>
        <p:spPr bwMode="auto">
          <a:xfrm>
            <a:off x="4323065" y="5904988"/>
            <a:ext cx="370114" cy="27214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555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468970"/>
              </p:ext>
            </p:extLst>
          </p:nvPr>
        </p:nvGraphicFramePr>
        <p:xfrm>
          <a:off x="4969958" y="5858296"/>
          <a:ext cx="4783137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11" name="Equation" r:id="rId12" imgW="2984400" imgH="241200" progId="Equation.DSMT4">
                  <p:embed/>
                </p:oleObj>
              </mc:Choice>
              <mc:Fallback>
                <p:oleObj name="Equation" r:id="rId12" imgW="2984400" imgH="241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9958" y="5858296"/>
                        <a:ext cx="4783137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90422" y="174037"/>
            <a:ext cx="1828800" cy="185166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032341" y="184826"/>
            <a:ext cx="1828800" cy="1851660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191844"/>
              </p:ext>
            </p:extLst>
          </p:nvPr>
        </p:nvGraphicFramePr>
        <p:xfrm>
          <a:off x="4359395" y="1097431"/>
          <a:ext cx="2964431" cy="418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12" name="Equation" r:id="rId15" imgW="3714200" imgH="524551" progId="Equation.DSMT4">
                  <p:embed/>
                </p:oleObj>
              </mc:Choice>
              <mc:Fallback>
                <p:oleObj name="Equation" r:id="rId15" imgW="3714200" imgH="52455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59395" y="1097431"/>
                        <a:ext cx="2964431" cy="418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own Arrow 2"/>
          <p:cNvSpPr/>
          <p:nvPr/>
        </p:nvSpPr>
        <p:spPr bwMode="auto">
          <a:xfrm>
            <a:off x="5572664" y="1578634"/>
            <a:ext cx="232914" cy="31055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792323"/>
              </p:ext>
            </p:extLst>
          </p:nvPr>
        </p:nvGraphicFramePr>
        <p:xfrm>
          <a:off x="7914734" y="2192517"/>
          <a:ext cx="573657" cy="826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13" name="Equation" r:id="rId17" imgW="431640" imgH="622080" progId="Equation.DSMT4">
                  <p:embed/>
                </p:oleObj>
              </mc:Choice>
              <mc:Fallback>
                <p:oleObj name="Equation" r:id="rId17" imgW="43164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14734" y="2192517"/>
                        <a:ext cx="573657" cy="826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8308264" y="2271007"/>
            <a:ext cx="2688772" cy="4191000"/>
          </a:xfrm>
          <a:prstGeom prst="rect">
            <a:avLst/>
          </a:prstGeom>
          <a:solidFill>
            <a:srgbClr val="F8F8F8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524001" y="-48399"/>
            <a:ext cx="33494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We can rotate the coordinates so that we have</a:t>
            </a:r>
            <a:endParaRPr lang="en-US" sz="90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24001" y="9804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524000" y="1728402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200">
                <a:ea typeface="Times New Roman" pitchFamily="18" charset="0"/>
                <a:cs typeface="Times New Roman" pitchFamily="18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4720" y="2131958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Part (b)</a:t>
            </a:r>
          </a:p>
        </p:txBody>
      </p:sp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4408490" y="1431019"/>
          <a:ext cx="29178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0" name="Equation" r:id="rId4" imgW="2917800" imgH="425520" progId="Equation.DSMT4">
                  <p:embed/>
                </p:oleObj>
              </mc:Choice>
              <mc:Fallback>
                <p:oleObj name="Equation" r:id="rId4" imgW="2917800" imgH="4255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490" y="1431019"/>
                        <a:ext cx="29178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39345" y="1926771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(in </a:t>
            </a:r>
            <a:r>
              <a:rPr lang="en-US" sz="1800" u="sng" dirty="0">
                <a:solidFill>
                  <a:schemeClr val="bg1"/>
                </a:solidFill>
                <a:latin typeface="+mj-lt"/>
              </a:rPr>
              <a:t>rotated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 coordinates)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1524001" y="6836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1524000" y="137805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40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0512" y="2992133"/>
            <a:ext cx="1603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We then have</a:t>
            </a:r>
          </a:p>
        </p:txBody>
      </p:sp>
      <p:graphicFrame>
        <p:nvGraphicFramePr>
          <p:cNvPr id="675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579809"/>
              </p:ext>
            </p:extLst>
          </p:nvPr>
        </p:nvGraphicFramePr>
        <p:xfrm>
          <a:off x="2280004" y="3460219"/>
          <a:ext cx="1511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1" name="Equation" r:id="rId6" imgW="755779" imgH="228544" progId="Equation.DSMT4">
                  <p:embed/>
                </p:oleObj>
              </mc:Choice>
              <mc:Fallback>
                <p:oleObj name="Equation" r:id="rId6" imgW="755779" imgH="228544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0004" y="3460219"/>
                        <a:ext cx="1511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882069"/>
              </p:ext>
            </p:extLst>
          </p:nvPr>
        </p:nvGraphicFramePr>
        <p:xfrm>
          <a:off x="2276149" y="4097033"/>
          <a:ext cx="1196294" cy="408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2" name="Equation" r:id="rId8" imgW="669559" imgH="228544" progId="Equation.DSMT4">
                  <p:embed/>
                </p:oleObj>
              </mc:Choice>
              <mc:Fallback>
                <p:oleObj name="Equation" r:id="rId8" imgW="669559" imgH="228544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149" y="4097033"/>
                        <a:ext cx="1196294" cy="408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097997" y="4951561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This gives us</a:t>
            </a:r>
          </a:p>
        </p:txBody>
      </p:sp>
      <p:graphicFrame>
        <p:nvGraphicFramePr>
          <p:cNvPr id="675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129803"/>
              </p:ext>
            </p:extLst>
          </p:nvPr>
        </p:nvGraphicFramePr>
        <p:xfrm>
          <a:off x="8777048" y="2384695"/>
          <a:ext cx="1992312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3" name="Equation" r:id="rId10" imgW="1257120" imgH="2412720" progId="Equation.DSMT4">
                  <p:embed/>
                </p:oleObj>
              </mc:Choice>
              <mc:Fallback>
                <p:oleObj name="Equation" r:id="rId10" imgW="1257120" imgH="2412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7048" y="2384695"/>
                        <a:ext cx="1992312" cy="382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925541"/>
              </p:ext>
            </p:extLst>
          </p:nvPr>
        </p:nvGraphicFramePr>
        <p:xfrm>
          <a:off x="1975204" y="5494033"/>
          <a:ext cx="1521538" cy="36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4" name="Equation" r:id="rId12" imgW="749160" imgH="177480" progId="Equation.DSMT4">
                  <p:embed/>
                </p:oleObj>
              </mc:Choice>
              <mc:Fallback>
                <p:oleObj name="Equation" r:id="rId12" imgW="74916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5204" y="5494033"/>
                        <a:ext cx="1521538" cy="361043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429640" y="4347301"/>
            <a:ext cx="2699681" cy="738664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  <a:latin typeface="+mj-lt"/>
              </a:rPr>
              <a:t>Since </a:t>
            </a:r>
            <a:r>
              <a:rPr lang="en-US" sz="1400" i="1" dirty="0">
                <a:solidFill>
                  <a:srgbClr val="0000FF"/>
                </a:solidFill>
                <a:latin typeface="+mj-lt"/>
                <a:sym typeface="Symbol"/>
              </a:rPr>
              <a:t></a:t>
            </a:r>
            <a:r>
              <a:rPr lang="en-US" sz="1400" dirty="0">
                <a:solidFill>
                  <a:srgbClr val="0000FF"/>
                </a:solidFill>
                <a:latin typeface="+mj-lt"/>
                <a:sym typeface="Symbol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+mn-lt"/>
                <a:sym typeface="Symbol"/>
              </a:rPr>
              <a:t>&gt;</a:t>
            </a:r>
            <a:r>
              <a:rPr lang="en-US" sz="1400" dirty="0">
                <a:solidFill>
                  <a:srgbClr val="0000FF"/>
                </a:solidFill>
                <a:latin typeface="+mj-lt"/>
                <a:sym typeface="Symbol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+mn-lt"/>
                <a:sym typeface="Symbol"/>
              </a:rPr>
              <a:t>0</a:t>
            </a:r>
            <a:r>
              <a:rPr lang="en-US" sz="1400" dirty="0">
                <a:solidFill>
                  <a:srgbClr val="0000FF"/>
                </a:solidFill>
                <a:latin typeface="+mj-lt"/>
                <a:sym typeface="Symbol"/>
              </a:rPr>
              <a:t>, t</a:t>
            </a:r>
            <a:r>
              <a:rPr lang="en-US" sz="1400" dirty="0">
                <a:solidFill>
                  <a:srgbClr val="0000FF"/>
                </a:solidFill>
                <a:latin typeface="+mj-lt"/>
              </a:rPr>
              <a:t>his confirms that the wave is LH. But we already knew this from Part (a</a:t>
            </a:r>
            <a:r>
              <a:rPr lang="en-US" sz="1400" dirty="0" smtClean="0">
                <a:solidFill>
                  <a:srgbClr val="0000FF"/>
                </a:solidFill>
                <a:latin typeface="+mj-lt"/>
              </a:rPr>
              <a:t>).</a:t>
            </a:r>
            <a:endParaRPr lang="en-US" sz="1400" dirty="0">
              <a:solidFill>
                <a:srgbClr val="0000FF"/>
              </a:solidFill>
              <a:latin typeface="+mj-lt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3735" y="121386"/>
            <a:ext cx="1828800" cy="185166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020480" y="88062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524001" y="-48399"/>
            <a:ext cx="33494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We can rotate the coordinates so that we have</a:t>
            </a:r>
            <a:endParaRPr lang="en-US" sz="90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24001" y="9804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524000" y="1728402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200">
                <a:ea typeface="Times New Roman" pitchFamily="18" charset="0"/>
                <a:cs typeface="Times New Roman" pitchFamily="18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3657" y="2152909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Part (c)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68035" y="1937657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(in </a:t>
            </a:r>
            <a:r>
              <a:rPr lang="en-US" sz="1800" u="sng" dirty="0">
                <a:solidFill>
                  <a:schemeClr val="bg1"/>
                </a:solidFill>
                <a:latin typeface="+mj-lt"/>
              </a:rPr>
              <a:t>original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 coordinates)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1524001" y="6836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1524000" y="137805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40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4151540" y="1207636"/>
          <a:ext cx="3714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2" name="Equation" r:id="rId4" imgW="3714840" imgH="523800" progId="Equation.DSMT4">
                  <p:embed/>
                </p:oleObj>
              </mc:Choice>
              <mc:Fallback>
                <p:oleObj name="Equation" r:id="rId4" imgW="3714840" imgH="52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540" y="1207636"/>
                        <a:ext cx="37147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266076" y="2840147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Each electric field component of the plane wave has a corresponding magnetic field component, whose amplitude is related by </a:t>
            </a:r>
            <a:r>
              <a:rPr lang="en-US" sz="1800" i="1" dirty="0">
                <a:solidFill>
                  <a:schemeClr val="bg1"/>
                </a:solidFill>
                <a:latin typeface="+mn-lt"/>
                <a:sym typeface="Symbol"/>
              </a:rPr>
              <a:t></a:t>
            </a:r>
            <a:r>
              <a:rPr lang="en-US" sz="1800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92830" y="4757058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Hence, we have:</a:t>
            </a:r>
          </a:p>
        </p:txBody>
      </p:sp>
      <p:graphicFrame>
        <p:nvGraphicFramePr>
          <p:cNvPr id="68619" name="Object 11"/>
          <p:cNvGraphicFramePr>
            <a:graphicFrameLocks noChangeAspect="1"/>
          </p:cNvGraphicFramePr>
          <p:nvPr/>
        </p:nvGraphicFramePr>
        <p:xfrm>
          <a:off x="3371850" y="5357583"/>
          <a:ext cx="4649333" cy="83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3" name="Equation" r:id="rId6" imgW="2400120" imgH="431640" progId="Equation.DSMT4">
                  <p:embed/>
                </p:oleObj>
              </mc:Choice>
              <mc:Fallback>
                <p:oleObj name="Equation" r:id="rId6" imgW="2400120" imgH="431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5357583"/>
                        <a:ext cx="4649333" cy="8363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0" name="Object 12"/>
          <p:cNvGraphicFramePr>
            <a:graphicFrameLocks noChangeAspect="1"/>
          </p:cNvGraphicFramePr>
          <p:nvPr/>
        </p:nvGraphicFramePr>
        <p:xfrm>
          <a:off x="6955972" y="3924980"/>
          <a:ext cx="979714" cy="816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4" name="Equation" r:id="rId8" imgW="533160" imgH="444240" progId="Equation.DSMT4">
                  <p:embed/>
                </p:oleObj>
              </mc:Choice>
              <mc:Fallback>
                <p:oleObj name="Equation" r:id="rId8" imgW="533160" imgH="4442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5972" y="3924980"/>
                        <a:ext cx="979714" cy="816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1" name="Object 13"/>
          <p:cNvGraphicFramePr>
            <a:graphicFrameLocks noChangeAspect="1"/>
          </p:cNvGraphicFramePr>
          <p:nvPr/>
        </p:nvGraphicFramePr>
        <p:xfrm>
          <a:off x="8410803" y="3945163"/>
          <a:ext cx="1114198" cy="77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5" name="Equation" r:id="rId10" imgW="634680" imgH="444240" progId="Equation.DSMT4">
                  <p:embed/>
                </p:oleObj>
              </mc:Choice>
              <mc:Fallback>
                <p:oleObj name="Equation" r:id="rId10" imgW="634680" imgH="4442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0803" y="3945163"/>
                        <a:ext cx="1114198" cy="77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341915" y="4114801"/>
            <a:ext cx="3260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Wave traveling in </a:t>
            </a:r>
            <a:r>
              <a:rPr lang="en-US" sz="1800" dirty="0">
                <a:solidFill>
                  <a:schemeClr val="bg1"/>
                </a:solidFill>
                <a:latin typeface="+mn-lt"/>
              </a:rPr>
              <a:t>+</a:t>
            </a:r>
            <a:r>
              <a:rPr lang="en-US" sz="1800" i="1" dirty="0">
                <a:solidFill>
                  <a:schemeClr val="bg1"/>
                </a:solidFill>
                <a:latin typeface="+mn-lt"/>
              </a:rPr>
              <a:t>x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 direction: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6302" y="182663"/>
            <a:ext cx="1828800" cy="185166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81404" y="191290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3146</TotalTime>
  <Words>337</Words>
  <Application>Microsoft Office PowerPoint</Application>
  <PresentationFormat>Widescreen</PresentationFormat>
  <Paragraphs>58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Symbol</vt:lpstr>
      <vt:lpstr>Times New Roman</vt:lpstr>
      <vt:lpstr>Wingdings</vt:lpstr>
      <vt:lpstr>Soaring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324</cp:revision>
  <cp:lastPrinted>1999-08-25T18:07:04Z</cp:lastPrinted>
  <dcterms:created xsi:type="dcterms:W3CDTF">1999-08-24T13:57:19Z</dcterms:created>
  <dcterms:modified xsi:type="dcterms:W3CDTF">2024-11-08T01:46:45Z</dcterms:modified>
</cp:coreProperties>
</file>