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CCFF"/>
    <a:srgbClr val="0000FF"/>
    <a:srgbClr val="F8F8F8"/>
    <a:srgbClr val="CC00CC"/>
    <a:srgbClr val="FFFF99"/>
    <a:srgbClr val="FF9933"/>
    <a:srgbClr val="FF33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7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26" d="100"/>
          <a:sy n="26" d="100"/>
        </p:scale>
        <p:origin x="-1320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emf"/><Relationship Id="rId1" Type="http://schemas.openxmlformats.org/officeDocument/2006/relationships/image" Target="../media/image11.emf"/><Relationship Id="rId4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emf"/><Relationship Id="rId1" Type="http://schemas.openxmlformats.org/officeDocument/2006/relationships/image" Target="../media/image15.wmf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727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F8A8A4C-9AC1-4E0C-AE4B-E8403E39E4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00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321B0C82-1000-4600-91AC-D652C32033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47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2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85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3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226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4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00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5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78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6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38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66563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6564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656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725084" y="762000"/>
            <a:ext cx="103632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429000"/>
            <a:ext cx="85344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B2982-579C-4B66-BF1E-BA2444A26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3992C-2EF8-487A-8070-926B89EA7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B9F91-EBA6-4AB5-8AFC-78FCD3C36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7E6B0-D03D-4645-8A86-4A8EDAAC83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4600C-DA2C-405D-AB06-E37E78B52F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6C81C-4DB7-42E7-B79D-BC88E4039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D882355-B1A0-46F7-94AF-99C00945C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302A8-9FED-454E-974E-AB5B640BA8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8534076-0BB0-4E43-AA3E-B36E86B45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90F40-FC41-4D7F-8D4C-7102C14F6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65539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5540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554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554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wmf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10" Type="http://schemas.openxmlformats.org/officeDocument/2006/relationships/image" Target="../media/image3.jpeg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2.emf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4.emf"/><Relationship Id="rId5" Type="http://schemas.openxmlformats.org/officeDocument/2006/relationships/image" Target="../media/image11.e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9.emf"/><Relationship Id="rId18" Type="http://schemas.openxmlformats.org/officeDocument/2006/relationships/oleObject" Target="../embeddings/oleObject18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6.e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21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7.bin"/><Relationship Id="rId20" Type="http://schemas.openxmlformats.org/officeDocument/2006/relationships/image" Target="../media/image3.jpeg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8.emf"/><Relationship Id="rId5" Type="http://schemas.openxmlformats.org/officeDocument/2006/relationships/image" Target="../media/image15.wmf"/><Relationship Id="rId15" Type="http://schemas.openxmlformats.org/officeDocument/2006/relationships/image" Target="../media/image20.emf"/><Relationship Id="rId10" Type="http://schemas.openxmlformats.org/officeDocument/2006/relationships/oleObject" Target="../embeddings/oleObject14.bin"/><Relationship Id="rId19" Type="http://schemas.openxmlformats.org/officeDocument/2006/relationships/image" Target="../media/image22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18624" y="1152181"/>
            <a:ext cx="1241045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Exam 2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Fall 2022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4460" y="4035713"/>
            <a:ext cx="5937504" cy="19796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842075" y="4005181"/>
            <a:ext cx="2641315" cy="830997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2"/>
                </a:solidFill>
                <a:latin typeface="+mj-lt"/>
              </a:rPr>
              <a:t>Note:</a:t>
            </a:r>
            <a:r>
              <a:rPr lang="en-US" sz="1200" dirty="0">
                <a:solidFill>
                  <a:schemeClr val="bg2"/>
                </a:solidFill>
                <a:latin typeface="+mj-lt"/>
              </a:rPr>
              <a:t> </a:t>
            </a:r>
          </a:p>
          <a:p>
            <a:pPr algn="ctr"/>
            <a:r>
              <a:rPr lang="en-US" sz="1200" dirty="0">
                <a:solidFill>
                  <a:schemeClr val="bg2"/>
                </a:solidFill>
                <a:latin typeface="+mj-lt"/>
              </a:rPr>
              <a:t>The </a:t>
            </a:r>
            <a:r>
              <a:rPr lang="en-US" sz="1200" u="sng" dirty="0">
                <a:solidFill>
                  <a:schemeClr val="bg2"/>
                </a:solidFill>
                <a:latin typeface="+mj-lt"/>
              </a:rPr>
              <a:t>effective</a:t>
            </a:r>
            <a:r>
              <a:rPr lang="en-US" sz="1200" dirty="0">
                <a:solidFill>
                  <a:schemeClr val="bg2"/>
                </a:solidFill>
                <a:latin typeface="+mj-lt"/>
              </a:rPr>
              <a:t> conductivity accounts for both the actual conductivity and the polarization loss.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6201" y="2331685"/>
            <a:ext cx="6513825" cy="134088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D72699B-E6EA-BBFA-F047-020CD803A8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611" y="186278"/>
            <a:ext cx="1828800" cy="18516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15F243C-C55C-246F-516F-939E0D5222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11033" y="208932"/>
            <a:ext cx="1828800" cy="1851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18624" y="1152181"/>
            <a:ext cx="1241045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Exam 2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Fall 2022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9687" y="2328557"/>
            <a:ext cx="3706267" cy="395093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83D30A6-C3B1-9632-AC47-349C3D9F60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611" y="186278"/>
            <a:ext cx="1828800" cy="185166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C3D01E0-4F4B-35A4-549A-C02CDD09C1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3389" y="159505"/>
            <a:ext cx="1828800" cy="185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27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4E19EE4-50F3-C9CD-4AB4-77BD0E2EF5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243982"/>
              </p:ext>
            </p:extLst>
          </p:nvPr>
        </p:nvGraphicFramePr>
        <p:xfrm>
          <a:off x="2362200" y="2859088"/>
          <a:ext cx="2732088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4" imgW="2133360" imgH="507960" progId="Equation.DSMT4">
                  <p:embed/>
                </p:oleObj>
              </mc:Choice>
              <mc:Fallback>
                <p:oleObj name="Equation" r:id="rId4" imgW="2133360" imgH="5079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859088"/>
                        <a:ext cx="2732088" cy="660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F045789-3759-5414-EE1B-53D76EBD11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96702"/>
              </p:ext>
            </p:extLst>
          </p:nvPr>
        </p:nvGraphicFramePr>
        <p:xfrm>
          <a:off x="2676677" y="3987605"/>
          <a:ext cx="1618471" cy="6857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6" imgW="1130040" imgH="482400" progId="Equation.DSMT4">
                  <p:embed/>
                </p:oleObj>
              </mc:Choice>
              <mc:Fallback>
                <p:oleObj name="Equation" r:id="rId6" imgW="1130040" imgH="482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6677" y="3987605"/>
                        <a:ext cx="1618471" cy="6857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D0043B74-FD91-3E7F-D2AE-E99433E5D7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719353"/>
              </p:ext>
            </p:extLst>
          </p:nvPr>
        </p:nvGraphicFramePr>
        <p:xfrm>
          <a:off x="2642287" y="5553786"/>
          <a:ext cx="2051315" cy="395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8" imgW="1282700" imgH="254000" progId="Equation.DSMT4">
                  <p:embed/>
                </p:oleObj>
              </mc:Choice>
              <mc:Fallback>
                <p:oleObj name="Equation" r:id="rId8" imgW="1282700" imgH="254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2287" y="5553786"/>
                        <a:ext cx="2051315" cy="395068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4">
            <a:extLst>
              <a:ext uri="{FF2B5EF4-FFF2-40B4-BE49-F238E27FC236}">
                <a16:creationId xmlns:a16="http://schemas.microsoft.com/office/drawing/2014/main" id="{5E6C0248-D891-355C-D5C1-C028F4A62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0360" y="2380198"/>
            <a:ext cx="124422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>
                <a:solidFill>
                  <a:schemeClr val="bg1"/>
                </a:solidFill>
                <a:ea typeface="Times New Roman" panose="02020603050405020304" pitchFamily="18" charset="0"/>
              </a:rPr>
              <a:t>Part (a)</a:t>
            </a:r>
            <a:endParaRPr lang="en-US" altLang="en-US" sz="2000" dirty="0">
              <a:solidFill>
                <a:schemeClr val="bg1"/>
              </a:solidFill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E559B978-53F5-1381-A0F4-3BAE40276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5008" y="3668040"/>
            <a:ext cx="4010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endParaRPr lang="en-US" altLang="en-US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E6C2E3-8C7D-E969-A90E-379A77F5DB05}"/>
              </a:ext>
            </a:extLst>
          </p:cNvPr>
          <p:cNvSpPr txBox="1"/>
          <p:nvPr/>
        </p:nvSpPr>
        <p:spPr>
          <a:xfrm>
            <a:off x="2242086" y="4929094"/>
            <a:ext cx="14382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+mj-lt"/>
              </a:rPr>
              <a:t>This gives us: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56A8B7-73E5-1BF8-02A0-54836E57416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3611" y="186278"/>
            <a:ext cx="1828800" cy="185166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2C91BC0-1FFB-988E-93D3-B74026E0207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097531" y="208932"/>
            <a:ext cx="1828800" cy="1851660"/>
          </a:xfrm>
          <a:prstGeom prst="rect">
            <a:avLst/>
          </a:prstGeom>
        </p:spPr>
      </p:pic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CA0F22C-E800-4F33-FCC4-80CD659711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8078956"/>
              </p:ext>
            </p:extLst>
          </p:nvPr>
        </p:nvGraphicFramePr>
        <p:xfrm>
          <a:off x="8065100" y="3269091"/>
          <a:ext cx="695839" cy="313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11" imgW="507960" imgH="228600" progId="Equation.DSMT4">
                  <p:embed/>
                </p:oleObj>
              </mc:Choice>
              <mc:Fallback>
                <p:oleObj name="Equation" r:id="rId11" imgW="5079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065100" y="3269091"/>
                        <a:ext cx="695839" cy="3131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8B7E3A53-B78C-FF14-B651-A487DE1DA06C}"/>
              </a:ext>
            </a:extLst>
          </p:cNvPr>
          <p:cNvSpPr txBox="1"/>
          <p:nvPr/>
        </p:nvSpPr>
        <p:spPr>
          <a:xfrm>
            <a:off x="7043350" y="3849129"/>
            <a:ext cx="2786450" cy="646331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2"/>
                </a:solidFill>
                <a:latin typeface="+mj-lt"/>
              </a:rPr>
              <a:t>Note:</a:t>
            </a:r>
          </a:p>
          <a:p>
            <a:pPr algn="ctr"/>
            <a:r>
              <a:rPr lang="en-US" sz="1200" i="1" dirty="0">
                <a:solidFill>
                  <a:schemeClr val="bg2"/>
                </a:solidFill>
                <a:latin typeface="+mn-lt"/>
                <a:sym typeface="Symbol" panose="05050102010706020507" pitchFamily="18" charset="2"/>
              </a:rPr>
              <a:t></a:t>
            </a:r>
            <a:r>
              <a:rPr lang="en-US" sz="1200" baseline="-25000" dirty="0">
                <a:solidFill>
                  <a:schemeClr val="bg2"/>
                </a:solidFill>
                <a:latin typeface="+mn-lt"/>
                <a:sym typeface="Symbol" panose="05050102010706020507" pitchFamily="18" charset="2"/>
              </a:rPr>
              <a:t>eff</a:t>
            </a:r>
            <a:r>
              <a:rPr lang="en-US" sz="1200" i="1" baseline="-25000" dirty="0">
                <a:solidFill>
                  <a:schemeClr val="bg2"/>
                </a:solidFill>
                <a:latin typeface="+mn-lt"/>
                <a:sym typeface="Symbol" panose="05050102010706020507" pitchFamily="18" charset="2"/>
              </a:rPr>
              <a:t> </a:t>
            </a:r>
            <a:r>
              <a:rPr lang="en-US" sz="1200" dirty="0">
                <a:solidFill>
                  <a:schemeClr val="bg2"/>
                </a:solidFill>
                <a:latin typeface="+mj-lt"/>
              </a:rPr>
              <a:t> is called </a:t>
            </a:r>
            <a:r>
              <a:rPr lang="en-US" sz="1200" i="1" dirty="0">
                <a:solidFill>
                  <a:schemeClr val="bg2"/>
                </a:solidFill>
                <a:latin typeface="+mn-lt"/>
                <a:sym typeface="Symbol" panose="05050102010706020507" pitchFamily="18" charset="2"/>
              </a:rPr>
              <a:t></a:t>
            </a:r>
            <a:r>
              <a:rPr lang="en-US" sz="1200" i="1" baseline="-25000" dirty="0">
                <a:solidFill>
                  <a:schemeClr val="bg2"/>
                </a:solidFill>
                <a:latin typeface="+mn-lt"/>
                <a:sym typeface="Symbol" panose="05050102010706020507" pitchFamily="18" charset="2"/>
              </a:rPr>
              <a:t>d</a:t>
            </a:r>
            <a:r>
              <a:rPr lang="en-US" sz="1200" dirty="0">
                <a:solidFill>
                  <a:schemeClr val="bg2"/>
                </a:solidFill>
                <a:latin typeface="+mj-lt"/>
                <a:sym typeface="Symbol" panose="05050102010706020507" pitchFamily="18" charset="2"/>
              </a:rPr>
              <a:t> in the class notes, when modeling a dielectric material.</a:t>
            </a:r>
            <a:r>
              <a:rPr lang="en-US" sz="1200" dirty="0">
                <a:solidFill>
                  <a:schemeClr val="bg2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393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5E6C0248-D891-355C-D5C1-C028F4A62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0360" y="2380198"/>
            <a:ext cx="124422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>
                <a:solidFill>
                  <a:schemeClr val="bg1"/>
                </a:solidFill>
                <a:ea typeface="Times New Roman" panose="02020603050405020304" pitchFamily="18" charset="0"/>
              </a:rPr>
              <a:t>Part (b)</a:t>
            </a:r>
            <a:endParaRPr lang="en-US" alt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219E43A-A078-A94B-DC4C-1261F3A565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326096"/>
              </p:ext>
            </p:extLst>
          </p:nvPr>
        </p:nvGraphicFramePr>
        <p:xfrm>
          <a:off x="2512541" y="3341911"/>
          <a:ext cx="2697116" cy="5993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4" imgW="2146300" imgH="469900" progId="Equation.DSMT4">
                  <p:embed/>
                </p:oleObj>
              </mc:Choice>
              <mc:Fallback>
                <p:oleObj name="Equation" r:id="rId4" imgW="2146300" imgH="4699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2541" y="3341911"/>
                        <a:ext cx="2697116" cy="5993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7F6FBDE-EFE1-1519-E1EB-453933412E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163393"/>
              </p:ext>
            </p:extLst>
          </p:nvPr>
        </p:nvGraphicFramePr>
        <p:xfrm>
          <a:off x="2416811" y="4639853"/>
          <a:ext cx="1244224" cy="257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6" imgW="825142" imgH="177723" progId="Equation.DSMT4">
                  <p:embed/>
                </p:oleObj>
              </mc:Choice>
              <mc:Fallback>
                <p:oleObj name="Equation" r:id="rId6" imgW="825142" imgH="17772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6811" y="4639853"/>
                        <a:ext cx="1244224" cy="257426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1256CBEE-9370-31BC-F8AF-26711EBE2374}"/>
              </a:ext>
            </a:extLst>
          </p:cNvPr>
          <p:cNvSpPr txBox="1"/>
          <p:nvPr/>
        </p:nvSpPr>
        <p:spPr>
          <a:xfrm>
            <a:off x="2170361" y="2905591"/>
            <a:ext cx="19639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+mj-lt"/>
              </a:rPr>
              <a:t>The loss tangent is: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1E776DB-DA27-84CA-2A7D-60F6EFC00978}"/>
              </a:ext>
            </a:extLst>
          </p:cNvPr>
          <p:cNvSpPr txBox="1"/>
          <p:nvPr/>
        </p:nvSpPr>
        <p:spPr>
          <a:xfrm>
            <a:off x="2148771" y="4183145"/>
            <a:ext cx="1712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+mj-lt"/>
              </a:rPr>
              <a:t>Hence, we have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A4335C-7DE8-1F5B-4BFA-E84DEE3F5B4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3611" y="186278"/>
            <a:ext cx="1828800" cy="18516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70EA223-EC67-8C85-3E11-D0CE47C5A92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29567" y="202754"/>
            <a:ext cx="1828800" cy="185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36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5E6C0248-D891-355C-D5C1-C028F4A62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0360" y="2380198"/>
            <a:ext cx="124422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>
                <a:solidFill>
                  <a:schemeClr val="bg1"/>
                </a:solidFill>
                <a:ea typeface="Times New Roman" panose="02020603050405020304" pitchFamily="18" charset="0"/>
              </a:rPr>
              <a:t>Part (c)</a:t>
            </a:r>
            <a:endParaRPr lang="en-US" altLang="en-US" sz="20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56CBEE-9370-31BC-F8AF-26711EBE2374}"/>
              </a:ext>
            </a:extLst>
          </p:cNvPr>
          <p:cNvSpPr txBox="1"/>
          <p:nvPr/>
        </p:nvSpPr>
        <p:spPr>
          <a:xfrm>
            <a:off x="2170360" y="2905591"/>
            <a:ext cx="3493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+mj-lt"/>
              </a:rPr>
              <a:t>The wavenumber of the seawater is: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1E776DB-DA27-84CA-2A7D-60F6EFC00978}"/>
              </a:ext>
            </a:extLst>
          </p:cNvPr>
          <p:cNvSpPr txBox="1"/>
          <p:nvPr/>
        </p:nvSpPr>
        <p:spPr>
          <a:xfrm>
            <a:off x="2204664" y="3908416"/>
            <a:ext cx="1712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+mj-lt"/>
              </a:rPr>
              <a:t>Hence, we have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3814D3F-DE40-21B3-3A8A-FB07CC0E3C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165948"/>
              </p:ext>
            </p:extLst>
          </p:nvPr>
        </p:nvGraphicFramePr>
        <p:xfrm>
          <a:off x="2538531" y="3301304"/>
          <a:ext cx="3525367" cy="554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4" imgW="2787182" imgH="438012" progId="Equation.DSMT4">
                  <p:embed/>
                </p:oleObj>
              </mc:Choice>
              <mc:Fallback>
                <p:oleObj name="Equation" r:id="rId4" imgW="2787182" imgH="43801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38531" y="3301304"/>
                        <a:ext cx="3525367" cy="5541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FA20B07-7701-50C7-61DA-4C0D719100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627589"/>
              </p:ext>
            </p:extLst>
          </p:nvPr>
        </p:nvGraphicFramePr>
        <p:xfrm>
          <a:off x="2626526" y="4344154"/>
          <a:ext cx="2281038" cy="365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6" imgW="1603550" imgH="256977" progId="Equation.DSMT4">
                  <p:embed/>
                </p:oleObj>
              </mc:Choice>
              <mc:Fallback>
                <p:oleObj name="Equation" r:id="rId6" imgW="1603550" imgH="25697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26526" y="4344154"/>
                        <a:ext cx="2281038" cy="3658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7C50B46-77AA-A590-063E-6B19BF4D37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5746337"/>
              </p:ext>
            </p:extLst>
          </p:nvPr>
        </p:nvGraphicFramePr>
        <p:xfrm>
          <a:off x="2597944" y="5208130"/>
          <a:ext cx="1931273" cy="38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8" imgW="1282680" imgH="253800" progId="Equation.DSMT4">
                  <p:embed/>
                </p:oleObj>
              </mc:Choice>
              <mc:Fallback>
                <p:oleObj name="Equation" r:id="rId8" imgW="12826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597944" y="5208130"/>
                        <a:ext cx="1931273" cy="381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BA5FFF3-F6D8-ABE8-B25F-2091F7DE94E7}"/>
              </a:ext>
            </a:extLst>
          </p:cNvPr>
          <p:cNvSpPr txBox="1"/>
          <p:nvPr/>
        </p:nvSpPr>
        <p:spPr>
          <a:xfrm>
            <a:off x="2204665" y="4741964"/>
            <a:ext cx="1234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+mj-lt"/>
              </a:rPr>
              <a:t>Therefore, 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27967405-000F-662C-4120-BF28C62C5D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696266"/>
              </p:ext>
            </p:extLst>
          </p:nvPr>
        </p:nvGraphicFramePr>
        <p:xfrm>
          <a:off x="2465259" y="6185530"/>
          <a:ext cx="2504415" cy="301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10" imgW="1899368" imgH="228544" progId="Equation.DSMT4">
                  <p:embed/>
                </p:oleObj>
              </mc:Choice>
              <mc:Fallback>
                <p:oleObj name="Equation" r:id="rId10" imgW="1899368" imgH="22854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465259" y="6185530"/>
                        <a:ext cx="2504415" cy="301535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50E778E-D035-FBDB-2700-0316F6AB85D1}"/>
              </a:ext>
            </a:extLst>
          </p:cNvPr>
          <p:cNvSpPr txBox="1"/>
          <p:nvPr/>
        </p:nvSpPr>
        <p:spPr>
          <a:xfrm>
            <a:off x="2184752" y="5765590"/>
            <a:ext cx="35076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</a:rPr>
              <a:t>Multiply by 8.686 to convert to dB/m: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A8C541-32BB-7B4D-BBA8-B1D5867A236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3611" y="186278"/>
            <a:ext cx="1828800" cy="18516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11FCE1E-01BB-22E2-3FF8-C8869DF1FF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060460" y="122435"/>
            <a:ext cx="1828800" cy="185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85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5E6C0248-D891-355C-D5C1-C028F4A62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679" y="2652047"/>
            <a:ext cx="124422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>
                <a:solidFill>
                  <a:schemeClr val="bg1"/>
                </a:solidFill>
                <a:ea typeface="Times New Roman" panose="02020603050405020304" pitchFamily="18" charset="0"/>
              </a:rPr>
              <a:t>Part (d)</a:t>
            </a:r>
            <a:endParaRPr lang="en-US" alt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7885FCE-9224-1171-4732-E91481E477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6744377"/>
              </p:ext>
            </p:extLst>
          </p:nvPr>
        </p:nvGraphicFramePr>
        <p:xfrm>
          <a:off x="1508125" y="3263900"/>
          <a:ext cx="3144838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4" imgW="1968480" imgH="241200" progId="Equation.DSMT4">
                  <p:embed/>
                </p:oleObj>
              </mc:Choice>
              <mc:Fallback>
                <p:oleObj name="Equation" r:id="rId4" imgW="19684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08125" y="3263900"/>
                        <a:ext cx="3144838" cy="385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2DFEF40-5426-0EBF-A04E-5BD425E3E2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3902388"/>
              </p:ext>
            </p:extLst>
          </p:nvPr>
        </p:nvGraphicFramePr>
        <p:xfrm>
          <a:off x="1494054" y="3827542"/>
          <a:ext cx="2262147" cy="722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6" imgW="1431831" imgH="457088" progId="Equation.DSMT4">
                  <p:embed/>
                </p:oleObj>
              </mc:Choice>
              <mc:Fallback>
                <p:oleObj name="Equation" r:id="rId6" imgW="1431831" imgH="45708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94054" y="3827542"/>
                        <a:ext cx="2262147" cy="7222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09910D3B-127A-FCA1-9A2E-860A1AC497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667157"/>
              </p:ext>
            </p:extLst>
          </p:nvPr>
        </p:nvGraphicFramePr>
        <p:xfrm>
          <a:off x="973243" y="4742520"/>
          <a:ext cx="3498851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8" imgW="2336760" imgH="888840" progId="Equation.DSMT4">
                  <p:embed/>
                </p:oleObj>
              </mc:Choice>
              <mc:Fallback>
                <p:oleObj name="Equation" r:id="rId8" imgW="233676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73243" y="4742520"/>
                        <a:ext cx="3498851" cy="1330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31C5C98D-C285-1863-3422-4C60EE3302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907164"/>
              </p:ext>
            </p:extLst>
          </p:nvPr>
        </p:nvGraphicFramePr>
        <p:xfrm>
          <a:off x="5880818" y="5218023"/>
          <a:ext cx="2572024" cy="349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10" imgW="1889988" imgH="256977" progId="Equation.DSMT4">
                  <p:embed/>
                </p:oleObj>
              </mc:Choice>
              <mc:Fallback>
                <p:oleObj name="Equation" r:id="rId10" imgW="1889988" imgH="25697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880818" y="5218023"/>
                        <a:ext cx="2572024" cy="3498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Arrow: Right 16">
            <a:extLst>
              <a:ext uri="{FF2B5EF4-FFF2-40B4-BE49-F238E27FC236}">
                <a16:creationId xmlns:a16="http://schemas.microsoft.com/office/drawing/2014/main" id="{F466A5BC-A3AA-0406-8186-4D1D41A27C28}"/>
              </a:ext>
            </a:extLst>
          </p:cNvPr>
          <p:cNvSpPr/>
          <p:nvPr/>
        </p:nvSpPr>
        <p:spPr bwMode="auto">
          <a:xfrm>
            <a:off x="5045909" y="5255353"/>
            <a:ext cx="321276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0A0056ED-3E72-75CB-D364-5A3C326C5F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98045"/>
              </p:ext>
            </p:extLst>
          </p:nvPr>
        </p:nvGraphicFramePr>
        <p:xfrm>
          <a:off x="9498278" y="3115598"/>
          <a:ext cx="138999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12" imgW="839834" imgH="276052" progId="Equation.DSMT4">
                  <p:embed/>
                </p:oleObj>
              </mc:Choice>
              <mc:Fallback>
                <p:oleObj name="Equation" r:id="rId12" imgW="839834" imgH="27605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498278" y="3115598"/>
                        <a:ext cx="1389992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6851BD02-8C5B-E1CE-9A25-B86780C1FE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453888"/>
              </p:ext>
            </p:extLst>
          </p:nvPr>
        </p:nvGraphicFramePr>
        <p:xfrm>
          <a:off x="9774718" y="3887588"/>
          <a:ext cx="1019064" cy="3389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14" imgW="744595" imgH="247619" progId="Equation.DSMT4">
                  <p:embed/>
                </p:oleObj>
              </mc:Choice>
              <mc:Fallback>
                <p:oleObj name="Equation" r:id="rId14" imgW="744595" imgH="24761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774718" y="3887588"/>
                        <a:ext cx="1019064" cy="3389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Arrow: Right 21">
            <a:extLst>
              <a:ext uri="{FF2B5EF4-FFF2-40B4-BE49-F238E27FC236}">
                <a16:creationId xmlns:a16="http://schemas.microsoft.com/office/drawing/2014/main" id="{9190574A-F121-8D85-21FA-8F4727B0840E}"/>
              </a:ext>
            </a:extLst>
          </p:cNvPr>
          <p:cNvSpPr/>
          <p:nvPr/>
        </p:nvSpPr>
        <p:spPr bwMode="auto">
          <a:xfrm>
            <a:off x="9240950" y="3942770"/>
            <a:ext cx="321276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F9C6EFF7-D185-CB4A-12AA-79FF2A3EEF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8497184"/>
              </p:ext>
            </p:extLst>
          </p:nvPr>
        </p:nvGraphicFramePr>
        <p:xfrm>
          <a:off x="4854036" y="1517650"/>
          <a:ext cx="2613564" cy="1062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16" imgW="2311200" imgH="939600" progId="Equation.DSMT4">
                  <p:embed/>
                </p:oleObj>
              </mc:Choice>
              <mc:Fallback>
                <p:oleObj name="Equation" r:id="rId16" imgW="231120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854036" y="1517650"/>
                        <a:ext cx="2613564" cy="10626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65C5C0B7-53AE-920B-F222-FF23080661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394637"/>
              </p:ext>
            </p:extLst>
          </p:nvPr>
        </p:nvGraphicFramePr>
        <p:xfrm>
          <a:off x="5392987" y="1028120"/>
          <a:ext cx="1406027" cy="342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18" imgW="939600" imgH="228600" progId="Equation.DSMT4">
                  <p:embed/>
                </p:oleObj>
              </mc:Choice>
              <mc:Fallback>
                <p:oleObj name="Equation" r:id="rId18" imgW="939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392987" y="1028120"/>
                        <a:ext cx="1406027" cy="342006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7EB35C7-D0E2-239B-E728-8D3840672467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63611" y="186278"/>
            <a:ext cx="1828800" cy="18516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2E52009-CA83-B438-FCF3-AE2766F688D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0109886" y="91543"/>
            <a:ext cx="1828800" cy="185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73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3236</TotalTime>
  <Words>148</Words>
  <Application>Microsoft Office PowerPoint</Application>
  <PresentationFormat>Widescreen</PresentationFormat>
  <Paragraphs>50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Symbol</vt:lpstr>
      <vt:lpstr>Times New Roman</vt:lpstr>
      <vt:lpstr>Wingdings</vt:lpstr>
      <vt:lpstr>Soaring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UH 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2317  Applied Electricity and Magnetism</dc:title>
  <cp:lastModifiedBy>Jackson, David R</cp:lastModifiedBy>
  <cp:revision>334</cp:revision>
  <cp:lastPrinted>1999-08-25T18:07:04Z</cp:lastPrinted>
  <dcterms:created xsi:type="dcterms:W3CDTF">1999-08-24T13:57:19Z</dcterms:created>
  <dcterms:modified xsi:type="dcterms:W3CDTF">2024-11-20T01:45:18Z</dcterms:modified>
</cp:coreProperties>
</file>