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99"/>
    <a:srgbClr val="FFCCFF"/>
    <a:srgbClr val="F8F8F8"/>
    <a:srgbClr val="CC00CC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3.bin"/><Relationship Id="rId5" Type="http://schemas.openxmlformats.org/officeDocument/2006/relationships/image" Target="../media/image7.jpeg"/><Relationship Id="rId15" Type="http://schemas.openxmlformats.org/officeDocument/2006/relationships/image" Target="../media/image1.emf"/><Relationship Id="rId10" Type="http://schemas.openxmlformats.org/officeDocument/2006/relationships/image" Target="../media/image3.wmf"/><Relationship Id="rId4" Type="http://schemas.openxmlformats.org/officeDocument/2006/relationships/image" Target="../media/image6.jpe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wmf"/><Relationship Id="rId1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7.bin"/><Relationship Id="rId26" Type="http://schemas.openxmlformats.org/officeDocument/2006/relationships/image" Target="../media/image24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0.wmf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.bin"/><Relationship Id="rId20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24" Type="http://schemas.openxmlformats.org/officeDocument/2006/relationships/image" Target="../media/image23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23" Type="http://schemas.openxmlformats.org/officeDocument/2006/relationships/oleObject" Target="../embeddings/oleObject19.bin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5.bin"/><Relationship Id="rId22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6.wmf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0.wmf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279" y="1152181"/>
            <a:ext cx="160973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Final Exam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2012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76325" y="2705700"/>
            <a:ext cx="1032509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2"/>
                </a:solidFill>
                <a:latin typeface="+mj-lt"/>
              </a:rPr>
              <a:t>Problem 5 (20 pts)</a:t>
            </a:r>
          </a:p>
          <a:p>
            <a:r>
              <a:rPr lang="en-US" sz="1400" dirty="0">
                <a:solidFill>
                  <a:schemeClr val="bg2"/>
                </a:solidFill>
              </a:rPr>
              <a:t> Suppose we wish to communicate between a base-station antenna and a cell-phone antenna that is located on a user’s cell phone. Assume that the cell-phone antenna is modeled as a simple resonant dipole antenna. The cell phone operates at 2.0 [GHz]. The base station antenna is radiating a total power of 60 [W]. Assume that the base-station antenna is modeled as a (lossless) vertical resonant dipole antenna. The person is at a distance of </a:t>
            </a:r>
            <a:r>
              <a:rPr lang="en-US" sz="1400" i="1" dirty="0">
                <a:solidFill>
                  <a:schemeClr val="bg2"/>
                </a:solidFill>
              </a:rPr>
              <a:t>r</a:t>
            </a:r>
            <a:r>
              <a:rPr lang="en-US" sz="1400" dirty="0">
                <a:solidFill>
                  <a:schemeClr val="bg2"/>
                </a:solidFill>
              </a:rPr>
              <a:t> = 2.0 [km] from the base station.</a:t>
            </a:r>
          </a:p>
          <a:p>
            <a:r>
              <a:rPr lang="en-US" sz="1400" dirty="0">
                <a:solidFill>
                  <a:schemeClr val="bg2"/>
                </a:solidFill>
              </a:rPr>
              <a:t> </a:t>
            </a:r>
          </a:p>
          <a:p>
            <a:pPr marL="173038" indent="-173038">
              <a:spcAft>
                <a:spcPts val="600"/>
              </a:spcAft>
            </a:pPr>
            <a:r>
              <a:rPr lang="en-US" sz="1400" dirty="0">
                <a:solidFill>
                  <a:schemeClr val="bg2"/>
                </a:solidFill>
              </a:rPr>
              <a:t>a) Determine how much power the cell-phone antenna will deliver to a 50 [</a:t>
            </a:r>
            <a:r>
              <a:rPr lang="en-US" sz="1400" dirty="0">
                <a:solidFill>
                  <a:schemeClr val="bg2"/>
                </a:solidFill>
                <a:sym typeface="Symbol"/>
              </a:rPr>
              <a:t></a:t>
            </a:r>
            <a:r>
              <a:rPr lang="en-US" sz="1400" dirty="0">
                <a:solidFill>
                  <a:schemeClr val="bg2"/>
                </a:solidFill>
              </a:rPr>
              <a:t>] load, which models the receiver circuit inside the phone. Assume that user holds the phone so that the cell-phone antenna is vertical. </a:t>
            </a:r>
          </a:p>
          <a:p>
            <a:pPr marL="231775" indent="-231775">
              <a:spcAft>
                <a:spcPts val="600"/>
              </a:spcAft>
            </a:pPr>
            <a:r>
              <a:rPr lang="en-US" sz="1400" dirty="0">
                <a:solidFill>
                  <a:schemeClr val="bg2"/>
                </a:solidFill>
              </a:rPr>
              <a:t>  b) How would the answer change if the user holds the phone so that the cell-phone antenna is now at an angle of 45</a:t>
            </a:r>
            <a:r>
              <a:rPr lang="en-US" sz="1400" baseline="30000" dirty="0">
                <a:solidFill>
                  <a:schemeClr val="bg2"/>
                </a:solidFill>
              </a:rPr>
              <a:t>o</a:t>
            </a:r>
            <a:r>
              <a:rPr lang="en-US" sz="1400" dirty="0">
                <a:solidFill>
                  <a:schemeClr val="bg2"/>
                </a:solidFill>
              </a:rPr>
              <a:t> with respect to vertical? </a:t>
            </a:r>
          </a:p>
          <a:p>
            <a:pPr marL="288925" indent="-288925">
              <a:spcAft>
                <a:spcPts val="600"/>
              </a:spcAft>
            </a:pPr>
            <a:r>
              <a:rPr lang="en-US" sz="1400" dirty="0">
                <a:solidFill>
                  <a:schemeClr val="bg2"/>
                </a:solidFill>
              </a:rPr>
              <a:t> c) How would the answer change if the user holds the phone so that the cell-phone antenna is now horizontal? </a:t>
            </a:r>
          </a:p>
          <a:p>
            <a:pPr marL="231775" indent="-231775"/>
            <a:r>
              <a:rPr lang="en-US" sz="1400" dirty="0">
                <a:solidFill>
                  <a:schemeClr val="bg2"/>
                </a:solidFill>
              </a:rPr>
              <a:t> d) How would the answer change if the cell-phone antenna is horizontal, but the base-station now radiates 60 [W] using circular polarization instead of vertical polarization? Assume that the directivity of the CP base-station antenna is still the same as it was for the vertical base-station antenna.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0D3DCE-51DD-BDF4-011C-4F21A71590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09" y="198607"/>
            <a:ext cx="1838325" cy="1857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E1DEA0-E163-C7C0-F31D-458653CD0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1494" y="120771"/>
            <a:ext cx="1838325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8" name="il_fi" descr="http://www.keephopealive.org/cellphonetowercl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6408" y="3474681"/>
            <a:ext cx="1428248" cy="1955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l_fi" descr="http://img.ehowcdn.com/article-new/ehow/images/a07/jb/6v/do-internal-antenna-cell-phone-800x80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2879" y="4432433"/>
            <a:ext cx="1481589" cy="99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2171" name="AutoShape 11"/>
          <p:cNvCxnSpPr>
            <a:cxnSpLocks noChangeShapeType="1"/>
          </p:cNvCxnSpPr>
          <p:nvPr/>
        </p:nvCxnSpPr>
        <p:spPr bwMode="auto">
          <a:xfrm>
            <a:off x="4471917" y="4812632"/>
            <a:ext cx="3279629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710528"/>
              </p:ext>
            </p:extLst>
          </p:nvPr>
        </p:nvGraphicFramePr>
        <p:xfrm>
          <a:off x="5560818" y="4270381"/>
          <a:ext cx="1101825" cy="364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685800" imgH="228600" progId="Equation.DSMT4">
                  <p:embed/>
                </p:oleObj>
              </mc:Choice>
              <mc:Fallback>
                <p:oleObj name="Equation" r:id="rId6" imgW="6858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0818" y="4270381"/>
                        <a:ext cx="1101825" cy="3645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 bwMode="auto">
          <a:xfrm>
            <a:off x="2063015" y="5419022"/>
            <a:ext cx="7757962" cy="1087654"/>
          </a:xfrm>
          <a:prstGeom prst="rect">
            <a:avLst/>
          </a:prstGeom>
          <a:blipFill>
            <a:blip r:embed="rId8" cstate="print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2173" name="Object 13"/>
          <p:cNvGraphicFramePr>
            <a:graphicFrameLocks noChangeAspect="1"/>
          </p:cNvGraphicFramePr>
          <p:nvPr/>
        </p:nvGraphicFramePr>
        <p:xfrm>
          <a:off x="5323028" y="2359840"/>
          <a:ext cx="1283642" cy="34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9" imgW="850680" imgH="228600" progId="Equation.DSMT4">
                  <p:embed/>
                </p:oleObj>
              </mc:Choice>
              <mc:Fallback>
                <p:oleObj name="Equation" r:id="rId9" imgW="85068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3028" y="2359840"/>
                        <a:ext cx="1283642" cy="344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209151" y="1046303"/>
            <a:ext cx="160973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Final Exam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2012</a:t>
            </a:r>
          </a:p>
        </p:txBody>
      </p:sp>
      <p:graphicFrame>
        <p:nvGraphicFramePr>
          <p:cNvPr id="9217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634231"/>
              </p:ext>
            </p:extLst>
          </p:nvPr>
        </p:nvGraphicFramePr>
        <p:xfrm>
          <a:off x="2833689" y="2954338"/>
          <a:ext cx="1347787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1" imgW="876240" imgH="253800" progId="Equation.DSMT4">
                  <p:embed/>
                </p:oleObj>
              </mc:Choice>
              <mc:Fallback>
                <p:oleObj name="Equation" r:id="rId11" imgW="876240" imgH="253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9" y="2954338"/>
                        <a:ext cx="1347787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5" name="Object 15"/>
          <p:cNvGraphicFramePr>
            <a:graphicFrameLocks noChangeAspect="1"/>
          </p:cNvGraphicFramePr>
          <p:nvPr/>
        </p:nvGraphicFramePr>
        <p:xfrm>
          <a:off x="5060733" y="2857700"/>
          <a:ext cx="1957218" cy="3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3" imgW="1320480" imgH="253800" progId="Equation.DSMT4">
                  <p:embed/>
                </p:oleObj>
              </mc:Choice>
              <mc:Fallback>
                <p:oleObj name="Equation" r:id="rId13" imgW="132048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733" y="2857700"/>
                        <a:ext cx="1957218" cy="37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D9CFEBD-ED66-21DF-D090-FFE4BA9593C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39102" y="198045"/>
            <a:ext cx="1838325" cy="1857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3282D9-79B9-2456-5935-43D75F57C14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038272" y="154913"/>
            <a:ext cx="1838325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571715"/>
              </p:ext>
            </p:extLst>
          </p:nvPr>
        </p:nvGraphicFramePr>
        <p:xfrm>
          <a:off x="4166001" y="5597226"/>
          <a:ext cx="35067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2019240" imgH="228600" progId="Equation.DSMT4">
                  <p:embed/>
                </p:oleObj>
              </mc:Choice>
              <mc:Fallback>
                <p:oleObj name="Equation" r:id="rId4" imgW="201924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001" y="5597226"/>
                        <a:ext cx="350678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Group 75"/>
          <p:cNvGrpSpPr/>
          <p:nvPr/>
        </p:nvGrpSpPr>
        <p:grpSpPr>
          <a:xfrm>
            <a:off x="3579814" y="2509839"/>
            <a:ext cx="5026609" cy="2037413"/>
            <a:chOff x="1564524" y="3284571"/>
            <a:chExt cx="5026609" cy="2037413"/>
          </a:xfrm>
        </p:grpSpPr>
        <p:graphicFrame>
          <p:nvGraphicFramePr>
            <p:cNvPr id="55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5134887"/>
                </p:ext>
              </p:extLst>
            </p:nvPr>
          </p:nvGraphicFramePr>
          <p:xfrm>
            <a:off x="2775786" y="3284571"/>
            <a:ext cx="1476375" cy="450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tion" r:id="rId6" imgW="825480" imgH="253800" progId="Equation.DSMT4">
                    <p:embed/>
                  </p:oleObj>
                </mc:Choice>
                <mc:Fallback>
                  <p:oleObj name="Equation" r:id="rId6" imgW="825480" imgH="253800" progId="Equation.DSMT4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5786" y="3284571"/>
                          <a:ext cx="1476375" cy="450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3300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Line 38"/>
            <p:cNvSpPr>
              <a:spLocks noChangeShapeType="1"/>
            </p:cNvSpPr>
            <p:nvPr/>
          </p:nvSpPr>
          <p:spPr bwMode="auto">
            <a:xfrm flipV="1">
              <a:off x="2282385" y="3941597"/>
              <a:ext cx="0" cy="48408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2282385" y="4793983"/>
              <a:ext cx="0" cy="495403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40"/>
            <p:cNvSpPr>
              <a:spLocks noChangeShapeType="1"/>
            </p:cNvSpPr>
            <p:nvPr/>
          </p:nvSpPr>
          <p:spPr bwMode="auto">
            <a:xfrm>
              <a:off x="2282385" y="3947948"/>
              <a:ext cx="23368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2282385" y="5281448"/>
              <a:ext cx="233680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42"/>
            <p:cNvSpPr>
              <a:spLocks noChangeArrowheads="1"/>
            </p:cNvSpPr>
            <p:nvPr/>
          </p:nvSpPr>
          <p:spPr bwMode="auto">
            <a:xfrm>
              <a:off x="3107885" y="3833648"/>
              <a:ext cx="825500" cy="203200"/>
            </a:xfrm>
            <a:prstGeom prst="rect">
              <a:avLst/>
            </a:prstGeom>
            <a:solidFill>
              <a:srgbClr val="66FF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4658873" y="3949636"/>
              <a:ext cx="462415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4656152" y="5288579"/>
              <a:ext cx="462415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4896998" y="4178158"/>
              <a:ext cx="462415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4886112" y="5055841"/>
              <a:ext cx="462415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42"/>
            <p:cNvSpPr>
              <a:spLocks noChangeArrowheads="1"/>
            </p:cNvSpPr>
            <p:nvPr/>
          </p:nvSpPr>
          <p:spPr bwMode="auto">
            <a:xfrm rot="5400000">
              <a:off x="4706824" y="4508562"/>
              <a:ext cx="825500" cy="203200"/>
            </a:xfrm>
            <a:prstGeom prst="rect">
              <a:avLst/>
            </a:prstGeom>
            <a:solidFill>
              <a:srgbClr val="66FF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8368984"/>
                </p:ext>
              </p:extLst>
            </p:nvPr>
          </p:nvGraphicFramePr>
          <p:xfrm>
            <a:off x="5289383" y="4423362"/>
            <a:ext cx="1301750" cy="384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Equation" r:id="rId8" imgW="774360" imgH="228600" progId="Equation.DSMT4">
                    <p:embed/>
                  </p:oleObj>
                </mc:Choice>
                <mc:Fallback>
                  <p:oleObj name="Equation" r:id="rId8" imgW="774360" imgH="228600" progId="Equation.DSMT4">
                    <p:embed/>
                    <p:pic>
                      <p:nvPicPr>
                        <p:cNvPr id="0" name="Picture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9383" y="4423362"/>
                          <a:ext cx="1301750" cy="384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1816343"/>
                </p:ext>
              </p:extLst>
            </p:nvPr>
          </p:nvGraphicFramePr>
          <p:xfrm>
            <a:off x="1564524" y="4379946"/>
            <a:ext cx="41275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" name="Equation" r:id="rId10" imgW="228600" imgH="228600" progId="Equation.DSMT4">
                    <p:embed/>
                  </p:oleObj>
                </mc:Choice>
                <mc:Fallback>
                  <p:oleObj name="Equation" r:id="rId10" imgW="228600" imgH="228600" progId="Equation.DSMT4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4524" y="4379946"/>
                          <a:ext cx="412750" cy="412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FF3300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" name="Oval 34"/>
            <p:cNvSpPr>
              <a:spLocks noChangeArrowheads="1"/>
            </p:cNvSpPr>
            <p:nvPr/>
          </p:nvSpPr>
          <p:spPr bwMode="auto">
            <a:xfrm>
              <a:off x="2069762" y="4386096"/>
              <a:ext cx="431800" cy="4318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Text Box 36"/>
            <p:cNvSpPr txBox="1">
              <a:spLocks noChangeArrowheads="1"/>
            </p:cNvSpPr>
            <p:nvPr/>
          </p:nvSpPr>
          <p:spPr bwMode="auto">
            <a:xfrm>
              <a:off x="2137826" y="4466122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bg2"/>
                  </a:solidFill>
                </a:rPr>
                <a:t>-</a:t>
              </a:r>
            </a:p>
          </p:txBody>
        </p:sp>
        <p:sp>
          <p:nvSpPr>
            <p:cNvPr id="71" name="Text Box 35"/>
            <p:cNvSpPr txBox="1">
              <a:spLocks noChangeArrowheads="1"/>
            </p:cNvSpPr>
            <p:nvPr/>
          </p:nvSpPr>
          <p:spPr bwMode="auto">
            <a:xfrm>
              <a:off x="2110838" y="4305134"/>
              <a:ext cx="3577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62" name="Oval 48"/>
            <p:cNvSpPr>
              <a:spLocks noChangeArrowheads="1"/>
            </p:cNvSpPr>
            <p:nvPr/>
          </p:nvSpPr>
          <p:spPr bwMode="auto">
            <a:xfrm>
              <a:off x="4593785" y="5233084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47"/>
            <p:cNvSpPr>
              <a:spLocks noChangeArrowheads="1"/>
            </p:cNvSpPr>
            <p:nvPr/>
          </p:nvSpPr>
          <p:spPr bwMode="auto">
            <a:xfrm>
              <a:off x="4579498" y="3895561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Text Box 35"/>
            <p:cNvSpPr txBox="1">
              <a:spLocks noChangeArrowheads="1"/>
            </p:cNvSpPr>
            <p:nvPr/>
          </p:nvSpPr>
          <p:spPr bwMode="auto">
            <a:xfrm>
              <a:off x="5324072" y="3908894"/>
              <a:ext cx="3577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75" name="Text Box 36"/>
            <p:cNvSpPr txBox="1">
              <a:spLocks noChangeArrowheads="1"/>
            </p:cNvSpPr>
            <p:nvPr/>
          </p:nvSpPr>
          <p:spPr bwMode="auto">
            <a:xfrm>
              <a:off x="5341434" y="4782150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bg2"/>
                  </a:solidFill>
                </a:rPr>
                <a:t>-</a:t>
              </a:r>
            </a:p>
          </p:txBody>
        </p:sp>
        <p:graphicFrame>
          <p:nvGraphicFramePr>
            <p:cNvPr id="93207" name="Object 23"/>
            <p:cNvGraphicFramePr>
              <a:graphicFrameLocks noChangeAspect="1"/>
            </p:cNvGraphicFramePr>
            <p:nvPr/>
          </p:nvGraphicFramePr>
          <p:xfrm>
            <a:off x="5801344" y="3901973"/>
            <a:ext cx="320324" cy="411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Equation" r:id="rId12" imgW="177480" imgH="228600" progId="Equation.DSMT4">
                    <p:embed/>
                  </p:oleObj>
                </mc:Choice>
                <mc:Fallback>
                  <p:oleObj name="Equation" r:id="rId12" imgW="177480" imgH="228600" progId="Equation.DSMT4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01344" y="3901973"/>
                          <a:ext cx="320324" cy="4118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7" name="TextBox 76"/>
          <p:cNvSpPr txBox="1"/>
          <p:nvPr/>
        </p:nvSpPr>
        <p:spPr>
          <a:xfrm>
            <a:off x="4657645" y="1345612"/>
            <a:ext cx="2182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Equivalent Circuit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76A658-E8D4-BCBE-D375-A1E6C9C98B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1412" y="353684"/>
            <a:ext cx="1838325" cy="1857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D5A2CE-96E2-A53F-ABF1-39D1560F1AB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112562" y="0"/>
            <a:ext cx="1838325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57500" y="1193118"/>
            <a:ext cx="6553200" cy="738664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88925" indent="-288925"/>
            <a:r>
              <a:rPr lang="en-US" sz="1400" dirty="0">
                <a:solidFill>
                  <a:schemeClr val="bg1"/>
                </a:solidFill>
                <a:latin typeface="+mj-lt"/>
              </a:rPr>
              <a:t> a) Determine how much power the cell-phone antenna will deliver to a 50 [</a:t>
            </a:r>
            <a:r>
              <a:rPr lang="en-US" sz="1400" dirty="0">
                <a:solidFill>
                  <a:schemeClr val="bg1"/>
                </a:solidFill>
                <a:latin typeface="+mj-lt"/>
                <a:sym typeface="Symbol"/>
              </a:rPr>
              <a:t></a:t>
            </a:r>
            <a:r>
              <a:rPr lang="en-US" sz="1400" dirty="0">
                <a:solidFill>
                  <a:schemeClr val="bg1"/>
                </a:solidFill>
                <a:latin typeface="+mj-lt"/>
              </a:rPr>
              <a:t>] load, which models the receiver circuit inside the phone. Assume that user holds the phone so that the cell-phone antenna is vertical. </a:t>
            </a:r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510717"/>
              </p:ext>
            </p:extLst>
          </p:nvPr>
        </p:nvGraphicFramePr>
        <p:xfrm>
          <a:off x="2019348" y="2591073"/>
          <a:ext cx="192881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4" imgW="1346040" imgH="495000" progId="Equation.DSMT4">
                  <p:embed/>
                </p:oleObj>
              </mc:Choice>
              <mc:Fallback>
                <p:oleObj name="Equation" r:id="rId4" imgW="134604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48" y="2591073"/>
                        <a:ext cx="1928813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80515"/>
              </p:ext>
            </p:extLst>
          </p:nvPr>
        </p:nvGraphicFramePr>
        <p:xfrm>
          <a:off x="2095500" y="4035425"/>
          <a:ext cx="3225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6" imgW="2209680" imgH="482400" progId="Equation.DSMT4">
                  <p:embed/>
                </p:oleObj>
              </mc:Choice>
              <mc:Fallback>
                <p:oleObj name="Equation" r:id="rId6" imgW="220968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35425"/>
                        <a:ext cx="32258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27822"/>
              </p:ext>
            </p:extLst>
          </p:nvPr>
        </p:nvGraphicFramePr>
        <p:xfrm>
          <a:off x="7422228" y="6299585"/>
          <a:ext cx="1962002" cy="367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8" imgW="1358640" imgH="253800" progId="Equation.DSMT4">
                  <p:embed/>
                </p:oleObj>
              </mc:Choice>
              <mc:Fallback>
                <p:oleObj name="Equation" r:id="rId8" imgW="135864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2228" y="6299585"/>
                        <a:ext cx="1962002" cy="367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544226"/>
              </p:ext>
            </p:extLst>
          </p:nvPr>
        </p:nvGraphicFramePr>
        <p:xfrm>
          <a:off x="2489201" y="5713413"/>
          <a:ext cx="21129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10" imgW="1320480" imgH="253800" progId="Equation.DSMT4">
                  <p:embed/>
                </p:oleObj>
              </mc:Choice>
              <mc:Fallback>
                <p:oleObj name="Equation" r:id="rId10" imgW="132048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1" y="5713413"/>
                        <a:ext cx="2112963" cy="4064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489284"/>
              </p:ext>
            </p:extLst>
          </p:nvPr>
        </p:nvGraphicFramePr>
        <p:xfrm>
          <a:off x="5670550" y="2922588"/>
          <a:ext cx="470535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2" imgW="3200400" imgH="507960" progId="Equation.DSMT4">
                  <p:embed/>
                </p:oleObj>
              </mc:Choice>
              <mc:Fallback>
                <p:oleObj name="Equation" r:id="rId12" imgW="320040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0" y="2922588"/>
                        <a:ext cx="470535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523007"/>
              </p:ext>
            </p:extLst>
          </p:nvPr>
        </p:nvGraphicFramePr>
        <p:xfrm>
          <a:off x="6924677" y="4906655"/>
          <a:ext cx="2897187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4" imgW="1968480" imgH="469800" progId="Equation.DSMT4">
                  <p:embed/>
                </p:oleObj>
              </mc:Choice>
              <mc:Fallback>
                <p:oleObj name="Equation" r:id="rId14" imgW="1968480" imgH="469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7" y="4906655"/>
                        <a:ext cx="2897187" cy="69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Down Arrow 28"/>
          <p:cNvSpPr/>
          <p:nvPr/>
        </p:nvSpPr>
        <p:spPr bwMode="auto">
          <a:xfrm>
            <a:off x="8145746" y="4437593"/>
            <a:ext cx="250256" cy="298383"/>
          </a:xfrm>
          <a:prstGeom prst="down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Down Arrow 30"/>
          <p:cNvSpPr/>
          <p:nvPr/>
        </p:nvSpPr>
        <p:spPr bwMode="auto">
          <a:xfrm>
            <a:off x="8204542" y="5883922"/>
            <a:ext cx="250256" cy="298383"/>
          </a:xfrm>
          <a:prstGeom prst="down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 flipV="1">
            <a:off x="4238324" y="4639379"/>
            <a:ext cx="3003082" cy="174217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985634" y="2341015"/>
            <a:ext cx="473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If we have a conjugate </a:t>
            </a:r>
            <a:r>
              <a:rPr lang="en-US" sz="1600" u="sng" dirty="0">
                <a:solidFill>
                  <a:schemeClr val="bg1"/>
                </a:solidFill>
                <a:latin typeface="+mj-lt"/>
              </a:rPr>
              <a:t>matched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load (</a:t>
            </a:r>
            <a:r>
              <a:rPr lang="en-US" sz="1600" i="1" dirty="0">
                <a:solidFill>
                  <a:schemeClr val="bg1"/>
                </a:solidFill>
                <a:latin typeface="+mn-lt"/>
              </a:rPr>
              <a:t>Z</a:t>
            </a:r>
            <a:r>
              <a:rPr lang="en-US" sz="1600" i="1" baseline="-25000" dirty="0">
                <a:solidFill>
                  <a:schemeClr val="bg1"/>
                </a:solidFill>
                <a:latin typeface="+mn-lt"/>
              </a:rPr>
              <a:t>L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= 73 [</a:t>
            </a:r>
            <a:r>
              <a:rPr lang="en-US" sz="1600" dirty="0">
                <a:solidFill>
                  <a:schemeClr val="bg1"/>
                </a:solidFill>
                <a:latin typeface="+mn-lt"/>
                <a:sym typeface="Symbol"/>
              </a:rPr>
              <a:t>])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:</a:t>
            </a:r>
          </a:p>
        </p:txBody>
      </p:sp>
      <p:graphicFrame>
        <p:nvGraphicFramePr>
          <p:cNvPr id="942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43786"/>
              </p:ext>
            </p:extLst>
          </p:nvPr>
        </p:nvGraphicFramePr>
        <p:xfrm>
          <a:off x="9919302" y="3966121"/>
          <a:ext cx="4064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6" imgW="253800" imgH="228600" progId="Equation.DSMT4">
                  <p:embed/>
                </p:oleObj>
              </mc:Choice>
              <mc:Fallback>
                <p:oleObj name="Equation" r:id="rId16" imgW="2538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9302" y="3966121"/>
                        <a:ext cx="4064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 flipV="1">
            <a:off x="9869103" y="3601281"/>
            <a:ext cx="0" cy="442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8577856" y="3659490"/>
            <a:ext cx="0" cy="442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graphicFrame>
        <p:nvGraphicFramePr>
          <p:cNvPr id="942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081844"/>
              </p:ext>
            </p:extLst>
          </p:nvPr>
        </p:nvGraphicFramePr>
        <p:xfrm>
          <a:off x="8642493" y="3956085"/>
          <a:ext cx="393415" cy="355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8" imgW="266400" imgH="241200" progId="Equation.DSMT4">
                  <p:embed/>
                </p:oleObj>
              </mc:Choice>
              <mc:Fallback>
                <p:oleObj name="Equation" r:id="rId18" imgW="26640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2493" y="3956085"/>
                        <a:ext cx="393415" cy="3559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E8FE9D0-1B32-D9A6-1664-35BF28C56B1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9883" y="334191"/>
            <a:ext cx="1838325" cy="1857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571BF5-F94E-ECFD-350F-4877252AFF3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097759" y="136224"/>
            <a:ext cx="1838325" cy="1857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492864-9A4C-DC8B-BA74-A9271DBC20F1}"/>
              </a:ext>
            </a:extLst>
          </p:cNvPr>
          <p:cNvSpPr txBox="1"/>
          <p:nvPr/>
        </p:nvSpPr>
        <p:spPr>
          <a:xfrm>
            <a:off x="1742366" y="3542317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where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04A631-EA98-C155-1FC2-F3EEAA798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179303"/>
              </p:ext>
            </p:extLst>
          </p:nvPr>
        </p:nvGraphicFramePr>
        <p:xfrm>
          <a:off x="8722093" y="2865855"/>
          <a:ext cx="266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21" imgW="266400" imgH="228600" progId="Equation.DSMT4">
                  <p:embed/>
                </p:oleObj>
              </mc:Choice>
              <mc:Fallback>
                <p:oleObj name="Equation" r:id="rId21" imgW="266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722093" y="2865855"/>
                        <a:ext cx="266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BBFAE45-66A1-877E-2285-AB45DB4003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734095"/>
              </p:ext>
            </p:extLst>
          </p:nvPr>
        </p:nvGraphicFramePr>
        <p:xfrm>
          <a:off x="9542463" y="2871953"/>
          <a:ext cx="279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23" imgW="279360" imgH="228600" progId="Equation.DSMT4">
                  <p:embed/>
                </p:oleObj>
              </mc:Choice>
              <mc:Fallback>
                <p:oleObj name="Equation" r:id="rId23" imgW="279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9542463" y="2871953"/>
                        <a:ext cx="2794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5C9E49-B1FF-4300-BE35-B517DCDF9449}"/>
              </a:ext>
            </a:extLst>
          </p:cNvPr>
          <p:cNvCxnSpPr/>
          <p:nvPr/>
        </p:nvCxnSpPr>
        <p:spPr bwMode="auto">
          <a:xfrm>
            <a:off x="9036561" y="2860817"/>
            <a:ext cx="0" cy="2941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E8950AA-9A83-444D-44D7-DDFF53B31E59}"/>
              </a:ext>
            </a:extLst>
          </p:cNvPr>
          <p:cNvCxnSpPr/>
          <p:nvPr/>
        </p:nvCxnSpPr>
        <p:spPr bwMode="auto">
          <a:xfrm>
            <a:off x="9858696" y="2860817"/>
            <a:ext cx="0" cy="2941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12958BA-3654-1450-18B3-96E3582C3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950350"/>
              </p:ext>
            </p:extLst>
          </p:nvPr>
        </p:nvGraphicFramePr>
        <p:xfrm>
          <a:off x="7475458" y="3752719"/>
          <a:ext cx="685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25" imgW="685800" imgH="253800" progId="Equation.DSMT4">
                  <p:embed/>
                </p:oleObj>
              </mc:Choice>
              <mc:Fallback>
                <p:oleObj name="Equation" r:id="rId25" imgW="685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475458" y="3752719"/>
                        <a:ext cx="685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09900" y="1296887"/>
            <a:ext cx="6210300" cy="52322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31775" indent="-231775">
              <a:spcAft>
                <a:spcPts val="600"/>
              </a:spcAft>
            </a:pPr>
            <a:r>
              <a:rPr lang="en-US" sz="1400" dirty="0">
                <a:solidFill>
                  <a:schemeClr val="bg1"/>
                </a:solidFill>
                <a:latin typeface="+mj-lt"/>
              </a:rPr>
              <a:t>  b) How would the answer change if the user holds the phone so that the cell-phone antenna is now at an angle of 45</a:t>
            </a:r>
            <a:r>
              <a:rPr lang="en-US" sz="1400" baseline="30000" dirty="0">
                <a:solidFill>
                  <a:schemeClr val="bg1"/>
                </a:solidFill>
                <a:latin typeface="+mj-lt"/>
              </a:rPr>
              <a:t>o</a:t>
            </a:r>
            <a:r>
              <a:rPr lang="en-US" sz="1400" dirty="0">
                <a:solidFill>
                  <a:schemeClr val="bg1"/>
                </a:solidFill>
                <a:latin typeface="+mj-lt"/>
              </a:rPr>
              <a:t> with respect to vertical? </a:t>
            </a:r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940881"/>
              </p:ext>
            </p:extLst>
          </p:nvPr>
        </p:nvGraphicFramePr>
        <p:xfrm>
          <a:off x="7607373" y="2967263"/>
          <a:ext cx="1617044" cy="42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1091726" imgH="279279" progId="Equation.DSMT4">
                  <p:embed/>
                </p:oleObj>
              </mc:Choice>
              <mc:Fallback>
                <p:oleObj name="Equation" r:id="rId4" imgW="1091726" imgH="279279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373" y="2967263"/>
                        <a:ext cx="1617044" cy="42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136933"/>
              </p:ext>
            </p:extLst>
          </p:nvPr>
        </p:nvGraphicFramePr>
        <p:xfrm>
          <a:off x="5273155" y="5496677"/>
          <a:ext cx="20113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6" imgW="1320480" imgH="253800" progId="Equation.DSMT4">
                  <p:embed/>
                </p:oleObj>
              </mc:Choice>
              <mc:Fallback>
                <p:oleObj name="Equation" r:id="rId6" imgW="132048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155" y="5496677"/>
                        <a:ext cx="2011363" cy="3905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2924044" y="2980258"/>
            <a:ext cx="48415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received voltage changes by a factor of </a:t>
            </a:r>
            <a:endParaRPr lang="en-US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1524000" y="852102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2951315" y="3671673"/>
            <a:ext cx="563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received power thus changes by a factor of </a:t>
            </a:r>
            <a:endParaRPr lang="en-US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52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102820"/>
              </p:ext>
            </p:extLst>
          </p:nvPr>
        </p:nvGraphicFramePr>
        <p:xfrm>
          <a:off x="7980584" y="3735893"/>
          <a:ext cx="431011" cy="274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8" imgW="279360" imgH="177480" progId="Equation.DSMT4">
                  <p:embed/>
                </p:oleObj>
              </mc:Choice>
              <mc:Fallback>
                <p:oleObj name="Equation" r:id="rId8" imgW="27936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0584" y="3735893"/>
                        <a:ext cx="431011" cy="274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749815"/>
              </p:ext>
            </p:extLst>
          </p:nvPr>
        </p:nvGraphicFramePr>
        <p:xfrm>
          <a:off x="5033696" y="4119933"/>
          <a:ext cx="24542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0" imgW="1612800" imgH="393480" progId="Equation.DSMT4">
                  <p:embed/>
                </p:oleObj>
              </mc:Choice>
              <mc:Fallback>
                <p:oleObj name="Equation" r:id="rId10" imgW="161280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696" y="4119933"/>
                        <a:ext cx="24542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ight Arrow 31"/>
          <p:cNvSpPr/>
          <p:nvPr/>
        </p:nvSpPr>
        <p:spPr bwMode="auto">
          <a:xfrm>
            <a:off x="4493109" y="5549999"/>
            <a:ext cx="433136" cy="269508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C0C630-5262-EA28-A355-1DBFFB6F88B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7176" y="180976"/>
            <a:ext cx="1838325" cy="1857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85CFCD-F9C6-F154-72D0-680B4FF6BE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31254" y="114301"/>
            <a:ext cx="1838325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819399" y="1435959"/>
            <a:ext cx="6410325" cy="52322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31775" indent="-231775">
              <a:spcAft>
                <a:spcPts val="600"/>
              </a:spcAft>
            </a:pPr>
            <a:r>
              <a:rPr lang="en-US" sz="1400" dirty="0">
                <a:solidFill>
                  <a:schemeClr val="bg1"/>
                </a:solidFill>
                <a:latin typeface="+mj-lt"/>
              </a:rPr>
              <a:t>  c) How would the answer change if the user holds the phone so that the cell-phone antenna is now horizontal? </a:t>
            </a:r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216857"/>
              </p:ext>
            </p:extLst>
          </p:nvPr>
        </p:nvGraphicFramePr>
        <p:xfrm>
          <a:off x="7701540" y="2871009"/>
          <a:ext cx="1222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825480" imgH="279360" progId="Equation.DSMT4">
                  <p:embed/>
                </p:oleObj>
              </mc:Choice>
              <mc:Fallback>
                <p:oleObj name="Equation" r:id="rId4" imgW="825480" imgH="2793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1540" y="2871009"/>
                        <a:ext cx="1222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057694"/>
              </p:ext>
            </p:extLst>
          </p:nvPr>
        </p:nvGraphicFramePr>
        <p:xfrm>
          <a:off x="5811910" y="5225985"/>
          <a:ext cx="11795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6" imgW="774360" imgH="253800" progId="Equation.DSMT4">
                  <p:embed/>
                </p:oleObj>
              </mc:Choice>
              <mc:Fallback>
                <p:oleObj name="Equation" r:id="rId6" imgW="77436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910" y="5225985"/>
                        <a:ext cx="1179513" cy="392112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3019578" y="2875619"/>
            <a:ext cx="48415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received voltage changes by a factor of </a:t>
            </a:r>
            <a:endParaRPr lang="en-US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1524000" y="852102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3046849" y="3567034"/>
            <a:ext cx="563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received power thus changes by a factor of </a:t>
            </a:r>
            <a:endParaRPr lang="en-US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52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886827"/>
              </p:ext>
            </p:extLst>
          </p:nvPr>
        </p:nvGraphicFramePr>
        <p:xfrm>
          <a:off x="8067730" y="3632642"/>
          <a:ext cx="17621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7730" y="3632642"/>
                        <a:ext cx="17621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26394"/>
              </p:ext>
            </p:extLst>
          </p:nvPr>
        </p:nvGraphicFramePr>
        <p:xfrm>
          <a:off x="5095570" y="4120168"/>
          <a:ext cx="24161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0" imgW="1587240" imgH="279360" progId="Equation.DSMT4">
                  <p:embed/>
                </p:oleObj>
              </mc:Choice>
              <mc:Fallback>
                <p:oleObj name="Equation" r:id="rId10" imgW="1587240" imgH="2793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570" y="4120168"/>
                        <a:ext cx="24161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ight Arrow 31"/>
          <p:cNvSpPr/>
          <p:nvPr/>
        </p:nvSpPr>
        <p:spPr bwMode="auto">
          <a:xfrm>
            <a:off x="5000950" y="5288934"/>
            <a:ext cx="433136" cy="269508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6D0C9C-FACE-E841-77E7-6F0BC5E9D6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370" y="238126"/>
            <a:ext cx="1838325" cy="1857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3DC404-B152-F0BE-0FDA-C0428D4447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34601" y="95251"/>
            <a:ext cx="1838325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819400" y="1308005"/>
            <a:ext cx="6410325" cy="954107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31775" indent="-231775">
              <a:spcAft>
                <a:spcPts val="600"/>
              </a:spcAft>
            </a:pPr>
            <a:r>
              <a:rPr lang="en-US" sz="1400" dirty="0">
                <a:solidFill>
                  <a:schemeClr val="bg1"/>
                </a:solidFill>
                <a:latin typeface="+mj-lt"/>
              </a:rPr>
              <a:t>d) How would the answer change if the cell-phone antenna is horizontal, but the base-station now radiates 60 [W] using circular polarization instead of vertical polarization? Assume that the directivity of the CP base-station antenna is still the same as it was for the vertical base-station antenna. </a:t>
            </a: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1524000" y="852102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62051" y="3429001"/>
            <a:ext cx="989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For the incident power density, we now consider only the componet of the incident wave that is </a:t>
            </a:r>
            <a:r>
              <a:rPr lang="en-US" sz="1600" u="sng" dirty="0">
                <a:solidFill>
                  <a:schemeClr val="bg1"/>
                </a:solidFill>
                <a:latin typeface="+mj-lt"/>
              </a:rPr>
              <a:t>horizontally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polarized. This carries 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1/2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of the total incident power density. </a:t>
            </a:r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760891"/>
              </p:ext>
            </p:extLst>
          </p:nvPr>
        </p:nvGraphicFramePr>
        <p:xfrm>
          <a:off x="5645151" y="5768976"/>
          <a:ext cx="20113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1320480" imgH="253800" progId="Equation.DSMT4">
                  <p:embed/>
                </p:oleObj>
              </mc:Choice>
              <mc:Fallback>
                <p:oleObj name="Equation" r:id="rId4" imgW="132048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151" y="5768976"/>
                        <a:ext cx="2011363" cy="3905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11561"/>
              </p:ext>
            </p:extLst>
          </p:nvPr>
        </p:nvGraphicFramePr>
        <p:xfrm>
          <a:off x="5276633" y="4220727"/>
          <a:ext cx="24542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6" imgW="1612800" imgH="393480" progId="Equation.DSMT4">
                  <p:embed/>
                </p:oleObj>
              </mc:Choice>
              <mc:Fallback>
                <p:oleObj name="Equation" r:id="rId6" imgW="1612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633" y="4220727"/>
                        <a:ext cx="24542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Arrow 17"/>
          <p:cNvSpPr/>
          <p:nvPr/>
        </p:nvSpPr>
        <p:spPr bwMode="auto">
          <a:xfrm>
            <a:off x="4863968" y="5823284"/>
            <a:ext cx="433136" cy="269508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C451E4-47BF-AE61-A2CC-0E19B8B9C9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801" y="276226"/>
            <a:ext cx="1838325" cy="18573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234CBE-1C0F-A438-9BC9-C94155D6AB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16954" y="217789"/>
            <a:ext cx="1838325" cy="1857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3318</TotalTime>
  <Words>559</Words>
  <Application>Microsoft Office PowerPoint</Application>
  <PresentationFormat>Widescreen</PresentationFormat>
  <Paragraphs>59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Symbol</vt:lpstr>
      <vt:lpstr>Times New Roman</vt:lpstr>
      <vt:lpstr>Wingdings</vt:lpstr>
      <vt:lpstr>Soaring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David Jackson</cp:lastModifiedBy>
  <cp:revision>360</cp:revision>
  <cp:lastPrinted>1999-08-25T18:07:04Z</cp:lastPrinted>
  <dcterms:created xsi:type="dcterms:W3CDTF">1999-08-24T13:57:19Z</dcterms:created>
  <dcterms:modified xsi:type="dcterms:W3CDTF">2024-11-22T01:23:48Z</dcterms:modified>
</cp:coreProperties>
</file>