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9" r:id="rId4"/>
    <p:sldId id="257" r:id="rId5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00CC"/>
    <a:srgbClr val="FF9933"/>
    <a:srgbClr val="FF33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7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26" d="100"/>
          <a:sy n="26" d="100"/>
        </p:scale>
        <p:origin x="-1320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e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7270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7270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7270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CF8A8A4C-9AC1-4E0C-AE4B-E8403E39E4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00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321B0C82-1000-4600-91AC-D652C32033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47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1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2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09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3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09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4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51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 2"/>
          <p:cNvGrpSpPr>
            <a:grpSpLocks/>
          </p:cNvGrpSpPr>
          <p:nvPr/>
        </p:nvGrpSpPr>
        <p:grpSpPr bwMode="auto">
          <a:xfrm>
            <a:off x="-1380067" y="1552576"/>
            <a:ext cx="13572067" cy="5305425"/>
            <a:chOff x="-652" y="978"/>
            <a:chExt cx="6412" cy="3342"/>
          </a:xfrm>
        </p:grpSpPr>
        <p:sp>
          <p:nvSpPr>
            <p:cNvPr id="66563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6564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6656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725084" y="762000"/>
            <a:ext cx="103632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429000"/>
            <a:ext cx="85344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BB20C447-3203-4DD8-A53E-F8EECF862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B2982-579C-4B66-BF1E-BA2444A26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3992C-2EF8-487A-8070-926B89EA7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B9F91-EBA6-4AB5-8AFC-78FCD3C36E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7E6B0-D03D-4645-8A86-4A8EDAAC83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4600C-DA2C-405D-AB06-E37E78B52F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6C81C-4DB7-42E7-B79D-BC88E4039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D882355-B1A0-46F7-94AF-99C00945C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302A8-9FED-454E-974E-AB5B640BA8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8534076-0BB0-4E43-AA3E-B36E86B45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90F40-FC41-4D7F-8D4C-7102C14F6D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0" y="1588"/>
            <a:ext cx="12177184" cy="6845300"/>
            <a:chOff x="0" y="1"/>
            <a:chExt cx="5753" cy="4312"/>
          </a:xfrm>
        </p:grpSpPr>
        <p:sp>
          <p:nvSpPr>
            <p:cNvPr id="65539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5540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6554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BB20C447-3203-4DD8-A53E-F8EECF8625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554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5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emf"/><Relationship Id="rId12" Type="http://schemas.openxmlformats.org/officeDocument/2006/relationships/image" Target="../media/image3.png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oleObject" Target="../embeddings/oleObject6.bin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Relationship Id="rId14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11" Type="http://schemas.openxmlformats.org/officeDocument/2006/relationships/image" Target="../media/image4.jpeg"/><Relationship Id="rId5" Type="http://schemas.openxmlformats.org/officeDocument/2006/relationships/image" Target="../media/image11.emf"/><Relationship Id="rId10" Type="http://schemas.openxmlformats.org/officeDocument/2006/relationships/image" Target="../media/image13.wmf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17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22.wmf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6.bin"/><Relationship Id="rId20" Type="http://schemas.openxmlformats.org/officeDocument/2006/relationships/oleObject" Target="../embeddings/oleObject18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13.bin"/><Relationship Id="rId19" Type="http://schemas.openxmlformats.org/officeDocument/2006/relationships/image" Target="../media/image21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5.bin"/><Relationship Id="rId2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  <a:endParaRPr lang="en-US" sz="40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66865" y="893389"/>
            <a:ext cx="1241045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+mj-lt"/>
              </a:rPr>
              <a:t>Exam 1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</a:rPr>
              <a:t>Fall 2021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pic>
        <p:nvPicPr>
          <p:cNvPr id="2080" name="Picture 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3594" y="1866937"/>
            <a:ext cx="7271892" cy="2832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2" name="Picture 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13" y="4810678"/>
            <a:ext cx="4030663" cy="191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2081" name="Picture 3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0628" y="5082140"/>
            <a:ext cx="5547908" cy="1639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9745" y="182665"/>
            <a:ext cx="1836420" cy="18516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05707" y="162535"/>
            <a:ext cx="1836420" cy="1851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  <a:endParaRPr lang="en-US" sz="40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graphicFrame>
        <p:nvGraphicFramePr>
          <p:cNvPr id="4152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225246"/>
              </p:ext>
            </p:extLst>
          </p:nvPr>
        </p:nvGraphicFramePr>
        <p:xfrm>
          <a:off x="1177417" y="4524795"/>
          <a:ext cx="2598737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4" name="Equation" r:id="rId4" imgW="1739880" imgH="393480" progId="Equation.DSMT4">
                  <p:embed/>
                </p:oleObj>
              </mc:Choice>
              <mc:Fallback>
                <p:oleObj name="Equation" r:id="rId4" imgW="1739880" imgH="393480" progId="Equation.DSMT4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7417" y="4524795"/>
                        <a:ext cx="2598737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648309" y="1032081"/>
            <a:ext cx="6978770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#1 sees a load of 50 [</a:t>
            </a:r>
            <a:r>
              <a:rPr lang="en-U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] in parallel with 1</a:t>
            </a:r>
            <a:r>
              <a:rPr lang="en-U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 [</a:t>
            </a:r>
            <a:r>
              <a:rPr lang="en-U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], which gives 8.333 </a:t>
            </a:r>
            <a:r>
              <a:rPr lang="en-U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en-U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].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153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1875818"/>
              </p:ext>
            </p:extLst>
          </p:nvPr>
        </p:nvGraphicFramePr>
        <p:xfrm>
          <a:off x="1241410" y="5813471"/>
          <a:ext cx="596766" cy="587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5" name="Equation" r:id="rId6" imgW="403597" imgH="396476" progId="Equation.DSMT4">
                  <p:embed/>
                </p:oleObj>
              </mc:Choice>
              <mc:Fallback>
                <p:oleObj name="Equation" r:id="rId6" imgW="403597" imgH="396476" progId="Equation.DSMT4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1410" y="5813471"/>
                        <a:ext cx="596766" cy="5873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4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084772"/>
              </p:ext>
            </p:extLst>
          </p:nvPr>
        </p:nvGraphicFramePr>
        <p:xfrm>
          <a:off x="1203738" y="5261177"/>
          <a:ext cx="695158" cy="377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6" name="Equation" r:id="rId8" imgW="444240" imgH="241200" progId="Equation.DSMT4">
                  <p:embed/>
                </p:oleObj>
              </mc:Choice>
              <mc:Fallback>
                <p:oleObj name="Equation" r:id="rId8" imgW="444240" imgH="241200" progId="Equation.DSMT4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3738" y="5261177"/>
                        <a:ext cx="695158" cy="3773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5344995" y="4713857"/>
            <a:ext cx="4764087" cy="1962150"/>
            <a:chOff x="3484563" y="4882445"/>
            <a:chExt cx="4764087" cy="1962150"/>
          </a:xfrm>
        </p:grpSpPr>
        <p:graphicFrame>
          <p:nvGraphicFramePr>
            <p:cNvPr id="4155" name="Object 5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23805186"/>
                </p:ext>
              </p:extLst>
            </p:nvPr>
          </p:nvGraphicFramePr>
          <p:xfrm>
            <a:off x="3484563" y="4882445"/>
            <a:ext cx="4764087" cy="1962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97" name="Equation" r:id="rId10" imgW="3174840" imgH="1307880" progId="Equation.DSMT4">
                    <p:embed/>
                  </p:oleObj>
                </mc:Choice>
                <mc:Fallback>
                  <p:oleObj name="Equation" r:id="rId10" imgW="3174840" imgH="1307880" progId="Equation.DSMT4">
                    <p:embed/>
                    <p:pic>
                      <p:nvPicPr>
                        <p:cNvPr id="0" name="Picture 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84563" y="4882445"/>
                          <a:ext cx="4764087" cy="19621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4" name="Straight Connector 33"/>
            <p:cNvCxnSpPr/>
            <p:nvPr/>
          </p:nvCxnSpPr>
          <p:spPr bwMode="auto">
            <a:xfrm flipV="1">
              <a:off x="4752741" y="5681640"/>
              <a:ext cx="327259" cy="41388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flipV="1">
              <a:off x="4956595" y="6093923"/>
              <a:ext cx="327259" cy="41388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42" name="Group 41"/>
          <p:cNvGrpSpPr/>
          <p:nvPr/>
        </p:nvGrpSpPr>
        <p:grpSpPr>
          <a:xfrm>
            <a:off x="2651210" y="1860445"/>
            <a:ext cx="6597914" cy="2410299"/>
            <a:chOff x="1224124" y="2136808"/>
            <a:chExt cx="6597914" cy="2410299"/>
          </a:xfrm>
        </p:grpSpPr>
        <p:sp>
          <p:nvSpPr>
            <p:cNvPr id="30" name="TextBox 29"/>
            <p:cNvSpPr txBox="1"/>
            <p:nvPr/>
          </p:nvSpPr>
          <p:spPr>
            <a:xfrm>
              <a:off x="3696100" y="2136808"/>
              <a:ext cx="18357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Load seen by line #1</a:t>
              </a:r>
              <a:endPara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4" name="Picture 33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1224124" y="2525043"/>
              <a:ext cx="6597914" cy="1979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" name="Right Arrow 28"/>
            <p:cNvSpPr/>
            <p:nvPr/>
          </p:nvSpPr>
          <p:spPr bwMode="auto">
            <a:xfrm>
              <a:off x="4456497" y="2531444"/>
              <a:ext cx="413886" cy="211756"/>
            </a:xfrm>
            <a:prstGeom prst="rightArrow">
              <a:avLst/>
            </a:prstGeom>
            <a:solidFill>
              <a:schemeClr val="accent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AutoShape 201"/>
            <p:cNvSpPr>
              <a:spLocks noChangeArrowheads="1"/>
            </p:cNvSpPr>
            <p:nvPr/>
          </p:nvSpPr>
          <p:spPr bwMode="auto">
            <a:xfrm rot="5400000">
              <a:off x="4632823" y="3965639"/>
              <a:ext cx="227191" cy="416989"/>
            </a:xfrm>
            <a:custGeom>
              <a:avLst/>
              <a:gdLst>
                <a:gd name="T0" fmla="*/ 32 w 21600"/>
                <a:gd name="T1" fmla="*/ 0 h 21600"/>
                <a:gd name="T2" fmla="*/ 11 w 21600"/>
                <a:gd name="T3" fmla="*/ 216 h 21600"/>
                <a:gd name="T4" fmla="*/ 34 w 21600"/>
                <a:gd name="T5" fmla="*/ 83 h 21600"/>
                <a:gd name="T6" fmla="*/ 54 w 21600"/>
                <a:gd name="T7" fmla="*/ 143 h 21600"/>
                <a:gd name="T8" fmla="*/ 75 w 21600"/>
                <a:gd name="T9" fmla="*/ 83 h 21600"/>
                <a:gd name="T10" fmla="*/ 17694720 60000 65536"/>
                <a:gd name="T11" fmla="*/ 5898240 60000 65536"/>
                <a:gd name="T12" fmla="*/ 5898240 60000 65536"/>
                <a:gd name="T13" fmla="*/ 5898240 60000 65536"/>
                <a:gd name="T14" fmla="*/ 0 60000 65536"/>
                <a:gd name="T15" fmla="*/ 0 w 21600"/>
                <a:gd name="T16" fmla="*/ 8300 h 21600"/>
                <a:gd name="T17" fmla="*/ 6048 w 21600"/>
                <a:gd name="T18" fmla="*/ 216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15662" y="14285"/>
                  </a:moveTo>
                  <a:lnTo>
                    <a:pt x="21600" y="8310"/>
                  </a:lnTo>
                  <a:lnTo>
                    <a:pt x="18630" y="8310"/>
                  </a:lnTo>
                  <a:cubicBezTo>
                    <a:pt x="18630" y="3721"/>
                    <a:pt x="14430" y="0"/>
                    <a:pt x="9250" y="0"/>
                  </a:cubicBezTo>
                  <a:cubicBezTo>
                    <a:pt x="4141" y="0"/>
                    <a:pt x="0" y="3799"/>
                    <a:pt x="0" y="8485"/>
                  </a:cubicBezTo>
                  <a:lnTo>
                    <a:pt x="0" y="21600"/>
                  </a:lnTo>
                  <a:lnTo>
                    <a:pt x="6110" y="21600"/>
                  </a:lnTo>
                  <a:lnTo>
                    <a:pt x="6110" y="8310"/>
                  </a:lnTo>
                  <a:cubicBezTo>
                    <a:pt x="6110" y="6947"/>
                    <a:pt x="7362" y="5842"/>
                    <a:pt x="8907" y="5842"/>
                  </a:cubicBezTo>
                  <a:lnTo>
                    <a:pt x="9725" y="5842"/>
                  </a:lnTo>
                  <a:cubicBezTo>
                    <a:pt x="11269" y="5842"/>
                    <a:pt x="12520" y="6947"/>
                    <a:pt x="12520" y="8310"/>
                  </a:cubicBezTo>
                  <a:lnTo>
                    <a:pt x="9725" y="831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4156" name="Object 6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77154663"/>
                </p:ext>
              </p:extLst>
            </p:nvPr>
          </p:nvGraphicFramePr>
          <p:xfrm>
            <a:off x="5010855" y="4032779"/>
            <a:ext cx="331788" cy="392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98" name="Equation" r:id="rId13" imgW="203040" imgH="241200" progId="Equation.DSMT4">
                    <p:embed/>
                  </p:oleObj>
                </mc:Choice>
                <mc:Fallback>
                  <p:oleObj name="Equation" r:id="rId13" imgW="203040" imgH="241200" progId="Equation.DSMT4">
                    <p:embed/>
                    <p:pic>
                      <p:nvPicPr>
                        <p:cNvPr id="0" name="Picture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10855" y="4032779"/>
                          <a:ext cx="331788" cy="3921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9" name="Straight Connector 38"/>
            <p:cNvCxnSpPr/>
            <p:nvPr/>
          </p:nvCxnSpPr>
          <p:spPr bwMode="auto">
            <a:xfrm>
              <a:off x="4244741" y="2772076"/>
              <a:ext cx="0" cy="160741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aphicFrame>
          <p:nvGraphicFramePr>
            <p:cNvPr id="4157" name="Object 61"/>
            <p:cNvGraphicFramePr>
              <a:graphicFrameLocks noChangeAspect="1"/>
            </p:cNvGraphicFramePr>
            <p:nvPr/>
          </p:nvGraphicFramePr>
          <p:xfrm>
            <a:off x="4004073" y="4302493"/>
            <a:ext cx="220153" cy="2446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99" name="Equation" r:id="rId15" imgW="114120" imgH="126720" progId="Equation.DSMT4">
                    <p:embed/>
                  </p:oleObj>
                </mc:Choice>
                <mc:Fallback>
                  <p:oleObj name="Equation" r:id="rId15" imgW="114120" imgH="126720" progId="Equation.DSMT4">
                    <p:embed/>
                    <p:pic>
                      <p:nvPicPr>
                        <p:cNvPr id="0" name="Picture 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04073" y="4302493"/>
                          <a:ext cx="220153" cy="2446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12492" y="372445"/>
            <a:ext cx="1836420" cy="185166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022960" y="352317"/>
            <a:ext cx="1836420" cy="185166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 bwMode="auto">
          <a:xfrm>
            <a:off x="6047118" y="2294626"/>
            <a:ext cx="3191773" cy="1828800"/>
          </a:xfrm>
          <a:prstGeom prst="ellipse">
            <a:avLst/>
          </a:prstGeom>
          <a:noFill/>
          <a:ln w="12700" cap="flat" cmpd="sng" algn="ctr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046234" y="3944933"/>
            <a:ext cx="1598763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8.333 </a:t>
            </a:r>
            <a:r>
              <a:rPr lang="en-U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en-U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</a:t>
            </a: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] load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25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  <a:endParaRPr lang="en-US" sz="40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3285425" y="5252009"/>
          <a:ext cx="5467148" cy="858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5" name="Equation" r:id="rId4" imgW="3355983" imgH="526716" progId="Equation.DSMT4">
                  <p:embed/>
                </p:oleObj>
              </mc:Choice>
              <mc:Fallback>
                <p:oleObj name="Equation" r:id="rId4" imgW="3355983" imgH="526716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5425" y="5252009"/>
                        <a:ext cx="5467148" cy="858606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2690372" y="2011679"/>
            <a:ext cx="6597914" cy="2377440"/>
            <a:chOff x="1224124" y="2136808"/>
            <a:chExt cx="6597914" cy="2377440"/>
          </a:xfrm>
        </p:grpSpPr>
        <p:pic>
          <p:nvPicPr>
            <p:cNvPr id="24" name="Picture 33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224124" y="2525043"/>
              <a:ext cx="6597914" cy="1979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" name="Right Arrow 28"/>
            <p:cNvSpPr/>
            <p:nvPr/>
          </p:nvSpPr>
          <p:spPr bwMode="auto">
            <a:xfrm>
              <a:off x="4456497" y="2531444"/>
              <a:ext cx="413886" cy="211756"/>
            </a:xfrm>
            <a:prstGeom prst="rightArrow">
              <a:avLst/>
            </a:prstGeom>
            <a:solidFill>
              <a:schemeClr val="accent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696100" y="2136808"/>
              <a:ext cx="18357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Load seen by line #1</a:t>
              </a:r>
              <a:endPara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AutoShape 201"/>
            <p:cNvSpPr>
              <a:spLocks noChangeArrowheads="1"/>
            </p:cNvSpPr>
            <p:nvPr/>
          </p:nvSpPr>
          <p:spPr bwMode="auto">
            <a:xfrm rot="5400000">
              <a:off x="4680945" y="3936765"/>
              <a:ext cx="227191" cy="416989"/>
            </a:xfrm>
            <a:custGeom>
              <a:avLst/>
              <a:gdLst>
                <a:gd name="T0" fmla="*/ 32 w 21600"/>
                <a:gd name="T1" fmla="*/ 0 h 21600"/>
                <a:gd name="T2" fmla="*/ 11 w 21600"/>
                <a:gd name="T3" fmla="*/ 216 h 21600"/>
                <a:gd name="T4" fmla="*/ 34 w 21600"/>
                <a:gd name="T5" fmla="*/ 83 h 21600"/>
                <a:gd name="T6" fmla="*/ 54 w 21600"/>
                <a:gd name="T7" fmla="*/ 143 h 21600"/>
                <a:gd name="T8" fmla="*/ 75 w 21600"/>
                <a:gd name="T9" fmla="*/ 83 h 21600"/>
                <a:gd name="T10" fmla="*/ 17694720 60000 65536"/>
                <a:gd name="T11" fmla="*/ 5898240 60000 65536"/>
                <a:gd name="T12" fmla="*/ 5898240 60000 65536"/>
                <a:gd name="T13" fmla="*/ 5898240 60000 65536"/>
                <a:gd name="T14" fmla="*/ 0 60000 65536"/>
                <a:gd name="T15" fmla="*/ 0 w 21600"/>
                <a:gd name="T16" fmla="*/ 8300 h 21600"/>
                <a:gd name="T17" fmla="*/ 6048 w 21600"/>
                <a:gd name="T18" fmla="*/ 216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15662" y="14285"/>
                  </a:moveTo>
                  <a:lnTo>
                    <a:pt x="21600" y="8310"/>
                  </a:lnTo>
                  <a:lnTo>
                    <a:pt x="18630" y="8310"/>
                  </a:lnTo>
                  <a:cubicBezTo>
                    <a:pt x="18630" y="3721"/>
                    <a:pt x="14430" y="0"/>
                    <a:pt x="9250" y="0"/>
                  </a:cubicBezTo>
                  <a:cubicBezTo>
                    <a:pt x="4141" y="0"/>
                    <a:pt x="0" y="3799"/>
                    <a:pt x="0" y="8485"/>
                  </a:cubicBezTo>
                  <a:lnTo>
                    <a:pt x="0" y="21600"/>
                  </a:lnTo>
                  <a:lnTo>
                    <a:pt x="6110" y="21600"/>
                  </a:lnTo>
                  <a:lnTo>
                    <a:pt x="6110" y="8310"/>
                  </a:lnTo>
                  <a:cubicBezTo>
                    <a:pt x="6110" y="6947"/>
                    <a:pt x="7362" y="5842"/>
                    <a:pt x="8907" y="5842"/>
                  </a:cubicBezTo>
                  <a:lnTo>
                    <a:pt x="9725" y="5842"/>
                  </a:lnTo>
                  <a:cubicBezTo>
                    <a:pt x="11269" y="5842"/>
                    <a:pt x="12520" y="6947"/>
                    <a:pt x="12520" y="8310"/>
                  </a:cubicBezTo>
                  <a:lnTo>
                    <a:pt x="9725" y="831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4156" name="Object 6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16907603"/>
                </p:ext>
              </p:extLst>
            </p:nvPr>
          </p:nvGraphicFramePr>
          <p:xfrm>
            <a:off x="5069490" y="4031967"/>
            <a:ext cx="3302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56" name="Equation" r:id="rId7" imgW="203040" imgH="241200" progId="Equation.DSMT4">
                    <p:embed/>
                  </p:oleObj>
                </mc:Choice>
                <mc:Fallback>
                  <p:oleObj name="Equation" r:id="rId7" imgW="203040" imgH="241200" progId="Equation.DSMT4">
                    <p:embed/>
                    <p:pic>
                      <p:nvPicPr>
                        <p:cNvPr id="0" name="Object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69490" y="4031967"/>
                          <a:ext cx="330200" cy="393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9" name="Straight Connector 18"/>
            <p:cNvCxnSpPr/>
            <p:nvPr/>
          </p:nvCxnSpPr>
          <p:spPr bwMode="auto">
            <a:xfrm>
              <a:off x="4244741" y="2772076"/>
              <a:ext cx="0" cy="160741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aphicFrame>
          <p:nvGraphicFramePr>
            <p:cNvPr id="22536" name="Object 8"/>
            <p:cNvGraphicFramePr>
              <a:graphicFrameLocks noChangeAspect="1"/>
            </p:cNvGraphicFramePr>
            <p:nvPr/>
          </p:nvGraphicFramePr>
          <p:xfrm>
            <a:off x="3998952" y="4268806"/>
            <a:ext cx="222068" cy="2454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57" name="Equation" r:id="rId9" imgW="241200" imgH="266760" progId="Equation.DSMT4">
                    <p:embed/>
                  </p:oleObj>
                </mc:Choice>
                <mc:Fallback>
                  <p:oleObj name="Equation" r:id="rId9" imgW="241200" imgH="266760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98952" y="4268806"/>
                          <a:ext cx="222068" cy="2454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72876" y="303434"/>
            <a:ext cx="1836420" cy="185166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953947" y="274679"/>
            <a:ext cx="1836420" cy="185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25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  <a:endParaRPr lang="en-US" sz="40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1524000" y="-48399"/>
            <a:ext cx="74090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>
                <a:ea typeface="Times New Roman" panose="02020603050405020304" pitchFamily="18" charset="0"/>
                <a:cs typeface="Arial" panose="020B0604020202020204" pitchFamily="34" charset="0"/>
              </a:rPr>
              <a:t>Part (a) </a:t>
            </a:r>
            <a:endParaRPr lang="en-US" altLang="en-US" sz="800"/>
          </a:p>
          <a:p>
            <a:endParaRPr lang="en-US" altLang="en-US" sz="1800"/>
          </a:p>
        </p:txBody>
      </p:sp>
      <p:grpSp>
        <p:nvGrpSpPr>
          <p:cNvPr id="3154" name="Group 82"/>
          <p:cNvGrpSpPr>
            <a:grpSpLocks/>
          </p:cNvGrpSpPr>
          <p:nvPr/>
        </p:nvGrpSpPr>
        <p:grpSpPr bwMode="auto">
          <a:xfrm>
            <a:off x="2689815" y="2185018"/>
            <a:ext cx="6558588" cy="3952240"/>
            <a:chOff x="1060" y="3008"/>
            <a:chExt cx="10328" cy="6224"/>
          </a:xfrm>
        </p:grpSpPr>
        <p:sp>
          <p:nvSpPr>
            <p:cNvPr id="3155" name="Line 83"/>
            <p:cNvSpPr>
              <a:spLocks noChangeShapeType="1"/>
            </p:cNvSpPr>
            <p:nvPr/>
          </p:nvSpPr>
          <p:spPr bwMode="auto">
            <a:xfrm>
              <a:off x="1972" y="3700"/>
              <a:ext cx="0" cy="55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6" name="Line 84"/>
            <p:cNvSpPr>
              <a:spLocks noChangeShapeType="1"/>
            </p:cNvSpPr>
            <p:nvPr/>
          </p:nvSpPr>
          <p:spPr bwMode="auto">
            <a:xfrm>
              <a:off x="7206" y="6298"/>
              <a:ext cx="0" cy="3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7" name="Line 85"/>
            <p:cNvSpPr>
              <a:spLocks noChangeShapeType="1"/>
            </p:cNvSpPr>
            <p:nvPr/>
          </p:nvSpPr>
          <p:spPr bwMode="auto">
            <a:xfrm>
              <a:off x="5446" y="6298"/>
              <a:ext cx="0" cy="3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8" name="Line 86"/>
            <p:cNvSpPr>
              <a:spLocks noChangeShapeType="1"/>
            </p:cNvSpPr>
            <p:nvPr/>
          </p:nvSpPr>
          <p:spPr bwMode="auto">
            <a:xfrm>
              <a:off x="3686" y="6298"/>
              <a:ext cx="0" cy="3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9" name="Text Box 87"/>
            <p:cNvSpPr txBox="1">
              <a:spLocks noChangeArrowheads="1"/>
            </p:cNvSpPr>
            <p:nvPr/>
          </p:nvSpPr>
          <p:spPr bwMode="auto">
            <a:xfrm>
              <a:off x="1228" y="3790"/>
              <a:ext cx="684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ts val="1000"/>
                </a:spcAft>
              </a:pPr>
              <a:r>
                <a:rPr lang="en-US" sz="1400">
                  <a:latin typeface="Calibri" pitchFamily="34" charset="0"/>
                  <a:cs typeface="Arial" pitchFamily="34" charset="0"/>
                </a:rPr>
                <a:t>5</a:t>
              </a:r>
              <a:r>
                <a:rPr lang="en-US" sz="1400">
                  <a:cs typeface="Arial" pitchFamily="34" charset="0"/>
                </a:rPr>
                <a:t>.0</a:t>
              </a:r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60" name="Line 88"/>
            <p:cNvSpPr>
              <a:spLocks noChangeShapeType="1"/>
            </p:cNvSpPr>
            <p:nvPr/>
          </p:nvSpPr>
          <p:spPr bwMode="auto">
            <a:xfrm>
              <a:off x="8966" y="6298"/>
              <a:ext cx="0" cy="3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161" name="AutoShape 89"/>
            <p:cNvCxnSpPr>
              <a:cxnSpLocks noChangeShapeType="1"/>
            </p:cNvCxnSpPr>
            <p:nvPr/>
          </p:nvCxnSpPr>
          <p:spPr bwMode="auto">
            <a:xfrm>
              <a:off x="2010" y="6469"/>
              <a:ext cx="9008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</p:cxnSp>
        <p:graphicFrame>
          <p:nvGraphicFramePr>
            <p:cNvPr id="3162" name="Object 9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7603886"/>
                </p:ext>
              </p:extLst>
            </p:nvPr>
          </p:nvGraphicFramePr>
          <p:xfrm>
            <a:off x="1141" y="4739"/>
            <a:ext cx="560" cy="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41" name="Equation" r:id="rId4" imgW="266400" imgH="228600" progId="Equation.DSMT4">
                    <p:embed/>
                  </p:oleObj>
                </mc:Choice>
                <mc:Fallback>
                  <p:oleObj name="Equation" r:id="rId4" imgW="266400" imgH="228600" progId="Equation.DSMT4">
                    <p:embed/>
                    <p:pic>
                      <p:nvPicPr>
                        <p:cNvPr id="0" name="Picture 9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1" y="4739"/>
                          <a:ext cx="560" cy="4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63" name="Object 91"/>
            <p:cNvGraphicFramePr>
              <a:graphicFrameLocks noChangeAspect="1"/>
            </p:cNvGraphicFramePr>
            <p:nvPr/>
          </p:nvGraphicFramePr>
          <p:xfrm>
            <a:off x="11203" y="6323"/>
            <a:ext cx="185" cy="3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42" name="Equation" r:id="rId6" imgW="88560" imgH="152280" progId="Equation.DSMT4">
                    <p:embed/>
                  </p:oleObj>
                </mc:Choice>
                <mc:Fallback>
                  <p:oleObj name="Equation" r:id="rId6" imgW="88560" imgH="152280" progId="Equation.DSMT4">
                    <p:embed/>
                    <p:pic>
                      <p:nvPicPr>
                        <p:cNvPr id="0" name="Picture 9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203" y="6323"/>
                          <a:ext cx="185" cy="3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64" name="Object 92"/>
            <p:cNvGraphicFramePr>
              <a:graphicFrameLocks noChangeAspect="1"/>
            </p:cNvGraphicFramePr>
            <p:nvPr/>
          </p:nvGraphicFramePr>
          <p:xfrm>
            <a:off x="3379" y="6661"/>
            <a:ext cx="611" cy="3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43" name="Equation" r:id="rId8" imgW="406080" imgH="228600" progId="Equation.DSMT4">
                    <p:embed/>
                  </p:oleObj>
                </mc:Choice>
                <mc:Fallback>
                  <p:oleObj name="Equation" r:id="rId8" imgW="406080" imgH="228600" progId="Equation.DSMT4">
                    <p:embed/>
                    <p:pic>
                      <p:nvPicPr>
                        <p:cNvPr id="0" name="Picture 9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79" y="6661"/>
                          <a:ext cx="611" cy="3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65" name="Object 93"/>
            <p:cNvGraphicFramePr>
              <a:graphicFrameLocks noChangeAspect="1"/>
            </p:cNvGraphicFramePr>
            <p:nvPr/>
          </p:nvGraphicFramePr>
          <p:xfrm>
            <a:off x="5191" y="6683"/>
            <a:ext cx="550" cy="3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44" name="Equation" r:id="rId10" imgW="406080" imgH="228600" progId="Equation.DSMT4">
                    <p:embed/>
                  </p:oleObj>
                </mc:Choice>
                <mc:Fallback>
                  <p:oleObj name="Equation" r:id="rId10" imgW="406080" imgH="228600" progId="Equation.DSMT4">
                    <p:embed/>
                    <p:pic>
                      <p:nvPicPr>
                        <p:cNvPr id="0" name="Picture 9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91" y="6683"/>
                          <a:ext cx="550" cy="3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66" name="Object 94"/>
            <p:cNvGraphicFramePr>
              <a:graphicFrameLocks noChangeAspect="1"/>
            </p:cNvGraphicFramePr>
            <p:nvPr/>
          </p:nvGraphicFramePr>
          <p:xfrm>
            <a:off x="6943" y="6683"/>
            <a:ext cx="593" cy="3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45" name="Equation" r:id="rId12" imgW="406080" imgH="228600" progId="Equation.DSMT4">
                    <p:embed/>
                  </p:oleObj>
                </mc:Choice>
                <mc:Fallback>
                  <p:oleObj name="Equation" r:id="rId12" imgW="406080" imgH="228600" progId="Equation.DSMT4">
                    <p:embed/>
                    <p:pic>
                      <p:nvPicPr>
                        <p:cNvPr id="0" name="Picture 9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43" y="6683"/>
                          <a:ext cx="593" cy="33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67" name="Object 95"/>
            <p:cNvGraphicFramePr>
              <a:graphicFrameLocks noChangeAspect="1"/>
            </p:cNvGraphicFramePr>
            <p:nvPr/>
          </p:nvGraphicFramePr>
          <p:xfrm>
            <a:off x="8707" y="6693"/>
            <a:ext cx="538" cy="3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46" name="Equation" r:id="rId14" imgW="393480" imgH="228600" progId="Equation.DSMT4">
                    <p:embed/>
                  </p:oleObj>
                </mc:Choice>
                <mc:Fallback>
                  <p:oleObj name="Equation" r:id="rId14" imgW="393480" imgH="228600" progId="Equation.DSMT4">
                    <p:embed/>
                    <p:pic>
                      <p:nvPicPr>
                        <p:cNvPr id="0" name="Picture 9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07" y="6693"/>
                          <a:ext cx="538" cy="3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68" name="Line 96"/>
            <p:cNvSpPr>
              <a:spLocks noChangeShapeType="1"/>
            </p:cNvSpPr>
            <p:nvPr/>
          </p:nvSpPr>
          <p:spPr bwMode="auto">
            <a:xfrm>
              <a:off x="4566" y="6298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9" name="Line 97"/>
            <p:cNvSpPr>
              <a:spLocks noChangeShapeType="1"/>
            </p:cNvSpPr>
            <p:nvPr/>
          </p:nvSpPr>
          <p:spPr bwMode="auto">
            <a:xfrm>
              <a:off x="6326" y="6298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0" name="Line 98"/>
            <p:cNvSpPr>
              <a:spLocks noChangeShapeType="1"/>
            </p:cNvSpPr>
            <p:nvPr/>
          </p:nvSpPr>
          <p:spPr bwMode="auto">
            <a:xfrm>
              <a:off x="8086" y="6298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1" name="Line 99"/>
            <p:cNvSpPr>
              <a:spLocks noChangeShapeType="1"/>
            </p:cNvSpPr>
            <p:nvPr/>
          </p:nvSpPr>
          <p:spPr bwMode="auto">
            <a:xfrm>
              <a:off x="10562" y="6298"/>
              <a:ext cx="0" cy="3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2" name="Line 100"/>
            <p:cNvSpPr>
              <a:spLocks noChangeShapeType="1"/>
            </p:cNvSpPr>
            <p:nvPr/>
          </p:nvSpPr>
          <p:spPr bwMode="auto">
            <a:xfrm>
              <a:off x="9802" y="6298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3" name="Line 101"/>
            <p:cNvSpPr>
              <a:spLocks noChangeShapeType="1"/>
            </p:cNvSpPr>
            <p:nvPr/>
          </p:nvSpPr>
          <p:spPr bwMode="auto">
            <a:xfrm>
              <a:off x="2862" y="631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aphicFrame>
          <p:nvGraphicFramePr>
            <p:cNvPr id="3174" name="Object 102"/>
            <p:cNvGraphicFramePr>
              <a:graphicFrameLocks noChangeAspect="1"/>
            </p:cNvGraphicFramePr>
            <p:nvPr/>
          </p:nvGraphicFramePr>
          <p:xfrm>
            <a:off x="10219" y="6694"/>
            <a:ext cx="614" cy="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47" name="Equation" r:id="rId16" imgW="469800" imgH="228600" progId="Equation.DSMT4">
                    <p:embed/>
                  </p:oleObj>
                </mc:Choice>
                <mc:Fallback>
                  <p:oleObj name="Equation" r:id="rId16" imgW="469800" imgH="228600" progId="Equation.DSMT4">
                    <p:embed/>
                    <p:pic>
                      <p:nvPicPr>
                        <p:cNvPr id="0" name="Picture 10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219" y="6694"/>
                          <a:ext cx="614" cy="2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75" name="Object 10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40111603"/>
                </p:ext>
              </p:extLst>
            </p:nvPr>
          </p:nvGraphicFramePr>
          <p:xfrm>
            <a:off x="1680" y="3008"/>
            <a:ext cx="672" cy="5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48" name="Equation" r:id="rId18" imgW="304560" imgH="253800" progId="Equation.DSMT4">
                    <p:embed/>
                  </p:oleObj>
                </mc:Choice>
                <mc:Fallback>
                  <p:oleObj name="Equation" r:id="rId18" imgW="304560" imgH="253800" progId="Equation.DSMT4">
                    <p:embed/>
                    <p:pic>
                      <p:nvPicPr>
                        <p:cNvPr id="0" name="Picture 10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0" y="3008"/>
                          <a:ext cx="672" cy="5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176" name="AutoShape 104"/>
            <p:cNvCxnSpPr>
              <a:cxnSpLocks noChangeShapeType="1"/>
            </p:cNvCxnSpPr>
            <p:nvPr/>
          </p:nvCxnSpPr>
          <p:spPr bwMode="auto">
            <a:xfrm>
              <a:off x="2028" y="5926"/>
              <a:ext cx="850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3177" name="AutoShape 105"/>
            <p:cNvCxnSpPr>
              <a:cxnSpLocks noChangeShapeType="1"/>
            </p:cNvCxnSpPr>
            <p:nvPr/>
          </p:nvCxnSpPr>
          <p:spPr bwMode="auto">
            <a:xfrm>
              <a:off x="2004" y="5458"/>
              <a:ext cx="8556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3178" name="AutoShape 106"/>
            <p:cNvCxnSpPr>
              <a:cxnSpLocks noChangeShapeType="1"/>
            </p:cNvCxnSpPr>
            <p:nvPr/>
          </p:nvCxnSpPr>
          <p:spPr bwMode="auto">
            <a:xfrm>
              <a:off x="2004" y="4966"/>
              <a:ext cx="8532" cy="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3179" name="AutoShape 107"/>
            <p:cNvCxnSpPr>
              <a:cxnSpLocks noChangeShapeType="1"/>
            </p:cNvCxnSpPr>
            <p:nvPr/>
          </p:nvCxnSpPr>
          <p:spPr bwMode="auto">
            <a:xfrm>
              <a:off x="1968" y="4486"/>
              <a:ext cx="8616" cy="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3180" name="AutoShape 108"/>
            <p:cNvCxnSpPr>
              <a:cxnSpLocks noChangeShapeType="1"/>
            </p:cNvCxnSpPr>
            <p:nvPr/>
          </p:nvCxnSpPr>
          <p:spPr bwMode="auto">
            <a:xfrm flipV="1">
              <a:off x="2004" y="3983"/>
              <a:ext cx="8544" cy="1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3181" name="AutoShape 109"/>
            <p:cNvCxnSpPr>
              <a:cxnSpLocks noChangeShapeType="1"/>
            </p:cNvCxnSpPr>
            <p:nvPr/>
          </p:nvCxnSpPr>
          <p:spPr bwMode="auto">
            <a:xfrm flipH="1" flipV="1">
              <a:off x="3685" y="3982"/>
              <a:ext cx="11" cy="49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3182" name="AutoShape 110"/>
            <p:cNvCxnSpPr>
              <a:cxnSpLocks noChangeShapeType="1"/>
            </p:cNvCxnSpPr>
            <p:nvPr/>
          </p:nvCxnSpPr>
          <p:spPr bwMode="auto">
            <a:xfrm flipV="1">
              <a:off x="5436" y="3958"/>
              <a:ext cx="13" cy="502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3183" name="AutoShape 111"/>
            <p:cNvCxnSpPr>
              <a:cxnSpLocks noChangeShapeType="1"/>
            </p:cNvCxnSpPr>
            <p:nvPr/>
          </p:nvCxnSpPr>
          <p:spPr bwMode="auto">
            <a:xfrm flipH="1" flipV="1">
              <a:off x="7201" y="3982"/>
              <a:ext cx="11" cy="499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3184" name="AutoShape 112"/>
            <p:cNvCxnSpPr>
              <a:cxnSpLocks noChangeShapeType="1"/>
            </p:cNvCxnSpPr>
            <p:nvPr/>
          </p:nvCxnSpPr>
          <p:spPr bwMode="auto">
            <a:xfrm flipV="1">
              <a:off x="8952" y="3970"/>
              <a:ext cx="1" cy="499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3185" name="AutoShape 113"/>
            <p:cNvCxnSpPr>
              <a:cxnSpLocks noChangeShapeType="1"/>
            </p:cNvCxnSpPr>
            <p:nvPr/>
          </p:nvCxnSpPr>
          <p:spPr bwMode="auto">
            <a:xfrm flipV="1">
              <a:off x="10548" y="3934"/>
              <a:ext cx="13" cy="50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graphicFrame>
          <p:nvGraphicFramePr>
            <p:cNvPr id="3186" name="Object 114"/>
            <p:cNvGraphicFramePr>
              <a:graphicFrameLocks noChangeAspect="1"/>
            </p:cNvGraphicFramePr>
            <p:nvPr/>
          </p:nvGraphicFramePr>
          <p:xfrm>
            <a:off x="1843" y="6688"/>
            <a:ext cx="562" cy="3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49" name="Equation" r:id="rId20" imgW="406080" imgH="228600" progId="Equation.DSMT4">
                    <p:embed/>
                  </p:oleObj>
                </mc:Choice>
                <mc:Fallback>
                  <p:oleObj name="Equation" r:id="rId20" imgW="406080" imgH="228600" progId="Equation.DSMT4">
                    <p:embed/>
                    <p:pic>
                      <p:nvPicPr>
                        <p:cNvPr id="0" name="Picture 1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43" y="6688"/>
                          <a:ext cx="562" cy="3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187" name="AutoShape 115"/>
            <p:cNvCxnSpPr>
              <a:cxnSpLocks noChangeShapeType="1"/>
            </p:cNvCxnSpPr>
            <p:nvPr/>
          </p:nvCxnSpPr>
          <p:spPr bwMode="auto">
            <a:xfrm>
              <a:off x="2016" y="6958"/>
              <a:ext cx="850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3188" name="AutoShape 116"/>
            <p:cNvCxnSpPr>
              <a:cxnSpLocks noChangeShapeType="1"/>
            </p:cNvCxnSpPr>
            <p:nvPr/>
          </p:nvCxnSpPr>
          <p:spPr bwMode="auto">
            <a:xfrm>
              <a:off x="2052" y="7462"/>
              <a:ext cx="8556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3189" name="AutoShape 117"/>
            <p:cNvCxnSpPr>
              <a:cxnSpLocks noChangeShapeType="1"/>
            </p:cNvCxnSpPr>
            <p:nvPr/>
          </p:nvCxnSpPr>
          <p:spPr bwMode="auto">
            <a:xfrm>
              <a:off x="2052" y="8002"/>
              <a:ext cx="850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3190" name="AutoShape 118"/>
            <p:cNvCxnSpPr>
              <a:cxnSpLocks noChangeShapeType="1"/>
            </p:cNvCxnSpPr>
            <p:nvPr/>
          </p:nvCxnSpPr>
          <p:spPr bwMode="auto">
            <a:xfrm>
              <a:off x="2040" y="8482"/>
              <a:ext cx="850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3191" name="AutoShape 119"/>
            <p:cNvCxnSpPr>
              <a:cxnSpLocks noChangeShapeType="1"/>
            </p:cNvCxnSpPr>
            <p:nvPr/>
          </p:nvCxnSpPr>
          <p:spPr bwMode="auto">
            <a:xfrm>
              <a:off x="2004" y="8974"/>
              <a:ext cx="850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sp>
          <p:nvSpPr>
            <p:cNvPr id="3192" name="Text Box 120"/>
            <p:cNvSpPr txBox="1">
              <a:spLocks noChangeArrowheads="1"/>
            </p:cNvSpPr>
            <p:nvPr/>
          </p:nvSpPr>
          <p:spPr bwMode="auto">
            <a:xfrm>
              <a:off x="1060" y="8730"/>
              <a:ext cx="768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ts val="1000"/>
                </a:spcAft>
              </a:pPr>
              <a:r>
                <a:rPr lang="en-US" sz="1400">
                  <a:latin typeface="Calibri" pitchFamily="34" charset="0"/>
                  <a:cs typeface="Arial" pitchFamily="34" charset="0"/>
                </a:rPr>
                <a:t>-5</a:t>
              </a:r>
              <a:r>
                <a:rPr lang="en-US" sz="1400">
                  <a:cs typeface="Arial" pitchFamily="34" charset="0"/>
                </a:rPr>
                <a:t>.0</a:t>
              </a:r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3" name="Text Box 121"/>
            <p:cNvSpPr txBox="1">
              <a:spLocks noChangeArrowheads="1"/>
            </p:cNvSpPr>
            <p:nvPr/>
          </p:nvSpPr>
          <p:spPr bwMode="auto">
            <a:xfrm>
              <a:off x="1216" y="6226"/>
              <a:ext cx="69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ts val="1000"/>
                </a:spcAft>
              </a:pPr>
              <a:r>
                <a:rPr lang="en-US" sz="1400">
                  <a:cs typeface="Arial" pitchFamily="34" charset="0"/>
                </a:rPr>
                <a:t>0.0</a:t>
              </a:r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194" name="AutoShape 122"/>
            <p:cNvCxnSpPr>
              <a:cxnSpLocks noChangeShapeType="1"/>
            </p:cNvCxnSpPr>
            <p:nvPr/>
          </p:nvCxnSpPr>
          <p:spPr bwMode="auto">
            <a:xfrm flipV="1">
              <a:off x="3672" y="4488"/>
              <a:ext cx="876" cy="1968"/>
            </a:xfrm>
            <a:prstGeom prst="straightConnector1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3195" name="AutoShape 123"/>
            <p:cNvCxnSpPr>
              <a:cxnSpLocks noChangeShapeType="1"/>
            </p:cNvCxnSpPr>
            <p:nvPr/>
          </p:nvCxnSpPr>
          <p:spPr bwMode="auto">
            <a:xfrm flipH="1" flipV="1">
              <a:off x="5448" y="4476"/>
              <a:ext cx="888" cy="2016"/>
            </a:xfrm>
            <a:prstGeom prst="straightConnector1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3196" name="AutoShape 124"/>
            <p:cNvCxnSpPr>
              <a:cxnSpLocks noChangeShapeType="1"/>
            </p:cNvCxnSpPr>
            <p:nvPr/>
          </p:nvCxnSpPr>
          <p:spPr bwMode="auto">
            <a:xfrm>
              <a:off x="4524" y="4488"/>
              <a:ext cx="924" cy="0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3197" name="AutoShape 125"/>
            <p:cNvCxnSpPr>
              <a:cxnSpLocks noChangeShapeType="1"/>
            </p:cNvCxnSpPr>
            <p:nvPr/>
          </p:nvCxnSpPr>
          <p:spPr bwMode="auto">
            <a:xfrm flipH="1" flipV="1">
              <a:off x="7188" y="6420"/>
              <a:ext cx="852" cy="1512"/>
            </a:xfrm>
            <a:prstGeom prst="straightConnector1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3198" name="AutoShape 126"/>
            <p:cNvCxnSpPr>
              <a:cxnSpLocks noChangeShapeType="1"/>
            </p:cNvCxnSpPr>
            <p:nvPr/>
          </p:nvCxnSpPr>
          <p:spPr bwMode="auto">
            <a:xfrm flipV="1">
              <a:off x="8940" y="6444"/>
              <a:ext cx="852" cy="1512"/>
            </a:xfrm>
            <a:prstGeom prst="straightConnector1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3199" name="AutoShape 127"/>
            <p:cNvCxnSpPr>
              <a:cxnSpLocks noChangeShapeType="1"/>
            </p:cNvCxnSpPr>
            <p:nvPr/>
          </p:nvCxnSpPr>
          <p:spPr bwMode="auto">
            <a:xfrm>
              <a:off x="8052" y="7920"/>
              <a:ext cx="924" cy="0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3200" name="Text Box 128"/>
            <p:cNvSpPr txBox="1">
              <a:spLocks noChangeArrowheads="1"/>
            </p:cNvSpPr>
            <p:nvPr/>
          </p:nvSpPr>
          <p:spPr bwMode="auto">
            <a:xfrm>
              <a:off x="4636" y="4042"/>
              <a:ext cx="684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ts val="1000"/>
                </a:spcAft>
              </a:pPr>
              <a:r>
                <a:rPr lang="en-US" sz="1400">
                  <a:solidFill>
                    <a:srgbClr val="FF0000"/>
                  </a:solidFill>
                  <a:latin typeface="+mn-lt"/>
                  <a:cs typeface="Arial" pitchFamily="34" charset="0"/>
                </a:rPr>
                <a:t>4.0</a:t>
              </a:r>
              <a:endParaRPr lang="en-US" sz="1800">
                <a:latin typeface="+mn-lt"/>
                <a:cs typeface="Arial" pitchFamily="34" charset="0"/>
              </a:endParaRPr>
            </a:p>
          </p:txBody>
        </p:sp>
        <p:sp>
          <p:nvSpPr>
            <p:cNvPr id="3201" name="Text Box 129"/>
            <p:cNvSpPr txBox="1">
              <a:spLocks noChangeArrowheads="1"/>
            </p:cNvSpPr>
            <p:nvPr/>
          </p:nvSpPr>
          <p:spPr bwMode="auto">
            <a:xfrm>
              <a:off x="7876" y="7990"/>
              <a:ext cx="1320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1400" dirty="0">
                  <a:solidFill>
                    <a:srgbClr val="FF0000"/>
                  </a:solidFill>
                  <a:latin typeface="+mn-lt"/>
                  <a:cs typeface="Arial" pitchFamily="34" charset="0"/>
                </a:rPr>
                <a:t>-2.857</a:t>
              </a:r>
              <a:endParaRPr lang="en-US" sz="1800" dirty="0">
                <a:latin typeface="+mn-lt"/>
                <a:cs typeface="Arial" pitchFamily="34" charset="0"/>
              </a:endParaRP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4912639" y="1336368"/>
            <a:ext cx="2135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Plot of voltage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Slide Number Placeholder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372877" y="346566"/>
            <a:ext cx="1836420" cy="1851660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0005708" y="404075"/>
            <a:ext cx="1836420" cy="185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97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2969</TotalTime>
  <Words>93</Words>
  <Application>Microsoft Office PowerPoint</Application>
  <PresentationFormat>Widescreen</PresentationFormat>
  <Paragraphs>31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Symbol</vt:lpstr>
      <vt:lpstr>Times New Roman</vt:lpstr>
      <vt:lpstr>Wingdings</vt:lpstr>
      <vt:lpstr>Soaring</vt:lpstr>
      <vt:lpstr>Equation</vt:lpstr>
      <vt:lpstr>PowerPoint Presentation</vt:lpstr>
      <vt:lpstr>PowerPoint Presentation</vt:lpstr>
      <vt:lpstr>PowerPoint Presentation</vt:lpstr>
      <vt:lpstr>PowerPoint Presentation</vt:lpstr>
    </vt:vector>
  </TitlesOfParts>
  <Company>UH ECE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2317  Applied Electricity and Magnetism</dc:title>
  <cp:lastModifiedBy>Jackson, David R</cp:lastModifiedBy>
  <cp:revision>278</cp:revision>
  <cp:lastPrinted>1999-08-25T18:07:04Z</cp:lastPrinted>
  <dcterms:created xsi:type="dcterms:W3CDTF">1999-08-24T13:57:19Z</dcterms:created>
  <dcterms:modified xsi:type="dcterms:W3CDTF">2024-09-05T23:06:34Z</dcterms:modified>
</cp:coreProperties>
</file>