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00CC"/>
    <a:srgbClr val="FF9933"/>
    <a:srgbClr val="FF33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76" y="15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26" d="100"/>
          <a:sy n="26" d="100"/>
        </p:scale>
        <p:origin x="-1320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7270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7270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7270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CF8A8A4C-9AC1-4E0C-AE4B-E8403E39E4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00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321B0C82-1000-4600-91AC-D652C32033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474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1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2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22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3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531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62" name="Group 2"/>
          <p:cNvGrpSpPr>
            <a:grpSpLocks/>
          </p:cNvGrpSpPr>
          <p:nvPr/>
        </p:nvGrpSpPr>
        <p:grpSpPr bwMode="auto">
          <a:xfrm>
            <a:off x="-1380067" y="1552576"/>
            <a:ext cx="13572067" cy="5305425"/>
            <a:chOff x="-652" y="978"/>
            <a:chExt cx="6412" cy="3342"/>
          </a:xfrm>
        </p:grpSpPr>
        <p:sp>
          <p:nvSpPr>
            <p:cNvPr id="66563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66564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6656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725084" y="762000"/>
            <a:ext cx="103632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14400" y="3429000"/>
            <a:ext cx="85344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8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50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fld id="{BB20C447-3203-4DD8-A53E-F8EECF862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8B2982-579C-4B66-BF1E-BA2444A26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3992C-2EF8-487A-8070-926B89EA7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7B9F91-EBA6-4AB5-8AFC-78FCD3C36E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7E6B0-D03D-4645-8A86-4A8EDAAC83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4600C-DA2C-405D-AB06-E37E78B52F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6C81C-4DB7-42E7-B79D-BC88E4039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D882355-B1A0-46F7-94AF-99C00945CE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302A8-9FED-454E-974E-AB5B640BA8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8534076-0BB0-4E43-AA3E-B36E86B457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90F40-FC41-4D7F-8D4C-7102C14F6D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2"/>
          <p:cNvGrpSpPr>
            <a:grpSpLocks/>
          </p:cNvGrpSpPr>
          <p:nvPr/>
        </p:nvGrpSpPr>
        <p:grpSpPr bwMode="auto">
          <a:xfrm>
            <a:off x="0" y="1588"/>
            <a:ext cx="12177184" cy="6845300"/>
            <a:chOff x="0" y="1"/>
            <a:chExt cx="5753" cy="4312"/>
          </a:xfrm>
        </p:grpSpPr>
        <p:sp>
          <p:nvSpPr>
            <p:cNvPr id="65539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65540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6554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554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50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fld id="{BB20C447-3203-4DD8-A53E-F8EECF8625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554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3.w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8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12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4.jpeg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7.wmf"/><Relationship Id="rId5" Type="http://schemas.openxmlformats.org/officeDocument/2006/relationships/image" Target="../media/image1.emf"/><Relationship Id="rId15" Type="http://schemas.openxmlformats.org/officeDocument/2006/relationships/image" Target="../media/image9.wmf"/><Relationship Id="rId10" Type="http://schemas.openxmlformats.org/officeDocument/2006/relationships/oleObject" Target="../embeddings/oleObject3.bin"/><Relationship Id="rId4" Type="http://schemas.openxmlformats.org/officeDocument/2006/relationships/image" Target="../media/image2.emf"/><Relationship Id="rId9" Type="http://schemas.openxmlformats.org/officeDocument/2006/relationships/image" Target="../media/image6.wmf"/><Relationship Id="rId14" Type="http://schemas.openxmlformats.org/officeDocument/2006/relationships/oleObject" Target="../embeddings/oleObject5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2.wmf"/><Relationship Id="rId10" Type="http://schemas.openxmlformats.org/officeDocument/2006/relationships/image" Target="../media/image4.jpeg"/><Relationship Id="rId4" Type="http://schemas.openxmlformats.org/officeDocument/2006/relationships/image" Target="../media/image2.emf"/><Relationship Id="rId9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18623" y="1152181"/>
            <a:ext cx="1241045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  <a:latin typeface="+mj-lt"/>
              </a:rPr>
              <a:t>Exam 1 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+mj-lt"/>
              </a:rPr>
              <a:t>Fall 2022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4960014-B867-96D3-236B-3E0F4C4EB2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9888" y="4768676"/>
            <a:ext cx="5214651" cy="138070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3A65F4CA-CE40-44B7-EF76-281C681068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7158" y="4661924"/>
            <a:ext cx="3172082" cy="1594207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07F0D2D-EEDA-3632-04EC-EFF47A4F87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17517" y="2096220"/>
            <a:ext cx="6104884" cy="274121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2181" y="277554"/>
            <a:ext cx="1828800" cy="185166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87155" y="162536"/>
            <a:ext cx="1828800" cy="18516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3A65F4CA-CE40-44B7-EF76-281C681068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7158" y="4661924"/>
            <a:ext cx="3172082" cy="15942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D4960014-B867-96D3-236B-3E0F4C4EB2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69888" y="4768676"/>
            <a:ext cx="5214651" cy="1380702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1C8639B-AF11-D88A-137B-B371F8B2BBEF}"/>
              </a:ext>
            </a:extLst>
          </p:cNvPr>
          <p:cNvCxnSpPr/>
          <p:nvPr/>
        </p:nvCxnSpPr>
        <p:spPr bwMode="auto">
          <a:xfrm>
            <a:off x="4063314" y="4685605"/>
            <a:ext cx="0" cy="159420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67DD1E37-76FE-7C32-44CA-3EE2C38E2DD5}"/>
              </a:ext>
            </a:extLst>
          </p:cNvPr>
          <p:cNvSpPr txBox="1"/>
          <p:nvPr/>
        </p:nvSpPr>
        <p:spPr>
          <a:xfrm>
            <a:off x="4160451" y="4499744"/>
            <a:ext cx="10534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+mj-lt"/>
              </a:rPr>
              <a:t>Oscilloscope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5E983604-16AE-5CAC-1CF3-AD62159B16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8367836"/>
              </p:ext>
            </p:extLst>
          </p:nvPr>
        </p:nvGraphicFramePr>
        <p:xfrm>
          <a:off x="3960169" y="1615217"/>
          <a:ext cx="2160581" cy="489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6" imgW="1765080" imgH="393480" progId="Equation.DSMT4">
                  <p:embed/>
                </p:oleObj>
              </mc:Choice>
              <mc:Fallback>
                <p:oleObj name="Equation" r:id="rId6" imgW="176508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0169" y="1615217"/>
                        <a:ext cx="2160581" cy="4896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EE82DFEF-BF4C-5D96-EEC6-C3A585FE46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5528106"/>
              </p:ext>
            </p:extLst>
          </p:nvPr>
        </p:nvGraphicFramePr>
        <p:xfrm>
          <a:off x="2967274" y="2388491"/>
          <a:ext cx="6081146" cy="37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8" imgW="4483080" imgH="279360" progId="Equation.DSMT4">
                  <p:embed/>
                </p:oleObj>
              </mc:Choice>
              <mc:Fallback>
                <p:oleObj name="Equation" r:id="rId8" imgW="4483080" imgH="2793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7274" y="2388491"/>
                        <a:ext cx="6081146" cy="371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BE1A9BFC-3EFC-AAE3-C7B8-B644D94252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6292997"/>
              </p:ext>
            </p:extLst>
          </p:nvPr>
        </p:nvGraphicFramePr>
        <p:xfrm>
          <a:off x="4387997" y="3360160"/>
          <a:ext cx="4941493" cy="58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10" imgW="3657600" imgH="431800" progId="Equation.DSMT4">
                  <p:embed/>
                </p:oleObj>
              </mc:Choice>
              <mc:Fallback>
                <p:oleObj name="Equation" r:id="rId10" imgW="3657600" imgH="431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7997" y="3360160"/>
                        <a:ext cx="4941493" cy="58211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4">
            <a:extLst>
              <a:ext uri="{FF2B5EF4-FFF2-40B4-BE49-F238E27FC236}">
                <a16:creationId xmlns:a16="http://schemas.microsoft.com/office/drawing/2014/main" id="{E2CB710E-0B7D-0CDE-A1B0-BD566D1F4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3062" y="928027"/>
            <a:ext cx="156876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dirty="0">
                <a:solidFill>
                  <a:srgbClr val="FF0000"/>
                </a:solidFill>
                <a:ea typeface="Times New Roman" panose="02020603050405020304" pitchFamily="18" charset="0"/>
              </a:rPr>
              <a:t>Solution</a:t>
            </a:r>
            <a:endParaRPr lang="en-US" altLang="en-US" sz="2000" dirty="0"/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C98F521B-3687-CCA2-1E9B-21DC8A81A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3697" y="2917449"/>
            <a:ext cx="355257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dirty="0">
                <a:solidFill>
                  <a:schemeClr val="bg1"/>
                </a:solidFill>
                <a:ea typeface="Times New Roman" panose="02020603050405020304" pitchFamily="18" charset="0"/>
              </a:rPr>
              <a:t>Keeping the first two terms, we have:</a:t>
            </a:r>
            <a:endParaRPr lang="en-US" altLang="en-US" sz="1600" dirty="0">
              <a:solidFill>
                <a:schemeClr val="bg1"/>
              </a:solidFill>
            </a:endParaRP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962AAE2B-5B34-0E6D-80B8-63432C2363C8}"/>
              </a:ext>
            </a:extLst>
          </p:cNvPr>
          <p:cNvSpPr/>
          <p:nvPr/>
        </p:nvSpPr>
        <p:spPr bwMode="auto">
          <a:xfrm>
            <a:off x="4160451" y="4249950"/>
            <a:ext cx="290376" cy="227695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AutoShape 201">
            <a:extLst>
              <a:ext uri="{FF2B5EF4-FFF2-40B4-BE49-F238E27FC236}">
                <a16:creationId xmlns:a16="http://schemas.microsoft.com/office/drawing/2014/main" id="{24EBAC4A-F2C9-8D21-4382-E56AE4F29F3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454286" y="5904799"/>
            <a:ext cx="227191" cy="416989"/>
          </a:xfrm>
          <a:custGeom>
            <a:avLst/>
            <a:gdLst>
              <a:gd name="T0" fmla="*/ 32 w 21600"/>
              <a:gd name="T1" fmla="*/ 0 h 21600"/>
              <a:gd name="T2" fmla="*/ 11 w 21600"/>
              <a:gd name="T3" fmla="*/ 216 h 21600"/>
              <a:gd name="T4" fmla="*/ 34 w 21600"/>
              <a:gd name="T5" fmla="*/ 83 h 21600"/>
              <a:gd name="T6" fmla="*/ 54 w 21600"/>
              <a:gd name="T7" fmla="*/ 143 h 21600"/>
              <a:gd name="T8" fmla="*/ 75 w 21600"/>
              <a:gd name="T9" fmla="*/ 83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00 h 21600"/>
              <a:gd name="T17" fmla="*/ 6048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2" y="14285"/>
                </a:moveTo>
                <a:lnTo>
                  <a:pt x="21600" y="8310"/>
                </a:lnTo>
                <a:lnTo>
                  <a:pt x="18630" y="8310"/>
                </a:lnTo>
                <a:cubicBezTo>
                  <a:pt x="18630" y="3721"/>
                  <a:pt x="14430" y="0"/>
                  <a:pt x="9250" y="0"/>
                </a:cubicBezTo>
                <a:cubicBezTo>
                  <a:pt x="4141" y="0"/>
                  <a:pt x="0" y="3799"/>
                  <a:pt x="0" y="8485"/>
                </a:cubicBezTo>
                <a:lnTo>
                  <a:pt x="0" y="21600"/>
                </a:lnTo>
                <a:lnTo>
                  <a:pt x="6110" y="21600"/>
                </a:lnTo>
                <a:lnTo>
                  <a:pt x="6110" y="8310"/>
                </a:lnTo>
                <a:cubicBezTo>
                  <a:pt x="6110" y="6947"/>
                  <a:pt x="7362" y="5842"/>
                  <a:pt x="8907" y="5842"/>
                </a:cubicBezTo>
                <a:lnTo>
                  <a:pt x="9725" y="5842"/>
                </a:lnTo>
                <a:cubicBezTo>
                  <a:pt x="11269" y="5842"/>
                  <a:pt x="12520" y="6947"/>
                  <a:pt x="12520" y="8310"/>
                </a:cubicBezTo>
                <a:lnTo>
                  <a:pt x="9725" y="831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7257B9D9-44F5-D639-0224-9E75943BA9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8375329"/>
              </p:ext>
            </p:extLst>
          </p:nvPr>
        </p:nvGraphicFramePr>
        <p:xfrm>
          <a:off x="2314790" y="4166946"/>
          <a:ext cx="8890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2" imgW="888840" imgH="393480" progId="Equation.DSMT4">
                  <p:embed/>
                </p:oleObj>
              </mc:Choice>
              <mc:Fallback>
                <p:oleObj name="Equation" r:id="rId12" imgW="8888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314790" y="4166946"/>
                        <a:ext cx="8890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960FFADF-1A27-3B96-4A24-BA510CAFF7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2371167"/>
              </p:ext>
            </p:extLst>
          </p:nvPr>
        </p:nvGraphicFramePr>
        <p:xfrm>
          <a:off x="8978900" y="4477644"/>
          <a:ext cx="6604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4" imgW="660240" imgH="253800" progId="Equation.DSMT4">
                  <p:embed/>
                </p:oleObj>
              </mc:Choice>
              <mc:Fallback>
                <p:oleObj name="Equation" r:id="rId14" imgW="6602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978900" y="4477644"/>
                        <a:ext cx="6604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" name="Picture 20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28445" y="268928"/>
            <a:ext cx="1828800" cy="185166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0090030" y="243049"/>
            <a:ext cx="1828800" cy="185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051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3A65F4CA-CE40-44B7-EF76-281C681068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7158" y="4860330"/>
            <a:ext cx="3172082" cy="159420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0720EDB-F6F7-FB0A-1F2C-2A941E0E4E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64851" y="1276711"/>
            <a:ext cx="5090470" cy="3385755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0C48290-9A70-45E2-89A2-1FB0767C63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2381946"/>
              </p:ext>
            </p:extLst>
          </p:nvPr>
        </p:nvGraphicFramePr>
        <p:xfrm>
          <a:off x="1968609" y="5174113"/>
          <a:ext cx="4169976" cy="55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6" imgW="3251160" imgH="431640" progId="Equation.DSMT4">
                  <p:embed/>
                </p:oleObj>
              </mc:Choice>
              <mc:Fallback>
                <p:oleObj name="Equation" r:id="rId6" imgW="32511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968609" y="5174113"/>
                        <a:ext cx="4169976" cy="553825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08EC327B-8B39-9A30-FCDD-3767E2556B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3955333"/>
              </p:ext>
            </p:extLst>
          </p:nvPr>
        </p:nvGraphicFramePr>
        <p:xfrm>
          <a:off x="9079000" y="4697508"/>
          <a:ext cx="657225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8" imgW="657308" imgH="257175" progId="Equation.DSMT4">
                  <p:embed/>
                </p:oleObj>
              </mc:Choice>
              <mc:Fallback>
                <p:oleObj name="Equation" r:id="rId8" imgW="657308" imgH="25717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079000" y="4697508"/>
                        <a:ext cx="657225" cy="257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99049" y="174037"/>
            <a:ext cx="1828800" cy="185166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095781" y="222920"/>
            <a:ext cx="1828800" cy="185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631670"/>
      </p:ext>
    </p:extLst>
  </p:cSld>
  <p:clrMapOvr>
    <a:masterClrMapping/>
  </p:clrMapOvr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3019</TotalTime>
  <Words>40</Words>
  <Application>Microsoft Office PowerPoint</Application>
  <PresentationFormat>Widescreen</PresentationFormat>
  <Paragraphs>18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Times New Roman</vt:lpstr>
      <vt:lpstr>Wingdings</vt:lpstr>
      <vt:lpstr>Soaring</vt:lpstr>
      <vt:lpstr>Equation</vt:lpstr>
      <vt:lpstr>PowerPoint Presentation</vt:lpstr>
      <vt:lpstr>PowerPoint Presentation</vt:lpstr>
      <vt:lpstr>PowerPoint Presentation</vt:lpstr>
    </vt:vector>
  </TitlesOfParts>
  <Company>UH ECE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2317  Applied Electricity and Magnetism</dc:title>
  <cp:lastModifiedBy>Jackson, David R</cp:lastModifiedBy>
  <cp:revision>287</cp:revision>
  <cp:lastPrinted>1999-08-25T18:07:04Z</cp:lastPrinted>
  <dcterms:created xsi:type="dcterms:W3CDTF">1999-08-24T13:57:19Z</dcterms:created>
  <dcterms:modified xsi:type="dcterms:W3CDTF">2024-09-18T01:07:06Z</dcterms:modified>
</cp:coreProperties>
</file>