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6"/>
  </p:notesMasterIdLst>
  <p:handoutMasterIdLst>
    <p:handoutMasterId r:id="rId7"/>
  </p:handoutMasterIdLst>
  <p:sldIdLst>
    <p:sldId id="256" r:id="rId2"/>
    <p:sldId id="258" r:id="rId3"/>
    <p:sldId id="259" r:id="rId4"/>
    <p:sldId id="260" r:id="rId5"/>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00CC"/>
    <a:srgbClr val="FF9933"/>
    <a:srgbClr val="FF3399"/>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58" autoAdjust="0"/>
    <p:restoredTop sz="94660"/>
  </p:normalViewPr>
  <p:slideViewPr>
    <p:cSldViewPr snapToGrid="0">
      <p:cViewPr varScale="1">
        <p:scale>
          <a:sx n="111" d="100"/>
          <a:sy n="111" d="100"/>
        </p:scale>
        <p:origin x="1176" y="11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26" d="100"/>
          <a:sy n="26" d="100"/>
        </p:scale>
        <p:origin x="-1320"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1026"/>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endParaRPr lang="en-US"/>
          </a:p>
        </p:txBody>
      </p:sp>
      <p:sp>
        <p:nvSpPr>
          <p:cNvPr id="72707" name="Rectangle 1027"/>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p>
        </p:txBody>
      </p:sp>
      <p:sp>
        <p:nvSpPr>
          <p:cNvPr id="72708" name="Rectangle 1028"/>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endParaRPr lang="en-US"/>
          </a:p>
        </p:txBody>
      </p:sp>
      <p:sp>
        <p:nvSpPr>
          <p:cNvPr id="72709" name="Rectangle 1029"/>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CF8A8A4C-9AC1-4E0C-AE4B-E8403E39E496}" type="slidenum">
              <a:rPr lang="en-US"/>
              <a:pPr/>
              <a:t>‹#›</a:t>
            </a:fld>
            <a:endParaRPr lang="en-US"/>
          </a:p>
        </p:txBody>
      </p:sp>
    </p:spTree>
    <p:extLst>
      <p:ext uri="{BB962C8B-B14F-4D97-AF65-F5344CB8AC3E}">
        <p14:creationId xmlns:p14="http://schemas.microsoft.com/office/powerpoint/2010/main" val="441600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none" lIns="96661" tIns="48331" rIns="96661" bIns="48331" numCol="1" anchor="t" anchorCtr="0" compatLnSpc="1">
            <a:prstTxWarp prst="textNoShape">
              <a:avLst/>
            </a:prstTxWarp>
          </a:bodyPr>
          <a:lstStyle>
            <a:lvl1pPr defTabSz="966788">
              <a:defRPr sz="1300"/>
            </a:lvl1pPr>
          </a:lstStyle>
          <a:p>
            <a:endParaRPr lang="en-US"/>
          </a:p>
        </p:txBody>
      </p:sp>
      <p:sp>
        <p:nvSpPr>
          <p:cNvPr id="5017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none" lIns="96661" tIns="48331" rIns="96661" bIns="48331" numCol="1" anchor="t" anchorCtr="0" compatLnSpc="1">
            <a:prstTxWarp prst="textNoShape">
              <a:avLst/>
            </a:prstTxWarp>
          </a:bodyPr>
          <a:lstStyle>
            <a:lvl1pPr algn="r" defTabSz="966788">
              <a:defRPr sz="1300"/>
            </a:lvl1pPr>
          </a:lstStyle>
          <a:p>
            <a:endParaRPr lang="en-US"/>
          </a:p>
        </p:txBody>
      </p:sp>
      <p:sp>
        <p:nvSpPr>
          <p:cNvPr id="50180"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ffectLst/>
        </p:spPr>
      </p:sp>
      <p:sp>
        <p:nvSpPr>
          <p:cNvPr id="5018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non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018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none" lIns="96661" tIns="48331" rIns="96661" bIns="48331" numCol="1" anchor="b" anchorCtr="0" compatLnSpc="1">
            <a:prstTxWarp prst="textNoShape">
              <a:avLst/>
            </a:prstTxWarp>
          </a:bodyPr>
          <a:lstStyle>
            <a:lvl1pPr defTabSz="966788">
              <a:defRPr sz="1300"/>
            </a:lvl1pPr>
          </a:lstStyle>
          <a:p>
            <a:endParaRPr lang="en-US"/>
          </a:p>
        </p:txBody>
      </p:sp>
      <p:sp>
        <p:nvSpPr>
          <p:cNvPr id="5018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none" lIns="96661" tIns="48331" rIns="96661" bIns="48331" numCol="1" anchor="b" anchorCtr="0" compatLnSpc="1">
            <a:prstTxWarp prst="textNoShape">
              <a:avLst/>
            </a:prstTxWarp>
          </a:bodyPr>
          <a:lstStyle>
            <a:lvl1pPr algn="r" defTabSz="966788">
              <a:defRPr sz="1300"/>
            </a:lvl1pPr>
          </a:lstStyle>
          <a:p>
            <a:fld id="{321B0C82-1000-4600-91AC-D652C320338D}" type="slidenum">
              <a:rPr lang="en-US"/>
              <a:pPr/>
              <a:t>‹#›</a:t>
            </a:fld>
            <a:endParaRPr lang="en-US"/>
          </a:p>
        </p:txBody>
      </p:sp>
    </p:spTree>
    <p:extLst>
      <p:ext uri="{BB962C8B-B14F-4D97-AF65-F5344CB8AC3E}">
        <p14:creationId xmlns:p14="http://schemas.microsoft.com/office/powerpoint/2010/main" val="39404474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ACA09-1824-43E8-A5FC-9058CCF72B4F}" type="slidenum">
              <a:rPr lang="en-US"/>
              <a:pPr/>
              <a:t>1</a:t>
            </a:fld>
            <a:endParaRPr lang="en-US"/>
          </a:p>
        </p:txBody>
      </p:sp>
      <p:sp>
        <p:nvSpPr>
          <p:cNvPr id="79874" name="Rectangle 2"/>
          <p:cNvSpPr>
            <a:spLocks noGrp="1" noRot="1" noChangeAspect="1" noChangeArrowheads="1" noTextEdit="1"/>
          </p:cNvSpPr>
          <p:nvPr>
            <p:ph type="sldImg"/>
          </p:nvPr>
        </p:nvSpPr>
        <p:spPr>
          <a:xfrm>
            <a:off x="457200" y="720725"/>
            <a:ext cx="6400800" cy="3600450"/>
          </a:xfrm>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ACA09-1824-43E8-A5FC-9058CCF72B4F}" type="slidenum">
              <a:rPr lang="en-US"/>
              <a:pPr/>
              <a:t>2</a:t>
            </a:fld>
            <a:endParaRPr lang="en-US"/>
          </a:p>
        </p:txBody>
      </p:sp>
      <p:sp>
        <p:nvSpPr>
          <p:cNvPr id="79874" name="Rectangle 2"/>
          <p:cNvSpPr>
            <a:spLocks noGrp="1" noRot="1" noChangeAspect="1" noChangeArrowheads="1" noTextEdit="1"/>
          </p:cNvSpPr>
          <p:nvPr>
            <p:ph type="sldImg"/>
          </p:nvPr>
        </p:nvSpPr>
        <p:spPr>
          <a:xfrm>
            <a:off x="457200" y="720725"/>
            <a:ext cx="6400800" cy="3600450"/>
          </a:xfrm>
          <a:ln/>
        </p:spPr>
      </p:sp>
      <p:sp>
        <p:nvSpPr>
          <p:cNvPr id="79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07709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ACA09-1824-43E8-A5FC-9058CCF72B4F}" type="slidenum">
              <a:rPr lang="en-US"/>
              <a:pPr/>
              <a:t>3</a:t>
            </a:fld>
            <a:endParaRPr lang="en-US"/>
          </a:p>
        </p:txBody>
      </p:sp>
      <p:sp>
        <p:nvSpPr>
          <p:cNvPr id="79874" name="Rectangle 2"/>
          <p:cNvSpPr>
            <a:spLocks noGrp="1" noRot="1" noChangeAspect="1" noChangeArrowheads="1" noTextEdit="1"/>
          </p:cNvSpPr>
          <p:nvPr>
            <p:ph type="sldImg"/>
          </p:nvPr>
        </p:nvSpPr>
        <p:spPr>
          <a:xfrm>
            <a:off x="457200" y="720725"/>
            <a:ext cx="6400800" cy="3600450"/>
          </a:xfrm>
          <a:ln/>
        </p:spPr>
      </p:sp>
      <p:sp>
        <p:nvSpPr>
          <p:cNvPr id="79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07709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ACA09-1824-43E8-A5FC-9058CCF72B4F}" type="slidenum">
              <a:rPr lang="en-US"/>
              <a:pPr/>
              <a:t>4</a:t>
            </a:fld>
            <a:endParaRPr lang="en-US"/>
          </a:p>
        </p:txBody>
      </p:sp>
      <p:sp>
        <p:nvSpPr>
          <p:cNvPr id="79874" name="Rectangle 2"/>
          <p:cNvSpPr>
            <a:spLocks noGrp="1" noRot="1" noChangeAspect="1" noChangeArrowheads="1" noTextEdit="1"/>
          </p:cNvSpPr>
          <p:nvPr>
            <p:ph type="sldImg"/>
          </p:nvPr>
        </p:nvSpPr>
        <p:spPr>
          <a:xfrm>
            <a:off x="457200" y="720725"/>
            <a:ext cx="6400800" cy="3600450"/>
          </a:xfrm>
          <a:ln/>
        </p:spPr>
      </p:sp>
      <p:sp>
        <p:nvSpPr>
          <p:cNvPr id="79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86750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6562" name="Group 2"/>
          <p:cNvGrpSpPr>
            <a:grpSpLocks/>
          </p:cNvGrpSpPr>
          <p:nvPr/>
        </p:nvGrpSpPr>
        <p:grpSpPr bwMode="auto">
          <a:xfrm>
            <a:off x="-1380067" y="1552576"/>
            <a:ext cx="13572067" cy="5305425"/>
            <a:chOff x="-652" y="978"/>
            <a:chExt cx="6412" cy="3342"/>
          </a:xfrm>
        </p:grpSpPr>
        <p:sp>
          <p:nvSpPr>
            <p:cNvPr id="66563"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sz="2400"/>
            </a:p>
          </p:txBody>
        </p:sp>
        <p:sp>
          <p:nvSpPr>
            <p:cNvPr id="66564"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endParaRPr lang="en-US" sz="2400"/>
            </a:p>
          </p:txBody>
        </p:sp>
      </p:grpSp>
      <p:sp>
        <p:nvSpPr>
          <p:cNvPr id="66565" name="Rectangle 5"/>
          <p:cNvSpPr>
            <a:spLocks noGrp="1" noChangeArrowheads="1"/>
          </p:cNvSpPr>
          <p:nvPr>
            <p:ph type="ctrTitle" sz="quarter"/>
          </p:nvPr>
        </p:nvSpPr>
        <p:spPr>
          <a:xfrm>
            <a:off x="1725084" y="762000"/>
            <a:ext cx="10363200" cy="1143000"/>
          </a:xfrm>
        </p:spPr>
        <p:txBody>
          <a:bodyPr anchor="b"/>
          <a:lstStyle>
            <a:lvl1pPr>
              <a:defRPr/>
            </a:lvl1pPr>
          </a:lstStyle>
          <a:p>
            <a:r>
              <a:rPr lang="en-US"/>
              <a:t>Click to edit Master title style</a:t>
            </a:r>
          </a:p>
        </p:txBody>
      </p:sp>
      <p:sp>
        <p:nvSpPr>
          <p:cNvPr id="66566" name="Rectangle 6"/>
          <p:cNvSpPr>
            <a:spLocks noGrp="1" noChangeArrowheads="1"/>
          </p:cNvSpPr>
          <p:nvPr>
            <p:ph type="subTitle" sz="quarter" idx="1"/>
          </p:nvPr>
        </p:nvSpPr>
        <p:spPr>
          <a:xfrm>
            <a:off x="914400" y="3429000"/>
            <a:ext cx="8534400" cy="1752600"/>
          </a:xfrm>
        </p:spPr>
        <p:txBody>
          <a:bodyPr lIns="92075" tIns="46038" rIns="92075" bIns="46038" anchor="ctr"/>
          <a:lstStyle>
            <a:lvl1pPr marL="0" indent="0" algn="ctr">
              <a:buFont typeface="Wingdings" pitchFamily="2" charset="2"/>
              <a:buNone/>
              <a:defRPr/>
            </a:lvl1pPr>
          </a:lstStyle>
          <a:p>
            <a:r>
              <a:rPr lang="en-US"/>
              <a:t>Click to edit Master subtitle style</a:t>
            </a:r>
          </a:p>
        </p:txBody>
      </p:sp>
      <p:sp>
        <p:nvSpPr>
          <p:cNvPr id="66567" name="Rectangle 7"/>
          <p:cNvSpPr>
            <a:spLocks noGrp="1" noChangeArrowheads="1"/>
          </p:cNvSpPr>
          <p:nvPr>
            <p:ph type="dt" sz="quarter" idx="2"/>
          </p:nvPr>
        </p:nvSpPr>
        <p:spPr/>
        <p:txBody>
          <a:bodyPr/>
          <a:lstStyle>
            <a:lvl1pPr>
              <a:defRPr/>
            </a:lvl1pPr>
          </a:lstStyle>
          <a:p>
            <a:endParaRPr lang="en-US"/>
          </a:p>
        </p:txBody>
      </p:sp>
      <p:sp>
        <p:nvSpPr>
          <p:cNvPr id="66568" name="Rectangle 8"/>
          <p:cNvSpPr>
            <a:spLocks noGrp="1" noChangeArrowheads="1"/>
          </p:cNvSpPr>
          <p:nvPr>
            <p:ph type="ftr" sz="quarter" idx="3"/>
          </p:nvPr>
        </p:nvSpPr>
        <p:spPr/>
        <p:txBody>
          <a:bodyPr/>
          <a:lstStyle>
            <a:lvl1pPr>
              <a:defRPr/>
            </a:lvl1pPr>
          </a:lstStyle>
          <a:p>
            <a:endParaRPr lang="en-US"/>
          </a:p>
        </p:txBody>
      </p:sp>
      <p:sp>
        <p:nvSpPr>
          <p:cNvPr id="10" name="Rectangle 8"/>
          <p:cNvSpPr>
            <a:spLocks noGrp="1" noChangeArrowheads="1"/>
          </p:cNvSpPr>
          <p:nvPr>
            <p:ph type="sldNum" sz="quarter" idx="4"/>
          </p:nvPr>
        </p:nvSpPr>
        <p:spPr bwMode="auto">
          <a:xfrm>
            <a:off x="9550400" y="6324600"/>
            <a:ext cx="2540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solidFill>
                  <a:schemeClr val="bg2"/>
                </a:solidFill>
                <a:latin typeface="+mj-lt"/>
              </a:defRPr>
            </a:lvl1pPr>
          </a:lstStyle>
          <a:p>
            <a:fld id="{BB20C447-3203-4DD8-A53E-F8EECF8625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98B2982-579C-4B66-BF1E-BA2444A26BF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0C3992C-2EF8-487A-8070-926B89EA753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7B9F91-EBA6-4AB5-8AFC-78FCD3C36E8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E7E6B0-D03D-4645-8A86-4A8EDAAC838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34600C-DA2C-405D-AB06-E37E78B52F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E36C81C-4DB7-42E7-B79D-BC88E40392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bg2"/>
                </a:solidFill>
              </a:defRPr>
            </a:lvl1pPr>
          </a:lstStyle>
          <a:p>
            <a:fld id="{DD882355-B1A0-46F7-94AF-99C00945CE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E8302A8-9FED-454E-974E-AB5B640BA8F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28534076-0BB0-4E43-AA3E-B36E86B457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E990F40-FC41-4D7F-8D4C-7102C14F6D0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65538" name="Group 2"/>
          <p:cNvGrpSpPr>
            <a:grpSpLocks/>
          </p:cNvGrpSpPr>
          <p:nvPr/>
        </p:nvGrpSpPr>
        <p:grpSpPr bwMode="auto">
          <a:xfrm>
            <a:off x="0" y="1588"/>
            <a:ext cx="12177184" cy="6845300"/>
            <a:chOff x="0" y="1"/>
            <a:chExt cx="5753" cy="4312"/>
          </a:xfrm>
        </p:grpSpPr>
        <p:sp>
          <p:nvSpPr>
            <p:cNvPr id="65539"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sz="2400"/>
            </a:p>
          </p:txBody>
        </p:sp>
        <p:sp>
          <p:nvSpPr>
            <p:cNvPr id="65540"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endParaRPr lang="en-US" sz="2400"/>
            </a:p>
          </p:txBody>
        </p:sp>
      </p:grpSp>
      <p:sp>
        <p:nvSpPr>
          <p:cNvPr id="65541" name="Rectangle 5"/>
          <p:cNvSpPr>
            <a:spLocks noGrp="1" noChangeArrowheads="1"/>
          </p:cNvSpPr>
          <p:nvPr>
            <p:ph type="title"/>
          </p:nvPr>
        </p:nvSpPr>
        <p:spPr bwMode="auto">
          <a:xfrm>
            <a:off x="914400" y="609600"/>
            <a:ext cx="103632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65542" name="Rectangle 6"/>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endParaRPr lang="en-US"/>
          </a:p>
        </p:txBody>
      </p:sp>
      <p:sp>
        <p:nvSpPr>
          <p:cNvPr id="65543" name="Rectangle 7"/>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endParaRPr lang="en-US"/>
          </a:p>
        </p:txBody>
      </p:sp>
      <p:sp>
        <p:nvSpPr>
          <p:cNvPr id="65544" name="Rectangle 8"/>
          <p:cNvSpPr>
            <a:spLocks noGrp="1" noChangeArrowheads="1"/>
          </p:cNvSpPr>
          <p:nvPr>
            <p:ph type="sldNum" sz="quarter" idx="4"/>
          </p:nvPr>
        </p:nvSpPr>
        <p:spPr bwMode="auto">
          <a:xfrm>
            <a:off x="9550400" y="6324600"/>
            <a:ext cx="2540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solidFill>
                  <a:schemeClr val="bg2"/>
                </a:solidFill>
                <a:latin typeface="+mj-lt"/>
              </a:defRPr>
            </a:lvl1pPr>
          </a:lstStyle>
          <a:p>
            <a:fld id="{BB20C447-3203-4DD8-A53E-F8EECF86258F}" type="slidenum">
              <a:rPr lang="en-US" smtClean="0"/>
              <a:pPr/>
              <a:t>‹#›</a:t>
            </a:fld>
            <a:endParaRPr lang="en-US"/>
          </a:p>
        </p:txBody>
      </p:sp>
      <p:sp>
        <p:nvSpPr>
          <p:cNvPr id="65545" name="Rectangle 9"/>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ctr" rtl="0" fontAlgn="base">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90000"/>
        <a:buChar char="–"/>
        <a:defRPr sz="2800">
          <a:solidFill>
            <a:schemeClr val="tx1"/>
          </a:solidFill>
          <a:latin typeface="+mn-lt"/>
        </a:defRPr>
      </a:lvl2pPr>
      <a:lvl3pPr marL="1143000" indent="-228600" algn="l" rtl="0" fontAlgn="base">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2.xml"/><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7.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3521720" y="129396"/>
            <a:ext cx="5317481" cy="707886"/>
          </a:xfrm>
          <a:prstGeom prst="rect">
            <a:avLst/>
          </a:prstGeom>
          <a:noFill/>
        </p:spPr>
        <p:txBody>
          <a:bodyPr wrap="none" rtlCol="0">
            <a:spAutoFit/>
          </a:bodyPr>
          <a:lstStyle/>
          <a:p>
            <a:pPr algn="ctr"/>
            <a:r>
              <a:rPr lang="en-US" sz="4000" b="1" dirty="0">
                <a:solidFill>
                  <a:srgbClr val="FF9933"/>
                </a:solidFill>
                <a:effectLst>
                  <a:outerShdw blurRad="38100" dist="38100" dir="2700000" algn="tl">
                    <a:srgbClr val="000000">
                      <a:alpha val="43137"/>
                    </a:srgbClr>
                  </a:outerShdw>
                </a:effectLst>
                <a:latin typeface="+mj-lt"/>
              </a:rPr>
              <a:t>Blast From the Past! </a:t>
            </a:r>
          </a:p>
        </p:txBody>
      </p:sp>
      <p:sp>
        <p:nvSpPr>
          <p:cNvPr id="8" name="TextBox 7"/>
          <p:cNvSpPr txBox="1"/>
          <p:nvPr/>
        </p:nvSpPr>
        <p:spPr>
          <a:xfrm>
            <a:off x="5518623" y="1152181"/>
            <a:ext cx="1241045" cy="784830"/>
          </a:xfrm>
          <a:prstGeom prst="rect">
            <a:avLst/>
          </a:prstGeom>
          <a:noFill/>
        </p:spPr>
        <p:txBody>
          <a:bodyPr wrap="none" rtlCol="0">
            <a:spAutoFit/>
          </a:bodyPr>
          <a:lstStyle/>
          <a:p>
            <a:pPr algn="ctr">
              <a:spcAft>
                <a:spcPts val="600"/>
              </a:spcAft>
            </a:pPr>
            <a:r>
              <a:rPr lang="en-US" sz="2000" dirty="0">
                <a:solidFill>
                  <a:schemeClr val="bg1"/>
                </a:solidFill>
                <a:latin typeface="+mj-lt"/>
              </a:rPr>
              <a:t>Exam 1 </a:t>
            </a:r>
          </a:p>
          <a:p>
            <a:pPr algn="ctr"/>
            <a:r>
              <a:rPr lang="en-US" sz="2000" dirty="0">
                <a:solidFill>
                  <a:schemeClr val="bg1"/>
                </a:solidFill>
                <a:latin typeface="+mj-lt"/>
              </a:rPr>
              <a:t>Fall 2021</a:t>
            </a:r>
          </a:p>
        </p:txBody>
      </p:sp>
      <p:sp>
        <p:nvSpPr>
          <p:cNvPr id="7" name="Rectangle 5"/>
          <p:cNvSpPr>
            <a:spLocks noChangeArrowheads="1"/>
          </p:cNvSpPr>
          <p:nvPr/>
        </p:nvSpPr>
        <p:spPr bwMode="auto">
          <a:xfrm>
            <a:off x="5828940" y="491237"/>
            <a:ext cx="534121"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1100" dirty="0">
                <a:ea typeface="Times New Roman" panose="02020603050405020304" pitchFamily="18" charset="0"/>
              </a:rPr>
              <a:t>,</a:t>
            </a:r>
            <a:endParaRPr lang="en-US" altLang="en-US" sz="800" dirty="0"/>
          </a:p>
          <a:p>
            <a:pPr algn="just"/>
            <a:r>
              <a:rPr lang="en-US" altLang="en-US" sz="1200" dirty="0">
                <a:ea typeface="Times New Roman" panose="02020603050405020304" pitchFamily="18" charset="0"/>
              </a:rPr>
              <a:t>here </a:t>
            </a:r>
            <a:endParaRPr lang="en-US" altLang="en-US" sz="1800" dirty="0"/>
          </a:p>
        </p:txBody>
      </p:sp>
      <p:sp>
        <p:nvSpPr>
          <p:cNvPr id="10" name="Slide Number Placeholder 9"/>
          <p:cNvSpPr>
            <a:spLocks noGrp="1"/>
          </p:cNvSpPr>
          <p:nvPr>
            <p:ph type="sldNum" sz="quarter" idx="12"/>
          </p:nvPr>
        </p:nvSpPr>
        <p:spPr/>
        <p:txBody>
          <a:bodyPr/>
          <a:lstStyle/>
          <a:p>
            <a:fld id="{DD882355-B1A0-46F7-94AF-99C00945CE39}" type="slidenum">
              <a:rPr lang="en-US" smtClean="0"/>
              <a:pPr/>
              <a:t>1</a:t>
            </a:fld>
            <a:endParaRPr lang="en-US"/>
          </a:p>
        </p:txBody>
      </p:sp>
      <p:pic>
        <p:nvPicPr>
          <p:cNvPr id="22" name="Picture 21"/>
          <p:cNvPicPr>
            <a:picLocks noChangeAspect="1"/>
          </p:cNvPicPr>
          <p:nvPr/>
        </p:nvPicPr>
        <p:blipFill>
          <a:blip r:embed="rId3"/>
          <a:stretch>
            <a:fillRect/>
          </a:stretch>
        </p:blipFill>
        <p:spPr>
          <a:xfrm>
            <a:off x="2585561" y="2188930"/>
            <a:ext cx="6549234" cy="2486221"/>
          </a:xfrm>
          <a:prstGeom prst="rect">
            <a:avLst/>
          </a:prstGeom>
        </p:spPr>
      </p:pic>
      <p:pic>
        <p:nvPicPr>
          <p:cNvPr id="24" name="Picture 23"/>
          <p:cNvPicPr>
            <a:picLocks noChangeAspect="1"/>
          </p:cNvPicPr>
          <p:nvPr/>
        </p:nvPicPr>
        <p:blipFill>
          <a:blip r:embed="rId4"/>
          <a:stretch>
            <a:fillRect/>
          </a:stretch>
        </p:blipFill>
        <p:spPr>
          <a:xfrm>
            <a:off x="1524000" y="4419453"/>
            <a:ext cx="5937504" cy="2097024"/>
          </a:xfrm>
          <a:prstGeom prst="rect">
            <a:avLst/>
          </a:prstGeom>
        </p:spPr>
      </p:pic>
      <p:pic>
        <p:nvPicPr>
          <p:cNvPr id="26" name="Picture 25"/>
          <p:cNvPicPr>
            <a:picLocks noChangeAspect="1"/>
          </p:cNvPicPr>
          <p:nvPr/>
        </p:nvPicPr>
        <p:blipFill rotWithShape="1">
          <a:blip r:embed="rId5"/>
          <a:srcRect l="19838" r="18955"/>
          <a:stretch/>
        </p:blipFill>
        <p:spPr>
          <a:xfrm>
            <a:off x="6955317" y="4844796"/>
            <a:ext cx="3415229" cy="2013204"/>
          </a:xfrm>
          <a:prstGeom prst="rect">
            <a:avLst/>
          </a:prstGeom>
        </p:spPr>
      </p:pic>
      <p:pic>
        <p:nvPicPr>
          <p:cNvPr id="4" name="Picture 3">
            <a:extLst>
              <a:ext uri="{FF2B5EF4-FFF2-40B4-BE49-F238E27FC236}">
                <a16:creationId xmlns:a16="http://schemas.microsoft.com/office/drawing/2014/main" id="{2A67131C-5DCD-6DAC-E1F6-44731B8E03F1}"/>
              </a:ext>
            </a:extLst>
          </p:cNvPr>
          <p:cNvPicPr>
            <a:picLocks noChangeAspect="1"/>
          </p:cNvPicPr>
          <p:nvPr/>
        </p:nvPicPr>
        <p:blipFill>
          <a:blip r:embed="rId6"/>
          <a:stretch>
            <a:fillRect/>
          </a:stretch>
        </p:blipFill>
        <p:spPr>
          <a:xfrm>
            <a:off x="360941" y="222586"/>
            <a:ext cx="1831848" cy="1853184"/>
          </a:xfrm>
          <a:prstGeom prst="rect">
            <a:avLst/>
          </a:prstGeom>
        </p:spPr>
      </p:pic>
      <p:pic>
        <p:nvPicPr>
          <p:cNvPr id="5" name="Picture 4"/>
          <p:cNvPicPr>
            <a:picLocks noChangeAspect="1"/>
          </p:cNvPicPr>
          <p:nvPr/>
        </p:nvPicPr>
        <p:blipFill>
          <a:blip r:embed="rId7"/>
          <a:stretch>
            <a:fillRect/>
          </a:stretch>
        </p:blipFill>
        <p:spPr>
          <a:xfrm>
            <a:off x="10029232" y="268697"/>
            <a:ext cx="1830324" cy="18516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3521720" y="129396"/>
            <a:ext cx="5317481" cy="707886"/>
          </a:xfrm>
          <a:prstGeom prst="rect">
            <a:avLst/>
          </a:prstGeom>
          <a:noFill/>
        </p:spPr>
        <p:txBody>
          <a:bodyPr wrap="none" rtlCol="0">
            <a:spAutoFit/>
          </a:bodyPr>
          <a:lstStyle/>
          <a:p>
            <a:pPr algn="ctr"/>
            <a:r>
              <a:rPr lang="en-US" sz="4000" b="1" dirty="0">
                <a:solidFill>
                  <a:srgbClr val="FF9933"/>
                </a:solidFill>
                <a:effectLst>
                  <a:outerShdw blurRad="38100" dist="38100" dir="2700000" algn="tl">
                    <a:srgbClr val="000000">
                      <a:alpha val="43137"/>
                    </a:srgbClr>
                  </a:outerShdw>
                </a:effectLst>
                <a:latin typeface="+mj-lt"/>
              </a:rPr>
              <a:t>Blast From the Past! </a:t>
            </a:r>
          </a:p>
        </p:txBody>
      </p:sp>
      <p:sp>
        <p:nvSpPr>
          <p:cNvPr id="7" name="Rectangle 5"/>
          <p:cNvSpPr>
            <a:spLocks noChangeArrowheads="1"/>
          </p:cNvSpPr>
          <p:nvPr/>
        </p:nvSpPr>
        <p:spPr bwMode="auto">
          <a:xfrm>
            <a:off x="5828940" y="491237"/>
            <a:ext cx="534121"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1100" dirty="0">
                <a:ea typeface="Times New Roman" panose="02020603050405020304" pitchFamily="18" charset="0"/>
              </a:rPr>
              <a:t>,</a:t>
            </a:r>
            <a:endParaRPr lang="en-US" altLang="en-US" sz="800" dirty="0"/>
          </a:p>
          <a:p>
            <a:pPr algn="just"/>
            <a:r>
              <a:rPr lang="en-US" altLang="en-US" sz="1200" dirty="0">
                <a:ea typeface="Times New Roman" panose="02020603050405020304" pitchFamily="18" charset="0"/>
              </a:rPr>
              <a:t>here </a:t>
            </a:r>
            <a:endParaRPr lang="en-US" altLang="en-US" sz="1800" dirty="0"/>
          </a:p>
        </p:txBody>
      </p:sp>
      <p:sp>
        <p:nvSpPr>
          <p:cNvPr id="21" name="Slide Number Placeholder 20"/>
          <p:cNvSpPr>
            <a:spLocks noGrp="1"/>
          </p:cNvSpPr>
          <p:nvPr>
            <p:ph type="sldNum" sz="quarter" idx="12"/>
          </p:nvPr>
        </p:nvSpPr>
        <p:spPr/>
        <p:txBody>
          <a:bodyPr/>
          <a:lstStyle/>
          <a:p>
            <a:fld id="{DD882355-B1A0-46F7-94AF-99C00945CE39}" type="slidenum">
              <a:rPr lang="en-US" smtClean="0"/>
              <a:pPr/>
              <a:t>2</a:t>
            </a:fld>
            <a:endParaRPr lang="en-US"/>
          </a:p>
        </p:txBody>
      </p:sp>
      <p:pic>
        <p:nvPicPr>
          <p:cNvPr id="26" name="Picture 25"/>
          <p:cNvPicPr>
            <a:picLocks noChangeAspect="1"/>
          </p:cNvPicPr>
          <p:nvPr/>
        </p:nvPicPr>
        <p:blipFill>
          <a:blip r:embed="rId4"/>
          <a:stretch>
            <a:fillRect/>
          </a:stretch>
        </p:blipFill>
        <p:spPr>
          <a:xfrm>
            <a:off x="3553258" y="676399"/>
            <a:ext cx="5937504" cy="2097024"/>
          </a:xfrm>
          <a:prstGeom prst="rect">
            <a:avLst/>
          </a:prstGeom>
        </p:spPr>
      </p:pic>
      <p:pic>
        <p:nvPicPr>
          <p:cNvPr id="3" name="Picture 2"/>
          <p:cNvPicPr>
            <a:picLocks noChangeAspect="1"/>
          </p:cNvPicPr>
          <p:nvPr/>
        </p:nvPicPr>
        <p:blipFill>
          <a:blip r:embed="rId5"/>
          <a:stretch>
            <a:fillRect/>
          </a:stretch>
        </p:blipFill>
        <p:spPr>
          <a:xfrm>
            <a:off x="3058824" y="2671756"/>
            <a:ext cx="6228588" cy="3739896"/>
          </a:xfrm>
          <a:prstGeom prst="rect">
            <a:avLst/>
          </a:prstGeom>
        </p:spPr>
      </p:pic>
      <p:graphicFrame>
        <p:nvGraphicFramePr>
          <p:cNvPr id="2" name="Object 1"/>
          <p:cNvGraphicFramePr>
            <a:graphicFrameLocks noChangeAspect="1"/>
          </p:cNvGraphicFramePr>
          <p:nvPr>
            <p:extLst>
              <p:ext uri="{D42A27DB-BD31-4B8C-83A1-F6EECF244321}">
                <p14:modId xmlns:p14="http://schemas.microsoft.com/office/powerpoint/2010/main" val="2788550259"/>
              </p:ext>
            </p:extLst>
          </p:nvPr>
        </p:nvGraphicFramePr>
        <p:xfrm>
          <a:off x="7435850" y="2847975"/>
          <a:ext cx="1712913" cy="477838"/>
        </p:xfrm>
        <a:graphic>
          <a:graphicData uri="http://schemas.openxmlformats.org/presentationml/2006/ole">
            <mc:AlternateContent xmlns:mc="http://schemas.openxmlformats.org/markup-compatibility/2006">
              <mc:Choice xmlns:v="urn:schemas-microsoft-com:vml" Requires="v">
                <p:oleObj spid="_x0000_s1026" name="Equation" r:id="rId6" imgW="1549080" imgH="431640" progId="Equation.DSMT4">
                  <p:embed/>
                </p:oleObj>
              </mc:Choice>
              <mc:Fallback>
                <p:oleObj name="Equation" r:id="rId6" imgW="1549080" imgH="431640" progId="Equation.DSMT4">
                  <p:embed/>
                  <p:pic>
                    <p:nvPicPr>
                      <p:cNvPr id="0" name=""/>
                      <p:cNvPicPr/>
                      <p:nvPr/>
                    </p:nvPicPr>
                    <p:blipFill>
                      <a:blip r:embed="rId7"/>
                      <a:stretch>
                        <a:fillRect/>
                      </a:stretch>
                    </p:blipFill>
                    <p:spPr>
                      <a:xfrm>
                        <a:off x="7435850" y="2847975"/>
                        <a:ext cx="1712913" cy="477838"/>
                      </a:xfrm>
                      <a:prstGeom prst="rect">
                        <a:avLst/>
                      </a:prstGeom>
                      <a:solidFill>
                        <a:srgbClr val="FFFF99"/>
                      </a:solidFill>
                    </p:spPr>
                  </p:pic>
                </p:oleObj>
              </mc:Fallback>
            </mc:AlternateContent>
          </a:graphicData>
        </a:graphic>
      </p:graphicFrame>
      <p:pic>
        <p:nvPicPr>
          <p:cNvPr id="5" name="Picture 4">
            <a:extLst>
              <a:ext uri="{FF2B5EF4-FFF2-40B4-BE49-F238E27FC236}">
                <a16:creationId xmlns:a16="http://schemas.microsoft.com/office/drawing/2014/main" id="{A6C991AF-3948-FB0A-FF04-40CD0BC70CE8}"/>
              </a:ext>
            </a:extLst>
          </p:cNvPr>
          <p:cNvPicPr>
            <a:picLocks noChangeAspect="1"/>
          </p:cNvPicPr>
          <p:nvPr/>
        </p:nvPicPr>
        <p:blipFill>
          <a:blip r:embed="rId8"/>
          <a:stretch>
            <a:fillRect/>
          </a:stretch>
        </p:blipFill>
        <p:spPr>
          <a:xfrm>
            <a:off x="495995" y="311945"/>
            <a:ext cx="1830324" cy="1851660"/>
          </a:xfrm>
          <a:prstGeom prst="rect">
            <a:avLst/>
          </a:prstGeom>
        </p:spPr>
      </p:pic>
      <p:pic>
        <p:nvPicPr>
          <p:cNvPr id="4" name="Picture 3">
            <a:extLst>
              <a:ext uri="{FF2B5EF4-FFF2-40B4-BE49-F238E27FC236}">
                <a16:creationId xmlns:a16="http://schemas.microsoft.com/office/drawing/2014/main" id="{E1CEFC49-BA87-D302-58A4-43D79CC1642F}"/>
              </a:ext>
            </a:extLst>
          </p:cNvPr>
          <p:cNvPicPr>
            <a:picLocks noChangeAspect="1"/>
          </p:cNvPicPr>
          <p:nvPr/>
        </p:nvPicPr>
        <p:blipFill>
          <a:blip r:embed="rId8"/>
          <a:stretch>
            <a:fillRect/>
          </a:stretch>
        </p:blipFill>
        <p:spPr>
          <a:xfrm>
            <a:off x="10177515" y="355194"/>
            <a:ext cx="1830324" cy="1851660"/>
          </a:xfrm>
          <a:prstGeom prst="rect">
            <a:avLst/>
          </a:prstGeom>
        </p:spPr>
      </p:pic>
    </p:spTree>
    <p:extLst>
      <p:ext uri="{BB962C8B-B14F-4D97-AF65-F5344CB8AC3E}">
        <p14:creationId xmlns:p14="http://schemas.microsoft.com/office/powerpoint/2010/main" val="3475251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3521720" y="129396"/>
            <a:ext cx="5317481" cy="707886"/>
          </a:xfrm>
          <a:prstGeom prst="rect">
            <a:avLst/>
          </a:prstGeom>
          <a:noFill/>
        </p:spPr>
        <p:txBody>
          <a:bodyPr wrap="none" rtlCol="0">
            <a:spAutoFit/>
          </a:bodyPr>
          <a:lstStyle/>
          <a:p>
            <a:pPr algn="ctr"/>
            <a:r>
              <a:rPr lang="en-US" sz="4000" b="1" dirty="0">
                <a:solidFill>
                  <a:srgbClr val="FF9933"/>
                </a:solidFill>
                <a:effectLst>
                  <a:outerShdw blurRad="38100" dist="38100" dir="2700000" algn="tl">
                    <a:srgbClr val="000000">
                      <a:alpha val="43137"/>
                    </a:srgbClr>
                  </a:outerShdw>
                </a:effectLst>
                <a:latin typeface="+mj-lt"/>
              </a:rPr>
              <a:t>Blast From the Past! </a:t>
            </a:r>
          </a:p>
        </p:txBody>
      </p:sp>
      <p:sp>
        <p:nvSpPr>
          <p:cNvPr id="7" name="Rectangle 5"/>
          <p:cNvSpPr>
            <a:spLocks noChangeArrowheads="1"/>
          </p:cNvSpPr>
          <p:nvPr/>
        </p:nvSpPr>
        <p:spPr bwMode="auto">
          <a:xfrm>
            <a:off x="5828940" y="491237"/>
            <a:ext cx="534121"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1100" dirty="0">
                <a:ea typeface="Times New Roman" panose="02020603050405020304" pitchFamily="18" charset="0"/>
              </a:rPr>
              <a:t>,</a:t>
            </a:r>
            <a:endParaRPr lang="en-US" altLang="en-US" sz="800" dirty="0"/>
          </a:p>
          <a:p>
            <a:pPr algn="just"/>
            <a:r>
              <a:rPr lang="en-US" altLang="en-US" sz="1200" dirty="0">
                <a:ea typeface="Times New Roman" panose="02020603050405020304" pitchFamily="18" charset="0"/>
              </a:rPr>
              <a:t>here </a:t>
            </a:r>
            <a:endParaRPr lang="en-US" altLang="en-US" sz="1800" dirty="0"/>
          </a:p>
        </p:txBody>
      </p:sp>
      <p:sp>
        <p:nvSpPr>
          <p:cNvPr id="16" name="Slide Number Placeholder 15"/>
          <p:cNvSpPr>
            <a:spLocks noGrp="1"/>
          </p:cNvSpPr>
          <p:nvPr>
            <p:ph type="sldNum" sz="quarter" idx="12"/>
          </p:nvPr>
        </p:nvSpPr>
        <p:spPr/>
        <p:txBody>
          <a:bodyPr/>
          <a:lstStyle/>
          <a:p>
            <a:fld id="{DD882355-B1A0-46F7-94AF-99C00945CE39}" type="slidenum">
              <a:rPr lang="en-US" smtClean="0"/>
              <a:pPr/>
              <a:t>3</a:t>
            </a:fld>
            <a:endParaRPr lang="en-US"/>
          </a:p>
        </p:txBody>
      </p:sp>
      <p:sp>
        <p:nvSpPr>
          <p:cNvPr id="4" name="Rectangle 3"/>
          <p:cNvSpPr/>
          <p:nvPr/>
        </p:nvSpPr>
        <p:spPr>
          <a:xfrm>
            <a:off x="1810440" y="2574915"/>
            <a:ext cx="8659257" cy="738664"/>
          </a:xfrm>
          <a:prstGeom prst="rect">
            <a:avLst/>
          </a:prstGeom>
        </p:spPr>
        <p:txBody>
          <a:bodyPr wrap="square">
            <a:spAutoFit/>
          </a:bodyPr>
          <a:lstStyle/>
          <a:p>
            <a:r>
              <a:rPr lang="en-US" sz="1400" dirty="0">
                <a:solidFill>
                  <a:schemeClr val="bg2"/>
                </a:solidFill>
                <a:latin typeface="+mj-lt"/>
                <a:ea typeface="Times New Roman" panose="02020603050405020304" pitchFamily="18" charset="0"/>
              </a:rPr>
              <a:t>The snapshot due to the original bounce diagram (black solid line) and the shifted bounce diagram (black dashed line) are shown below. The final plot (coming from the black solid plot minus the black dashed plot) is shown in red.</a:t>
            </a:r>
            <a:endParaRPr lang="en-US" sz="1400" dirty="0">
              <a:solidFill>
                <a:schemeClr val="bg2"/>
              </a:solidFill>
              <a:latin typeface="+mj-lt"/>
            </a:endParaRPr>
          </a:p>
        </p:txBody>
      </p:sp>
      <p:pic>
        <p:nvPicPr>
          <p:cNvPr id="6" name="Picture 5"/>
          <p:cNvPicPr>
            <a:picLocks noChangeAspect="1"/>
          </p:cNvPicPr>
          <p:nvPr/>
        </p:nvPicPr>
        <p:blipFill>
          <a:blip r:embed="rId3"/>
          <a:stretch>
            <a:fillRect/>
          </a:stretch>
        </p:blipFill>
        <p:spPr>
          <a:xfrm>
            <a:off x="3092609" y="3245781"/>
            <a:ext cx="5984748" cy="3473196"/>
          </a:xfrm>
          <a:prstGeom prst="rect">
            <a:avLst/>
          </a:prstGeom>
        </p:spPr>
      </p:pic>
      <p:sp>
        <p:nvSpPr>
          <p:cNvPr id="2" name="TextBox 1"/>
          <p:cNvSpPr txBox="1"/>
          <p:nvPr/>
        </p:nvSpPr>
        <p:spPr>
          <a:xfrm>
            <a:off x="3810000" y="836761"/>
            <a:ext cx="4658264" cy="1538883"/>
          </a:xfrm>
          <a:prstGeom prst="rect">
            <a:avLst/>
          </a:prstGeom>
          <a:noFill/>
          <a:ln w="12700">
            <a:solidFill>
              <a:schemeClr val="bg1"/>
            </a:solidFill>
          </a:ln>
        </p:spPr>
        <p:txBody>
          <a:bodyPr wrap="square" rtlCol="0">
            <a:spAutoFit/>
          </a:bodyPr>
          <a:lstStyle/>
          <a:p>
            <a:pPr algn="ctr">
              <a:spcBef>
                <a:spcPts val="0"/>
              </a:spcBef>
              <a:spcAft>
                <a:spcPts val="600"/>
              </a:spcAft>
            </a:pPr>
            <a:r>
              <a:rPr lang="en-US" sz="1400" b="1" dirty="0">
                <a:solidFill>
                  <a:schemeClr val="bg2"/>
                </a:solidFill>
                <a:latin typeface="+mj-lt"/>
              </a:rPr>
              <a:t>Notes:</a:t>
            </a:r>
            <a:r>
              <a:rPr lang="en-US" sz="1400" dirty="0">
                <a:solidFill>
                  <a:schemeClr val="bg2"/>
                </a:solidFill>
                <a:latin typeface="+mj-lt"/>
              </a:rPr>
              <a:t> </a:t>
            </a:r>
          </a:p>
          <a:p>
            <a:pPr marL="285750" indent="-285750">
              <a:spcAft>
                <a:spcPts val="600"/>
              </a:spcAft>
              <a:buFont typeface="Wingdings" panose="05000000000000000000" pitchFamily="2" charset="2"/>
              <a:buChar char="§"/>
            </a:pPr>
            <a:r>
              <a:rPr lang="en-US" sz="1400" dirty="0">
                <a:solidFill>
                  <a:schemeClr val="bg2"/>
                </a:solidFill>
                <a:latin typeface="+mj-lt"/>
              </a:rPr>
              <a:t>The solid-black wavefront is moving to the left, while the black-dashed wavefront is moving to the right.</a:t>
            </a:r>
          </a:p>
          <a:p>
            <a:pPr marL="285750" indent="-285750">
              <a:buFont typeface="Wingdings" panose="05000000000000000000" pitchFamily="2" charset="2"/>
              <a:buChar char="§"/>
            </a:pPr>
            <a:r>
              <a:rPr lang="en-US" sz="1400" dirty="0">
                <a:solidFill>
                  <a:schemeClr val="bg2"/>
                </a:solidFill>
                <a:latin typeface="+mj-lt"/>
              </a:rPr>
              <a:t>In this problem the width of the pulse on the line is larger than the length of the line! Therefore, you do not see what looks like a digital pulse on the line.</a:t>
            </a:r>
          </a:p>
        </p:txBody>
      </p:sp>
      <p:pic>
        <p:nvPicPr>
          <p:cNvPr id="8" name="Picture 7">
            <a:extLst>
              <a:ext uri="{FF2B5EF4-FFF2-40B4-BE49-F238E27FC236}">
                <a16:creationId xmlns:a16="http://schemas.microsoft.com/office/drawing/2014/main" id="{7749729C-F361-4CCF-FFAA-B799F6B9A397}"/>
              </a:ext>
            </a:extLst>
          </p:cNvPr>
          <p:cNvPicPr>
            <a:picLocks noChangeAspect="1"/>
          </p:cNvPicPr>
          <p:nvPr/>
        </p:nvPicPr>
        <p:blipFill>
          <a:blip r:embed="rId4"/>
          <a:stretch>
            <a:fillRect/>
          </a:stretch>
        </p:blipFill>
        <p:spPr>
          <a:xfrm>
            <a:off x="310645" y="305767"/>
            <a:ext cx="1830324" cy="1851660"/>
          </a:xfrm>
          <a:prstGeom prst="rect">
            <a:avLst/>
          </a:prstGeom>
        </p:spPr>
      </p:pic>
      <p:pic>
        <p:nvPicPr>
          <p:cNvPr id="9" name="Picture 8">
            <a:extLst>
              <a:ext uri="{FF2B5EF4-FFF2-40B4-BE49-F238E27FC236}">
                <a16:creationId xmlns:a16="http://schemas.microsoft.com/office/drawing/2014/main" id="{0093CD92-274A-5086-F109-D82D2A97B469}"/>
              </a:ext>
            </a:extLst>
          </p:cNvPr>
          <p:cNvPicPr>
            <a:picLocks noChangeAspect="1"/>
          </p:cNvPicPr>
          <p:nvPr/>
        </p:nvPicPr>
        <p:blipFill>
          <a:blip r:embed="rId4"/>
          <a:stretch>
            <a:fillRect/>
          </a:stretch>
        </p:blipFill>
        <p:spPr>
          <a:xfrm>
            <a:off x="10072482" y="330479"/>
            <a:ext cx="1830324" cy="1851660"/>
          </a:xfrm>
          <a:prstGeom prst="rect">
            <a:avLst/>
          </a:prstGeom>
        </p:spPr>
      </p:pic>
    </p:spTree>
    <p:extLst>
      <p:ext uri="{BB962C8B-B14F-4D97-AF65-F5344CB8AC3E}">
        <p14:creationId xmlns:p14="http://schemas.microsoft.com/office/powerpoint/2010/main" val="347525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3521720" y="129396"/>
            <a:ext cx="5317481" cy="707886"/>
          </a:xfrm>
          <a:prstGeom prst="rect">
            <a:avLst/>
          </a:prstGeom>
          <a:noFill/>
        </p:spPr>
        <p:txBody>
          <a:bodyPr wrap="none" rtlCol="0">
            <a:spAutoFit/>
          </a:bodyPr>
          <a:lstStyle/>
          <a:p>
            <a:pPr algn="ctr"/>
            <a:r>
              <a:rPr lang="en-US" sz="4000" b="1" dirty="0">
                <a:solidFill>
                  <a:srgbClr val="FF9933"/>
                </a:solidFill>
                <a:effectLst>
                  <a:outerShdw blurRad="38100" dist="38100" dir="2700000" algn="tl">
                    <a:srgbClr val="000000">
                      <a:alpha val="43137"/>
                    </a:srgbClr>
                  </a:outerShdw>
                </a:effectLst>
                <a:latin typeface="+mj-lt"/>
              </a:rPr>
              <a:t>Blast From the Past! </a:t>
            </a:r>
          </a:p>
        </p:txBody>
      </p:sp>
      <p:sp>
        <p:nvSpPr>
          <p:cNvPr id="7" name="Rectangle 5"/>
          <p:cNvSpPr>
            <a:spLocks noChangeArrowheads="1"/>
          </p:cNvSpPr>
          <p:nvPr/>
        </p:nvSpPr>
        <p:spPr bwMode="auto">
          <a:xfrm>
            <a:off x="5828940" y="491237"/>
            <a:ext cx="534121"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1100" dirty="0">
                <a:ea typeface="Times New Roman" panose="02020603050405020304" pitchFamily="18" charset="0"/>
              </a:rPr>
              <a:t>,</a:t>
            </a:r>
            <a:endParaRPr lang="en-US" altLang="en-US" sz="800" dirty="0"/>
          </a:p>
          <a:p>
            <a:pPr algn="just"/>
            <a:r>
              <a:rPr lang="en-US" altLang="en-US" sz="1200" dirty="0">
                <a:ea typeface="Times New Roman" panose="02020603050405020304" pitchFamily="18" charset="0"/>
              </a:rPr>
              <a:t>here </a:t>
            </a:r>
            <a:endParaRPr lang="en-US" altLang="en-US" sz="1800" dirty="0"/>
          </a:p>
        </p:txBody>
      </p:sp>
      <p:sp>
        <p:nvSpPr>
          <p:cNvPr id="16" name="Slide Number Placeholder 15"/>
          <p:cNvSpPr>
            <a:spLocks noGrp="1"/>
          </p:cNvSpPr>
          <p:nvPr>
            <p:ph type="sldNum" sz="quarter" idx="12"/>
          </p:nvPr>
        </p:nvSpPr>
        <p:spPr/>
        <p:txBody>
          <a:bodyPr/>
          <a:lstStyle/>
          <a:p>
            <a:fld id="{DD882355-B1A0-46F7-94AF-99C00945CE39}" type="slidenum">
              <a:rPr lang="en-US" smtClean="0"/>
              <a:pPr/>
              <a:t>4</a:t>
            </a:fld>
            <a:endParaRPr lang="en-US"/>
          </a:p>
        </p:txBody>
      </p:sp>
      <p:sp>
        <p:nvSpPr>
          <p:cNvPr id="2" name="TextBox 1"/>
          <p:cNvSpPr txBox="1"/>
          <p:nvPr/>
        </p:nvSpPr>
        <p:spPr>
          <a:xfrm>
            <a:off x="5416947" y="1740666"/>
            <a:ext cx="1468672" cy="461665"/>
          </a:xfrm>
          <a:prstGeom prst="rect">
            <a:avLst/>
          </a:prstGeom>
          <a:noFill/>
        </p:spPr>
        <p:txBody>
          <a:bodyPr wrap="none" rtlCol="0">
            <a:spAutoFit/>
          </a:bodyPr>
          <a:lstStyle/>
          <a:p>
            <a:pPr algn="ctr"/>
            <a:r>
              <a:rPr lang="en-US" dirty="0">
                <a:solidFill>
                  <a:schemeClr val="bg1"/>
                </a:solidFill>
                <a:latin typeface="+mj-lt"/>
              </a:rPr>
              <a:t>Final Plot</a:t>
            </a:r>
          </a:p>
        </p:txBody>
      </p:sp>
      <p:pic>
        <p:nvPicPr>
          <p:cNvPr id="3" name="Picture 2"/>
          <p:cNvPicPr>
            <a:picLocks noChangeAspect="1"/>
          </p:cNvPicPr>
          <p:nvPr/>
        </p:nvPicPr>
        <p:blipFill>
          <a:blip r:embed="rId3"/>
          <a:stretch>
            <a:fillRect/>
          </a:stretch>
        </p:blipFill>
        <p:spPr>
          <a:xfrm>
            <a:off x="3083657" y="2811550"/>
            <a:ext cx="5870448" cy="3482340"/>
          </a:xfrm>
          <a:prstGeom prst="rect">
            <a:avLst/>
          </a:prstGeom>
        </p:spPr>
      </p:pic>
      <p:pic>
        <p:nvPicPr>
          <p:cNvPr id="6" name="Picture 5">
            <a:extLst>
              <a:ext uri="{FF2B5EF4-FFF2-40B4-BE49-F238E27FC236}">
                <a16:creationId xmlns:a16="http://schemas.microsoft.com/office/drawing/2014/main" id="{E5086D15-602C-85C8-524D-95550EA594F3}"/>
              </a:ext>
            </a:extLst>
          </p:cNvPr>
          <p:cNvPicPr>
            <a:picLocks noChangeAspect="1"/>
          </p:cNvPicPr>
          <p:nvPr/>
        </p:nvPicPr>
        <p:blipFill>
          <a:blip r:embed="rId4"/>
          <a:stretch>
            <a:fillRect/>
          </a:stretch>
        </p:blipFill>
        <p:spPr>
          <a:xfrm>
            <a:off x="446568" y="268696"/>
            <a:ext cx="1830324" cy="1851660"/>
          </a:xfrm>
          <a:prstGeom prst="rect">
            <a:avLst/>
          </a:prstGeom>
        </p:spPr>
      </p:pic>
      <p:pic>
        <p:nvPicPr>
          <p:cNvPr id="8" name="Picture 7">
            <a:extLst>
              <a:ext uri="{FF2B5EF4-FFF2-40B4-BE49-F238E27FC236}">
                <a16:creationId xmlns:a16="http://schemas.microsoft.com/office/drawing/2014/main" id="{01FD9634-2CCC-19A0-E555-19A9C07ECE2B}"/>
              </a:ext>
            </a:extLst>
          </p:cNvPr>
          <p:cNvPicPr>
            <a:picLocks noChangeAspect="1"/>
          </p:cNvPicPr>
          <p:nvPr/>
        </p:nvPicPr>
        <p:blipFill>
          <a:blip r:embed="rId4"/>
          <a:stretch>
            <a:fillRect/>
          </a:stretch>
        </p:blipFill>
        <p:spPr>
          <a:xfrm>
            <a:off x="9955093" y="324302"/>
            <a:ext cx="1830324" cy="1851660"/>
          </a:xfrm>
          <a:prstGeom prst="rect">
            <a:avLst/>
          </a:prstGeom>
        </p:spPr>
      </p:pic>
    </p:spTree>
    <p:extLst>
      <p:ext uri="{BB962C8B-B14F-4D97-AF65-F5344CB8AC3E}">
        <p14:creationId xmlns:p14="http://schemas.microsoft.com/office/powerpoint/2010/main" val="3517482027"/>
      </p:ext>
    </p:extLst>
  </p:cSld>
  <p:clrMapOvr>
    <a:masterClrMapping/>
  </p:clrMapOvr>
</p:sld>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3000</TotalTime>
  <Words>147</Words>
  <Application>Microsoft Office PowerPoint</Application>
  <PresentationFormat>Widescreen</PresentationFormat>
  <Paragraphs>27</Paragraphs>
  <Slides>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Times New Roman</vt:lpstr>
      <vt:lpstr>Wingdings</vt:lpstr>
      <vt:lpstr>Soaring</vt:lpstr>
      <vt:lpstr>MathType 7.0 Equation</vt:lpstr>
      <vt:lpstr>PowerPoint Presentation</vt:lpstr>
      <vt:lpstr>PowerPoint Presentation</vt:lpstr>
      <vt:lpstr>PowerPoint Presentation</vt:lpstr>
      <vt:lpstr>PowerPoint Presentation</vt:lpstr>
    </vt:vector>
  </TitlesOfParts>
  <Company>UH ECE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2317  Applied Electricity and Magnetism</dc:title>
  <cp:lastModifiedBy>Jackson, David R</cp:lastModifiedBy>
  <cp:revision>286</cp:revision>
  <cp:lastPrinted>1999-08-25T18:07:04Z</cp:lastPrinted>
  <dcterms:created xsi:type="dcterms:W3CDTF">1999-08-24T13:57:19Z</dcterms:created>
  <dcterms:modified xsi:type="dcterms:W3CDTF">2024-09-19T19:00:18Z</dcterms:modified>
</cp:coreProperties>
</file>