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3">
  <p:sldMasterIdLst>
    <p:sldMasterId id="2147483655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CC00CC"/>
    <a:srgbClr val="FFFF99"/>
    <a:srgbClr val="FF9933"/>
    <a:srgbClr val="FF3399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58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176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26" d="100"/>
          <a:sy n="26" d="100"/>
        </p:scale>
        <p:origin x="-1320" y="-90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emf"/><Relationship Id="rId4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5" Type="http://schemas.openxmlformats.org/officeDocument/2006/relationships/image" Target="../media/image18.emf"/><Relationship Id="rId4" Type="http://schemas.openxmlformats.org/officeDocument/2006/relationships/image" Target="../media/image1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7270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endParaRPr lang="en-US"/>
          </a:p>
        </p:txBody>
      </p:sp>
      <p:sp>
        <p:nvSpPr>
          <p:cNvPr id="7270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7270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CF8A8A4C-9AC1-4E0C-AE4B-E8403E39E49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6007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7200" y="720725"/>
            <a:ext cx="64008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0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321B0C82-1000-4600-91AC-D652C320338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4474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AACA09-1824-43E8-A5FC-9058CCF72B4F}" type="slidenum">
              <a:rPr lang="en-US"/>
              <a:pPr/>
              <a:t>1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AACA09-1824-43E8-A5FC-9058CCF72B4F}" type="slidenum">
              <a:rPr lang="en-US"/>
              <a:pPr/>
              <a:t>2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140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AACA09-1824-43E8-A5FC-9058CCF72B4F}" type="slidenum">
              <a:rPr lang="en-US"/>
              <a:pPr/>
              <a:t>3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5148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AACA09-1824-43E8-A5FC-9058CCF72B4F}" type="slidenum">
              <a:rPr lang="en-US"/>
              <a:pPr/>
              <a:t>4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4512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AACA09-1824-43E8-A5FC-9058CCF72B4F}" type="slidenum">
              <a:rPr lang="en-US"/>
              <a:pPr/>
              <a:t>5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7026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562" name="Group 2"/>
          <p:cNvGrpSpPr>
            <a:grpSpLocks/>
          </p:cNvGrpSpPr>
          <p:nvPr/>
        </p:nvGrpSpPr>
        <p:grpSpPr bwMode="auto">
          <a:xfrm>
            <a:off x="-1380067" y="1552576"/>
            <a:ext cx="13572067" cy="5305425"/>
            <a:chOff x="-652" y="978"/>
            <a:chExt cx="6412" cy="3342"/>
          </a:xfrm>
        </p:grpSpPr>
        <p:sp>
          <p:nvSpPr>
            <p:cNvPr id="66563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66564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G0" fmla="+- 0 0 0"/>
                <a:gd name="G1" fmla="+- 21231 0 0"/>
                <a:gd name="G2" fmla="+- 21600 0 0"/>
                <a:gd name="T0" fmla="*/ 3977 w 21600"/>
                <a:gd name="T1" fmla="*/ 0 h 21231"/>
                <a:gd name="T2" fmla="*/ 21600 w 21600"/>
                <a:gd name="T3" fmla="*/ 21231 h 21231"/>
                <a:gd name="T4" fmla="*/ 0 w 21600"/>
                <a:gd name="T5" fmla="*/ 21231 h 21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2400"/>
            </a:p>
          </p:txBody>
        </p:sp>
      </p:grpSp>
      <p:sp>
        <p:nvSpPr>
          <p:cNvPr id="66565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725084" y="762000"/>
            <a:ext cx="103632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14400" y="3429000"/>
            <a:ext cx="85344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6567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6568" name="Rectangle 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550400" y="63246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2"/>
                </a:solidFill>
                <a:latin typeface="+mj-lt"/>
              </a:defRPr>
            </a:lvl1pPr>
          </a:lstStyle>
          <a:p>
            <a:fld id="{BB20C447-3203-4DD8-A53E-F8EECF8625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8B2982-579C-4B66-BF1E-BA2444A26B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C3992C-2EF8-487A-8070-926B89EA75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7B9F91-EBA6-4AB5-8AFC-78FCD3C36E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E7E6B0-D03D-4645-8A86-4A8EDAAC83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34600C-DA2C-405D-AB06-E37E78B52F2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36C81C-4DB7-42E7-B79D-BC88E40392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D882355-B1A0-46F7-94AF-99C00945CE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8302A8-9FED-454E-974E-AB5B640BA8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8534076-0BB0-4E43-AA3E-B36E86B457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990F40-FC41-4D7F-8D4C-7102C14F6D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538" name="Group 2"/>
          <p:cNvGrpSpPr>
            <a:grpSpLocks/>
          </p:cNvGrpSpPr>
          <p:nvPr/>
        </p:nvGrpSpPr>
        <p:grpSpPr bwMode="auto">
          <a:xfrm>
            <a:off x="0" y="1588"/>
            <a:ext cx="12177184" cy="6845300"/>
            <a:chOff x="0" y="1"/>
            <a:chExt cx="5753" cy="4312"/>
          </a:xfrm>
        </p:grpSpPr>
        <p:sp>
          <p:nvSpPr>
            <p:cNvPr id="65539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65540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2400"/>
            </a:p>
          </p:txBody>
        </p:sp>
      </p:grpSp>
      <p:sp>
        <p:nvSpPr>
          <p:cNvPr id="6554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6554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550400" y="63246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2"/>
                </a:solidFill>
                <a:latin typeface="+mj-lt"/>
              </a:defRPr>
            </a:lvl1pPr>
          </a:lstStyle>
          <a:p>
            <a:fld id="{BB20C447-3203-4DD8-A53E-F8EECF86258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5545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8.wmf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5.wmf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2.png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7.wmf"/><Relationship Id="rId5" Type="http://schemas.openxmlformats.org/officeDocument/2006/relationships/image" Target="../media/image4.wmf"/><Relationship Id="rId15" Type="http://schemas.openxmlformats.org/officeDocument/2006/relationships/image" Target="../media/image9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6.wmf"/><Relationship Id="rId14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1.wmf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11" Type="http://schemas.openxmlformats.org/officeDocument/2006/relationships/image" Target="../media/image13.wmf"/><Relationship Id="rId5" Type="http://schemas.openxmlformats.org/officeDocument/2006/relationships/image" Target="../media/image10.emf"/><Relationship Id="rId10" Type="http://schemas.openxmlformats.org/officeDocument/2006/relationships/oleObject" Target="../embeddings/oleObject10.bin"/><Relationship Id="rId4" Type="http://schemas.openxmlformats.org/officeDocument/2006/relationships/oleObject" Target="../embeddings/oleObject7.bin"/><Relationship Id="rId9" Type="http://schemas.openxmlformats.org/officeDocument/2006/relationships/image" Target="../media/image12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13" Type="http://schemas.openxmlformats.org/officeDocument/2006/relationships/oleObject" Target="../embeddings/oleObject15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5.wmf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2.bin"/><Relationship Id="rId11" Type="http://schemas.openxmlformats.org/officeDocument/2006/relationships/image" Target="../media/image17.wmf"/><Relationship Id="rId5" Type="http://schemas.openxmlformats.org/officeDocument/2006/relationships/image" Target="../media/image14.wmf"/><Relationship Id="rId10" Type="http://schemas.openxmlformats.org/officeDocument/2006/relationships/oleObject" Target="../embeddings/oleObject14.bin"/><Relationship Id="rId4" Type="http://schemas.openxmlformats.org/officeDocument/2006/relationships/oleObject" Target="../embeddings/oleObject11.bin"/><Relationship Id="rId9" Type="http://schemas.openxmlformats.org/officeDocument/2006/relationships/image" Target="../media/image16.wmf"/><Relationship Id="rId14" Type="http://schemas.openxmlformats.org/officeDocument/2006/relationships/image" Target="../media/image1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3521720" y="129396"/>
            <a:ext cx="53174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Blast From the Past!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518626" y="1152181"/>
            <a:ext cx="1241045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000" dirty="0">
                <a:solidFill>
                  <a:schemeClr val="bg1"/>
                </a:solidFill>
                <a:latin typeface="+mj-lt"/>
              </a:rPr>
              <a:t>Exam 1</a:t>
            </a:r>
          </a:p>
          <a:p>
            <a:pPr algn="ctr"/>
            <a:r>
              <a:rPr lang="en-US" sz="2000" dirty="0">
                <a:solidFill>
                  <a:schemeClr val="bg1"/>
                </a:solidFill>
                <a:latin typeface="+mj-lt"/>
              </a:rPr>
              <a:t>Fall 2020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5828940" y="491237"/>
            <a:ext cx="534121" cy="446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altLang="en-US" sz="1100" dirty="0">
                <a:ea typeface="Times New Roman" panose="02020603050405020304" pitchFamily="18" charset="0"/>
              </a:rPr>
              <a:t>,</a:t>
            </a:r>
            <a:endParaRPr lang="en-US" altLang="en-US" sz="800" dirty="0"/>
          </a:p>
          <a:p>
            <a:pPr algn="just"/>
            <a:r>
              <a:rPr lang="en-US" altLang="en-US" sz="1200" dirty="0">
                <a:ea typeface="Times New Roman" panose="02020603050405020304" pitchFamily="18" charset="0"/>
              </a:rPr>
              <a:t>here </a:t>
            </a:r>
            <a:endParaRPr lang="en-US" altLang="en-US" sz="18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82355-B1A0-46F7-94AF-99C00945CE39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81ADAF1-6E56-DF3F-F211-DBBC5E05CA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50425" y="1984075"/>
            <a:ext cx="7144986" cy="476043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62E5460-4019-D66E-3C56-870DEB9F52D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6020" y="78803"/>
            <a:ext cx="1828959" cy="185334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73FA2A7-9F92-B67B-910D-3AB5E7BD12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95871" y="72624"/>
            <a:ext cx="1828959" cy="185334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3521720" y="129396"/>
            <a:ext cx="53174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Blast From the Past!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518626" y="1152181"/>
            <a:ext cx="1241045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000" dirty="0">
                <a:solidFill>
                  <a:schemeClr val="bg1"/>
                </a:solidFill>
                <a:latin typeface="+mj-lt"/>
              </a:rPr>
              <a:t>Exam 1</a:t>
            </a:r>
          </a:p>
          <a:p>
            <a:pPr algn="ctr"/>
            <a:r>
              <a:rPr lang="en-US" sz="2000" dirty="0">
                <a:solidFill>
                  <a:schemeClr val="bg1"/>
                </a:solidFill>
                <a:latin typeface="+mj-lt"/>
              </a:rPr>
              <a:t>Fall 2020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5828940" y="491237"/>
            <a:ext cx="534121" cy="446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altLang="en-US" sz="1100" dirty="0">
                <a:ea typeface="Times New Roman" panose="02020603050405020304" pitchFamily="18" charset="0"/>
              </a:rPr>
              <a:t>,</a:t>
            </a:r>
            <a:endParaRPr lang="en-US" altLang="en-US" sz="800" dirty="0"/>
          </a:p>
          <a:p>
            <a:pPr algn="just"/>
            <a:r>
              <a:rPr lang="en-US" altLang="en-US" sz="1200" dirty="0">
                <a:ea typeface="Times New Roman" panose="02020603050405020304" pitchFamily="18" charset="0"/>
              </a:rPr>
              <a:t>here </a:t>
            </a:r>
            <a:endParaRPr lang="en-US" altLang="en-US" sz="18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82355-B1A0-46F7-94AF-99C00945CE39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E54EF9F-CDE9-9622-3059-243E16FBA6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1621" y="2299942"/>
            <a:ext cx="5939406" cy="403510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B35CC58-739D-172C-EB2C-5F24BDFBBA1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979" y="196193"/>
            <a:ext cx="1828959" cy="185334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CC4FC1D-B4F0-BA25-417E-92B8C802E01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26840" y="148282"/>
            <a:ext cx="1828959" cy="185334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979740" y="3056083"/>
            <a:ext cx="4332870" cy="738664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2"/>
                </a:solidFill>
                <a:latin typeface="+mj-lt"/>
              </a:rPr>
              <a:t>Note: </a:t>
            </a:r>
          </a:p>
          <a:p>
            <a:pPr algn="ctr"/>
            <a:r>
              <a:rPr lang="en-US" sz="1400" dirty="0">
                <a:solidFill>
                  <a:schemeClr val="bg2"/>
                </a:solidFill>
                <a:latin typeface="+mj-lt"/>
              </a:rPr>
              <a:t>This problem corresponds to a coaxial cable transmission line that is shorted circuited at </a:t>
            </a:r>
            <a:r>
              <a:rPr lang="en-US" sz="1400" i="1" dirty="0">
                <a:solidFill>
                  <a:schemeClr val="bg2"/>
                </a:solidFill>
                <a:latin typeface="+mn-lt"/>
              </a:rPr>
              <a:t>z</a:t>
            </a:r>
            <a:r>
              <a:rPr lang="en-US" sz="1400" dirty="0">
                <a:solidFill>
                  <a:schemeClr val="bg2"/>
                </a:solidFill>
                <a:latin typeface="+mn-lt"/>
              </a:rPr>
              <a:t> = 0</a:t>
            </a:r>
            <a:r>
              <a:rPr lang="en-US" sz="1400" dirty="0">
                <a:solidFill>
                  <a:schemeClr val="bg2"/>
                </a:solidFill>
                <a:latin typeface="+mj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55879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3521720" y="129396"/>
            <a:ext cx="53174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Blast From the Past! 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82355-B1A0-46F7-94AF-99C00945CE39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CBA30BE3-0BBB-1081-5CB6-80F8D7FC9FE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5470438"/>
              </p:ext>
            </p:extLst>
          </p:nvPr>
        </p:nvGraphicFramePr>
        <p:xfrm>
          <a:off x="4431043" y="1367009"/>
          <a:ext cx="2615921" cy="5548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4" imgW="2197100" imgH="457200" progId="Equation.DSMT4">
                  <p:embed/>
                </p:oleObj>
              </mc:Choice>
              <mc:Fallback>
                <p:oleObj name="Equation" r:id="rId4" imgW="2197100" imgH="4572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1043" y="1367009"/>
                        <a:ext cx="2615921" cy="554892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B9108061-095D-4E94-A005-AE81025A538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0440982"/>
              </p:ext>
            </p:extLst>
          </p:nvPr>
        </p:nvGraphicFramePr>
        <p:xfrm>
          <a:off x="4467911" y="2646260"/>
          <a:ext cx="1939662" cy="3468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6" imgW="1435100" imgH="254000" progId="Equation.DSMT4">
                  <p:embed/>
                </p:oleObj>
              </mc:Choice>
              <mc:Fallback>
                <p:oleObj name="Equation" r:id="rId6" imgW="1435100" imgH="2540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7911" y="2646260"/>
                        <a:ext cx="1939662" cy="34682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C704F7F0-ED6E-B254-AA4B-EFEA5363604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9505086"/>
              </p:ext>
            </p:extLst>
          </p:nvPr>
        </p:nvGraphicFramePr>
        <p:xfrm>
          <a:off x="4162425" y="3184525"/>
          <a:ext cx="3795713" cy="56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8" imgW="2958840" imgH="431640" progId="Equation.DSMT4">
                  <p:embed/>
                </p:oleObj>
              </mc:Choice>
              <mc:Fallback>
                <p:oleObj name="Equation" r:id="rId8" imgW="2958840" imgH="43164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62425" y="3184525"/>
                        <a:ext cx="3795713" cy="5603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762E8D98-4871-22CC-520A-0EF7C943601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9947830"/>
              </p:ext>
            </p:extLst>
          </p:nvPr>
        </p:nvGraphicFramePr>
        <p:xfrm>
          <a:off x="4057394" y="3935215"/>
          <a:ext cx="5474099" cy="7055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10" imgW="4279900" imgH="558800" progId="Equation.DSMT4">
                  <p:embed/>
                </p:oleObj>
              </mc:Choice>
              <mc:Fallback>
                <p:oleObj name="Equation" r:id="rId10" imgW="4279900" imgH="5588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57394" y="3935215"/>
                        <a:ext cx="5474099" cy="70555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61DD2361-AA64-A73D-6A43-73BD6C6C4F3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2332992"/>
              </p:ext>
            </p:extLst>
          </p:nvPr>
        </p:nvGraphicFramePr>
        <p:xfrm>
          <a:off x="4107892" y="5020328"/>
          <a:ext cx="2795492" cy="6699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12" imgW="2298700" imgH="558800" progId="Equation.DSMT4">
                  <p:embed/>
                </p:oleObj>
              </mc:Choice>
              <mc:Fallback>
                <p:oleObj name="Equation" r:id="rId12" imgW="2298700" imgH="5588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7892" y="5020328"/>
                        <a:ext cx="2795492" cy="66999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9E7284F0-F8A5-50B9-D6C3-B5223F7EA77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7819041"/>
              </p:ext>
            </p:extLst>
          </p:nvPr>
        </p:nvGraphicFramePr>
        <p:xfrm>
          <a:off x="3539528" y="5696426"/>
          <a:ext cx="4211319" cy="10902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14" imgW="3746500" imgH="965200" progId="Equation.DSMT4">
                  <p:embed/>
                </p:oleObj>
              </mc:Choice>
              <mc:Fallback>
                <p:oleObj name="Equation" r:id="rId14" imgW="3746500" imgH="9652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9528" y="5696426"/>
                        <a:ext cx="4211319" cy="109024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AutoShape 4">
            <a:extLst>
              <a:ext uri="{FF2B5EF4-FFF2-40B4-BE49-F238E27FC236}">
                <a16:creationId xmlns:a16="http://schemas.microsoft.com/office/drawing/2014/main" id="{6981048C-59C6-3F61-6283-D53FEACFA763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4329" y="5774685"/>
            <a:ext cx="1261097" cy="906474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16" name="Rectangle 10">
            <a:extLst>
              <a:ext uri="{FF2B5EF4-FFF2-40B4-BE49-F238E27FC236}">
                <a16:creationId xmlns:a16="http://schemas.microsoft.com/office/drawing/2014/main" id="{39624210-B711-8191-BB28-0EEC550121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1042" y="1011868"/>
            <a:ext cx="258115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dirty="0">
                <a:solidFill>
                  <a:schemeClr val="bg1"/>
                </a:solidFill>
                <a:ea typeface="Times New Roman" panose="02020603050405020304" pitchFamily="18" charset="0"/>
              </a:rPr>
              <a:t>In the phasor domain we have</a:t>
            </a:r>
            <a:endParaRPr lang="en-US" altLang="en-US" sz="1400" dirty="0">
              <a:solidFill>
                <a:schemeClr val="bg1"/>
              </a:solidFill>
            </a:endParaRPr>
          </a:p>
        </p:txBody>
      </p:sp>
      <p:sp>
        <p:nvSpPr>
          <p:cNvPr id="17" name="Rectangle 11">
            <a:extLst>
              <a:ext uri="{FF2B5EF4-FFF2-40B4-BE49-F238E27FC236}">
                <a16:creationId xmlns:a16="http://schemas.microsoft.com/office/drawing/2014/main" id="{37C7442D-BB14-F945-F45B-34FE517FE8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5868" y="2035793"/>
            <a:ext cx="389254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sz="1400" dirty="0">
              <a:solidFill>
                <a:schemeClr val="bg1"/>
              </a:solidFill>
            </a:endParaRPr>
          </a:p>
          <a:p>
            <a:r>
              <a:rPr lang="en-US" altLang="en-US" sz="1400" dirty="0">
                <a:solidFill>
                  <a:schemeClr val="bg1"/>
                </a:solidFill>
                <a:ea typeface="Times New Roman" panose="02020603050405020304" pitchFamily="18" charset="0"/>
              </a:rPr>
              <a:t>To find the electric field we use Amperes’ law:</a:t>
            </a:r>
            <a:endParaRPr lang="en-US" altLang="en-US" sz="1400" dirty="0">
              <a:solidFill>
                <a:schemeClr val="bg1"/>
              </a:solidFill>
            </a:endParaRPr>
          </a:p>
        </p:txBody>
      </p:sp>
      <p:sp>
        <p:nvSpPr>
          <p:cNvPr id="18" name="Rectangle 12">
            <a:extLst>
              <a:ext uri="{FF2B5EF4-FFF2-40B4-BE49-F238E27FC236}">
                <a16:creationId xmlns:a16="http://schemas.microsoft.com/office/drawing/2014/main" id="{E4DFB078-2008-EC4A-87AC-208D6A2822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3411" y="2865665"/>
            <a:ext cx="37382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dirty="0">
                <a:solidFill>
                  <a:schemeClr val="bg1"/>
                </a:solidFill>
                <a:ea typeface="Times New Roman" panose="02020603050405020304" pitchFamily="18" charset="0"/>
              </a:rPr>
              <a:t>so</a:t>
            </a:r>
            <a:endParaRPr lang="en-US" altLang="en-US" sz="1400" dirty="0">
              <a:solidFill>
                <a:schemeClr val="bg1"/>
              </a:solidFill>
            </a:endParaRPr>
          </a:p>
        </p:txBody>
      </p:sp>
      <p:sp>
        <p:nvSpPr>
          <p:cNvPr id="19" name="Rectangle 13">
            <a:extLst>
              <a:ext uri="{FF2B5EF4-FFF2-40B4-BE49-F238E27FC236}">
                <a16:creationId xmlns:a16="http://schemas.microsoft.com/office/drawing/2014/main" id="{6BBC558B-EEF6-A98B-6ED2-21E0D2A8BF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9073" y="3815325"/>
            <a:ext cx="88832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dirty="0">
                <a:solidFill>
                  <a:schemeClr val="bg1"/>
                </a:solidFill>
                <a:ea typeface="Times New Roman" panose="02020603050405020304" pitchFamily="18" charset="0"/>
              </a:rPr>
              <a:t>We have</a:t>
            </a:r>
            <a:endParaRPr lang="en-US" altLang="en-US" sz="1400" dirty="0">
              <a:solidFill>
                <a:schemeClr val="bg1"/>
              </a:solidFill>
            </a:endParaRPr>
          </a:p>
        </p:txBody>
      </p:sp>
      <p:sp>
        <p:nvSpPr>
          <p:cNvPr id="20" name="Rectangle 14">
            <a:extLst>
              <a:ext uri="{FF2B5EF4-FFF2-40B4-BE49-F238E27FC236}">
                <a16:creationId xmlns:a16="http://schemas.microsoft.com/office/drawing/2014/main" id="{9E701C56-3B97-3D35-6C78-E3DEE8640B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2346" y="4696797"/>
            <a:ext cx="374653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dirty="0">
                <a:solidFill>
                  <a:schemeClr val="bg1"/>
                </a:solidFill>
                <a:ea typeface="Times New Roman" panose="02020603050405020304" pitchFamily="18" charset="0"/>
              </a:rPr>
              <a:t>Keeping only the terms that survive, we have</a:t>
            </a:r>
            <a:endParaRPr lang="en-US" altLang="en-US" sz="1400" dirty="0">
              <a:solidFill>
                <a:schemeClr val="bg1"/>
              </a:solidFill>
            </a:endParaRPr>
          </a:p>
        </p:txBody>
      </p:sp>
      <p:sp>
        <p:nvSpPr>
          <p:cNvPr id="21" name="Rectangle 15">
            <a:extLst>
              <a:ext uri="{FF2B5EF4-FFF2-40B4-BE49-F238E27FC236}">
                <a16:creationId xmlns:a16="http://schemas.microsoft.com/office/drawing/2014/main" id="{D707F2D7-71A1-3F94-AE72-5D6DE73AE0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9074" y="5505383"/>
            <a:ext cx="37382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dirty="0">
                <a:solidFill>
                  <a:schemeClr val="bg1"/>
                </a:solidFill>
                <a:ea typeface="Times New Roman" panose="02020603050405020304" pitchFamily="18" charset="0"/>
              </a:rPr>
              <a:t>so</a:t>
            </a:r>
            <a:endParaRPr lang="en-US" altLang="en-US" sz="1400" dirty="0">
              <a:solidFill>
                <a:schemeClr val="bg1"/>
              </a:solidFill>
            </a:endParaRP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F1689BD2-73A8-B8F6-3433-FB60F1EADB1E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356288" y="208574"/>
            <a:ext cx="1828959" cy="1853345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4A6DD418-CFD5-73CC-1E49-745E769E2421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9987212" y="110275"/>
            <a:ext cx="1828959" cy="1853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5625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3521720" y="129396"/>
            <a:ext cx="53174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Blast From the Past! 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82355-B1A0-46F7-94AF-99C00945CE39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A2E8CFC6-3AE1-024D-F15F-07B6B5C3864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5627528"/>
              </p:ext>
            </p:extLst>
          </p:nvPr>
        </p:nvGraphicFramePr>
        <p:xfrm>
          <a:off x="4535489" y="1178835"/>
          <a:ext cx="2950953" cy="6246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4" imgW="2204926" imgH="466445" progId="Equation.DSMT4">
                  <p:embed/>
                </p:oleObj>
              </mc:Choice>
              <mc:Fallback>
                <p:oleObj name="Equation" r:id="rId4" imgW="2204926" imgH="466445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535489" y="1178835"/>
                        <a:ext cx="2950953" cy="6246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EAAD9916-623F-B56B-75A1-0733C63683D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1819757"/>
              </p:ext>
            </p:extLst>
          </p:nvPr>
        </p:nvGraphicFramePr>
        <p:xfrm>
          <a:off x="1994709" y="2787291"/>
          <a:ext cx="3533775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6" imgW="2895480" imgH="393480" progId="Equation.DSMT4">
                  <p:embed/>
                </p:oleObj>
              </mc:Choice>
              <mc:Fallback>
                <p:oleObj name="Equation" r:id="rId6" imgW="2895480" imgH="3934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4709" y="2787291"/>
                        <a:ext cx="3533775" cy="4921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>
            <a:extLst>
              <a:ext uri="{FF2B5EF4-FFF2-40B4-BE49-F238E27FC236}">
                <a16:creationId xmlns:a16="http://schemas.microsoft.com/office/drawing/2014/main" id="{B3008E86-A86D-ED03-761E-E3FE3FC029A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8988738"/>
              </p:ext>
            </p:extLst>
          </p:nvPr>
        </p:nvGraphicFramePr>
        <p:xfrm>
          <a:off x="4321175" y="3943350"/>
          <a:ext cx="3646488" cy="62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8" imgW="2997000" imgH="520560" progId="Equation.DSMT4">
                  <p:embed/>
                </p:oleObj>
              </mc:Choice>
              <mc:Fallback>
                <p:oleObj name="Equation" r:id="rId8" imgW="2997000" imgH="52056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21175" y="3943350"/>
                        <a:ext cx="3646488" cy="6238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>
            <a:extLst>
              <a:ext uri="{FF2B5EF4-FFF2-40B4-BE49-F238E27FC236}">
                <a16:creationId xmlns:a16="http://schemas.microsoft.com/office/drawing/2014/main" id="{A98E0AA7-DC00-3D5D-BD52-8E0D5E5D463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7142330"/>
              </p:ext>
            </p:extLst>
          </p:nvPr>
        </p:nvGraphicFramePr>
        <p:xfrm>
          <a:off x="3892550" y="5030788"/>
          <a:ext cx="4133850" cy="595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10" imgW="3314520" imgH="482400" progId="Equation.DSMT4">
                  <p:embed/>
                </p:oleObj>
              </mc:Choice>
              <mc:Fallback>
                <p:oleObj name="Equation" r:id="rId10" imgW="3314520" imgH="4824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92550" y="5030788"/>
                        <a:ext cx="4133850" cy="595312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Rectangle 11">
            <a:extLst>
              <a:ext uri="{FF2B5EF4-FFF2-40B4-BE49-F238E27FC236}">
                <a16:creationId xmlns:a16="http://schemas.microsoft.com/office/drawing/2014/main" id="{EEEC1940-0BE6-8144-1550-CAD228B97E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0283" y="2095569"/>
            <a:ext cx="233322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sz="1400" dirty="0">
              <a:solidFill>
                <a:schemeClr val="bg1"/>
              </a:solidFill>
            </a:endParaRPr>
          </a:p>
          <a:p>
            <a:r>
              <a:rPr lang="en-US" altLang="en-US" sz="1400" dirty="0">
                <a:solidFill>
                  <a:schemeClr val="bg1"/>
                </a:solidFill>
                <a:ea typeface="Times New Roman" panose="02020603050405020304" pitchFamily="18" charset="0"/>
              </a:rPr>
              <a:t>The Poynting vector is:</a:t>
            </a:r>
            <a:endParaRPr lang="en-US" altLang="en-US" sz="1400" dirty="0">
              <a:solidFill>
                <a:schemeClr val="bg1"/>
              </a:solidFill>
            </a:endParaRPr>
          </a:p>
        </p:txBody>
      </p:sp>
      <p:sp>
        <p:nvSpPr>
          <p:cNvPr id="37" name="Rectangle 11">
            <a:extLst>
              <a:ext uri="{FF2B5EF4-FFF2-40B4-BE49-F238E27FC236}">
                <a16:creationId xmlns:a16="http://schemas.microsoft.com/office/drawing/2014/main" id="{F65CE5B1-15F9-07DE-B1D7-13AD86E6DC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1563" y="3535192"/>
            <a:ext cx="18288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dirty="0">
                <a:solidFill>
                  <a:schemeClr val="bg1"/>
                </a:solidFill>
                <a:ea typeface="Times New Roman" panose="02020603050405020304" pitchFamily="18" charset="0"/>
              </a:rPr>
              <a:t>Hence, we have</a:t>
            </a:r>
            <a:endParaRPr lang="en-US" altLang="en-US" sz="1400" dirty="0">
              <a:solidFill>
                <a:schemeClr val="bg1"/>
              </a:solidFill>
            </a:endParaRPr>
          </a:p>
        </p:txBody>
      </p:sp>
      <p:sp>
        <p:nvSpPr>
          <p:cNvPr id="38" name="Rectangle 11">
            <a:extLst>
              <a:ext uri="{FF2B5EF4-FFF2-40B4-BE49-F238E27FC236}">
                <a16:creationId xmlns:a16="http://schemas.microsoft.com/office/drawing/2014/main" id="{7102546D-B6F6-856C-0A56-BF35BB65F7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88211" y="4567518"/>
            <a:ext cx="38792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dirty="0">
                <a:solidFill>
                  <a:schemeClr val="bg1"/>
                </a:solidFill>
                <a:ea typeface="Times New Roman" panose="02020603050405020304" pitchFamily="18" charset="0"/>
              </a:rPr>
              <a:t>or</a:t>
            </a:r>
            <a:endParaRPr lang="en-US" altLang="en-US" sz="1400" dirty="0">
              <a:solidFill>
                <a:schemeClr val="bg1"/>
              </a:solidFill>
            </a:endParaRP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0C017A11-F10A-177F-B298-B2263890383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43931" y="49428"/>
            <a:ext cx="1828959" cy="1853345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895AA1C3-3E0E-334B-02B0-E2A0C064D32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0035257" y="126121"/>
            <a:ext cx="1828959" cy="1853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8062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3521720" y="129396"/>
            <a:ext cx="53174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Blast From the Past! 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82355-B1A0-46F7-94AF-99C00945CE39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30" name="Object 29">
            <a:extLst>
              <a:ext uri="{FF2B5EF4-FFF2-40B4-BE49-F238E27FC236}">
                <a16:creationId xmlns:a16="http://schemas.microsoft.com/office/drawing/2014/main" id="{B78BFC8D-36C5-3AD6-0E8E-F7E54D3B00F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125082"/>
              </p:ext>
            </p:extLst>
          </p:nvPr>
        </p:nvGraphicFramePr>
        <p:xfrm>
          <a:off x="3151189" y="2487614"/>
          <a:ext cx="5430837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4" imgW="4952880" imgH="482400" progId="Equation.DSMT4">
                  <p:embed/>
                </p:oleObj>
              </mc:Choice>
              <mc:Fallback>
                <p:oleObj name="Equation" r:id="rId4" imgW="4952880" imgH="482400" progId="Equation.DSMT4">
                  <p:embed/>
                  <p:pic>
                    <p:nvPicPr>
                      <p:cNvPr id="30" name="Object 29">
                        <a:extLst>
                          <a:ext uri="{FF2B5EF4-FFF2-40B4-BE49-F238E27FC236}">
                            <a16:creationId xmlns:a16="http://schemas.microsoft.com/office/drawing/2014/main" id="{B78BFC8D-36C5-3AD6-0E8E-F7E54D3B00F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1189" y="2487614"/>
                        <a:ext cx="5430837" cy="5222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Rectangle 11">
            <a:extLst>
              <a:ext uri="{FF2B5EF4-FFF2-40B4-BE49-F238E27FC236}">
                <a16:creationId xmlns:a16="http://schemas.microsoft.com/office/drawing/2014/main" id="{0966E271-5B74-9F8D-E3E8-B7DAFE54B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1402" y="1888401"/>
            <a:ext cx="166365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sz="1400" dirty="0">
              <a:solidFill>
                <a:schemeClr val="bg1"/>
              </a:solidFill>
            </a:endParaRPr>
          </a:p>
          <a:p>
            <a:r>
              <a:rPr lang="en-US" altLang="en-US" sz="1400" dirty="0">
                <a:solidFill>
                  <a:schemeClr val="bg1"/>
                </a:solidFill>
                <a:ea typeface="Times New Roman" panose="02020603050405020304" pitchFamily="18" charset="0"/>
              </a:rPr>
              <a:t>We then have</a:t>
            </a:r>
            <a:endParaRPr lang="en-US" altLang="en-US" sz="1400" dirty="0">
              <a:solidFill>
                <a:schemeClr val="bg1"/>
              </a:solidFill>
            </a:endParaRP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BF99AF95-AC36-8EF7-035E-5FB0561549C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5672430"/>
              </p:ext>
            </p:extLst>
          </p:nvPr>
        </p:nvGraphicFramePr>
        <p:xfrm>
          <a:off x="4635501" y="3805238"/>
          <a:ext cx="3495675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6" imgW="3022560" imgH="482400" progId="Equation.DSMT4">
                  <p:embed/>
                </p:oleObj>
              </mc:Choice>
              <mc:Fallback>
                <p:oleObj name="Equation" r:id="rId6" imgW="302256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635501" y="3805238"/>
                        <a:ext cx="3495675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11">
            <a:extLst>
              <a:ext uri="{FF2B5EF4-FFF2-40B4-BE49-F238E27FC236}">
                <a16:creationId xmlns:a16="http://schemas.microsoft.com/office/drawing/2014/main" id="{2E2ADDC5-90A6-F011-4EA4-435378DD2D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1402" y="3145917"/>
            <a:ext cx="597018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sz="1400" dirty="0">
              <a:solidFill>
                <a:schemeClr val="bg1"/>
              </a:solidFill>
            </a:endParaRPr>
          </a:p>
          <a:p>
            <a:r>
              <a:rPr lang="en-US" altLang="en-US" sz="1400" dirty="0">
                <a:solidFill>
                  <a:schemeClr val="bg1"/>
                </a:solidFill>
                <a:ea typeface="Times New Roman" panose="02020603050405020304" pitchFamily="18" charset="0"/>
              </a:rPr>
              <a:t>This gives us the complex power flowing down through the surface as</a:t>
            </a:r>
            <a:endParaRPr lang="en-US" altLang="en-US" sz="1400" dirty="0">
              <a:solidFill>
                <a:schemeClr val="bg1"/>
              </a:solidFill>
            </a:endParaRP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B336BFB3-7DCA-77DD-36E2-A9005C3D3DC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286134"/>
              </p:ext>
            </p:extLst>
          </p:nvPr>
        </p:nvGraphicFramePr>
        <p:xfrm>
          <a:off x="3779839" y="5119688"/>
          <a:ext cx="2420937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Equation" r:id="rId8" imgW="2044440" imgH="253800" progId="Equation.DSMT4">
                  <p:embed/>
                </p:oleObj>
              </mc:Choice>
              <mc:Fallback>
                <p:oleObj name="Equation" r:id="rId8" imgW="2044440" imgH="2538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839" y="5119688"/>
                        <a:ext cx="2420937" cy="29210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DC2171D4-8773-82E6-A3C2-D8D6EEB158B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2339947"/>
              </p:ext>
            </p:extLst>
          </p:nvPr>
        </p:nvGraphicFramePr>
        <p:xfrm>
          <a:off x="3779838" y="5595196"/>
          <a:ext cx="5054600" cy="569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Equation" r:id="rId10" imgW="4228920" imgH="482400" progId="Equation.DSMT4">
                  <p:embed/>
                </p:oleObj>
              </mc:Choice>
              <mc:Fallback>
                <p:oleObj name="Equation" r:id="rId10" imgW="4228920" imgH="4824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838" y="5595196"/>
                        <a:ext cx="5054600" cy="569913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3">
            <a:extLst>
              <a:ext uri="{FF2B5EF4-FFF2-40B4-BE49-F238E27FC236}">
                <a16:creationId xmlns:a16="http://schemas.microsoft.com/office/drawing/2014/main" id="{F527316A-2E70-9468-1DA9-9EF1E90B12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8077" y="4628505"/>
            <a:ext cx="75212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dirty="0">
                <a:solidFill>
                  <a:schemeClr val="bg1"/>
                </a:solidFill>
                <a:ea typeface="Times New Roman" panose="02020603050405020304" pitchFamily="18" charset="0"/>
              </a:rPr>
              <a:t>Hence,</a:t>
            </a:r>
            <a:endParaRPr lang="en-US" altLang="en-US" sz="1400" dirty="0">
              <a:solidFill>
                <a:schemeClr val="bg1"/>
              </a:solidFill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5CEF29E-B5E2-97E7-53D1-B3D47C56D9E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67339" y="232765"/>
            <a:ext cx="1828959" cy="185334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02A392D-8468-5573-EE23-8ECB8FCA03A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971261" y="141995"/>
            <a:ext cx="1828959" cy="1853345"/>
          </a:xfrm>
          <a:prstGeom prst="rect">
            <a:avLst/>
          </a:prstGeom>
        </p:spPr>
      </p:pic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4079463"/>
              </p:ext>
            </p:extLst>
          </p:nvPr>
        </p:nvGraphicFramePr>
        <p:xfrm>
          <a:off x="3967104" y="1094717"/>
          <a:ext cx="4135437" cy="59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Equation" r:id="rId13" imgW="4134845" imgH="595933" progId="Equation.DSMT4">
                  <p:embed/>
                </p:oleObj>
              </mc:Choice>
              <mc:Fallback>
                <p:oleObj name="Equation" r:id="rId13" imgW="4134845" imgH="595933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3967104" y="1094717"/>
                        <a:ext cx="4135437" cy="5953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68340826"/>
      </p:ext>
    </p:extLst>
  </p:cSld>
  <p:clrMapOvr>
    <a:masterClrMapping/>
  </p:clrMapOvr>
</p:sld>
</file>

<file path=ppt/theme/theme1.xml><?xml version="1.0" encoding="utf-8"?>
<a:theme xmlns:a="http://schemas.openxmlformats.org/drawingml/2006/main" name="Soaring">
  <a:themeElements>
    <a:clrScheme name="Soaring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Soaring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oar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Designs\Soaring.pot</Template>
  <TotalTime>3065</TotalTime>
  <Words>124</Words>
  <Application>Microsoft Office PowerPoint</Application>
  <PresentationFormat>Widescreen</PresentationFormat>
  <Paragraphs>41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Times New Roman</vt:lpstr>
      <vt:lpstr>Wingdings</vt:lpstr>
      <vt:lpstr>Soaring</vt:lpstr>
      <vt:lpstr>Equation</vt:lpstr>
      <vt:lpstr>MathType 7.0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UH ECE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ECE 2317  Applied Electricity and Magnetism</dc:title>
  <cp:lastModifiedBy>Jackson, David R</cp:lastModifiedBy>
  <cp:revision>294</cp:revision>
  <cp:lastPrinted>1999-08-25T18:07:04Z</cp:lastPrinted>
  <dcterms:created xsi:type="dcterms:W3CDTF">1999-08-24T13:57:19Z</dcterms:created>
  <dcterms:modified xsi:type="dcterms:W3CDTF">2024-10-01T21:08:40Z</dcterms:modified>
</cp:coreProperties>
</file>