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CCFFFF"/>
    <a:srgbClr val="CC00CC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392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89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98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2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.png"/><Relationship Id="rId21" Type="http://schemas.openxmlformats.org/officeDocument/2006/relationships/image" Target="../media/image11.wmf"/><Relationship Id="rId7" Type="http://schemas.openxmlformats.org/officeDocument/2006/relationships/image" Target="../media/image4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e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emf"/><Relationship Id="rId3" Type="http://schemas.openxmlformats.org/officeDocument/2006/relationships/image" Target="../media/image1.png"/><Relationship Id="rId7" Type="http://schemas.openxmlformats.org/officeDocument/2006/relationships/image" Target="../media/image4.emf"/><Relationship Id="rId12" Type="http://schemas.openxmlformats.org/officeDocument/2006/relationships/oleObject" Target="../embeddings/oleObject14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3.e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9.wmf"/><Relationship Id="rId3" Type="http://schemas.openxmlformats.org/officeDocument/2006/relationships/image" Target="../media/image1.png"/><Relationship Id="rId7" Type="http://schemas.openxmlformats.org/officeDocument/2006/relationships/image" Target="../media/image16.e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1.wmf"/><Relationship Id="rId2" Type="http://schemas.openxmlformats.org/officeDocument/2006/relationships/notesSlide" Target="../notesSlides/notesSlide4.xml"/><Relationship Id="rId16" Type="http://schemas.openxmlformats.org/officeDocument/2006/relationships/oleObject" Target="../embeddings/oleObject21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8626" y="1152181"/>
            <a:ext cx="124104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2018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287000" y="6400800"/>
            <a:ext cx="1905000" cy="457200"/>
          </a:xfrm>
        </p:spPr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2E5460-4019-D66E-3C56-870DEB9F5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12" y="103517"/>
            <a:ext cx="1828959" cy="18533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3FA2A7-9F92-B67B-910D-3AB5E7BD1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7974" y="84980"/>
            <a:ext cx="1828959" cy="18533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0001" y="1973919"/>
            <a:ext cx="8101781" cy="48079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287000" y="6400800"/>
            <a:ext cx="1905000" cy="457200"/>
          </a:xfrm>
        </p:spPr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2E5460-4019-D66E-3C56-870DEB9F5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66" y="245618"/>
            <a:ext cx="1828959" cy="18533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3FA2A7-9F92-B67B-910D-3AB5E7BD1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5044" y="66446"/>
            <a:ext cx="1828959" cy="1853345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088825"/>
              </p:ext>
            </p:extLst>
          </p:nvPr>
        </p:nvGraphicFramePr>
        <p:xfrm>
          <a:off x="4197082" y="2346744"/>
          <a:ext cx="3164177" cy="448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83431" imgH="266361" progId="Equation.DSMT4">
                  <p:embed/>
                </p:oleObj>
              </mc:Choice>
              <mc:Fallback>
                <p:oleObj name="Equation" r:id="rId4" imgW="1883431" imgH="26636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97082" y="2346744"/>
                        <a:ext cx="3164177" cy="448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500879"/>
              </p:ext>
            </p:extLst>
          </p:nvPr>
        </p:nvGraphicFramePr>
        <p:xfrm>
          <a:off x="4123757" y="5857337"/>
          <a:ext cx="3382602" cy="715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39999" imgH="494619" progId="Equation.DSMT4">
                  <p:embed/>
                </p:oleObj>
              </mc:Choice>
              <mc:Fallback>
                <p:oleObj name="Equation" r:id="rId6" imgW="2339999" imgH="49461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23757" y="5857337"/>
                        <a:ext cx="3382602" cy="715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291620"/>
              </p:ext>
            </p:extLst>
          </p:nvPr>
        </p:nvGraphicFramePr>
        <p:xfrm>
          <a:off x="4126003" y="1233936"/>
          <a:ext cx="372937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48753" imgH="266361" progId="Equation.DSMT4">
                  <p:embed/>
                </p:oleObj>
              </mc:Choice>
              <mc:Fallback>
                <p:oleObj name="Equation" r:id="rId8" imgW="2748753" imgH="26636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26003" y="1233936"/>
                        <a:ext cx="3729378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415943"/>
              </p:ext>
            </p:extLst>
          </p:nvPr>
        </p:nvGraphicFramePr>
        <p:xfrm>
          <a:off x="268544" y="3233129"/>
          <a:ext cx="1761083" cy="37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66680" imgH="228600" progId="Equation.DSMT4">
                  <p:embed/>
                </p:oleObj>
              </mc:Choice>
              <mc:Fallback>
                <p:oleObj name="Equation" r:id="rId10" imgW="1066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8544" y="3233129"/>
                        <a:ext cx="1761083" cy="37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876787"/>
              </p:ext>
            </p:extLst>
          </p:nvPr>
        </p:nvGraphicFramePr>
        <p:xfrm>
          <a:off x="3168938" y="3086813"/>
          <a:ext cx="1724025" cy="666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17440" imgH="431640" progId="Equation.DSMT4">
                  <p:embed/>
                </p:oleObj>
              </mc:Choice>
              <mc:Fallback>
                <p:oleObj name="Equation" r:id="rId12" imgW="11174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68938" y="3086813"/>
                        <a:ext cx="1724025" cy="666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Arrow 12"/>
          <p:cNvSpPr/>
          <p:nvPr/>
        </p:nvSpPr>
        <p:spPr bwMode="auto">
          <a:xfrm>
            <a:off x="2417182" y="3248195"/>
            <a:ext cx="388189" cy="301925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Down Arrow 15"/>
          <p:cNvSpPr/>
          <p:nvPr/>
        </p:nvSpPr>
        <p:spPr bwMode="auto">
          <a:xfrm>
            <a:off x="5595668" y="1759790"/>
            <a:ext cx="293298" cy="310551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7021758" y="4128247"/>
            <a:ext cx="4262712" cy="623976"/>
            <a:chOff x="4378889" y="4310333"/>
            <a:chExt cx="4262712" cy="623976"/>
          </a:xfrm>
        </p:grpSpPr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7497810"/>
                </p:ext>
              </p:extLst>
            </p:nvPr>
          </p:nvGraphicFramePr>
          <p:xfrm>
            <a:off x="4378889" y="4343130"/>
            <a:ext cx="4262712" cy="591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479760" imgH="482400" progId="Equation.DSMT4">
                    <p:embed/>
                  </p:oleObj>
                </mc:Choice>
                <mc:Fallback>
                  <p:oleObj name="Equation" r:id="rId14" imgW="3479760" imgH="482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378889" y="4343130"/>
                          <a:ext cx="4262712" cy="5911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" name="Straight Connector 17"/>
            <p:cNvCxnSpPr/>
            <p:nvPr/>
          </p:nvCxnSpPr>
          <p:spPr bwMode="auto">
            <a:xfrm flipH="1">
              <a:off x="5736566" y="4313208"/>
              <a:ext cx="232913" cy="3623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H="1">
              <a:off x="7778152" y="4310333"/>
              <a:ext cx="232913" cy="3623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H="1">
              <a:off x="6535948" y="4327587"/>
              <a:ext cx="232913" cy="3623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8241102" y="4333337"/>
              <a:ext cx="232913" cy="3623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H="1">
              <a:off x="6955768" y="4339087"/>
              <a:ext cx="290421" cy="5549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773585"/>
              </p:ext>
            </p:extLst>
          </p:nvPr>
        </p:nvGraphicFramePr>
        <p:xfrm>
          <a:off x="1885412" y="4642570"/>
          <a:ext cx="41814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682800" imgH="507960" progId="Equation.DSMT4">
                  <p:embed/>
                </p:oleObj>
              </mc:Choice>
              <mc:Fallback>
                <p:oleObj name="Equation" r:id="rId16" imgW="36828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85412" y="4642570"/>
                        <a:ext cx="4181475" cy="57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233734" y="414301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Note: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72288" y="564742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So</a:t>
            </a:r>
          </a:p>
        </p:txBody>
      </p:sp>
      <p:sp>
        <p:nvSpPr>
          <p:cNvPr id="6" name="Right Arrow 12">
            <a:extLst>
              <a:ext uri="{FF2B5EF4-FFF2-40B4-BE49-F238E27FC236}">
                <a16:creationId xmlns:a16="http://schemas.microsoft.com/office/drawing/2014/main" id="{0409DA6F-9D5F-B127-1420-49C986F8EBF1}"/>
              </a:ext>
            </a:extLst>
          </p:cNvPr>
          <p:cNvSpPr/>
          <p:nvPr/>
        </p:nvSpPr>
        <p:spPr bwMode="auto">
          <a:xfrm>
            <a:off x="5380744" y="3277027"/>
            <a:ext cx="388189" cy="301925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38DECA2-AC4A-03D9-81C6-07E5CACCEC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060313"/>
              </p:ext>
            </p:extLst>
          </p:nvPr>
        </p:nvGraphicFramePr>
        <p:xfrm>
          <a:off x="6288129" y="3124456"/>
          <a:ext cx="1842616" cy="650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95280" imgH="457200" progId="Equation.DSMT4">
                  <p:embed/>
                </p:oleObj>
              </mc:Choice>
              <mc:Fallback>
                <p:oleObj name="Equation" r:id="rId18" imgW="12952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288129" y="3124456"/>
                        <a:ext cx="1842616" cy="650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Arrow 12">
            <a:extLst>
              <a:ext uri="{FF2B5EF4-FFF2-40B4-BE49-F238E27FC236}">
                <a16:creationId xmlns:a16="http://schemas.microsoft.com/office/drawing/2014/main" id="{5F52C34F-28DC-A0D7-8389-DA9B5B2BB2DB}"/>
              </a:ext>
            </a:extLst>
          </p:cNvPr>
          <p:cNvSpPr/>
          <p:nvPr/>
        </p:nvSpPr>
        <p:spPr bwMode="auto">
          <a:xfrm>
            <a:off x="8579084" y="3293503"/>
            <a:ext cx="388189" cy="301925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6D84307-0FEC-DD53-FC06-627B6F4AB4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581867"/>
              </p:ext>
            </p:extLst>
          </p:nvPr>
        </p:nvGraphicFramePr>
        <p:xfrm>
          <a:off x="9493464" y="3193663"/>
          <a:ext cx="2259186" cy="556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52480" imgH="431640" progId="Equation.DSMT4">
                  <p:embed/>
                </p:oleObj>
              </mc:Choice>
              <mc:Fallback>
                <p:oleObj name="Equation" r:id="rId20" imgW="1752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493464" y="3193663"/>
                        <a:ext cx="2259186" cy="556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9437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287000" y="6400800"/>
            <a:ext cx="1905000" cy="457200"/>
          </a:xfrm>
        </p:spPr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2E5460-4019-D66E-3C56-870DEB9F5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66" y="233262"/>
            <a:ext cx="1828959" cy="18533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3FA2A7-9F92-B67B-910D-3AB5E7BD1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903" y="109694"/>
            <a:ext cx="1828959" cy="1853345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904209"/>
              </p:ext>
            </p:extLst>
          </p:nvPr>
        </p:nvGraphicFramePr>
        <p:xfrm>
          <a:off x="4464501" y="1570366"/>
          <a:ext cx="3164177" cy="448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83431" imgH="266361" progId="Equation.DSMT4">
                  <p:embed/>
                </p:oleObj>
              </mc:Choice>
              <mc:Fallback>
                <p:oleObj name="Equation" r:id="rId4" imgW="1883431" imgH="266361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64501" y="1570366"/>
                        <a:ext cx="3164177" cy="448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072930"/>
              </p:ext>
            </p:extLst>
          </p:nvPr>
        </p:nvGraphicFramePr>
        <p:xfrm>
          <a:off x="4235899" y="2330724"/>
          <a:ext cx="3741876" cy="792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39999" imgH="494619" progId="Equation.DSMT4">
                  <p:embed/>
                </p:oleObj>
              </mc:Choice>
              <mc:Fallback>
                <p:oleObj name="Equation" r:id="rId6" imgW="2339999" imgH="494619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35899" y="2330724"/>
                        <a:ext cx="3741876" cy="792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561422"/>
              </p:ext>
            </p:extLst>
          </p:nvPr>
        </p:nvGraphicFramePr>
        <p:xfrm>
          <a:off x="4022516" y="4041926"/>
          <a:ext cx="2227121" cy="693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36211" imgH="447170" progId="Equation.DSMT4">
                  <p:embed/>
                </p:oleObj>
              </mc:Choice>
              <mc:Fallback>
                <p:oleObj name="Equation" r:id="rId8" imgW="1436211" imgH="44717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22516" y="4041926"/>
                        <a:ext cx="2227121" cy="693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421147" y="3485072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We then have: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497447"/>
              </p:ext>
            </p:extLst>
          </p:nvPr>
        </p:nvGraphicFramePr>
        <p:xfrm>
          <a:off x="6978739" y="4125104"/>
          <a:ext cx="1356678" cy="48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87320" imgH="279360" progId="Equation.DSMT4">
                  <p:embed/>
                </p:oleObj>
              </mc:Choice>
              <mc:Fallback>
                <p:oleObj name="Equation" r:id="rId10" imgW="7873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978739" y="4125104"/>
                        <a:ext cx="1356678" cy="481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322293"/>
              </p:ext>
            </p:extLst>
          </p:nvPr>
        </p:nvGraphicFramePr>
        <p:xfrm>
          <a:off x="4253542" y="5696130"/>
          <a:ext cx="1401497" cy="670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36921" imgH="399362" progId="Equation.DSMT4">
                  <p:embed/>
                </p:oleObj>
              </mc:Choice>
              <mc:Fallback>
                <p:oleObj name="Equation" r:id="rId12" imgW="836921" imgH="3993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253542" y="5696130"/>
                        <a:ext cx="1401497" cy="670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185358" y="5129842"/>
            <a:ext cx="4852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The complex power flowing through </a:t>
            </a:r>
            <a:r>
              <a:rPr lang="en-US" sz="1800" i="1" dirty="0">
                <a:solidFill>
                  <a:schemeClr val="bg1"/>
                </a:solidFill>
                <a:latin typeface="+mn-lt"/>
              </a:rPr>
              <a:t>S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 is then:</a:t>
            </a:r>
          </a:p>
        </p:txBody>
      </p:sp>
    </p:spTree>
    <p:extLst>
      <p:ext uri="{BB962C8B-B14F-4D97-AF65-F5344CB8AC3E}">
        <p14:creationId xmlns:p14="http://schemas.microsoft.com/office/powerpoint/2010/main" val="154976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287000" y="6400800"/>
            <a:ext cx="1905000" cy="457200"/>
          </a:xfrm>
        </p:spPr>
        <p:txBody>
          <a:bodyPr/>
          <a:lstStyle/>
          <a:p>
            <a:fld id="{DD882355-B1A0-46F7-94AF-99C00945CE39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2E5460-4019-D66E-3C56-870DEB9F5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90" y="233262"/>
            <a:ext cx="1828959" cy="18533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3FA2A7-9F92-B67B-910D-3AB5E7BD1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1795" y="91159"/>
            <a:ext cx="1828959" cy="185334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832439"/>
              </p:ext>
            </p:extLst>
          </p:nvPr>
        </p:nvGraphicFramePr>
        <p:xfrm>
          <a:off x="4949406" y="1375555"/>
          <a:ext cx="13589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240" imgH="482400" progId="Equation.DSMT4">
                  <p:embed/>
                </p:oleObj>
              </mc:Choice>
              <mc:Fallback>
                <p:oleObj name="Equation" r:id="rId4" imgW="876240" imgH="482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49406" y="1375555"/>
                        <a:ext cx="1358900" cy="747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343509" y="2311879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The unit normal to the surface is: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796509"/>
              </p:ext>
            </p:extLst>
          </p:nvPr>
        </p:nvGraphicFramePr>
        <p:xfrm>
          <a:off x="4452907" y="2827397"/>
          <a:ext cx="2586848" cy="57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54671" imgH="409067" progId="Equation.DSMT4">
                  <p:embed/>
                </p:oleObj>
              </mc:Choice>
              <mc:Fallback>
                <p:oleObj name="Equation" r:id="rId6" imgW="1854671" imgH="409067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52907" y="2827397"/>
                        <a:ext cx="2586848" cy="571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438038"/>
              </p:ext>
            </p:extLst>
          </p:nvPr>
        </p:nvGraphicFramePr>
        <p:xfrm>
          <a:off x="2727267" y="4460027"/>
          <a:ext cx="6767542" cy="69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73520" imgH="482400" progId="Equation.DSMT4">
                  <p:embed/>
                </p:oleObj>
              </mc:Choice>
              <mc:Fallback>
                <p:oleObj name="Equation" r:id="rId8" imgW="4673520" imgH="4824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27267" y="4460027"/>
                        <a:ext cx="6767542" cy="69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288876" y="3965276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Hence, we have: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610471"/>
              </p:ext>
            </p:extLst>
          </p:nvPr>
        </p:nvGraphicFramePr>
        <p:xfrm>
          <a:off x="8984771" y="5302250"/>
          <a:ext cx="1059471" cy="373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63280" imgH="304560" progId="Equation.DSMT4">
                  <p:embed/>
                </p:oleObj>
              </mc:Choice>
              <mc:Fallback>
                <p:oleObj name="Equation" r:id="rId10" imgW="863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984771" y="5302250"/>
                        <a:ext cx="1059471" cy="373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784859"/>
              </p:ext>
            </p:extLst>
          </p:nvPr>
        </p:nvGraphicFramePr>
        <p:xfrm>
          <a:off x="3183357" y="5734767"/>
          <a:ext cx="1929233" cy="703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18960" imgH="444240" progId="Equation.DSMT4">
                  <p:embed/>
                </p:oleObj>
              </mc:Choice>
              <mc:Fallback>
                <p:oleObj name="Equation" r:id="rId12" imgW="12189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83357" y="5734767"/>
                        <a:ext cx="1929233" cy="703366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5794076" y="5650303"/>
            <a:ext cx="2605178" cy="931652"/>
            <a:chOff x="4201064" y="5624423"/>
            <a:chExt cx="2605178" cy="931652"/>
          </a:xfrm>
        </p:grpSpPr>
        <p:sp>
          <p:nvSpPr>
            <p:cNvPr id="16" name="Rectangle 15"/>
            <p:cNvSpPr/>
            <p:nvPr/>
          </p:nvSpPr>
          <p:spPr bwMode="auto">
            <a:xfrm>
              <a:off x="4201064" y="5624423"/>
              <a:ext cx="2605178" cy="931652"/>
            </a:xfrm>
            <a:prstGeom prst="rect">
              <a:avLst/>
            </a:prstGeom>
            <a:solidFill>
              <a:srgbClr val="FF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3064546"/>
                </p:ext>
              </p:extLst>
            </p:nvPr>
          </p:nvGraphicFramePr>
          <p:xfrm>
            <a:off x="4327700" y="5716588"/>
            <a:ext cx="24384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438280" imgH="444240" progId="Equation.DSMT4">
                    <p:embed/>
                  </p:oleObj>
                </mc:Choice>
                <mc:Fallback>
                  <p:oleObj name="Equation" r:id="rId14" imgW="2438280" imgH="4442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327700" y="5716588"/>
                          <a:ext cx="2438400" cy="444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7809843"/>
                </p:ext>
              </p:extLst>
            </p:nvPr>
          </p:nvGraphicFramePr>
          <p:xfrm>
            <a:off x="4361015" y="6182983"/>
            <a:ext cx="22479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247840" imgH="253800" progId="Equation.DSMT4">
                    <p:embed/>
                  </p:oleObj>
                </mc:Choice>
                <mc:Fallback>
                  <p:oleObj name="Equation" r:id="rId16" imgW="224784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4361015" y="6182983"/>
                          <a:ext cx="22479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71899377"/>
      </p:ext>
    </p:extLst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3166</TotalTime>
  <Words>69</Words>
  <Application>Microsoft Office PowerPoint</Application>
  <PresentationFormat>Widescreen</PresentationFormat>
  <Paragraphs>28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Times New Roman</vt:lpstr>
      <vt:lpstr>Wingdings</vt:lpstr>
      <vt:lpstr>Soaring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308</cp:revision>
  <cp:lastPrinted>1999-08-25T18:07:04Z</cp:lastPrinted>
  <dcterms:created xsi:type="dcterms:W3CDTF">1999-08-24T13:57:19Z</dcterms:created>
  <dcterms:modified xsi:type="dcterms:W3CDTF">2024-09-16T17:02:49Z</dcterms:modified>
</cp:coreProperties>
</file>