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5" r:id="rId2"/>
  </p:sldMasterIdLst>
  <p:notesMasterIdLst>
    <p:notesMasterId r:id="rId33"/>
  </p:notesMasterIdLst>
  <p:handoutMasterIdLst>
    <p:handoutMasterId r:id="rId34"/>
  </p:handoutMasterIdLst>
  <p:sldIdLst>
    <p:sldId id="433" r:id="rId3"/>
    <p:sldId id="404" r:id="rId4"/>
    <p:sldId id="405" r:id="rId5"/>
    <p:sldId id="406" r:id="rId6"/>
    <p:sldId id="407" r:id="rId7"/>
    <p:sldId id="408" r:id="rId8"/>
    <p:sldId id="409" r:id="rId9"/>
    <p:sldId id="410" r:id="rId10"/>
    <p:sldId id="411" r:id="rId11"/>
    <p:sldId id="412" r:id="rId12"/>
    <p:sldId id="413" r:id="rId13"/>
    <p:sldId id="414" r:id="rId14"/>
    <p:sldId id="415" r:id="rId15"/>
    <p:sldId id="416" r:id="rId16"/>
    <p:sldId id="417" r:id="rId17"/>
    <p:sldId id="418" r:id="rId18"/>
    <p:sldId id="419" r:id="rId19"/>
    <p:sldId id="420" r:id="rId20"/>
    <p:sldId id="421" r:id="rId21"/>
    <p:sldId id="422" r:id="rId22"/>
    <p:sldId id="423" r:id="rId23"/>
    <p:sldId id="424" r:id="rId24"/>
    <p:sldId id="425" r:id="rId25"/>
    <p:sldId id="426" r:id="rId26"/>
    <p:sldId id="427" r:id="rId27"/>
    <p:sldId id="428" r:id="rId28"/>
    <p:sldId id="429" r:id="rId29"/>
    <p:sldId id="430" r:id="rId30"/>
    <p:sldId id="431" r:id="rId31"/>
    <p:sldId id="432" r:id="rId32"/>
  </p:sldIdLst>
  <p:sldSz cx="12192000" cy="685800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CCFFFF"/>
    <a:srgbClr val="0000FF"/>
    <a:srgbClr val="66FFFF"/>
    <a:srgbClr val="FF33CC"/>
    <a:srgbClr val="DDDDDD"/>
    <a:srgbClr val="FF3399"/>
    <a:srgbClr val="FFFF00"/>
    <a:srgbClr val="00FFFF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85" autoAdjust="0"/>
    <p:restoredTop sz="52886" autoAdjust="0"/>
  </p:normalViewPr>
  <p:slideViewPr>
    <p:cSldViewPr snapToGrid="0">
      <p:cViewPr>
        <p:scale>
          <a:sx n="100" d="100"/>
          <a:sy n="100" d="100"/>
        </p:scale>
        <p:origin x="1530" y="3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e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5" Type="http://schemas.openxmlformats.org/officeDocument/2006/relationships/image" Target="../media/image54.wmf"/><Relationship Id="rId4" Type="http://schemas.openxmlformats.org/officeDocument/2006/relationships/image" Target="../media/image53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62.wmf"/><Relationship Id="rId3" Type="http://schemas.openxmlformats.org/officeDocument/2006/relationships/image" Target="../media/image37.wmf"/><Relationship Id="rId7" Type="http://schemas.openxmlformats.org/officeDocument/2006/relationships/image" Target="../media/image61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Relationship Id="rId6" Type="http://schemas.openxmlformats.org/officeDocument/2006/relationships/image" Target="../media/image60.wmf"/><Relationship Id="rId11" Type="http://schemas.openxmlformats.org/officeDocument/2006/relationships/image" Target="../media/image65.wmf"/><Relationship Id="rId5" Type="http://schemas.openxmlformats.org/officeDocument/2006/relationships/image" Target="../media/image59.wmf"/><Relationship Id="rId10" Type="http://schemas.openxmlformats.org/officeDocument/2006/relationships/image" Target="../media/image64.wmf"/><Relationship Id="rId4" Type="http://schemas.openxmlformats.org/officeDocument/2006/relationships/image" Target="../media/image38.wmf"/><Relationship Id="rId9" Type="http://schemas.openxmlformats.org/officeDocument/2006/relationships/image" Target="../media/image63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7.e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0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73.wmf"/><Relationship Id="rId2" Type="http://schemas.openxmlformats.org/officeDocument/2006/relationships/image" Target="../media/image72.wmf"/><Relationship Id="rId1" Type="http://schemas.openxmlformats.org/officeDocument/2006/relationships/image" Target="../media/image71.wmf"/><Relationship Id="rId6" Type="http://schemas.openxmlformats.org/officeDocument/2006/relationships/image" Target="../media/image76.wmf"/><Relationship Id="rId5" Type="http://schemas.openxmlformats.org/officeDocument/2006/relationships/image" Target="../media/image75.wmf"/><Relationship Id="rId4" Type="http://schemas.openxmlformats.org/officeDocument/2006/relationships/image" Target="../media/image74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78.wmf"/><Relationship Id="rId1" Type="http://schemas.openxmlformats.org/officeDocument/2006/relationships/image" Target="../media/image77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80.wmf"/><Relationship Id="rId1" Type="http://schemas.openxmlformats.org/officeDocument/2006/relationships/image" Target="../media/image79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85.wmf"/><Relationship Id="rId7" Type="http://schemas.openxmlformats.org/officeDocument/2006/relationships/image" Target="../media/image89.wmf"/><Relationship Id="rId2" Type="http://schemas.openxmlformats.org/officeDocument/2006/relationships/image" Target="../media/image84.wmf"/><Relationship Id="rId1" Type="http://schemas.openxmlformats.org/officeDocument/2006/relationships/image" Target="../media/image83.wmf"/><Relationship Id="rId6" Type="http://schemas.openxmlformats.org/officeDocument/2006/relationships/image" Target="../media/image88.wmf"/><Relationship Id="rId5" Type="http://schemas.openxmlformats.org/officeDocument/2006/relationships/image" Target="../media/image87.wmf"/><Relationship Id="rId4" Type="http://schemas.openxmlformats.org/officeDocument/2006/relationships/image" Target="../media/image86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92.wmf"/><Relationship Id="rId7" Type="http://schemas.openxmlformats.org/officeDocument/2006/relationships/image" Target="../media/image96.wmf"/><Relationship Id="rId2" Type="http://schemas.openxmlformats.org/officeDocument/2006/relationships/image" Target="../media/image91.wmf"/><Relationship Id="rId1" Type="http://schemas.openxmlformats.org/officeDocument/2006/relationships/image" Target="../media/image90.wmf"/><Relationship Id="rId6" Type="http://schemas.openxmlformats.org/officeDocument/2006/relationships/image" Target="../media/image95.wmf"/><Relationship Id="rId5" Type="http://schemas.openxmlformats.org/officeDocument/2006/relationships/image" Target="../media/image94.wmf"/><Relationship Id="rId4" Type="http://schemas.openxmlformats.org/officeDocument/2006/relationships/image" Target="../media/image9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99.wmf"/><Relationship Id="rId2" Type="http://schemas.openxmlformats.org/officeDocument/2006/relationships/image" Target="../media/image98.wmf"/><Relationship Id="rId1" Type="http://schemas.openxmlformats.org/officeDocument/2006/relationships/image" Target="../media/image97.wmf"/><Relationship Id="rId6" Type="http://schemas.openxmlformats.org/officeDocument/2006/relationships/image" Target="../media/image87.wmf"/><Relationship Id="rId5" Type="http://schemas.openxmlformats.org/officeDocument/2006/relationships/image" Target="../media/image85.wmf"/><Relationship Id="rId4" Type="http://schemas.openxmlformats.org/officeDocument/2006/relationships/image" Target="../media/image100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1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4.wmf"/><Relationship Id="rId2" Type="http://schemas.openxmlformats.org/officeDocument/2006/relationships/image" Target="../media/image103.wmf"/><Relationship Id="rId1" Type="http://schemas.openxmlformats.org/officeDocument/2006/relationships/image" Target="../media/image102.wmf"/><Relationship Id="rId4" Type="http://schemas.openxmlformats.org/officeDocument/2006/relationships/image" Target="../media/image105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9.wmf"/><Relationship Id="rId2" Type="http://schemas.openxmlformats.org/officeDocument/2006/relationships/image" Target="../media/image108.wmf"/><Relationship Id="rId1" Type="http://schemas.openxmlformats.org/officeDocument/2006/relationships/image" Target="../media/image107.wmf"/><Relationship Id="rId6" Type="http://schemas.openxmlformats.org/officeDocument/2006/relationships/image" Target="../media/image112.wmf"/><Relationship Id="rId5" Type="http://schemas.openxmlformats.org/officeDocument/2006/relationships/image" Target="../media/image111.wmf"/><Relationship Id="rId4" Type="http://schemas.openxmlformats.org/officeDocument/2006/relationships/image" Target="../media/image110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5.wmf"/><Relationship Id="rId2" Type="http://schemas.openxmlformats.org/officeDocument/2006/relationships/image" Target="../media/image114.wmf"/><Relationship Id="rId1" Type="http://schemas.openxmlformats.org/officeDocument/2006/relationships/image" Target="../media/image113.wmf"/><Relationship Id="rId5" Type="http://schemas.openxmlformats.org/officeDocument/2006/relationships/image" Target="../media/image117.wmf"/><Relationship Id="rId4" Type="http://schemas.openxmlformats.org/officeDocument/2006/relationships/image" Target="../media/image116.wmf"/></Relationships>
</file>

<file path=ppt/drawings/_rels/vmlDrawing2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9.wmf"/><Relationship Id="rId1" Type="http://schemas.openxmlformats.org/officeDocument/2006/relationships/image" Target="../media/image118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3.wmf"/><Relationship Id="rId2" Type="http://schemas.openxmlformats.org/officeDocument/2006/relationships/image" Target="../media/image122.wmf"/><Relationship Id="rId1" Type="http://schemas.openxmlformats.org/officeDocument/2006/relationships/image" Target="../media/image121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4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7.wmf"/><Relationship Id="rId2" Type="http://schemas.openxmlformats.org/officeDocument/2006/relationships/image" Target="../media/image126.wmf"/><Relationship Id="rId1" Type="http://schemas.openxmlformats.org/officeDocument/2006/relationships/image" Target="../media/image125.wmf"/><Relationship Id="rId5" Type="http://schemas.openxmlformats.org/officeDocument/2006/relationships/image" Target="../media/image129.wmf"/><Relationship Id="rId4" Type="http://schemas.openxmlformats.org/officeDocument/2006/relationships/image" Target="../media/image128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image" Target="../media/image27.wmf"/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12" Type="http://schemas.openxmlformats.org/officeDocument/2006/relationships/image" Target="../media/image26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11" Type="http://schemas.openxmlformats.org/officeDocument/2006/relationships/image" Target="../media/image25.wmf"/><Relationship Id="rId5" Type="http://schemas.openxmlformats.org/officeDocument/2006/relationships/image" Target="../media/image19.wmf"/><Relationship Id="rId15" Type="http://schemas.openxmlformats.org/officeDocument/2006/relationships/image" Target="../media/image29.wmf"/><Relationship Id="rId10" Type="http://schemas.openxmlformats.org/officeDocument/2006/relationships/image" Target="../media/image24.wmf"/><Relationship Id="rId4" Type="http://schemas.openxmlformats.org/officeDocument/2006/relationships/image" Target="../media/image18.wmf"/><Relationship Id="rId9" Type="http://schemas.openxmlformats.org/officeDocument/2006/relationships/image" Target="../media/image23.wmf"/><Relationship Id="rId14" Type="http://schemas.openxmlformats.org/officeDocument/2006/relationships/image" Target="../media/image2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4" Type="http://schemas.openxmlformats.org/officeDocument/2006/relationships/image" Target="../media/image3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5" Type="http://schemas.openxmlformats.org/officeDocument/2006/relationships/image" Target="../media/image40.emf"/><Relationship Id="rId4" Type="http://schemas.openxmlformats.org/officeDocument/2006/relationships/image" Target="../media/image39.png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B40BD5C9-4CDF-4322-A53A-80BBFAE49C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6CE255D9-7460-491D-BAA1-E501A203E3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8749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19138"/>
            <a:ext cx="6400800" cy="3600450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4973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19138"/>
            <a:ext cx="6400800" cy="3600450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721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19138"/>
            <a:ext cx="6400800" cy="3600450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3513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19138"/>
            <a:ext cx="6400800" cy="3600450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7089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19138"/>
            <a:ext cx="6400800" cy="3600450"/>
          </a:xfrm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7137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19138"/>
            <a:ext cx="6400800" cy="3600450"/>
          </a:xfrm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7050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19138"/>
            <a:ext cx="6400800" cy="3600450"/>
          </a:xfrm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4818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19138"/>
            <a:ext cx="6400800" cy="3600450"/>
          </a:xfrm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75718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19138"/>
            <a:ext cx="6400800" cy="360045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1894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19138"/>
            <a:ext cx="6400800" cy="3600450"/>
          </a:xfrm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1622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19138"/>
            <a:ext cx="6400800" cy="3600450"/>
          </a:xfrm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53203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19138"/>
            <a:ext cx="6400800" cy="3600450"/>
          </a:xfrm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01342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19138"/>
            <a:ext cx="6400800" cy="3600450"/>
          </a:xfrm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03875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19138"/>
            <a:ext cx="6400800" cy="3600450"/>
          </a:xfrm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07828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19138"/>
            <a:ext cx="6400800" cy="3600450"/>
          </a:xfrm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57580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19138"/>
            <a:ext cx="6400800" cy="3600450"/>
          </a:xfrm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4742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19138"/>
            <a:ext cx="6400800" cy="3600450"/>
          </a:xfrm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07818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19138"/>
            <a:ext cx="6400800" cy="3600450"/>
          </a:xfrm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16035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19138"/>
            <a:ext cx="6400800" cy="3600450"/>
          </a:xfrm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91709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19138"/>
            <a:ext cx="6400800" cy="3600450"/>
          </a:xfrm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66700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19138"/>
            <a:ext cx="6400800" cy="3600450"/>
          </a:xfrm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991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19138"/>
            <a:ext cx="6400800" cy="3600450"/>
          </a:xfrm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56523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19138"/>
            <a:ext cx="6400800" cy="3600450"/>
          </a:xfrm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3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19138"/>
            <a:ext cx="6400800" cy="3600450"/>
          </a:xfrm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7857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19138"/>
            <a:ext cx="6400800" cy="3600450"/>
          </a:xfrm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434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19138"/>
            <a:ext cx="6400800" cy="3600450"/>
          </a:xfrm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7225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19138"/>
            <a:ext cx="6400800" cy="3600450"/>
          </a:xfrm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5994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19138"/>
            <a:ext cx="6400800" cy="3600450"/>
          </a:xfrm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1945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19138"/>
            <a:ext cx="6400800" cy="3600450"/>
          </a:xfrm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222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9347200" y="649287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88FCC7E-85EA-4A6E-80A4-23A46F2327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9347200" y="649287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88FCC7E-85EA-4A6E-80A4-23A46F2327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9347200" y="649287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88FCC7E-85EA-4A6E-80A4-23A46F2327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1380067" y="1552576"/>
            <a:ext cx="13572067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66565" name="Rectangle 5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1725084" y="762000"/>
            <a:ext cx="103632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914400" y="3429000"/>
            <a:ext cx="85344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9347200" y="649287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888FCC7E-85EA-4A6E-80A4-23A46F2327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9347200" y="649287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88FCC7E-85EA-4A6E-80A4-23A46F2327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9347200" y="649287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88FCC7E-85EA-4A6E-80A4-23A46F2327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9347200" y="649287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88FCC7E-85EA-4A6E-80A4-23A46F2327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9347200" y="649287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88FCC7E-85EA-4A6E-80A4-23A46F2327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9347200" y="649287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88FCC7E-85EA-4A6E-80A4-23A46F2327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9347200" y="649287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88FCC7E-85EA-4A6E-80A4-23A46F2327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9347200" y="649287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88FCC7E-85EA-4A6E-80A4-23A46F2327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9347200" y="649287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88FCC7E-85EA-4A6E-80A4-23A46F2327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9347200" y="649287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88FCC7E-85EA-4A6E-80A4-23A46F23274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2" r:id="rId3"/>
    <p:sldLayoutId id="2147483681" r:id="rId4"/>
    <p:sldLayoutId id="2147483680" r:id="rId5"/>
    <p:sldLayoutId id="2147483679" r:id="rId6"/>
    <p:sldLayoutId id="2147483678" r:id="rId7"/>
    <p:sldLayoutId id="2147483677" r:id="rId8"/>
    <p:sldLayoutId id="2147483676" r:id="rId9"/>
    <p:sldLayoutId id="2147483675" r:id="rId10"/>
    <p:sldLayoutId id="2147483674" r:id="rId11"/>
  </p:sldLayoutIdLst>
  <p:transition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1"/>
          <p:cNvSpPr txBox="1">
            <a:spLocks/>
          </p:cNvSpPr>
          <p:nvPr userDrawn="1"/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88FCC7E-85EA-4A6E-80A4-23A46F23274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9347200" y="649287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888FCC7E-85EA-4A6E-80A4-23A46F23274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6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4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4.bin"/><Relationship Id="rId5" Type="http://schemas.openxmlformats.org/officeDocument/2006/relationships/image" Target="../media/image48.wmf"/><Relationship Id="rId4" Type="http://schemas.openxmlformats.org/officeDocument/2006/relationships/oleObject" Target="../embeddings/oleObject43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7.bin"/><Relationship Id="rId13" Type="http://schemas.openxmlformats.org/officeDocument/2006/relationships/image" Target="../media/image54.wmf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51.wmf"/><Relationship Id="rId12" Type="http://schemas.openxmlformats.org/officeDocument/2006/relationships/oleObject" Target="../embeddings/oleObject4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46.bin"/><Relationship Id="rId11" Type="http://schemas.openxmlformats.org/officeDocument/2006/relationships/image" Target="../media/image53.wmf"/><Relationship Id="rId5" Type="http://schemas.openxmlformats.org/officeDocument/2006/relationships/image" Target="../media/image50.wmf"/><Relationship Id="rId10" Type="http://schemas.openxmlformats.org/officeDocument/2006/relationships/oleObject" Target="../embeddings/oleObject48.bin"/><Relationship Id="rId4" Type="http://schemas.openxmlformats.org/officeDocument/2006/relationships/oleObject" Target="../embeddings/oleObject45.bin"/><Relationship Id="rId9" Type="http://schemas.openxmlformats.org/officeDocument/2006/relationships/image" Target="../media/image52.e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emf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3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51.bin"/><Relationship Id="rId11" Type="http://schemas.openxmlformats.org/officeDocument/2006/relationships/image" Target="../media/image56.png"/><Relationship Id="rId5" Type="http://schemas.openxmlformats.org/officeDocument/2006/relationships/image" Target="../media/image37.wmf"/><Relationship Id="rId10" Type="http://schemas.openxmlformats.org/officeDocument/2006/relationships/oleObject" Target="../embeddings/oleObject53.bin"/><Relationship Id="rId4" Type="http://schemas.openxmlformats.org/officeDocument/2006/relationships/oleObject" Target="../embeddings/oleObject50.bin"/><Relationship Id="rId9" Type="http://schemas.openxmlformats.org/officeDocument/2006/relationships/oleObject" Target="../embeddings/oleObject52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13" Type="http://schemas.openxmlformats.org/officeDocument/2006/relationships/image" Target="../media/image59.wmf"/><Relationship Id="rId18" Type="http://schemas.openxmlformats.org/officeDocument/2006/relationships/oleObject" Target="../embeddings/oleObject59.bin"/><Relationship Id="rId3" Type="http://schemas.openxmlformats.org/officeDocument/2006/relationships/notesSlide" Target="../notesSlides/notesSlide13.xml"/><Relationship Id="rId21" Type="http://schemas.openxmlformats.org/officeDocument/2006/relationships/image" Target="../media/image63.wmf"/><Relationship Id="rId7" Type="http://schemas.openxmlformats.org/officeDocument/2006/relationships/image" Target="../media/image58.wmf"/><Relationship Id="rId12" Type="http://schemas.openxmlformats.org/officeDocument/2006/relationships/oleObject" Target="../embeddings/oleObject56.bin"/><Relationship Id="rId17" Type="http://schemas.openxmlformats.org/officeDocument/2006/relationships/image" Target="../media/image61.wmf"/><Relationship Id="rId25" Type="http://schemas.openxmlformats.org/officeDocument/2006/relationships/image" Target="../media/image65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58.bin"/><Relationship Id="rId20" Type="http://schemas.openxmlformats.org/officeDocument/2006/relationships/oleObject" Target="../embeddings/oleObject60.bin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55.bin"/><Relationship Id="rId11" Type="http://schemas.openxmlformats.org/officeDocument/2006/relationships/image" Target="../media/image38.wmf"/><Relationship Id="rId24" Type="http://schemas.openxmlformats.org/officeDocument/2006/relationships/oleObject" Target="../embeddings/oleObject62.bin"/><Relationship Id="rId5" Type="http://schemas.openxmlformats.org/officeDocument/2006/relationships/image" Target="../media/image57.wmf"/><Relationship Id="rId15" Type="http://schemas.openxmlformats.org/officeDocument/2006/relationships/image" Target="../media/image60.wmf"/><Relationship Id="rId23" Type="http://schemas.openxmlformats.org/officeDocument/2006/relationships/image" Target="../media/image64.wmf"/><Relationship Id="rId10" Type="http://schemas.openxmlformats.org/officeDocument/2006/relationships/oleObject" Target="../embeddings/oleObject35.bin"/><Relationship Id="rId19" Type="http://schemas.openxmlformats.org/officeDocument/2006/relationships/image" Target="../media/image62.wmf"/><Relationship Id="rId4" Type="http://schemas.openxmlformats.org/officeDocument/2006/relationships/oleObject" Target="../embeddings/oleObject54.bin"/><Relationship Id="rId9" Type="http://schemas.openxmlformats.org/officeDocument/2006/relationships/image" Target="../media/image37.wmf"/><Relationship Id="rId14" Type="http://schemas.openxmlformats.org/officeDocument/2006/relationships/oleObject" Target="../embeddings/oleObject57.bin"/><Relationship Id="rId22" Type="http://schemas.openxmlformats.org/officeDocument/2006/relationships/oleObject" Target="../embeddings/oleObject6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67.emf"/><Relationship Id="rId5" Type="http://schemas.openxmlformats.org/officeDocument/2006/relationships/oleObject" Target="../embeddings/oleObject63.bin"/><Relationship Id="rId4" Type="http://schemas.openxmlformats.org/officeDocument/2006/relationships/image" Target="../media/image66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6.bin"/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6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65.bin"/><Relationship Id="rId5" Type="http://schemas.openxmlformats.org/officeDocument/2006/relationships/image" Target="../media/image68.wmf"/><Relationship Id="rId4" Type="http://schemas.openxmlformats.org/officeDocument/2006/relationships/oleObject" Target="../embeddings/oleObject64.bin"/><Relationship Id="rId9" Type="http://schemas.openxmlformats.org/officeDocument/2006/relationships/image" Target="../media/image70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9.bin"/><Relationship Id="rId13" Type="http://schemas.openxmlformats.org/officeDocument/2006/relationships/image" Target="../media/image75.wmf"/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72.wmf"/><Relationship Id="rId12" Type="http://schemas.openxmlformats.org/officeDocument/2006/relationships/oleObject" Target="../embeddings/oleObject7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68.bin"/><Relationship Id="rId11" Type="http://schemas.openxmlformats.org/officeDocument/2006/relationships/image" Target="../media/image74.wmf"/><Relationship Id="rId5" Type="http://schemas.openxmlformats.org/officeDocument/2006/relationships/image" Target="../media/image71.wmf"/><Relationship Id="rId15" Type="http://schemas.openxmlformats.org/officeDocument/2006/relationships/image" Target="../media/image76.wmf"/><Relationship Id="rId10" Type="http://schemas.openxmlformats.org/officeDocument/2006/relationships/oleObject" Target="../embeddings/oleObject70.bin"/><Relationship Id="rId4" Type="http://schemas.openxmlformats.org/officeDocument/2006/relationships/oleObject" Target="../embeddings/oleObject67.bin"/><Relationship Id="rId9" Type="http://schemas.openxmlformats.org/officeDocument/2006/relationships/image" Target="../media/image73.wmf"/><Relationship Id="rId14" Type="http://schemas.openxmlformats.org/officeDocument/2006/relationships/oleObject" Target="../embeddings/oleObject72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7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74.bin"/><Relationship Id="rId5" Type="http://schemas.openxmlformats.org/officeDocument/2006/relationships/image" Target="../media/image77.wmf"/><Relationship Id="rId4" Type="http://schemas.openxmlformats.org/officeDocument/2006/relationships/oleObject" Target="../embeddings/oleObject73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emf"/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8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76.bin"/><Relationship Id="rId5" Type="http://schemas.openxmlformats.org/officeDocument/2006/relationships/image" Target="../media/image79.wmf"/><Relationship Id="rId4" Type="http://schemas.openxmlformats.org/officeDocument/2006/relationships/oleObject" Target="../embeddings/oleObject75.bin"/><Relationship Id="rId9" Type="http://schemas.openxmlformats.org/officeDocument/2006/relationships/image" Target="../media/image82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8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10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7.wmf"/><Relationship Id="rId5" Type="http://schemas.openxmlformats.org/officeDocument/2006/relationships/image" Target="../media/image4.wmf"/><Relationship Id="rId15" Type="http://schemas.openxmlformats.org/officeDocument/2006/relationships/image" Target="../media/image9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wmf"/><Relationship Id="rId14" Type="http://schemas.openxmlformats.org/officeDocument/2006/relationships/oleObject" Target="../embeddings/oleObject6.bin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9.bin"/><Relationship Id="rId13" Type="http://schemas.openxmlformats.org/officeDocument/2006/relationships/image" Target="../media/image87.wmf"/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84.wmf"/><Relationship Id="rId12" Type="http://schemas.openxmlformats.org/officeDocument/2006/relationships/oleObject" Target="../embeddings/oleObject81.bin"/><Relationship Id="rId17" Type="http://schemas.openxmlformats.org/officeDocument/2006/relationships/image" Target="../media/image89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83.bin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78.bin"/><Relationship Id="rId11" Type="http://schemas.openxmlformats.org/officeDocument/2006/relationships/image" Target="../media/image86.wmf"/><Relationship Id="rId5" Type="http://schemas.openxmlformats.org/officeDocument/2006/relationships/image" Target="../media/image83.wmf"/><Relationship Id="rId15" Type="http://schemas.openxmlformats.org/officeDocument/2006/relationships/image" Target="../media/image88.wmf"/><Relationship Id="rId10" Type="http://schemas.openxmlformats.org/officeDocument/2006/relationships/oleObject" Target="../embeddings/oleObject80.bin"/><Relationship Id="rId4" Type="http://schemas.openxmlformats.org/officeDocument/2006/relationships/oleObject" Target="../embeddings/oleObject77.bin"/><Relationship Id="rId9" Type="http://schemas.openxmlformats.org/officeDocument/2006/relationships/image" Target="../media/image85.wmf"/><Relationship Id="rId14" Type="http://schemas.openxmlformats.org/officeDocument/2006/relationships/oleObject" Target="../embeddings/oleObject82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6.bin"/><Relationship Id="rId13" Type="http://schemas.openxmlformats.org/officeDocument/2006/relationships/image" Target="../media/image94.wmf"/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91.wmf"/><Relationship Id="rId12" Type="http://schemas.openxmlformats.org/officeDocument/2006/relationships/oleObject" Target="../embeddings/oleObject88.bin"/><Relationship Id="rId17" Type="http://schemas.openxmlformats.org/officeDocument/2006/relationships/image" Target="../media/image96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90.bin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85.bin"/><Relationship Id="rId11" Type="http://schemas.openxmlformats.org/officeDocument/2006/relationships/image" Target="../media/image93.wmf"/><Relationship Id="rId5" Type="http://schemas.openxmlformats.org/officeDocument/2006/relationships/image" Target="../media/image90.wmf"/><Relationship Id="rId15" Type="http://schemas.openxmlformats.org/officeDocument/2006/relationships/image" Target="../media/image95.wmf"/><Relationship Id="rId10" Type="http://schemas.openxmlformats.org/officeDocument/2006/relationships/oleObject" Target="../embeddings/oleObject87.bin"/><Relationship Id="rId4" Type="http://schemas.openxmlformats.org/officeDocument/2006/relationships/oleObject" Target="../embeddings/oleObject84.bin"/><Relationship Id="rId9" Type="http://schemas.openxmlformats.org/officeDocument/2006/relationships/image" Target="../media/image92.wmf"/><Relationship Id="rId14" Type="http://schemas.openxmlformats.org/officeDocument/2006/relationships/oleObject" Target="../embeddings/oleObject89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3.bin"/><Relationship Id="rId13" Type="http://schemas.openxmlformats.org/officeDocument/2006/relationships/image" Target="../media/image85.wmf"/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98.wmf"/><Relationship Id="rId12" Type="http://schemas.openxmlformats.org/officeDocument/2006/relationships/oleObject" Target="../embeddings/oleObject9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92.bin"/><Relationship Id="rId11" Type="http://schemas.openxmlformats.org/officeDocument/2006/relationships/image" Target="../media/image100.wmf"/><Relationship Id="rId5" Type="http://schemas.openxmlformats.org/officeDocument/2006/relationships/image" Target="../media/image97.wmf"/><Relationship Id="rId15" Type="http://schemas.openxmlformats.org/officeDocument/2006/relationships/image" Target="../media/image87.wmf"/><Relationship Id="rId10" Type="http://schemas.openxmlformats.org/officeDocument/2006/relationships/oleObject" Target="../embeddings/oleObject94.bin"/><Relationship Id="rId4" Type="http://schemas.openxmlformats.org/officeDocument/2006/relationships/oleObject" Target="../embeddings/oleObject91.bin"/><Relationship Id="rId9" Type="http://schemas.openxmlformats.org/officeDocument/2006/relationships/image" Target="../media/image99.wmf"/><Relationship Id="rId14" Type="http://schemas.openxmlformats.org/officeDocument/2006/relationships/oleObject" Target="../embeddings/oleObject96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101.wmf"/><Relationship Id="rId4" Type="http://schemas.openxmlformats.org/officeDocument/2006/relationships/oleObject" Target="../embeddings/oleObject97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0.bin"/><Relationship Id="rId3" Type="http://schemas.openxmlformats.org/officeDocument/2006/relationships/notesSlide" Target="../notesSlides/notesSlide24.xml"/><Relationship Id="rId7" Type="http://schemas.openxmlformats.org/officeDocument/2006/relationships/image" Target="../media/image103.wmf"/><Relationship Id="rId12" Type="http://schemas.openxmlformats.org/officeDocument/2006/relationships/image" Target="../media/image10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99.bin"/><Relationship Id="rId11" Type="http://schemas.openxmlformats.org/officeDocument/2006/relationships/oleObject" Target="../embeddings/oleObject101.bin"/><Relationship Id="rId5" Type="http://schemas.openxmlformats.org/officeDocument/2006/relationships/image" Target="../media/image102.wmf"/><Relationship Id="rId10" Type="http://schemas.openxmlformats.org/officeDocument/2006/relationships/image" Target="../media/image106.emf"/><Relationship Id="rId4" Type="http://schemas.openxmlformats.org/officeDocument/2006/relationships/oleObject" Target="../embeddings/oleObject98.bin"/><Relationship Id="rId9" Type="http://schemas.openxmlformats.org/officeDocument/2006/relationships/image" Target="../media/image104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4.bin"/><Relationship Id="rId13" Type="http://schemas.openxmlformats.org/officeDocument/2006/relationships/image" Target="../media/image111.wmf"/><Relationship Id="rId3" Type="http://schemas.openxmlformats.org/officeDocument/2006/relationships/notesSlide" Target="../notesSlides/notesSlide25.xml"/><Relationship Id="rId7" Type="http://schemas.openxmlformats.org/officeDocument/2006/relationships/image" Target="../media/image108.wmf"/><Relationship Id="rId12" Type="http://schemas.openxmlformats.org/officeDocument/2006/relationships/oleObject" Target="../embeddings/oleObject10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103.bin"/><Relationship Id="rId11" Type="http://schemas.openxmlformats.org/officeDocument/2006/relationships/image" Target="../media/image110.wmf"/><Relationship Id="rId5" Type="http://schemas.openxmlformats.org/officeDocument/2006/relationships/image" Target="../media/image107.wmf"/><Relationship Id="rId15" Type="http://schemas.openxmlformats.org/officeDocument/2006/relationships/image" Target="../media/image112.wmf"/><Relationship Id="rId10" Type="http://schemas.openxmlformats.org/officeDocument/2006/relationships/oleObject" Target="../embeddings/oleObject105.bin"/><Relationship Id="rId4" Type="http://schemas.openxmlformats.org/officeDocument/2006/relationships/oleObject" Target="../embeddings/oleObject102.bin"/><Relationship Id="rId9" Type="http://schemas.openxmlformats.org/officeDocument/2006/relationships/image" Target="../media/image109.wmf"/><Relationship Id="rId14" Type="http://schemas.openxmlformats.org/officeDocument/2006/relationships/oleObject" Target="../embeddings/oleObject107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0.bin"/><Relationship Id="rId13" Type="http://schemas.openxmlformats.org/officeDocument/2006/relationships/image" Target="../media/image117.wmf"/><Relationship Id="rId3" Type="http://schemas.openxmlformats.org/officeDocument/2006/relationships/notesSlide" Target="../notesSlides/notesSlide26.xml"/><Relationship Id="rId7" Type="http://schemas.openxmlformats.org/officeDocument/2006/relationships/image" Target="../media/image114.wmf"/><Relationship Id="rId12" Type="http://schemas.openxmlformats.org/officeDocument/2006/relationships/oleObject" Target="../embeddings/oleObject1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109.bin"/><Relationship Id="rId11" Type="http://schemas.openxmlformats.org/officeDocument/2006/relationships/image" Target="../media/image116.wmf"/><Relationship Id="rId5" Type="http://schemas.openxmlformats.org/officeDocument/2006/relationships/image" Target="../media/image113.wmf"/><Relationship Id="rId10" Type="http://schemas.openxmlformats.org/officeDocument/2006/relationships/oleObject" Target="../embeddings/oleObject111.bin"/><Relationship Id="rId4" Type="http://schemas.openxmlformats.org/officeDocument/2006/relationships/oleObject" Target="../embeddings/oleObject108.bin"/><Relationship Id="rId9" Type="http://schemas.openxmlformats.org/officeDocument/2006/relationships/image" Target="../media/image115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9.wmf"/><Relationship Id="rId3" Type="http://schemas.openxmlformats.org/officeDocument/2006/relationships/notesSlide" Target="../notesSlides/notesSlide27.xml"/><Relationship Id="rId7" Type="http://schemas.openxmlformats.org/officeDocument/2006/relationships/oleObject" Target="../embeddings/oleObject1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120.emf"/><Relationship Id="rId5" Type="http://schemas.openxmlformats.org/officeDocument/2006/relationships/image" Target="../media/image118.wmf"/><Relationship Id="rId4" Type="http://schemas.openxmlformats.org/officeDocument/2006/relationships/oleObject" Target="../embeddings/oleObject113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7.bin"/><Relationship Id="rId3" Type="http://schemas.openxmlformats.org/officeDocument/2006/relationships/notesSlide" Target="../notesSlides/notesSlide28.xml"/><Relationship Id="rId7" Type="http://schemas.openxmlformats.org/officeDocument/2006/relationships/image" Target="../media/image12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116.bin"/><Relationship Id="rId5" Type="http://schemas.openxmlformats.org/officeDocument/2006/relationships/image" Target="../media/image121.wmf"/><Relationship Id="rId10" Type="http://schemas.openxmlformats.org/officeDocument/2006/relationships/image" Target="../media/image120.emf"/><Relationship Id="rId4" Type="http://schemas.openxmlformats.org/officeDocument/2006/relationships/oleObject" Target="../embeddings/oleObject115.bin"/><Relationship Id="rId9" Type="http://schemas.openxmlformats.org/officeDocument/2006/relationships/image" Target="../media/image123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7.vml"/><Relationship Id="rId5" Type="http://schemas.openxmlformats.org/officeDocument/2006/relationships/image" Target="../media/image124.wmf"/><Relationship Id="rId4" Type="http://schemas.openxmlformats.org/officeDocument/2006/relationships/oleObject" Target="../embeddings/oleObject118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4.wmf"/><Relationship Id="rId5" Type="http://schemas.openxmlformats.org/officeDocument/2006/relationships/image" Target="../media/image11.wmf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13.wmf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1.bin"/><Relationship Id="rId13" Type="http://schemas.openxmlformats.org/officeDocument/2006/relationships/image" Target="../media/image129.wmf"/><Relationship Id="rId3" Type="http://schemas.openxmlformats.org/officeDocument/2006/relationships/notesSlide" Target="../notesSlides/notesSlide30.xml"/><Relationship Id="rId7" Type="http://schemas.openxmlformats.org/officeDocument/2006/relationships/image" Target="../media/image126.wmf"/><Relationship Id="rId12" Type="http://schemas.openxmlformats.org/officeDocument/2006/relationships/oleObject" Target="../embeddings/oleObject1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8.vml"/><Relationship Id="rId6" Type="http://schemas.openxmlformats.org/officeDocument/2006/relationships/oleObject" Target="../embeddings/oleObject120.bin"/><Relationship Id="rId11" Type="http://schemas.openxmlformats.org/officeDocument/2006/relationships/image" Target="../media/image128.wmf"/><Relationship Id="rId5" Type="http://schemas.openxmlformats.org/officeDocument/2006/relationships/image" Target="../media/image125.wmf"/><Relationship Id="rId10" Type="http://schemas.openxmlformats.org/officeDocument/2006/relationships/oleObject" Target="../embeddings/oleObject122.bin"/><Relationship Id="rId4" Type="http://schemas.openxmlformats.org/officeDocument/2006/relationships/oleObject" Target="../embeddings/oleObject119.bin"/><Relationship Id="rId9" Type="http://schemas.openxmlformats.org/officeDocument/2006/relationships/image" Target="../media/image127.wmf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9.wmf"/><Relationship Id="rId18" Type="http://schemas.openxmlformats.org/officeDocument/2006/relationships/oleObject" Target="../embeddings/oleObject19.bin"/><Relationship Id="rId26" Type="http://schemas.openxmlformats.org/officeDocument/2006/relationships/oleObject" Target="../embeddings/oleObject23.bin"/><Relationship Id="rId3" Type="http://schemas.openxmlformats.org/officeDocument/2006/relationships/notesSlide" Target="../notesSlides/notesSlide4.xml"/><Relationship Id="rId21" Type="http://schemas.openxmlformats.org/officeDocument/2006/relationships/image" Target="../media/image23.wmf"/><Relationship Id="rId7" Type="http://schemas.openxmlformats.org/officeDocument/2006/relationships/image" Target="../media/image16.wmf"/><Relationship Id="rId12" Type="http://schemas.openxmlformats.org/officeDocument/2006/relationships/oleObject" Target="../embeddings/oleObject16.bin"/><Relationship Id="rId17" Type="http://schemas.openxmlformats.org/officeDocument/2006/relationships/image" Target="../media/image21.wmf"/><Relationship Id="rId25" Type="http://schemas.openxmlformats.org/officeDocument/2006/relationships/image" Target="../media/image25.wmf"/><Relationship Id="rId33" Type="http://schemas.openxmlformats.org/officeDocument/2006/relationships/image" Target="../media/image29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8.bin"/><Relationship Id="rId20" Type="http://schemas.openxmlformats.org/officeDocument/2006/relationships/oleObject" Target="../embeddings/oleObject20.bin"/><Relationship Id="rId29" Type="http://schemas.openxmlformats.org/officeDocument/2006/relationships/image" Target="../media/image27.wmf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3.bin"/><Relationship Id="rId11" Type="http://schemas.openxmlformats.org/officeDocument/2006/relationships/image" Target="../media/image18.wmf"/><Relationship Id="rId24" Type="http://schemas.openxmlformats.org/officeDocument/2006/relationships/oleObject" Target="../embeddings/oleObject22.bin"/><Relationship Id="rId32" Type="http://schemas.openxmlformats.org/officeDocument/2006/relationships/oleObject" Target="../embeddings/oleObject26.bin"/><Relationship Id="rId5" Type="http://schemas.openxmlformats.org/officeDocument/2006/relationships/image" Target="../media/image15.wmf"/><Relationship Id="rId15" Type="http://schemas.openxmlformats.org/officeDocument/2006/relationships/image" Target="../media/image20.wmf"/><Relationship Id="rId23" Type="http://schemas.openxmlformats.org/officeDocument/2006/relationships/image" Target="../media/image24.wmf"/><Relationship Id="rId28" Type="http://schemas.openxmlformats.org/officeDocument/2006/relationships/oleObject" Target="../embeddings/oleObject24.bin"/><Relationship Id="rId10" Type="http://schemas.openxmlformats.org/officeDocument/2006/relationships/oleObject" Target="../embeddings/oleObject15.bin"/><Relationship Id="rId19" Type="http://schemas.openxmlformats.org/officeDocument/2006/relationships/image" Target="../media/image22.wmf"/><Relationship Id="rId31" Type="http://schemas.openxmlformats.org/officeDocument/2006/relationships/image" Target="../media/image28.wmf"/><Relationship Id="rId4" Type="http://schemas.openxmlformats.org/officeDocument/2006/relationships/oleObject" Target="../embeddings/oleObject12.bin"/><Relationship Id="rId9" Type="http://schemas.openxmlformats.org/officeDocument/2006/relationships/image" Target="../media/image17.wmf"/><Relationship Id="rId14" Type="http://schemas.openxmlformats.org/officeDocument/2006/relationships/oleObject" Target="../embeddings/oleObject17.bin"/><Relationship Id="rId22" Type="http://schemas.openxmlformats.org/officeDocument/2006/relationships/oleObject" Target="../embeddings/oleObject21.bin"/><Relationship Id="rId27" Type="http://schemas.openxmlformats.org/officeDocument/2006/relationships/image" Target="../media/image26.wmf"/><Relationship Id="rId30" Type="http://schemas.openxmlformats.org/officeDocument/2006/relationships/oleObject" Target="../embeddings/oleObject25.bin"/><Relationship Id="rId8" Type="http://schemas.openxmlformats.org/officeDocument/2006/relationships/oleObject" Target="../embeddings/oleObject1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3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8.bin"/><Relationship Id="rId5" Type="http://schemas.openxmlformats.org/officeDocument/2006/relationships/image" Target="../media/image30.wmf"/><Relationship Id="rId4" Type="http://schemas.openxmlformats.org/officeDocument/2006/relationships/oleObject" Target="../embeddings/oleObject27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3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0.bin"/><Relationship Id="rId11" Type="http://schemas.openxmlformats.org/officeDocument/2006/relationships/image" Target="../media/image35.wmf"/><Relationship Id="rId5" Type="http://schemas.openxmlformats.org/officeDocument/2006/relationships/image" Target="../media/image32.wmf"/><Relationship Id="rId10" Type="http://schemas.openxmlformats.org/officeDocument/2006/relationships/oleObject" Target="../embeddings/oleObject32.bin"/><Relationship Id="rId4" Type="http://schemas.openxmlformats.org/officeDocument/2006/relationships/oleObject" Target="../embeddings/oleObject29.bin"/><Relationship Id="rId9" Type="http://schemas.openxmlformats.org/officeDocument/2006/relationships/image" Target="../media/image34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13" Type="http://schemas.openxmlformats.org/officeDocument/2006/relationships/image" Target="../media/image40.emf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37.wmf"/><Relationship Id="rId12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4.bin"/><Relationship Id="rId11" Type="http://schemas.openxmlformats.org/officeDocument/2006/relationships/image" Target="../media/image39.png"/><Relationship Id="rId5" Type="http://schemas.openxmlformats.org/officeDocument/2006/relationships/image" Target="../media/image36.wmf"/><Relationship Id="rId10" Type="http://schemas.openxmlformats.org/officeDocument/2006/relationships/oleObject" Target="../embeddings/oleObject36.bin"/><Relationship Id="rId4" Type="http://schemas.openxmlformats.org/officeDocument/2006/relationships/oleObject" Target="../embeddings/oleObject33.bin"/><Relationship Id="rId9" Type="http://schemas.openxmlformats.org/officeDocument/2006/relationships/image" Target="../media/image38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4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4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1.bin"/><Relationship Id="rId5" Type="http://schemas.openxmlformats.org/officeDocument/2006/relationships/image" Target="../media/image44.wmf"/><Relationship Id="rId10" Type="http://schemas.openxmlformats.org/officeDocument/2006/relationships/image" Target="../media/image47.emf"/><Relationship Id="rId4" Type="http://schemas.openxmlformats.org/officeDocument/2006/relationships/oleObject" Target="../embeddings/oleObject40.bin"/><Relationship Id="rId9" Type="http://schemas.openxmlformats.org/officeDocument/2006/relationships/image" Target="../media/image4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88FCC7E-85EA-4A6E-80A4-23A46F23274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1804081" y="2645227"/>
            <a:ext cx="8518525" cy="181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000" b="1" dirty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Notes 21</a:t>
            </a:r>
          </a:p>
          <a:p>
            <a:pPr algn="ctr"/>
            <a:r>
              <a:rPr lang="en-US" sz="1200" b="1" dirty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r>
              <a:rPr lang="en-US" sz="4000" b="1" dirty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4000" b="1" dirty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4000" b="1" dirty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Antenna Properties</a:t>
            </a:r>
            <a:endParaRPr lang="en-US" sz="2800" b="1" dirty="0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2334924" y="267364"/>
            <a:ext cx="7413294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600" b="1" dirty="0">
                <a:solidFill>
                  <a:srgbClr val="0000FF"/>
                </a:solidFill>
              </a:rPr>
              <a:t>ECE 3317</a:t>
            </a:r>
          </a:p>
          <a:p>
            <a:pPr algn="ctr">
              <a:lnSpc>
                <a:spcPct val="80000"/>
              </a:lnSpc>
              <a:spcBef>
                <a:spcPts val="0"/>
              </a:spcBef>
              <a:spcAft>
                <a:spcPts val="3600"/>
              </a:spcAft>
            </a:pPr>
            <a:r>
              <a:rPr lang="en-US" sz="3600" b="1" dirty="0">
                <a:solidFill>
                  <a:srgbClr val="0000FF"/>
                </a:solidFill>
              </a:rPr>
              <a:t>Applied Electromagnetic Waves</a:t>
            </a:r>
          </a:p>
          <a:p>
            <a:pPr algn="ctr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/>
              <a:t>Prof. David R. Jackson</a:t>
            </a:r>
          </a:p>
          <a:p>
            <a:pPr algn="ctr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/>
              <a:t>Fall 2024</a:t>
            </a:r>
          </a:p>
        </p:txBody>
      </p: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75437" y="4793688"/>
            <a:ext cx="1730375" cy="172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9104" y="4749140"/>
            <a:ext cx="2392363" cy="172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23481" y="4853514"/>
            <a:ext cx="1943100" cy="163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603283725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3490914" y="4238350"/>
            <a:ext cx="78739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In dB,</a:t>
            </a:r>
            <a:endParaRPr lang="en-US" sz="2000" dirty="0">
              <a:solidFill>
                <a:srgbClr val="0000FF"/>
              </a:solidFill>
              <a:sym typeface="Symbol" pitchFamily="18" charset="2"/>
            </a:endParaRPr>
          </a:p>
        </p:txBody>
      </p:sp>
      <p:graphicFrame>
        <p:nvGraphicFramePr>
          <p:cNvPr id="8194" name="Object 21"/>
          <p:cNvGraphicFramePr>
            <a:graphicFrameLocks noChangeAspect="1"/>
          </p:cNvGraphicFramePr>
          <p:nvPr/>
        </p:nvGraphicFramePr>
        <p:xfrm>
          <a:off x="3881438" y="1479550"/>
          <a:ext cx="3968750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Equation" r:id="rId4" imgW="2044440" imgH="495000" progId="Equation.DSMT4">
                  <p:embed/>
                </p:oleObj>
              </mc:Choice>
              <mc:Fallback>
                <p:oleObj name="Equation" r:id="rId4" imgW="2044440" imgH="495000" progId="Equation.DSMT4">
                  <p:embed/>
                  <p:pic>
                    <p:nvPicPr>
                      <p:cNvPr id="8194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1438" y="1479550"/>
                        <a:ext cx="3968750" cy="95885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FF33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1733551" y="2985346"/>
            <a:ext cx="8971422" cy="83099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solidFill>
                  <a:srgbClr val="0000FF"/>
                </a:solidFill>
              </a:rPr>
              <a:t>The directivity (in a particular direction) is the ratio of the actual power density radiated in that direction to the power density that would be radiated in that direction if the antenna were an </a:t>
            </a:r>
            <a:r>
              <a:rPr lang="en-US" sz="1600" u="sng" dirty="0">
                <a:solidFill>
                  <a:srgbClr val="0000FF"/>
                </a:solidFill>
              </a:rPr>
              <a:t>isotropic</a:t>
            </a:r>
            <a:r>
              <a:rPr lang="en-US" sz="1600" dirty="0">
                <a:solidFill>
                  <a:srgbClr val="0000FF"/>
                </a:solidFill>
              </a:rPr>
              <a:t> radiator (radiates equally in all directions).</a:t>
            </a:r>
            <a:endParaRPr lang="en-US" sz="1600" dirty="0">
              <a:solidFill>
                <a:srgbClr val="0000FF"/>
              </a:solidFill>
              <a:sym typeface="Symbol" pitchFamily="18" charset="2"/>
            </a:endParaRPr>
          </a:p>
        </p:txBody>
      </p:sp>
      <p:graphicFrame>
        <p:nvGraphicFramePr>
          <p:cNvPr id="8195" name="Object 21"/>
          <p:cNvGraphicFramePr>
            <a:graphicFrameLocks noChangeAspect="1"/>
          </p:cNvGraphicFramePr>
          <p:nvPr/>
        </p:nvGraphicFramePr>
        <p:xfrm>
          <a:off x="4373868" y="4759720"/>
          <a:ext cx="3270091" cy="478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Equation" r:id="rId6" imgW="1726451" imgH="253890" progId="Equation.DSMT4">
                  <p:embed/>
                </p:oleObj>
              </mc:Choice>
              <mc:Fallback>
                <p:oleObj name="Equation" r:id="rId6" imgW="1726451" imgH="253890" progId="Equation.DSMT4">
                  <p:embed/>
                  <p:pic>
                    <p:nvPicPr>
                      <p:cNvPr id="8195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3868" y="4759720"/>
                        <a:ext cx="3270091" cy="478064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FF33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9" name="Text Box 9"/>
          <p:cNvSpPr txBox="1">
            <a:spLocks noChangeArrowheads="1"/>
          </p:cNvSpPr>
          <p:nvPr/>
        </p:nvSpPr>
        <p:spPr bwMode="auto">
          <a:xfrm>
            <a:off x="2103212" y="817109"/>
            <a:ext cx="749756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The </a:t>
            </a:r>
            <a:r>
              <a:rPr lang="en-US" sz="2000" dirty="0">
                <a:solidFill>
                  <a:srgbClr val="FF3300"/>
                </a:solidFill>
              </a:rPr>
              <a:t>directivity</a:t>
            </a:r>
            <a:r>
              <a:rPr lang="en-US" sz="2000" dirty="0">
                <a:solidFill>
                  <a:srgbClr val="0000FF"/>
                </a:solidFill>
              </a:rPr>
              <a:t> of the antenna in the directions (</a:t>
            </a:r>
            <a:r>
              <a:rPr lang="en-US" sz="2000" i="1" dirty="0">
                <a:solidFill>
                  <a:srgbClr val="0000FF"/>
                </a:solidFill>
                <a:sym typeface="Symbol" pitchFamily="18" charset="2"/>
              </a:rPr>
              <a:t></a:t>
            </a:r>
            <a:r>
              <a:rPr lang="en-US" sz="2000" dirty="0">
                <a:solidFill>
                  <a:srgbClr val="0000FF"/>
                </a:solidFill>
                <a:sym typeface="Symbol" pitchFamily="18" charset="2"/>
              </a:rPr>
              <a:t>, </a:t>
            </a:r>
            <a:r>
              <a:rPr lang="en-US" sz="2000" i="1" dirty="0">
                <a:solidFill>
                  <a:srgbClr val="0000FF"/>
                </a:solidFill>
                <a:sym typeface="Symbol" pitchFamily="18" charset="2"/>
              </a:rPr>
              <a:t></a:t>
            </a:r>
            <a:r>
              <a:rPr lang="en-US" sz="2000" dirty="0">
                <a:solidFill>
                  <a:srgbClr val="0000FF"/>
                </a:solidFill>
                <a:sym typeface="Symbol" pitchFamily="18" charset="2"/>
              </a:rPr>
              <a:t>) is defined as</a:t>
            </a:r>
          </a:p>
        </p:txBody>
      </p:sp>
      <p:sp>
        <p:nvSpPr>
          <p:cNvPr id="8200" name="TextBox 7"/>
          <p:cNvSpPr txBox="1">
            <a:spLocks noChangeArrowheads="1"/>
          </p:cNvSpPr>
          <p:nvPr/>
        </p:nvSpPr>
        <p:spPr bwMode="auto">
          <a:xfrm>
            <a:off x="1942290" y="5952479"/>
            <a:ext cx="838524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400" b="1" dirty="0"/>
              <a:t>Note:</a:t>
            </a:r>
            <a:r>
              <a:rPr lang="en-US" sz="1400" dirty="0"/>
              <a:t> The directivity is sometimes referred to as the “directivity with respect to an isotropic radiator.”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8F724EA-3534-4B3F-834B-ABEE13AADB32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0" name="Rectangle 16"/>
          <p:cNvSpPr>
            <a:spLocks noChangeArrowheads="1"/>
          </p:cNvSpPr>
          <p:nvPr/>
        </p:nvSpPr>
        <p:spPr bwMode="auto">
          <a:xfrm>
            <a:off x="1749652" y="65311"/>
            <a:ext cx="8518525" cy="598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000" b="1" dirty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Directivity</a:t>
            </a:r>
          </a:p>
        </p:txBody>
      </p:sp>
    </p:spTree>
    <p:extLst>
      <p:ext uri="{BB962C8B-B14F-4D97-AF65-F5344CB8AC3E}">
        <p14:creationId xmlns:p14="http://schemas.microsoft.com/office/powerpoint/2010/main" val="1985214767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630087" y="1285196"/>
            <a:ext cx="834074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rgbClr val="0000FF"/>
                </a:solidFill>
              </a:rPr>
              <a:t>The directivity is then directly expressed in terms of the far field pattern:</a:t>
            </a:r>
            <a:endParaRPr lang="en-US" sz="2000" dirty="0">
              <a:solidFill>
                <a:srgbClr val="0000FF"/>
              </a:solidFill>
              <a:sym typeface="Symbol" pitchFamily="18" charset="2"/>
            </a:endParaRPr>
          </a:p>
        </p:txBody>
      </p:sp>
      <p:graphicFrame>
        <p:nvGraphicFramePr>
          <p:cNvPr id="9220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3581070"/>
              </p:ext>
            </p:extLst>
          </p:nvPr>
        </p:nvGraphicFramePr>
        <p:xfrm>
          <a:off x="1547114" y="2475756"/>
          <a:ext cx="4140200" cy="1376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Equation" r:id="rId4" imgW="2286000" imgH="761760" progId="Equation.DSMT4">
                  <p:embed/>
                </p:oleObj>
              </mc:Choice>
              <mc:Fallback>
                <p:oleObj name="Equation" r:id="rId4" imgW="2286000" imgH="761760" progId="Equation.DSMT4">
                  <p:embed/>
                  <p:pic>
                    <p:nvPicPr>
                      <p:cNvPr id="922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114" y="2475756"/>
                        <a:ext cx="4140200" cy="1376362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FF33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8F724EA-3534-4B3F-834B-ABEE13AADB32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1749652" y="65311"/>
            <a:ext cx="8518525" cy="598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000" b="1" dirty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Directivity (cont.)</a:t>
            </a: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1219029" y="5273449"/>
            <a:ext cx="80201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Usually, the directions are chosen to corresponds to the main beam direction:</a:t>
            </a:r>
            <a:endParaRPr lang="en-US" dirty="0">
              <a:solidFill>
                <a:srgbClr val="0000FF"/>
              </a:solidFill>
              <a:sym typeface="Symbol" pitchFamily="18" charset="2"/>
            </a:endParaRPr>
          </a:p>
        </p:txBody>
      </p:sp>
      <p:graphicFrame>
        <p:nvGraphicFramePr>
          <p:cNvPr id="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7297310"/>
              </p:ext>
            </p:extLst>
          </p:nvPr>
        </p:nvGraphicFramePr>
        <p:xfrm>
          <a:off x="4982058" y="5910956"/>
          <a:ext cx="1728012" cy="4734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Equation" r:id="rId6" imgW="926698" imgH="253890" progId="Equation.DSMT4">
                  <p:embed/>
                </p:oleObj>
              </mc:Choice>
              <mc:Fallback>
                <p:oleObj name="Equation" r:id="rId6" imgW="926698" imgH="253890" progId="Equation.DSMT4">
                  <p:embed/>
                  <p:pic>
                    <p:nvPicPr>
                      <p:cNvPr id="2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2058" y="5910956"/>
                        <a:ext cx="1728012" cy="4734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289617"/>
              </p:ext>
            </p:extLst>
          </p:nvPr>
        </p:nvGraphicFramePr>
        <p:xfrm>
          <a:off x="7453314" y="2934722"/>
          <a:ext cx="3948112" cy="8911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Equation" r:id="rId8" imgW="4543256" imgH="1025668" progId="Equation.DSMT4">
                  <p:embed/>
                </p:oleObj>
              </mc:Choice>
              <mc:Fallback>
                <p:oleObj name="Equation" r:id="rId8" imgW="4543256" imgH="102566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453314" y="2934722"/>
                        <a:ext cx="3948112" cy="8911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2829363"/>
              </p:ext>
            </p:extLst>
          </p:nvPr>
        </p:nvGraphicFramePr>
        <p:xfrm>
          <a:off x="7454899" y="2093912"/>
          <a:ext cx="3073601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Equation" r:id="rId10" imgW="2044440" imgH="495000" progId="Equation.DSMT4">
                  <p:embed/>
                </p:oleObj>
              </mc:Choice>
              <mc:Fallback>
                <p:oleObj name="Equation" r:id="rId10" imgW="2044440" imgH="495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7454899" y="2093912"/>
                        <a:ext cx="3073601" cy="744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7672391"/>
              </p:ext>
            </p:extLst>
          </p:nvPr>
        </p:nvGraphicFramePr>
        <p:xfrm>
          <a:off x="7513638" y="3944937"/>
          <a:ext cx="3318688" cy="693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1" name="Equation" r:id="rId12" imgW="2247840" imgH="469800" progId="Equation.DSMT4">
                  <p:embed/>
                </p:oleObj>
              </mc:Choice>
              <mc:Fallback>
                <p:oleObj name="Equation" r:id="rId12" imgW="224784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7513638" y="3944937"/>
                        <a:ext cx="3318688" cy="693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Left Brace 5"/>
          <p:cNvSpPr/>
          <p:nvPr/>
        </p:nvSpPr>
        <p:spPr>
          <a:xfrm>
            <a:off x="6619875" y="2000250"/>
            <a:ext cx="666750" cy="2733675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737661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8F724EA-3534-4B3F-834B-ABEE13AADB32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1749652" y="65311"/>
            <a:ext cx="8518525" cy="598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000" b="1" dirty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Directivity (cont.)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62130" y="5255047"/>
            <a:ext cx="35830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Antenna with moderate directivity</a:t>
            </a:r>
          </a:p>
          <a:p>
            <a:pPr algn="ctr"/>
            <a:r>
              <a:rPr lang="en-US" dirty="0"/>
              <a:t>(e.g., dipole)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914311" y="5275245"/>
            <a:ext cx="30444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Antenna with high directivity</a:t>
            </a:r>
          </a:p>
          <a:p>
            <a:pPr algn="ctr"/>
            <a:r>
              <a:rPr lang="en-US" dirty="0"/>
              <a:t>(e.g., horn or dish) 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2209977" y="1293409"/>
            <a:ext cx="3689368" cy="3444659"/>
            <a:chOff x="685977" y="1293408"/>
            <a:chExt cx="3689368" cy="3444659"/>
          </a:xfrm>
        </p:grpSpPr>
        <p:grpSp>
          <p:nvGrpSpPr>
            <p:cNvPr id="14" name="Group 25"/>
            <p:cNvGrpSpPr/>
            <p:nvPr/>
          </p:nvGrpSpPr>
          <p:grpSpPr>
            <a:xfrm>
              <a:off x="685977" y="1293408"/>
              <a:ext cx="3689368" cy="3444659"/>
              <a:chOff x="1917700" y="2260770"/>
              <a:chExt cx="4800600" cy="4308305"/>
            </a:xfrm>
          </p:grpSpPr>
          <p:grpSp>
            <p:nvGrpSpPr>
              <p:cNvPr id="16" name="Group 41"/>
              <p:cNvGrpSpPr>
                <a:grpSpLocks/>
              </p:cNvGrpSpPr>
              <p:nvPr/>
            </p:nvGrpSpPr>
            <p:grpSpPr bwMode="auto">
              <a:xfrm>
                <a:off x="1917700" y="2603500"/>
                <a:ext cx="4800600" cy="3965575"/>
                <a:chOff x="1208" y="1640"/>
                <a:chExt cx="3024" cy="2498"/>
              </a:xfrm>
            </p:grpSpPr>
            <p:sp>
              <p:nvSpPr>
                <p:cNvPr id="18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28" y="2600"/>
                  <a:ext cx="1104" cy="291"/>
                </a:xfrm>
                <a:prstGeom prst="rect">
                  <a:avLst/>
                </a:prstGeom>
                <a:noFill/>
                <a:ln w="44450" cap="rnd" algn="ctr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endParaRPr lang="en-US"/>
                </a:p>
              </p:txBody>
            </p:sp>
            <p:sp>
              <p:nvSpPr>
                <p:cNvPr id="19" name="Line 9"/>
                <p:cNvSpPr>
                  <a:spLocks noChangeShapeType="1"/>
                </p:cNvSpPr>
                <p:nvPr/>
              </p:nvSpPr>
              <p:spPr bwMode="auto">
                <a:xfrm flipV="1">
                  <a:off x="2744" y="1640"/>
                  <a:ext cx="0" cy="2448"/>
                </a:xfrm>
                <a:prstGeom prst="line">
                  <a:avLst/>
                </a:prstGeom>
                <a:noFill/>
                <a:ln w="25400" cap="rnd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" name="Line 10"/>
                <p:cNvSpPr>
                  <a:spLocks noChangeShapeType="1"/>
                </p:cNvSpPr>
                <p:nvPr/>
              </p:nvSpPr>
              <p:spPr bwMode="auto">
                <a:xfrm>
                  <a:off x="1448" y="2888"/>
                  <a:ext cx="2592" cy="0"/>
                </a:xfrm>
                <a:prstGeom prst="line">
                  <a:avLst/>
                </a:prstGeom>
                <a:noFill/>
                <a:ln w="25400" cap="rnd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3025" y="2984"/>
                  <a:ext cx="288" cy="206"/>
                </a:xfrm>
                <a:prstGeom prst="rect">
                  <a:avLst/>
                </a:prstGeom>
                <a:solidFill>
                  <a:schemeClr val="bg1"/>
                </a:solidFill>
                <a:ln w="44450" cap="rnd" algn="ctr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1100" dirty="0"/>
                    <a:t>-9</a:t>
                  </a:r>
                </a:p>
              </p:txBody>
            </p:sp>
            <p:sp>
              <p:nvSpPr>
                <p:cNvPr id="22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443" y="2983"/>
                  <a:ext cx="330" cy="206"/>
                </a:xfrm>
                <a:prstGeom prst="rect">
                  <a:avLst/>
                </a:prstGeom>
                <a:solidFill>
                  <a:schemeClr val="bg1"/>
                </a:solidFill>
                <a:ln w="44450" cap="rnd" algn="ctr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1100" dirty="0"/>
                    <a:t> -3</a:t>
                  </a:r>
                </a:p>
              </p:txBody>
            </p:sp>
            <p:sp>
              <p:nvSpPr>
                <p:cNvPr id="23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238" y="2972"/>
                  <a:ext cx="300" cy="206"/>
                </a:xfrm>
                <a:prstGeom prst="rect">
                  <a:avLst/>
                </a:prstGeom>
                <a:solidFill>
                  <a:schemeClr val="bg1"/>
                </a:solidFill>
                <a:ln w="44450" cap="rnd" algn="ctr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1100" dirty="0"/>
                    <a:t> -6</a:t>
                  </a:r>
                </a:p>
              </p:txBody>
            </p:sp>
            <p:sp>
              <p:nvSpPr>
                <p:cNvPr id="24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3848" y="2696"/>
                  <a:ext cx="384" cy="339"/>
                </a:xfrm>
                <a:prstGeom prst="rect">
                  <a:avLst/>
                </a:prstGeom>
                <a:noFill/>
                <a:ln w="44450" cap="rnd" algn="ctr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1100"/>
                    <a:t>0 dB</a:t>
                  </a:r>
                </a:p>
              </p:txBody>
            </p:sp>
            <p:graphicFrame>
              <p:nvGraphicFramePr>
                <p:cNvPr id="25" name="Object 18"/>
                <p:cNvGraphicFramePr>
                  <a:graphicFrameLocks noChangeAspect="1"/>
                </p:cNvGraphicFramePr>
                <p:nvPr/>
              </p:nvGraphicFramePr>
              <p:xfrm>
                <a:off x="3032" y="1640"/>
                <a:ext cx="137" cy="19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1270" name="Equation" r:id="rId4" imgW="126725" imgH="177415" progId="Equation.DSMT4">
                        <p:embed/>
                      </p:oleObj>
                    </mc:Choice>
                    <mc:Fallback>
                      <p:oleObj name="Equation" r:id="rId4" imgW="126725" imgH="177415" progId="Equation.DSMT4">
                        <p:embed/>
                        <p:pic>
                          <p:nvPicPr>
                            <p:cNvPr id="25" name="Object 18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5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032" y="1640"/>
                              <a:ext cx="137" cy="192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28575" cap="rnd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26" name="Oval 19"/>
                <p:cNvSpPr>
                  <a:spLocks noChangeArrowheads="1"/>
                </p:cNvSpPr>
                <p:nvPr/>
              </p:nvSpPr>
              <p:spPr bwMode="auto">
                <a:xfrm>
                  <a:off x="1640" y="1832"/>
                  <a:ext cx="2208" cy="2160"/>
                </a:xfrm>
                <a:prstGeom prst="ellipse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" name="Oval 20"/>
                <p:cNvSpPr>
                  <a:spLocks noChangeArrowheads="1"/>
                </p:cNvSpPr>
                <p:nvPr/>
              </p:nvSpPr>
              <p:spPr bwMode="auto">
                <a:xfrm>
                  <a:off x="1832" y="1989"/>
                  <a:ext cx="1816" cy="1811"/>
                </a:xfrm>
                <a:prstGeom prst="ellipse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" name="Oval 21"/>
                <p:cNvSpPr>
                  <a:spLocks noChangeArrowheads="1"/>
                </p:cNvSpPr>
                <p:nvPr/>
              </p:nvSpPr>
              <p:spPr bwMode="auto">
                <a:xfrm>
                  <a:off x="2024" y="2168"/>
                  <a:ext cx="1440" cy="1488"/>
                </a:xfrm>
                <a:prstGeom prst="ellipse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" name="Oval 22"/>
                <p:cNvSpPr>
                  <a:spLocks noChangeArrowheads="1"/>
                </p:cNvSpPr>
                <p:nvPr/>
              </p:nvSpPr>
              <p:spPr bwMode="auto">
                <a:xfrm>
                  <a:off x="2216" y="2360"/>
                  <a:ext cx="1056" cy="1104"/>
                </a:xfrm>
                <a:prstGeom prst="ellipse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" name="Oval 23"/>
                <p:cNvSpPr>
                  <a:spLocks noChangeArrowheads="1"/>
                </p:cNvSpPr>
                <p:nvPr/>
              </p:nvSpPr>
              <p:spPr bwMode="auto">
                <a:xfrm>
                  <a:off x="2573" y="2744"/>
                  <a:ext cx="336" cy="336"/>
                </a:xfrm>
                <a:prstGeom prst="ellipse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2120" y="1880"/>
                  <a:ext cx="1200" cy="2064"/>
                </a:xfrm>
                <a:prstGeom prst="line">
                  <a:avLst/>
                </a:prstGeom>
                <a:noFill/>
                <a:ln w="12700" cap="rnd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" name="Line 25"/>
                <p:cNvSpPr>
                  <a:spLocks noChangeShapeType="1"/>
                </p:cNvSpPr>
                <p:nvPr/>
              </p:nvSpPr>
              <p:spPr bwMode="auto">
                <a:xfrm flipH="1" flipV="1">
                  <a:off x="2168" y="1880"/>
                  <a:ext cx="1152" cy="2064"/>
                </a:xfrm>
                <a:prstGeom prst="line">
                  <a:avLst/>
                </a:prstGeom>
                <a:noFill/>
                <a:ln w="12700" cap="rnd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" name="Line 26"/>
                <p:cNvSpPr>
                  <a:spLocks noChangeShapeType="1"/>
                </p:cNvSpPr>
                <p:nvPr/>
              </p:nvSpPr>
              <p:spPr bwMode="auto">
                <a:xfrm flipV="1">
                  <a:off x="1640" y="2312"/>
                  <a:ext cx="2112" cy="1200"/>
                </a:xfrm>
                <a:prstGeom prst="line">
                  <a:avLst/>
                </a:prstGeom>
                <a:noFill/>
                <a:ln w="12700" cap="rnd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" name="Oval 27"/>
                <p:cNvSpPr>
                  <a:spLocks noChangeArrowheads="1"/>
                </p:cNvSpPr>
                <p:nvPr/>
              </p:nvSpPr>
              <p:spPr bwMode="auto">
                <a:xfrm>
                  <a:off x="2744" y="2259"/>
                  <a:ext cx="1104" cy="1248"/>
                </a:xfrm>
                <a:prstGeom prst="ellipse">
                  <a:avLst/>
                </a:prstGeom>
                <a:noFill/>
                <a:ln w="44450" cap="rnd" algn="ctr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" name="Oval 34"/>
                <p:cNvSpPr>
                  <a:spLocks noChangeArrowheads="1"/>
                </p:cNvSpPr>
                <p:nvPr/>
              </p:nvSpPr>
              <p:spPr bwMode="auto">
                <a:xfrm>
                  <a:off x="1640" y="2248"/>
                  <a:ext cx="1104" cy="1248"/>
                </a:xfrm>
                <a:prstGeom prst="ellipse">
                  <a:avLst/>
                </a:prstGeom>
                <a:noFill/>
                <a:ln w="44450" cap="rnd" algn="ctr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" name="Arc 31"/>
                <p:cNvSpPr>
                  <a:spLocks/>
                </p:cNvSpPr>
                <p:nvPr/>
              </p:nvSpPr>
              <p:spPr bwMode="auto">
                <a:xfrm>
                  <a:off x="2744" y="1786"/>
                  <a:ext cx="526" cy="1182"/>
                </a:xfrm>
                <a:custGeom>
                  <a:avLst/>
                  <a:gdLst>
                    <a:gd name="T0" fmla="*/ 10 w 9096"/>
                    <a:gd name="T1" fmla="*/ 0 h 21599"/>
                    <a:gd name="T2" fmla="*/ 526 w 9096"/>
                    <a:gd name="T3" fmla="*/ 110 h 21599"/>
                    <a:gd name="T4" fmla="*/ 0 w 9096"/>
                    <a:gd name="T5" fmla="*/ 1182 h 21599"/>
                    <a:gd name="T6" fmla="*/ 0 60000 65536"/>
                    <a:gd name="T7" fmla="*/ 0 60000 65536"/>
                    <a:gd name="T8" fmla="*/ 0 60000 65536"/>
                    <a:gd name="T9" fmla="*/ 0 w 9096"/>
                    <a:gd name="T10" fmla="*/ 0 h 21599"/>
                    <a:gd name="T11" fmla="*/ 9096 w 9096"/>
                    <a:gd name="T12" fmla="*/ 21599 h 21599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9096" h="21599" fill="none" extrusionOk="0">
                      <a:moveTo>
                        <a:pt x="175" y="-1"/>
                      </a:moveTo>
                      <a:cubicBezTo>
                        <a:pt x="3257" y="24"/>
                        <a:pt x="6299" y="709"/>
                        <a:pt x="9095" y="2007"/>
                      </a:cubicBezTo>
                    </a:path>
                    <a:path w="9096" h="21599" stroke="0" extrusionOk="0">
                      <a:moveTo>
                        <a:pt x="175" y="-1"/>
                      </a:moveTo>
                      <a:cubicBezTo>
                        <a:pt x="3257" y="24"/>
                        <a:pt x="6299" y="709"/>
                        <a:pt x="9095" y="2007"/>
                      </a:cubicBezTo>
                      <a:lnTo>
                        <a:pt x="0" y="21599"/>
                      </a:lnTo>
                      <a:close/>
                    </a:path>
                  </a:pathLst>
                </a:custGeom>
                <a:noFill/>
                <a:ln w="31750" cap="rnd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2984" y="1736"/>
                  <a:ext cx="672" cy="194"/>
                </a:xfrm>
                <a:prstGeom prst="rect">
                  <a:avLst/>
                </a:prstGeom>
                <a:noFill/>
                <a:ln w="44450" cap="rnd" algn="ctr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1000" dirty="0"/>
                    <a:t>30</a:t>
                  </a:r>
                  <a:r>
                    <a:rPr lang="en-US" sz="1000" dirty="0">
                      <a:cs typeface="Arial" charset="0"/>
                    </a:rPr>
                    <a:t>°</a:t>
                  </a:r>
                </a:p>
              </p:txBody>
            </p:sp>
            <p:sp>
              <p:nvSpPr>
                <p:cNvPr id="38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1784" y="1736"/>
                  <a:ext cx="672" cy="194"/>
                </a:xfrm>
                <a:prstGeom prst="rect">
                  <a:avLst/>
                </a:prstGeom>
                <a:noFill/>
                <a:ln w="44450" cap="rnd" algn="ctr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1000"/>
                    <a:t>30</a:t>
                  </a:r>
                  <a:r>
                    <a:rPr lang="en-US" sz="1000">
                      <a:cs typeface="Arial" charset="0"/>
                    </a:rPr>
                    <a:t>°</a:t>
                  </a:r>
                </a:p>
              </p:txBody>
            </p:sp>
            <p:sp>
              <p:nvSpPr>
                <p:cNvPr id="39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1256" y="2216"/>
                  <a:ext cx="672" cy="194"/>
                </a:xfrm>
                <a:prstGeom prst="rect">
                  <a:avLst/>
                </a:prstGeom>
                <a:noFill/>
                <a:ln w="44450" cap="rnd" algn="ctr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1000"/>
                    <a:t>60</a:t>
                  </a:r>
                  <a:r>
                    <a:rPr lang="en-US" sz="1000">
                      <a:cs typeface="Arial" charset="0"/>
                    </a:rPr>
                    <a:t>°</a:t>
                  </a:r>
                </a:p>
              </p:txBody>
            </p:sp>
            <p:sp>
              <p:nvSpPr>
                <p:cNvPr id="40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1208" y="3512"/>
                  <a:ext cx="672" cy="194"/>
                </a:xfrm>
                <a:prstGeom prst="rect">
                  <a:avLst/>
                </a:prstGeom>
                <a:noFill/>
                <a:ln w="44450" cap="rnd" algn="ctr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1000"/>
                    <a:t>120</a:t>
                  </a:r>
                  <a:r>
                    <a:rPr lang="en-US" sz="1000">
                      <a:cs typeface="Arial" charset="0"/>
                    </a:rPr>
                    <a:t>°</a:t>
                  </a:r>
                </a:p>
              </p:txBody>
            </p:sp>
            <p:sp>
              <p:nvSpPr>
                <p:cNvPr id="41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1784" y="3944"/>
                  <a:ext cx="672" cy="194"/>
                </a:xfrm>
                <a:prstGeom prst="rect">
                  <a:avLst/>
                </a:prstGeom>
                <a:noFill/>
                <a:ln w="44450" cap="rnd" algn="ctr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1000"/>
                    <a:t>150</a:t>
                  </a:r>
                  <a:r>
                    <a:rPr lang="en-US" sz="1000">
                      <a:cs typeface="Arial" charset="0"/>
                    </a:rPr>
                    <a:t>°</a:t>
                  </a:r>
                </a:p>
              </p:txBody>
            </p:sp>
            <p:sp>
              <p:nvSpPr>
                <p:cNvPr id="42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3032" y="3944"/>
                  <a:ext cx="672" cy="194"/>
                </a:xfrm>
                <a:prstGeom prst="rect">
                  <a:avLst/>
                </a:prstGeom>
                <a:noFill/>
                <a:ln w="44450" cap="rnd" algn="ctr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1000"/>
                    <a:t>150</a:t>
                  </a:r>
                  <a:r>
                    <a:rPr lang="en-US" sz="1000">
                      <a:cs typeface="Arial" charset="0"/>
                    </a:rPr>
                    <a:t>°</a:t>
                  </a:r>
                </a:p>
              </p:txBody>
            </p:sp>
            <p:sp>
              <p:nvSpPr>
                <p:cNvPr id="43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3560" y="3512"/>
                  <a:ext cx="672" cy="194"/>
                </a:xfrm>
                <a:prstGeom prst="rect">
                  <a:avLst/>
                </a:prstGeom>
                <a:noFill/>
                <a:ln w="44450" cap="rnd" algn="ctr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1000"/>
                    <a:t>120</a:t>
                  </a:r>
                  <a:r>
                    <a:rPr lang="en-US" sz="1000">
                      <a:cs typeface="Arial" charset="0"/>
                    </a:rPr>
                    <a:t>°</a:t>
                  </a:r>
                </a:p>
              </p:txBody>
            </p:sp>
            <p:sp>
              <p:nvSpPr>
                <p:cNvPr id="44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3560" y="2216"/>
                  <a:ext cx="672" cy="194"/>
                </a:xfrm>
                <a:prstGeom prst="rect">
                  <a:avLst/>
                </a:prstGeom>
                <a:noFill/>
                <a:ln w="44450" cap="rnd" algn="ctr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1000"/>
                    <a:t>60</a:t>
                  </a:r>
                  <a:r>
                    <a:rPr lang="en-US" sz="1000">
                      <a:cs typeface="Arial" charset="0"/>
                    </a:rPr>
                    <a:t>°</a:t>
                  </a:r>
                </a:p>
              </p:txBody>
            </p:sp>
            <p:sp>
              <p:nvSpPr>
                <p:cNvPr id="45" name="Oval 6"/>
                <p:cNvSpPr>
                  <a:spLocks noChangeArrowheads="1"/>
                </p:cNvSpPr>
                <p:nvPr/>
              </p:nvSpPr>
              <p:spPr bwMode="auto">
                <a:xfrm>
                  <a:off x="2360" y="2552"/>
                  <a:ext cx="720" cy="720"/>
                </a:xfrm>
                <a:prstGeom prst="ellipse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" name="Line 7"/>
                <p:cNvSpPr>
                  <a:spLocks noChangeShapeType="1"/>
                </p:cNvSpPr>
                <p:nvPr/>
              </p:nvSpPr>
              <p:spPr bwMode="auto">
                <a:xfrm flipH="1" flipV="1">
                  <a:off x="1688" y="2312"/>
                  <a:ext cx="2112" cy="1200"/>
                </a:xfrm>
                <a:prstGeom prst="line">
                  <a:avLst/>
                </a:prstGeom>
                <a:noFill/>
                <a:ln w="12700" cap="rnd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aphicFrame>
            <p:nvGraphicFramePr>
              <p:cNvPr id="17" name="Object 4"/>
              <p:cNvGraphicFramePr>
                <a:graphicFrameLocks noChangeAspect="1"/>
              </p:cNvGraphicFramePr>
              <p:nvPr/>
            </p:nvGraphicFramePr>
            <p:xfrm>
              <a:off x="4270042" y="2260770"/>
              <a:ext cx="196851" cy="21748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271" name="Equation" r:id="rId6" imgW="114102" imgH="126780" progId="Equation.DSMT4">
                      <p:embed/>
                    </p:oleObj>
                  </mc:Choice>
                  <mc:Fallback>
                    <p:oleObj name="Equation" r:id="rId6" imgW="114102" imgH="126780" progId="Equation.DSMT4">
                      <p:embed/>
                      <p:pic>
                        <p:nvPicPr>
                          <p:cNvPr id="17" name="Object 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270042" y="2260770"/>
                            <a:ext cx="196851" cy="21748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28575" cap="rnd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549307" y="2247441"/>
              <a:ext cx="1065764" cy="1834308"/>
            </a:xfrm>
            <a:prstGeom prst="rect">
              <a:avLst/>
            </a:prstGeom>
          </p:spPr>
        </p:pic>
      </p:grpSp>
      <p:grpSp>
        <p:nvGrpSpPr>
          <p:cNvPr id="47" name="Group 46"/>
          <p:cNvGrpSpPr/>
          <p:nvPr/>
        </p:nvGrpSpPr>
        <p:grpSpPr>
          <a:xfrm>
            <a:off x="6493700" y="1293791"/>
            <a:ext cx="3689368" cy="3444659"/>
            <a:chOff x="4969700" y="1293790"/>
            <a:chExt cx="3689368" cy="3444659"/>
          </a:xfrm>
        </p:grpSpPr>
        <p:grpSp>
          <p:nvGrpSpPr>
            <p:cNvPr id="48" name="Group 25"/>
            <p:cNvGrpSpPr/>
            <p:nvPr/>
          </p:nvGrpSpPr>
          <p:grpSpPr>
            <a:xfrm>
              <a:off x="4969700" y="1293790"/>
              <a:ext cx="3689368" cy="3444659"/>
              <a:chOff x="1917700" y="2260770"/>
              <a:chExt cx="4800600" cy="4308305"/>
            </a:xfrm>
          </p:grpSpPr>
          <p:grpSp>
            <p:nvGrpSpPr>
              <p:cNvPr id="50" name="Group 41"/>
              <p:cNvGrpSpPr>
                <a:grpSpLocks/>
              </p:cNvGrpSpPr>
              <p:nvPr/>
            </p:nvGrpSpPr>
            <p:grpSpPr bwMode="auto">
              <a:xfrm>
                <a:off x="1917700" y="2603500"/>
                <a:ext cx="4800600" cy="3965575"/>
                <a:chOff x="1208" y="1640"/>
                <a:chExt cx="3024" cy="2498"/>
              </a:xfrm>
            </p:grpSpPr>
            <p:sp>
              <p:nvSpPr>
                <p:cNvPr id="5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28" y="2600"/>
                  <a:ext cx="1104" cy="291"/>
                </a:xfrm>
                <a:prstGeom prst="rect">
                  <a:avLst/>
                </a:prstGeom>
                <a:noFill/>
                <a:ln w="44450" cap="rnd" algn="ctr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endParaRPr lang="en-US"/>
                </a:p>
              </p:txBody>
            </p:sp>
            <p:sp>
              <p:nvSpPr>
                <p:cNvPr id="53" name="Line 9"/>
                <p:cNvSpPr>
                  <a:spLocks noChangeShapeType="1"/>
                </p:cNvSpPr>
                <p:nvPr/>
              </p:nvSpPr>
              <p:spPr bwMode="auto">
                <a:xfrm flipV="1">
                  <a:off x="2744" y="1640"/>
                  <a:ext cx="0" cy="2448"/>
                </a:xfrm>
                <a:prstGeom prst="line">
                  <a:avLst/>
                </a:prstGeom>
                <a:noFill/>
                <a:ln w="25400" cap="rnd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" name="Line 10"/>
                <p:cNvSpPr>
                  <a:spLocks noChangeShapeType="1"/>
                </p:cNvSpPr>
                <p:nvPr/>
              </p:nvSpPr>
              <p:spPr bwMode="auto">
                <a:xfrm>
                  <a:off x="1448" y="2888"/>
                  <a:ext cx="2592" cy="0"/>
                </a:xfrm>
                <a:prstGeom prst="line">
                  <a:avLst/>
                </a:prstGeom>
                <a:noFill/>
                <a:ln w="25400" cap="rnd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3025" y="2984"/>
                  <a:ext cx="288" cy="206"/>
                </a:xfrm>
                <a:prstGeom prst="rect">
                  <a:avLst/>
                </a:prstGeom>
                <a:solidFill>
                  <a:schemeClr val="bg1"/>
                </a:solidFill>
                <a:ln w="44450" cap="rnd" algn="ctr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1100" dirty="0"/>
                    <a:t>-9</a:t>
                  </a:r>
                </a:p>
              </p:txBody>
            </p:sp>
            <p:sp>
              <p:nvSpPr>
                <p:cNvPr id="56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443" y="2983"/>
                  <a:ext cx="330" cy="206"/>
                </a:xfrm>
                <a:prstGeom prst="rect">
                  <a:avLst/>
                </a:prstGeom>
                <a:solidFill>
                  <a:schemeClr val="bg1"/>
                </a:solidFill>
                <a:ln w="44450" cap="rnd" algn="ctr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1100" dirty="0"/>
                    <a:t> -3</a:t>
                  </a:r>
                </a:p>
              </p:txBody>
            </p:sp>
            <p:sp>
              <p:nvSpPr>
                <p:cNvPr id="57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238" y="2972"/>
                  <a:ext cx="300" cy="206"/>
                </a:xfrm>
                <a:prstGeom prst="rect">
                  <a:avLst/>
                </a:prstGeom>
                <a:solidFill>
                  <a:schemeClr val="bg1"/>
                </a:solidFill>
                <a:ln w="44450" cap="rnd" algn="ctr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1100" dirty="0"/>
                    <a:t> -6</a:t>
                  </a:r>
                </a:p>
              </p:txBody>
            </p:sp>
            <p:sp>
              <p:nvSpPr>
                <p:cNvPr id="58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3848" y="2696"/>
                  <a:ext cx="384" cy="339"/>
                </a:xfrm>
                <a:prstGeom prst="rect">
                  <a:avLst/>
                </a:prstGeom>
                <a:noFill/>
                <a:ln w="44450" cap="rnd" algn="ctr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1100"/>
                    <a:t>0 dB</a:t>
                  </a:r>
                </a:p>
              </p:txBody>
            </p:sp>
            <p:graphicFrame>
              <p:nvGraphicFramePr>
                <p:cNvPr id="59" name="Object 18"/>
                <p:cNvGraphicFramePr>
                  <a:graphicFrameLocks noChangeAspect="1"/>
                </p:cNvGraphicFramePr>
                <p:nvPr/>
              </p:nvGraphicFramePr>
              <p:xfrm>
                <a:off x="3032" y="1640"/>
                <a:ext cx="137" cy="19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1272" name="Equation" r:id="rId9" imgW="126725" imgH="177415" progId="Equation.DSMT4">
                        <p:embed/>
                      </p:oleObj>
                    </mc:Choice>
                    <mc:Fallback>
                      <p:oleObj name="Equation" r:id="rId9" imgW="126725" imgH="177415" progId="Equation.DSMT4">
                        <p:embed/>
                        <p:pic>
                          <p:nvPicPr>
                            <p:cNvPr id="59" name="Object 18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5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032" y="1640"/>
                              <a:ext cx="137" cy="192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28575" cap="rnd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60" name="Oval 19"/>
                <p:cNvSpPr>
                  <a:spLocks noChangeArrowheads="1"/>
                </p:cNvSpPr>
                <p:nvPr/>
              </p:nvSpPr>
              <p:spPr bwMode="auto">
                <a:xfrm>
                  <a:off x="1640" y="1832"/>
                  <a:ext cx="2208" cy="2160"/>
                </a:xfrm>
                <a:prstGeom prst="ellipse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" name="Oval 20"/>
                <p:cNvSpPr>
                  <a:spLocks noChangeArrowheads="1"/>
                </p:cNvSpPr>
                <p:nvPr/>
              </p:nvSpPr>
              <p:spPr bwMode="auto">
                <a:xfrm>
                  <a:off x="1832" y="1989"/>
                  <a:ext cx="1816" cy="1811"/>
                </a:xfrm>
                <a:prstGeom prst="ellipse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" name="Oval 21"/>
                <p:cNvSpPr>
                  <a:spLocks noChangeArrowheads="1"/>
                </p:cNvSpPr>
                <p:nvPr/>
              </p:nvSpPr>
              <p:spPr bwMode="auto">
                <a:xfrm>
                  <a:off x="2024" y="2168"/>
                  <a:ext cx="1440" cy="1488"/>
                </a:xfrm>
                <a:prstGeom prst="ellipse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" name="Oval 22"/>
                <p:cNvSpPr>
                  <a:spLocks noChangeArrowheads="1"/>
                </p:cNvSpPr>
                <p:nvPr/>
              </p:nvSpPr>
              <p:spPr bwMode="auto">
                <a:xfrm>
                  <a:off x="2216" y="2360"/>
                  <a:ext cx="1056" cy="1104"/>
                </a:xfrm>
                <a:prstGeom prst="ellipse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" name="Oval 23"/>
                <p:cNvSpPr>
                  <a:spLocks noChangeArrowheads="1"/>
                </p:cNvSpPr>
                <p:nvPr/>
              </p:nvSpPr>
              <p:spPr bwMode="auto">
                <a:xfrm>
                  <a:off x="2573" y="2744"/>
                  <a:ext cx="336" cy="336"/>
                </a:xfrm>
                <a:prstGeom prst="ellipse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5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2120" y="1880"/>
                  <a:ext cx="1200" cy="2064"/>
                </a:xfrm>
                <a:prstGeom prst="line">
                  <a:avLst/>
                </a:prstGeom>
                <a:noFill/>
                <a:ln w="12700" cap="rnd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6" name="Line 25"/>
                <p:cNvSpPr>
                  <a:spLocks noChangeShapeType="1"/>
                </p:cNvSpPr>
                <p:nvPr/>
              </p:nvSpPr>
              <p:spPr bwMode="auto">
                <a:xfrm flipH="1" flipV="1">
                  <a:off x="2168" y="1880"/>
                  <a:ext cx="1152" cy="2064"/>
                </a:xfrm>
                <a:prstGeom prst="line">
                  <a:avLst/>
                </a:prstGeom>
                <a:noFill/>
                <a:ln w="12700" cap="rnd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7" name="Line 26"/>
                <p:cNvSpPr>
                  <a:spLocks noChangeShapeType="1"/>
                </p:cNvSpPr>
                <p:nvPr/>
              </p:nvSpPr>
              <p:spPr bwMode="auto">
                <a:xfrm flipV="1">
                  <a:off x="1640" y="2312"/>
                  <a:ext cx="2112" cy="1200"/>
                </a:xfrm>
                <a:prstGeom prst="line">
                  <a:avLst/>
                </a:prstGeom>
                <a:noFill/>
                <a:ln w="12700" cap="rnd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" name="Oval 27"/>
                <p:cNvSpPr>
                  <a:spLocks noChangeArrowheads="1"/>
                </p:cNvSpPr>
                <p:nvPr/>
              </p:nvSpPr>
              <p:spPr bwMode="auto">
                <a:xfrm>
                  <a:off x="2762" y="2835"/>
                  <a:ext cx="1104" cy="108"/>
                </a:xfrm>
                <a:prstGeom prst="ellipse">
                  <a:avLst/>
                </a:prstGeom>
                <a:noFill/>
                <a:ln w="44450" cap="rnd" algn="ctr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9" name="Arc 31"/>
                <p:cNvSpPr>
                  <a:spLocks/>
                </p:cNvSpPr>
                <p:nvPr/>
              </p:nvSpPr>
              <p:spPr bwMode="auto">
                <a:xfrm>
                  <a:off x="2744" y="1786"/>
                  <a:ext cx="526" cy="1182"/>
                </a:xfrm>
                <a:custGeom>
                  <a:avLst/>
                  <a:gdLst>
                    <a:gd name="T0" fmla="*/ 10 w 9096"/>
                    <a:gd name="T1" fmla="*/ 0 h 21599"/>
                    <a:gd name="T2" fmla="*/ 526 w 9096"/>
                    <a:gd name="T3" fmla="*/ 110 h 21599"/>
                    <a:gd name="T4" fmla="*/ 0 w 9096"/>
                    <a:gd name="T5" fmla="*/ 1182 h 21599"/>
                    <a:gd name="T6" fmla="*/ 0 60000 65536"/>
                    <a:gd name="T7" fmla="*/ 0 60000 65536"/>
                    <a:gd name="T8" fmla="*/ 0 60000 65536"/>
                    <a:gd name="T9" fmla="*/ 0 w 9096"/>
                    <a:gd name="T10" fmla="*/ 0 h 21599"/>
                    <a:gd name="T11" fmla="*/ 9096 w 9096"/>
                    <a:gd name="T12" fmla="*/ 21599 h 21599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9096" h="21599" fill="none" extrusionOk="0">
                      <a:moveTo>
                        <a:pt x="175" y="-1"/>
                      </a:moveTo>
                      <a:cubicBezTo>
                        <a:pt x="3257" y="24"/>
                        <a:pt x="6299" y="709"/>
                        <a:pt x="9095" y="2007"/>
                      </a:cubicBezTo>
                    </a:path>
                    <a:path w="9096" h="21599" stroke="0" extrusionOk="0">
                      <a:moveTo>
                        <a:pt x="175" y="-1"/>
                      </a:moveTo>
                      <a:cubicBezTo>
                        <a:pt x="3257" y="24"/>
                        <a:pt x="6299" y="709"/>
                        <a:pt x="9095" y="2007"/>
                      </a:cubicBezTo>
                      <a:lnTo>
                        <a:pt x="0" y="21599"/>
                      </a:lnTo>
                      <a:close/>
                    </a:path>
                  </a:pathLst>
                </a:custGeom>
                <a:noFill/>
                <a:ln w="31750" cap="rnd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0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2984" y="1736"/>
                  <a:ext cx="672" cy="194"/>
                </a:xfrm>
                <a:prstGeom prst="rect">
                  <a:avLst/>
                </a:prstGeom>
                <a:noFill/>
                <a:ln w="44450" cap="rnd" algn="ctr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1000" dirty="0"/>
                    <a:t>30</a:t>
                  </a:r>
                  <a:r>
                    <a:rPr lang="en-US" sz="1000" dirty="0">
                      <a:cs typeface="Arial" charset="0"/>
                    </a:rPr>
                    <a:t>°</a:t>
                  </a:r>
                </a:p>
              </p:txBody>
            </p:sp>
            <p:sp>
              <p:nvSpPr>
                <p:cNvPr id="71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1784" y="1736"/>
                  <a:ext cx="672" cy="194"/>
                </a:xfrm>
                <a:prstGeom prst="rect">
                  <a:avLst/>
                </a:prstGeom>
                <a:noFill/>
                <a:ln w="44450" cap="rnd" algn="ctr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1000"/>
                    <a:t>30</a:t>
                  </a:r>
                  <a:r>
                    <a:rPr lang="en-US" sz="1000">
                      <a:cs typeface="Arial" charset="0"/>
                    </a:rPr>
                    <a:t>°</a:t>
                  </a:r>
                </a:p>
              </p:txBody>
            </p:sp>
            <p:sp>
              <p:nvSpPr>
                <p:cNvPr id="72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1256" y="2216"/>
                  <a:ext cx="672" cy="194"/>
                </a:xfrm>
                <a:prstGeom prst="rect">
                  <a:avLst/>
                </a:prstGeom>
                <a:noFill/>
                <a:ln w="44450" cap="rnd" algn="ctr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1000"/>
                    <a:t>60</a:t>
                  </a:r>
                  <a:r>
                    <a:rPr lang="en-US" sz="1000">
                      <a:cs typeface="Arial" charset="0"/>
                    </a:rPr>
                    <a:t>°</a:t>
                  </a:r>
                </a:p>
              </p:txBody>
            </p:sp>
            <p:sp>
              <p:nvSpPr>
                <p:cNvPr id="73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1208" y="3512"/>
                  <a:ext cx="672" cy="194"/>
                </a:xfrm>
                <a:prstGeom prst="rect">
                  <a:avLst/>
                </a:prstGeom>
                <a:noFill/>
                <a:ln w="44450" cap="rnd" algn="ctr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1000"/>
                    <a:t>120</a:t>
                  </a:r>
                  <a:r>
                    <a:rPr lang="en-US" sz="1000">
                      <a:cs typeface="Arial" charset="0"/>
                    </a:rPr>
                    <a:t>°</a:t>
                  </a:r>
                </a:p>
              </p:txBody>
            </p:sp>
            <p:sp>
              <p:nvSpPr>
                <p:cNvPr id="74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1784" y="3944"/>
                  <a:ext cx="672" cy="194"/>
                </a:xfrm>
                <a:prstGeom prst="rect">
                  <a:avLst/>
                </a:prstGeom>
                <a:noFill/>
                <a:ln w="44450" cap="rnd" algn="ctr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1000"/>
                    <a:t>150</a:t>
                  </a:r>
                  <a:r>
                    <a:rPr lang="en-US" sz="1000">
                      <a:cs typeface="Arial" charset="0"/>
                    </a:rPr>
                    <a:t>°</a:t>
                  </a:r>
                </a:p>
              </p:txBody>
            </p:sp>
            <p:sp>
              <p:nvSpPr>
                <p:cNvPr id="75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3032" y="3944"/>
                  <a:ext cx="672" cy="194"/>
                </a:xfrm>
                <a:prstGeom prst="rect">
                  <a:avLst/>
                </a:prstGeom>
                <a:noFill/>
                <a:ln w="44450" cap="rnd" algn="ctr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1000"/>
                    <a:t>150</a:t>
                  </a:r>
                  <a:r>
                    <a:rPr lang="en-US" sz="1000">
                      <a:cs typeface="Arial" charset="0"/>
                    </a:rPr>
                    <a:t>°</a:t>
                  </a:r>
                </a:p>
              </p:txBody>
            </p:sp>
            <p:sp>
              <p:nvSpPr>
                <p:cNvPr id="76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3560" y="3512"/>
                  <a:ext cx="672" cy="194"/>
                </a:xfrm>
                <a:prstGeom prst="rect">
                  <a:avLst/>
                </a:prstGeom>
                <a:noFill/>
                <a:ln w="44450" cap="rnd" algn="ctr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1000"/>
                    <a:t>120</a:t>
                  </a:r>
                  <a:r>
                    <a:rPr lang="en-US" sz="1000">
                      <a:cs typeface="Arial" charset="0"/>
                    </a:rPr>
                    <a:t>°</a:t>
                  </a:r>
                </a:p>
              </p:txBody>
            </p:sp>
            <p:sp>
              <p:nvSpPr>
                <p:cNvPr id="77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3560" y="2216"/>
                  <a:ext cx="672" cy="194"/>
                </a:xfrm>
                <a:prstGeom prst="rect">
                  <a:avLst/>
                </a:prstGeom>
                <a:noFill/>
                <a:ln w="44450" cap="rnd" algn="ctr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1000"/>
                    <a:t>60</a:t>
                  </a:r>
                  <a:r>
                    <a:rPr lang="en-US" sz="1000">
                      <a:cs typeface="Arial" charset="0"/>
                    </a:rPr>
                    <a:t>°</a:t>
                  </a:r>
                </a:p>
              </p:txBody>
            </p:sp>
            <p:sp>
              <p:nvSpPr>
                <p:cNvPr id="78" name="Oval 6"/>
                <p:cNvSpPr>
                  <a:spLocks noChangeArrowheads="1"/>
                </p:cNvSpPr>
                <p:nvPr/>
              </p:nvSpPr>
              <p:spPr bwMode="auto">
                <a:xfrm>
                  <a:off x="2360" y="2552"/>
                  <a:ext cx="720" cy="720"/>
                </a:xfrm>
                <a:prstGeom prst="ellipse">
                  <a:avLst/>
                </a:prstGeom>
                <a:noFill/>
                <a:ln w="19050" cap="rnd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" name="Line 7"/>
                <p:cNvSpPr>
                  <a:spLocks noChangeShapeType="1"/>
                </p:cNvSpPr>
                <p:nvPr/>
              </p:nvSpPr>
              <p:spPr bwMode="auto">
                <a:xfrm flipH="1" flipV="1">
                  <a:off x="1688" y="2312"/>
                  <a:ext cx="2112" cy="1200"/>
                </a:xfrm>
                <a:prstGeom prst="line">
                  <a:avLst/>
                </a:prstGeom>
                <a:noFill/>
                <a:ln w="12700" cap="rnd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aphicFrame>
            <p:nvGraphicFramePr>
              <p:cNvPr id="51" name="Object 4"/>
              <p:cNvGraphicFramePr>
                <a:graphicFrameLocks noChangeAspect="1"/>
              </p:cNvGraphicFramePr>
              <p:nvPr/>
            </p:nvGraphicFramePr>
            <p:xfrm>
              <a:off x="4270042" y="2260770"/>
              <a:ext cx="196851" cy="21748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273" name="Equation" r:id="rId10" imgW="114102" imgH="126780" progId="Equation.DSMT4">
                      <p:embed/>
                    </p:oleObj>
                  </mc:Choice>
                  <mc:Fallback>
                    <p:oleObj name="Equation" r:id="rId10" imgW="114102" imgH="126780" progId="Equation.DSMT4">
                      <p:embed/>
                      <p:pic>
                        <p:nvPicPr>
                          <p:cNvPr id="51" name="Object 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270042" y="2260770"/>
                            <a:ext cx="196851" cy="21748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28575" cap="rnd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pic>
          <p:nvPicPr>
            <p:cNvPr id="49" name="Picture 12" descr="horn_antenna"/>
            <p:cNvPicPr>
              <a:picLocks noChangeAspect="1" noChangeArrowheads="1"/>
            </p:cNvPicPr>
            <p:nvPr/>
          </p:nvPicPr>
          <p:blipFill rotWithShape="1">
            <a:blip r:embed="rId11" cstate="print"/>
            <a:srcRect r="25895"/>
            <a:stretch/>
          </p:blipFill>
          <p:spPr bwMode="auto">
            <a:xfrm>
              <a:off x="5433763" y="2685886"/>
              <a:ext cx="1418729" cy="944574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314080313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1871429" y="992424"/>
            <a:ext cx="45611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Two Common Cases: Dipole Antennas</a:t>
            </a:r>
            <a:endParaRPr lang="en-US" sz="2000" dirty="0">
              <a:solidFill>
                <a:srgbClr val="FF0000"/>
              </a:solidFill>
              <a:sym typeface="Symbol" pitchFamily="18" charset="2"/>
            </a:endParaRPr>
          </a:p>
        </p:txBody>
      </p:sp>
      <p:sp>
        <p:nvSpPr>
          <p:cNvPr id="10245" name="Text Box 9"/>
          <p:cNvSpPr txBox="1">
            <a:spLocks noChangeArrowheads="1"/>
          </p:cNvSpPr>
          <p:nvPr/>
        </p:nvSpPr>
        <p:spPr bwMode="auto">
          <a:xfrm>
            <a:off x="1978025" y="1717322"/>
            <a:ext cx="49736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Short dipole wire antenna (</a:t>
            </a:r>
            <a:r>
              <a:rPr lang="en-US" i="1" dirty="0">
                <a:latin typeface="Times New Roman" pitchFamily="18" charset="0"/>
              </a:rPr>
              <a:t>l</a:t>
            </a:r>
            <a:r>
              <a:rPr lang="en-US" dirty="0">
                <a:latin typeface="Times New Roman" pitchFamily="18" charset="0"/>
              </a:rPr>
              <a:t> &lt;&lt; </a:t>
            </a:r>
            <a:r>
              <a:rPr lang="en-US" i="1" dirty="0">
                <a:latin typeface="Times New Roman" pitchFamily="18" charset="0"/>
                <a:sym typeface="Symbol" pitchFamily="18" charset="2"/>
              </a:rPr>
              <a:t></a:t>
            </a:r>
            <a:r>
              <a:rPr lang="en-US" baseline="-25000" dirty="0">
                <a:latin typeface="Times New Roman" pitchFamily="18" charset="0"/>
                <a:sym typeface="Symbol" pitchFamily="18" charset="2"/>
              </a:rPr>
              <a:t>0</a:t>
            </a:r>
            <a:r>
              <a:rPr lang="en-US" dirty="0">
                <a:sym typeface="Symbol" pitchFamily="18" charset="2"/>
              </a:rPr>
              <a:t>):  </a:t>
            </a:r>
            <a:r>
              <a:rPr lang="en-US" b="1" i="1" dirty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D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 = 1.5</a:t>
            </a:r>
          </a:p>
        </p:txBody>
      </p:sp>
      <p:sp>
        <p:nvSpPr>
          <p:cNvPr id="10246" name="Text Box 10"/>
          <p:cNvSpPr txBox="1">
            <a:spLocks noChangeArrowheads="1"/>
          </p:cNvSpPr>
          <p:nvPr/>
        </p:nvSpPr>
        <p:spPr bwMode="auto">
          <a:xfrm>
            <a:off x="1959881" y="2225322"/>
            <a:ext cx="71961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Resonant half-wavelength dipole wire antenna (</a:t>
            </a:r>
            <a:r>
              <a:rPr lang="en-US" i="1" dirty="0">
                <a:latin typeface="Times New Roman" pitchFamily="18" charset="0"/>
              </a:rPr>
              <a:t>l</a:t>
            </a:r>
            <a:r>
              <a:rPr lang="en-US" dirty="0">
                <a:latin typeface="Times New Roman" pitchFamily="18" charset="0"/>
              </a:rPr>
              <a:t> = </a:t>
            </a:r>
            <a:r>
              <a:rPr lang="en-US" i="1" dirty="0">
                <a:latin typeface="Times New Roman" pitchFamily="18" charset="0"/>
                <a:sym typeface="Symbol" pitchFamily="18" charset="2"/>
              </a:rPr>
              <a:t></a:t>
            </a:r>
            <a:r>
              <a:rPr lang="en-US" baseline="-25000" dirty="0">
                <a:latin typeface="Times New Roman" pitchFamily="18" charset="0"/>
                <a:sym typeface="Symbol" pitchFamily="18" charset="2"/>
              </a:rPr>
              <a:t>0 </a:t>
            </a:r>
            <a:r>
              <a:rPr lang="en-US" dirty="0">
                <a:latin typeface="Times New Roman" pitchFamily="18" charset="0"/>
                <a:sym typeface="Symbol" pitchFamily="18" charset="2"/>
              </a:rPr>
              <a:t>/ 2</a:t>
            </a:r>
            <a:r>
              <a:rPr lang="en-US" dirty="0">
                <a:sym typeface="Symbol" pitchFamily="18" charset="2"/>
              </a:rPr>
              <a:t>):  </a:t>
            </a:r>
            <a:r>
              <a:rPr lang="en-US" b="1" i="1" dirty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D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 = 1.643</a:t>
            </a:r>
            <a:endParaRPr lang="en-US" b="1" dirty="0">
              <a:solidFill>
                <a:srgbClr val="0000FF"/>
              </a:solidFill>
              <a:sym typeface="Symbol" pitchFamily="18" charset="2"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8F724EA-3534-4B3F-834B-ABEE13AADB32}" type="slidenum">
              <a:rPr lang="en-US" smtClean="0"/>
              <a:pPr/>
              <a:t>13</a:t>
            </a:fld>
            <a:endParaRPr lang="en-US" dirty="0"/>
          </a:p>
        </p:txBody>
      </p:sp>
      <p:graphicFrame>
        <p:nvGraphicFramePr>
          <p:cNvPr id="2" name="Object 21"/>
          <p:cNvGraphicFramePr>
            <a:graphicFrameLocks noChangeAspect="1"/>
          </p:cNvGraphicFramePr>
          <p:nvPr/>
        </p:nvGraphicFramePr>
        <p:xfrm>
          <a:off x="7726363" y="1608139"/>
          <a:ext cx="2347912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1" name="Equation" r:id="rId4" imgW="1422360" imgH="253800" progId="Equation.DSMT4">
                  <p:embed/>
                </p:oleObj>
              </mc:Choice>
              <mc:Fallback>
                <p:oleObj name="Equation" r:id="rId4" imgW="1422360" imgH="253800" progId="Equation.DSMT4">
                  <p:embed/>
                  <p:pic>
                    <p:nvPicPr>
                      <p:cNvPr id="2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26363" y="1608139"/>
                        <a:ext cx="2347912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FF33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1705794"/>
              </p:ext>
            </p:extLst>
          </p:nvPr>
        </p:nvGraphicFramePr>
        <p:xfrm>
          <a:off x="8389897" y="1189954"/>
          <a:ext cx="884732" cy="3239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2" name="Equation" r:id="rId6" imgW="622030" imgH="228501" progId="Equation.DSMT4">
                  <p:embed/>
                </p:oleObj>
              </mc:Choice>
              <mc:Fallback>
                <p:oleObj name="Equation" r:id="rId6" imgW="622030" imgH="228501" progId="Equation.DSMT4">
                  <p:embed/>
                  <p:pic>
                    <p:nvPicPr>
                      <p:cNvPr id="4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9897" y="1189954"/>
                        <a:ext cx="884732" cy="323986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6" name="Group 25"/>
          <p:cNvGrpSpPr/>
          <p:nvPr/>
        </p:nvGrpSpPr>
        <p:grpSpPr>
          <a:xfrm>
            <a:off x="6404780" y="3264255"/>
            <a:ext cx="3689368" cy="3444659"/>
            <a:chOff x="1917700" y="2260770"/>
            <a:chExt cx="4800600" cy="4308305"/>
          </a:xfrm>
        </p:grpSpPr>
        <p:grpSp>
          <p:nvGrpSpPr>
            <p:cNvPr id="27" name="Group 41"/>
            <p:cNvGrpSpPr>
              <a:grpSpLocks/>
            </p:cNvGrpSpPr>
            <p:nvPr/>
          </p:nvGrpSpPr>
          <p:grpSpPr bwMode="auto">
            <a:xfrm>
              <a:off x="1917700" y="2603500"/>
              <a:ext cx="4800600" cy="3965575"/>
              <a:chOff x="1208" y="1640"/>
              <a:chExt cx="3024" cy="2498"/>
            </a:xfrm>
          </p:grpSpPr>
          <p:sp>
            <p:nvSpPr>
              <p:cNvPr id="29" name="Text Box 8"/>
              <p:cNvSpPr txBox="1">
                <a:spLocks noChangeArrowheads="1"/>
              </p:cNvSpPr>
              <p:nvPr/>
            </p:nvSpPr>
            <p:spPr bwMode="auto">
              <a:xfrm>
                <a:off x="3128" y="2600"/>
                <a:ext cx="1104" cy="291"/>
              </a:xfrm>
              <a:prstGeom prst="rect">
                <a:avLst/>
              </a:prstGeom>
              <a:noFill/>
              <a:ln w="44450" cap="rnd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endParaRPr lang="en-US" dirty="0"/>
              </a:p>
            </p:txBody>
          </p:sp>
          <p:sp>
            <p:nvSpPr>
              <p:cNvPr id="30" name="Line 9"/>
              <p:cNvSpPr>
                <a:spLocks noChangeShapeType="1"/>
              </p:cNvSpPr>
              <p:nvPr/>
            </p:nvSpPr>
            <p:spPr bwMode="auto">
              <a:xfrm flipV="1">
                <a:off x="2744" y="1640"/>
                <a:ext cx="0" cy="2448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1" name="Line 10"/>
              <p:cNvSpPr>
                <a:spLocks noChangeShapeType="1"/>
              </p:cNvSpPr>
              <p:nvPr/>
            </p:nvSpPr>
            <p:spPr bwMode="auto">
              <a:xfrm>
                <a:off x="1448" y="2888"/>
                <a:ext cx="2592" cy="0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2" name="Text Box 14"/>
              <p:cNvSpPr txBox="1">
                <a:spLocks noChangeArrowheads="1"/>
              </p:cNvSpPr>
              <p:nvPr/>
            </p:nvSpPr>
            <p:spPr bwMode="auto">
              <a:xfrm>
                <a:off x="3025" y="2984"/>
                <a:ext cx="288" cy="206"/>
              </a:xfrm>
              <a:prstGeom prst="rect">
                <a:avLst/>
              </a:prstGeom>
              <a:solidFill>
                <a:schemeClr val="bg1"/>
              </a:solidFill>
              <a:ln w="44450" cap="rnd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100" dirty="0"/>
                  <a:t>-9</a:t>
                </a:r>
              </a:p>
            </p:txBody>
          </p:sp>
          <p:sp>
            <p:nvSpPr>
              <p:cNvPr id="33" name="Text Box 15"/>
              <p:cNvSpPr txBox="1">
                <a:spLocks noChangeArrowheads="1"/>
              </p:cNvSpPr>
              <p:nvPr/>
            </p:nvSpPr>
            <p:spPr bwMode="auto">
              <a:xfrm>
                <a:off x="3443" y="2983"/>
                <a:ext cx="330" cy="206"/>
              </a:xfrm>
              <a:prstGeom prst="rect">
                <a:avLst/>
              </a:prstGeom>
              <a:solidFill>
                <a:schemeClr val="bg1"/>
              </a:solidFill>
              <a:ln w="44450" cap="rnd" algn="ctr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100" dirty="0"/>
                  <a:t> -3</a:t>
                </a:r>
              </a:p>
            </p:txBody>
          </p:sp>
          <p:sp>
            <p:nvSpPr>
              <p:cNvPr id="34" name="Text Box 16"/>
              <p:cNvSpPr txBox="1">
                <a:spLocks noChangeArrowheads="1"/>
              </p:cNvSpPr>
              <p:nvPr/>
            </p:nvSpPr>
            <p:spPr bwMode="auto">
              <a:xfrm>
                <a:off x="3238" y="2972"/>
                <a:ext cx="300" cy="206"/>
              </a:xfrm>
              <a:prstGeom prst="rect">
                <a:avLst/>
              </a:prstGeom>
              <a:solidFill>
                <a:schemeClr val="bg1"/>
              </a:solidFill>
              <a:ln w="44450" cap="rnd" algn="ctr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100" dirty="0"/>
                  <a:t> -6</a:t>
                </a:r>
              </a:p>
            </p:txBody>
          </p:sp>
          <p:sp>
            <p:nvSpPr>
              <p:cNvPr id="35" name="Text Box 17"/>
              <p:cNvSpPr txBox="1">
                <a:spLocks noChangeArrowheads="1"/>
              </p:cNvSpPr>
              <p:nvPr/>
            </p:nvSpPr>
            <p:spPr bwMode="auto">
              <a:xfrm>
                <a:off x="3848" y="2696"/>
                <a:ext cx="384" cy="339"/>
              </a:xfrm>
              <a:prstGeom prst="rect">
                <a:avLst/>
              </a:prstGeom>
              <a:noFill/>
              <a:ln w="44450" cap="rnd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100" dirty="0"/>
                  <a:t>0 dB</a:t>
                </a:r>
              </a:p>
            </p:txBody>
          </p:sp>
          <p:graphicFrame>
            <p:nvGraphicFramePr>
              <p:cNvPr id="36" name="Object 18"/>
              <p:cNvGraphicFramePr>
                <a:graphicFrameLocks noChangeAspect="1"/>
              </p:cNvGraphicFramePr>
              <p:nvPr/>
            </p:nvGraphicFramePr>
            <p:xfrm>
              <a:off x="3032" y="1640"/>
              <a:ext cx="137" cy="19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303" name="Equation" r:id="rId8" imgW="126725" imgH="177415" progId="Equation.DSMT4">
                      <p:embed/>
                    </p:oleObj>
                  </mc:Choice>
                  <mc:Fallback>
                    <p:oleObj name="Equation" r:id="rId8" imgW="126725" imgH="177415" progId="Equation.DSMT4">
                      <p:embed/>
                      <p:pic>
                        <p:nvPicPr>
                          <p:cNvPr id="36" name="Object 1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032" y="1640"/>
                            <a:ext cx="137" cy="19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28575" cap="rnd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7" name="Oval 19"/>
              <p:cNvSpPr>
                <a:spLocks noChangeArrowheads="1"/>
              </p:cNvSpPr>
              <p:nvPr/>
            </p:nvSpPr>
            <p:spPr bwMode="auto">
              <a:xfrm>
                <a:off x="1640" y="1832"/>
                <a:ext cx="2208" cy="2160"/>
              </a:xfrm>
              <a:prstGeom prst="ellipse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38" name="Oval 20"/>
              <p:cNvSpPr>
                <a:spLocks noChangeArrowheads="1"/>
              </p:cNvSpPr>
              <p:nvPr/>
            </p:nvSpPr>
            <p:spPr bwMode="auto">
              <a:xfrm>
                <a:off x="1832" y="1989"/>
                <a:ext cx="1816" cy="1811"/>
              </a:xfrm>
              <a:prstGeom prst="ellipse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39" name="Oval 21"/>
              <p:cNvSpPr>
                <a:spLocks noChangeArrowheads="1"/>
              </p:cNvSpPr>
              <p:nvPr/>
            </p:nvSpPr>
            <p:spPr bwMode="auto">
              <a:xfrm>
                <a:off x="2024" y="2168"/>
                <a:ext cx="1440" cy="1488"/>
              </a:xfrm>
              <a:prstGeom prst="ellipse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40" name="Oval 22"/>
              <p:cNvSpPr>
                <a:spLocks noChangeArrowheads="1"/>
              </p:cNvSpPr>
              <p:nvPr/>
            </p:nvSpPr>
            <p:spPr bwMode="auto">
              <a:xfrm>
                <a:off x="2216" y="2360"/>
                <a:ext cx="1056" cy="1104"/>
              </a:xfrm>
              <a:prstGeom prst="ellipse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41" name="Oval 23"/>
              <p:cNvSpPr>
                <a:spLocks noChangeArrowheads="1"/>
              </p:cNvSpPr>
              <p:nvPr/>
            </p:nvSpPr>
            <p:spPr bwMode="auto">
              <a:xfrm>
                <a:off x="2573" y="2744"/>
                <a:ext cx="336" cy="336"/>
              </a:xfrm>
              <a:prstGeom prst="ellipse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42" name="Line 24"/>
              <p:cNvSpPr>
                <a:spLocks noChangeShapeType="1"/>
              </p:cNvSpPr>
              <p:nvPr/>
            </p:nvSpPr>
            <p:spPr bwMode="auto">
              <a:xfrm flipV="1">
                <a:off x="2120" y="1880"/>
                <a:ext cx="1200" cy="2064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3" name="Line 25"/>
              <p:cNvSpPr>
                <a:spLocks noChangeShapeType="1"/>
              </p:cNvSpPr>
              <p:nvPr/>
            </p:nvSpPr>
            <p:spPr bwMode="auto">
              <a:xfrm flipH="1" flipV="1">
                <a:off x="2168" y="1880"/>
                <a:ext cx="1152" cy="2064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4" name="Line 26"/>
              <p:cNvSpPr>
                <a:spLocks noChangeShapeType="1"/>
              </p:cNvSpPr>
              <p:nvPr/>
            </p:nvSpPr>
            <p:spPr bwMode="auto">
              <a:xfrm flipV="1">
                <a:off x="1640" y="2312"/>
                <a:ext cx="2112" cy="120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5" name="Oval 27"/>
              <p:cNvSpPr>
                <a:spLocks noChangeArrowheads="1"/>
              </p:cNvSpPr>
              <p:nvPr/>
            </p:nvSpPr>
            <p:spPr bwMode="auto">
              <a:xfrm>
                <a:off x="2744" y="2203"/>
                <a:ext cx="1104" cy="1389"/>
              </a:xfrm>
              <a:prstGeom prst="ellipse">
                <a:avLst/>
              </a:prstGeom>
              <a:noFill/>
              <a:ln w="44450" cap="rnd" algn="ctr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46" name="Oval 30"/>
              <p:cNvSpPr>
                <a:spLocks noChangeArrowheads="1"/>
              </p:cNvSpPr>
              <p:nvPr/>
            </p:nvSpPr>
            <p:spPr bwMode="auto">
              <a:xfrm>
                <a:off x="1640" y="2248"/>
                <a:ext cx="1104" cy="1264"/>
              </a:xfrm>
              <a:prstGeom prst="ellipse">
                <a:avLst/>
              </a:prstGeom>
              <a:noFill/>
              <a:ln w="44450" cap="rnd" algn="ctr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47" name="Arc 31"/>
              <p:cNvSpPr>
                <a:spLocks/>
              </p:cNvSpPr>
              <p:nvPr/>
            </p:nvSpPr>
            <p:spPr bwMode="auto">
              <a:xfrm>
                <a:off x="2744" y="1786"/>
                <a:ext cx="526" cy="1182"/>
              </a:xfrm>
              <a:custGeom>
                <a:avLst/>
                <a:gdLst>
                  <a:gd name="T0" fmla="*/ 10 w 9096"/>
                  <a:gd name="T1" fmla="*/ 0 h 21599"/>
                  <a:gd name="T2" fmla="*/ 526 w 9096"/>
                  <a:gd name="T3" fmla="*/ 110 h 21599"/>
                  <a:gd name="T4" fmla="*/ 0 w 9096"/>
                  <a:gd name="T5" fmla="*/ 1182 h 21599"/>
                  <a:gd name="T6" fmla="*/ 0 60000 65536"/>
                  <a:gd name="T7" fmla="*/ 0 60000 65536"/>
                  <a:gd name="T8" fmla="*/ 0 60000 65536"/>
                  <a:gd name="T9" fmla="*/ 0 w 9096"/>
                  <a:gd name="T10" fmla="*/ 0 h 21599"/>
                  <a:gd name="T11" fmla="*/ 9096 w 9096"/>
                  <a:gd name="T12" fmla="*/ 21599 h 2159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096" h="21599" fill="none" extrusionOk="0">
                    <a:moveTo>
                      <a:pt x="175" y="-1"/>
                    </a:moveTo>
                    <a:cubicBezTo>
                      <a:pt x="3257" y="24"/>
                      <a:pt x="6299" y="709"/>
                      <a:pt x="9095" y="2007"/>
                    </a:cubicBezTo>
                  </a:path>
                  <a:path w="9096" h="21599" stroke="0" extrusionOk="0">
                    <a:moveTo>
                      <a:pt x="175" y="-1"/>
                    </a:moveTo>
                    <a:cubicBezTo>
                      <a:pt x="3257" y="24"/>
                      <a:pt x="6299" y="709"/>
                      <a:pt x="9095" y="2007"/>
                    </a:cubicBezTo>
                    <a:lnTo>
                      <a:pt x="0" y="21599"/>
                    </a:lnTo>
                    <a:close/>
                  </a:path>
                </a:pathLst>
              </a:custGeom>
              <a:noFill/>
              <a:ln w="31750" cap="rnd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48" name="Text Box 32"/>
              <p:cNvSpPr txBox="1">
                <a:spLocks noChangeArrowheads="1"/>
              </p:cNvSpPr>
              <p:nvPr/>
            </p:nvSpPr>
            <p:spPr bwMode="auto">
              <a:xfrm>
                <a:off x="2984" y="1736"/>
                <a:ext cx="672" cy="194"/>
              </a:xfrm>
              <a:prstGeom prst="rect">
                <a:avLst/>
              </a:prstGeom>
              <a:noFill/>
              <a:ln w="44450" cap="rnd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000" dirty="0"/>
                  <a:t>30</a:t>
                </a:r>
                <a:r>
                  <a:rPr lang="en-US" sz="1000" dirty="0">
                    <a:cs typeface="Arial" charset="0"/>
                  </a:rPr>
                  <a:t>°</a:t>
                </a:r>
              </a:p>
            </p:txBody>
          </p:sp>
          <p:sp>
            <p:nvSpPr>
              <p:cNvPr id="49" name="Text Box 33"/>
              <p:cNvSpPr txBox="1">
                <a:spLocks noChangeArrowheads="1"/>
              </p:cNvSpPr>
              <p:nvPr/>
            </p:nvSpPr>
            <p:spPr bwMode="auto">
              <a:xfrm>
                <a:off x="1784" y="1736"/>
                <a:ext cx="672" cy="194"/>
              </a:xfrm>
              <a:prstGeom prst="rect">
                <a:avLst/>
              </a:prstGeom>
              <a:noFill/>
              <a:ln w="44450" cap="rnd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000" dirty="0"/>
                  <a:t>30</a:t>
                </a:r>
                <a:r>
                  <a:rPr lang="en-US" sz="1000" dirty="0">
                    <a:cs typeface="Arial" charset="0"/>
                  </a:rPr>
                  <a:t>°</a:t>
                </a:r>
              </a:p>
            </p:txBody>
          </p:sp>
          <p:sp>
            <p:nvSpPr>
              <p:cNvPr id="50" name="Text Box 34"/>
              <p:cNvSpPr txBox="1">
                <a:spLocks noChangeArrowheads="1"/>
              </p:cNvSpPr>
              <p:nvPr/>
            </p:nvSpPr>
            <p:spPr bwMode="auto">
              <a:xfrm>
                <a:off x="1256" y="2216"/>
                <a:ext cx="672" cy="194"/>
              </a:xfrm>
              <a:prstGeom prst="rect">
                <a:avLst/>
              </a:prstGeom>
              <a:noFill/>
              <a:ln w="44450" cap="rnd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000" dirty="0"/>
                  <a:t>60</a:t>
                </a:r>
                <a:r>
                  <a:rPr lang="en-US" sz="1000" dirty="0">
                    <a:cs typeface="Arial" charset="0"/>
                  </a:rPr>
                  <a:t>°</a:t>
                </a:r>
              </a:p>
            </p:txBody>
          </p:sp>
          <p:sp>
            <p:nvSpPr>
              <p:cNvPr id="51" name="Text Box 35"/>
              <p:cNvSpPr txBox="1">
                <a:spLocks noChangeArrowheads="1"/>
              </p:cNvSpPr>
              <p:nvPr/>
            </p:nvSpPr>
            <p:spPr bwMode="auto">
              <a:xfrm>
                <a:off x="1208" y="3512"/>
                <a:ext cx="672" cy="194"/>
              </a:xfrm>
              <a:prstGeom prst="rect">
                <a:avLst/>
              </a:prstGeom>
              <a:noFill/>
              <a:ln w="44450" cap="rnd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000" dirty="0"/>
                  <a:t>120</a:t>
                </a:r>
                <a:r>
                  <a:rPr lang="en-US" sz="1000" dirty="0">
                    <a:cs typeface="Arial" charset="0"/>
                  </a:rPr>
                  <a:t>°</a:t>
                </a:r>
              </a:p>
            </p:txBody>
          </p:sp>
          <p:sp>
            <p:nvSpPr>
              <p:cNvPr id="52" name="Text Box 36"/>
              <p:cNvSpPr txBox="1">
                <a:spLocks noChangeArrowheads="1"/>
              </p:cNvSpPr>
              <p:nvPr/>
            </p:nvSpPr>
            <p:spPr bwMode="auto">
              <a:xfrm>
                <a:off x="1784" y="3944"/>
                <a:ext cx="672" cy="194"/>
              </a:xfrm>
              <a:prstGeom prst="rect">
                <a:avLst/>
              </a:prstGeom>
              <a:noFill/>
              <a:ln w="44450" cap="rnd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000" dirty="0"/>
                  <a:t>150</a:t>
                </a:r>
                <a:r>
                  <a:rPr lang="en-US" sz="1000" dirty="0">
                    <a:cs typeface="Arial" charset="0"/>
                  </a:rPr>
                  <a:t>°</a:t>
                </a:r>
              </a:p>
            </p:txBody>
          </p:sp>
          <p:sp>
            <p:nvSpPr>
              <p:cNvPr id="53" name="Text Box 37"/>
              <p:cNvSpPr txBox="1">
                <a:spLocks noChangeArrowheads="1"/>
              </p:cNvSpPr>
              <p:nvPr/>
            </p:nvSpPr>
            <p:spPr bwMode="auto">
              <a:xfrm>
                <a:off x="3032" y="3944"/>
                <a:ext cx="672" cy="194"/>
              </a:xfrm>
              <a:prstGeom prst="rect">
                <a:avLst/>
              </a:prstGeom>
              <a:noFill/>
              <a:ln w="44450" cap="rnd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000" dirty="0"/>
                  <a:t>150</a:t>
                </a:r>
                <a:r>
                  <a:rPr lang="en-US" sz="1000" dirty="0">
                    <a:cs typeface="Arial" charset="0"/>
                  </a:rPr>
                  <a:t>°</a:t>
                </a:r>
              </a:p>
            </p:txBody>
          </p:sp>
          <p:sp>
            <p:nvSpPr>
              <p:cNvPr id="54" name="Text Box 38"/>
              <p:cNvSpPr txBox="1">
                <a:spLocks noChangeArrowheads="1"/>
              </p:cNvSpPr>
              <p:nvPr/>
            </p:nvSpPr>
            <p:spPr bwMode="auto">
              <a:xfrm>
                <a:off x="3560" y="3512"/>
                <a:ext cx="672" cy="194"/>
              </a:xfrm>
              <a:prstGeom prst="rect">
                <a:avLst/>
              </a:prstGeom>
              <a:noFill/>
              <a:ln w="44450" cap="rnd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000" dirty="0"/>
                  <a:t>120</a:t>
                </a:r>
                <a:r>
                  <a:rPr lang="en-US" sz="1000" dirty="0">
                    <a:cs typeface="Arial" charset="0"/>
                  </a:rPr>
                  <a:t>°</a:t>
                </a:r>
              </a:p>
            </p:txBody>
          </p:sp>
          <p:sp>
            <p:nvSpPr>
              <p:cNvPr id="55" name="Text Box 39"/>
              <p:cNvSpPr txBox="1">
                <a:spLocks noChangeArrowheads="1"/>
              </p:cNvSpPr>
              <p:nvPr/>
            </p:nvSpPr>
            <p:spPr bwMode="auto">
              <a:xfrm>
                <a:off x="3560" y="2216"/>
                <a:ext cx="672" cy="194"/>
              </a:xfrm>
              <a:prstGeom prst="rect">
                <a:avLst/>
              </a:prstGeom>
              <a:noFill/>
              <a:ln w="44450" cap="rnd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000" dirty="0"/>
                  <a:t>60</a:t>
                </a:r>
                <a:r>
                  <a:rPr lang="en-US" sz="1000" dirty="0">
                    <a:cs typeface="Arial" charset="0"/>
                  </a:rPr>
                  <a:t>°</a:t>
                </a:r>
              </a:p>
            </p:txBody>
          </p:sp>
          <p:sp>
            <p:nvSpPr>
              <p:cNvPr id="57" name="Oval 6"/>
              <p:cNvSpPr>
                <a:spLocks noChangeArrowheads="1"/>
              </p:cNvSpPr>
              <p:nvPr/>
            </p:nvSpPr>
            <p:spPr bwMode="auto">
              <a:xfrm>
                <a:off x="2360" y="2552"/>
                <a:ext cx="720" cy="720"/>
              </a:xfrm>
              <a:prstGeom prst="ellipse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58" name="Line 7"/>
              <p:cNvSpPr>
                <a:spLocks noChangeShapeType="1"/>
              </p:cNvSpPr>
              <p:nvPr/>
            </p:nvSpPr>
            <p:spPr bwMode="auto">
              <a:xfrm flipH="1" flipV="1">
                <a:off x="1688" y="2312"/>
                <a:ext cx="2112" cy="120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graphicFrame>
          <p:nvGraphicFramePr>
            <p:cNvPr id="28" name="Object 4"/>
            <p:cNvGraphicFramePr>
              <a:graphicFrameLocks noChangeAspect="1"/>
            </p:cNvGraphicFramePr>
            <p:nvPr/>
          </p:nvGraphicFramePr>
          <p:xfrm>
            <a:off x="4270042" y="2260770"/>
            <a:ext cx="196851" cy="2174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04" name="Equation" r:id="rId10" imgW="114102" imgH="126780" progId="Equation.DSMT4">
                    <p:embed/>
                  </p:oleObj>
                </mc:Choice>
                <mc:Fallback>
                  <p:oleObj name="Equation" r:id="rId10" imgW="114102" imgH="126780" progId="Equation.DSMT4">
                    <p:embed/>
                    <p:pic>
                      <p:nvPicPr>
                        <p:cNvPr id="28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70042" y="2260770"/>
                          <a:ext cx="196851" cy="2174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28575" cap="rnd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9" name="TextBox 58"/>
          <p:cNvSpPr txBox="1"/>
          <p:nvPr/>
        </p:nvSpPr>
        <p:spPr>
          <a:xfrm>
            <a:off x="9019383" y="3055475"/>
            <a:ext cx="1415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Short dipole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665098" y="3131674"/>
            <a:ext cx="2236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Wire dipole antenna</a:t>
            </a:r>
          </a:p>
        </p:txBody>
      </p:sp>
      <p:sp>
        <p:nvSpPr>
          <p:cNvPr id="60" name="Rectangle 16"/>
          <p:cNvSpPr>
            <a:spLocks noChangeArrowheads="1"/>
          </p:cNvSpPr>
          <p:nvPr/>
        </p:nvSpPr>
        <p:spPr bwMode="auto">
          <a:xfrm>
            <a:off x="1749652" y="65311"/>
            <a:ext cx="8518525" cy="598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000" b="1" dirty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Directivity (cont.)</a:t>
            </a:r>
          </a:p>
        </p:txBody>
      </p:sp>
      <p:graphicFrame>
        <p:nvGraphicFramePr>
          <p:cNvPr id="10395" name="Object 155"/>
          <p:cNvGraphicFramePr>
            <a:graphicFrameLocks noChangeAspect="1"/>
          </p:cNvGraphicFramePr>
          <p:nvPr/>
        </p:nvGraphicFramePr>
        <p:xfrm>
          <a:off x="9212638" y="3411799"/>
          <a:ext cx="1030818" cy="35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5" name="Equation" r:id="rId12" imgW="672808" imgH="228501" progId="Equation.DSMT4">
                  <p:embed/>
                </p:oleObj>
              </mc:Choice>
              <mc:Fallback>
                <p:oleObj name="Equation" r:id="rId12" imgW="672808" imgH="228501" progId="Equation.DSMT4">
                  <p:embed/>
                  <p:pic>
                    <p:nvPicPr>
                      <p:cNvPr id="10395" name="Object 1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12638" y="3411799"/>
                        <a:ext cx="1030818" cy="350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" name="Group 11">
            <a:extLst>
              <a:ext uri="{FF2B5EF4-FFF2-40B4-BE49-F238E27FC236}">
                <a16:creationId xmlns:a16="http://schemas.microsoft.com/office/drawing/2014/main" id="{CB62AC18-67BF-B724-8C85-4BE12F09A879}"/>
              </a:ext>
            </a:extLst>
          </p:cNvPr>
          <p:cNvGrpSpPr/>
          <p:nvPr/>
        </p:nvGrpSpPr>
        <p:grpSpPr>
          <a:xfrm>
            <a:off x="1918465" y="3055475"/>
            <a:ext cx="4383829" cy="3545086"/>
            <a:chOff x="394464" y="3055475"/>
            <a:chExt cx="4383829" cy="3545086"/>
          </a:xfrm>
        </p:grpSpPr>
        <p:sp>
          <p:nvSpPr>
            <p:cNvPr id="10248" name="AutoShape 12"/>
            <p:cNvSpPr>
              <a:spLocks noChangeArrowheads="1"/>
            </p:cNvSpPr>
            <p:nvPr/>
          </p:nvSpPr>
          <p:spPr bwMode="auto">
            <a:xfrm>
              <a:off x="2283589" y="3746971"/>
              <a:ext cx="182563" cy="1341437"/>
            </a:xfrm>
            <a:prstGeom prst="can">
              <a:avLst>
                <a:gd name="adj" fmla="val 63477"/>
              </a:avLst>
            </a:prstGeom>
            <a:solidFill>
              <a:srgbClr val="FFCC66"/>
            </a:solidFill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249" name="AutoShape 13"/>
            <p:cNvSpPr>
              <a:spLocks noChangeArrowheads="1"/>
            </p:cNvSpPr>
            <p:nvPr/>
          </p:nvSpPr>
          <p:spPr bwMode="auto">
            <a:xfrm>
              <a:off x="2283589" y="5199534"/>
              <a:ext cx="182563" cy="1341437"/>
            </a:xfrm>
            <a:prstGeom prst="can">
              <a:avLst>
                <a:gd name="adj" fmla="val 63477"/>
              </a:avLst>
            </a:prstGeom>
            <a:solidFill>
              <a:srgbClr val="FFCC66"/>
            </a:solidFill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250" name="Line 14"/>
            <p:cNvSpPr>
              <a:spLocks noChangeShapeType="1"/>
            </p:cNvSpPr>
            <p:nvPr/>
          </p:nvSpPr>
          <p:spPr bwMode="auto">
            <a:xfrm flipV="1">
              <a:off x="2378839" y="5150321"/>
              <a:ext cx="2051050" cy="317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10251" name="Line 15"/>
            <p:cNvSpPr>
              <a:spLocks noChangeShapeType="1"/>
            </p:cNvSpPr>
            <p:nvPr/>
          </p:nvSpPr>
          <p:spPr bwMode="auto">
            <a:xfrm flipH="1" flipV="1">
              <a:off x="2375664" y="3397721"/>
              <a:ext cx="0" cy="17526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10254" name="Line 18"/>
            <p:cNvSpPr>
              <a:spLocks noChangeShapeType="1"/>
            </p:cNvSpPr>
            <p:nvPr/>
          </p:nvSpPr>
          <p:spPr bwMode="auto">
            <a:xfrm flipH="1">
              <a:off x="1427927" y="5148734"/>
              <a:ext cx="946150" cy="97631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10258" name="Line 24"/>
            <p:cNvSpPr>
              <a:spLocks noChangeShapeType="1"/>
            </p:cNvSpPr>
            <p:nvPr/>
          </p:nvSpPr>
          <p:spPr bwMode="auto">
            <a:xfrm flipH="1">
              <a:off x="394464" y="5070946"/>
              <a:ext cx="19558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259" name="Line 25"/>
            <p:cNvSpPr>
              <a:spLocks noChangeShapeType="1"/>
            </p:cNvSpPr>
            <p:nvPr/>
          </p:nvSpPr>
          <p:spPr bwMode="auto">
            <a:xfrm flipH="1">
              <a:off x="394464" y="5248746"/>
              <a:ext cx="19558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260" name="Text Box 26"/>
            <p:cNvSpPr txBox="1">
              <a:spLocks noChangeArrowheads="1"/>
            </p:cNvSpPr>
            <p:nvPr/>
          </p:nvSpPr>
          <p:spPr bwMode="auto">
            <a:xfrm>
              <a:off x="1026289" y="4637559"/>
              <a:ext cx="7112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Feed</a:t>
              </a:r>
            </a:p>
          </p:txBody>
        </p:sp>
        <p:sp>
          <p:nvSpPr>
            <p:cNvPr id="10261" name="Line 27"/>
            <p:cNvSpPr>
              <a:spLocks noChangeShapeType="1"/>
            </p:cNvSpPr>
            <p:nvPr/>
          </p:nvSpPr>
          <p:spPr bwMode="auto">
            <a:xfrm>
              <a:off x="3501419" y="3813646"/>
              <a:ext cx="0" cy="2667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graphicFrame>
          <p:nvGraphicFramePr>
            <p:cNvPr id="10242" name="Object 2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97953181"/>
                </p:ext>
              </p:extLst>
            </p:nvPr>
          </p:nvGraphicFramePr>
          <p:xfrm>
            <a:off x="3625622" y="4348105"/>
            <a:ext cx="603041" cy="2640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06" name="Equation" r:id="rId14" imgW="405872" imgH="177569" progId="Equation.DSMT4">
                    <p:embed/>
                  </p:oleObj>
                </mc:Choice>
                <mc:Fallback>
                  <p:oleObj name="Equation" r:id="rId14" imgW="405872" imgH="177569" progId="Equation.DSMT4">
                    <p:embed/>
                    <p:pic>
                      <p:nvPicPr>
                        <p:cNvPr id="10242" name="Object 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25622" y="4348105"/>
                          <a:ext cx="603041" cy="2640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18015043"/>
                </p:ext>
              </p:extLst>
            </p:nvPr>
          </p:nvGraphicFramePr>
          <p:xfrm>
            <a:off x="1193247" y="6162895"/>
            <a:ext cx="217487" cy="2392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07" name="Equation" r:id="rId16" imgW="126835" imgH="139518" progId="Equation.DSMT4">
                    <p:embed/>
                  </p:oleObj>
                </mc:Choice>
                <mc:Fallback>
                  <p:oleObj name="Equation" r:id="rId16" imgW="126835" imgH="139518" progId="Equation.DSMT4">
                    <p:embed/>
                    <p:pic>
                      <p:nvPicPr>
                        <p:cNvPr id="3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93247" y="6162895"/>
                          <a:ext cx="217487" cy="2392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28580909"/>
                </p:ext>
              </p:extLst>
            </p:nvPr>
          </p:nvGraphicFramePr>
          <p:xfrm>
            <a:off x="2288168" y="3055475"/>
            <a:ext cx="195126" cy="2168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08" name="Equation" r:id="rId18" imgW="114102" imgH="126780" progId="Equation.DSMT4">
                    <p:embed/>
                  </p:oleObj>
                </mc:Choice>
                <mc:Fallback>
                  <p:oleObj name="Equation" r:id="rId18" imgW="114102" imgH="126780" progId="Equation.DSMT4">
                    <p:embed/>
                    <p:pic>
                      <p:nvPicPr>
                        <p:cNvPr id="5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88168" y="3055475"/>
                          <a:ext cx="195126" cy="21680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3900261"/>
                </p:ext>
              </p:extLst>
            </p:nvPr>
          </p:nvGraphicFramePr>
          <p:xfrm>
            <a:off x="4550129" y="5049150"/>
            <a:ext cx="228164" cy="2696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09" name="Equation" r:id="rId20" imgW="139579" imgH="164957" progId="Equation.DSMT4">
                    <p:embed/>
                  </p:oleObj>
                </mc:Choice>
                <mc:Fallback>
                  <p:oleObj name="Equation" r:id="rId20" imgW="139579" imgH="164957" progId="Equation.DSMT4">
                    <p:embed/>
                    <p:pic>
                      <p:nvPicPr>
                        <p:cNvPr id="8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50129" y="5049150"/>
                          <a:ext cx="228164" cy="2696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43058468"/>
                </p:ext>
              </p:extLst>
            </p:nvPr>
          </p:nvGraphicFramePr>
          <p:xfrm>
            <a:off x="2534569" y="6379779"/>
            <a:ext cx="551956" cy="2207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10" name="Equation" r:id="rId22" imgW="444240" imgH="177480" progId="Equation.DSMT4">
                    <p:embed/>
                  </p:oleObj>
                </mc:Choice>
                <mc:Fallback>
                  <p:oleObj name="Equation" r:id="rId22" imgW="444240" imgH="177480" progId="Equation.DSMT4">
                    <p:embed/>
                    <p:pic>
                      <p:nvPicPr>
                        <p:cNvPr id="9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34569" y="6379779"/>
                          <a:ext cx="551956" cy="22078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2153792"/>
                </p:ext>
              </p:extLst>
            </p:nvPr>
          </p:nvGraphicFramePr>
          <p:xfrm>
            <a:off x="2531714" y="3688586"/>
            <a:ext cx="429565" cy="2147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11" name="Equation" r:id="rId24" imgW="355320" imgH="177480" progId="Equation.DSMT4">
                    <p:embed/>
                  </p:oleObj>
                </mc:Choice>
                <mc:Fallback>
                  <p:oleObj name="Equation" r:id="rId24" imgW="355320" imgH="177480" progId="Equation.DSMT4">
                    <p:embed/>
                    <p:pic>
                      <p:nvPicPr>
                        <p:cNvPr id="1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31714" y="3688586"/>
                          <a:ext cx="429565" cy="21478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722061DE-CE1F-E4A6-C225-3DA53300E882}"/>
                </a:ext>
              </a:extLst>
            </p:cNvPr>
            <p:cNvCxnSpPr/>
            <p:nvPr/>
          </p:nvCxnSpPr>
          <p:spPr>
            <a:xfrm>
              <a:off x="3250282" y="3813646"/>
              <a:ext cx="516502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6A5E1793-73F0-2E71-2D6B-62B671B3D8BE}"/>
                </a:ext>
              </a:extLst>
            </p:cNvPr>
            <p:cNvCxnSpPr/>
            <p:nvPr/>
          </p:nvCxnSpPr>
          <p:spPr>
            <a:xfrm>
              <a:off x="3255238" y="6511323"/>
              <a:ext cx="516502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24120260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2152650" y="773113"/>
            <a:ext cx="76644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0000FF"/>
                </a:solidFill>
              </a:rPr>
              <a:t>The </a:t>
            </a:r>
            <a:r>
              <a:rPr lang="en-US" sz="2000" u="sng" dirty="0">
                <a:solidFill>
                  <a:srgbClr val="0000FF"/>
                </a:solidFill>
              </a:rPr>
              <a:t>beamwidth</a:t>
            </a:r>
            <a:r>
              <a:rPr lang="en-US" sz="2000" dirty="0">
                <a:solidFill>
                  <a:srgbClr val="0000FF"/>
                </a:solidFill>
              </a:rPr>
              <a:t> measures how narrow the beam is </a:t>
            </a:r>
          </a:p>
          <a:p>
            <a:pPr algn="ctr"/>
            <a:r>
              <a:rPr lang="en-US" sz="2000" dirty="0">
                <a:solidFill>
                  <a:srgbClr val="0000FF"/>
                </a:solidFill>
              </a:rPr>
              <a:t>(the narrower the beamwidth, the higher the directivity).</a:t>
            </a:r>
            <a:endParaRPr lang="en-US" sz="2000" dirty="0">
              <a:solidFill>
                <a:srgbClr val="0000FF"/>
              </a:solidFill>
              <a:sym typeface="Symbol" pitchFamily="18" charset="2"/>
            </a:endParaRPr>
          </a:p>
        </p:txBody>
      </p:sp>
      <p:sp>
        <p:nvSpPr>
          <p:cNvPr id="40964" name="Text Box 10"/>
          <p:cNvSpPr txBox="1">
            <a:spLocks noChangeArrowheads="1"/>
          </p:cNvSpPr>
          <p:nvPr/>
        </p:nvSpPr>
        <p:spPr bwMode="auto">
          <a:xfrm>
            <a:off x="4267816" y="1642778"/>
            <a:ext cx="374974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HPBW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000" dirty="0">
                <a:solidFill>
                  <a:srgbClr val="FF0000"/>
                </a:solidFill>
              </a:rPr>
              <a:t> half-power beamwidth</a:t>
            </a:r>
          </a:p>
        </p:txBody>
      </p:sp>
      <p:grpSp>
        <p:nvGrpSpPr>
          <p:cNvPr id="40965" name="Group 15"/>
          <p:cNvGrpSpPr>
            <a:grpSpLocks/>
          </p:cNvGrpSpPr>
          <p:nvPr/>
        </p:nvGrpSpPr>
        <p:grpSpPr bwMode="auto">
          <a:xfrm>
            <a:off x="1306286" y="2138590"/>
            <a:ext cx="3125788" cy="4416425"/>
            <a:chOff x="1784" y="1538"/>
            <a:chExt cx="1969" cy="2782"/>
          </a:xfrm>
        </p:grpSpPr>
        <p:pic>
          <p:nvPicPr>
            <p:cNvPr id="40966" name="Picture 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784" y="1538"/>
              <a:ext cx="1969" cy="2782"/>
            </a:xfrm>
            <a:prstGeom prst="rect">
              <a:avLst/>
            </a:prstGeom>
            <a:noFill/>
            <a:ln w="44450" cap="rnd" algn="ctr">
              <a:noFill/>
              <a:miter lim="800000"/>
              <a:headEnd/>
              <a:tailEnd/>
            </a:ln>
          </p:spPr>
        </p:pic>
        <p:sp>
          <p:nvSpPr>
            <p:cNvPr id="40967" name="Line 11"/>
            <p:cNvSpPr>
              <a:spLocks noChangeShapeType="1"/>
            </p:cNvSpPr>
            <p:nvPr/>
          </p:nvSpPr>
          <p:spPr bwMode="auto">
            <a:xfrm flipH="1" flipV="1">
              <a:off x="2224" y="1664"/>
              <a:ext cx="520" cy="164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968" name="Line 12"/>
            <p:cNvSpPr>
              <a:spLocks noChangeShapeType="1"/>
            </p:cNvSpPr>
            <p:nvPr/>
          </p:nvSpPr>
          <p:spPr bwMode="auto">
            <a:xfrm flipV="1">
              <a:off x="2760" y="1696"/>
              <a:ext cx="488" cy="160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969" name="Oval 13"/>
            <p:cNvSpPr>
              <a:spLocks noChangeArrowheads="1"/>
            </p:cNvSpPr>
            <p:nvPr/>
          </p:nvSpPr>
          <p:spPr bwMode="auto">
            <a:xfrm>
              <a:off x="3152" y="1880"/>
              <a:ext cx="72" cy="7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0970" name="Oval 14"/>
            <p:cNvSpPr>
              <a:spLocks noChangeArrowheads="1"/>
            </p:cNvSpPr>
            <p:nvPr/>
          </p:nvSpPr>
          <p:spPr bwMode="auto">
            <a:xfrm>
              <a:off x="2272" y="1896"/>
              <a:ext cx="72" cy="7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8F724EA-3534-4B3F-834B-ABEE13AADB32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212146" y="3588237"/>
            <a:ext cx="4762842" cy="129266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The power density is down by a factor of 1/2.</a:t>
            </a:r>
          </a:p>
          <a:p>
            <a:endParaRPr lang="en-US" sz="1200" dirty="0"/>
          </a:p>
          <a:p>
            <a:r>
              <a:rPr lang="en-US" dirty="0"/>
              <a:t>The field is down by a factor of 1/</a:t>
            </a:r>
            <a:r>
              <a:rPr lang="en-US" dirty="0">
                <a:sym typeface="Symbol"/>
              </a:rPr>
              <a:t>2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=</a:t>
            </a:r>
            <a:r>
              <a:rPr lang="en-US" dirty="0">
                <a:sym typeface="Symbol"/>
              </a:rPr>
              <a:t> </a:t>
            </a:r>
            <a:r>
              <a:rPr lang="en-US" dirty="0"/>
              <a:t>0.707.</a:t>
            </a:r>
          </a:p>
          <a:p>
            <a:endParaRPr lang="en-US" sz="1200" dirty="0"/>
          </a:p>
          <a:p>
            <a:r>
              <a:rPr lang="en-US" dirty="0"/>
              <a:t>In dB, we are down by 3 dB.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861277" y="3025917"/>
            <a:ext cx="3134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At the “half-power” points:</a:t>
            </a:r>
          </a:p>
        </p:txBody>
      </p:sp>
      <p:sp>
        <p:nvSpPr>
          <p:cNvPr id="25" name="Rectangle 16"/>
          <p:cNvSpPr>
            <a:spLocks noChangeArrowheads="1"/>
          </p:cNvSpPr>
          <p:nvPr/>
        </p:nvSpPr>
        <p:spPr bwMode="auto">
          <a:xfrm>
            <a:off x="1749652" y="65311"/>
            <a:ext cx="8518525" cy="598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000" b="1" dirty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Beamwidth</a:t>
            </a:r>
          </a:p>
        </p:txBody>
      </p:sp>
    </p:spTree>
    <p:extLst>
      <p:ext uri="{BB962C8B-B14F-4D97-AF65-F5344CB8AC3E}">
        <p14:creationId xmlns:p14="http://schemas.microsoft.com/office/powerpoint/2010/main" val="240417125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1950812" y="965428"/>
            <a:ext cx="82232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>
                <a:solidFill>
                  <a:srgbClr val="0000FF"/>
                </a:solidFill>
              </a:rPr>
              <a:t>The </a:t>
            </a:r>
            <a:r>
              <a:rPr lang="en-US" sz="2000" u="sng" dirty="0">
                <a:solidFill>
                  <a:srgbClr val="0000FF"/>
                </a:solidFill>
              </a:rPr>
              <a:t>sidelobe level</a:t>
            </a:r>
            <a:r>
              <a:rPr lang="en-US" sz="2000" dirty="0">
                <a:solidFill>
                  <a:srgbClr val="0000FF"/>
                </a:solidFill>
              </a:rPr>
              <a:t> measures how large the sidelobes are.</a:t>
            </a:r>
            <a:endParaRPr lang="en-US" sz="2000" dirty="0">
              <a:solidFill>
                <a:srgbClr val="0000FF"/>
              </a:solidFill>
              <a:sym typeface="Symbol" pitchFamily="18" charset="2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8F724EA-3534-4B3F-834B-ABEE13AADB32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3185557" y="1570512"/>
            <a:ext cx="5327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In this example the sidelobe level is about -13 </a:t>
            </a:r>
            <a:r>
              <a:rPr lang="en-US" dirty="0" err="1"/>
              <a:t>dB.</a:t>
            </a:r>
            <a:endParaRPr lang="en-US" dirty="0"/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1749652" y="65311"/>
            <a:ext cx="8518525" cy="598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000" b="1" dirty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Sidelobe Level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556000" y="2225675"/>
            <a:ext cx="5996904" cy="4436388"/>
            <a:chOff x="2032000" y="2225675"/>
            <a:chExt cx="5996904" cy="4436388"/>
          </a:xfrm>
        </p:grpSpPr>
        <p:pic>
          <p:nvPicPr>
            <p:cNvPr id="40966" name="Picture 9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781300" y="2225675"/>
              <a:ext cx="3125788" cy="4416425"/>
            </a:xfrm>
            <a:prstGeom prst="rect">
              <a:avLst/>
            </a:prstGeom>
            <a:noFill/>
            <a:ln w="44450" cap="rnd" algn="ctr">
              <a:noFill/>
              <a:miter lim="800000"/>
              <a:headEnd/>
              <a:tailEnd/>
            </a:ln>
          </p:spPr>
        </p:pic>
        <p:sp>
          <p:nvSpPr>
            <p:cNvPr id="12" name="Rectangle 11"/>
            <p:cNvSpPr/>
            <p:nvPr/>
          </p:nvSpPr>
          <p:spPr>
            <a:xfrm>
              <a:off x="4037611" y="2600696"/>
              <a:ext cx="190005" cy="166255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344386" y="2610596"/>
              <a:ext cx="190005" cy="166255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990603" y="3833751"/>
              <a:ext cx="190005" cy="166255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436920" y="3905003"/>
              <a:ext cx="190005" cy="166255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026229" y="4700649"/>
              <a:ext cx="190005" cy="166255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460671" y="4676899"/>
              <a:ext cx="190005" cy="166255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049980" y="5223164"/>
              <a:ext cx="190005" cy="166255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460670" y="5270665"/>
              <a:ext cx="190005" cy="166255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287486" y="5721927"/>
              <a:ext cx="190005" cy="166255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273138" y="6280068"/>
              <a:ext cx="190005" cy="166255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128162" y="5757553"/>
              <a:ext cx="190005" cy="166255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105236" y="4279370"/>
              <a:ext cx="131318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rgbClr val="0000FF"/>
                  </a:solidFill>
                </a:rPr>
                <a:t>Sidelobes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244441" y="2919351"/>
              <a:ext cx="178446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rgbClr val="0000FF"/>
                  </a:solidFill>
                </a:rPr>
                <a:t>Sidelobe level</a:t>
              </a:r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flipH="1">
              <a:off x="5747657" y="3230088"/>
              <a:ext cx="451262" cy="463138"/>
            </a:xfrm>
            <a:prstGeom prst="straightConnector1">
              <a:avLst/>
            </a:prstGeom>
            <a:ln w="19050">
              <a:solidFill>
                <a:srgbClr val="0000FF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2032000" y="2263863"/>
              <a:ext cx="145264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rgbClr val="0000FF"/>
                  </a:solidFill>
                </a:rPr>
                <a:t>Main beam</a:t>
              </a:r>
            </a:p>
          </p:txBody>
        </p:sp>
        <p:sp>
          <p:nvSpPr>
            <p:cNvPr id="29" name="Oval 28"/>
            <p:cNvSpPr/>
            <p:nvPr/>
          </p:nvSpPr>
          <p:spPr>
            <a:xfrm>
              <a:off x="2569021" y="3167743"/>
              <a:ext cx="3494320" cy="349432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 flipV="1">
              <a:off x="5607510" y="3745293"/>
              <a:ext cx="99611" cy="119628"/>
            </a:xfrm>
            <a:prstGeom prst="ellipse">
              <a:avLst/>
            </a:prstGeom>
            <a:solidFill>
              <a:srgbClr val="00FFFF"/>
            </a:solidFill>
            <a:ln w="127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aphicFrame>
          <p:nvGraphicFramePr>
            <p:cNvPr id="3" name="Object 2"/>
            <p:cNvGraphicFramePr>
              <a:graphicFrameLocks noChangeAspect="1"/>
            </p:cNvGraphicFramePr>
            <p:nvPr/>
          </p:nvGraphicFramePr>
          <p:xfrm>
            <a:off x="5895446" y="3721805"/>
            <a:ext cx="738187" cy="3159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15" name="Equation" r:id="rId5" imgW="737658" imgH="315452" progId="Equation.DSMT4">
                    <p:embed/>
                  </p:oleObj>
                </mc:Choice>
                <mc:Fallback>
                  <p:oleObj name="Equation" r:id="rId5" imgW="737658" imgH="315452" progId="Equation.DSMT4">
                    <p:embed/>
                    <p:pic>
                      <p:nvPicPr>
                        <p:cNvPr id="3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95446" y="3721805"/>
                          <a:ext cx="738187" cy="3159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671307395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2016125" y="823913"/>
            <a:ext cx="65468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The </a:t>
            </a:r>
            <a:r>
              <a:rPr lang="en-US" sz="2000" dirty="0">
                <a:solidFill>
                  <a:srgbClr val="FF0000"/>
                </a:solidFill>
              </a:rPr>
              <a:t>radiation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efficiency</a:t>
            </a:r>
            <a:r>
              <a:rPr lang="en-US" sz="2000" dirty="0">
                <a:solidFill>
                  <a:srgbClr val="0000FF"/>
                </a:solidFill>
              </a:rPr>
              <a:t> of an antenna is defined as</a:t>
            </a:r>
            <a:endParaRPr lang="en-US" sz="2000" dirty="0">
              <a:solidFill>
                <a:srgbClr val="0000FF"/>
              </a:solidFill>
              <a:sym typeface="Symbol" pitchFamily="18" charset="2"/>
            </a:endParaRPr>
          </a:p>
        </p:txBody>
      </p:sp>
      <p:graphicFrame>
        <p:nvGraphicFramePr>
          <p:cNvPr id="11266" name="Object 21"/>
          <p:cNvGraphicFramePr>
            <a:graphicFrameLocks noChangeAspect="1"/>
          </p:cNvGraphicFramePr>
          <p:nvPr/>
        </p:nvGraphicFramePr>
        <p:xfrm>
          <a:off x="3586163" y="1477964"/>
          <a:ext cx="1414462" cy="1112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1" name="Equation" r:id="rId4" imgW="545760" imgH="431640" progId="Equation.DSMT4">
                  <p:embed/>
                </p:oleObj>
              </mc:Choice>
              <mc:Fallback>
                <p:oleObj name="Equation" r:id="rId4" imgW="545760" imgH="431640" progId="Equation.DSMT4">
                  <p:embed/>
                  <p:pic>
                    <p:nvPicPr>
                      <p:cNvPr id="11266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6163" y="1477964"/>
                        <a:ext cx="1414462" cy="1112837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FF00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1" name="Text Box 12"/>
          <p:cNvSpPr txBox="1">
            <a:spLocks noChangeArrowheads="1"/>
          </p:cNvSpPr>
          <p:nvPr/>
        </p:nvSpPr>
        <p:spPr bwMode="auto">
          <a:xfrm>
            <a:off x="5610225" y="1536701"/>
            <a:ext cx="393065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Aft>
                <a:spcPct val="25000"/>
              </a:spcAft>
            </a:pPr>
            <a:r>
              <a:rPr lang="en-US" sz="2000" i="1" dirty="0">
                <a:latin typeface="Times New Roman" pitchFamily="18" charset="0"/>
              </a:rPr>
              <a:t>P</a:t>
            </a:r>
            <a:r>
              <a:rPr lang="en-US" sz="2000" baseline="-25000" dirty="0">
                <a:latin typeface="Times New Roman" pitchFamily="18" charset="0"/>
              </a:rPr>
              <a:t>rad</a:t>
            </a:r>
            <a:r>
              <a:rPr lang="en-US" sz="2000" dirty="0"/>
              <a:t> </a:t>
            </a:r>
            <a:r>
              <a:rPr lang="en-US" sz="2000" dirty="0">
                <a:latin typeface="Times New Roman" pitchFamily="18" charset="0"/>
              </a:rPr>
              <a:t>=</a:t>
            </a:r>
            <a:r>
              <a:rPr lang="en-US" dirty="0"/>
              <a:t> power radiated by the antenna</a:t>
            </a:r>
          </a:p>
          <a:p>
            <a:r>
              <a:rPr lang="en-US" sz="2000" i="1" dirty="0">
                <a:latin typeface="Times New Roman" pitchFamily="18" charset="0"/>
              </a:rPr>
              <a:t>P</a:t>
            </a:r>
            <a:r>
              <a:rPr lang="en-US" sz="2000" baseline="-25000" dirty="0">
                <a:latin typeface="Times New Roman" pitchFamily="18" charset="0"/>
              </a:rPr>
              <a:t>in</a:t>
            </a:r>
            <a:r>
              <a:rPr lang="en-US" sz="2000" dirty="0"/>
              <a:t> </a:t>
            </a:r>
            <a:r>
              <a:rPr lang="en-US" sz="2000" dirty="0">
                <a:latin typeface="Times New Roman" pitchFamily="18" charset="0"/>
              </a:rPr>
              <a:t>=</a:t>
            </a:r>
            <a:r>
              <a:rPr lang="en-US" dirty="0"/>
              <a:t> power input to the antenna</a:t>
            </a:r>
          </a:p>
        </p:txBody>
      </p:sp>
      <p:sp>
        <p:nvSpPr>
          <p:cNvPr id="11272" name="Text Box 13"/>
          <p:cNvSpPr txBox="1">
            <a:spLocks noChangeArrowheads="1"/>
          </p:cNvSpPr>
          <p:nvPr/>
        </p:nvSpPr>
        <p:spPr bwMode="auto">
          <a:xfrm>
            <a:off x="2429600" y="3252739"/>
            <a:ext cx="6546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The </a:t>
            </a:r>
            <a:r>
              <a:rPr lang="en-US" dirty="0">
                <a:solidFill>
                  <a:srgbClr val="FF0000"/>
                </a:solidFill>
              </a:rPr>
              <a:t>gain</a:t>
            </a:r>
            <a:r>
              <a:rPr lang="en-US" dirty="0">
                <a:solidFill>
                  <a:srgbClr val="0000FF"/>
                </a:solidFill>
              </a:rPr>
              <a:t> of an antenna in the directions </a:t>
            </a:r>
            <a:r>
              <a:rPr lang="en-US" sz="2000" dirty="0">
                <a:solidFill>
                  <a:srgbClr val="0000FF"/>
                </a:solidFill>
              </a:rPr>
              <a:t>(</a:t>
            </a:r>
            <a:r>
              <a:rPr lang="en-US" sz="2000" i="1" dirty="0">
                <a:solidFill>
                  <a:srgbClr val="0000FF"/>
                </a:solidFill>
                <a:sym typeface="Symbol" pitchFamily="18" charset="2"/>
              </a:rPr>
              <a:t></a:t>
            </a:r>
            <a:r>
              <a:rPr lang="en-US" sz="2000" dirty="0">
                <a:solidFill>
                  <a:srgbClr val="0000FF"/>
                </a:solidFill>
                <a:sym typeface="Symbol" pitchFamily="18" charset="2"/>
              </a:rPr>
              <a:t>, </a:t>
            </a:r>
            <a:r>
              <a:rPr lang="en-US" sz="2000" i="1" dirty="0">
                <a:solidFill>
                  <a:srgbClr val="0000FF"/>
                </a:solidFill>
                <a:sym typeface="Symbol" pitchFamily="18" charset="2"/>
              </a:rPr>
              <a:t></a:t>
            </a:r>
            <a:r>
              <a:rPr lang="en-US" sz="2000" dirty="0">
                <a:solidFill>
                  <a:srgbClr val="0000FF"/>
                </a:solidFill>
                <a:sym typeface="Symbol" pitchFamily="18" charset="2"/>
              </a:rPr>
              <a:t>) is defined as</a:t>
            </a:r>
          </a:p>
        </p:txBody>
      </p:sp>
      <p:graphicFrame>
        <p:nvGraphicFramePr>
          <p:cNvPr id="11267" name="Object 21"/>
          <p:cNvGraphicFramePr>
            <a:graphicFrameLocks noChangeAspect="1"/>
          </p:cNvGraphicFramePr>
          <p:nvPr/>
        </p:nvGraphicFramePr>
        <p:xfrm>
          <a:off x="4470218" y="3864832"/>
          <a:ext cx="3249274" cy="6418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2" name="Equation" r:id="rId6" imgW="1282700" imgH="254000" progId="Equation.DSMT4">
                  <p:embed/>
                </p:oleObj>
              </mc:Choice>
              <mc:Fallback>
                <p:oleObj name="Equation" r:id="rId6" imgW="1282700" imgH="254000" progId="Equation.DSMT4">
                  <p:embed/>
                  <p:pic>
                    <p:nvPicPr>
                      <p:cNvPr id="11267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0218" y="3864832"/>
                        <a:ext cx="3249274" cy="641854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FF33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8" name="Object 21"/>
          <p:cNvGraphicFramePr>
            <a:graphicFrameLocks noChangeAspect="1"/>
          </p:cNvGraphicFramePr>
          <p:nvPr/>
        </p:nvGraphicFramePr>
        <p:xfrm>
          <a:off x="4556851" y="5367060"/>
          <a:ext cx="3103563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3" name="Equation" r:id="rId8" imgW="1714500" imgH="254000" progId="Equation.DSMT4">
                  <p:embed/>
                </p:oleObj>
              </mc:Choice>
              <mc:Fallback>
                <p:oleObj name="Equation" r:id="rId8" imgW="1714500" imgH="254000" progId="Equation.DSMT4">
                  <p:embed/>
                  <p:pic>
                    <p:nvPicPr>
                      <p:cNvPr id="11268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6851" y="5367060"/>
                        <a:ext cx="3103563" cy="45720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FF33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4" name="Text Box 17"/>
          <p:cNvSpPr txBox="1">
            <a:spLocks noChangeArrowheads="1"/>
          </p:cNvSpPr>
          <p:nvPr/>
        </p:nvSpPr>
        <p:spPr bwMode="auto">
          <a:xfrm>
            <a:off x="2918415" y="4864943"/>
            <a:ext cx="17208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In dB, we have</a:t>
            </a:r>
            <a:endParaRPr lang="en-US" sz="2000" dirty="0">
              <a:solidFill>
                <a:srgbClr val="0000FF"/>
              </a:solidFill>
              <a:sym typeface="Symbol" pitchFamily="18" charset="2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8F724EA-3534-4B3F-834B-ABEE13AADB32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12" name="Rectangle 16"/>
          <p:cNvSpPr>
            <a:spLocks noChangeArrowheads="1"/>
          </p:cNvSpPr>
          <p:nvPr/>
        </p:nvSpPr>
        <p:spPr bwMode="auto">
          <a:xfrm>
            <a:off x="1749652" y="65311"/>
            <a:ext cx="8518525" cy="598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000" b="1" dirty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Gain and Efficiency</a:t>
            </a:r>
          </a:p>
        </p:txBody>
      </p:sp>
    </p:spTree>
    <p:extLst>
      <p:ext uri="{BB962C8B-B14F-4D97-AF65-F5344CB8AC3E}">
        <p14:creationId xmlns:p14="http://schemas.microsoft.com/office/powerpoint/2010/main" val="3957000552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3" name="Text Box 15"/>
          <p:cNvSpPr txBox="1">
            <a:spLocks noChangeArrowheads="1"/>
          </p:cNvSpPr>
          <p:nvPr/>
        </p:nvSpPr>
        <p:spPr bwMode="auto">
          <a:xfrm>
            <a:off x="676275" y="887798"/>
            <a:ext cx="9988550" cy="707886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2000" dirty="0"/>
              <a:t>The </a:t>
            </a:r>
            <a:r>
              <a:rPr lang="en-US" sz="2000" u="sng" dirty="0"/>
              <a:t>gain</a:t>
            </a:r>
            <a:r>
              <a:rPr lang="en-US" sz="2000" dirty="0"/>
              <a:t> tells us how strong the radiated power density is in a certain direction, for a given amount of </a:t>
            </a:r>
            <a:r>
              <a:rPr lang="en-US" sz="2000" u="sng" dirty="0"/>
              <a:t>input power</a:t>
            </a:r>
            <a:r>
              <a:rPr lang="en-US" sz="2000" dirty="0"/>
              <a:t>. 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8F724EA-3534-4B3F-834B-ABEE13AADB32}" type="slidenum">
              <a:rPr lang="en-US" smtClean="0"/>
              <a:pPr/>
              <a:t>17</a:t>
            </a:fld>
            <a:endParaRPr lang="en-US" dirty="0"/>
          </a:p>
        </p:txBody>
      </p:sp>
      <p:graphicFrame>
        <p:nvGraphicFramePr>
          <p:cNvPr id="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9037372"/>
              </p:ext>
            </p:extLst>
          </p:nvPr>
        </p:nvGraphicFramePr>
        <p:xfrm>
          <a:off x="4328311" y="4605537"/>
          <a:ext cx="3262313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8" name="Equation" r:id="rId4" imgW="2120760" imgH="304560" progId="Equation.DSMT4">
                  <p:embed/>
                </p:oleObj>
              </mc:Choice>
              <mc:Fallback>
                <p:oleObj name="Equation" r:id="rId4" imgW="2120760" imgH="304560" progId="Equation.DSMT4">
                  <p:embed/>
                  <p:pic>
                    <p:nvPicPr>
                      <p:cNvPr id="2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8311" y="4605537"/>
                        <a:ext cx="3262313" cy="468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FF33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8236044"/>
              </p:ext>
            </p:extLst>
          </p:nvPr>
        </p:nvGraphicFramePr>
        <p:xfrm>
          <a:off x="3757613" y="5688631"/>
          <a:ext cx="4521200" cy="687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9" name="Equation" r:id="rId6" imgW="2006280" imgH="304560" progId="Equation.DSMT4">
                  <p:embed/>
                </p:oleObj>
              </mc:Choice>
              <mc:Fallback>
                <p:oleObj name="Equation" r:id="rId6" imgW="2006280" imgH="304560" progId="Equation.DSMT4">
                  <p:embed/>
                  <p:pic>
                    <p:nvPicPr>
                      <p:cNvPr id="3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7613" y="5688631"/>
                        <a:ext cx="4521200" cy="687387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FF33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7943" name="Object 21"/>
          <p:cNvGraphicFramePr>
            <a:graphicFrameLocks noChangeAspect="1"/>
          </p:cNvGraphicFramePr>
          <p:nvPr/>
        </p:nvGraphicFramePr>
        <p:xfrm>
          <a:off x="4311650" y="2079626"/>
          <a:ext cx="3702050" cy="89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0" name="Equation" r:id="rId8" imgW="2044440" imgH="495000" progId="Equation.DSMT4">
                  <p:embed/>
                </p:oleObj>
              </mc:Choice>
              <mc:Fallback>
                <p:oleObj name="Equation" r:id="rId8" imgW="2044440" imgH="495000" progId="Equation.DSMT4">
                  <p:embed/>
                  <p:pic>
                    <p:nvPicPr>
                      <p:cNvPr id="167943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1650" y="2079626"/>
                        <a:ext cx="3702050" cy="893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FF33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7944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2778955"/>
              </p:ext>
            </p:extLst>
          </p:nvPr>
        </p:nvGraphicFramePr>
        <p:xfrm>
          <a:off x="4300539" y="3578226"/>
          <a:ext cx="3165475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1" name="Equation" r:id="rId10" imgW="2057400" imgH="304560" progId="Equation.DSMT4">
                  <p:embed/>
                </p:oleObj>
              </mc:Choice>
              <mc:Fallback>
                <p:oleObj name="Equation" r:id="rId10" imgW="2057400" imgH="304560" progId="Equation.DSMT4">
                  <p:embed/>
                  <p:pic>
                    <p:nvPicPr>
                      <p:cNvPr id="167944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0539" y="3578226"/>
                        <a:ext cx="3165475" cy="468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FF33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Down Arrow 15"/>
          <p:cNvSpPr/>
          <p:nvPr/>
        </p:nvSpPr>
        <p:spPr>
          <a:xfrm>
            <a:off x="5801467" y="4188540"/>
            <a:ext cx="237506" cy="285007"/>
          </a:xfrm>
          <a:prstGeom prst="downArrow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Down Arrow 16"/>
          <p:cNvSpPr/>
          <p:nvPr/>
        </p:nvSpPr>
        <p:spPr>
          <a:xfrm>
            <a:off x="5816188" y="5190892"/>
            <a:ext cx="237506" cy="285007"/>
          </a:xfrm>
          <a:prstGeom prst="downArrow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799966" y="3020767"/>
            <a:ext cx="30444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Therefore, in the far field: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35651" y="1841376"/>
            <a:ext cx="13965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Recall that</a:t>
            </a:r>
          </a:p>
        </p:txBody>
      </p:sp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1749652" y="65311"/>
            <a:ext cx="8518525" cy="598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000" b="1" dirty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Gain and Efficiency (cont.)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3F4F1B40-75D4-8343-A9C4-3D06DEEED1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6371641"/>
              </p:ext>
            </p:extLst>
          </p:nvPr>
        </p:nvGraphicFramePr>
        <p:xfrm>
          <a:off x="7908924" y="5230216"/>
          <a:ext cx="2583033" cy="3514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2" name="Equation" r:id="rId12" imgW="1866600" imgH="253800" progId="Equation.DSMT4">
                  <p:embed/>
                </p:oleObj>
              </mc:Choice>
              <mc:Fallback>
                <p:oleObj name="Equation" r:id="rId12" imgW="1866600" imgH="25380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3F4F1B40-75D4-8343-A9C4-3D06DEEED1D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7908924" y="5230216"/>
                        <a:ext cx="2583033" cy="3514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035A3495-2856-9E74-EAAF-43C248CA0FA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9915922"/>
              </p:ext>
            </p:extLst>
          </p:nvPr>
        </p:nvGraphicFramePr>
        <p:xfrm>
          <a:off x="7889874" y="4069740"/>
          <a:ext cx="1577976" cy="5895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3" name="Equation" r:id="rId14" imgW="1155600" imgH="431640" progId="Equation.DSMT4">
                  <p:embed/>
                </p:oleObj>
              </mc:Choice>
              <mc:Fallback>
                <p:oleObj name="Equation" r:id="rId14" imgW="115560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7889874" y="4069740"/>
                        <a:ext cx="1577976" cy="5895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6497710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9" name="Text Box 3"/>
          <p:cNvSpPr txBox="1">
            <a:spLocks noChangeArrowheads="1"/>
          </p:cNvSpPr>
          <p:nvPr/>
        </p:nvSpPr>
        <p:spPr bwMode="auto">
          <a:xfrm>
            <a:off x="2683782" y="1067027"/>
            <a:ext cx="655179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rgbClr val="0000FF"/>
                </a:solidFill>
              </a:rPr>
              <a:t>The antenna acts like a </a:t>
            </a:r>
            <a:r>
              <a:rPr lang="en-US" sz="2000" u="sng" dirty="0">
                <a:solidFill>
                  <a:srgbClr val="0000FF"/>
                </a:solidFill>
              </a:rPr>
              <a:t>load impedance</a:t>
            </a:r>
            <a:r>
              <a:rPr lang="en-US" sz="2000" dirty="0">
                <a:solidFill>
                  <a:srgbClr val="0000FF"/>
                </a:solidFill>
              </a:rPr>
              <a:t> during </a:t>
            </a:r>
            <a:r>
              <a:rPr lang="en-US" sz="2000" u="sng" dirty="0">
                <a:solidFill>
                  <a:srgbClr val="0000FF"/>
                </a:solidFill>
              </a:rPr>
              <a:t>transmit</a:t>
            </a:r>
            <a:r>
              <a:rPr lang="en-US" sz="2000" dirty="0">
                <a:solidFill>
                  <a:srgbClr val="0000FF"/>
                </a:solidFill>
              </a:rPr>
              <a:t>.</a:t>
            </a:r>
            <a:endParaRPr lang="en-US" sz="2000" dirty="0">
              <a:solidFill>
                <a:srgbClr val="0000FF"/>
              </a:solidFill>
              <a:sym typeface="Symbol" pitchFamily="18" charset="2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8F724EA-3534-4B3F-834B-ABEE13AADB32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2337537" y="4968846"/>
            <a:ext cx="78870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0000FF"/>
                </a:solidFill>
              </a:rPr>
              <a:t>At </a:t>
            </a:r>
            <a:r>
              <a:rPr lang="en-US" sz="2000" u="sng" dirty="0">
                <a:solidFill>
                  <a:srgbClr val="0000FF"/>
                </a:solidFill>
              </a:rPr>
              <a:t>resonance</a:t>
            </a:r>
            <a:r>
              <a:rPr lang="en-US" sz="2000" dirty="0">
                <a:solidFill>
                  <a:srgbClr val="0000FF"/>
                </a:solidFill>
              </a:rPr>
              <a:t>, the input reactance 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2000" dirty="0">
                <a:solidFill>
                  <a:srgbClr val="0000FF"/>
                </a:solidFill>
              </a:rPr>
              <a:t> is zero (the desired situation).</a:t>
            </a:r>
          </a:p>
        </p:txBody>
      </p:sp>
      <p:graphicFrame>
        <p:nvGraphicFramePr>
          <p:cNvPr id="217096" name="Object 44"/>
          <p:cNvGraphicFramePr>
            <a:graphicFrameLocks noChangeAspect="1"/>
          </p:cNvGraphicFramePr>
          <p:nvPr/>
        </p:nvGraphicFramePr>
        <p:xfrm>
          <a:off x="7397298" y="3090863"/>
          <a:ext cx="2162175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8" name="Equation" r:id="rId4" imgW="952200" imgH="228600" progId="Equation.DSMT4">
                  <p:embed/>
                </p:oleObj>
              </mc:Choice>
              <mc:Fallback>
                <p:oleObj name="Equation" r:id="rId4" imgW="952200" imgH="228600" progId="Equation.DSMT4">
                  <p:embed/>
                  <p:pic>
                    <p:nvPicPr>
                      <p:cNvPr id="217096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7298" y="3090863"/>
                        <a:ext cx="2162175" cy="519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1749652" y="65311"/>
            <a:ext cx="8518525" cy="598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000" b="1" dirty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Input Impedance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47F5A7C-77BC-2911-BACC-0BEA84599012}"/>
              </a:ext>
            </a:extLst>
          </p:cNvPr>
          <p:cNvSpPr txBox="1"/>
          <p:nvPr/>
        </p:nvSpPr>
        <p:spPr>
          <a:xfrm>
            <a:off x="2152452" y="5810616"/>
            <a:ext cx="7887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Note:</a:t>
            </a:r>
            <a:r>
              <a:rPr lang="en-US" sz="1400" dirty="0"/>
              <a:t> We usually want a match between the input impedance and the characteristic impedance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1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1400" dirty="0"/>
              <a:t> of the feeding transmission line, to avoid reflection.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F8C3F7C-60CA-289A-2CE5-99A1B0E853EB}"/>
              </a:ext>
            </a:extLst>
          </p:cNvPr>
          <p:cNvGrpSpPr/>
          <p:nvPr/>
        </p:nvGrpSpPr>
        <p:grpSpPr>
          <a:xfrm>
            <a:off x="3526973" y="2198914"/>
            <a:ext cx="3363684" cy="2144485"/>
            <a:chOff x="2002973" y="2198913"/>
            <a:chExt cx="3363684" cy="2144485"/>
          </a:xfrm>
        </p:grpSpPr>
        <p:cxnSp>
          <p:nvCxnSpPr>
            <p:cNvPr id="37" name="Straight Connector 36"/>
            <p:cNvCxnSpPr/>
            <p:nvPr/>
          </p:nvCxnSpPr>
          <p:spPr>
            <a:xfrm>
              <a:off x="5148943" y="2285999"/>
              <a:ext cx="0" cy="19812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ectangle 34"/>
            <p:cNvSpPr/>
            <p:nvPr/>
          </p:nvSpPr>
          <p:spPr>
            <a:xfrm>
              <a:off x="4887686" y="2786742"/>
              <a:ext cx="478971" cy="925286"/>
            </a:xfrm>
            <a:prstGeom prst="rect">
              <a:avLst/>
            </a:prstGeom>
            <a:solidFill>
              <a:srgbClr val="00FF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41" name="Straight Connector 40"/>
            <p:cNvCxnSpPr/>
            <p:nvPr/>
          </p:nvCxnSpPr>
          <p:spPr>
            <a:xfrm flipH="1">
              <a:off x="2090058" y="2286000"/>
              <a:ext cx="3069771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H="1">
              <a:off x="2090057" y="4278085"/>
              <a:ext cx="3069771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Oval 42"/>
            <p:cNvSpPr/>
            <p:nvPr/>
          </p:nvSpPr>
          <p:spPr>
            <a:xfrm>
              <a:off x="2013858" y="2198913"/>
              <a:ext cx="152400" cy="152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Oval 43"/>
            <p:cNvSpPr/>
            <p:nvPr/>
          </p:nvSpPr>
          <p:spPr>
            <a:xfrm>
              <a:off x="2002973" y="4190998"/>
              <a:ext cx="152400" cy="152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aphicFrame>
          <p:nvGraphicFramePr>
            <p:cNvPr id="3" name="Object 2">
              <a:extLst>
                <a:ext uri="{FF2B5EF4-FFF2-40B4-BE49-F238E27FC236}">
                  <a16:creationId xmlns:a16="http://schemas.microsoft.com/office/drawing/2014/main" id="{62BBFB36-B552-0511-91A9-11BFC55C760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126404" y="2947150"/>
            <a:ext cx="401542" cy="481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389" name="Equation" r:id="rId6" imgW="190440" imgH="228600" progId="Equation.DSMT4">
                    <p:embed/>
                  </p:oleObj>
                </mc:Choice>
                <mc:Fallback>
                  <p:oleObj name="Equation" r:id="rId6" imgW="190440" imgH="228600" progId="Equation.DSMT4">
                    <p:embed/>
                    <p:pic>
                      <p:nvPicPr>
                        <p:cNvPr id="3" name="Object 2">
                          <a:extLst>
                            <a:ext uri="{FF2B5EF4-FFF2-40B4-BE49-F238E27FC236}">
                              <a16:creationId xmlns:a16="http://schemas.microsoft.com/office/drawing/2014/main" id="{62BBFB36-B552-0511-91A9-11BFC55C7606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3126404" y="2947150"/>
                          <a:ext cx="401542" cy="48185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57182338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819" name="Object 75"/>
          <p:cNvGraphicFramePr>
            <a:graphicFrameLocks noChangeAspect="1"/>
          </p:cNvGraphicFramePr>
          <p:nvPr/>
        </p:nvGraphicFramePr>
        <p:xfrm>
          <a:off x="4511676" y="2498726"/>
          <a:ext cx="1692275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2" name="Equation" r:id="rId4" imgW="787320" imgH="253800" progId="Equation.DSMT4">
                  <p:embed/>
                </p:oleObj>
              </mc:Choice>
              <mc:Fallback>
                <p:oleObj name="Equation" r:id="rId4" imgW="787320" imgH="253800" progId="Equation.DSMT4">
                  <p:embed/>
                  <p:pic>
                    <p:nvPicPr>
                      <p:cNvPr id="34819" name="Object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1676" y="2498726"/>
                        <a:ext cx="1692275" cy="54451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" name="Slide Number Placeholder 6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8F724EA-3534-4B3F-834B-ABEE13AADB32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443763" y="1387848"/>
            <a:ext cx="18950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At resonance:</a:t>
            </a:r>
          </a:p>
        </p:txBody>
      </p:sp>
      <p:sp>
        <p:nvSpPr>
          <p:cNvPr id="22" name="Rectangle 16"/>
          <p:cNvSpPr>
            <a:spLocks noChangeArrowheads="1"/>
          </p:cNvSpPr>
          <p:nvPr/>
        </p:nvSpPr>
        <p:spPr bwMode="auto">
          <a:xfrm>
            <a:off x="1749652" y="65311"/>
            <a:ext cx="8518525" cy="598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000" b="1" dirty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Input Impedance (cont.)</a:t>
            </a:r>
          </a:p>
        </p:txBody>
      </p:sp>
      <p:graphicFrame>
        <p:nvGraphicFramePr>
          <p:cNvPr id="2" name="Object 5"/>
          <p:cNvGraphicFramePr>
            <a:graphicFrameLocks noChangeAspect="1"/>
          </p:cNvGraphicFramePr>
          <p:nvPr/>
        </p:nvGraphicFramePr>
        <p:xfrm>
          <a:off x="4511676" y="4075253"/>
          <a:ext cx="2012625" cy="54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3" name="Equation" r:id="rId6" imgW="927000" imgH="253800" progId="Equation.DSMT4">
                  <p:embed/>
                </p:oleObj>
              </mc:Choice>
              <mc:Fallback>
                <p:oleObj name="Equation" r:id="rId6" imgW="927000" imgH="253800" progId="Equation.DSMT4">
                  <p:embed/>
                  <p:pic>
                    <p:nvPicPr>
                      <p:cNvPr id="2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1676" y="4075253"/>
                        <a:ext cx="2012625" cy="54451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2906480" y="4114798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Monopole: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982678" y="2579913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Dipole:</a:t>
            </a:r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30887" y="1815629"/>
            <a:ext cx="2111828" cy="1724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823" name="Picture 7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293430" y="3949237"/>
            <a:ext cx="2438400" cy="984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670966109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Text Box 48"/>
          <p:cNvSpPr txBox="1">
            <a:spLocks noChangeArrowheads="1"/>
          </p:cNvSpPr>
          <p:nvPr/>
        </p:nvSpPr>
        <p:spPr bwMode="auto">
          <a:xfrm>
            <a:off x="2610826" y="751917"/>
            <a:ext cx="661138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0000FF"/>
                </a:solidFill>
              </a:rPr>
              <a:t>We consider here the radiation from an antenna.</a:t>
            </a:r>
          </a:p>
        </p:txBody>
      </p:sp>
      <p:sp>
        <p:nvSpPr>
          <p:cNvPr id="1031" name="Text Box 69"/>
          <p:cNvSpPr txBox="1">
            <a:spLocks noChangeArrowheads="1"/>
          </p:cNvSpPr>
          <p:nvPr/>
        </p:nvSpPr>
        <p:spPr bwMode="auto">
          <a:xfrm>
            <a:off x="2111830" y="5629958"/>
            <a:ext cx="7968342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buFont typeface="Wingdings" pitchFamily="2" charset="2"/>
              <a:buChar char="Ø"/>
            </a:pPr>
            <a:r>
              <a:rPr lang="en-US" dirty="0">
                <a:solidFill>
                  <a:srgbClr val="0000FF"/>
                </a:solidFill>
              </a:rPr>
              <a:t> The </a:t>
            </a:r>
            <a:r>
              <a:rPr lang="en-US" u="sng" dirty="0">
                <a:solidFill>
                  <a:srgbClr val="0000FF"/>
                </a:solidFill>
              </a:rPr>
              <a:t>far-field</a:t>
            </a:r>
            <a:r>
              <a:rPr lang="en-US" dirty="0">
                <a:solidFill>
                  <a:srgbClr val="0000FF"/>
                </a:solidFill>
              </a:rPr>
              <a:t> radiation acts like a plane wave going in the radial direction. </a:t>
            </a:r>
          </a:p>
          <a:p>
            <a:pPr>
              <a:spcAft>
                <a:spcPts val="1200"/>
              </a:spcAft>
              <a:buFont typeface="Wingdings" pitchFamily="2" charset="2"/>
              <a:buChar char="Ø"/>
            </a:pPr>
            <a:r>
              <a:rPr lang="en-US" dirty="0">
                <a:solidFill>
                  <a:srgbClr val="0000FF"/>
                </a:solidFill>
              </a:rPr>
              <a:t> The </a:t>
            </a:r>
            <a:r>
              <a:rPr lang="en-US" u="sng" dirty="0">
                <a:solidFill>
                  <a:srgbClr val="0000FF"/>
                </a:solidFill>
              </a:rPr>
              <a:t>shape</a:t>
            </a:r>
            <a:r>
              <a:rPr lang="en-US" dirty="0">
                <a:solidFill>
                  <a:srgbClr val="0000FF"/>
                </a:solidFill>
              </a:rPr>
              <a:t> of the pattern in the far field is only a function of (</a:t>
            </a:r>
            <a:r>
              <a:rPr lang="en-US" i="1" dirty="0">
                <a:solidFill>
                  <a:srgbClr val="0000FF"/>
                </a:solidFill>
                <a:sym typeface="Symbol"/>
              </a:rPr>
              <a:t></a:t>
            </a:r>
            <a:r>
              <a:rPr lang="en-US" dirty="0">
                <a:solidFill>
                  <a:srgbClr val="0000FF"/>
                </a:solidFill>
                <a:sym typeface="Symbol"/>
              </a:rPr>
              <a:t>, </a:t>
            </a:r>
            <a:r>
              <a:rPr lang="en-US" i="1" dirty="0">
                <a:solidFill>
                  <a:srgbClr val="0000FF"/>
                </a:solidFill>
                <a:sym typeface="Symbol"/>
              </a:rPr>
              <a:t></a:t>
            </a:r>
            <a:r>
              <a:rPr lang="en-US" dirty="0">
                <a:solidFill>
                  <a:srgbClr val="0000FF"/>
                </a:solidFill>
                <a:sym typeface="Symbol"/>
              </a:rPr>
              <a:t>).</a:t>
            </a:r>
            <a:endParaRPr lang="en-US" dirty="0">
              <a:solidFill>
                <a:srgbClr val="0000FF"/>
              </a:solidFill>
            </a:endParaRPr>
          </a:p>
        </p:txBody>
      </p:sp>
      <p:graphicFrame>
        <p:nvGraphicFramePr>
          <p:cNvPr id="1027" name="Object 21"/>
          <p:cNvGraphicFramePr>
            <a:graphicFrameLocks noChangeAspect="1"/>
          </p:cNvGraphicFramePr>
          <p:nvPr/>
        </p:nvGraphicFramePr>
        <p:xfrm>
          <a:off x="8566138" y="3158218"/>
          <a:ext cx="917575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4" imgW="444307" imgH="139639" progId="Equation.DSMT4">
                  <p:embed/>
                </p:oleObj>
              </mc:Choice>
              <mc:Fallback>
                <p:oleObj name="Equation" r:id="rId4" imgW="444307" imgH="139639" progId="Equation.DSMT4">
                  <p:embed/>
                  <p:pic>
                    <p:nvPicPr>
                      <p:cNvPr id="1027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66138" y="3158218"/>
                        <a:ext cx="917575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3" name="Text Box 68"/>
          <p:cNvSpPr txBox="1">
            <a:spLocks noChangeArrowheads="1"/>
          </p:cNvSpPr>
          <p:nvPr/>
        </p:nvSpPr>
        <p:spPr bwMode="auto">
          <a:xfrm>
            <a:off x="8375184" y="2607356"/>
            <a:ext cx="1207382" cy="40011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"far field"</a:t>
            </a:r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8F724EA-3534-4B3F-834B-ABEE13AADB3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1906776" y="1845373"/>
            <a:ext cx="17043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u="sng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US" sz="1400" dirty="0"/>
              <a:t> Poynting vector</a:t>
            </a:r>
          </a:p>
        </p:txBody>
      </p:sp>
      <p:sp>
        <p:nvSpPr>
          <p:cNvPr id="37" name="Rectangle 16"/>
          <p:cNvSpPr>
            <a:spLocks noChangeArrowheads="1"/>
          </p:cNvSpPr>
          <p:nvPr/>
        </p:nvSpPr>
        <p:spPr bwMode="auto">
          <a:xfrm>
            <a:off x="1749652" y="65311"/>
            <a:ext cx="8518525" cy="598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000" b="1" dirty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Antenna Radiation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3256692" y="1218237"/>
            <a:ext cx="4620340" cy="3913776"/>
            <a:chOff x="2180318" y="1200697"/>
            <a:chExt cx="4620340" cy="3913776"/>
          </a:xfrm>
        </p:grpSpPr>
        <p:sp>
          <p:nvSpPr>
            <p:cNvPr id="1085" name="Oval 61"/>
            <p:cNvSpPr>
              <a:spLocks noChangeArrowheads="1"/>
            </p:cNvSpPr>
            <p:nvPr/>
          </p:nvSpPr>
          <p:spPr bwMode="auto">
            <a:xfrm>
              <a:off x="2349065" y="1534885"/>
              <a:ext cx="3521198" cy="357958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8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grpSp>
          <p:nvGrpSpPr>
            <p:cNvPr id="2" name="Group 53"/>
            <p:cNvGrpSpPr>
              <a:grpSpLocks/>
            </p:cNvGrpSpPr>
            <p:nvPr/>
          </p:nvGrpSpPr>
          <p:grpSpPr bwMode="auto">
            <a:xfrm>
              <a:off x="3959207" y="2461232"/>
              <a:ext cx="319215" cy="1726894"/>
              <a:chOff x="2513" y="1808"/>
              <a:chExt cx="227" cy="1208"/>
            </a:xfrm>
          </p:grpSpPr>
          <p:sp>
            <p:nvSpPr>
              <p:cNvPr id="1053" name="AutoShape 49"/>
              <p:cNvSpPr>
                <a:spLocks noChangeArrowheads="1"/>
              </p:cNvSpPr>
              <p:nvPr/>
            </p:nvSpPr>
            <p:spPr bwMode="auto">
              <a:xfrm>
                <a:off x="2584" y="1808"/>
                <a:ext cx="72" cy="1208"/>
              </a:xfrm>
              <a:prstGeom prst="can">
                <a:avLst>
                  <a:gd name="adj" fmla="val 49634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54" name="Oval 50"/>
              <p:cNvSpPr>
                <a:spLocks noChangeArrowheads="1"/>
              </p:cNvSpPr>
              <p:nvPr/>
            </p:nvSpPr>
            <p:spPr bwMode="auto">
              <a:xfrm>
                <a:off x="2520" y="2264"/>
                <a:ext cx="200" cy="20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55" name="Text Box 51"/>
              <p:cNvSpPr txBox="1">
                <a:spLocks noChangeArrowheads="1"/>
              </p:cNvSpPr>
              <p:nvPr/>
            </p:nvSpPr>
            <p:spPr bwMode="auto">
              <a:xfrm>
                <a:off x="2513" y="2215"/>
                <a:ext cx="227" cy="2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056" name="Text Box 52"/>
              <p:cNvSpPr txBox="1">
                <a:spLocks noChangeArrowheads="1"/>
              </p:cNvSpPr>
              <p:nvPr/>
            </p:nvSpPr>
            <p:spPr bwMode="auto">
              <a:xfrm>
                <a:off x="2530" y="2287"/>
                <a:ext cx="186" cy="2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-</a:t>
                </a:r>
              </a:p>
            </p:txBody>
          </p:sp>
        </p:grpSp>
        <p:sp>
          <p:nvSpPr>
            <p:cNvPr id="1034" name="Line 54"/>
            <p:cNvSpPr>
              <a:spLocks noChangeShapeType="1"/>
            </p:cNvSpPr>
            <p:nvPr/>
          </p:nvSpPr>
          <p:spPr bwMode="auto">
            <a:xfrm flipH="1">
              <a:off x="3226552" y="3433325"/>
              <a:ext cx="618741" cy="4002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35" name="Line 55"/>
            <p:cNvSpPr>
              <a:spLocks noChangeShapeType="1"/>
            </p:cNvSpPr>
            <p:nvPr/>
          </p:nvSpPr>
          <p:spPr bwMode="auto">
            <a:xfrm>
              <a:off x="4374035" y="3296088"/>
              <a:ext cx="7424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36" name="Line 56"/>
            <p:cNvSpPr>
              <a:spLocks noChangeShapeType="1"/>
            </p:cNvSpPr>
            <p:nvPr/>
          </p:nvSpPr>
          <p:spPr bwMode="auto">
            <a:xfrm flipH="1" flipV="1">
              <a:off x="4115289" y="1946595"/>
              <a:ext cx="0" cy="5146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40" name="Line 62"/>
            <p:cNvSpPr>
              <a:spLocks noChangeShapeType="1"/>
            </p:cNvSpPr>
            <p:nvPr/>
          </p:nvSpPr>
          <p:spPr bwMode="auto">
            <a:xfrm flipV="1">
              <a:off x="4284037" y="2323995"/>
              <a:ext cx="1316230" cy="8462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41" name="Text Box 63"/>
            <p:cNvSpPr txBox="1">
              <a:spLocks noChangeArrowheads="1"/>
            </p:cNvSpPr>
            <p:nvPr/>
          </p:nvSpPr>
          <p:spPr bwMode="auto">
            <a:xfrm>
              <a:off x="4809966" y="2325425"/>
              <a:ext cx="28405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i="1" dirty="0">
                  <a:latin typeface="Times New Roman" pitchFamily="18" charset="0"/>
                </a:rPr>
                <a:t>r</a:t>
              </a:r>
            </a:p>
          </p:txBody>
        </p:sp>
        <p:sp>
          <p:nvSpPr>
            <p:cNvPr id="1042" name="Oval 64"/>
            <p:cNvSpPr>
              <a:spLocks noChangeArrowheads="1"/>
            </p:cNvSpPr>
            <p:nvPr/>
          </p:nvSpPr>
          <p:spPr bwMode="auto">
            <a:xfrm>
              <a:off x="5532768" y="2278250"/>
              <a:ext cx="123748" cy="125800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graphicFrame>
          <p:nvGraphicFramePr>
            <p:cNvPr id="1026" name="Object 21"/>
            <p:cNvGraphicFramePr>
              <a:graphicFrameLocks noChangeAspect="1"/>
            </p:cNvGraphicFramePr>
            <p:nvPr/>
          </p:nvGraphicFramePr>
          <p:xfrm>
            <a:off x="5860420" y="1974670"/>
            <a:ext cx="940238" cy="3750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4" name="Equation" r:id="rId6" imgW="647419" imgH="253890" progId="Equation.DSMT4">
                    <p:embed/>
                  </p:oleObj>
                </mc:Choice>
                <mc:Fallback>
                  <p:oleObj name="Equation" r:id="rId6" imgW="647419" imgH="253890" progId="Equation.DSMT4">
                    <p:embed/>
                    <p:pic>
                      <p:nvPicPr>
                        <p:cNvPr id="1026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60420" y="1974670"/>
                          <a:ext cx="940238" cy="37505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44" name="Line 70"/>
            <p:cNvSpPr>
              <a:spLocks noChangeShapeType="1"/>
            </p:cNvSpPr>
            <p:nvPr/>
          </p:nvSpPr>
          <p:spPr bwMode="auto">
            <a:xfrm flipV="1">
              <a:off x="4936527" y="1694994"/>
              <a:ext cx="326245" cy="354528"/>
            </a:xfrm>
            <a:prstGeom prst="line">
              <a:avLst/>
            </a:prstGeom>
            <a:noFill/>
            <a:ln w="38100">
              <a:solidFill>
                <a:srgbClr val="FF33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45" name="Line 71"/>
            <p:cNvSpPr>
              <a:spLocks noChangeShapeType="1"/>
            </p:cNvSpPr>
            <p:nvPr/>
          </p:nvSpPr>
          <p:spPr bwMode="auto">
            <a:xfrm flipV="1">
              <a:off x="5634017" y="2804324"/>
              <a:ext cx="404994" cy="148673"/>
            </a:xfrm>
            <a:prstGeom prst="line">
              <a:avLst/>
            </a:prstGeom>
            <a:noFill/>
            <a:ln w="38100">
              <a:solidFill>
                <a:srgbClr val="FF33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46" name="Line 72"/>
            <p:cNvSpPr>
              <a:spLocks noChangeShapeType="1"/>
            </p:cNvSpPr>
            <p:nvPr/>
          </p:nvSpPr>
          <p:spPr bwMode="auto">
            <a:xfrm flipH="1" flipV="1">
              <a:off x="3001556" y="1683558"/>
              <a:ext cx="326245" cy="354528"/>
            </a:xfrm>
            <a:prstGeom prst="line">
              <a:avLst/>
            </a:prstGeom>
            <a:noFill/>
            <a:ln w="38100">
              <a:solidFill>
                <a:srgbClr val="FF33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47" name="Line 73"/>
            <p:cNvSpPr>
              <a:spLocks noChangeShapeType="1"/>
            </p:cNvSpPr>
            <p:nvPr/>
          </p:nvSpPr>
          <p:spPr bwMode="auto">
            <a:xfrm flipH="1" flipV="1">
              <a:off x="2180318" y="2735705"/>
              <a:ext cx="404994" cy="148673"/>
            </a:xfrm>
            <a:prstGeom prst="line">
              <a:avLst/>
            </a:prstGeom>
            <a:noFill/>
            <a:ln w="38100">
              <a:solidFill>
                <a:srgbClr val="FF33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48" name="Line 74"/>
            <p:cNvSpPr>
              <a:spLocks noChangeShapeType="1"/>
            </p:cNvSpPr>
            <p:nvPr/>
          </p:nvSpPr>
          <p:spPr bwMode="auto">
            <a:xfrm>
              <a:off x="5577767" y="3879344"/>
              <a:ext cx="404994" cy="125800"/>
            </a:xfrm>
            <a:prstGeom prst="line">
              <a:avLst/>
            </a:prstGeom>
            <a:noFill/>
            <a:ln w="38100">
              <a:solidFill>
                <a:srgbClr val="FF33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49" name="Line 75"/>
            <p:cNvSpPr>
              <a:spLocks noChangeShapeType="1"/>
            </p:cNvSpPr>
            <p:nvPr/>
          </p:nvSpPr>
          <p:spPr bwMode="auto">
            <a:xfrm flipH="1">
              <a:off x="2259067" y="3902216"/>
              <a:ext cx="404994" cy="125800"/>
            </a:xfrm>
            <a:prstGeom prst="line">
              <a:avLst/>
            </a:prstGeom>
            <a:noFill/>
            <a:ln w="38100">
              <a:solidFill>
                <a:srgbClr val="FF33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50" name="Line 76"/>
            <p:cNvSpPr>
              <a:spLocks noChangeShapeType="1"/>
            </p:cNvSpPr>
            <p:nvPr/>
          </p:nvSpPr>
          <p:spPr bwMode="auto">
            <a:xfrm>
              <a:off x="4959027" y="4702763"/>
              <a:ext cx="258746" cy="274473"/>
            </a:xfrm>
            <a:prstGeom prst="line">
              <a:avLst/>
            </a:prstGeom>
            <a:noFill/>
            <a:ln w="38100">
              <a:solidFill>
                <a:srgbClr val="FF33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51" name="Line 77"/>
            <p:cNvSpPr>
              <a:spLocks noChangeShapeType="1"/>
            </p:cNvSpPr>
            <p:nvPr/>
          </p:nvSpPr>
          <p:spPr bwMode="auto">
            <a:xfrm flipH="1">
              <a:off x="3012806" y="4714200"/>
              <a:ext cx="292496" cy="263037"/>
            </a:xfrm>
            <a:prstGeom prst="line">
              <a:avLst/>
            </a:prstGeom>
            <a:noFill/>
            <a:ln w="38100">
              <a:solidFill>
                <a:srgbClr val="FF33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graphicFrame>
          <p:nvGraphicFramePr>
            <p:cNvPr id="103428" name="Object 4"/>
            <p:cNvGraphicFramePr>
              <a:graphicFrameLocks noChangeAspect="1"/>
            </p:cNvGraphicFramePr>
            <p:nvPr/>
          </p:nvGraphicFramePr>
          <p:xfrm>
            <a:off x="5249182" y="3171145"/>
            <a:ext cx="233363" cy="2746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5" name="Equation" r:id="rId8" imgW="228600" imgH="279400" progId="Equation.DSMT4">
                    <p:embed/>
                  </p:oleObj>
                </mc:Choice>
                <mc:Fallback>
                  <p:oleObj name="Equation" r:id="rId8" imgW="228600" imgH="279400" progId="Equation.DSMT4">
                    <p:embed/>
                    <p:pic>
                      <p:nvPicPr>
                        <p:cNvPr id="103428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49182" y="3171145"/>
                          <a:ext cx="233363" cy="2746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429" name="Object 5"/>
            <p:cNvGraphicFramePr>
              <a:graphicFrameLocks noChangeAspect="1"/>
            </p:cNvGraphicFramePr>
            <p:nvPr/>
          </p:nvGraphicFramePr>
          <p:xfrm>
            <a:off x="2928029" y="3858077"/>
            <a:ext cx="217941" cy="2397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6" name="Equation" r:id="rId10" imgW="126835" imgH="139518" progId="Equation.DSMT4">
                    <p:embed/>
                  </p:oleObj>
                </mc:Choice>
                <mc:Fallback>
                  <p:oleObj name="Equation" r:id="rId10" imgW="126835" imgH="139518" progId="Equation.DSMT4">
                    <p:embed/>
                    <p:pic>
                      <p:nvPicPr>
                        <p:cNvPr id="103429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28029" y="3858077"/>
                          <a:ext cx="217941" cy="23973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430" name="Object 6"/>
            <p:cNvGraphicFramePr>
              <a:graphicFrameLocks noChangeAspect="1"/>
            </p:cNvGraphicFramePr>
            <p:nvPr/>
          </p:nvGraphicFramePr>
          <p:xfrm>
            <a:off x="4001633" y="1611085"/>
            <a:ext cx="225336" cy="2503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7" name="Equation" r:id="rId12" imgW="114102" imgH="126780" progId="Equation.DSMT4">
                    <p:embed/>
                  </p:oleObj>
                </mc:Choice>
                <mc:Fallback>
                  <p:oleObj name="Equation" r:id="rId12" imgW="114102" imgH="126780" progId="Equation.DSMT4">
                    <p:embed/>
                    <p:pic>
                      <p:nvPicPr>
                        <p:cNvPr id="10343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01633" y="1611085"/>
                          <a:ext cx="225336" cy="25037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431" name="Object 7"/>
            <p:cNvGraphicFramePr>
              <a:graphicFrameLocks noChangeAspect="1"/>
            </p:cNvGraphicFramePr>
            <p:nvPr/>
          </p:nvGraphicFramePr>
          <p:xfrm>
            <a:off x="5482545" y="1200697"/>
            <a:ext cx="1069059" cy="5178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8" name="Equation" r:id="rId14" imgW="812520" imgH="393480" progId="Equation.DSMT4">
                    <p:embed/>
                  </p:oleObj>
                </mc:Choice>
                <mc:Fallback>
                  <p:oleObj name="Equation" r:id="rId14" imgW="812520" imgH="393480" progId="Equation.DSMT4">
                    <p:embed/>
                    <p:pic>
                      <p:nvPicPr>
                        <p:cNvPr id="103431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82545" y="1200697"/>
                          <a:ext cx="1069059" cy="5178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03552" name="Object 1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326486"/>
              </p:ext>
            </p:extLst>
          </p:nvPr>
        </p:nvGraphicFramePr>
        <p:xfrm>
          <a:off x="7581803" y="4200525"/>
          <a:ext cx="3084122" cy="7985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16" imgW="1866600" imgH="482400" progId="Equation.DSMT4">
                  <p:embed/>
                </p:oleObj>
              </mc:Choice>
              <mc:Fallback>
                <p:oleObj name="Equation" r:id="rId16" imgW="1866600" imgH="482400" progId="Equation.DSMT4">
                  <p:embed/>
                  <p:pic>
                    <p:nvPicPr>
                      <p:cNvPr id="103552" name="Object 1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81803" y="4200525"/>
                        <a:ext cx="3084122" cy="798539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B1B54BD-98FB-80D9-2BB4-204DBAC193D2}"/>
              </a:ext>
            </a:extLst>
          </p:cNvPr>
          <p:cNvSpPr txBox="1"/>
          <p:nvPr/>
        </p:nvSpPr>
        <p:spPr>
          <a:xfrm>
            <a:off x="8175489" y="5158326"/>
            <a:ext cx="18453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(phasor electric field)</a:t>
            </a:r>
          </a:p>
        </p:txBody>
      </p:sp>
    </p:spTree>
    <p:extLst>
      <p:ext uri="{BB962C8B-B14F-4D97-AF65-F5344CB8AC3E}">
        <p14:creationId xmlns:p14="http://schemas.microsoft.com/office/powerpoint/2010/main" val="2197134778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2" name="Text Box 3"/>
          <p:cNvSpPr txBox="1">
            <a:spLocks noChangeArrowheads="1"/>
          </p:cNvSpPr>
          <p:nvPr/>
        </p:nvSpPr>
        <p:spPr bwMode="auto">
          <a:xfrm>
            <a:off x="2246086" y="901929"/>
            <a:ext cx="7402513" cy="7016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>
                <a:solidFill>
                  <a:srgbClr val="0000FF"/>
                </a:solidFill>
              </a:rPr>
              <a:t>The Thévenin equivalent circuit of an antenna being used as a </a:t>
            </a:r>
            <a:r>
              <a:rPr lang="en-US" sz="2000" u="sng" dirty="0">
                <a:solidFill>
                  <a:srgbClr val="0000FF"/>
                </a:solidFill>
              </a:rPr>
              <a:t>receive</a:t>
            </a:r>
            <a:r>
              <a:rPr lang="en-US" sz="2000" dirty="0">
                <a:solidFill>
                  <a:srgbClr val="0000FF"/>
                </a:solidFill>
              </a:rPr>
              <a:t> antenna is shown below.</a:t>
            </a:r>
            <a:endParaRPr lang="en-US" sz="2000" dirty="0">
              <a:solidFill>
                <a:srgbClr val="0000FF"/>
              </a:solidFill>
              <a:sym typeface="Symbol" pitchFamily="18" charset="2"/>
            </a:endParaRPr>
          </a:p>
        </p:txBody>
      </p:sp>
      <p:graphicFrame>
        <p:nvGraphicFramePr>
          <p:cNvPr id="36866" name="Object 52"/>
          <p:cNvGraphicFramePr>
            <a:graphicFrameLocks noChangeAspect="1"/>
          </p:cNvGraphicFramePr>
          <p:nvPr/>
        </p:nvGraphicFramePr>
        <p:xfrm>
          <a:off x="8343900" y="4173538"/>
          <a:ext cx="1047750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1" name="Equation" r:id="rId4" imgW="583920" imgH="228600" progId="Equation.DSMT4">
                  <p:embed/>
                </p:oleObj>
              </mc:Choice>
              <mc:Fallback>
                <p:oleObj name="Equation" r:id="rId4" imgW="583920" imgH="228600" progId="Equation.DSMT4">
                  <p:embed/>
                  <p:pic>
                    <p:nvPicPr>
                      <p:cNvPr id="36866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43900" y="4173538"/>
                        <a:ext cx="1047750" cy="411162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Slide Number Placeholder 4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8F724EA-3534-4B3F-834B-ABEE13AADB32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40" name="Rectangle 16"/>
          <p:cNvSpPr>
            <a:spLocks noChangeArrowheads="1"/>
          </p:cNvSpPr>
          <p:nvPr/>
        </p:nvSpPr>
        <p:spPr bwMode="auto">
          <a:xfrm>
            <a:off x="1749652" y="65311"/>
            <a:ext cx="8518525" cy="598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000" b="1" dirty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Receive Antenna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AB59DDB-3078-E1D2-4467-2C80D65129B4}"/>
              </a:ext>
            </a:extLst>
          </p:cNvPr>
          <p:cNvGrpSpPr/>
          <p:nvPr/>
        </p:nvGrpSpPr>
        <p:grpSpPr>
          <a:xfrm>
            <a:off x="5662614" y="4804995"/>
            <a:ext cx="3064101" cy="1454532"/>
            <a:chOff x="4138613" y="4804995"/>
            <a:chExt cx="3064101" cy="1454532"/>
          </a:xfrm>
        </p:grpSpPr>
        <p:grpSp>
          <p:nvGrpSpPr>
            <p:cNvPr id="36894" name="Group 37"/>
            <p:cNvGrpSpPr>
              <a:grpSpLocks/>
            </p:cNvGrpSpPr>
            <p:nvPr/>
          </p:nvGrpSpPr>
          <p:grpSpPr bwMode="auto">
            <a:xfrm>
              <a:off x="4586514" y="5263974"/>
              <a:ext cx="431800" cy="569913"/>
              <a:chOff x="2776" y="3343"/>
              <a:chExt cx="272" cy="359"/>
            </a:xfrm>
          </p:grpSpPr>
          <p:sp>
            <p:nvSpPr>
              <p:cNvPr id="36904" name="Oval 34"/>
              <p:cNvSpPr>
                <a:spLocks noChangeArrowheads="1"/>
              </p:cNvSpPr>
              <p:nvPr/>
            </p:nvSpPr>
            <p:spPr bwMode="auto">
              <a:xfrm>
                <a:off x="2776" y="3392"/>
                <a:ext cx="272" cy="27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36905" name="Text Box 35"/>
              <p:cNvSpPr txBox="1">
                <a:spLocks noChangeArrowheads="1"/>
              </p:cNvSpPr>
              <p:nvPr/>
            </p:nvSpPr>
            <p:spPr bwMode="auto">
              <a:xfrm>
                <a:off x="2813" y="3343"/>
                <a:ext cx="20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36906" name="Text Box 36"/>
              <p:cNvSpPr txBox="1">
                <a:spLocks noChangeArrowheads="1"/>
              </p:cNvSpPr>
              <p:nvPr/>
            </p:nvSpPr>
            <p:spPr bwMode="auto">
              <a:xfrm>
                <a:off x="2830" y="3471"/>
                <a:ext cx="16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-</a:t>
                </a:r>
              </a:p>
            </p:txBody>
          </p:sp>
        </p:grpSp>
        <p:sp>
          <p:nvSpPr>
            <p:cNvPr id="36895" name="Line 38"/>
            <p:cNvSpPr>
              <a:spLocks noChangeShapeType="1"/>
            </p:cNvSpPr>
            <p:nvPr/>
          </p:nvSpPr>
          <p:spPr bwMode="auto">
            <a:xfrm flipV="1">
              <a:off x="4802414" y="4908278"/>
              <a:ext cx="0" cy="431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896" name="Line 39"/>
            <p:cNvSpPr>
              <a:spLocks noChangeShapeType="1"/>
            </p:cNvSpPr>
            <p:nvPr/>
          </p:nvSpPr>
          <p:spPr bwMode="auto">
            <a:xfrm>
              <a:off x="4789714" y="5760861"/>
              <a:ext cx="0" cy="457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897" name="Line 40"/>
            <p:cNvSpPr>
              <a:spLocks noChangeShapeType="1"/>
            </p:cNvSpPr>
            <p:nvPr/>
          </p:nvSpPr>
          <p:spPr bwMode="auto">
            <a:xfrm>
              <a:off x="4802414" y="4908278"/>
              <a:ext cx="2336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898" name="Line 41"/>
            <p:cNvSpPr>
              <a:spLocks noChangeShapeType="1"/>
            </p:cNvSpPr>
            <p:nvPr/>
          </p:nvSpPr>
          <p:spPr bwMode="auto">
            <a:xfrm>
              <a:off x="4789714" y="6208727"/>
              <a:ext cx="2336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899" name="Rectangle 42"/>
            <p:cNvSpPr>
              <a:spLocks noChangeArrowheads="1"/>
            </p:cNvSpPr>
            <p:nvPr/>
          </p:nvSpPr>
          <p:spPr bwMode="auto">
            <a:xfrm>
              <a:off x="5627914" y="4804995"/>
              <a:ext cx="825500" cy="203200"/>
            </a:xfrm>
            <a:prstGeom prst="rect">
              <a:avLst/>
            </a:prstGeom>
            <a:solidFill>
              <a:srgbClr val="66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6902" name="Oval 47"/>
            <p:cNvSpPr>
              <a:spLocks noChangeArrowheads="1"/>
            </p:cNvSpPr>
            <p:nvPr/>
          </p:nvSpPr>
          <p:spPr bwMode="auto">
            <a:xfrm>
              <a:off x="7093463" y="4859161"/>
              <a:ext cx="88900" cy="889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03" name="Oval 48"/>
            <p:cNvSpPr>
              <a:spLocks noChangeArrowheads="1"/>
            </p:cNvSpPr>
            <p:nvPr/>
          </p:nvSpPr>
          <p:spPr bwMode="auto">
            <a:xfrm>
              <a:off x="7113814" y="6170627"/>
              <a:ext cx="88900" cy="889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2" name="Object 7"/>
            <p:cNvGraphicFramePr>
              <a:graphicFrameLocks noChangeAspect="1"/>
            </p:cNvGraphicFramePr>
            <p:nvPr/>
          </p:nvGraphicFramePr>
          <p:xfrm>
            <a:off x="4138613" y="5426075"/>
            <a:ext cx="231775" cy="228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442" name="Equation" r:id="rId6" imgW="228600" imgH="228600" progId="Equation.DSMT4">
                    <p:embed/>
                  </p:oleObj>
                </mc:Choice>
                <mc:Fallback>
                  <p:oleObj name="Equation" r:id="rId6" imgW="228600" imgH="228600" progId="Equation.DSMT4">
                    <p:embed/>
                    <p:pic>
                      <p:nvPicPr>
                        <p:cNvPr id="2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38613" y="5426075"/>
                          <a:ext cx="231775" cy="2286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" name="Object 8"/>
          <p:cNvGraphicFramePr>
            <a:graphicFrameLocks noChangeAspect="1"/>
          </p:cNvGraphicFramePr>
          <p:nvPr/>
        </p:nvGraphicFramePr>
        <p:xfrm>
          <a:off x="7411357" y="4349296"/>
          <a:ext cx="371929" cy="3523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3" name="Equation" r:id="rId8" imgW="241200" imgH="228600" progId="Equation.DSMT4">
                  <p:embed/>
                </p:oleObj>
              </mc:Choice>
              <mc:Fallback>
                <p:oleObj name="Equation" r:id="rId8" imgW="241200" imgH="228600" progId="Equation.DSMT4">
                  <p:embed/>
                  <p:pic>
                    <p:nvPicPr>
                      <p:cNvPr id="3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11357" y="4349296"/>
                        <a:ext cx="371929" cy="3523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6" name="Group 45"/>
          <p:cNvGrpSpPr/>
          <p:nvPr/>
        </p:nvGrpSpPr>
        <p:grpSpPr>
          <a:xfrm>
            <a:off x="1846035" y="2158772"/>
            <a:ext cx="4870678" cy="2981326"/>
            <a:chOff x="322035" y="2158772"/>
            <a:chExt cx="4870678" cy="2981326"/>
          </a:xfrm>
        </p:grpSpPr>
        <p:sp>
          <p:nvSpPr>
            <p:cNvPr id="36887" name="AutoShape 5"/>
            <p:cNvSpPr>
              <a:spLocks noChangeArrowheads="1"/>
            </p:cNvSpPr>
            <p:nvPr/>
          </p:nvSpPr>
          <p:spPr bwMode="auto">
            <a:xfrm>
              <a:off x="2438401" y="2158772"/>
              <a:ext cx="114300" cy="1295400"/>
            </a:xfrm>
            <a:prstGeom prst="can">
              <a:avLst>
                <a:gd name="adj" fmla="val 37568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8" name="AutoShape 6"/>
            <p:cNvSpPr>
              <a:spLocks noChangeArrowheads="1"/>
            </p:cNvSpPr>
            <p:nvPr/>
          </p:nvSpPr>
          <p:spPr bwMode="auto">
            <a:xfrm>
              <a:off x="2425701" y="3844698"/>
              <a:ext cx="114300" cy="1295400"/>
            </a:xfrm>
            <a:prstGeom prst="can">
              <a:avLst>
                <a:gd name="adj" fmla="val 37568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9" name="Text Box 7"/>
            <p:cNvSpPr txBox="1">
              <a:spLocks noChangeArrowheads="1"/>
            </p:cNvSpPr>
            <p:nvPr/>
          </p:nvSpPr>
          <p:spPr bwMode="auto">
            <a:xfrm>
              <a:off x="4441827" y="3260497"/>
              <a:ext cx="3175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</p:txBody>
        </p:sp>
        <p:sp>
          <p:nvSpPr>
            <p:cNvPr id="36890" name="Text Box 8"/>
            <p:cNvSpPr txBox="1">
              <a:spLocks noChangeArrowheads="1"/>
            </p:cNvSpPr>
            <p:nvPr/>
          </p:nvSpPr>
          <p:spPr bwMode="auto">
            <a:xfrm>
              <a:off x="4492627" y="3692298"/>
              <a:ext cx="26035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-</a:t>
              </a:r>
            </a:p>
          </p:txBody>
        </p:sp>
        <p:sp>
          <p:nvSpPr>
            <p:cNvPr id="36891" name="Line 25"/>
            <p:cNvSpPr>
              <a:spLocks noChangeShapeType="1"/>
            </p:cNvSpPr>
            <p:nvPr/>
          </p:nvSpPr>
          <p:spPr bwMode="auto">
            <a:xfrm>
              <a:off x="2489201" y="3452585"/>
              <a:ext cx="182880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92" name="Line 26"/>
            <p:cNvSpPr>
              <a:spLocks noChangeShapeType="1"/>
            </p:cNvSpPr>
            <p:nvPr/>
          </p:nvSpPr>
          <p:spPr bwMode="auto">
            <a:xfrm flipV="1">
              <a:off x="2479676" y="3858985"/>
              <a:ext cx="1825626" cy="317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81" name="Line 28"/>
            <p:cNvSpPr>
              <a:spLocks noChangeShapeType="1"/>
            </p:cNvSpPr>
            <p:nvPr/>
          </p:nvSpPr>
          <p:spPr bwMode="auto">
            <a:xfrm flipV="1">
              <a:off x="495300" y="2563585"/>
              <a:ext cx="431800" cy="8763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83" name="AutoShape 31"/>
            <p:cNvSpPr>
              <a:spLocks noChangeArrowheads="1"/>
            </p:cNvSpPr>
            <p:nvPr/>
          </p:nvSpPr>
          <p:spPr bwMode="auto">
            <a:xfrm rot="2004469">
              <a:off x="863600" y="3185885"/>
              <a:ext cx="546100" cy="177800"/>
            </a:xfrm>
            <a:custGeom>
              <a:avLst/>
              <a:gdLst>
                <a:gd name="T0" fmla="*/ 258 w 21600"/>
                <a:gd name="T1" fmla="*/ 0 h 21600"/>
                <a:gd name="T2" fmla="*/ 0 w 21600"/>
                <a:gd name="T3" fmla="*/ 56 h 21600"/>
                <a:gd name="T4" fmla="*/ 258 w 21600"/>
                <a:gd name="T5" fmla="*/ 112 h 21600"/>
                <a:gd name="T6" fmla="*/ 344 w 21600"/>
                <a:gd name="T7" fmla="*/ 56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91 w 21600"/>
                <a:gd name="T13" fmla="*/ 5400 h 21600"/>
                <a:gd name="T14" fmla="*/ 1890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FF33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4" name="Line 32"/>
            <p:cNvSpPr>
              <a:spLocks noChangeShapeType="1"/>
            </p:cNvSpPr>
            <p:nvPr/>
          </p:nvSpPr>
          <p:spPr bwMode="auto">
            <a:xfrm>
              <a:off x="2260601" y="2195285"/>
              <a:ext cx="0" cy="292100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76" name="Oval 58"/>
            <p:cNvSpPr>
              <a:spLocks noChangeArrowheads="1"/>
            </p:cNvSpPr>
            <p:nvPr/>
          </p:nvSpPr>
          <p:spPr bwMode="auto">
            <a:xfrm>
              <a:off x="4241802" y="3401785"/>
              <a:ext cx="88900" cy="889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77" name="Oval 60"/>
            <p:cNvSpPr>
              <a:spLocks noChangeArrowheads="1"/>
            </p:cNvSpPr>
            <p:nvPr/>
          </p:nvSpPr>
          <p:spPr bwMode="auto">
            <a:xfrm>
              <a:off x="4241802" y="3808185"/>
              <a:ext cx="88900" cy="889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78" name="Line 62"/>
            <p:cNvSpPr>
              <a:spLocks noChangeShapeType="1"/>
            </p:cNvSpPr>
            <p:nvPr/>
          </p:nvSpPr>
          <p:spPr bwMode="auto">
            <a:xfrm flipV="1">
              <a:off x="1422401" y="2906485"/>
              <a:ext cx="0" cy="482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36869" name="Object 63"/>
            <p:cNvGraphicFramePr>
              <a:graphicFrameLocks noChangeAspect="1"/>
            </p:cNvGraphicFramePr>
            <p:nvPr/>
          </p:nvGraphicFramePr>
          <p:xfrm>
            <a:off x="1497013" y="3082697"/>
            <a:ext cx="204788" cy="2873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444" name="Equation" r:id="rId10" imgW="126725" imgH="177415" progId="Equation.DSMT4">
                    <p:embed/>
                  </p:oleObj>
                </mc:Choice>
                <mc:Fallback>
                  <p:oleObj name="Equation" r:id="rId10" imgW="126725" imgH="177415" progId="Equation.DSMT4">
                    <p:embed/>
                    <p:pic>
                      <p:nvPicPr>
                        <p:cNvPr id="36869" name="Object 6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97013" y="3082697"/>
                          <a:ext cx="204788" cy="2873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gradFill rotWithShape="1">
                                <a:gsLst>
                                  <a:gs pos="0">
                                    <a:srgbClr val="DDDDDD"/>
                                  </a:gs>
                                  <a:gs pos="100000">
                                    <a:srgbClr val="BFBFBF"/>
                                  </a:gs>
                                </a:gsLst>
                                <a:path path="shape">
                                  <a:fillToRect l="50000" t="50000" r="50000" b="50000"/>
                                </a:path>
                              </a:gra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rgbClr val="FF0000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6879" name="Freeform 64"/>
            <p:cNvSpPr>
              <a:spLocks/>
            </p:cNvSpPr>
            <p:nvPr/>
          </p:nvSpPr>
          <p:spPr bwMode="auto">
            <a:xfrm>
              <a:off x="1092200" y="3052535"/>
              <a:ext cx="333375" cy="136525"/>
            </a:xfrm>
            <a:custGeom>
              <a:avLst/>
              <a:gdLst>
                <a:gd name="T0" fmla="*/ 210 w 210"/>
                <a:gd name="T1" fmla="*/ 4 h 86"/>
                <a:gd name="T2" fmla="*/ 150 w 210"/>
                <a:gd name="T3" fmla="*/ 2 h 86"/>
                <a:gd name="T4" fmla="*/ 84 w 210"/>
                <a:gd name="T5" fmla="*/ 16 h 86"/>
                <a:gd name="T6" fmla="*/ 22 w 210"/>
                <a:gd name="T7" fmla="*/ 58 h 86"/>
                <a:gd name="T8" fmla="*/ 0 w 210"/>
                <a:gd name="T9" fmla="*/ 86 h 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0"/>
                <a:gd name="T16" fmla="*/ 0 h 86"/>
                <a:gd name="T17" fmla="*/ 210 w 210"/>
                <a:gd name="T18" fmla="*/ 86 h 8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0" h="86">
                  <a:moveTo>
                    <a:pt x="210" y="4"/>
                  </a:moveTo>
                  <a:cubicBezTo>
                    <a:pt x="200" y="3"/>
                    <a:pt x="171" y="0"/>
                    <a:pt x="150" y="2"/>
                  </a:cubicBezTo>
                  <a:cubicBezTo>
                    <a:pt x="129" y="4"/>
                    <a:pt x="105" y="7"/>
                    <a:pt x="84" y="16"/>
                  </a:cubicBezTo>
                  <a:cubicBezTo>
                    <a:pt x="63" y="25"/>
                    <a:pt x="36" y="46"/>
                    <a:pt x="22" y="58"/>
                  </a:cubicBezTo>
                  <a:cubicBezTo>
                    <a:pt x="8" y="70"/>
                    <a:pt x="5" y="80"/>
                    <a:pt x="0" y="8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36870" name="Object 6"/>
            <p:cNvGraphicFramePr>
              <a:graphicFrameLocks noChangeAspect="1"/>
            </p:cNvGraphicFramePr>
            <p:nvPr/>
          </p:nvGraphicFramePr>
          <p:xfrm>
            <a:off x="4811713" y="3424238"/>
            <a:ext cx="381000" cy="381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445" name="Equation" r:id="rId12" imgW="228600" imgH="228600" progId="Equation.DSMT4">
                    <p:embed/>
                  </p:oleObj>
                </mc:Choice>
                <mc:Fallback>
                  <p:oleObj name="Equation" r:id="rId12" imgW="228600" imgH="228600" progId="Equation.DSMT4">
                    <p:embed/>
                    <p:pic>
                      <p:nvPicPr>
                        <p:cNvPr id="3687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11713" y="3424238"/>
                          <a:ext cx="381000" cy="381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" name="Object 9"/>
            <p:cNvGraphicFramePr>
              <a:graphicFrameLocks noChangeAspect="1"/>
            </p:cNvGraphicFramePr>
            <p:nvPr/>
          </p:nvGraphicFramePr>
          <p:xfrm>
            <a:off x="1449194" y="4418013"/>
            <a:ext cx="625669" cy="2737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446" name="Equation" r:id="rId14" imgW="405872" imgH="177569" progId="Equation.DSMT4">
                    <p:embed/>
                  </p:oleObj>
                </mc:Choice>
                <mc:Fallback>
                  <p:oleObj name="Equation" r:id="rId14" imgW="405872" imgH="177569" progId="Equation.DSMT4">
                    <p:embed/>
                    <p:pic>
                      <p:nvPicPr>
                        <p:cNvPr id="4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49194" y="4418013"/>
                          <a:ext cx="625669" cy="27373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" name="Object 10"/>
            <p:cNvGraphicFramePr>
              <a:graphicFrameLocks noChangeAspect="1"/>
            </p:cNvGraphicFramePr>
            <p:nvPr/>
          </p:nvGraphicFramePr>
          <p:xfrm>
            <a:off x="322035" y="3554638"/>
            <a:ext cx="429079" cy="3677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447" name="Equation" r:id="rId16" imgW="266400" imgH="228600" progId="Equation.DSMT4">
                    <p:embed/>
                  </p:oleObj>
                </mc:Choice>
                <mc:Fallback>
                  <p:oleObj name="Equation" r:id="rId16" imgW="266400" imgH="228600" progId="Equation.DSMT4">
                    <p:embed/>
                    <p:pic>
                      <p:nvPicPr>
                        <p:cNvPr id="5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2035" y="3554638"/>
                          <a:ext cx="429079" cy="36778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" name="Arrow: Curved Down 6">
            <a:extLst>
              <a:ext uri="{FF2B5EF4-FFF2-40B4-BE49-F238E27FC236}">
                <a16:creationId xmlns:a16="http://schemas.microsoft.com/office/drawing/2014/main" id="{C43B93D3-B02B-3BA4-5175-61FC9932CC91}"/>
              </a:ext>
            </a:extLst>
          </p:cNvPr>
          <p:cNvSpPr/>
          <p:nvPr/>
        </p:nvSpPr>
        <p:spPr>
          <a:xfrm rot="2083685">
            <a:off x="6409076" y="3058435"/>
            <a:ext cx="1820695" cy="648148"/>
          </a:xfrm>
          <a:prstGeom prst="curvedDown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F154A3F-4577-7D01-7633-8BF093409C5E}"/>
              </a:ext>
            </a:extLst>
          </p:cNvPr>
          <p:cNvSpPr txBox="1"/>
          <p:nvPr/>
        </p:nvSpPr>
        <p:spPr>
          <a:xfrm>
            <a:off x="8606065" y="2701686"/>
            <a:ext cx="2595335" cy="73866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The Thevenin impedance is the same as the input impedance of the antenna.</a:t>
            </a:r>
          </a:p>
        </p:txBody>
      </p:sp>
    </p:spTree>
    <p:extLst>
      <p:ext uri="{BB962C8B-B14F-4D97-AF65-F5344CB8AC3E}">
        <p14:creationId xmlns:p14="http://schemas.microsoft.com/office/powerpoint/2010/main" val="559260442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4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8F724EA-3534-4B3F-834B-ABEE13AADB32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2318658" y="1001485"/>
            <a:ext cx="7064755" cy="400110"/>
          </a:xfrm>
          <a:prstGeom prst="rect">
            <a:avLst/>
          </a:prstGeom>
          <a:solidFill>
            <a:srgbClr val="FFCC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The power received by an optimum conjugate-matched load:</a:t>
            </a:r>
          </a:p>
        </p:txBody>
      </p:sp>
      <p:graphicFrame>
        <p:nvGraphicFramePr>
          <p:cNvPr id="205833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7208726"/>
              </p:ext>
            </p:extLst>
          </p:nvPr>
        </p:nvGraphicFramePr>
        <p:xfrm>
          <a:off x="2014538" y="5805488"/>
          <a:ext cx="2203450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4" name="Equation" r:id="rId4" imgW="1143000" imgH="228600" progId="Equation.DSMT4">
                  <p:embed/>
                </p:oleObj>
              </mc:Choice>
              <mc:Fallback>
                <p:oleObj name="Equation" r:id="rId4" imgW="1143000" imgH="228600" progId="Equation.DSMT4">
                  <p:embed/>
                  <p:pic>
                    <p:nvPicPr>
                      <p:cNvPr id="205833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4538" y="5805488"/>
                        <a:ext cx="2203450" cy="442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735901" y="4565992"/>
            <a:ext cx="3813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For a </a:t>
            </a:r>
            <a:r>
              <a:rPr lang="en-US" u="sng" dirty="0">
                <a:solidFill>
                  <a:srgbClr val="0000FF"/>
                </a:solidFill>
              </a:rPr>
              <a:t>resonant</a:t>
            </a:r>
            <a:r>
              <a:rPr lang="en-US" dirty="0">
                <a:solidFill>
                  <a:srgbClr val="0000FF"/>
                </a:solidFill>
              </a:rPr>
              <a:t> dipole wire antenna:</a:t>
            </a:r>
          </a:p>
        </p:txBody>
      </p:sp>
      <p:graphicFrame>
        <p:nvGraphicFramePr>
          <p:cNvPr id="20583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5340187"/>
              </p:ext>
            </p:extLst>
          </p:nvPr>
        </p:nvGraphicFramePr>
        <p:xfrm>
          <a:off x="2101850" y="5170488"/>
          <a:ext cx="1689100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5" name="Equation" r:id="rId6" imgW="876240" imgH="228600" progId="Equation.DSMT4">
                  <p:embed/>
                </p:oleObj>
              </mc:Choice>
              <mc:Fallback>
                <p:oleObj name="Equation" r:id="rId6" imgW="876240" imgH="228600" progId="Equation.DSMT4">
                  <p:embed/>
                  <p:pic>
                    <p:nvPicPr>
                      <p:cNvPr id="20583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1850" y="5170488"/>
                        <a:ext cx="1689100" cy="442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3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4240552"/>
              </p:ext>
            </p:extLst>
          </p:nvPr>
        </p:nvGraphicFramePr>
        <p:xfrm>
          <a:off x="5484813" y="5849938"/>
          <a:ext cx="1568450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6" name="Equation" r:id="rId8" imgW="812520" imgH="228600" progId="Equation.DSMT4">
                  <p:embed/>
                </p:oleObj>
              </mc:Choice>
              <mc:Fallback>
                <p:oleObj name="Equation" r:id="rId8" imgW="812520" imgH="228600" progId="Equation.DSMT4">
                  <p:embed/>
                  <p:pic>
                    <p:nvPicPr>
                      <p:cNvPr id="20583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4813" y="5849938"/>
                        <a:ext cx="1568450" cy="44291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Right Arrow 34"/>
          <p:cNvSpPr/>
          <p:nvPr/>
        </p:nvSpPr>
        <p:spPr>
          <a:xfrm>
            <a:off x="4725441" y="5943093"/>
            <a:ext cx="395785" cy="245660"/>
          </a:xfrm>
          <a:prstGeom prst="rightArrow">
            <a:avLst/>
          </a:prstGeom>
          <a:solidFill>
            <a:srgbClr val="00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16"/>
          <p:cNvSpPr>
            <a:spLocks noChangeArrowheads="1"/>
          </p:cNvSpPr>
          <p:nvPr/>
        </p:nvSpPr>
        <p:spPr bwMode="auto">
          <a:xfrm>
            <a:off x="1749652" y="65311"/>
            <a:ext cx="8518525" cy="598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000" b="1" dirty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Receive Antenna (cont.)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1F5874F-4D01-54CF-63E0-2B80890CC6AA}"/>
              </a:ext>
            </a:extLst>
          </p:cNvPr>
          <p:cNvGrpSpPr/>
          <p:nvPr/>
        </p:nvGrpSpPr>
        <p:grpSpPr>
          <a:xfrm>
            <a:off x="3122815" y="1809750"/>
            <a:ext cx="6354560" cy="2609144"/>
            <a:chOff x="1598815" y="1809750"/>
            <a:chExt cx="6354560" cy="2609144"/>
          </a:xfrm>
        </p:grpSpPr>
        <p:grpSp>
          <p:nvGrpSpPr>
            <p:cNvPr id="12" name="Group 37"/>
            <p:cNvGrpSpPr>
              <a:grpSpLocks/>
            </p:cNvGrpSpPr>
            <p:nvPr/>
          </p:nvGrpSpPr>
          <p:grpSpPr bwMode="auto">
            <a:xfrm>
              <a:off x="2065634" y="2776587"/>
              <a:ext cx="431800" cy="547688"/>
              <a:chOff x="2769" y="3343"/>
              <a:chExt cx="272" cy="345"/>
            </a:xfrm>
          </p:grpSpPr>
          <p:sp>
            <p:nvSpPr>
              <p:cNvPr id="28" name="Oval 34"/>
              <p:cNvSpPr>
                <a:spLocks noChangeArrowheads="1"/>
              </p:cNvSpPr>
              <p:nvPr/>
            </p:nvSpPr>
            <p:spPr bwMode="auto">
              <a:xfrm>
                <a:off x="2769" y="3385"/>
                <a:ext cx="272" cy="27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Text Box 35"/>
              <p:cNvSpPr txBox="1">
                <a:spLocks noChangeArrowheads="1"/>
              </p:cNvSpPr>
              <p:nvPr/>
            </p:nvSpPr>
            <p:spPr bwMode="auto">
              <a:xfrm>
                <a:off x="2806" y="3343"/>
                <a:ext cx="20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30" name="Text Box 36"/>
              <p:cNvSpPr txBox="1">
                <a:spLocks noChangeArrowheads="1"/>
              </p:cNvSpPr>
              <p:nvPr/>
            </p:nvSpPr>
            <p:spPr bwMode="auto">
              <a:xfrm>
                <a:off x="2830" y="3457"/>
                <a:ext cx="16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-</a:t>
                </a:r>
              </a:p>
            </p:txBody>
          </p:sp>
        </p:grpSp>
        <p:sp>
          <p:nvSpPr>
            <p:cNvPr id="13" name="Line 38"/>
            <p:cNvSpPr>
              <a:spLocks noChangeShapeType="1"/>
            </p:cNvSpPr>
            <p:nvPr/>
          </p:nvSpPr>
          <p:spPr bwMode="auto">
            <a:xfrm flipV="1">
              <a:off x="2292646" y="2409874"/>
              <a:ext cx="0" cy="431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39"/>
            <p:cNvSpPr>
              <a:spLocks noChangeShapeType="1"/>
            </p:cNvSpPr>
            <p:nvPr/>
          </p:nvSpPr>
          <p:spPr bwMode="auto">
            <a:xfrm>
              <a:off x="2290963" y="3270395"/>
              <a:ext cx="0" cy="457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40"/>
            <p:cNvSpPr>
              <a:spLocks noChangeShapeType="1"/>
            </p:cNvSpPr>
            <p:nvPr/>
          </p:nvSpPr>
          <p:spPr bwMode="auto">
            <a:xfrm>
              <a:off x="2292646" y="2409874"/>
              <a:ext cx="2336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41"/>
            <p:cNvSpPr>
              <a:spLocks noChangeShapeType="1"/>
            </p:cNvSpPr>
            <p:nvPr/>
          </p:nvSpPr>
          <p:spPr bwMode="auto">
            <a:xfrm>
              <a:off x="2290963" y="3721340"/>
              <a:ext cx="2336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42"/>
            <p:cNvSpPr>
              <a:spLocks noChangeArrowheads="1"/>
            </p:cNvSpPr>
            <p:nvPr/>
          </p:nvSpPr>
          <p:spPr bwMode="auto">
            <a:xfrm>
              <a:off x="3118146" y="2306591"/>
              <a:ext cx="825500" cy="203200"/>
            </a:xfrm>
            <a:prstGeom prst="rect">
              <a:avLst/>
            </a:prstGeom>
            <a:solidFill>
              <a:srgbClr val="66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4664805" y="2401937"/>
              <a:ext cx="46241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4667905" y="3718846"/>
              <a:ext cx="46241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4900332" y="2626053"/>
              <a:ext cx="46241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5400000">
              <a:off x="4896373" y="3486588"/>
              <a:ext cx="46241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42"/>
            <p:cNvSpPr>
              <a:spLocks noChangeArrowheads="1"/>
            </p:cNvSpPr>
            <p:nvPr/>
          </p:nvSpPr>
          <p:spPr bwMode="auto">
            <a:xfrm rot="5400000">
              <a:off x="4707460" y="2970488"/>
              <a:ext cx="825500" cy="203200"/>
            </a:xfrm>
            <a:prstGeom prst="rect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27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55026011"/>
                </p:ext>
              </p:extLst>
            </p:nvPr>
          </p:nvGraphicFramePr>
          <p:xfrm>
            <a:off x="5657850" y="2892425"/>
            <a:ext cx="2295525" cy="409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467" name="Equation" r:id="rId10" imgW="1358640" imgH="241200" progId="Equation.DSMT4">
                    <p:embed/>
                  </p:oleObj>
                </mc:Choice>
                <mc:Fallback>
                  <p:oleObj name="Equation" r:id="rId10" imgW="1358640" imgH="241200" progId="Equation.DSMT4">
                    <p:embed/>
                    <p:pic>
                      <p:nvPicPr>
                        <p:cNvPr id="27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57850" y="2892425"/>
                          <a:ext cx="2295525" cy="409575"/>
                        </a:xfrm>
                        <a:prstGeom prst="rect">
                          <a:avLst/>
                        </a:prstGeom>
                        <a:solidFill>
                          <a:srgbClr val="CCFFFF"/>
                        </a:solidFill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837" name="Object 13"/>
            <p:cNvGraphicFramePr>
              <a:graphicFrameLocks noChangeAspect="1"/>
            </p:cNvGraphicFramePr>
            <p:nvPr/>
          </p:nvGraphicFramePr>
          <p:xfrm>
            <a:off x="2668588" y="1809750"/>
            <a:ext cx="1770062" cy="3889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468" name="Equation" r:id="rId12" imgW="1041120" imgH="228600" progId="Equation.DSMT4">
                    <p:embed/>
                  </p:oleObj>
                </mc:Choice>
                <mc:Fallback>
                  <p:oleObj name="Equation" r:id="rId12" imgW="1041120" imgH="228600" progId="Equation.DSMT4">
                    <p:embed/>
                    <p:pic>
                      <p:nvPicPr>
                        <p:cNvPr id="205837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68588" y="1809750"/>
                          <a:ext cx="1770062" cy="3889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" name="TextBox 1"/>
            <p:cNvSpPr txBox="1"/>
            <p:nvPr/>
          </p:nvSpPr>
          <p:spPr>
            <a:xfrm>
              <a:off x="5353899" y="2344175"/>
              <a:ext cx="697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Load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841494" y="4049562"/>
              <a:ext cx="38592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baseline="-25000" dirty="0" err="1">
                  <a:latin typeface="Times New Roman" pitchFamily="18" charset="0"/>
                  <a:cs typeface="Times New Roman" pitchFamily="18" charset="0"/>
                </a:rPr>
                <a:t>rec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 = P</a:t>
              </a:r>
              <a:r>
                <a:rPr lang="en-US" i="1" baseline="-25000" dirty="0">
                  <a:latin typeface="Times New Roman" pitchFamily="18" charset="0"/>
                  <a:cs typeface="Times New Roman" pitchFamily="18" charset="0"/>
                </a:rPr>
                <a:t>L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=</a:t>
              </a:r>
              <a:r>
                <a:rPr lang="en-US" dirty="0"/>
                <a:t> power absorbed by load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2FDA0034-E824-02D3-5B09-7649BC79D0C1}"/>
                </a:ext>
              </a:extLst>
            </p:cNvPr>
            <p:cNvCxnSpPr/>
            <p:nvPr/>
          </p:nvCxnSpPr>
          <p:spPr>
            <a:xfrm>
              <a:off x="4634168" y="2129455"/>
              <a:ext cx="0" cy="1913488"/>
            </a:xfrm>
            <a:prstGeom prst="line">
              <a:avLst/>
            </a:prstGeom>
            <a:ln w="1905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89160AC2-0408-FCCB-3526-236E231810C9}"/>
                </a:ext>
              </a:extLst>
            </p:cNvPr>
            <p:cNvSpPr txBox="1"/>
            <p:nvPr/>
          </p:nvSpPr>
          <p:spPr>
            <a:xfrm>
              <a:off x="3258919" y="2825837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ANT</a:t>
              </a:r>
            </a:p>
          </p:txBody>
        </p:sp>
        <p:graphicFrame>
          <p:nvGraphicFramePr>
            <p:cNvPr id="3" name="Object 2">
              <a:extLst>
                <a:ext uri="{FF2B5EF4-FFF2-40B4-BE49-F238E27FC236}">
                  <a16:creationId xmlns:a16="http://schemas.microsoft.com/office/drawing/2014/main" id="{900A0B52-3FCC-F3AE-E469-4666A281690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598815" y="2859963"/>
            <a:ext cx="357484" cy="3574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469" name="Equation" r:id="rId14" imgW="228600" imgH="228600" progId="Equation.DSMT4">
                    <p:embed/>
                  </p:oleObj>
                </mc:Choice>
                <mc:Fallback>
                  <p:oleObj name="Equation" r:id="rId14" imgW="228600" imgH="228600" progId="Equation.DSMT4">
                    <p:embed/>
                    <p:pic>
                      <p:nvPicPr>
                        <p:cNvPr id="3" name="Object 2">
                          <a:extLst>
                            <a:ext uri="{FF2B5EF4-FFF2-40B4-BE49-F238E27FC236}">
                              <a16:creationId xmlns:a16="http://schemas.microsoft.com/office/drawing/2014/main" id="{900A0B52-3FCC-F3AE-E469-4666A2816903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1598815" y="2859963"/>
                          <a:ext cx="357484" cy="35748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" name="Oval 47"/>
            <p:cNvSpPr>
              <a:spLocks noChangeArrowheads="1"/>
            </p:cNvSpPr>
            <p:nvPr/>
          </p:nvSpPr>
          <p:spPr bwMode="auto">
            <a:xfrm>
              <a:off x="4589759" y="2357487"/>
              <a:ext cx="88900" cy="889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Oval 48"/>
            <p:cNvSpPr>
              <a:spLocks noChangeArrowheads="1"/>
            </p:cNvSpPr>
            <p:nvPr/>
          </p:nvSpPr>
          <p:spPr bwMode="auto">
            <a:xfrm>
              <a:off x="4590398" y="3668953"/>
              <a:ext cx="88900" cy="889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3912645"/>
              </p:ext>
            </p:extLst>
          </p:nvPr>
        </p:nvGraphicFramePr>
        <p:xfrm>
          <a:off x="8315324" y="5849938"/>
          <a:ext cx="1516479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0" name="Equation" r:id="rId16" imgW="838080" imgH="241200" progId="Equation.DSMT4">
                  <p:embed/>
                </p:oleObj>
              </mc:Choice>
              <mc:Fallback>
                <p:oleObj name="Equation" r:id="rId16" imgW="83808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8315324" y="5849938"/>
                        <a:ext cx="1516479" cy="43656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Right Arrow 36"/>
          <p:cNvSpPr/>
          <p:nvPr/>
        </p:nvSpPr>
        <p:spPr>
          <a:xfrm>
            <a:off x="7525791" y="5962143"/>
            <a:ext cx="395785" cy="245660"/>
          </a:xfrm>
          <a:prstGeom prst="rightArrow">
            <a:avLst/>
          </a:prstGeom>
          <a:solidFill>
            <a:srgbClr val="00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337069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4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8F724EA-3534-4B3F-834B-ABEE13AADB32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158805" y="889500"/>
            <a:ext cx="69132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We can find the power received using an </a:t>
            </a:r>
            <a:r>
              <a:rPr lang="en-US" sz="2000" dirty="0">
                <a:solidFill>
                  <a:srgbClr val="FF0000"/>
                </a:solidFill>
              </a:rPr>
              <a:t>effective area</a:t>
            </a:r>
            <a:r>
              <a:rPr lang="en-US" sz="2000" dirty="0">
                <a:solidFill>
                  <a:srgbClr val="0000FF"/>
                </a:solidFill>
              </a:rPr>
              <a:t>.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934094" y="1606405"/>
            <a:ext cx="6647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0000FF"/>
                </a:solidFill>
              </a:rPr>
              <a:t>Receive circuit: </a:t>
            </a:r>
            <a:r>
              <a:rPr lang="en-US" dirty="0">
                <a:solidFill>
                  <a:srgbClr val="0000FF"/>
                </a:solidFill>
              </a:rPr>
              <a:t>Assume an optimum conjugate-matched load:</a:t>
            </a:r>
          </a:p>
        </p:txBody>
      </p:sp>
      <p:graphicFrame>
        <p:nvGraphicFramePr>
          <p:cNvPr id="200708" name="Object 4"/>
          <p:cNvGraphicFramePr>
            <a:graphicFrameLocks noChangeAspect="1"/>
          </p:cNvGraphicFramePr>
          <p:nvPr/>
        </p:nvGraphicFramePr>
        <p:xfrm>
          <a:off x="4758381" y="4822980"/>
          <a:ext cx="1693863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8" name="Equation" r:id="rId4" imgW="749160" imgH="241200" progId="Equation.DSMT4">
                  <p:embed/>
                </p:oleObj>
              </mc:Choice>
              <mc:Fallback>
                <p:oleObj name="Equation" r:id="rId4" imgW="749160" imgH="241200" progId="Equation.DSMT4">
                  <p:embed/>
                  <p:pic>
                    <p:nvPicPr>
                      <p:cNvPr id="20070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8381" y="4822980"/>
                        <a:ext cx="1693863" cy="54927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Rectangle 16"/>
          <p:cNvSpPr>
            <a:spLocks noChangeArrowheads="1"/>
          </p:cNvSpPr>
          <p:nvPr/>
        </p:nvSpPr>
        <p:spPr bwMode="auto">
          <a:xfrm>
            <a:off x="1749652" y="65311"/>
            <a:ext cx="8518525" cy="598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000" b="1" dirty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Receive Antenna (cont.)</a:t>
            </a:r>
          </a:p>
        </p:txBody>
      </p:sp>
      <p:graphicFrame>
        <p:nvGraphicFramePr>
          <p:cNvPr id="32" name="Object 7"/>
          <p:cNvGraphicFramePr>
            <a:graphicFrameLocks noChangeAspect="1"/>
          </p:cNvGraphicFramePr>
          <p:nvPr/>
        </p:nvGraphicFramePr>
        <p:xfrm>
          <a:off x="4021139" y="5641976"/>
          <a:ext cx="3481387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9" name="Equation" r:id="rId6" imgW="1815840" imgH="228600" progId="Equation.DSMT4">
                  <p:embed/>
                </p:oleObj>
              </mc:Choice>
              <mc:Fallback>
                <p:oleObj name="Equation" r:id="rId6" imgW="1815840" imgH="228600" progId="Equation.DSMT4">
                  <p:embed/>
                  <p:pic>
                    <p:nvPicPr>
                      <p:cNvPr id="32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1139" y="5641976"/>
                        <a:ext cx="3481387" cy="44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6391249"/>
              </p:ext>
            </p:extLst>
          </p:nvPr>
        </p:nvGraphicFramePr>
        <p:xfrm>
          <a:off x="3146425" y="6092495"/>
          <a:ext cx="5380038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0" name="Equation" r:id="rId8" imgW="2806560" imgH="279360" progId="Equation.DSMT4">
                  <p:embed/>
                </p:oleObj>
              </mc:Choice>
              <mc:Fallback>
                <p:oleObj name="Equation" r:id="rId8" imgW="2806560" imgH="279360" progId="Equation.DSMT4">
                  <p:embed/>
                  <p:pic>
                    <p:nvPicPr>
                      <p:cNvPr id="33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6425" y="6092495"/>
                        <a:ext cx="5380038" cy="538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16C22559-DB73-C740-8E35-7018EBBEB979}"/>
              </a:ext>
            </a:extLst>
          </p:cNvPr>
          <p:cNvGrpSpPr/>
          <p:nvPr/>
        </p:nvGrpSpPr>
        <p:grpSpPr>
          <a:xfrm>
            <a:off x="3432176" y="2344150"/>
            <a:ext cx="6480163" cy="2169700"/>
            <a:chOff x="1927225" y="2305944"/>
            <a:chExt cx="6480163" cy="2169700"/>
          </a:xfrm>
        </p:grpSpPr>
        <p:grpSp>
          <p:nvGrpSpPr>
            <p:cNvPr id="3" name="Group 37"/>
            <p:cNvGrpSpPr>
              <a:grpSpLocks/>
            </p:cNvGrpSpPr>
            <p:nvPr/>
          </p:nvGrpSpPr>
          <p:grpSpPr bwMode="auto">
            <a:xfrm>
              <a:off x="2385510" y="3284118"/>
              <a:ext cx="431800" cy="569913"/>
              <a:chOff x="2769" y="3343"/>
              <a:chExt cx="272" cy="359"/>
            </a:xfrm>
          </p:grpSpPr>
          <p:sp>
            <p:nvSpPr>
              <p:cNvPr id="24" name="Oval 34"/>
              <p:cNvSpPr>
                <a:spLocks noChangeArrowheads="1"/>
              </p:cNvSpPr>
              <p:nvPr/>
            </p:nvSpPr>
            <p:spPr bwMode="auto">
              <a:xfrm>
                <a:off x="2769" y="3392"/>
                <a:ext cx="272" cy="27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Text Box 35"/>
              <p:cNvSpPr txBox="1">
                <a:spLocks noChangeArrowheads="1"/>
              </p:cNvSpPr>
              <p:nvPr/>
            </p:nvSpPr>
            <p:spPr bwMode="auto">
              <a:xfrm>
                <a:off x="2806" y="3343"/>
                <a:ext cx="20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6" name="Text Box 36"/>
              <p:cNvSpPr txBox="1">
                <a:spLocks noChangeArrowheads="1"/>
              </p:cNvSpPr>
              <p:nvPr/>
            </p:nvSpPr>
            <p:spPr bwMode="auto">
              <a:xfrm>
                <a:off x="2823" y="3471"/>
                <a:ext cx="16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-</a:t>
                </a:r>
              </a:p>
            </p:txBody>
          </p:sp>
        </p:grpSp>
        <p:sp>
          <p:nvSpPr>
            <p:cNvPr id="15" name="Line 38"/>
            <p:cNvSpPr>
              <a:spLocks noChangeShapeType="1"/>
            </p:cNvSpPr>
            <p:nvPr/>
          </p:nvSpPr>
          <p:spPr bwMode="auto">
            <a:xfrm flipV="1">
              <a:off x="2612521" y="2917405"/>
              <a:ext cx="0" cy="431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39"/>
            <p:cNvSpPr>
              <a:spLocks noChangeShapeType="1"/>
            </p:cNvSpPr>
            <p:nvPr/>
          </p:nvSpPr>
          <p:spPr bwMode="auto">
            <a:xfrm>
              <a:off x="2599821" y="3788943"/>
              <a:ext cx="0" cy="457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40"/>
            <p:cNvSpPr>
              <a:spLocks noChangeShapeType="1"/>
            </p:cNvSpPr>
            <p:nvPr/>
          </p:nvSpPr>
          <p:spPr bwMode="auto">
            <a:xfrm>
              <a:off x="2612521" y="2917405"/>
              <a:ext cx="2336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41"/>
            <p:cNvSpPr>
              <a:spLocks noChangeShapeType="1"/>
            </p:cNvSpPr>
            <p:nvPr/>
          </p:nvSpPr>
          <p:spPr bwMode="auto">
            <a:xfrm>
              <a:off x="2599821" y="4250905"/>
              <a:ext cx="2336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Rectangle 42"/>
            <p:cNvSpPr>
              <a:spLocks noChangeArrowheads="1"/>
            </p:cNvSpPr>
            <p:nvPr/>
          </p:nvSpPr>
          <p:spPr bwMode="auto">
            <a:xfrm>
              <a:off x="3438021" y="2803105"/>
              <a:ext cx="825500" cy="203200"/>
            </a:xfrm>
            <a:prstGeom prst="rect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4989009" y="2909468"/>
              <a:ext cx="46241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4986288" y="4248411"/>
              <a:ext cx="46241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5400000">
              <a:off x="5227134" y="3140791"/>
              <a:ext cx="46241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5216248" y="4022667"/>
              <a:ext cx="46241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Rectangle 42"/>
            <p:cNvSpPr>
              <a:spLocks noChangeArrowheads="1"/>
            </p:cNvSpPr>
            <p:nvPr/>
          </p:nvSpPr>
          <p:spPr bwMode="auto">
            <a:xfrm rot="5400000">
              <a:off x="5027335" y="3478019"/>
              <a:ext cx="825500" cy="203200"/>
            </a:xfrm>
            <a:prstGeom prst="rect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200707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4950628"/>
                </p:ext>
              </p:extLst>
            </p:nvPr>
          </p:nvGraphicFramePr>
          <p:xfrm>
            <a:off x="5764213" y="3376507"/>
            <a:ext cx="966787" cy="409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491" name="Equation" r:id="rId10" imgW="571320" imgH="241200" progId="Equation.DSMT4">
                    <p:embed/>
                  </p:oleObj>
                </mc:Choice>
                <mc:Fallback>
                  <p:oleObj name="Equation" r:id="rId10" imgW="571320" imgH="241200" progId="Equation.DSMT4">
                    <p:embed/>
                    <p:pic>
                      <p:nvPicPr>
                        <p:cNvPr id="200707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64213" y="3376507"/>
                          <a:ext cx="966787" cy="4095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" name="TextBox 40"/>
            <p:cNvSpPr txBox="1"/>
            <p:nvPr/>
          </p:nvSpPr>
          <p:spPr>
            <a:xfrm>
              <a:off x="5074681" y="2305944"/>
              <a:ext cx="333270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1600" baseline="-25000" dirty="0" err="1">
                  <a:latin typeface="Times New Roman" pitchFamily="18" charset="0"/>
                  <a:cs typeface="Times New Roman" pitchFamily="18" charset="0"/>
                </a:rPr>
                <a:t>rec</a:t>
              </a:r>
              <a:r>
                <a:rPr lang="en-US" sz="1600" i="1" dirty="0">
                  <a:latin typeface="Times New Roman" pitchFamily="18" charset="0"/>
                  <a:cs typeface="Times New Roman" pitchFamily="18" charset="0"/>
                </a:rPr>
                <a:t> = P</a:t>
              </a:r>
              <a:r>
                <a:rPr lang="en-US" sz="1600" i="1" baseline="-25000" dirty="0">
                  <a:latin typeface="Times New Roman" pitchFamily="18" charset="0"/>
                  <a:cs typeface="Times New Roman" pitchFamily="18" charset="0"/>
                </a:rPr>
                <a:t>L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=</a:t>
              </a:r>
              <a:r>
                <a:rPr lang="en-US" sz="1600" dirty="0"/>
                <a:t> power absorbed by load</a:t>
              </a:r>
            </a:p>
          </p:txBody>
        </p:sp>
        <p:graphicFrame>
          <p:nvGraphicFramePr>
            <p:cNvPr id="2" name="Object 1">
              <a:extLst>
                <a:ext uri="{FF2B5EF4-FFF2-40B4-BE49-F238E27FC236}">
                  <a16:creationId xmlns:a16="http://schemas.microsoft.com/office/drawing/2014/main" id="{F593646D-54D8-2F49-688D-0DAB03C72F3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751263" y="2405063"/>
            <a:ext cx="325437" cy="3095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492" name="Equation" r:id="rId12" imgW="241200" imgH="228600" progId="Equation.DSMT4">
                    <p:embed/>
                  </p:oleObj>
                </mc:Choice>
                <mc:Fallback>
                  <p:oleObj name="Equation" r:id="rId12" imgW="241200" imgH="228600" progId="Equation.DSMT4">
                    <p:embed/>
                    <p:pic>
                      <p:nvPicPr>
                        <p:cNvPr id="2" name="Object 1">
                          <a:extLst>
                            <a:ext uri="{FF2B5EF4-FFF2-40B4-BE49-F238E27FC236}">
                              <a16:creationId xmlns:a16="http://schemas.microsoft.com/office/drawing/2014/main" id="{F593646D-54D8-2F49-688D-0DAB03C72F30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3"/>
                        <a:stretch>
                          <a:fillRect/>
                        </a:stretch>
                      </p:blipFill>
                      <p:spPr>
                        <a:xfrm>
                          <a:off x="3751263" y="2405063"/>
                          <a:ext cx="325437" cy="30956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" name="Object 3">
              <a:extLst>
                <a:ext uri="{FF2B5EF4-FFF2-40B4-BE49-F238E27FC236}">
                  <a16:creationId xmlns:a16="http://schemas.microsoft.com/office/drawing/2014/main" id="{851B7DA4-E157-2B77-9E01-81DD2B44A23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927225" y="3340100"/>
            <a:ext cx="330200" cy="330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493" name="Equation" r:id="rId14" imgW="228600" imgH="228600" progId="Equation.DSMT4">
                    <p:embed/>
                  </p:oleObj>
                </mc:Choice>
                <mc:Fallback>
                  <p:oleObj name="Equation" r:id="rId14" imgW="228600" imgH="228600" progId="Equation.DSMT4">
                    <p:embed/>
                    <p:pic>
                      <p:nvPicPr>
                        <p:cNvPr id="4" name="Object 3">
                          <a:extLst>
                            <a:ext uri="{FF2B5EF4-FFF2-40B4-BE49-F238E27FC236}">
                              <a16:creationId xmlns:a16="http://schemas.microsoft.com/office/drawing/2014/main" id="{851B7DA4-E157-2B77-9E01-81DD2B44A231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1927225" y="3340100"/>
                          <a:ext cx="330200" cy="3302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D065F73E-DC19-2864-7D90-DF54287F9DD3}"/>
                </a:ext>
              </a:extLst>
            </p:cNvPr>
            <p:cNvCxnSpPr/>
            <p:nvPr/>
          </p:nvCxnSpPr>
          <p:spPr>
            <a:xfrm>
              <a:off x="4949795" y="2562156"/>
              <a:ext cx="0" cy="1913488"/>
            </a:xfrm>
            <a:prstGeom prst="line">
              <a:avLst/>
            </a:prstGeom>
            <a:ln w="1905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289BF01-4788-CEA5-7171-0E8C9C42F037}"/>
                </a:ext>
              </a:extLst>
            </p:cNvPr>
            <p:cNvSpPr txBox="1"/>
            <p:nvPr/>
          </p:nvSpPr>
          <p:spPr>
            <a:xfrm>
              <a:off x="3548991" y="3320534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ANT</a:t>
              </a:r>
            </a:p>
          </p:txBody>
        </p:sp>
        <p:sp>
          <p:nvSpPr>
            <p:cNvPr id="22" name="Oval 47"/>
            <p:cNvSpPr>
              <a:spLocks noChangeArrowheads="1"/>
            </p:cNvSpPr>
            <p:nvPr/>
          </p:nvSpPr>
          <p:spPr bwMode="auto">
            <a:xfrm>
              <a:off x="4909634" y="2865018"/>
              <a:ext cx="88900" cy="889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Oval 48"/>
            <p:cNvSpPr>
              <a:spLocks noChangeArrowheads="1"/>
            </p:cNvSpPr>
            <p:nvPr/>
          </p:nvSpPr>
          <p:spPr bwMode="auto">
            <a:xfrm>
              <a:off x="4910273" y="4212166"/>
              <a:ext cx="88900" cy="889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97770677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4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8F724EA-3534-4B3F-834B-ABEE13AADB32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171402" y="1118005"/>
            <a:ext cx="47101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We have the following general formula*:</a:t>
            </a:r>
          </a:p>
        </p:txBody>
      </p:sp>
      <p:graphicFrame>
        <p:nvGraphicFramePr>
          <p:cNvPr id="20070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4453268"/>
              </p:ext>
            </p:extLst>
          </p:nvPr>
        </p:nvGraphicFramePr>
        <p:xfrm>
          <a:off x="4755877" y="1867133"/>
          <a:ext cx="2135187" cy="114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7" name="Equation" r:id="rId4" imgW="901440" imgH="482400" progId="Equation.DSMT4">
                  <p:embed/>
                </p:oleObj>
              </mc:Choice>
              <mc:Fallback>
                <p:oleObj name="Equation" r:id="rId4" imgW="901440" imgH="482400" progId="Equation.DSMT4">
                  <p:embed/>
                  <p:pic>
                    <p:nvPicPr>
                      <p:cNvPr id="20070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5877" y="1867133"/>
                        <a:ext cx="2135187" cy="114935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1250950" y="5881006"/>
            <a:ext cx="10007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*A derivation is given in the following book: C. A. </a:t>
            </a:r>
            <a:r>
              <a:rPr lang="en-US" sz="1600" dirty="0" err="1"/>
              <a:t>Balanis</a:t>
            </a:r>
            <a:r>
              <a:rPr lang="en-US" sz="1600" dirty="0"/>
              <a:t>, </a:t>
            </a:r>
            <a:r>
              <a:rPr lang="en-US" sz="1600" i="1" dirty="0"/>
              <a:t>Antenna Engineering, </a:t>
            </a:r>
            <a:r>
              <a:rPr lang="en-US" sz="1600" dirty="0"/>
              <a:t>3</a:t>
            </a:r>
            <a:r>
              <a:rPr lang="en-US" sz="1600" baseline="30000" dirty="0"/>
              <a:t>rd</a:t>
            </a:r>
            <a:r>
              <a:rPr lang="en-US" sz="1600" dirty="0"/>
              <a:t> Ed., 2016, Wiley.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118090" y="3743325"/>
            <a:ext cx="53495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G = 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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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) = </a:t>
            </a:r>
            <a:r>
              <a:rPr lang="en-US" sz="2000" dirty="0">
                <a:sym typeface="Symbol"/>
              </a:rPr>
              <a:t>gain of antenna in direction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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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)</a:t>
            </a:r>
            <a:r>
              <a:rPr lang="en-US" sz="2000" dirty="0">
                <a:sym typeface="Symbol"/>
              </a:rPr>
              <a:t> </a:t>
            </a:r>
            <a:endParaRPr lang="en-US" sz="2000" dirty="0"/>
          </a:p>
        </p:txBody>
      </p:sp>
      <p:sp>
        <p:nvSpPr>
          <p:cNvPr id="9" name="Rectangle 16"/>
          <p:cNvSpPr>
            <a:spLocks noChangeArrowheads="1"/>
          </p:cNvSpPr>
          <p:nvPr/>
        </p:nvSpPr>
        <p:spPr bwMode="auto">
          <a:xfrm>
            <a:off x="1749652" y="65311"/>
            <a:ext cx="8518525" cy="598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000" b="1" dirty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Receive Antenna (cont.)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08850" y="4457701"/>
            <a:ext cx="6396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(Usually, we assume that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/>
              </a:rPr>
              <a:t>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,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/>
              </a:rPr>
              <a:t>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) </a:t>
            </a:r>
            <a:r>
              <a:rPr lang="en-US" dirty="0">
                <a:sym typeface="Symbol"/>
              </a:rPr>
              <a:t>is </a:t>
            </a:r>
            <a:r>
              <a:rPr lang="en-US" dirty="0"/>
              <a:t>in the main beam direction.)</a:t>
            </a:r>
          </a:p>
        </p:txBody>
      </p:sp>
    </p:spTree>
    <p:extLst>
      <p:ext uri="{BB962C8B-B14F-4D97-AF65-F5344CB8AC3E}">
        <p14:creationId xmlns:p14="http://schemas.microsoft.com/office/powerpoint/2010/main" val="252570125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4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8F724EA-3534-4B3F-834B-ABEE13AADB32}" type="slidenum">
              <a:rPr lang="en-US" smtClean="0"/>
              <a:pPr/>
              <a:t>24</a:t>
            </a:fld>
            <a:endParaRPr lang="en-US"/>
          </a:p>
        </p:txBody>
      </p:sp>
      <p:graphicFrame>
        <p:nvGraphicFramePr>
          <p:cNvPr id="20070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9217020"/>
              </p:ext>
            </p:extLst>
          </p:nvPr>
        </p:nvGraphicFramePr>
        <p:xfrm>
          <a:off x="2522539" y="2170113"/>
          <a:ext cx="2257425" cy="2779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4" name="Equation" r:id="rId4" imgW="1244520" imgH="1523880" progId="Equation.DSMT4">
                  <p:embed/>
                </p:oleObj>
              </mc:Choice>
              <mc:Fallback>
                <p:oleObj name="Equation" r:id="rId4" imgW="1244520" imgH="1523880" progId="Equation.DSMT4">
                  <p:embed/>
                  <p:pic>
                    <p:nvPicPr>
                      <p:cNvPr id="20070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2539" y="2170113"/>
                        <a:ext cx="2257425" cy="2779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035627" y="838191"/>
            <a:ext cx="77288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00FF"/>
                </a:solidFill>
              </a:rPr>
              <a:t>Effective area of a lossless </a:t>
            </a:r>
            <a:r>
              <a:rPr lang="en-US" sz="2000" u="sng" dirty="0">
                <a:solidFill>
                  <a:srgbClr val="0000FF"/>
                </a:solidFill>
              </a:rPr>
              <a:t>resonant</a:t>
            </a:r>
            <a:r>
              <a:rPr lang="en-US" sz="2000" dirty="0">
                <a:solidFill>
                  <a:srgbClr val="0000FF"/>
                </a:solidFill>
              </a:rPr>
              <a:t> half-wave </a:t>
            </a:r>
            <a:r>
              <a:rPr lang="en-US" sz="2000" u="sng" dirty="0">
                <a:solidFill>
                  <a:srgbClr val="0000FF"/>
                </a:solidFill>
              </a:rPr>
              <a:t>dipole</a:t>
            </a:r>
            <a:r>
              <a:rPr lang="en-US" sz="2000" dirty="0">
                <a:solidFill>
                  <a:srgbClr val="0000FF"/>
                </a:solidFill>
              </a:rPr>
              <a:t> antenna:</a:t>
            </a:r>
          </a:p>
        </p:txBody>
      </p:sp>
      <p:graphicFrame>
        <p:nvGraphicFramePr>
          <p:cNvPr id="20275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7889715"/>
              </p:ext>
            </p:extLst>
          </p:nvPr>
        </p:nvGraphicFramePr>
        <p:xfrm>
          <a:off x="3440114" y="5821364"/>
          <a:ext cx="1901825" cy="50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5" name="Equation" r:id="rId6" imgW="901440" imgH="241200" progId="Equation.DSMT4">
                  <p:embed/>
                </p:oleObj>
              </mc:Choice>
              <mc:Fallback>
                <p:oleObj name="Equation" r:id="rId6" imgW="901440" imgH="241200" progId="Equation.DSMT4">
                  <p:embed/>
                  <p:pic>
                    <p:nvPicPr>
                      <p:cNvPr id="20275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0114" y="5821364"/>
                        <a:ext cx="1901825" cy="509587"/>
                      </a:xfrm>
                      <a:prstGeom prst="rect">
                        <a:avLst/>
                      </a:prstGeom>
                      <a:solidFill>
                        <a:srgbClr val="FFCC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927337" y="5186137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Hence: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827881" y="1593852"/>
            <a:ext cx="4055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Assuming normal incidence (</a:t>
            </a:r>
            <a:r>
              <a:rPr lang="en-US" i="1" dirty="0">
                <a:sym typeface="Symbol"/>
              </a:rPr>
              <a:t></a:t>
            </a:r>
            <a:r>
              <a:rPr lang="en-US" dirty="0">
                <a:sym typeface="Symbol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= 90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  <a:sym typeface="Symbol"/>
              </a:rPr>
              <a:t>o</a:t>
            </a:r>
            <a:r>
              <a:rPr lang="en-US" dirty="0">
                <a:sym typeface="Symbol"/>
              </a:rPr>
              <a:t>)</a:t>
            </a:r>
            <a:r>
              <a:rPr lang="en-US" dirty="0"/>
              <a:t>:</a:t>
            </a:r>
          </a:p>
        </p:txBody>
      </p:sp>
      <p:graphicFrame>
        <p:nvGraphicFramePr>
          <p:cNvPr id="20275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7499438"/>
              </p:ext>
            </p:extLst>
          </p:nvPr>
        </p:nvGraphicFramePr>
        <p:xfrm>
          <a:off x="5044513" y="4213238"/>
          <a:ext cx="1061012" cy="3951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6" name="Equation" r:id="rId8" imgW="685800" imgH="254000" progId="Equation.DSMT4">
                  <p:embed/>
                </p:oleObj>
              </mc:Choice>
              <mc:Fallback>
                <p:oleObj name="Equation" r:id="rId8" imgW="685800" imgH="254000" progId="Equation.DSMT4">
                  <p:embed/>
                  <p:pic>
                    <p:nvPicPr>
                      <p:cNvPr id="20275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4513" y="4213238"/>
                        <a:ext cx="1061012" cy="39517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1749652" y="65311"/>
            <a:ext cx="8518525" cy="598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000" b="1" dirty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Receive Antenna (cont.)</a:t>
            </a:r>
          </a:p>
        </p:txBody>
      </p:sp>
      <p:pic>
        <p:nvPicPr>
          <p:cNvPr id="202758" name="Picture 6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335408" y="1694834"/>
            <a:ext cx="3256391" cy="2064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TextBox 13"/>
          <p:cNvSpPr txBox="1"/>
          <p:nvPr/>
        </p:nvSpPr>
        <p:spPr>
          <a:xfrm>
            <a:off x="7633500" y="4013604"/>
            <a:ext cx="2355132" cy="73866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Assume lossless antenna:</a:t>
            </a:r>
          </a:p>
          <a:p>
            <a:pPr algn="ctr"/>
            <a:r>
              <a:rPr lang="en-US" sz="1400" dirty="0"/>
              <a:t> </a:t>
            </a:r>
            <a:r>
              <a:rPr lang="en-US" sz="1400" i="1" dirty="0" err="1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1400" i="1" baseline="-25000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= 100%</a:t>
            </a:r>
          </a:p>
          <a:p>
            <a:pPr algn="ctr"/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400" i="1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1400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274188" y="5587096"/>
            <a:ext cx="3200476" cy="95410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Note: </a:t>
            </a:r>
          </a:p>
          <a:p>
            <a:pPr algn="ctr"/>
            <a:r>
              <a:rPr lang="en-US" sz="1400" dirty="0"/>
              <a:t>The dipole will receive more power at a lower frequency (larger </a:t>
            </a:r>
            <a:r>
              <a:rPr lang="en-US" sz="1400" i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1400" dirty="0"/>
              <a:t>), assuming the same incident power.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7063809"/>
              </p:ext>
            </p:extLst>
          </p:nvPr>
        </p:nvGraphicFramePr>
        <p:xfrm>
          <a:off x="4889500" y="3263899"/>
          <a:ext cx="1824830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7" name="Equation" r:id="rId11" imgW="1206360" imgH="253800" progId="Equation.DSMT4">
                  <p:embed/>
                </p:oleObj>
              </mc:Choice>
              <mc:Fallback>
                <p:oleObj name="Equation" r:id="rId11" imgW="1206360" imgH="253800" progId="Equation.DSMT4">
                  <p:embed/>
                  <p:pic>
                    <p:nvPicPr>
                      <p:cNvPr id="2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9500" y="3263899"/>
                        <a:ext cx="1824830" cy="3841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76053548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4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8F724EA-3534-4B3F-834B-ABEE13AADB32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018282" y="754187"/>
            <a:ext cx="12394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C0099"/>
                </a:solidFill>
              </a:rPr>
              <a:t>Example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44400" y="1333141"/>
            <a:ext cx="9528399" cy="646331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Find the received power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-25000" dirty="0" err="1">
                <a:latin typeface="Times New Roman" pitchFamily="18" charset="0"/>
                <a:cs typeface="Times New Roman" pitchFamily="18" charset="0"/>
              </a:rPr>
              <a:t>rec</a:t>
            </a:r>
            <a:r>
              <a:rPr lang="en-US" dirty="0"/>
              <a:t> in the example below, assuming that the receiver is connected to an optimum conjugate-matched load.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356234" y="2183966"/>
            <a:ext cx="3174267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i="1" dirty="0">
                <a:latin typeface="Times New Roman" pitchFamily="18" charset="0"/>
                <a:cs typeface="Times New Roman" pitchFamily="18" charset="0"/>
              </a:rPr>
              <a:t>f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 1 [GHz]  (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/>
              </a:rPr>
              <a:t>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Symbol"/>
              </a:rPr>
              <a:t>0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= 0.29979 [m])</a:t>
            </a:r>
          </a:p>
          <a:p>
            <a:pPr>
              <a:spcAft>
                <a:spcPts val="1200"/>
              </a:spcAft>
            </a:pPr>
            <a:r>
              <a:rPr lang="en-US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= 10 [W]</a:t>
            </a:r>
          </a:p>
          <a:p>
            <a:pPr>
              <a:spcAft>
                <a:spcPts val="1200"/>
              </a:spcAft>
            </a:pP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= 1 [km]</a:t>
            </a:r>
          </a:p>
        </p:txBody>
      </p:sp>
      <p:sp>
        <p:nvSpPr>
          <p:cNvPr id="50" name="Rectangle 16"/>
          <p:cNvSpPr>
            <a:spLocks noChangeArrowheads="1"/>
          </p:cNvSpPr>
          <p:nvPr/>
        </p:nvSpPr>
        <p:spPr bwMode="auto">
          <a:xfrm>
            <a:off x="1749652" y="65311"/>
            <a:ext cx="8518525" cy="598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000" b="1" dirty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Example with Wire Antennas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8520982" y="2518228"/>
            <a:ext cx="2355132" cy="73866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Assume lossless antennas:</a:t>
            </a:r>
          </a:p>
          <a:p>
            <a:pPr algn="ctr"/>
            <a:r>
              <a:rPr lang="en-US" sz="1400" dirty="0"/>
              <a:t> </a:t>
            </a:r>
            <a:r>
              <a:rPr lang="en-US" sz="1400" i="1" dirty="0" err="1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1400" i="1" baseline="-25000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= 100%</a:t>
            </a:r>
          </a:p>
          <a:p>
            <a:pPr algn="ctr"/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400" i="1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1400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grpSp>
        <p:nvGrpSpPr>
          <p:cNvPr id="52" name="Group 51"/>
          <p:cNvGrpSpPr/>
          <p:nvPr/>
        </p:nvGrpSpPr>
        <p:grpSpPr>
          <a:xfrm>
            <a:off x="2019301" y="3095593"/>
            <a:ext cx="8514019" cy="3583225"/>
            <a:chOff x="495300" y="2930492"/>
            <a:chExt cx="8514019" cy="3583225"/>
          </a:xfrm>
        </p:grpSpPr>
        <p:sp>
          <p:nvSpPr>
            <p:cNvPr id="21" name="TextBox 20"/>
            <p:cNvSpPr txBox="1"/>
            <p:nvPr/>
          </p:nvSpPr>
          <p:spPr>
            <a:xfrm>
              <a:off x="1318498" y="2930492"/>
              <a:ext cx="2744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z</a:t>
              </a:r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>
              <a:off x="1583993" y="5051093"/>
              <a:ext cx="38862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ight Arrow 12"/>
            <p:cNvSpPr/>
            <p:nvPr/>
          </p:nvSpPr>
          <p:spPr>
            <a:xfrm>
              <a:off x="5113839" y="4559395"/>
              <a:ext cx="464024" cy="245660"/>
            </a:xfrm>
            <a:prstGeom prst="rightArrow">
              <a:avLst/>
            </a:prstGeom>
            <a:solidFill>
              <a:srgbClr val="FF3399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14" name="Object 32"/>
            <p:cNvGraphicFramePr>
              <a:graphicFrameLocks noChangeAspect="1"/>
            </p:cNvGraphicFramePr>
            <p:nvPr/>
          </p:nvGraphicFramePr>
          <p:xfrm>
            <a:off x="4432300" y="4052888"/>
            <a:ext cx="1211263" cy="406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560" name="Equation" r:id="rId4" imgW="838080" imgH="279360" progId="Equation.DSMT4">
                    <p:embed/>
                  </p:oleObj>
                </mc:Choice>
                <mc:Fallback>
                  <p:oleObj name="Equation" r:id="rId4" imgW="838080" imgH="279360" progId="Equation.DSMT4">
                    <p:embed/>
                    <p:pic>
                      <p:nvPicPr>
                        <p:cNvPr id="14" name="Object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32300" y="4052888"/>
                          <a:ext cx="1211263" cy="406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" name="AutoShape 5"/>
            <p:cNvSpPr>
              <a:spLocks noChangeArrowheads="1"/>
            </p:cNvSpPr>
            <p:nvPr/>
          </p:nvSpPr>
          <p:spPr bwMode="auto">
            <a:xfrm>
              <a:off x="5888214" y="3519691"/>
              <a:ext cx="114300" cy="1295400"/>
            </a:xfrm>
            <a:prstGeom prst="can">
              <a:avLst>
                <a:gd name="adj" fmla="val 37568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AutoShape 6"/>
            <p:cNvSpPr>
              <a:spLocks noChangeArrowheads="1"/>
            </p:cNvSpPr>
            <p:nvPr/>
          </p:nvSpPr>
          <p:spPr bwMode="auto">
            <a:xfrm>
              <a:off x="5875514" y="5205617"/>
              <a:ext cx="114300" cy="1295400"/>
            </a:xfrm>
            <a:prstGeom prst="can">
              <a:avLst>
                <a:gd name="adj" fmla="val 37568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Line 25"/>
            <p:cNvSpPr>
              <a:spLocks noChangeShapeType="1"/>
            </p:cNvSpPr>
            <p:nvPr/>
          </p:nvSpPr>
          <p:spPr bwMode="auto">
            <a:xfrm>
              <a:off x="5939015" y="4813502"/>
              <a:ext cx="814613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Oval 60"/>
            <p:cNvSpPr>
              <a:spLocks noChangeArrowheads="1"/>
            </p:cNvSpPr>
            <p:nvPr/>
          </p:nvSpPr>
          <p:spPr bwMode="auto">
            <a:xfrm>
              <a:off x="6724297" y="5178478"/>
              <a:ext cx="88900" cy="889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Oval 60"/>
            <p:cNvSpPr>
              <a:spLocks noChangeArrowheads="1"/>
            </p:cNvSpPr>
            <p:nvPr/>
          </p:nvSpPr>
          <p:spPr bwMode="auto">
            <a:xfrm>
              <a:off x="6714295" y="4769699"/>
              <a:ext cx="88900" cy="889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477857" y="3808389"/>
              <a:ext cx="25314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Receive antenna (RX)</a:t>
              </a:r>
            </a:p>
          </p:txBody>
        </p:sp>
        <p:cxnSp>
          <p:nvCxnSpPr>
            <p:cNvPr id="42" name="Straight Arrow Connector 41"/>
            <p:cNvCxnSpPr/>
            <p:nvPr/>
          </p:nvCxnSpPr>
          <p:spPr>
            <a:xfrm>
              <a:off x="8044053" y="5050714"/>
              <a:ext cx="450376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8658565" y="4841392"/>
              <a:ext cx="2872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  <p:sp>
          <p:nvSpPr>
            <p:cNvPr id="45" name="Line 25"/>
            <p:cNvSpPr>
              <a:spLocks noChangeShapeType="1"/>
            </p:cNvSpPr>
            <p:nvPr/>
          </p:nvSpPr>
          <p:spPr bwMode="auto">
            <a:xfrm flipV="1">
              <a:off x="5933347" y="5227161"/>
              <a:ext cx="810606" cy="46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562305" y="4633889"/>
              <a:ext cx="2744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r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AutoShape 5"/>
            <p:cNvSpPr>
              <a:spLocks noChangeArrowheads="1"/>
            </p:cNvSpPr>
            <p:nvPr/>
          </p:nvSpPr>
          <p:spPr bwMode="auto">
            <a:xfrm>
              <a:off x="1379714" y="3532391"/>
              <a:ext cx="114300" cy="1295400"/>
            </a:xfrm>
            <a:prstGeom prst="can">
              <a:avLst>
                <a:gd name="adj" fmla="val 37568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AutoShape 6"/>
            <p:cNvSpPr>
              <a:spLocks noChangeArrowheads="1"/>
            </p:cNvSpPr>
            <p:nvPr/>
          </p:nvSpPr>
          <p:spPr bwMode="auto">
            <a:xfrm>
              <a:off x="1367014" y="5218317"/>
              <a:ext cx="114300" cy="1295400"/>
            </a:xfrm>
            <a:prstGeom prst="can">
              <a:avLst>
                <a:gd name="adj" fmla="val 37568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855057" y="3846489"/>
              <a:ext cx="24843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Transmit antenna (TX)</a:t>
              </a:r>
              <a:endPara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rot="16200000">
              <a:off x="1212855" y="3592678"/>
              <a:ext cx="450376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V="1">
              <a:off x="1674603" y="4354679"/>
              <a:ext cx="382138" cy="382137"/>
            </a:xfrm>
            <a:prstGeom prst="straightConnector1">
              <a:avLst/>
            </a:prstGeom>
            <a:ln>
              <a:solidFill>
                <a:srgbClr val="FF3399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flipV="1">
              <a:off x="1729194" y="4586690"/>
              <a:ext cx="545911" cy="313900"/>
            </a:xfrm>
            <a:prstGeom prst="straightConnector1">
              <a:avLst/>
            </a:prstGeom>
            <a:ln>
              <a:solidFill>
                <a:srgbClr val="FF3399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>
              <a:off x="1772413" y="5216763"/>
              <a:ext cx="570931" cy="188793"/>
            </a:xfrm>
            <a:prstGeom prst="straightConnector1">
              <a:avLst/>
            </a:prstGeom>
            <a:ln>
              <a:solidFill>
                <a:srgbClr val="FF3399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1688251" y="5296374"/>
              <a:ext cx="409433" cy="368490"/>
            </a:xfrm>
            <a:prstGeom prst="straightConnector1">
              <a:avLst/>
            </a:prstGeom>
            <a:ln>
              <a:solidFill>
                <a:srgbClr val="FF3399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Line 25"/>
            <p:cNvSpPr>
              <a:spLocks noChangeShapeType="1"/>
            </p:cNvSpPr>
            <p:nvPr/>
          </p:nvSpPr>
          <p:spPr bwMode="auto">
            <a:xfrm flipV="1">
              <a:off x="623100" y="5248932"/>
              <a:ext cx="810606" cy="46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25"/>
            <p:cNvSpPr>
              <a:spLocks noChangeShapeType="1"/>
            </p:cNvSpPr>
            <p:nvPr/>
          </p:nvSpPr>
          <p:spPr bwMode="auto">
            <a:xfrm flipV="1">
              <a:off x="656745" y="4831317"/>
              <a:ext cx="810606" cy="46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Oval 60"/>
            <p:cNvSpPr>
              <a:spLocks noChangeArrowheads="1"/>
            </p:cNvSpPr>
            <p:nvPr/>
          </p:nvSpPr>
          <p:spPr bwMode="auto">
            <a:xfrm>
              <a:off x="570901" y="5200249"/>
              <a:ext cx="88900" cy="889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Oval 60"/>
            <p:cNvSpPr>
              <a:spLocks noChangeArrowheads="1"/>
            </p:cNvSpPr>
            <p:nvPr/>
          </p:nvSpPr>
          <p:spPr bwMode="auto">
            <a:xfrm>
              <a:off x="580801" y="4782649"/>
              <a:ext cx="88900" cy="889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31" name="Object 32"/>
            <p:cNvGraphicFramePr>
              <a:graphicFrameLocks noChangeAspect="1"/>
            </p:cNvGraphicFramePr>
            <p:nvPr/>
          </p:nvGraphicFramePr>
          <p:xfrm>
            <a:off x="2126025" y="4746947"/>
            <a:ext cx="539193" cy="2276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561" name="Equation" r:id="rId6" imgW="482391" imgH="203112" progId="Equation.DSMT4">
                    <p:embed/>
                  </p:oleObj>
                </mc:Choice>
                <mc:Fallback>
                  <p:oleObj name="Equation" r:id="rId6" imgW="482391" imgH="203112" progId="Equation.DSMT4">
                    <p:embed/>
                    <p:pic>
                      <p:nvPicPr>
                        <p:cNvPr id="31" name="Object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26025" y="4746947"/>
                          <a:ext cx="539193" cy="2276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2" name="Freeform 31"/>
            <p:cNvSpPr/>
            <p:nvPr/>
          </p:nvSpPr>
          <p:spPr>
            <a:xfrm>
              <a:off x="1497935" y="4663059"/>
              <a:ext cx="414574" cy="386300"/>
            </a:xfrm>
            <a:custGeom>
              <a:avLst/>
              <a:gdLst>
                <a:gd name="connsiteX0" fmla="*/ 0 w 389906"/>
                <a:gd name="connsiteY0" fmla="*/ 11875 h 356259"/>
                <a:gd name="connsiteX1" fmla="*/ 190005 w 389906"/>
                <a:gd name="connsiteY1" fmla="*/ 11875 h 356259"/>
                <a:gd name="connsiteX2" fmla="*/ 308758 w 389906"/>
                <a:gd name="connsiteY2" fmla="*/ 83127 h 356259"/>
                <a:gd name="connsiteX3" fmla="*/ 380010 w 389906"/>
                <a:gd name="connsiteY3" fmla="*/ 249381 h 356259"/>
                <a:gd name="connsiteX4" fmla="*/ 368135 w 389906"/>
                <a:gd name="connsiteY4" fmla="*/ 356259 h 356259"/>
                <a:gd name="connsiteX0" fmla="*/ 0 w 412679"/>
                <a:gd name="connsiteY0" fmla="*/ 11875 h 356259"/>
                <a:gd name="connsiteX1" fmla="*/ 190005 w 412679"/>
                <a:gd name="connsiteY1" fmla="*/ 11875 h 356259"/>
                <a:gd name="connsiteX2" fmla="*/ 308758 w 412679"/>
                <a:gd name="connsiteY2" fmla="*/ 83127 h 356259"/>
                <a:gd name="connsiteX3" fmla="*/ 380010 w 412679"/>
                <a:gd name="connsiteY3" fmla="*/ 249381 h 356259"/>
                <a:gd name="connsiteX4" fmla="*/ 401794 w 412679"/>
                <a:gd name="connsiteY4" fmla="*/ 356259 h 356259"/>
                <a:gd name="connsiteX0" fmla="*/ 0 w 412679"/>
                <a:gd name="connsiteY0" fmla="*/ 11875 h 356259"/>
                <a:gd name="connsiteX1" fmla="*/ 190005 w 412679"/>
                <a:gd name="connsiteY1" fmla="*/ 11875 h 356259"/>
                <a:gd name="connsiteX2" fmla="*/ 308758 w 412679"/>
                <a:gd name="connsiteY2" fmla="*/ 83127 h 356259"/>
                <a:gd name="connsiteX3" fmla="*/ 380010 w 412679"/>
                <a:gd name="connsiteY3" fmla="*/ 204503 h 356259"/>
                <a:gd name="connsiteX4" fmla="*/ 401794 w 412679"/>
                <a:gd name="connsiteY4" fmla="*/ 356259 h 356259"/>
                <a:gd name="connsiteX0" fmla="*/ 22343 w 435022"/>
                <a:gd name="connsiteY0" fmla="*/ 13867 h 358251"/>
                <a:gd name="connsiteX1" fmla="*/ 31667 w 435022"/>
                <a:gd name="connsiteY1" fmla="*/ 1919 h 358251"/>
                <a:gd name="connsiteX2" fmla="*/ 212348 w 435022"/>
                <a:gd name="connsiteY2" fmla="*/ 13867 h 358251"/>
                <a:gd name="connsiteX3" fmla="*/ 331101 w 435022"/>
                <a:gd name="connsiteY3" fmla="*/ 85119 h 358251"/>
                <a:gd name="connsiteX4" fmla="*/ 402353 w 435022"/>
                <a:gd name="connsiteY4" fmla="*/ 206495 h 358251"/>
                <a:gd name="connsiteX5" fmla="*/ 424137 w 435022"/>
                <a:gd name="connsiteY5" fmla="*/ 358251 h 358251"/>
                <a:gd name="connsiteX0" fmla="*/ 22343 w 435022"/>
                <a:gd name="connsiteY0" fmla="*/ 13867 h 380690"/>
                <a:gd name="connsiteX1" fmla="*/ 31667 w 435022"/>
                <a:gd name="connsiteY1" fmla="*/ 1919 h 380690"/>
                <a:gd name="connsiteX2" fmla="*/ 212348 w 435022"/>
                <a:gd name="connsiteY2" fmla="*/ 13867 h 380690"/>
                <a:gd name="connsiteX3" fmla="*/ 331101 w 435022"/>
                <a:gd name="connsiteY3" fmla="*/ 85119 h 380690"/>
                <a:gd name="connsiteX4" fmla="*/ 402353 w 435022"/>
                <a:gd name="connsiteY4" fmla="*/ 206495 h 380690"/>
                <a:gd name="connsiteX5" fmla="*/ 424137 w 435022"/>
                <a:gd name="connsiteY5" fmla="*/ 380690 h 380690"/>
                <a:gd name="connsiteX0" fmla="*/ 0 w 403355"/>
                <a:gd name="connsiteY0" fmla="*/ 1919 h 380690"/>
                <a:gd name="connsiteX1" fmla="*/ 180681 w 403355"/>
                <a:gd name="connsiteY1" fmla="*/ 13867 h 380690"/>
                <a:gd name="connsiteX2" fmla="*/ 299434 w 403355"/>
                <a:gd name="connsiteY2" fmla="*/ 85119 h 380690"/>
                <a:gd name="connsiteX3" fmla="*/ 370686 w 403355"/>
                <a:gd name="connsiteY3" fmla="*/ 206495 h 380690"/>
                <a:gd name="connsiteX4" fmla="*/ 392470 w 403355"/>
                <a:gd name="connsiteY4" fmla="*/ 380690 h 380690"/>
                <a:gd name="connsiteX0" fmla="*/ 0 w 431404"/>
                <a:gd name="connsiteY0" fmla="*/ 1919 h 380690"/>
                <a:gd name="connsiteX1" fmla="*/ 180681 w 431404"/>
                <a:gd name="connsiteY1" fmla="*/ 13867 h 380690"/>
                <a:gd name="connsiteX2" fmla="*/ 299434 w 431404"/>
                <a:gd name="connsiteY2" fmla="*/ 85119 h 380690"/>
                <a:gd name="connsiteX3" fmla="*/ 370686 w 431404"/>
                <a:gd name="connsiteY3" fmla="*/ 206495 h 380690"/>
                <a:gd name="connsiteX4" fmla="*/ 420519 w 431404"/>
                <a:gd name="connsiteY4" fmla="*/ 380690 h 380690"/>
                <a:gd name="connsiteX0" fmla="*/ 0 w 414574"/>
                <a:gd name="connsiteY0" fmla="*/ 1919 h 380690"/>
                <a:gd name="connsiteX1" fmla="*/ 180681 w 414574"/>
                <a:gd name="connsiteY1" fmla="*/ 13867 h 380690"/>
                <a:gd name="connsiteX2" fmla="*/ 299434 w 414574"/>
                <a:gd name="connsiteY2" fmla="*/ 85119 h 380690"/>
                <a:gd name="connsiteX3" fmla="*/ 370686 w 414574"/>
                <a:gd name="connsiteY3" fmla="*/ 206495 h 380690"/>
                <a:gd name="connsiteX4" fmla="*/ 403689 w 414574"/>
                <a:gd name="connsiteY4" fmla="*/ 380690 h 380690"/>
                <a:gd name="connsiteX0" fmla="*/ 0 w 414574"/>
                <a:gd name="connsiteY0" fmla="*/ 1919 h 380690"/>
                <a:gd name="connsiteX1" fmla="*/ 180681 w 414574"/>
                <a:gd name="connsiteY1" fmla="*/ 13867 h 380690"/>
                <a:gd name="connsiteX2" fmla="*/ 299434 w 414574"/>
                <a:gd name="connsiteY2" fmla="*/ 85119 h 380690"/>
                <a:gd name="connsiteX3" fmla="*/ 376296 w 414574"/>
                <a:gd name="connsiteY3" fmla="*/ 234544 h 380690"/>
                <a:gd name="connsiteX4" fmla="*/ 403689 w 414574"/>
                <a:gd name="connsiteY4" fmla="*/ 380690 h 380690"/>
                <a:gd name="connsiteX0" fmla="*/ 0 w 414574"/>
                <a:gd name="connsiteY0" fmla="*/ 1919 h 380690"/>
                <a:gd name="connsiteX1" fmla="*/ 180681 w 414574"/>
                <a:gd name="connsiteY1" fmla="*/ 13867 h 380690"/>
                <a:gd name="connsiteX2" fmla="*/ 299434 w 414574"/>
                <a:gd name="connsiteY2" fmla="*/ 85119 h 380690"/>
                <a:gd name="connsiteX3" fmla="*/ 376296 w 414574"/>
                <a:gd name="connsiteY3" fmla="*/ 217715 h 380690"/>
                <a:gd name="connsiteX4" fmla="*/ 403689 w 414574"/>
                <a:gd name="connsiteY4" fmla="*/ 380690 h 380690"/>
                <a:gd name="connsiteX0" fmla="*/ 0 w 414574"/>
                <a:gd name="connsiteY0" fmla="*/ 1919 h 386300"/>
                <a:gd name="connsiteX1" fmla="*/ 180681 w 414574"/>
                <a:gd name="connsiteY1" fmla="*/ 13867 h 386300"/>
                <a:gd name="connsiteX2" fmla="*/ 299434 w 414574"/>
                <a:gd name="connsiteY2" fmla="*/ 85119 h 386300"/>
                <a:gd name="connsiteX3" fmla="*/ 376296 w 414574"/>
                <a:gd name="connsiteY3" fmla="*/ 217715 h 386300"/>
                <a:gd name="connsiteX4" fmla="*/ 403689 w 414574"/>
                <a:gd name="connsiteY4" fmla="*/ 386300 h 386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4574" h="386300">
                  <a:moveTo>
                    <a:pt x="0" y="1919"/>
                  </a:moveTo>
                  <a:cubicBezTo>
                    <a:pt x="31667" y="1919"/>
                    <a:pt x="130775" y="0"/>
                    <a:pt x="180681" y="13867"/>
                  </a:cubicBezTo>
                  <a:cubicBezTo>
                    <a:pt x="230587" y="27734"/>
                    <a:pt x="266832" y="51144"/>
                    <a:pt x="299434" y="85119"/>
                  </a:cubicBezTo>
                  <a:cubicBezTo>
                    <a:pt x="332036" y="119094"/>
                    <a:pt x="358920" y="167518"/>
                    <a:pt x="376296" y="217715"/>
                  </a:cubicBezTo>
                  <a:cubicBezTo>
                    <a:pt x="393672" y="267912"/>
                    <a:pt x="414574" y="355622"/>
                    <a:pt x="403689" y="386300"/>
                  </a:cubicBez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Connector 53"/>
            <p:cNvCxnSpPr/>
            <p:nvPr/>
          </p:nvCxnSpPr>
          <p:spPr>
            <a:xfrm>
              <a:off x="6663255" y="4812520"/>
              <a:ext cx="35922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6670181" y="5233104"/>
              <a:ext cx="35922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 flipH="1">
              <a:off x="6920347" y="4909253"/>
              <a:ext cx="19594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5400000" flipH="1">
              <a:off x="6934197" y="5141483"/>
              <a:ext cx="19594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Rectangle 42"/>
            <p:cNvSpPr>
              <a:spLocks noChangeArrowheads="1"/>
            </p:cNvSpPr>
            <p:nvPr/>
          </p:nvSpPr>
          <p:spPr bwMode="auto">
            <a:xfrm rot="5400000">
              <a:off x="6887644" y="4938535"/>
              <a:ext cx="262667" cy="155122"/>
            </a:xfrm>
            <a:prstGeom prst="rect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67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07537278"/>
                </p:ext>
              </p:extLst>
            </p:nvPr>
          </p:nvGraphicFramePr>
          <p:xfrm>
            <a:off x="6351588" y="5413375"/>
            <a:ext cx="1909762" cy="409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562" name="Equation" r:id="rId8" imgW="1130040" imgH="241200" progId="Equation.DSMT4">
                    <p:embed/>
                  </p:oleObj>
                </mc:Choice>
                <mc:Fallback>
                  <p:oleObj name="Equation" r:id="rId8" imgW="1130040" imgH="241200" progId="Equation.DSMT4">
                    <p:embed/>
                    <p:pic>
                      <p:nvPicPr>
                        <p:cNvPr id="67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51588" y="5413375"/>
                          <a:ext cx="1909762" cy="4095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8" name="TextBox 47"/>
            <p:cNvSpPr txBox="1"/>
            <p:nvPr/>
          </p:nvSpPr>
          <p:spPr>
            <a:xfrm>
              <a:off x="2905023" y="5647736"/>
              <a:ext cx="1967205" cy="369332"/>
            </a:xfrm>
            <a:prstGeom prst="rect">
              <a:avLst/>
            </a:prstGeom>
            <a:solidFill>
              <a:srgbClr val="FFFF66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Resonant dipoles</a:t>
              </a:r>
            </a:p>
          </p:txBody>
        </p:sp>
        <p:graphicFrame>
          <p:nvGraphicFramePr>
            <p:cNvPr id="203783" name="Object 7"/>
            <p:cNvGraphicFramePr>
              <a:graphicFrameLocks noChangeAspect="1"/>
            </p:cNvGraphicFramePr>
            <p:nvPr/>
          </p:nvGraphicFramePr>
          <p:xfrm>
            <a:off x="6602411" y="4228417"/>
            <a:ext cx="810758" cy="3474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563" name="Equation" r:id="rId10" imgW="533160" imgH="228600" progId="Equation.DSMT4">
                    <p:embed/>
                  </p:oleObj>
                </mc:Choice>
                <mc:Fallback>
                  <p:oleObj name="Equation" r:id="rId10" imgW="533160" imgH="228600" progId="Equation.DSMT4">
                    <p:embed/>
                    <p:pic>
                      <p:nvPicPr>
                        <p:cNvPr id="203783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602411" y="4228417"/>
                          <a:ext cx="810758" cy="34746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3844" name="Object 68"/>
            <p:cNvGraphicFramePr>
              <a:graphicFrameLocks noChangeAspect="1"/>
            </p:cNvGraphicFramePr>
            <p:nvPr/>
          </p:nvGraphicFramePr>
          <p:xfrm>
            <a:off x="495300" y="3987165"/>
            <a:ext cx="323850" cy="3886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564" name="Equation" r:id="rId12" imgW="190440" imgH="228600" progId="Equation.DSMT4">
                    <p:embed/>
                  </p:oleObj>
                </mc:Choice>
                <mc:Fallback>
                  <p:oleObj name="Equation" r:id="rId12" imgW="190440" imgH="228600" progId="Equation.DSMT4">
                    <p:embed/>
                    <p:pic>
                      <p:nvPicPr>
                        <p:cNvPr id="203844" name="Object 6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5300" y="3987165"/>
                          <a:ext cx="323850" cy="3886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3" name="Right Arrow 52"/>
            <p:cNvSpPr/>
            <p:nvPr/>
          </p:nvSpPr>
          <p:spPr>
            <a:xfrm>
              <a:off x="638175" y="4524375"/>
              <a:ext cx="295275" cy="66675"/>
            </a:xfrm>
            <a:prstGeom prst="rightArrow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203845" name="Object 69"/>
            <p:cNvGraphicFramePr>
              <a:graphicFrameLocks noChangeAspect="1"/>
            </p:cNvGraphicFramePr>
            <p:nvPr/>
          </p:nvGraphicFramePr>
          <p:xfrm>
            <a:off x="1979613" y="5762625"/>
            <a:ext cx="401637" cy="381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565" name="Equation" r:id="rId14" imgW="241200" imgH="228600" progId="Equation.DSMT4">
                    <p:embed/>
                  </p:oleObj>
                </mc:Choice>
                <mc:Fallback>
                  <p:oleObj name="Equation" r:id="rId14" imgW="241200" imgH="228600" progId="Equation.DSMT4">
                    <p:embed/>
                    <p:pic>
                      <p:nvPicPr>
                        <p:cNvPr id="203845" name="Object 6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79613" y="5762625"/>
                          <a:ext cx="401637" cy="381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50538499"/>
      </p:ext>
    </p:extLst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4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8F724EA-3534-4B3F-834B-ABEE13AADB32}" type="slidenum">
              <a:rPr lang="en-US" smtClean="0"/>
              <a:pPr/>
              <a:t>26</a:t>
            </a:fld>
            <a:endParaRPr lang="en-US"/>
          </a:p>
        </p:txBody>
      </p:sp>
      <p:graphicFrame>
        <p:nvGraphicFramePr>
          <p:cNvPr id="204804" name="Object 4"/>
          <p:cNvGraphicFramePr>
            <a:graphicFrameLocks noChangeAspect="1"/>
          </p:cNvGraphicFramePr>
          <p:nvPr/>
        </p:nvGraphicFramePr>
        <p:xfrm>
          <a:off x="3098801" y="2320262"/>
          <a:ext cx="1985963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3" name="Equation" r:id="rId4" imgW="1104840" imgH="482400" progId="Equation.DSMT4">
                  <p:embed/>
                </p:oleObj>
              </mc:Choice>
              <mc:Fallback>
                <p:oleObj name="Equation" r:id="rId4" imgW="1104840" imgH="482400" progId="Equation.DSMT4">
                  <p:embed/>
                  <p:pic>
                    <p:nvPicPr>
                      <p:cNvPr id="20480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8801" y="2320262"/>
                        <a:ext cx="1985963" cy="869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05" name="Object 5"/>
          <p:cNvGraphicFramePr>
            <a:graphicFrameLocks noChangeAspect="1"/>
          </p:cNvGraphicFramePr>
          <p:nvPr/>
        </p:nvGraphicFramePr>
        <p:xfrm>
          <a:off x="5154614" y="971550"/>
          <a:ext cx="1906587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4" name="Equation" r:id="rId6" imgW="825480" imgH="241200" progId="Equation.DSMT4">
                  <p:embed/>
                </p:oleObj>
              </mc:Choice>
              <mc:Fallback>
                <p:oleObj name="Equation" r:id="rId6" imgW="825480" imgH="241200" progId="Equation.DSMT4">
                  <p:embed/>
                  <p:pic>
                    <p:nvPicPr>
                      <p:cNvPr id="20480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4614" y="971550"/>
                        <a:ext cx="1906587" cy="56038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06" name="Object 6"/>
          <p:cNvGraphicFramePr>
            <a:graphicFrameLocks noChangeAspect="1"/>
          </p:cNvGraphicFramePr>
          <p:nvPr/>
        </p:nvGraphicFramePr>
        <p:xfrm>
          <a:off x="7100888" y="2378076"/>
          <a:ext cx="2101850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5" name="Equation" r:id="rId8" imgW="1244520" imgH="393480" progId="Equation.DSMT4">
                  <p:embed/>
                </p:oleObj>
              </mc:Choice>
              <mc:Fallback>
                <p:oleObj name="Equation" r:id="rId8" imgW="1244520" imgH="393480" progId="Equation.DSMT4">
                  <p:embed/>
                  <p:pic>
                    <p:nvPicPr>
                      <p:cNvPr id="20480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00888" y="2378076"/>
                        <a:ext cx="2101850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07" name="Object 7"/>
          <p:cNvGraphicFramePr>
            <a:graphicFrameLocks noChangeAspect="1"/>
          </p:cNvGraphicFramePr>
          <p:nvPr/>
        </p:nvGraphicFramePr>
        <p:xfrm>
          <a:off x="4121590" y="3960258"/>
          <a:ext cx="4186237" cy="982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6" name="Equation" r:id="rId10" imgW="2171520" imgH="507960" progId="Equation.DSMT4">
                  <p:embed/>
                </p:oleObj>
              </mc:Choice>
              <mc:Fallback>
                <p:oleObj name="Equation" r:id="rId10" imgW="2171520" imgH="507960" progId="Equation.DSMT4">
                  <p:embed/>
                  <p:pic>
                    <p:nvPicPr>
                      <p:cNvPr id="20480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1590" y="3960258"/>
                        <a:ext cx="4186237" cy="982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08" name="Object 8"/>
          <p:cNvGraphicFramePr>
            <a:graphicFrameLocks noChangeAspect="1"/>
          </p:cNvGraphicFramePr>
          <p:nvPr/>
        </p:nvGraphicFramePr>
        <p:xfrm>
          <a:off x="4667250" y="5792789"/>
          <a:ext cx="2522538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7" name="Equation" r:id="rId12" imgW="1307880" imgH="241200" progId="Equation.DSMT4">
                  <p:embed/>
                </p:oleObj>
              </mc:Choice>
              <mc:Fallback>
                <p:oleObj name="Equation" r:id="rId12" imgW="1307880" imgH="241200" progId="Equation.DSMT4">
                  <p:embed/>
                  <p:pic>
                    <p:nvPicPr>
                      <p:cNvPr id="20480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7250" y="5792789"/>
                        <a:ext cx="2522538" cy="466725"/>
                      </a:xfrm>
                      <a:prstGeom prst="rect">
                        <a:avLst/>
                      </a:prstGeom>
                      <a:solidFill>
                        <a:srgbClr val="FFCC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TextBox 46"/>
          <p:cNvSpPr txBox="1"/>
          <p:nvPr/>
        </p:nvSpPr>
        <p:spPr>
          <a:xfrm>
            <a:off x="3124201" y="3614057"/>
            <a:ext cx="9973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Hence: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069770" y="5268685"/>
            <a:ext cx="16514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The result is:</a:t>
            </a:r>
          </a:p>
        </p:txBody>
      </p:sp>
      <p:cxnSp>
        <p:nvCxnSpPr>
          <p:cNvPr id="12" name="Straight Arrow Connector 11"/>
          <p:cNvCxnSpPr>
            <a:cxnSpLocks/>
          </p:cNvCxnSpPr>
          <p:nvPr/>
        </p:nvCxnSpPr>
        <p:spPr>
          <a:xfrm flipV="1">
            <a:off x="5372670" y="1695843"/>
            <a:ext cx="652181" cy="68223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6694941" y="1674554"/>
            <a:ext cx="600501" cy="69603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479969" y="1698172"/>
            <a:ext cx="10374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Gain of </a:t>
            </a:r>
            <a:r>
              <a:rPr lang="en-US" sz="1400" dirty="0">
                <a:solidFill>
                  <a:srgbClr val="FF0000"/>
                </a:solidFill>
              </a:rPr>
              <a:t>TX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8806543" y="2122714"/>
            <a:ext cx="0" cy="34834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1608222" y="65311"/>
            <a:ext cx="8951495" cy="598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000" b="1" dirty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Example with Wire Antennas (cont.)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450770" y="1745797"/>
            <a:ext cx="10615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Gain of </a:t>
            </a:r>
            <a:r>
              <a:rPr lang="en-US" sz="1400" dirty="0">
                <a:solidFill>
                  <a:srgbClr val="FF0000"/>
                </a:solidFill>
              </a:rPr>
              <a:t>RX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4110718" y="2198914"/>
            <a:ext cx="0" cy="34834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4205681"/>
      </p:ext>
    </p:extLst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4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8F724EA-3534-4B3F-834B-ABEE13AADB32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3506108" y="910772"/>
            <a:ext cx="50802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00FF"/>
                </a:solidFill>
              </a:rPr>
              <a:t>Effective area of </a:t>
            </a:r>
            <a:r>
              <a:rPr lang="en-US" sz="2000" b="1" u="sng" dirty="0">
                <a:solidFill>
                  <a:srgbClr val="0000FF"/>
                </a:solidFill>
              </a:rPr>
              <a:t>dish</a:t>
            </a:r>
            <a:r>
              <a:rPr lang="en-US" sz="2000" b="1" dirty="0">
                <a:solidFill>
                  <a:srgbClr val="0000FF"/>
                </a:solidFill>
              </a:rPr>
              <a:t> (reflector) antenna</a:t>
            </a:r>
          </a:p>
        </p:txBody>
      </p:sp>
      <p:graphicFrame>
        <p:nvGraphicFramePr>
          <p:cNvPr id="213001" name="Object 4"/>
          <p:cNvGraphicFramePr>
            <a:graphicFrameLocks noChangeAspect="1"/>
          </p:cNvGraphicFramePr>
          <p:nvPr/>
        </p:nvGraphicFramePr>
        <p:xfrm>
          <a:off x="3175000" y="2368550"/>
          <a:ext cx="2197100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4" name="Equation" r:id="rId4" imgW="799920" imgH="241200" progId="Equation.DSMT4">
                  <p:embed/>
                </p:oleObj>
              </mc:Choice>
              <mc:Fallback>
                <p:oleObj name="Equation" r:id="rId4" imgW="799920" imgH="241200" progId="Equation.DSMT4">
                  <p:embed/>
                  <p:pic>
                    <p:nvPicPr>
                      <p:cNvPr id="21300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5000" y="2368550"/>
                        <a:ext cx="2197100" cy="66675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2156511" y="3753299"/>
            <a:ext cx="2903359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aseline="-25000" dirty="0" err="1">
                <a:latin typeface="Times New Roman" pitchFamily="18" charset="0"/>
                <a:cs typeface="Times New Roman" pitchFamily="18" charset="0"/>
              </a:rPr>
              <a:t>phy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US" dirty="0"/>
              <a:t> physical area of dish</a:t>
            </a:r>
          </a:p>
          <a:p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baseline="-25000" dirty="0" err="1">
                <a:latin typeface="Times New Roman" pitchFamily="18" charset="0"/>
                <a:cs typeface="Times New Roman" pitchFamily="18" charset="0"/>
              </a:rPr>
              <a:t>ap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dirty="0"/>
              <a:t> “aperture efficiency”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88615" y="1688964"/>
            <a:ext cx="4685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In the maximum gain (main beam) direction: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602173" y="6073253"/>
            <a:ext cx="6579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The aperture efficiency is usually less than 1 (less than 100%).</a:t>
            </a:r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1749652" y="65311"/>
            <a:ext cx="8518525" cy="598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000" b="1" dirty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Receive Antenna (cont.)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49145" y="2388834"/>
            <a:ext cx="4357599" cy="584775"/>
          </a:xfrm>
          <a:prstGeom prst="rect">
            <a:avLst/>
          </a:prstGeom>
          <a:noFill/>
          <a:ln w="190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Now it is the </a:t>
            </a:r>
            <a:r>
              <a:rPr lang="en-US" sz="1600" u="sng" dirty="0"/>
              <a:t>effective area </a:t>
            </a:r>
            <a:r>
              <a:rPr lang="en-US" sz="1600" dirty="0"/>
              <a:t>that we know, and from this we can calculate the gain.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875526" y="3312534"/>
            <a:ext cx="3012948" cy="2157984"/>
          </a:xfrm>
          <a:prstGeom prst="rect">
            <a:avLst/>
          </a:prstGeom>
        </p:spPr>
      </p:pic>
      <p:graphicFrame>
        <p:nvGraphicFramePr>
          <p:cNvPr id="213023" name="Object 31"/>
          <p:cNvGraphicFramePr>
            <a:graphicFrameLocks noChangeAspect="1"/>
          </p:cNvGraphicFramePr>
          <p:nvPr/>
        </p:nvGraphicFramePr>
        <p:xfrm>
          <a:off x="4471155" y="4775983"/>
          <a:ext cx="1690640" cy="906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5" name="Equation" r:id="rId7" imgW="901440" imgH="482400" progId="Equation.DSMT4">
                  <p:embed/>
                </p:oleObj>
              </mc:Choice>
              <mc:Fallback>
                <p:oleObj name="Equation" r:id="rId7" imgW="901440" imgH="482400" progId="Equation.DSMT4">
                  <p:embed/>
                  <p:pic>
                    <p:nvPicPr>
                      <p:cNvPr id="213023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1155" y="4775983"/>
                        <a:ext cx="1690640" cy="906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Straight Arrow Connector 12"/>
          <p:cNvCxnSpPr/>
          <p:nvPr/>
        </p:nvCxnSpPr>
        <p:spPr>
          <a:xfrm flipH="1">
            <a:off x="5301344" y="3069771"/>
            <a:ext cx="707571" cy="155665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4344871"/>
      </p:ext>
    </p:extLst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4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8F724EA-3534-4B3F-834B-ABEE13AADB32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1865263" y="1189631"/>
            <a:ext cx="78213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000" b="1" dirty="0">
                <a:solidFill>
                  <a:srgbClr val="0000FF"/>
                </a:solidFill>
              </a:rPr>
              <a:t>Dish antenna: </a:t>
            </a:r>
            <a:r>
              <a:rPr lang="en-US" sz="2000" dirty="0">
                <a:solidFill>
                  <a:srgbClr val="0000FF"/>
                </a:solidFill>
              </a:rPr>
              <a:t>Obtaining a </a:t>
            </a:r>
            <a:r>
              <a:rPr lang="en-US" sz="2000" u="sng" dirty="0">
                <a:solidFill>
                  <a:srgbClr val="0000FF"/>
                </a:solidFill>
              </a:rPr>
              <a:t>higher gain</a:t>
            </a:r>
            <a:r>
              <a:rPr lang="en-US" sz="2000" dirty="0">
                <a:solidFill>
                  <a:srgbClr val="0000FF"/>
                </a:solidFill>
              </a:rPr>
              <a:t> means having a </a:t>
            </a:r>
            <a:r>
              <a:rPr lang="en-US" sz="2000" u="sng" dirty="0">
                <a:solidFill>
                  <a:srgbClr val="0000FF"/>
                </a:solidFill>
              </a:rPr>
              <a:t>larger</a:t>
            </a:r>
            <a:r>
              <a:rPr lang="en-US" sz="2000" dirty="0">
                <a:solidFill>
                  <a:srgbClr val="0000FF"/>
                </a:solidFill>
              </a:rPr>
              <a:t> dish.</a:t>
            </a:r>
          </a:p>
        </p:txBody>
      </p:sp>
      <p:graphicFrame>
        <p:nvGraphicFramePr>
          <p:cNvPr id="212999" name="Object 4"/>
          <p:cNvGraphicFramePr>
            <a:graphicFrameLocks noChangeAspect="1"/>
          </p:cNvGraphicFramePr>
          <p:nvPr/>
        </p:nvGraphicFramePr>
        <p:xfrm>
          <a:off x="2947194" y="2307844"/>
          <a:ext cx="1846263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9" name="Equation" r:id="rId4" imgW="901440" imgH="482400" progId="Equation.DSMT4">
                  <p:embed/>
                </p:oleObj>
              </mc:Choice>
              <mc:Fallback>
                <p:oleObj name="Equation" r:id="rId4" imgW="901440" imgH="482400" progId="Equation.DSMT4">
                  <p:embed/>
                  <p:pic>
                    <p:nvPicPr>
                      <p:cNvPr id="21299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7194" y="2307844"/>
                        <a:ext cx="1846263" cy="993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9380" name="Object 4"/>
          <p:cNvGraphicFramePr>
            <a:graphicFrameLocks noChangeAspect="1"/>
          </p:cNvGraphicFramePr>
          <p:nvPr/>
        </p:nvGraphicFramePr>
        <p:xfrm>
          <a:off x="2751138" y="4875214"/>
          <a:ext cx="2239962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0" name="Equation" r:id="rId6" imgW="1091880" imgH="482400" progId="Equation.DSMT4">
                  <p:embed/>
                </p:oleObj>
              </mc:Choice>
              <mc:Fallback>
                <p:oleObj name="Equation" r:id="rId6" imgW="1091880" imgH="482400" progId="Equation.DSMT4">
                  <p:embed/>
                  <p:pic>
                    <p:nvPicPr>
                      <p:cNvPr id="22938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1138" y="4875214"/>
                        <a:ext cx="2239962" cy="99377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Down Arrow 12"/>
          <p:cNvSpPr/>
          <p:nvPr/>
        </p:nvSpPr>
        <p:spPr>
          <a:xfrm>
            <a:off x="3566452" y="3960613"/>
            <a:ext cx="354842" cy="545911"/>
          </a:xfrm>
          <a:prstGeom prst="downArrow">
            <a:avLst/>
          </a:prstGeom>
          <a:solidFill>
            <a:srgbClr val="CCFF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29381" name="Object 5"/>
          <p:cNvGraphicFramePr>
            <a:graphicFrameLocks noChangeAspect="1"/>
          </p:cNvGraphicFramePr>
          <p:nvPr/>
        </p:nvGraphicFramePr>
        <p:xfrm>
          <a:off x="4251325" y="3979864"/>
          <a:ext cx="1365250" cy="41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1" name="Equation" r:id="rId8" imgW="799920" imgH="241200" progId="Equation.DSMT4">
                  <p:embed/>
                </p:oleObj>
              </mc:Choice>
              <mc:Fallback>
                <p:oleObj name="Equation" r:id="rId8" imgW="799920" imgH="241200" progId="Equation.DSMT4">
                  <p:embed/>
                  <p:pic>
                    <p:nvPicPr>
                      <p:cNvPr id="22938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1325" y="3979864"/>
                        <a:ext cx="1365250" cy="414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1749652" y="65311"/>
            <a:ext cx="8518525" cy="598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000" b="1" dirty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Gain of Dish Antenna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6755211" y="3156124"/>
            <a:ext cx="3012948" cy="2157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500454"/>
      </p:ext>
    </p:extLst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4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8F724EA-3534-4B3F-834B-ABEE13AADB32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029888" y="1072682"/>
            <a:ext cx="12394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C0099"/>
                </a:solidFill>
              </a:rPr>
              <a:t>Example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19200" y="1764550"/>
            <a:ext cx="9105900" cy="2031325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A microstrip antenna on a CubeSat with a gain of 8 (9.03 dB) transmits with an input power of 1 [W] at 10.0 GHz from a distance of 50,000,000 [km] (near Mars). </a:t>
            </a:r>
          </a:p>
          <a:p>
            <a:endParaRPr lang="en-US" dirty="0"/>
          </a:p>
          <a:p>
            <a:r>
              <a:rPr lang="en-US" dirty="0"/>
              <a:t>How much power will be received by the NASA Deep Space Network dish at Goldstone, CA, which has a diameter of 70 [m]? Assume an aperture efficiency of 0.75 (75%).</a:t>
            </a:r>
          </a:p>
          <a:p>
            <a:endParaRPr lang="en-US" dirty="0"/>
          </a:p>
          <a:p>
            <a:r>
              <a:rPr lang="en-US" dirty="0"/>
              <a:t>Express answer in Watts and in </a:t>
            </a:r>
            <a:r>
              <a:rPr lang="en-US" dirty="0" err="1"/>
              <a:t>dBm</a:t>
            </a:r>
            <a:r>
              <a:rPr lang="en-US" dirty="0"/>
              <a:t> (dB relative to a </a:t>
            </a:r>
            <a:r>
              <a:rPr lang="en-US" dirty="0" err="1"/>
              <a:t>milliwatt</a:t>
            </a:r>
            <a:r>
              <a:rPr lang="en-US" dirty="0"/>
              <a:t>). </a:t>
            </a:r>
          </a:p>
        </p:txBody>
      </p:sp>
      <p:graphicFrame>
        <p:nvGraphicFramePr>
          <p:cNvPr id="231429" name="Object 4"/>
          <p:cNvGraphicFramePr>
            <a:graphicFrameLocks noChangeAspect="1"/>
          </p:cNvGraphicFramePr>
          <p:nvPr/>
        </p:nvGraphicFramePr>
        <p:xfrm>
          <a:off x="3959225" y="4884739"/>
          <a:ext cx="3683000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1" name="Equation" r:id="rId4" imgW="2209680" imgH="482400" progId="Equation.DSMT4">
                  <p:embed/>
                </p:oleObj>
              </mc:Choice>
              <mc:Fallback>
                <p:oleObj name="Equation" r:id="rId4" imgW="2209680" imgH="482400" progId="Equation.DSMT4">
                  <p:embed/>
                  <p:pic>
                    <p:nvPicPr>
                      <p:cNvPr id="23142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9225" y="4884739"/>
                        <a:ext cx="3683000" cy="809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6"/>
          <p:cNvSpPr>
            <a:spLocks noChangeArrowheads="1"/>
          </p:cNvSpPr>
          <p:nvPr/>
        </p:nvSpPr>
        <p:spPr bwMode="auto">
          <a:xfrm>
            <a:off x="1749652" y="65311"/>
            <a:ext cx="8518525" cy="598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000" b="1" dirty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Example with Dish Antenna</a:t>
            </a:r>
          </a:p>
        </p:txBody>
      </p:sp>
    </p:spTree>
    <p:extLst>
      <p:ext uri="{BB962C8B-B14F-4D97-AF65-F5344CB8AC3E}">
        <p14:creationId xmlns:p14="http://schemas.microsoft.com/office/powerpoint/2010/main" val="361523401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Text Box 48"/>
          <p:cNvSpPr txBox="1">
            <a:spLocks noChangeArrowheads="1"/>
          </p:cNvSpPr>
          <p:nvPr/>
        </p:nvSpPr>
        <p:spPr bwMode="auto">
          <a:xfrm>
            <a:off x="2754451" y="961120"/>
            <a:ext cx="609509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0000FF"/>
                </a:solidFill>
              </a:rPr>
              <a:t>How far do we have to go to be in the far field?</a:t>
            </a:r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8F724EA-3534-4B3F-834B-ABEE13AADB3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1847852" y="1724026"/>
            <a:ext cx="29336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Sphere of minimum diameter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1600" dirty="0"/>
              <a:t> that encloses the antenna.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4591051" y="2362200"/>
            <a:ext cx="600075" cy="57150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Object 21"/>
          <p:cNvGraphicFramePr>
            <a:graphicFrameLocks noChangeAspect="1"/>
          </p:cNvGraphicFramePr>
          <p:nvPr/>
        </p:nvGraphicFramePr>
        <p:xfrm>
          <a:off x="5099050" y="5329339"/>
          <a:ext cx="1236436" cy="10130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4" imgW="558800" imgH="457200" progId="Equation.DSMT4">
                  <p:embed/>
                </p:oleObj>
              </mc:Choice>
              <mc:Fallback>
                <p:oleObj name="Equation" r:id="rId4" imgW="558800" imgH="457200" progId="Equation.DSMT4">
                  <p:embed/>
                  <p:pic>
                    <p:nvPicPr>
                      <p:cNvPr id="2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9050" y="5329339"/>
                        <a:ext cx="1236436" cy="1013092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2" name="Group 21"/>
          <p:cNvGrpSpPr/>
          <p:nvPr/>
        </p:nvGrpSpPr>
        <p:grpSpPr>
          <a:xfrm>
            <a:off x="4724400" y="1904271"/>
            <a:ext cx="4467226" cy="2963004"/>
            <a:chOff x="3200400" y="1904271"/>
            <a:chExt cx="4467226" cy="2963004"/>
          </a:xfrm>
        </p:grpSpPr>
        <p:grpSp>
          <p:nvGrpSpPr>
            <p:cNvPr id="1033" name="Group 53"/>
            <p:cNvGrpSpPr>
              <a:grpSpLocks/>
            </p:cNvGrpSpPr>
            <p:nvPr/>
          </p:nvGrpSpPr>
          <p:grpSpPr bwMode="auto">
            <a:xfrm>
              <a:off x="4035425" y="2921000"/>
              <a:ext cx="320675" cy="1917700"/>
              <a:chOff x="2518" y="1808"/>
              <a:chExt cx="202" cy="1208"/>
            </a:xfrm>
          </p:grpSpPr>
          <p:sp>
            <p:nvSpPr>
              <p:cNvPr id="1053" name="AutoShape 49"/>
              <p:cNvSpPr>
                <a:spLocks noChangeArrowheads="1"/>
              </p:cNvSpPr>
              <p:nvPr/>
            </p:nvSpPr>
            <p:spPr bwMode="auto">
              <a:xfrm>
                <a:off x="2584" y="1808"/>
                <a:ext cx="72" cy="1208"/>
              </a:xfrm>
              <a:prstGeom prst="can">
                <a:avLst>
                  <a:gd name="adj" fmla="val 49634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54" name="Oval 50"/>
              <p:cNvSpPr>
                <a:spLocks noChangeArrowheads="1"/>
              </p:cNvSpPr>
              <p:nvPr/>
            </p:nvSpPr>
            <p:spPr bwMode="auto">
              <a:xfrm>
                <a:off x="2520" y="2264"/>
                <a:ext cx="200" cy="20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55" name="Text Box 51"/>
              <p:cNvSpPr txBox="1">
                <a:spLocks noChangeArrowheads="1"/>
              </p:cNvSpPr>
              <p:nvPr/>
            </p:nvSpPr>
            <p:spPr bwMode="auto">
              <a:xfrm>
                <a:off x="2518" y="2215"/>
                <a:ext cx="20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056" name="Text Box 52"/>
              <p:cNvSpPr txBox="1">
                <a:spLocks noChangeArrowheads="1"/>
              </p:cNvSpPr>
              <p:nvPr/>
            </p:nvSpPr>
            <p:spPr bwMode="auto">
              <a:xfrm>
                <a:off x="2535" y="2287"/>
                <a:ext cx="16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-</a:t>
                </a:r>
              </a:p>
            </p:txBody>
          </p:sp>
        </p:grpSp>
        <p:sp>
          <p:nvSpPr>
            <p:cNvPr id="1040" name="Line 62"/>
            <p:cNvSpPr>
              <a:spLocks noChangeShapeType="1"/>
            </p:cNvSpPr>
            <p:nvPr/>
          </p:nvSpPr>
          <p:spPr bwMode="auto">
            <a:xfrm flipV="1">
              <a:off x="4394200" y="2352675"/>
              <a:ext cx="1949450" cy="13557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42" name="Oval 64"/>
            <p:cNvSpPr>
              <a:spLocks noChangeArrowheads="1"/>
            </p:cNvSpPr>
            <p:nvPr/>
          </p:nvSpPr>
          <p:spPr bwMode="auto">
            <a:xfrm>
              <a:off x="6375400" y="2212975"/>
              <a:ext cx="139700" cy="139700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graphicFrame>
          <p:nvGraphicFramePr>
            <p:cNvPr id="1026" name="Object 21"/>
            <p:cNvGraphicFramePr>
              <a:graphicFrameLocks noChangeAspect="1"/>
            </p:cNvGraphicFramePr>
            <p:nvPr/>
          </p:nvGraphicFramePr>
          <p:xfrm>
            <a:off x="6678614" y="1904271"/>
            <a:ext cx="989012" cy="3880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5" name="Equation" r:id="rId6" imgW="647419" imgH="253890" progId="Equation.DSMT4">
                    <p:embed/>
                  </p:oleObj>
                </mc:Choice>
                <mc:Fallback>
                  <p:oleObj name="Equation" r:id="rId6" imgW="647419" imgH="253890" progId="Equation.DSMT4">
                    <p:embed/>
                    <p:pic>
                      <p:nvPicPr>
                        <p:cNvPr id="1026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678614" y="1904271"/>
                          <a:ext cx="989012" cy="38807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4" name="Oval 33"/>
            <p:cNvSpPr/>
            <p:nvPr/>
          </p:nvSpPr>
          <p:spPr>
            <a:xfrm>
              <a:off x="3200400" y="2886075"/>
              <a:ext cx="1981200" cy="1981200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>
              <a:off x="3207224" y="3807725"/>
              <a:ext cx="1978926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029" name="Object 21"/>
            <p:cNvGraphicFramePr>
              <a:graphicFrameLocks noChangeAspect="1"/>
            </p:cNvGraphicFramePr>
            <p:nvPr/>
          </p:nvGraphicFramePr>
          <p:xfrm>
            <a:off x="5223601" y="2665379"/>
            <a:ext cx="189002" cy="2096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6" name="Equation" r:id="rId8" imgW="114102" imgH="126780" progId="Equation.DSMT4">
                    <p:embed/>
                  </p:oleObj>
                </mc:Choice>
                <mc:Fallback>
                  <p:oleObj name="Equation" r:id="rId8" imgW="114102" imgH="126780" progId="Equation.DSMT4">
                    <p:embed/>
                    <p:pic>
                      <p:nvPicPr>
                        <p:cNvPr id="1029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23601" y="2665379"/>
                          <a:ext cx="189002" cy="20961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" name="Object 21"/>
            <p:cNvGraphicFramePr>
              <a:graphicFrameLocks noChangeAspect="1"/>
            </p:cNvGraphicFramePr>
            <p:nvPr/>
          </p:nvGraphicFramePr>
          <p:xfrm>
            <a:off x="3584267" y="3915746"/>
            <a:ext cx="252412" cy="2508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7" name="Equation" r:id="rId10" imgW="164885" imgH="164885" progId="Equation.DSMT4">
                    <p:embed/>
                  </p:oleObj>
                </mc:Choice>
                <mc:Fallback>
                  <p:oleObj name="Equation" r:id="rId10" imgW="164885" imgH="164885" progId="Equation.DSMT4">
                    <p:embed/>
                    <p:pic>
                      <p:nvPicPr>
                        <p:cNvPr id="3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84267" y="3915746"/>
                          <a:ext cx="252412" cy="2508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1" name="Rectangle 16"/>
          <p:cNvSpPr>
            <a:spLocks noChangeArrowheads="1"/>
          </p:cNvSpPr>
          <p:nvPr/>
        </p:nvSpPr>
        <p:spPr bwMode="auto">
          <a:xfrm>
            <a:off x="1749652" y="65311"/>
            <a:ext cx="8518525" cy="598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000" b="1" dirty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Antenna Radiation (cont.)</a:t>
            </a:r>
          </a:p>
        </p:txBody>
      </p:sp>
    </p:spTree>
    <p:extLst>
      <p:ext uri="{BB962C8B-B14F-4D97-AF65-F5344CB8AC3E}">
        <p14:creationId xmlns:p14="http://schemas.microsoft.com/office/powerpoint/2010/main" val="4038854283"/>
      </p:ext>
    </p:extLst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4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8F724EA-3534-4B3F-834B-ABEE13AADB32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741078" y="1322099"/>
            <a:ext cx="20922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C0099"/>
                </a:solidFill>
              </a:rPr>
              <a:t>Example (cont.)</a:t>
            </a:r>
          </a:p>
        </p:txBody>
      </p:sp>
      <p:graphicFrame>
        <p:nvGraphicFramePr>
          <p:cNvPr id="23245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7501498"/>
              </p:ext>
            </p:extLst>
          </p:nvPr>
        </p:nvGraphicFramePr>
        <p:xfrm>
          <a:off x="1998664" y="3048000"/>
          <a:ext cx="2466975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9" name="Equation" r:id="rId4" imgW="1206360" imgH="431640" progId="Equation.DSMT4">
                  <p:embed/>
                </p:oleObj>
              </mc:Choice>
              <mc:Fallback>
                <p:oleObj name="Equation" r:id="rId4" imgW="1206360" imgH="431640" progId="Equation.DSMT4">
                  <p:embed/>
                  <p:pic>
                    <p:nvPicPr>
                      <p:cNvPr id="23245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8664" y="3048000"/>
                        <a:ext cx="2466975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24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7630061"/>
              </p:ext>
            </p:extLst>
          </p:nvPr>
        </p:nvGraphicFramePr>
        <p:xfrm>
          <a:off x="1960564" y="2214564"/>
          <a:ext cx="3252787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0" name="Equation" r:id="rId6" imgW="1587240" imgH="253800" progId="Equation.DSMT4">
                  <p:embed/>
                </p:oleObj>
              </mc:Choice>
              <mc:Fallback>
                <p:oleObj name="Equation" r:id="rId6" imgW="1587240" imgH="253800" progId="Equation.DSMT4">
                  <p:embed/>
                  <p:pic>
                    <p:nvPicPr>
                      <p:cNvPr id="23245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0564" y="2214564"/>
                        <a:ext cx="3252787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2453" name="Object 4"/>
          <p:cNvGraphicFramePr>
            <a:graphicFrameLocks noChangeAspect="1"/>
          </p:cNvGraphicFramePr>
          <p:nvPr/>
        </p:nvGraphicFramePr>
        <p:xfrm>
          <a:off x="7096126" y="2189163"/>
          <a:ext cx="2379663" cy="2697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1" name="Equation" r:id="rId8" imgW="1434960" imgH="1612800" progId="Equation.DSMT4">
                  <p:embed/>
                </p:oleObj>
              </mc:Choice>
              <mc:Fallback>
                <p:oleObj name="Equation" r:id="rId8" imgW="1434960" imgH="1612800" progId="Equation.DSMT4">
                  <p:embed/>
                  <p:pic>
                    <p:nvPicPr>
                      <p:cNvPr id="23245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6126" y="2189163"/>
                        <a:ext cx="2379663" cy="2697162"/>
                      </a:xfrm>
                      <a:prstGeom prst="rect">
                        <a:avLst/>
                      </a:prstGeom>
                      <a:solidFill>
                        <a:srgbClr val="DDDDDD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7407646" y="1693786"/>
            <a:ext cx="1518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Parameters:</a:t>
            </a:r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1749652" y="65311"/>
            <a:ext cx="8810065" cy="598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000" b="1" dirty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Example with Dish Antenna (cont.)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59730"/>
              </p:ext>
            </p:extLst>
          </p:nvPr>
        </p:nvGraphicFramePr>
        <p:xfrm>
          <a:off x="2082801" y="4478338"/>
          <a:ext cx="2371725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2" name="Equation" r:id="rId10" imgW="1155600" imgH="253800" progId="Equation.DSMT4">
                  <p:embed/>
                </p:oleObj>
              </mc:Choice>
              <mc:Fallback>
                <p:oleObj name="Equation" r:id="rId10" imgW="1155600" imgH="253800" progId="Equation.DSMT4">
                  <p:embed/>
                  <p:pic>
                    <p:nvPicPr>
                      <p:cNvPr id="2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2801" y="4478338"/>
                        <a:ext cx="2371725" cy="508000"/>
                      </a:xfrm>
                      <a:prstGeom prst="rect">
                        <a:avLst/>
                      </a:prstGeom>
                      <a:solidFill>
                        <a:srgbClr val="FFCC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1824708"/>
              </p:ext>
            </p:extLst>
          </p:nvPr>
        </p:nvGraphicFramePr>
        <p:xfrm>
          <a:off x="2206626" y="5308600"/>
          <a:ext cx="1781175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3" name="Equation" r:id="rId12" imgW="914400" imgH="241200" progId="Equation.DSMT4">
                  <p:embed/>
                </p:oleObj>
              </mc:Choice>
              <mc:Fallback>
                <p:oleObj name="Equation" r:id="rId12" imgW="914400" imgH="241200" progId="Equation.DSMT4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6626" y="5308600"/>
                        <a:ext cx="1781175" cy="469900"/>
                      </a:xfrm>
                      <a:prstGeom prst="rect">
                        <a:avLst/>
                      </a:prstGeom>
                      <a:solidFill>
                        <a:srgbClr val="FFCCFF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Straight Arrow Connector 12"/>
          <p:cNvCxnSpPr/>
          <p:nvPr/>
        </p:nvCxnSpPr>
        <p:spPr>
          <a:xfrm flipV="1">
            <a:off x="4051300" y="2736850"/>
            <a:ext cx="0" cy="47625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9670625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3"/>
          <p:cNvSpPr txBox="1">
            <a:spLocks noChangeArrowheads="1"/>
          </p:cNvSpPr>
          <p:nvPr/>
        </p:nvSpPr>
        <p:spPr bwMode="auto">
          <a:xfrm>
            <a:off x="4761329" y="1185972"/>
            <a:ext cx="3752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The far-field has the following form:</a:t>
            </a:r>
          </a:p>
        </p:txBody>
      </p:sp>
      <p:graphicFrame>
        <p:nvGraphicFramePr>
          <p:cNvPr id="2050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4018125"/>
              </p:ext>
            </p:extLst>
          </p:nvPr>
        </p:nvGraphicFramePr>
        <p:xfrm>
          <a:off x="6558461" y="1894320"/>
          <a:ext cx="4344537" cy="8716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Equation" r:id="rId4" imgW="2781000" imgH="558720" progId="Equation.DSMT4">
                  <p:embed/>
                </p:oleObj>
              </mc:Choice>
              <mc:Fallback>
                <p:oleObj name="Equation" r:id="rId4" imgW="2781000" imgH="558720" progId="Equation.DSMT4">
                  <p:embed/>
                  <p:pic>
                    <p:nvPicPr>
                      <p:cNvPr id="205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8461" y="1894320"/>
                        <a:ext cx="4344537" cy="871644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4733841"/>
              </p:ext>
            </p:extLst>
          </p:nvPr>
        </p:nvGraphicFramePr>
        <p:xfrm>
          <a:off x="4462007" y="2659666"/>
          <a:ext cx="1100137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Equation" r:id="rId6" imgW="533169" imgH="444307" progId="Equation.DSMT4">
                  <p:embed/>
                </p:oleObj>
              </mc:Choice>
              <mc:Fallback>
                <p:oleObj name="Equation" r:id="rId6" imgW="533169" imgH="444307" progId="Equation.DSMT4">
                  <p:embed/>
                  <p:pic>
                    <p:nvPicPr>
                      <p:cNvPr id="2052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2007" y="2659666"/>
                        <a:ext cx="1100137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5479546"/>
              </p:ext>
            </p:extLst>
          </p:nvPr>
        </p:nvGraphicFramePr>
        <p:xfrm>
          <a:off x="4496925" y="5221427"/>
          <a:ext cx="131127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Equation" r:id="rId8" imgW="634725" imgH="444307" progId="Equation.DSMT4">
                  <p:embed/>
                </p:oleObj>
              </mc:Choice>
              <mc:Fallback>
                <p:oleObj name="Equation" r:id="rId8" imgW="634725" imgH="444307" progId="Equation.DSMT4">
                  <p:embed/>
                  <p:pic>
                    <p:nvPicPr>
                      <p:cNvPr id="2053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6925" y="5221427"/>
                        <a:ext cx="1311275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Slide Number Placeholder 3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8F724EA-3534-4B3F-834B-ABEE13AADB3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6673850" y="4055236"/>
            <a:ext cx="4936309" cy="73866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Depending on the type of antenna, either or both polarizations may be radiated </a:t>
            </a:r>
          </a:p>
          <a:p>
            <a:pPr algn="ctr"/>
            <a:r>
              <a:rPr lang="en-US" sz="1400" dirty="0"/>
              <a:t>(e.g., a vertical wire antenna radiates only </a:t>
            </a:r>
            <a:r>
              <a:rPr lang="en-US" sz="1400" i="1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1400" i="1" baseline="-25000" dirty="0">
                <a:latin typeface="Times New Roman" pitchFamily="18" charset="0"/>
                <a:cs typeface="Times New Roman" pitchFamily="18" charset="0"/>
                <a:sym typeface="Symbol"/>
              </a:rPr>
              <a:t></a:t>
            </a:r>
            <a:r>
              <a:rPr lang="en-US" sz="1400" dirty="0"/>
              <a:t> polarization).</a:t>
            </a:r>
          </a:p>
        </p:txBody>
      </p:sp>
      <p:sp>
        <p:nvSpPr>
          <p:cNvPr id="37" name="Rectangle 16"/>
          <p:cNvSpPr>
            <a:spLocks noChangeArrowheads="1"/>
          </p:cNvSpPr>
          <p:nvPr/>
        </p:nvSpPr>
        <p:spPr bwMode="auto">
          <a:xfrm>
            <a:off x="1749652" y="65311"/>
            <a:ext cx="8518525" cy="598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000" b="1" dirty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Antenna Radiation (cont.)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7DB015E-565E-F3D8-081B-2151A617DF06}"/>
              </a:ext>
            </a:extLst>
          </p:cNvPr>
          <p:cNvSpPr txBox="1"/>
          <p:nvPr/>
        </p:nvSpPr>
        <p:spPr>
          <a:xfrm>
            <a:off x="943834" y="1592757"/>
            <a:ext cx="18469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/>
              <a:t>Example:</a:t>
            </a:r>
            <a:r>
              <a:rPr lang="en-US" sz="1200" dirty="0"/>
              <a:t> vertical dipole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50DBE15-5C45-8638-13E9-F3C9822BB5A7}"/>
              </a:ext>
            </a:extLst>
          </p:cNvPr>
          <p:cNvSpPr txBox="1"/>
          <p:nvPr/>
        </p:nvSpPr>
        <p:spPr>
          <a:xfrm>
            <a:off x="788585" y="4253893"/>
            <a:ext cx="25026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/>
              <a:t>Example:</a:t>
            </a:r>
            <a:r>
              <a:rPr lang="en-US" sz="1200" dirty="0"/>
              <a:t> horizontal loop antenna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681115" y="1943791"/>
            <a:ext cx="3317648" cy="2058782"/>
            <a:chOff x="792240" y="1997766"/>
            <a:chExt cx="3317648" cy="2058782"/>
          </a:xfrm>
        </p:grpSpPr>
        <p:sp>
          <p:nvSpPr>
            <p:cNvPr id="2071" name="Line 9"/>
            <p:cNvSpPr>
              <a:spLocks noChangeShapeType="1"/>
            </p:cNvSpPr>
            <p:nvPr/>
          </p:nvSpPr>
          <p:spPr bwMode="auto">
            <a:xfrm flipH="1">
              <a:off x="1087296" y="3233080"/>
              <a:ext cx="914400" cy="584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72" name="Line 10"/>
            <p:cNvSpPr>
              <a:spLocks noChangeShapeType="1"/>
            </p:cNvSpPr>
            <p:nvPr/>
          </p:nvSpPr>
          <p:spPr bwMode="auto">
            <a:xfrm>
              <a:off x="2001696" y="3233080"/>
              <a:ext cx="140062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73" name="Line 11"/>
            <p:cNvSpPr>
              <a:spLocks noChangeShapeType="1"/>
            </p:cNvSpPr>
            <p:nvPr/>
          </p:nvSpPr>
          <p:spPr bwMode="auto">
            <a:xfrm flipV="1">
              <a:off x="1988996" y="231868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77" name="Line 15"/>
            <p:cNvSpPr>
              <a:spLocks noChangeShapeType="1"/>
            </p:cNvSpPr>
            <p:nvPr/>
          </p:nvSpPr>
          <p:spPr bwMode="auto">
            <a:xfrm flipV="1">
              <a:off x="1988996" y="2991780"/>
              <a:ext cx="927100" cy="254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78" name="Line 16"/>
            <p:cNvSpPr>
              <a:spLocks noChangeShapeType="1"/>
            </p:cNvSpPr>
            <p:nvPr/>
          </p:nvSpPr>
          <p:spPr bwMode="auto">
            <a:xfrm>
              <a:off x="2916096" y="2993594"/>
              <a:ext cx="203200" cy="50800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79" name="Line 17"/>
            <p:cNvSpPr>
              <a:spLocks noChangeShapeType="1"/>
            </p:cNvSpPr>
            <p:nvPr/>
          </p:nvSpPr>
          <p:spPr bwMode="auto">
            <a:xfrm flipV="1">
              <a:off x="2916096" y="2745718"/>
              <a:ext cx="322263" cy="246063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82" name="Line 20"/>
            <p:cNvSpPr>
              <a:spLocks noChangeShapeType="1"/>
            </p:cNvSpPr>
            <p:nvPr/>
          </p:nvSpPr>
          <p:spPr bwMode="auto">
            <a:xfrm flipV="1">
              <a:off x="2941496" y="2788580"/>
              <a:ext cx="749300" cy="190500"/>
            </a:xfrm>
            <a:prstGeom prst="line">
              <a:avLst/>
            </a:prstGeom>
            <a:noFill/>
            <a:ln w="38100">
              <a:solidFill>
                <a:srgbClr val="FF33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graphicFrame>
          <p:nvGraphicFramePr>
            <p:cNvPr id="2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75291542"/>
                </p:ext>
              </p:extLst>
            </p:nvPr>
          </p:nvGraphicFramePr>
          <p:xfrm>
            <a:off x="2668214" y="3439213"/>
            <a:ext cx="309562" cy="3482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2" name="Equation" r:id="rId10" imgW="203112" imgH="228501" progId="Equation.DSMT4">
                    <p:embed/>
                  </p:oleObj>
                </mc:Choice>
                <mc:Fallback>
                  <p:oleObj name="Equation" r:id="rId10" imgW="203112" imgH="228501" progId="Equation.DSMT4">
                    <p:embed/>
                    <p:pic>
                      <p:nvPicPr>
                        <p:cNvPr id="2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68214" y="3439213"/>
                          <a:ext cx="309562" cy="34825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39773179"/>
                </p:ext>
              </p:extLst>
            </p:nvPr>
          </p:nvGraphicFramePr>
          <p:xfrm>
            <a:off x="3188458" y="2278981"/>
            <a:ext cx="355373" cy="3751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3" name="Equation" r:id="rId12" imgW="228600" imgH="241300" progId="Equation.DSMT4">
                    <p:embed/>
                  </p:oleObj>
                </mc:Choice>
                <mc:Fallback>
                  <p:oleObj name="Equation" r:id="rId12" imgW="228600" imgH="241300" progId="Equation.DSMT4">
                    <p:embed/>
                    <p:pic>
                      <p:nvPicPr>
                        <p:cNvPr id="3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88458" y="2278981"/>
                          <a:ext cx="355373" cy="3751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85091089"/>
                </p:ext>
              </p:extLst>
            </p:nvPr>
          </p:nvGraphicFramePr>
          <p:xfrm>
            <a:off x="792240" y="3831782"/>
            <a:ext cx="204333" cy="2247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4" name="Equation" r:id="rId14" imgW="126835" imgH="139518" progId="Equation.DSMT4">
                    <p:embed/>
                  </p:oleObj>
                </mc:Choice>
                <mc:Fallback>
                  <p:oleObj name="Equation" r:id="rId14" imgW="126835" imgH="139518" progId="Equation.DSMT4">
                    <p:embed/>
                    <p:pic>
                      <p:nvPicPr>
                        <p:cNvPr id="4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2240" y="3831782"/>
                          <a:ext cx="204333" cy="22476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02764463"/>
                </p:ext>
              </p:extLst>
            </p:nvPr>
          </p:nvGraphicFramePr>
          <p:xfrm>
            <a:off x="3506416" y="3123074"/>
            <a:ext cx="233362" cy="2757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5" name="Equation" r:id="rId16" imgW="139579" imgH="164957" progId="Equation.DSMT4">
                    <p:embed/>
                  </p:oleObj>
                </mc:Choice>
                <mc:Fallback>
                  <p:oleObj name="Equation" r:id="rId16" imgW="139579" imgH="164957" progId="Equation.DSMT4">
                    <p:embed/>
                    <p:pic>
                      <p:nvPicPr>
                        <p:cNvPr id="5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06416" y="3123074"/>
                          <a:ext cx="233362" cy="27579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08866803"/>
                </p:ext>
              </p:extLst>
            </p:nvPr>
          </p:nvGraphicFramePr>
          <p:xfrm>
            <a:off x="1906438" y="1997766"/>
            <a:ext cx="200479" cy="2227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6" name="Equation" r:id="rId18" imgW="114102" imgH="126780" progId="Equation.DSMT4">
                    <p:embed/>
                  </p:oleObj>
                </mc:Choice>
                <mc:Fallback>
                  <p:oleObj name="Equation" r:id="rId18" imgW="114102" imgH="126780" progId="Equation.DSMT4">
                    <p:embed/>
                    <p:pic>
                      <p:nvPicPr>
                        <p:cNvPr id="6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06438" y="1997766"/>
                          <a:ext cx="200479" cy="2227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42765567"/>
                </p:ext>
              </p:extLst>
            </p:nvPr>
          </p:nvGraphicFramePr>
          <p:xfrm>
            <a:off x="3854981" y="2595901"/>
            <a:ext cx="254907" cy="3707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7" name="Equation" r:id="rId20" imgW="139639" imgH="203112" progId="Equation.DSMT4">
                    <p:embed/>
                  </p:oleObj>
                </mc:Choice>
                <mc:Fallback>
                  <p:oleObj name="Equation" r:id="rId20" imgW="139639" imgH="203112" progId="Equation.DSMT4">
                    <p:embed/>
                    <p:pic>
                      <p:nvPicPr>
                        <p:cNvPr id="9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54981" y="2595901"/>
                          <a:ext cx="254907" cy="37077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" name="TextBox 15"/>
            <p:cNvSpPr txBox="1"/>
            <p:nvPr/>
          </p:nvSpPr>
          <p:spPr>
            <a:xfrm>
              <a:off x="931818" y="2412274"/>
              <a:ext cx="5950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TM</a:t>
              </a:r>
              <a:r>
                <a:rPr lang="en-US" i="1" baseline="-25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z</a:t>
              </a:r>
              <a:endPara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91579" y="4592508"/>
            <a:ext cx="3233498" cy="2086927"/>
            <a:chOff x="702704" y="4646482"/>
            <a:chExt cx="3233498" cy="2086927"/>
          </a:xfrm>
        </p:grpSpPr>
        <p:sp>
          <p:nvSpPr>
            <p:cNvPr id="2058" name="Line 24"/>
            <p:cNvSpPr>
              <a:spLocks noChangeShapeType="1"/>
            </p:cNvSpPr>
            <p:nvPr/>
          </p:nvSpPr>
          <p:spPr bwMode="auto">
            <a:xfrm flipH="1">
              <a:off x="971669" y="5877715"/>
              <a:ext cx="914400" cy="584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59" name="Line 25"/>
            <p:cNvSpPr>
              <a:spLocks noChangeShapeType="1"/>
            </p:cNvSpPr>
            <p:nvPr/>
          </p:nvSpPr>
          <p:spPr bwMode="auto">
            <a:xfrm>
              <a:off x="1886069" y="5877715"/>
              <a:ext cx="137522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60" name="Line 26"/>
            <p:cNvSpPr>
              <a:spLocks noChangeShapeType="1"/>
            </p:cNvSpPr>
            <p:nvPr/>
          </p:nvSpPr>
          <p:spPr bwMode="auto">
            <a:xfrm flipV="1">
              <a:off x="1873369" y="4963315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64" name="Line 30"/>
            <p:cNvSpPr>
              <a:spLocks noChangeShapeType="1"/>
            </p:cNvSpPr>
            <p:nvPr/>
          </p:nvSpPr>
          <p:spPr bwMode="auto">
            <a:xfrm flipV="1">
              <a:off x="1873369" y="5636415"/>
              <a:ext cx="927100" cy="254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65" name="Line 31"/>
            <p:cNvSpPr>
              <a:spLocks noChangeShapeType="1"/>
            </p:cNvSpPr>
            <p:nvPr/>
          </p:nvSpPr>
          <p:spPr bwMode="auto">
            <a:xfrm>
              <a:off x="2787769" y="5636415"/>
              <a:ext cx="203200" cy="50800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66" name="Line 32"/>
            <p:cNvSpPr>
              <a:spLocks noChangeShapeType="1"/>
            </p:cNvSpPr>
            <p:nvPr/>
          </p:nvSpPr>
          <p:spPr bwMode="auto">
            <a:xfrm flipV="1">
              <a:off x="2762368" y="5323670"/>
              <a:ext cx="368293" cy="338145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69" name="Line 35"/>
            <p:cNvSpPr>
              <a:spLocks noChangeShapeType="1"/>
            </p:cNvSpPr>
            <p:nvPr/>
          </p:nvSpPr>
          <p:spPr bwMode="auto">
            <a:xfrm flipV="1">
              <a:off x="2800469" y="5458615"/>
              <a:ext cx="749300" cy="190500"/>
            </a:xfrm>
            <a:prstGeom prst="line">
              <a:avLst/>
            </a:prstGeom>
            <a:noFill/>
            <a:ln w="38100">
              <a:solidFill>
                <a:srgbClr val="FF33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graphicFrame>
          <p:nvGraphicFramePr>
            <p:cNvPr id="7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37193753"/>
                </p:ext>
              </p:extLst>
            </p:nvPr>
          </p:nvGraphicFramePr>
          <p:xfrm>
            <a:off x="2718818" y="4995510"/>
            <a:ext cx="292101" cy="3699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8" name="Equation" r:id="rId22" imgW="190417" imgH="241195" progId="Equation.DSMT4">
                    <p:embed/>
                  </p:oleObj>
                </mc:Choice>
                <mc:Fallback>
                  <p:oleObj name="Equation" r:id="rId22" imgW="190417" imgH="241195" progId="Equation.DSMT4">
                    <p:embed/>
                    <p:pic>
                      <p:nvPicPr>
                        <p:cNvPr id="7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18818" y="4995510"/>
                          <a:ext cx="292101" cy="36999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95183703"/>
                </p:ext>
              </p:extLst>
            </p:nvPr>
          </p:nvGraphicFramePr>
          <p:xfrm>
            <a:off x="2929957" y="6167540"/>
            <a:ext cx="353558" cy="3535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9" name="Equation" r:id="rId24" imgW="228600" imgH="228600" progId="Equation.DSMT4">
                    <p:embed/>
                  </p:oleObj>
                </mc:Choice>
                <mc:Fallback>
                  <p:oleObj name="Equation" r:id="rId24" imgW="228600" imgH="228600" progId="Equation.DSMT4">
                    <p:embed/>
                    <p:pic>
                      <p:nvPicPr>
                        <p:cNvPr id="8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29957" y="6167540"/>
                          <a:ext cx="353558" cy="35355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9966178"/>
                </p:ext>
              </p:extLst>
            </p:nvPr>
          </p:nvGraphicFramePr>
          <p:xfrm>
            <a:off x="3703519" y="5244519"/>
            <a:ext cx="232683" cy="3384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0" name="Equation" r:id="rId26" imgW="139639" imgH="203112" progId="Equation.DSMT4">
                    <p:embed/>
                  </p:oleObj>
                </mc:Choice>
                <mc:Fallback>
                  <p:oleObj name="Equation" r:id="rId26" imgW="139639" imgH="203112" progId="Equation.DSMT4">
                    <p:embed/>
                    <p:pic>
                      <p:nvPicPr>
                        <p:cNvPr id="1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03519" y="5244519"/>
                          <a:ext cx="232683" cy="3384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86964287"/>
                </p:ext>
              </p:extLst>
            </p:nvPr>
          </p:nvGraphicFramePr>
          <p:xfrm>
            <a:off x="3361535" y="5751615"/>
            <a:ext cx="233363" cy="2746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1" name="Equation" r:id="rId28" imgW="228600" imgH="279400" progId="Equation.DSMT4">
                    <p:embed/>
                  </p:oleObj>
                </mc:Choice>
                <mc:Fallback>
                  <p:oleObj name="Equation" r:id="rId28" imgW="228600" imgH="279400" progId="Equation.DSMT4">
                    <p:embed/>
                    <p:pic>
                      <p:nvPicPr>
                        <p:cNvPr id="11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61535" y="5751615"/>
                          <a:ext cx="233363" cy="2746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42966112"/>
                </p:ext>
              </p:extLst>
            </p:nvPr>
          </p:nvGraphicFramePr>
          <p:xfrm>
            <a:off x="1757022" y="4646482"/>
            <a:ext cx="200025" cy="2222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2" name="Equation" r:id="rId30" imgW="197708" imgH="222422" progId="Equation.DSMT4">
                    <p:embed/>
                  </p:oleObj>
                </mc:Choice>
                <mc:Fallback>
                  <p:oleObj name="Equation" r:id="rId30" imgW="197708" imgH="222422" progId="Equation.DSMT4">
                    <p:embed/>
                    <p:pic>
                      <p:nvPicPr>
                        <p:cNvPr id="12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57022" y="4646482"/>
                          <a:ext cx="200025" cy="2222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35073000"/>
                </p:ext>
              </p:extLst>
            </p:nvPr>
          </p:nvGraphicFramePr>
          <p:xfrm>
            <a:off x="702704" y="6493424"/>
            <a:ext cx="218168" cy="2399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3" name="Equation" r:id="rId32" imgW="126835" imgH="139518" progId="Equation.DSMT4">
                    <p:embed/>
                  </p:oleObj>
                </mc:Choice>
                <mc:Fallback>
                  <p:oleObj name="Equation" r:id="rId32" imgW="126835" imgH="139518" progId="Equation.DSMT4">
                    <p:embed/>
                    <p:pic>
                      <p:nvPicPr>
                        <p:cNvPr id="13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2704" y="6493424"/>
                          <a:ext cx="218168" cy="23998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0" name="TextBox 39"/>
            <p:cNvSpPr txBox="1"/>
            <p:nvPr/>
          </p:nvSpPr>
          <p:spPr>
            <a:xfrm>
              <a:off x="1023258" y="5168537"/>
              <a:ext cx="5389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TE</a:t>
              </a:r>
              <a:r>
                <a:rPr lang="en-US" i="1" baseline="-25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z</a:t>
              </a:r>
              <a:endPara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21869230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2130426" y="1446213"/>
            <a:ext cx="381386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The power density in the far field is:</a:t>
            </a:r>
          </a:p>
        </p:txBody>
      </p:sp>
      <p:graphicFrame>
        <p:nvGraphicFramePr>
          <p:cNvPr id="4098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0313688"/>
              </p:ext>
            </p:extLst>
          </p:nvPr>
        </p:nvGraphicFramePr>
        <p:xfrm>
          <a:off x="3954359" y="2126469"/>
          <a:ext cx="3941762" cy="915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4" imgW="2070100" imgH="482600" progId="Equation.DSMT4">
                  <p:embed/>
                </p:oleObj>
              </mc:Choice>
              <mc:Fallback>
                <p:oleObj name="Equation" r:id="rId4" imgW="2070100" imgH="482600" progId="Equation.DSMT4">
                  <p:embed/>
                  <p:pic>
                    <p:nvPicPr>
                      <p:cNvPr id="4098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4359" y="2126469"/>
                        <a:ext cx="3941762" cy="915987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8141791"/>
              </p:ext>
            </p:extLst>
          </p:nvPr>
        </p:nvGraphicFramePr>
        <p:xfrm>
          <a:off x="4475164" y="4208463"/>
          <a:ext cx="3094037" cy="127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6" imgW="1295400" imgH="533400" progId="Equation.DSMT4">
                  <p:embed/>
                </p:oleObj>
              </mc:Choice>
              <mc:Fallback>
                <p:oleObj name="Equation" r:id="rId6" imgW="1295400" imgH="533400" progId="Equation.DSMT4">
                  <p:embed/>
                  <p:pic>
                    <p:nvPicPr>
                      <p:cNvPr id="4099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5164" y="4208463"/>
                        <a:ext cx="3094037" cy="127000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FF33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" name="Text Box 8"/>
          <p:cNvSpPr txBox="1">
            <a:spLocks noChangeArrowheads="1"/>
          </p:cNvSpPr>
          <p:nvPr/>
        </p:nvSpPr>
        <p:spPr bwMode="auto">
          <a:xfrm>
            <a:off x="3933825" y="3605214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or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8F724EA-3534-4B3F-834B-ABEE13AADB3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9" name="Rectangle 16"/>
          <p:cNvSpPr>
            <a:spLocks noChangeArrowheads="1"/>
          </p:cNvSpPr>
          <p:nvPr/>
        </p:nvSpPr>
        <p:spPr bwMode="auto">
          <a:xfrm>
            <a:off x="1749652" y="65311"/>
            <a:ext cx="8518525" cy="598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000" b="1" dirty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Antenna Radiation (cont.)</a:t>
            </a:r>
          </a:p>
        </p:txBody>
      </p:sp>
    </p:spTree>
    <p:extLst>
      <p:ext uri="{BB962C8B-B14F-4D97-AF65-F5344CB8AC3E}">
        <p14:creationId xmlns:p14="http://schemas.microsoft.com/office/powerpoint/2010/main" val="1566711198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Text Box 3"/>
          <p:cNvSpPr txBox="1">
            <a:spLocks noChangeArrowheads="1"/>
          </p:cNvSpPr>
          <p:nvPr/>
        </p:nvSpPr>
        <p:spPr bwMode="auto">
          <a:xfrm>
            <a:off x="1242333" y="868363"/>
            <a:ext cx="50273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The </a:t>
            </a:r>
            <a:r>
              <a:rPr lang="en-US" sz="2000" u="sng" dirty="0">
                <a:solidFill>
                  <a:srgbClr val="0000FF"/>
                </a:solidFill>
              </a:rPr>
              <a:t>far field</a:t>
            </a:r>
            <a:r>
              <a:rPr lang="en-US" sz="2000" dirty="0">
                <a:solidFill>
                  <a:srgbClr val="0000FF"/>
                </a:solidFill>
              </a:rPr>
              <a:t> always has the following form:</a:t>
            </a:r>
          </a:p>
        </p:txBody>
      </p:sp>
      <p:graphicFrame>
        <p:nvGraphicFramePr>
          <p:cNvPr id="51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1019576"/>
              </p:ext>
            </p:extLst>
          </p:nvPr>
        </p:nvGraphicFramePr>
        <p:xfrm>
          <a:off x="3636964" y="1416906"/>
          <a:ext cx="3760787" cy="966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4" imgW="1866600" imgH="482400" progId="Equation.DSMT4">
                  <p:embed/>
                </p:oleObj>
              </mc:Choice>
              <mc:Fallback>
                <p:oleObj name="Equation" r:id="rId4" imgW="1866600" imgH="482400" progId="Equation.DSMT4">
                  <p:embed/>
                  <p:pic>
                    <p:nvPicPr>
                      <p:cNvPr id="5122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6964" y="1416906"/>
                        <a:ext cx="3760787" cy="96678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FF33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0069514"/>
              </p:ext>
            </p:extLst>
          </p:nvPr>
        </p:nvGraphicFramePr>
        <p:xfrm>
          <a:off x="2743200" y="2673022"/>
          <a:ext cx="5964238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6" imgW="3301920" imgH="253800" progId="Equation.DSMT4">
                  <p:embed/>
                </p:oleObj>
              </mc:Choice>
              <mc:Fallback>
                <p:oleObj name="Equation" r:id="rId6" imgW="3301920" imgH="253800" progId="Equation.DSMT4">
                  <p:embed/>
                  <p:pic>
                    <p:nvPicPr>
                      <p:cNvPr id="5123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2673022"/>
                        <a:ext cx="5964238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B2B2B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FF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8" name="Text Box 16"/>
          <p:cNvSpPr txBox="1">
            <a:spLocks noChangeArrowheads="1"/>
          </p:cNvSpPr>
          <p:nvPr/>
        </p:nvSpPr>
        <p:spPr bwMode="auto">
          <a:xfrm>
            <a:off x="2105026" y="3757613"/>
            <a:ext cx="185178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In decibels (dB):</a:t>
            </a:r>
          </a:p>
        </p:txBody>
      </p:sp>
      <p:graphicFrame>
        <p:nvGraphicFramePr>
          <p:cNvPr id="5124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3735558"/>
              </p:ext>
            </p:extLst>
          </p:nvPr>
        </p:nvGraphicFramePr>
        <p:xfrm>
          <a:off x="3361913" y="4432301"/>
          <a:ext cx="4286250" cy="1103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8" imgW="2158920" imgH="558720" progId="Equation.DSMT4">
                  <p:embed/>
                </p:oleObj>
              </mc:Choice>
              <mc:Fallback>
                <p:oleObj name="Equation" r:id="rId8" imgW="2158920" imgH="558720" progId="Equation.DSMT4">
                  <p:embed/>
                  <p:pic>
                    <p:nvPicPr>
                      <p:cNvPr id="5124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1913" y="4432301"/>
                        <a:ext cx="4286250" cy="110331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FF33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21"/>
          <p:cNvGraphicFramePr>
            <a:graphicFrameLocks noChangeAspect="1"/>
          </p:cNvGraphicFramePr>
          <p:nvPr/>
        </p:nvGraphicFramePr>
        <p:xfrm>
          <a:off x="3554413" y="5922963"/>
          <a:ext cx="4862512" cy="48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10" imgW="2552700" imgH="254000" progId="Equation.DSMT4">
                  <p:embed/>
                </p:oleObj>
              </mc:Choice>
              <mc:Fallback>
                <p:oleObj name="Equation" r:id="rId10" imgW="2552700" imgH="254000" progId="Equation.DSMT4">
                  <p:embed/>
                  <p:pic>
                    <p:nvPicPr>
                      <p:cNvPr id="5125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4413" y="5922963"/>
                        <a:ext cx="4862512" cy="481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FF33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8F724EA-3534-4B3F-834B-ABEE13AADB3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0" name="Rectangle 16"/>
          <p:cNvSpPr>
            <a:spLocks noChangeArrowheads="1"/>
          </p:cNvSpPr>
          <p:nvPr/>
        </p:nvSpPr>
        <p:spPr bwMode="auto">
          <a:xfrm>
            <a:off x="1749652" y="65311"/>
            <a:ext cx="8518525" cy="598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000" b="1" dirty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Antenna Radiation (cont.)</a:t>
            </a:r>
          </a:p>
        </p:txBody>
      </p:sp>
    </p:spTree>
    <p:extLst>
      <p:ext uri="{BB962C8B-B14F-4D97-AF65-F5344CB8AC3E}">
        <p14:creationId xmlns:p14="http://schemas.microsoft.com/office/powerpoint/2010/main" val="1071177572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Text Box 3"/>
          <p:cNvSpPr txBox="1">
            <a:spLocks noChangeArrowheads="1"/>
          </p:cNvSpPr>
          <p:nvPr/>
        </p:nvSpPr>
        <p:spPr bwMode="auto">
          <a:xfrm>
            <a:off x="292100" y="872445"/>
            <a:ext cx="1139824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A normalized far-field pattern is usually shown vs. the angle </a:t>
            </a:r>
            <a:r>
              <a:rPr lang="en-US" i="1" dirty="0">
                <a:solidFill>
                  <a:srgbClr val="0000FF"/>
                </a:solidFill>
                <a:sym typeface="Symbol" pitchFamily="18" charset="2"/>
              </a:rPr>
              <a:t> </a:t>
            </a:r>
            <a:r>
              <a:rPr lang="en-US" dirty="0">
                <a:solidFill>
                  <a:srgbClr val="0000FF"/>
                </a:solidFill>
                <a:sym typeface="Symbol" pitchFamily="18" charset="2"/>
              </a:rPr>
              <a:t> (for a fixed angle 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 =</a:t>
            </a:r>
            <a:r>
              <a:rPr lang="en-US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0</a:t>
            </a:r>
            <a:r>
              <a:rPr lang="en-US" dirty="0">
                <a:solidFill>
                  <a:srgbClr val="0000FF"/>
                </a:solidFill>
                <a:sym typeface="Symbol" pitchFamily="18" charset="2"/>
              </a:rPr>
              <a:t>) in polar coordinates. </a:t>
            </a:r>
            <a:endParaRPr lang="en-US" i="1" dirty="0">
              <a:solidFill>
                <a:srgbClr val="0000FF"/>
              </a:solidFill>
              <a:sym typeface="Symbol" pitchFamily="18" charset="2"/>
            </a:endParaRPr>
          </a:p>
        </p:txBody>
      </p:sp>
      <p:graphicFrame>
        <p:nvGraphicFramePr>
          <p:cNvPr id="6146" name="Object 21"/>
          <p:cNvGraphicFramePr>
            <a:graphicFrameLocks noChangeAspect="1"/>
          </p:cNvGraphicFramePr>
          <p:nvPr/>
        </p:nvGraphicFramePr>
        <p:xfrm>
          <a:off x="3289300" y="1530351"/>
          <a:ext cx="3811588" cy="969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4" imgW="2184120" imgH="558720" progId="Equation.DSMT4">
                  <p:embed/>
                </p:oleObj>
              </mc:Choice>
              <mc:Fallback>
                <p:oleObj name="Equation" r:id="rId4" imgW="2184120" imgH="558720" progId="Equation.DSMT4">
                  <p:embed/>
                  <p:pic>
                    <p:nvPicPr>
                      <p:cNvPr id="6146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9300" y="1530351"/>
                        <a:ext cx="3811588" cy="969963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Slide Number Placeholder 3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8F724EA-3534-4B3F-834B-ABEE13AADB3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7591529" y="1703196"/>
            <a:ext cx="2559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The subscript “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1600" dirty="0"/>
              <a:t>” denotes the beam maximum.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821676" y="3057910"/>
            <a:ext cx="1980029" cy="369332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An “elevation cut”</a:t>
            </a:r>
          </a:p>
        </p:txBody>
      </p:sp>
      <p:sp>
        <p:nvSpPr>
          <p:cNvPr id="43" name="Rectangle 16"/>
          <p:cNvSpPr>
            <a:spLocks noChangeArrowheads="1"/>
          </p:cNvSpPr>
          <p:nvPr/>
        </p:nvSpPr>
        <p:spPr bwMode="auto">
          <a:xfrm>
            <a:off x="1749652" y="65311"/>
            <a:ext cx="8518525" cy="598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000" b="1" dirty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Antenna Radiation (cont.)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271635EE-42DE-052C-1118-0BBC0E59009F}"/>
              </a:ext>
            </a:extLst>
          </p:cNvPr>
          <p:cNvGrpSpPr/>
          <p:nvPr/>
        </p:nvGrpSpPr>
        <p:grpSpPr>
          <a:xfrm>
            <a:off x="4325036" y="3033500"/>
            <a:ext cx="3689368" cy="3444659"/>
            <a:chOff x="2801036" y="3033499"/>
            <a:chExt cx="3689368" cy="3444659"/>
          </a:xfrm>
        </p:grpSpPr>
        <p:grpSp>
          <p:nvGrpSpPr>
            <p:cNvPr id="3" name="Group 41">
              <a:extLst>
                <a:ext uri="{FF2B5EF4-FFF2-40B4-BE49-F238E27FC236}">
                  <a16:creationId xmlns:a16="http://schemas.microsoft.com/office/drawing/2014/main" id="{7068B337-A86E-4C86-CD5E-CE7B08129FB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01036" y="3236445"/>
              <a:ext cx="3689368" cy="3241713"/>
              <a:chOff x="1208" y="1584"/>
              <a:chExt cx="3024" cy="2554"/>
            </a:xfrm>
          </p:grpSpPr>
          <p:sp>
            <p:nvSpPr>
              <p:cNvPr id="5" name="Text Box 8">
                <a:extLst>
                  <a:ext uri="{FF2B5EF4-FFF2-40B4-BE49-F238E27FC236}">
                    <a16:creationId xmlns:a16="http://schemas.microsoft.com/office/drawing/2014/main" id="{90C5E496-A15F-F0DC-C0EE-E95326EC67B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28" y="2600"/>
                <a:ext cx="1104" cy="291"/>
              </a:xfrm>
              <a:prstGeom prst="rect">
                <a:avLst/>
              </a:prstGeom>
              <a:noFill/>
              <a:ln w="44450" cap="rnd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endParaRPr lang="en-US" dirty="0"/>
              </a:p>
            </p:txBody>
          </p:sp>
          <p:sp>
            <p:nvSpPr>
              <p:cNvPr id="6" name="Line 9">
                <a:extLst>
                  <a:ext uri="{FF2B5EF4-FFF2-40B4-BE49-F238E27FC236}">
                    <a16:creationId xmlns:a16="http://schemas.microsoft.com/office/drawing/2014/main" id="{C5830870-5C6D-ADFC-D8F3-355E6D30E8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44" y="1640"/>
                <a:ext cx="0" cy="2448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" name="Line 10">
                <a:extLst>
                  <a:ext uri="{FF2B5EF4-FFF2-40B4-BE49-F238E27FC236}">
                    <a16:creationId xmlns:a16="http://schemas.microsoft.com/office/drawing/2014/main" id="{15A8DB0A-9B0C-6250-3CF7-28BEE723B0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8" y="2888"/>
                <a:ext cx="2592" cy="0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" name="Text Box 14">
                <a:extLst>
                  <a:ext uri="{FF2B5EF4-FFF2-40B4-BE49-F238E27FC236}">
                    <a16:creationId xmlns:a16="http://schemas.microsoft.com/office/drawing/2014/main" id="{4CDFCD4D-A201-86E2-6117-E38E546ACFB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25" y="2969"/>
                <a:ext cx="288" cy="206"/>
              </a:xfrm>
              <a:prstGeom prst="rect">
                <a:avLst/>
              </a:prstGeom>
              <a:solidFill>
                <a:schemeClr val="bg1"/>
              </a:solidFill>
              <a:ln w="44450" cap="rnd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100" dirty="0"/>
                  <a:t>-9</a:t>
                </a:r>
              </a:p>
            </p:txBody>
          </p:sp>
          <p:sp>
            <p:nvSpPr>
              <p:cNvPr id="9" name="Text Box 15">
                <a:extLst>
                  <a:ext uri="{FF2B5EF4-FFF2-40B4-BE49-F238E27FC236}">
                    <a16:creationId xmlns:a16="http://schemas.microsoft.com/office/drawing/2014/main" id="{83BF6219-BB84-9EC2-4153-61A69064F7D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33" y="2973"/>
                <a:ext cx="330" cy="206"/>
              </a:xfrm>
              <a:prstGeom prst="rect">
                <a:avLst/>
              </a:prstGeom>
              <a:solidFill>
                <a:schemeClr val="bg1"/>
              </a:solidFill>
              <a:ln w="44450" cap="rnd" algn="ctr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100" dirty="0"/>
                  <a:t> -3</a:t>
                </a:r>
              </a:p>
            </p:txBody>
          </p:sp>
          <p:sp>
            <p:nvSpPr>
              <p:cNvPr id="10" name="Text Box 16">
                <a:extLst>
                  <a:ext uri="{FF2B5EF4-FFF2-40B4-BE49-F238E27FC236}">
                    <a16:creationId xmlns:a16="http://schemas.microsoft.com/office/drawing/2014/main" id="{59BC4058-50D4-BA80-A193-D9F4F29213A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38" y="2972"/>
                <a:ext cx="300" cy="206"/>
              </a:xfrm>
              <a:prstGeom prst="rect">
                <a:avLst/>
              </a:prstGeom>
              <a:solidFill>
                <a:schemeClr val="bg1"/>
              </a:solidFill>
              <a:ln w="44450" cap="rnd" algn="ctr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100" dirty="0"/>
                  <a:t> -6</a:t>
                </a:r>
              </a:p>
            </p:txBody>
          </p:sp>
          <p:sp>
            <p:nvSpPr>
              <p:cNvPr id="11" name="Text Box 17">
                <a:extLst>
                  <a:ext uri="{FF2B5EF4-FFF2-40B4-BE49-F238E27FC236}">
                    <a16:creationId xmlns:a16="http://schemas.microsoft.com/office/drawing/2014/main" id="{1AC6419E-02C8-986E-F304-3755504A5B0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48" y="2696"/>
                <a:ext cx="384" cy="339"/>
              </a:xfrm>
              <a:prstGeom prst="rect">
                <a:avLst/>
              </a:prstGeom>
              <a:noFill/>
              <a:ln w="44450" cap="rnd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100" dirty="0"/>
                  <a:t>0</a:t>
                </a:r>
                <a:r>
                  <a:rPr lang="en-US" sz="1100" baseline="30000" dirty="0"/>
                  <a:t>o</a:t>
                </a:r>
                <a:r>
                  <a:rPr lang="en-US" sz="1100" dirty="0"/>
                  <a:t> dB</a:t>
                </a:r>
              </a:p>
            </p:txBody>
          </p:sp>
          <p:graphicFrame>
            <p:nvGraphicFramePr>
              <p:cNvPr id="12" name="Object 18">
                <a:extLst>
                  <a:ext uri="{FF2B5EF4-FFF2-40B4-BE49-F238E27FC236}">
                    <a16:creationId xmlns:a16="http://schemas.microsoft.com/office/drawing/2014/main" id="{367924F7-FFF4-0864-F976-A2D3479413C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582328007"/>
                  </p:ext>
                </p:extLst>
              </p:nvPr>
            </p:nvGraphicFramePr>
            <p:xfrm>
              <a:off x="2997" y="1584"/>
              <a:ext cx="137" cy="19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152" name="Equation" r:id="rId6" imgW="126725" imgH="177415" progId="Equation.DSMT4">
                      <p:embed/>
                    </p:oleObj>
                  </mc:Choice>
                  <mc:Fallback>
                    <p:oleObj name="Equation" r:id="rId6" imgW="126725" imgH="177415" progId="Equation.DSMT4">
                      <p:embed/>
                      <p:pic>
                        <p:nvPicPr>
                          <p:cNvPr id="12" name="Object 18">
                            <a:extLst>
                              <a:ext uri="{FF2B5EF4-FFF2-40B4-BE49-F238E27FC236}">
                                <a16:creationId xmlns:a16="http://schemas.microsoft.com/office/drawing/2014/main" id="{367924F7-FFF4-0864-F976-A2D3479413CE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97" y="1584"/>
                            <a:ext cx="137" cy="19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28575" cap="rnd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3" name="Oval 19">
                <a:extLst>
                  <a:ext uri="{FF2B5EF4-FFF2-40B4-BE49-F238E27FC236}">
                    <a16:creationId xmlns:a16="http://schemas.microsoft.com/office/drawing/2014/main" id="{6A1321CA-0C80-DF0D-D69E-CA7A65499B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0" y="1832"/>
                <a:ext cx="2208" cy="2160"/>
              </a:xfrm>
              <a:prstGeom prst="ellipse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4" name="Oval 20">
                <a:extLst>
                  <a:ext uri="{FF2B5EF4-FFF2-40B4-BE49-F238E27FC236}">
                    <a16:creationId xmlns:a16="http://schemas.microsoft.com/office/drawing/2014/main" id="{F0D8B875-6D04-79C6-95B6-A3028DEDF0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32" y="1989"/>
                <a:ext cx="1816" cy="1811"/>
              </a:xfrm>
              <a:prstGeom prst="ellipse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5" name="Oval 21">
                <a:extLst>
                  <a:ext uri="{FF2B5EF4-FFF2-40B4-BE49-F238E27FC236}">
                    <a16:creationId xmlns:a16="http://schemas.microsoft.com/office/drawing/2014/main" id="{0C6A74D5-FA5A-3179-43CC-77AB040D7C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4" y="2168"/>
                <a:ext cx="1440" cy="1488"/>
              </a:xfrm>
              <a:prstGeom prst="ellipse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6" name="Oval 22">
                <a:extLst>
                  <a:ext uri="{FF2B5EF4-FFF2-40B4-BE49-F238E27FC236}">
                    <a16:creationId xmlns:a16="http://schemas.microsoft.com/office/drawing/2014/main" id="{15E955C5-1038-8A76-ED24-C5BB0AC009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6" y="2360"/>
                <a:ext cx="1056" cy="1104"/>
              </a:xfrm>
              <a:prstGeom prst="ellipse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7" name="Oval 23">
                <a:extLst>
                  <a:ext uri="{FF2B5EF4-FFF2-40B4-BE49-F238E27FC236}">
                    <a16:creationId xmlns:a16="http://schemas.microsoft.com/office/drawing/2014/main" id="{8BCB9F77-59CE-1B04-187D-1D1A3223FE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73" y="2744"/>
                <a:ext cx="336" cy="336"/>
              </a:xfrm>
              <a:prstGeom prst="ellipse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8" name="Line 24">
                <a:extLst>
                  <a:ext uri="{FF2B5EF4-FFF2-40B4-BE49-F238E27FC236}">
                    <a16:creationId xmlns:a16="http://schemas.microsoft.com/office/drawing/2014/main" id="{BD87ECC8-843E-65A4-7F89-8FB2EE0EA9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20" y="1880"/>
                <a:ext cx="1200" cy="2064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9" name="Line 25">
                <a:extLst>
                  <a:ext uri="{FF2B5EF4-FFF2-40B4-BE49-F238E27FC236}">
                    <a16:creationId xmlns:a16="http://schemas.microsoft.com/office/drawing/2014/main" id="{115DCBF1-656B-21DB-DF32-B1268DC728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168" y="1880"/>
                <a:ext cx="1152" cy="2064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0" name="Line 26">
                <a:extLst>
                  <a:ext uri="{FF2B5EF4-FFF2-40B4-BE49-F238E27FC236}">
                    <a16:creationId xmlns:a16="http://schemas.microsoft.com/office/drawing/2014/main" id="{AAD7CD70-5DC6-91F8-7AC3-43B59F0263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640" y="2312"/>
                <a:ext cx="2112" cy="120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" name="Oval 27">
                <a:extLst>
                  <a:ext uri="{FF2B5EF4-FFF2-40B4-BE49-F238E27FC236}">
                    <a16:creationId xmlns:a16="http://schemas.microsoft.com/office/drawing/2014/main" id="{5038C28E-F0E9-3720-1EB0-2D4CB03D7C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4" y="2259"/>
                <a:ext cx="1104" cy="1248"/>
              </a:xfrm>
              <a:prstGeom prst="ellipse">
                <a:avLst/>
              </a:prstGeom>
              <a:noFill/>
              <a:ln w="44450" cap="rnd" algn="ctr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2" name="Oval 30">
                <a:extLst>
                  <a:ext uri="{FF2B5EF4-FFF2-40B4-BE49-F238E27FC236}">
                    <a16:creationId xmlns:a16="http://schemas.microsoft.com/office/drawing/2014/main" id="{4ECA2C0A-DB89-B700-4DFC-BD846AB424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0" y="2248"/>
                <a:ext cx="1104" cy="1248"/>
              </a:xfrm>
              <a:prstGeom prst="ellipse">
                <a:avLst/>
              </a:prstGeom>
              <a:noFill/>
              <a:ln w="44450" cap="rnd" algn="ctr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3" name="Arc 31">
                <a:extLst>
                  <a:ext uri="{FF2B5EF4-FFF2-40B4-BE49-F238E27FC236}">
                    <a16:creationId xmlns:a16="http://schemas.microsoft.com/office/drawing/2014/main" id="{917AC174-5F23-A1D4-4AEB-8F5380550A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44" y="1786"/>
                <a:ext cx="526" cy="1182"/>
              </a:xfrm>
              <a:custGeom>
                <a:avLst/>
                <a:gdLst>
                  <a:gd name="T0" fmla="*/ 10 w 9096"/>
                  <a:gd name="T1" fmla="*/ 0 h 21599"/>
                  <a:gd name="T2" fmla="*/ 526 w 9096"/>
                  <a:gd name="T3" fmla="*/ 110 h 21599"/>
                  <a:gd name="T4" fmla="*/ 0 w 9096"/>
                  <a:gd name="T5" fmla="*/ 1182 h 21599"/>
                  <a:gd name="T6" fmla="*/ 0 60000 65536"/>
                  <a:gd name="T7" fmla="*/ 0 60000 65536"/>
                  <a:gd name="T8" fmla="*/ 0 60000 65536"/>
                  <a:gd name="T9" fmla="*/ 0 w 9096"/>
                  <a:gd name="T10" fmla="*/ 0 h 21599"/>
                  <a:gd name="T11" fmla="*/ 9096 w 9096"/>
                  <a:gd name="T12" fmla="*/ 21599 h 2159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096" h="21599" fill="none" extrusionOk="0">
                    <a:moveTo>
                      <a:pt x="175" y="-1"/>
                    </a:moveTo>
                    <a:cubicBezTo>
                      <a:pt x="3257" y="24"/>
                      <a:pt x="6299" y="709"/>
                      <a:pt x="9095" y="2007"/>
                    </a:cubicBezTo>
                  </a:path>
                  <a:path w="9096" h="21599" stroke="0" extrusionOk="0">
                    <a:moveTo>
                      <a:pt x="175" y="-1"/>
                    </a:moveTo>
                    <a:cubicBezTo>
                      <a:pt x="3257" y="24"/>
                      <a:pt x="6299" y="709"/>
                      <a:pt x="9095" y="2007"/>
                    </a:cubicBezTo>
                    <a:lnTo>
                      <a:pt x="0" y="21599"/>
                    </a:lnTo>
                    <a:close/>
                  </a:path>
                </a:pathLst>
              </a:custGeom>
              <a:noFill/>
              <a:ln w="31750" cap="rnd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4" name="Text Box 32">
                <a:extLst>
                  <a:ext uri="{FF2B5EF4-FFF2-40B4-BE49-F238E27FC236}">
                    <a16:creationId xmlns:a16="http://schemas.microsoft.com/office/drawing/2014/main" id="{A3C35408-081F-1DC0-7421-5DB3A94DC95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84" y="1736"/>
                <a:ext cx="672" cy="194"/>
              </a:xfrm>
              <a:prstGeom prst="rect">
                <a:avLst/>
              </a:prstGeom>
              <a:noFill/>
              <a:ln w="44450" cap="rnd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000" dirty="0"/>
                  <a:t>30</a:t>
                </a:r>
                <a:r>
                  <a:rPr lang="en-US" sz="1000" dirty="0">
                    <a:cs typeface="Arial" charset="0"/>
                  </a:rPr>
                  <a:t>°</a:t>
                </a:r>
              </a:p>
            </p:txBody>
          </p:sp>
          <p:sp>
            <p:nvSpPr>
              <p:cNvPr id="25" name="Text Box 33">
                <a:extLst>
                  <a:ext uri="{FF2B5EF4-FFF2-40B4-BE49-F238E27FC236}">
                    <a16:creationId xmlns:a16="http://schemas.microsoft.com/office/drawing/2014/main" id="{7B97F857-F51F-EA7D-1AB7-C87F78BCD83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84" y="1736"/>
                <a:ext cx="672" cy="194"/>
              </a:xfrm>
              <a:prstGeom prst="rect">
                <a:avLst/>
              </a:prstGeom>
              <a:noFill/>
              <a:ln w="44450" cap="rnd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000" dirty="0"/>
                  <a:t>30</a:t>
                </a:r>
                <a:r>
                  <a:rPr lang="en-US" sz="1000" dirty="0">
                    <a:cs typeface="Arial" charset="0"/>
                  </a:rPr>
                  <a:t>°</a:t>
                </a:r>
              </a:p>
            </p:txBody>
          </p:sp>
          <p:sp>
            <p:nvSpPr>
              <p:cNvPr id="26" name="Text Box 34">
                <a:extLst>
                  <a:ext uri="{FF2B5EF4-FFF2-40B4-BE49-F238E27FC236}">
                    <a16:creationId xmlns:a16="http://schemas.microsoft.com/office/drawing/2014/main" id="{33488723-2C5C-59E5-6D06-9C2F60A255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56" y="2216"/>
                <a:ext cx="672" cy="194"/>
              </a:xfrm>
              <a:prstGeom prst="rect">
                <a:avLst/>
              </a:prstGeom>
              <a:noFill/>
              <a:ln w="44450" cap="rnd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000" dirty="0"/>
                  <a:t>60</a:t>
                </a:r>
                <a:r>
                  <a:rPr lang="en-US" sz="1000" dirty="0">
                    <a:cs typeface="Arial" charset="0"/>
                  </a:rPr>
                  <a:t>°</a:t>
                </a:r>
              </a:p>
            </p:txBody>
          </p:sp>
          <p:sp>
            <p:nvSpPr>
              <p:cNvPr id="27" name="Text Box 35">
                <a:extLst>
                  <a:ext uri="{FF2B5EF4-FFF2-40B4-BE49-F238E27FC236}">
                    <a16:creationId xmlns:a16="http://schemas.microsoft.com/office/drawing/2014/main" id="{93D5C324-2484-7BCA-B973-6964526AD15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08" y="3512"/>
                <a:ext cx="672" cy="194"/>
              </a:xfrm>
              <a:prstGeom prst="rect">
                <a:avLst/>
              </a:prstGeom>
              <a:noFill/>
              <a:ln w="44450" cap="rnd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000" dirty="0"/>
                  <a:t>120</a:t>
                </a:r>
                <a:r>
                  <a:rPr lang="en-US" sz="1000" dirty="0">
                    <a:cs typeface="Arial" charset="0"/>
                  </a:rPr>
                  <a:t>°</a:t>
                </a:r>
              </a:p>
            </p:txBody>
          </p:sp>
          <p:sp>
            <p:nvSpPr>
              <p:cNvPr id="28" name="Text Box 36">
                <a:extLst>
                  <a:ext uri="{FF2B5EF4-FFF2-40B4-BE49-F238E27FC236}">
                    <a16:creationId xmlns:a16="http://schemas.microsoft.com/office/drawing/2014/main" id="{5FD9A19A-8165-34E8-5EE4-7732117868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84" y="3944"/>
                <a:ext cx="672" cy="194"/>
              </a:xfrm>
              <a:prstGeom prst="rect">
                <a:avLst/>
              </a:prstGeom>
              <a:noFill/>
              <a:ln w="44450" cap="rnd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000" dirty="0"/>
                  <a:t>150</a:t>
                </a:r>
                <a:r>
                  <a:rPr lang="en-US" sz="1000" dirty="0">
                    <a:cs typeface="Arial" charset="0"/>
                  </a:rPr>
                  <a:t>°</a:t>
                </a:r>
              </a:p>
            </p:txBody>
          </p:sp>
          <p:sp>
            <p:nvSpPr>
              <p:cNvPr id="29" name="Text Box 37">
                <a:extLst>
                  <a:ext uri="{FF2B5EF4-FFF2-40B4-BE49-F238E27FC236}">
                    <a16:creationId xmlns:a16="http://schemas.microsoft.com/office/drawing/2014/main" id="{800C7D75-6E1D-80F7-4784-08FA432F19F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32" y="3944"/>
                <a:ext cx="672" cy="194"/>
              </a:xfrm>
              <a:prstGeom prst="rect">
                <a:avLst/>
              </a:prstGeom>
              <a:noFill/>
              <a:ln w="44450" cap="rnd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000" dirty="0"/>
                  <a:t>150</a:t>
                </a:r>
                <a:r>
                  <a:rPr lang="en-US" sz="1000" dirty="0">
                    <a:cs typeface="Arial" charset="0"/>
                  </a:rPr>
                  <a:t>°</a:t>
                </a:r>
              </a:p>
            </p:txBody>
          </p:sp>
          <p:sp>
            <p:nvSpPr>
              <p:cNvPr id="30" name="Text Box 38">
                <a:extLst>
                  <a:ext uri="{FF2B5EF4-FFF2-40B4-BE49-F238E27FC236}">
                    <a16:creationId xmlns:a16="http://schemas.microsoft.com/office/drawing/2014/main" id="{BC2C3885-DB42-053B-5DF0-7983068BFFC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60" y="3512"/>
                <a:ext cx="672" cy="194"/>
              </a:xfrm>
              <a:prstGeom prst="rect">
                <a:avLst/>
              </a:prstGeom>
              <a:noFill/>
              <a:ln w="44450" cap="rnd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000" dirty="0"/>
                  <a:t>120</a:t>
                </a:r>
                <a:r>
                  <a:rPr lang="en-US" sz="1000" dirty="0">
                    <a:cs typeface="Arial" charset="0"/>
                  </a:rPr>
                  <a:t>°</a:t>
                </a:r>
              </a:p>
            </p:txBody>
          </p:sp>
          <p:sp>
            <p:nvSpPr>
              <p:cNvPr id="31" name="Text Box 39">
                <a:extLst>
                  <a:ext uri="{FF2B5EF4-FFF2-40B4-BE49-F238E27FC236}">
                    <a16:creationId xmlns:a16="http://schemas.microsoft.com/office/drawing/2014/main" id="{173BC6B5-C4EE-A8E9-53BE-4C64695B232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60" y="2216"/>
                <a:ext cx="672" cy="194"/>
              </a:xfrm>
              <a:prstGeom prst="rect">
                <a:avLst/>
              </a:prstGeom>
              <a:noFill/>
              <a:ln w="44450" cap="rnd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000" dirty="0"/>
                  <a:t>60</a:t>
                </a:r>
                <a:r>
                  <a:rPr lang="en-US" sz="1000" dirty="0">
                    <a:cs typeface="Arial" charset="0"/>
                  </a:rPr>
                  <a:t>°</a:t>
                </a:r>
              </a:p>
            </p:txBody>
          </p:sp>
          <p:sp>
            <p:nvSpPr>
              <p:cNvPr id="32" name="Oval 6">
                <a:extLst>
                  <a:ext uri="{FF2B5EF4-FFF2-40B4-BE49-F238E27FC236}">
                    <a16:creationId xmlns:a16="http://schemas.microsoft.com/office/drawing/2014/main" id="{1D03F3FB-9B1C-9116-0370-3ADF153634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60" y="2552"/>
                <a:ext cx="720" cy="720"/>
              </a:xfrm>
              <a:prstGeom prst="ellipse">
                <a:avLst/>
              </a:prstGeom>
              <a:noFill/>
              <a:ln w="19050" cap="rnd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33" name="Line 7">
                <a:extLst>
                  <a:ext uri="{FF2B5EF4-FFF2-40B4-BE49-F238E27FC236}">
                    <a16:creationId xmlns:a16="http://schemas.microsoft.com/office/drawing/2014/main" id="{3302D5AB-8120-B03F-80AE-4B97C63C68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1688" y="2312"/>
                <a:ext cx="2112" cy="120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graphicFrame>
          <p:nvGraphicFramePr>
            <p:cNvPr id="4" name="Object 4">
              <a:extLst>
                <a:ext uri="{FF2B5EF4-FFF2-40B4-BE49-F238E27FC236}">
                  <a16:creationId xmlns:a16="http://schemas.microsoft.com/office/drawing/2014/main" id="{3E73B228-8A81-9F56-6A99-1FE33E3F2B12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608863" y="3033499"/>
            <a:ext cx="151284" cy="1738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3" name="Equation" r:id="rId8" imgW="114102" imgH="126780" progId="Equation.DSMT4">
                    <p:embed/>
                  </p:oleObj>
                </mc:Choice>
                <mc:Fallback>
                  <p:oleObj name="Equation" r:id="rId8" imgW="114102" imgH="126780" progId="Equation.DSMT4">
                    <p:embed/>
                    <p:pic>
                      <p:nvPicPr>
                        <p:cNvPr id="4" name="Object 4">
                          <a:extLst>
                            <a:ext uri="{FF2B5EF4-FFF2-40B4-BE49-F238E27FC236}">
                              <a16:creationId xmlns:a16="http://schemas.microsoft.com/office/drawing/2014/main" id="{3E73B228-8A81-9F56-6A99-1FE33E3F2B12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08863" y="3033499"/>
                          <a:ext cx="151284" cy="17389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28575" cap="rnd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4" name="Text Box 15">
              <a:extLst>
                <a:ext uri="{FF2B5EF4-FFF2-40B4-BE49-F238E27FC236}">
                  <a16:creationId xmlns:a16="http://schemas.microsoft.com/office/drawing/2014/main" id="{5E65502E-4B1B-4730-DCAB-F8C538A7D1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18604" y="5005096"/>
              <a:ext cx="402610" cy="261469"/>
            </a:xfrm>
            <a:prstGeom prst="rect">
              <a:avLst/>
            </a:prstGeom>
            <a:noFill/>
            <a:ln w="44450" cap="rnd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100" dirty="0"/>
                <a:t> 0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100212B8-4CD1-81E7-AF2E-A9EE68A8136C}"/>
              </a:ext>
            </a:extLst>
          </p:cNvPr>
          <p:cNvGrpSpPr/>
          <p:nvPr/>
        </p:nvGrpSpPr>
        <p:grpSpPr>
          <a:xfrm>
            <a:off x="8758814" y="2580659"/>
            <a:ext cx="1255183" cy="3904742"/>
            <a:chOff x="7234813" y="2580659"/>
            <a:chExt cx="1255183" cy="3904742"/>
          </a:xfrm>
        </p:grpSpPr>
        <p:sp>
          <p:nvSpPr>
            <p:cNvPr id="44" name="AutoShape 22"/>
            <p:cNvSpPr>
              <a:spLocks noChangeArrowheads="1"/>
            </p:cNvSpPr>
            <p:nvPr/>
          </p:nvSpPr>
          <p:spPr bwMode="auto">
            <a:xfrm>
              <a:off x="7703742" y="3589801"/>
              <a:ext cx="127000" cy="1320800"/>
            </a:xfrm>
            <a:prstGeom prst="can">
              <a:avLst>
                <a:gd name="adj" fmla="val 18730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AutoShape 24"/>
            <p:cNvSpPr>
              <a:spLocks noChangeArrowheads="1"/>
            </p:cNvSpPr>
            <p:nvPr/>
          </p:nvSpPr>
          <p:spPr bwMode="auto">
            <a:xfrm>
              <a:off x="7703742" y="5164601"/>
              <a:ext cx="127000" cy="1320800"/>
            </a:xfrm>
            <a:prstGeom prst="can">
              <a:avLst>
                <a:gd name="adj" fmla="val 18730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Line 25"/>
            <p:cNvSpPr>
              <a:spLocks noChangeShapeType="1"/>
            </p:cNvSpPr>
            <p:nvPr/>
          </p:nvSpPr>
          <p:spPr bwMode="auto">
            <a:xfrm flipH="1">
              <a:off x="7445828" y="4910601"/>
              <a:ext cx="29601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Line 26"/>
            <p:cNvSpPr>
              <a:spLocks noChangeShapeType="1"/>
            </p:cNvSpPr>
            <p:nvPr/>
          </p:nvSpPr>
          <p:spPr bwMode="auto">
            <a:xfrm flipH="1">
              <a:off x="7234813" y="5177301"/>
              <a:ext cx="46892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Line 28"/>
            <p:cNvSpPr>
              <a:spLocks noChangeShapeType="1"/>
            </p:cNvSpPr>
            <p:nvPr/>
          </p:nvSpPr>
          <p:spPr bwMode="auto">
            <a:xfrm flipH="1">
              <a:off x="7244862" y="4910601"/>
              <a:ext cx="4588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cxnSp>
          <p:nvCxnSpPr>
            <p:cNvPr id="59" name="Straight Arrow Connector 58"/>
            <p:cNvCxnSpPr/>
            <p:nvPr/>
          </p:nvCxnSpPr>
          <p:spPr>
            <a:xfrm flipV="1">
              <a:off x="7767376" y="2905100"/>
              <a:ext cx="0" cy="542611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6209" name="Object 6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50312657"/>
                </p:ext>
              </p:extLst>
            </p:nvPr>
          </p:nvGraphicFramePr>
          <p:xfrm>
            <a:off x="7654189" y="2580659"/>
            <a:ext cx="212725" cy="2254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4" name="Equation" r:id="rId10" imgW="213378" imgH="225572" progId="Equation.DSMT4">
                    <p:embed/>
                  </p:oleObj>
                </mc:Choice>
                <mc:Fallback>
                  <p:oleObj name="Equation" r:id="rId10" imgW="213378" imgH="225572" progId="Equation.DSMT4">
                    <p:embed/>
                    <p:pic>
                      <p:nvPicPr>
                        <p:cNvPr id="6209" name="Object 6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54189" y="2580659"/>
                          <a:ext cx="212725" cy="2254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" name="Arc 31">
              <a:extLst>
                <a:ext uri="{FF2B5EF4-FFF2-40B4-BE49-F238E27FC236}">
                  <a16:creationId xmlns:a16="http://schemas.microsoft.com/office/drawing/2014/main" id="{B4920DA3-1B94-71A3-998B-844B5D13AE75}"/>
                </a:ext>
              </a:extLst>
            </p:cNvPr>
            <p:cNvSpPr>
              <a:spLocks/>
            </p:cNvSpPr>
            <p:nvPr/>
          </p:nvSpPr>
          <p:spPr bwMode="auto">
            <a:xfrm>
              <a:off x="7848261" y="3384950"/>
              <a:ext cx="641735" cy="1500275"/>
            </a:xfrm>
            <a:custGeom>
              <a:avLst/>
              <a:gdLst>
                <a:gd name="T0" fmla="*/ 10 w 9096"/>
                <a:gd name="T1" fmla="*/ 0 h 21599"/>
                <a:gd name="T2" fmla="*/ 526 w 9096"/>
                <a:gd name="T3" fmla="*/ 110 h 21599"/>
                <a:gd name="T4" fmla="*/ 0 w 9096"/>
                <a:gd name="T5" fmla="*/ 1182 h 21599"/>
                <a:gd name="T6" fmla="*/ 0 60000 65536"/>
                <a:gd name="T7" fmla="*/ 0 60000 65536"/>
                <a:gd name="T8" fmla="*/ 0 60000 65536"/>
                <a:gd name="T9" fmla="*/ 0 w 9096"/>
                <a:gd name="T10" fmla="*/ 0 h 21599"/>
                <a:gd name="T11" fmla="*/ 9096 w 9096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096" h="21599" fill="none" extrusionOk="0">
                  <a:moveTo>
                    <a:pt x="175" y="-1"/>
                  </a:moveTo>
                  <a:cubicBezTo>
                    <a:pt x="3257" y="24"/>
                    <a:pt x="6299" y="709"/>
                    <a:pt x="9095" y="2007"/>
                  </a:cubicBezTo>
                </a:path>
                <a:path w="9096" h="21599" stroke="0" extrusionOk="0">
                  <a:moveTo>
                    <a:pt x="175" y="-1"/>
                  </a:moveTo>
                  <a:cubicBezTo>
                    <a:pt x="3257" y="24"/>
                    <a:pt x="6299" y="709"/>
                    <a:pt x="9095" y="2007"/>
                  </a:cubicBezTo>
                  <a:lnTo>
                    <a:pt x="0" y="21599"/>
                  </a:lnTo>
                  <a:close/>
                </a:path>
              </a:pathLst>
            </a:custGeom>
            <a:noFill/>
            <a:ln w="31750" cap="rnd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dirty="0"/>
            </a:p>
          </p:txBody>
        </p:sp>
        <p:graphicFrame>
          <p:nvGraphicFramePr>
            <p:cNvPr id="36" name="Object 35">
              <a:extLst>
                <a:ext uri="{FF2B5EF4-FFF2-40B4-BE49-F238E27FC236}">
                  <a16:creationId xmlns:a16="http://schemas.microsoft.com/office/drawing/2014/main" id="{A13FDB9C-5EB2-57A5-8995-89ABD185226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99853971"/>
                </p:ext>
              </p:extLst>
            </p:nvPr>
          </p:nvGraphicFramePr>
          <p:xfrm>
            <a:off x="8155026" y="3135887"/>
            <a:ext cx="181055" cy="2514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5" name="Equation" r:id="rId12" imgW="171259" imgH="237989" progId="Equation.DSMT4">
                    <p:embed/>
                  </p:oleObj>
                </mc:Choice>
                <mc:Fallback>
                  <p:oleObj name="Equation" r:id="rId12" imgW="171259" imgH="237989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3"/>
                        <a:stretch>
                          <a:fillRect/>
                        </a:stretch>
                      </p:blipFill>
                      <p:spPr>
                        <a:xfrm>
                          <a:off x="8155026" y="3135887"/>
                          <a:ext cx="181055" cy="25146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524627794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3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8F724EA-3534-4B3F-834B-ABEE13AADB32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3" name="Rectangle 16"/>
          <p:cNvSpPr>
            <a:spLocks noChangeArrowheads="1"/>
          </p:cNvSpPr>
          <p:nvPr/>
        </p:nvSpPr>
        <p:spPr bwMode="auto">
          <a:xfrm>
            <a:off x="1749652" y="65311"/>
            <a:ext cx="8518525" cy="598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000" b="1" dirty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Antenna Radiation (cont.)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744210" y="729255"/>
            <a:ext cx="25378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0000FF"/>
                </a:solidFill>
              </a:rPr>
              <a:t>E-plane and H-plane</a:t>
            </a:r>
          </a:p>
        </p:txBody>
      </p:sp>
      <p:pic>
        <p:nvPicPr>
          <p:cNvPr id="268294" name="Picture 6"/>
          <p:cNvPicPr>
            <a:picLocks noChangeAspect="1" noChangeArrowheads="1"/>
          </p:cNvPicPr>
          <p:nvPr/>
        </p:nvPicPr>
        <p:blipFill>
          <a:blip r:embed="rId4" cstate="print"/>
          <a:srcRect b="2878"/>
          <a:stretch>
            <a:fillRect/>
          </a:stretch>
        </p:blipFill>
        <p:spPr bwMode="auto">
          <a:xfrm>
            <a:off x="4578484" y="2276125"/>
            <a:ext cx="2684836" cy="398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Box 19"/>
          <p:cNvSpPr txBox="1"/>
          <p:nvPr/>
        </p:nvSpPr>
        <p:spPr>
          <a:xfrm>
            <a:off x="5463702" y="1322963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+mn-lt"/>
                <a:cs typeface="Times New Roman" pitchFamily="18" charset="0"/>
              </a:rPr>
              <a:t>E-plane 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5979269" y="1809353"/>
            <a:ext cx="0" cy="215954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4137474" y="3119332"/>
            <a:ext cx="3904048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8193932" y="2905328"/>
            <a:ext cx="1199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+mn-lt"/>
                <a:cs typeface="Times New Roman" pitchFamily="18" charset="0"/>
              </a:rPr>
              <a:t>H-plane</a:t>
            </a:r>
          </a:p>
        </p:txBody>
      </p:sp>
      <p:sp>
        <p:nvSpPr>
          <p:cNvPr id="27" name="Right Arrow 26"/>
          <p:cNvSpPr/>
          <p:nvPr/>
        </p:nvSpPr>
        <p:spPr>
          <a:xfrm rot="16200000">
            <a:off x="5833355" y="2957211"/>
            <a:ext cx="291829" cy="116732"/>
          </a:xfrm>
          <a:prstGeom prst="rightArrow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2603770" y="2013627"/>
            <a:ext cx="1149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Current flow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3868366" y="2208180"/>
            <a:ext cx="1945532" cy="71011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5823627" y="5535039"/>
            <a:ext cx="447471" cy="19455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5950085" y="3249035"/>
            <a:ext cx="58366" cy="58366"/>
          </a:xfrm>
          <a:prstGeom prst="ellipse">
            <a:avLst/>
          </a:prstGeom>
          <a:solidFill>
            <a:srgbClr val="CC66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2571346" y="3557083"/>
            <a:ext cx="5918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Feed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3226340" y="3278221"/>
            <a:ext cx="2636196" cy="41829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7928150" y="4093648"/>
            <a:ext cx="2843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E-plane:</a:t>
            </a:r>
            <a:r>
              <a:rPr lang="en-US" sz="1400" dirty="0"/>
              <a:t> </a:t>
            </a:r>
          </a:p>
          <a:p>
            <a:r>
              <a:rPr lang="en-US" sz="1400" dirty="0"/>
              <a:t>the plane containing the </a:t>
            </a:r>
            <a:r>
              <a:rPr lang="en-US" sz="1400" i="1" u="sng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1400" dirty="0"/>
              <a:t> vector.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949923" y="4728369"/>
            <a:ext cx="2843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H-plane:</a:t>
            </a:r>
            <a:r>
              <a:rPr lang="en-US" sz="1400" dirty="0"/>
              <a:t> </a:t>
            </a:r>
          </a:p>
          <a:p>
            <a:r>
              <a:rPr lang="en-US" sz="1400" dirty="0"/>
              <a:t>the plane containing the </a:t>
            </a:r>
            <a:r>
              <a:rPr lang="en-US" sz="1400" i="1" u="sng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1400" dirty="0"/>
              <a:t> vector.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963307" y="1728316"/>
            <a:ext cx="28424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/>
              <a:t>Example: </a:t>
            </a:r>
            <a:r>
              <a:rPr lang="en-US" sz="1600" dirty="0"/>
              <a:t>Microstrip antenna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744EC356-D972-E128-73ED-67DB2CA6EFF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4514779"/>
              </p:ext>
            </p:extLst>
          </p:nvPr>
        </p:nvGraphicFramePr>
        <p:xfrm>
          <a:off x="10850562" y="4322762"/>
          <a:ext cx="655637" cy="3049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5" imgW="545760" imgH="253800" progId="Equation.DSMT4">
                  <p:embed/>
                </p:oleObj>
              </mc:Choice>
              <mc:Fallback>
                <p:oleObj name="Equation" r:id="rId5" imgW="5457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850562" y="4322762"/>
                        <a:ext cx="655637" cy="3049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BA346746-196C-C333-5C42-339D618C3CB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612225"/>
              </p:ext>
            </p:extLst>
          </p:nvPr>
        </p:nvGraphicFramePr>
        <p:xfrm>
          <a:off x="10850563" y="4951412"/>
          <a:ext cx="675242" cy="287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Equation" r:id="rId7" imgW="596880" imgH="253800" progId="Equation.DSMT4">
                  <p:embed/>
                </p:oleObj>
              </mc:Choice>
              <mc:Fallback>
                <p:oleObj name="Equation" r:id="rId7" imgW="5968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850563" y="4951412"/>
                        <a:ext cx="675242" cy="287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66701" y="5000625"/>
            <a:ext cx="3600450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Note: </a:t>
            </a:r>
          </a:p>
          <a:p>
            <a:pPr algn="ctr"/>
            <a:r>
              <a:rPr lang="en-US" dirty="0" smtClean="0"/>
              <a:t>For the vertical dipole antenna, every elevation cut is an E plane.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859537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Text Box 3"/>
          <p:cNvSpPr txBox="1">
            <a:spLocks noChangeArrowheads="1"/>
          </p:cNvSpPr>
          <p:nvPr/>
        </p:nvSpPr>
        <p:spPr bwMode="auto">
          <a:xfrm>
            <a:off x="682626" y="855663"/>
            <a:ext cx="432842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The Poynting vector in the far field is</a:t>
            </a:r>
          </a:p>
        </p:txBody>
      </p:sp>
      <p:graphicFrame>
        <p:nvGraphicFramePr>
          <p:cNvPr id="7170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2728389"/>
              </p:ext>
            </p:extLst>
          </p:nvPr>
        </p:nvGraphicFramePr>
        <p:xfrm>
          <a:off x="2378075" y="1406526"/>
          <a:ext cx="4541838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Equation" r:id="rId4" imgW="2692080" imgH="609480" progId="Equation.DSMT4">
                  <p:embed/>
                </p:oleObj>
              </mc:Choice>
              <mc:Fallback>
                <p:oleObj name="Equation" r:id="rId4" imgW="2692080" imgH="609480" progId="Equation.DSMT4">
                  <p:embed/>
                  <p:pic>
                    <p:nvPicPr>
                      <p:cNvPr id="717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8075" y="1406526"/>
                        <a:ext cx="4541838" cy="102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gradFill rotWithShape="1">
                              <a:gsLst>
                                <a:gs pos="0">
                                  <a:srgbClr val="B2B2B2"/>
                                </a:gs>
                                <a:gs pos="100000">
                                  <a:srgbClr val="B7B7B7"/>
                                </a:gs>
                              </a:gsLst>
                              <a:path path="shape">
                                <a:fillToRect l="50000" t="50000" r="50000" b="50000"/>
                              </a:path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FF33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5" name="Text Box 8"/>
          <p:cNvSpPr txBox="1">
            <a:spLocks noChangeArrowheads="1"/>
          </p:cNvSpPr>
          <p:nvPr/>
        </p:nvSpPr>
        <p:spPr bwMode="auto">
          <a:xfrm>
            <a:off x="987426" y="2874963"/>
            <a:ext cx="60261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The total power radiated  (in Watts) is then given by</a:t>
            </a:r>
          </a:p>
        </p:txBody>
      </p:sp>
      <p:graphicFrame>
        <p:nvGraphicFramePr>
          <p:cNvPr id="7171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5043985"/>
              </p:ext>
            </p:extLst>
          </p:nvPr>
        </p:nvGraphicFramePr>
        <p:xfrm>
          <a:off x="1627188" y="3363914"/>
          <a:ext cx="6297612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Equation" r:id="rId6" imgW="3720960" imgH="609480" progId="Equation.DSMT4">
                  <p:embed/>
                </p:oleObj>
              </mc:Choice>
              <mc:Fallback>
                <p:oleObj name="Equation" r:id="rId6" imgW="3720960" imgH="609480" progId="Equation.DSMT4">
                  <p:embed/>
                  <p:pic>
                    <p:nvPicPr>
                      <p:cNvPr id="7171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7188" y="3363914"/>
                        <a:ext cx="6297612" cy="102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gradFill rotWithShape="1">
                              <a:gsLst>
                                <a:gs pos="0">
                                  <a:srgbClr val="B2B2B2"/>
                                </a:gs>
                                <a:gs pos="100000">
                                  <a:srgbClr val="B7B7B7"/>
                                </a:gs>
                              </a:gsLst>
                              <a:path path="shape">
                                <a:fillToRect l="50000" t="50000" r="50000" b="50000"/>
                              </a:path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FF33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6" name="Text Box 10"/>
          <p:cNvSpPr txBox="1">
            <a:spLocks noChangeArrowheads="1"/>
          </p:cNvSpPr>
          <p:nvPr/>
        </p:nvSpPr>
        <p:spPr bwMode="auto">
          <a:xfrm>
            <a:off x="1366420" y="4962881"/>
            <a:ext cx="20233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Hence, we have</a:t>
            </a:r>
          </a:p>
        </p:txBody>
      </p:sp>
      <p:graphicFrame>
        <p:nvGraphicFramePr>
          <p:cNvPr id="717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8361070"/>
              </p:ext>
            </p:extLst>
          </p:nvPr>
        </p:nvGraphicFramePr>
        <p:xfrm>
          <a:off x="2973389" y="5529263"/>
          <a:ext cx="4364037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Equation" r:id="rId8" imgW="2247840" imgH="469800" progId="Equation.DSMT4">
                  <p:embed/>
                </p:oleObj>
              </mc:Choice>
              <mc:Fallback>
                <p:oleObj name="Equation" r:id="rId8" imgW="2247840" imgH="469800" progId="Equation.DSMT4">
                  <p:embed/>
                  <p:pic>
                    <p:nvPicPr>
                      <p:cNvPr id="7172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3389" y="5529263"/>
                        <a:ext cx="4364037" cy="9080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FF33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8F724EA-3534-4B3F-834B-ABEE13AADB32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10" name="Rectangle 16"/>
          <p:cNvSpPr>
            <a:spLocks noChangeArrowheads="1"/>
          </p:cNvSpPr>
          <p:nvPr/>
        </p:nvSpPr>
        <p:spPr bwMode="auto">
          <a:xfrm>
            <a:off x="1749652" y="65311"/>
            <a:ext cx="8518525" cy="598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000" b="1" dirty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Radiated Power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433054" y="1076324"/>
            <a:ext cx="3438725" cy="2845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16303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Soaring">
  <a:themeElements>
    <a:clrScheme name="Soaring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2_Soaring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14057</TotalTime>
  <Words>1421</Words>
  <Application>Microsoft Office PowerPoint</Application>
  <PresentationFormat>Widescreen</PresentationFormat>
  <Paragraphs>264</Paragraphs>
  <Slides>30</Slides>
  <Notes>30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Arial</vt:lpstr>
      <vt:lpstr>Symbol</vt:lpstr>
      <vt:lpstr>Times New Roman</vt:lpstr>
      <vt:lpstr>Wingdings</vt:lpstr>
      <vt:lpstr>Default Design</vt:lpstr>
      <vt:lpstr>2_Soaring</vt:lpstr>
      <vt:lpstr>Equation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Engineering Computing Center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ramanzan</dc:creator>
  <cp:lastModifiedBy>Jackson, David R</cp:lastModifiedBy>
  <cp:revision>1806</cp:revision>
  <dcterms:created xsi:type="dcterms:W3CDTF">2006-03-03T17:51:21Z</dcterms:created>
  <dcterms:modified xsi:type="dcterms:W3CDTF">2024-11-21T20:13:52Z</dcterms:modified>
</cp:coreProperties>
</file>