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8" r:id="rId2"/>
    <p:sldId id="361" r:id="rId3"/>
    <p:sldId id="328" r:id="rId4"/>
    <p:sldId id="359" r:id="rId5"/>
    <p:sldId id="352" r:id="rId6"/>
    <p:sldId id="351" r:id="rId7"/>
    <p:sldId id="340" r:id="rId8"/>
    <p:sldId id="357" r:id="rId9"/>
    <p:sldId id="341" r:id="rId10"/>
    <p:sldId id="329" r:id="rId11"/>
    <p:sldId id="350" r:id="rId12"/>
    <p:sldId id="327" r:id="rId13"/>
    <p:sldId id="331" r:id="rId14"/>
    <p:sldId id="332" r:id="rId15"/>
    <p:sldId id="353" r:id="rId16"/>
    <p:sldId id="354" r:id="rId17"/>
    <p:sldId id="343" r:id="rId18"/>
    <p:sldId id="335" r:id="rId19"/>
    <p:sldId id="337" r:id="rId20"/>
    <p:sldId id="345" r:id="rId21"/>
    <p:sldId id="336" r:id="rId22"/>
    <p:sldId id="355" r:id="rId23"/>
    <p:sldId id="363" r:id="rId24"/>
    <p:sldId id="367" r:id="rId25"/>
    <p:sldId id="364" r:id="rId26"/>
    <p:sldId id="366" r:id="rId27"/>
    <p:sldId id="358" r:id="rId28"/>
    <p:sldId id="338" r:id="rId29"/>
    <p:sldId id="356" r:id="rId30"/>
    <p:sldId id="362" r:id="rId31"/>
    <p:sldId id="347" r:id="rId32"/>
    <p:sldId id="348" r:id="rId33"/>
    <p:sldId id="349" r:id="rId34"/>
    <p:sldId id="346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z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FFFF"/>
    <a:srgbClr val="0000FF"/>
    <a:srgbClr val="FFFF99"/>
    <a:srgbClr val="FFFFFF"/>
    <a:srgbClr val="CCECFF"/>
    <a:srgbClr val="FFCCFF"/>
    <a:srgbClr val="CC00FF"/>
    <a:srgbClr val="6600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2" autoAdjust="0"/>
    <p:restoredTop sz="93204" autoAdjust="0"/>
  </p:normalViewPr>
  <p:slideViewPr>
    <p:cSldViewPr snapToGrid="0">
      <p:cViewPr>
        <p:scale>
          <a:sx n="140" d="100"/>
          <a:sy n="140" d="100"/>
        </p:scale>
        <p:origin x="3396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AA5ACF4-DE93-48AD-B957-3E1B6706D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3A0A818-6540-4F77-BA8C-E5536BF6F1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586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660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327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580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891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BC3C73-D451-4092-B0A6-2A3D725F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BC3C73-D451-4092-B0A6-2A3D725F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BC3C73-D451-4092-B0A6-2A3D725F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BC3C73-D451-4092-B0A6-2A3D725F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BC3C73-D451-4092-B0A6-2A3D725F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BC3C73-D451-4092-B0A6-2A3D725F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BC3C73-D451-4092-B0A6-2A3D725F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BC3C73-D451-4092-B0A6-2A3D725F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BC3C73-D451-4092-B0A6-2A3D725F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BC3C73-D451-4092-B0A6-2A3D725F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BC3C73-D451-4092-B0A6-2A3D725F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BC3C73-D451-4092-B0A6-2A3D725F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74.bin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75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4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55.wmf"/><Relationship Id="rId26" Type="http://schemas.openxmlformats.org/officeDocument/2006/relationships/oleObject" Target="../embeddings/oleObject88.bin"/><Relationship Id="rId3" Type="http://schemas.openxmlformats.org/officeDocument/2006/relationships/oleObject" Target="../embeddings/oleObject76.bin"/><Relationship Id="rId21" Type="http://schemas.openxmlformats.org/officeDocument/2006/relationships/oleObject" Target="../embeddings/oleObject85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83.bin"/><Relationship Id="rId25" Type="http://schemas.openxmlformats.org/officeDocument/2006/relationships/oleObject" Target="../embeddings/oleObject87.bin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80.bin"/><Relationship Id="rId24" Type="http://schemas.openxmlformats.org/officeDocument/2006/relationships/image" Target="../media/image34.wmf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23" Type="http://schemas.openxmlformats.org/officeDocument/2006/relationships/oleObject" Target="../embeddings/oleObject86.bin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84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53.wmf"/><Relationship Id="rId22" Type="http://schemas.openxmlformats.org/officeDocument/2006/relationships/image" Target="../media/image57.wmf"/><Relationship Id="rId27" Type="http://schemas.openxmlformats.org/officeDocument/2006/relationships/image" Target="../media/image4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wmf"/><Relationship Id="rId11" Type="http://schemas.openxmlformats.org/officeDocument/2006/relationships/image" Target="../media/image45.wmf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3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9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99.bin"/><Relationship Id="rId18" Type="http://schemas.openxmlformats.org/officeDocument/2006/relationships/image" Target="../media/image65.wmf"/><Relationship Id="rId26" Type="http://schemas.openxmlformats.org/officeDocument/2006/relationships/image" Target="../media/image68.wmf"/><Relationship Id="rId3" Type="http://schemas.openxmlformats.org/officeDocument/2006/relationships/oleObject" Target="../embeddings/oleObject94.bin"/><Relationship Id="rId21" Type="http://schemas.openxmlformats.org/officeDocument/2006/relationships/oleObject" Target="../embeddings/oleObject103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101.bin"/><Relationship Id="rId25" Type="http://schemas.openxmlformats.org/officeDocument/2006/relationships/oleObject" Target="../embeddings/oleObject105.bin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64.wmf"/><Relationship Id="rId20" Type="http://schemas.openxmlformats.org/officeDocument/2006/relationships/image" Target="../media/image5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98.bin"/><Relationship Id="rId24" Type="http://schemas.openxmlformats.org/officeDocument/2006/relationships/image" Target="../media/image67.wmf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0.bin"/><Relationship Id="rId23" Type="http://schemas.openxmlformats.org/officeDocument/2006/relationships/oleObject" Target="../embeddings/oleObject104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102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63.wmf"/><Relationship Id="rId22" Type="http://schemas.openxmlformats.org/officeDocument/2006/relationships/image" Target="../media/image6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111.bin"/><Relationship Id="rId18" Type="http://schemas.openxmlformats.org/officeDocument/2006/relationships/image" Target="../media/image71.wmf"/><Relationship Id="rId26" Type="http://schemas.openxmlformats.org/officeDocument/2006/relationships/image" Target="../media/image75.wmf"/><Relationship Id="rId3" Type="http://schemas.openxmlformats.org/officeDocument/2006/relationships/oleObject" Target="../embeddings/oleObject106.bin"/><Relationship Id="rId21" Type="http://schemas.openxmlformats.org/officeDocument/2006/relationships/oleObject" Target="../embeddings/oleObject115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113.bin"/><Relationship Id="rId25" Type="http://schemas.openxmlformats.org/officeDocument/2006/relationships/oleObject" Target="../embeddings/oleObject117.bin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110.bin"/><Relationship Id="rId24" Type="http://schemas.openxmlformats.org/officeDocument/2006/relationships/image" Target="../media/image74.wmf"/><Relationship Id="rId5" Type="http://schemas.openxmlformats.org/officeDocument/2006/relationships/oleObject" Target="../embeddings/oleObject107.bin"/><Relationship Id="rId15" Type="http://schemas.openxmlformats.org/officeDocument/2006/relationships/oleObject" Target="../embeddings/oleObject112.bin"/><Relationship Id="rId23" Type="http://schemas.openxmlformats.org/officeDocument/2006/relationships/oleObject" Target="../embeddings/oleObject116.bin"/><Relationship Id="rId28" Type="http://schemas.openxmlformats.org/officeDocument/2006/relationships/image" Target="../media/image52.wmf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114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45.wmf"/><Relationship Id="rId22" Type="http://schemas.openxmlformats.org/officeDocument/2006/relationships/image" Target="../media/image73.wmf"/><Relationship Id="rId27" Type="http://schemas.openxmlformats.org/officeDocument/2006/relationships/oleObject" Target="../embeddings/oleObject11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124.bin"/><Relationship Id="rId18" Type="http://schemas.openxmlformats.org/officeDocument/2006/relationships/image" Target="../media/image34.wmf"/><Relationship Id="rId26" Type="http://schemas.openxmlformats.org/officeDocument/2006/relationships/oleObject" Target="../embeddings/oleObject131.bin"/><Relationship Id="rId3" Type="http://schemas.openxmlformats.org/officeDocument/2006/relationships/oleObject" Target="../embeddings/oleObject119.bin"/><Relationship Id="rId21" Type="http://schemas.openxmlformats.org/officeDocument/2006/relationships/image" Target="../media/image45.wmf"/><Relationship Id="rId7" Type="http://schemas.openxmlformats.org/officeDocument/2006/relationships/oleObject" Target="../embeddings/oleObject121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126.bin"/><Relationship Id="rId25" Type="http://schemas.openxmlformats.org/officeDocument/2006/relationships/image" Target="../media/image66.wmf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57.wmf"/><Relationship Id="rId20" Type="http://schemas.openxmlformats.org/officeDocument/2006/relationships/oleObject" Target="../embeddings/oleObject128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123.bin"/><Relationship Id="rId24" Type="http://schemas.openxmlformats.org/officeDocument/2006/relationships/oleObject" Target="../embeddings/oleObject130.bin"/><Relationship Id="rId5" Type="http://schemas.openxmlformats.org/officeDocument/2006/relationships/oleObject" Target="../embeddings/oleObject120.bin"/><Relationship Id="rId15" Type="http://schemas.openxmlformats.org/officeDocument/2006/relationships/oleObject" Target="../embeddings/oleObject125.bin"/><Relationship Id="rId23" Type="http://schemas.openxmlformats.org/officeDocument/2006/relationships/image" Target="../media/image80.wmf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127.bin"/><Relationship Id="rId4" Type="http://schemas.openxmlformats.org/officeDocument/2006/relationships/image" Target="../media/image76.wmf"/><Relationship Id="rId9" Type="http://schemas.openxmlformats.org/officeDocument/2006/relationships/oleObject" Target="../embeddings/oleObject122.bin"/><Relationship Id="rId14" Type="http://schemas.openxmlformats.org/officeDocument/2006/relationships/image" Target="../media/image56.wmf"/><Relationship Id="rId22" Type="http://schemas.openxmlformats.org/officeDocument/2006/relationships/oleObject" Target="../embeddings/oleObject129.bin"/><Relationship Id="rId27" Type="http://schemas.openxmlformats.org/officeDocument/2006/relationships/image" Target="../media/image81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137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132.bin"/><Relationship Id="rId21" Type="http://schemas.openxmlformats.org/officeDocument/2006/relationships/oleObject" Target="../embeddings/oleObject141.bin"/><Relationship Id="rId7" Type="http://schemas.openxmlformats.org/officeDocument/2006/relationships/oleObject" Target="../embeddings/oleObject134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139.bin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87.wmf"/><Relationship Id="rId20" Type="http://schemas.openxmlformats.org/officeDocument/2006/relationships/image" Target="../media/image6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136.bin"/><Relationship Id="rId24" Type="http://schemas.openxmlformats.org/officeDocument/2006/relationships/image" Target="../media/image68.wmf"/><Relationship Id="rId5" Type="http://schemas.openxmlformats.org/officeDocument/2006/relationships/oleObject" Target="../embeddings/oleObject133.bin"/><Relationship Id="rId15" Type="http://schemas.openxmlformats.org/officeDocument/2006/relationships/oleObject" Target="../embeddings/oleObject138.bin"/><Relationship Id="rId23" Type="http://schemas.openxmlformats.org/officeDocument/2006/relationships/oleObject" Target="../embeddings/oleObject142.bin"/><Relationship Id="rId10" Type="http://schemas.openxmlformats.org/officeDocument/2006/relationships/image" Target="../media/image85.wmf"/><Relationship Id="rId19" Type="http://schemas.openxmlformats.org/officeDocument/2006/relationships/oleObject" Target="../embeddings/oleObject140.bin"/><Relationship Id="rId4" Type="http://schemas.openxmlformats.org/officeDocument/2006/relationships/image" Target="../media/image82.wmf"/><Relationship Id="rId9" Type="http://schemas.openxmlformats.org/officeDocument/2006/relationships/oleObject" Target="../embeddings/oleObject135.bin"/><Relationship Id="rId14" Type="http://schemas.openxmlformats.org/officeDocument/2006/relationships/image" Target="../media/image86.wmf"/><Relationship Id="rId22" Type="http://schemas.openxmlformats.org/officeDocument/2006/relationships/image" Target="../media/image6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148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143.bin"/><Relationship Id="rId21" Type="http://schemas.openxmlformats.org/officeDocument/2006/relationships/oleObject" Target="../embeddings/oleObject152.bin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150.bin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53.wmf"/><Relationship Id="rId20" Type="http://schemas.openxmlformats.org/officeDocument/2006/relationships/image" Target="../media/image6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147.bin"/><Relationship Id="rId24" Type="http://schemas.openxmlformats.org/officeDocument/2006/relationships/image" Target="../media/image91.wmf"/><Relationship Id="rId5" Type="http://schemas.openxmlformats.org/officeDocument/2006/relationships/oleObject" Target="../embeddings/oleObject144.bin"/><Relationship Id="rId15" Type="http://schemas.openxmlformats.org/officeDocument/2006/relationships/oleObject" Target="../embeddings/oleObject149.bin"/><Relationship Id="rId23" Type="http://schemas.openxmlformats.org/officeDocument/2006/relationships/oleObject" Target="../embeddings/oleObject153.bin"/><Relationship Id="rId10" Type="http://schemas.openxmlformats.org/officeDocument/2006/relationships/image" Target="../media/image90.wmf"/><Relationship Id="rId19" Type="http://schemas.openxmlformats.org/officeDocument/2006/relationships/oleObject" Target="../embeddings/oleObject151.bin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46.bin"/><Relationship Id="rId14" Type="http://schemas.openxmlformats.org/officeDocument/2006/relationships/image" Target="../media/image87.wmf"/><Relationship Id="rId22" Type="http://schemas.openxmlformats.org/officeDocument/2006/relationships/image" Target="../media/image6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6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3.wmf"/><Relationship Id="rId5" Type="http://schemas.openxmlformats.org/officeDocument/2006/relationships/oleObject" Target="../embeddings/oleObject155.bin"/><Relationship Id="rId10" Type="http://schemas.openxmlformats.org/officeDocument/2006/relationships/image" Target="../media/image95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15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160.bin"/><Relationship Id="rId12" Type="http://schemas.openxmlformats.org/officeDocument/2006/relationships/image" Target="../media/image10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162.bin"/><Relationship Id="rId5" Type="http://schemas.openxmlformats.org/officeDocument/2006/relationships/oleObject" Target="../embeddings/oleObject159.bin"/><Relationship Id="rId10" Type="http://schemas.openxmlformats.org/officeDocument/2006/relationships/image" Target="../media/image99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6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oleObject" Target="../embeddings/oleObject163.bin"/><Relationship Id="rId7" Type="http://schemas.openxmlformats.org/officeDocument/2006/relationships/oleObject" Target="../embeddings/oleObject165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wmf"/><Relationship Id="rId5" Type="http://schemas.openxmlformats.org/officeDocument/2006/relationships/oleObject" Target="../embeddings/oleObject164.bin"/><Relationship Id="rId4" Type="http://schemas.openxmlformats.org/officeDocument/2006/relationships/image" Target="../media/image10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71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166.bin"/><Relationship Id="rId21" Type="http://schemas.openxmlformats.org/officeDocument/2006/relationships/oleObject" Target="../embeddings/oleObject175.bin"/><Relationship Id="rId7" Type="http://schemas.openxmlformats.org/officeDocument/2006/relationships/oleObject" Target="../embeddings/oleObject168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173.bin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67.wmf"/><Relationship Id="rId20" Type="http://schemas.openxmlformats.org/officeDocument/2006/relationships/image" Target="../media/image10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70.bin"/><Relationship Id="rId24" Type="http://schemas.openxmlformats.org/officeDocument/2006/relationships/image" Target="../media/image109.wmf"/><Relationship Id="rId5" Type="http://schemas.openxmlformats.org/officeDocument/2006/relationships/oleObject" Target="../embeddings/oleObject167.bin"/><Relationship Id="rId15" Type="http://schemas.openxmlformats.org/officeDocument/2006/relationships/oleObject" Target="../embeddings/oleObject172.bin"/><Relationship Id="rId23" Type="http://schemas.openxmlformats.org/officeDocument/2006/relationships/oleObject" Target="../embeddings/oleObject176.bin"/><Relationship Id="rId10" Type="http://schemas.openxmlformats.org/officeDocument/2006/relationships/image" Target="../media/image106.wmf"/><Relationship Id="rId19" Type="http://schemas.openxmlformats.org/officeDocument/2006/relationships/oleObject" Target="../embeddings/oleObject174.bin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69.bin"/><Relationship Id="rId14" Type="http://schemas.openxmlformats.org/officeDocument/2006/relationships/image" Target="../media/image66.wmf"/><Relationship Id="rId22" Type="http://schemas.openxmlformats.org/officeDocument/2006/relationships/image" Target="../media/image10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182.bin"/><Relationship Id="rId18" Type="http://schemas.openxmlformats.org/officeDocument/2006/relationships/image" Target="../media/image108.wmf"/><Relationship Id="rId3" Type="http://schemas.openxmlformats.org/officeDocument/2006/relationships/oleObject" Target="../embeddings/oleObject177.bin"/><Relationship Id="rId7" Type="http://schemas.openxmlformats.org/officeDocument/2006/relationships/oleObject" Target="../embeddings/oleObject179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184.bin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10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81.bin"/><Relationship Id="rId5" Type="http://schemas.openxmlformats.org/officeDocument/2006/relationships/oleObject" Target="../embeddings/oleObject178.bin"/><Relationship Id="rId15" Type="http://schemas.openxmlformats.org/officeDocument/2006/relationships/oleObject" Target="../embeddings/oleObject183.bin"/><Relationship Id="rId10" Type="http://schemas.openxmlformats.org/officeDocument/2006/relationships/image" Target="../media/image66.wmf"/><Relationship Id="rId4" Type="http://schemas.openxmlformats.org/officeDocument/2006/relationships/image" Target="../media/image110.wmf"/><Relationship Id="rId9" Type="http://schemas.openxmlformats.org/officeDocument/2006/relationships/oleObject" Target="../embeddings/oleObject180.bin"/><Relationship Id="rId14" Type="http://schemas.openxmlformats.org/officeDocument/2006/relationships/image" Target="../media/image6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185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0.bin"/><Relationship Id="rId12" Type="http://schemas.openxmlformats.org/officeDocument/2006/relationships/image" Target="../media/image68.wmf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11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9.bin"/><Relationship Id="rId15" Type="http://schemas.openxmlformats.org/officeDocument/2006/relationships/oleObject" Target="../embeddings/oleObject186.bin"/><Relationship Id="rId10" Type="http://schemas.openxmlformats.org/officeDocument/2006/relationships/image" Target="../media/image67.wmf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81.bin"/><Relationship Id="rId14" Type="http://schemas.openxmlformats.org/officeDocument/2006/relationships/image" Target="../media/image11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0.bin"/><Relationship Id="rId12" Type="http://schemas.openxmlformats.org/officeDocument/2006/relationships/image" Target="../media/image6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9.bin"/><Relationship Id="rId10" Type="http://schemas.openxmlformats.org/officeDocument/2006/relationships/image" Target="../media/image67.wmf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8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0.bin"/><Relationship Id="rId12" Type="http://schemas.openxmlformats.org/officeDocument/2006/relationships/image" Target="../media/image68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9.bin"/><Relationship Id="rId10" Type="http://schemas.openxmlformats.org/officeDocument/2006/relationships/image" Target="../media/image67.wmf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8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0.bin"/><Relationship Id="rId12" Type="http://schemas.openxmlformats.org/officeDocument/2006/relationships/image" Target="../media/image68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9.bin"/><Relationship Id="rId10" Type="http://schemas.openxmlformats.org/officeDocument/2006/relationships/image" Target="../media/image67.wmf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8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oleObject" Target="../embeddings/oleObject192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187.bin"/><Relationship Id="rId21" Type="http://schemas.openxmlformats.org/officeDocument/2006/relationships/oleObject" Target="../embeddings/oleObject196.bin"/><Relationship Id="rId7" Type="http://schemas.openxmlformats.org/officeDocument/2006/relationships/oleObject" Target="../embeddings/oleObject189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194.bin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67.wmf"/><Relationship Id="rId20" Type="http://schemas.openxmlformats.org/officeDocument/2006/relationships/image" Target="../media/image10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91.bin"/><Relationship Id="rId24" Type="http://schemas.openxmlformats.org/officeDocument/2006/relationships/image" Target="../media/image117.wmf"/><Relationship Id="rId5" Type="http://schemas.openxmlformats.org/officeDocument/2006/relationships/oleObject" Target="../embeddings/oleObject188.bin"/><Relationship Id="rId15" Type="http://schemas.openxmlformats.org/officeDocument/2006/relationships/oleObject" Target="../embeddings/oleObject193.bin"/><Relationship Id="rId23" Type="http://schemas.openxmlformats.org/officeDocument/2006/relationships/oleObject" Target="../embeddings/oleObject197.bin"/><Relationship Id="rId10" Type="http://schemas.openxmlformats.org/officeDocument/2006/relationships/image" Target="../media/image116.wmf"/><Relationship Id="rId19" Type="http://schemas.openxmlformats.org/officeDocument/2006/relationships/oleObject" Target="../embeddings/oleObject195.bin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90.bin"/><Relationship Id="rId14" Type="http://schemas.openxmlformats.org/officeDocument/2006/relationships/image" Target="../media/image66.wmf"/><Relationship Id="rId22" Type="http://schemas.openxmlformats.org/officeDocument/2006/relationships/image" Target="../media/image10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203.bin"/><Relationship Id="rId3" Type="http://schemas.openxmlformats.org/officeDocument/2006/relationships/oleObject" Target="../embeddings/oleObject198.bin"/><Relationship Id="rId7" Type="http://schemas.openxmlformats.org/officeDocument/2006/relationships/oleObject" Target="../embeddings/oleObject200.bin"/><Relationship Id="rId12" Type="http://schemas.openxmlformats.org/officeDocument/2006/relationships/image" Target="../media/image67.wmf"/><Relationship Id="rId2" Type="http://schemas.openxmlformats.org/officeDocument/2006/relationships/notesSlide" Target="../notesSlides/notesSlide28.xml"/><Relationship Id="rId16" Type="http://schemas.openxmlformats.org/officeDocument/2006/relationships/image" Target="../media/image11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9.wmf"/><Relationship Id="rId11" Type="http://schemas.openxmlformats.org/officeDocument/2006/relationships/oleObject" Target="../embeddings/oleObject202.bin"/><Relationship Id="rId5" Type="http://schemas.openxmlformats.org/officeDocument/2006/relationships/oleObject" Target="../embeddings/oleObject199.bin"/><Relationship Id="rId15" Type="http://schemas.openxmlformats.org/officeDocument/2006/relationships/oleObject" Target="../embeddings/oleObject204.bin"/><Relationship Id="rId10" Type="http://schemas.openxmlformats.org/officeDocument/2006/relationships/image" Target="../media/image68.wmf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201.bin"/><Relationship Id="rId14" Type="http://schemas.openxmlformats.org/officeDocument/2006/relationships/image" Target="../media/image5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210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205.bin"/><Relationship Id="rId21" Type="http://schemas.openxmlformats.org/officeDocument/2006/relationships/oleObject" Target="../embeddings/oleObject214.bin"/><Relationship Id="rId7" Type="http://schemas.openxmlformats.org/officeDocument/2006/relationships/oleObject" Target="../embeddings/oleObject207.bin"/><Relationship Id="rId12" Type="http://schemas.openxmlformats.org/officeDocument/2006/relationships/image" Target="../media/image124.wmf"/><Relationship Id="rId17" Type="http://schemas.openxmlformats.org/officeDocument/2006/relationships/oleObject" Target="../embeddings/oleObject212.bin"/><Relationship Id="rId2" Type="http://schemas.openxmlformats.org/officeDocument/2006/relationships/notesSlide" Target="../notesSlides/notesSlide29.xml"/><Relationship Id="rId16" Type="http://schemas.openxmlformats.org/officeDocument/2006/relationships/image" Target="../media/image66.wmf"/><Relationship Id="rId20" Type="http://schemas.openxmlformats.org/officeDocument/2006/relationships/image" Target="../media/image6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209.bin"/><Relationship Id="rId24" Type="http://schemas.openxmlformats.org/officeDocument/2006/relationships/image" Target="../media/image117.wmf"/><Relationship Id="rId5" Type="http://schemas.openxmlformats.org/officeDocument/2006/relationships/oleObject" Target="../embeddings/oleObject206.bin"/><Relationship Id="rId15" Type="http://schemas.openxmlformats.org/officeDocument/2006/relationships/oleObject" Target="../embeddings/oleObject211.bin"/><Relationship Id="rId23" Type="http://schemas.openxmlformats.org/officeDocument/2006/relationships/oleObject" Target="../embeddings/oleObject215.bin"/><Relationship Id="rId10" Type="http://schemas.openxmlformats.org/officeDocument/2006/relationships/image" Target="../media/image123.wmf"/><Relationship Id="rId19" Type="http://schemas.openxmlformats.org/officeDocument/2006/relationships/oleObject" Target="../embeddings/oleObject213.bin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208.bin"/><Relationship Id="rId14" Type="http://schemas.openxmlformats.org/officeDocument/2006/relationships/image" Target="../media/image125.wmf"/><Relationship Id="rId22" Type="http://schemas.openxmlformats.org/officeDocument/2006/relationships/image" Target="../media/image5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5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oleObject" Target="../embeddings/oleObject221.bin"/><Relationship Id="rId18" Type="http://schemas.openxmlformats.org/officeDocument/2006/relationships/image" Target="../media/image117.wmf"/><Relationship Id="rId3" Type="http://schemas.openxmlformats.org/officeDocument/2006/relationships/oleObject" Target="../embeddings/oleObject216.bin"/><Relationship Id="rId7" Type="http://schemas.openxmlformats.org/officeDocument/2006/relationships/oleObject" Target="../embeddings/oleObject218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223.bin"/><Relationship Id="rId2" Type="http://schemas.openxmlformats.org/officeDocument/2006/relationships/notesSlide" Target="../notesSlides/notesSlide30.xml"/><Relationship Id="rId16" Type="http://schemas.openxmlformats.org/officeDocument/2006/relationships/image" Target="../media/image5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7.emf"/><Relationship Id="rId11" Type="http://schemas.openxmlformats.org/officeDocument/2006/relationships/oleObject" Target="../embeddings/oleObject220.bin"/><Relationship Id="rId5" Type="http://schemas.openxmlformats.org/officeDocument/2006/relationships/oleObject" Target="../embeddings/oleObject217.bin"/><Relationship Id="rId15" Type="http://schemas.openxmlformats.org/officeDocument/2006/relationships/oleObject" Target="../embeddings/oleObject222.bin"/><Relationship Id="rId10" Type="http://schemas.openxmlformats.org/officeDocument/2006/relationships/image" Target="../media/image66.wmf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219.bin"/><Relationship Id="rId14" Type="http://schemas.openxmlformats.org/officeDocument/2006/relationships/image" Target="../media/image6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13" Type="http://schemas.openxmlformats.org/officeDocument/2006/relationships/oleObject" Target="../embeddings/oleObject229.bin"/><Relationship Id="rId18" Type="http://schemas.openxmlformats.org/officeDocument/2006/relationships/image" Target="../media/image135.wmf"/><Relationship Id="rId26" Type="http://schemas.openxmlformats.org/officeDocument/2006/relationships/image" Target="../media/image67.wmf"/><Relationship Id="rId3" Type="http://schemas.openxmlformats.org/officeDocument/2006/relationships/oleObject" Target="../embeddings/oleObject224.bin"/><Relationship Id="rId21" Type="http://schemas.openxmlformats.org/officeDocument/2006/relationships/oleObject" Target="../embeddings/oleObject233.bin"/><Relationship Id="rId7" Type="http://schemas.openxmlformats.org/officeDocument/2006/relationships/oleObject" Target="../embeddings/oleObject226.bin"/><Relationship Id="rId12" Type="http://schemas.openxmlformats.org/officeDocument/2006/relationships/image" Target="../media/image132.wmf"/><Relationship Id="rId17" Type="http://schemas.openxmlformats.org/officeDocument/2006/relationships/oleObject" Target="../embeddings/oleObject231.bin"/><Relationship Id="rId25" Type="http://schemas.openxmlformats.org/officeDocument/2006/relationships/oleObject" Target="../embeddings/oleObject235.bin"/><Relationship Id="rId2" Type="http://schemas.openxmlformats.org/officeDocument/2006/relationships/notesSlide" Target="../notesSlides/notesSlide31.xml"/><Relationship Id="rId16" Type="http://schemas.openxmlformats.org/officeDocument/2006/relationships/image" Target="../media/image134.wmf"/><Relationship Id="rId20" Type="http://schemas.openxmlformats.org/officeDocument/2006/relationships/image" Target="../media/image136.wmf"/><Relationship Id="rId29" Type="http://schemas.openxmlformats.org/officeDocument/2006/relationships/oleObject" Target="../embeddings/oleObject237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9.wmf"/><Relationship Id="rId11" Type="http://schemas.openxmlformats.org/officeDocument/2006/relationships/oleObject" Target="../embeddings/oleObject228.bin"/><Relationship Id="rId24" Type="http://schemas.openxmlformats.org/officeDocument/2006/relationships/image" Target="../media/image138.wmf"/><Relationship Id="rId5" Type="http://schemas.openxmlformats.org/officeDocument/2006/relationships/oleObject" Target="../embeddings/oleObject225.bin"/><Relationship Id="rId15" Type="http://schemas.openxmlformats.org/officeDocument/2006/relationships/oleObject" Target="../embeddings/oleObject230.bin"/><Relationship Id="rId23" Type="http://schemas.openxmlformats.org/officeDocument/2006/relationships/oleObject" Target="../embeddings/oleObject234.bin"/><Relationship Id="rId28" Type="http://schemas.openxmlformats.org/officeDocument/2006/relationships/image" Target="../media/image139.wmf"/><Relationship Id="rId10" Type="http://schemas.openxmlformats.org/officeDocument/2006/relationships/image" Target="../media/image131.wmf"/><Relationship Id="rId19" Type="http://schemas.openxmlformats.org/officeDocument/2006/relationships/oleObject" Target="../embeddings/oleObject232.bin"/><Relationship Id="rId4" Type="http://schemas.openxmlformats.org/officeDocument/2006/relationships/image" Target="../media/image128.wmf"/><Relationship Id="rId9" Type="http://schemas.openxmlformats.org/officeDocument/2006/relationships/oleObject" Target="../embeddings/oleObject227.bin"/><Relationship Id="rId14" Type="http://schemas.openxmlformats.org/officeDocument/2006/relationships/image" Target="../media/image133.wmf"/><Relationship Id="rId22" Type="http://schemas.openxmlformats.org/officeDocument/2006/relationships/image" Target="../media/image137.wmf"/><Relationship Id="rId27" Type="http://schemas.openxmlformats.org/officeDocument/2006/relationships/oleObject" Target="../embeddings/oleObject236.bin"/><Relationship Id="rId30" Type="http://schemas.openxmlformats.org/officeDocument/2006/relationships/image" Target="../media/image140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13" Type="http://schemas.openxmlformats.org/officeDocument/2006/relationships/oleObject" Target="../embeddings/oleObject243.bin"/><Relationship Id="rId18" Type="http://schemas.openxmlformats.org/officeDocument/2006/relationships/image" Target="../media/image148.wmf"/><Relationship Id="rId26" Type="http://schemas.openxmlformats.org/officeDocument/2006/relationships/image" Target="../media/image137.wmf"/><Relationship Id="rId3" Type="http://schemas.openxmlformats.org/officeDocument/2006/relationships/oleObject" Target="../embeddings/oleObject238.bin"/><Relationship Id="rId21" Type="http://schemas.openxmlformats.org/officeDocument/2006/relationships/oleObject" Target="../embeddings/oleObject247.bin"/><Relationship Id="rId7" Type="http://schemas.openxmlformats.org/officeDocument/2006/relationships/oleObject" Target="../embeddings/oleObject240.bin"/><Relationship Id="rId12" Type="http://schemas.openxmlformats.org/officeDocument/2006/relationships/image" Target="../media/image145.wmf"/><Relationship Id="rId17" Type="http://schemas.openxmlformats.org/officeDocument/2006/relationships/oleObject" Target="../embeddings/oleObject245.bin"/><Relationship Id="rId25" Type="http://schemas.openxmlformats.org/officeDocument/2006/relationships/oleObject" Target="../embeddings/oleObject249.bin"/><Relationship Id="rId2" Type="http://schemas.openxmlformats.org/officeDocument/2006/relationships/notesSlide" Target="../notesSlides/notesSlide32.xml"/><Relationship Id="rId16" Type="http://schemas.openxmlformats.org/officeDocument/2006/relationships/image" Target="../media/image147.wmf"/><Relationship Id="rId20" Type="http://schemas.openxmlformats.org/officeDocument/2006/relationships/image" Target="../media/image149.wmf"/><Relationship Id="rId29" Type="http://schemas.openxmlformats.org/officeDocument/2006/relationships/oleObject" Target="../embeddings/oleObject25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2.wmf"/><Relationship Id="rId11" Type="http://schemas.openxmlformats.org/officeDocument/2006/relationships/oleObject" Target="../embeddings/oleObject242.bin"/><Relationship Id="rId24" Type="http://schemas.openxmlformats.org/officeDocument/2006/relationships/image" Target="../media/image138.wmf"/><Relationship Id="rId5" Type="http://schemas.openxmlformats.org/officeDocument/2006/relationships/oleObject" Target="../embeddings/oleObject239.bin"/><Relationship Id="rId15" Type="http://schemas.openxmlformats.org/officeDocument/2006/relationships/oleObject" Target="../embeddings/oleObject244.bin"/><Relationship Id="rId23" Type="http://schemas.openxmlformats.org/officeDocument/2006/relationships/oleObject" Target="../embeddings/oleObject248.bin"/><Relationship Id="rId28" Type="http://schemas.openxmlformats.org/officeDocument/2006/relationships/image" Target="../media/image150.wmf"/><Relationship Id="rId10" Type="http://schemas.openxmlformats.org/officeDocument/2006/relationships/image" Target="../media/image144.wmf"/><Relationship Id="rId19" Type="http://schemas.openxmlformats.org/officeDocument/2006/relationships/oleObject" Target="../embeddings/oleObject246.bin"/><Relationship Id="rId4" Type="http://schemas.openxmlformats.org/officeDocument/2006/relationships/image" Target="../media/image141.wmf"/><Relationship Id="rId9" Type="http://schemas.openxmlformats.org/officeDocument/2006/relationships/oleObject" Target="../embeddings/oleObject241.bin"/><Relationship Id="rId14" Type="http://schemas.openxmlformats.org/officeDocument/2006/relationships/image" Target="../media/image146.wmf"/><Relationship Id="rId22" Type="http://schemas.openxmlformats.org/officeDocument/2006/relationships/image" Target="../media/image67.wmf"/><Relationship Id="rId27" Type="http://schemas.openxmlformats.org/officeDocument/2006/relationships/oleObject" Target="../embeddings/oleObject250.bin"/><Relationship Id="rId30" Type="http://schemas.openxmlformats.org/officeDocument/2006/relationships/image" Target="../media/image151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13" Type="http://schemas.openxmlformats.org/officeDocument/2006/relationships/oleObject" Target="../embeddings/oleObject257.bin"/><Relationship Id="rId18" Type="http://schemas.openxmlformats.org/officeDocument/2006/relationships/image" Target="../media/image67.wmf"/><Relationship Id="rId26" Type="http://schemas.openxmlformats.org/officeDocument/2006/relationships/image" Target="../media/image151.wmf"/><Relationship Id="rId3" Type="http://schemas.openxmlformats.org/officeDocument/2006/relationships/oleObject" Target="../embeddings/oleObject252.bin"/><Relationship Id="rId21" Type="http://schemas.openxmlformats.org/officeDocument/2006/relationships/oleObject" Target="../embeddings/oleObject261.bin"/><Relationship Id="rId7" Type="http://schemas.openxmlformats.org/officeDocument/2006/relationships/oleObject" Target="../embeddings/oleObject254.bin"/><Relationship Id="rId12" Type="http://schemas.openxmlformats.org/officeDocument/2006/relationships/image" Target="../media/image147.wmf"/><Relationship Id="rId17" Type="http://schemas.openxmlformats.org/officeDocument/2006/relationships/oleObject" Target="../embeddings/oleObject259.bin"/><Relationship Id="rId25" Type="http://schemas.openxmlformats.org/officeDocument/2006/relationships/oleObject" Target="../embeddings/oleObject263.bin"/><Relationship Id="rId2" Type="http://schemas.openxmlformats.org/officeDocument/2006/relationships/notesSlide" Target="../notesSlides/notesSlide33.xml"/><Relationship Id="rId16" Type="http://schemas.openxmlformats.org/officeDocument/2006/relationships/image" Target="../media/image149.wmf"/><Relationship Id="rId20" Type="http://schemas.openxmlformats.org/officeDocument/2006/relationships/image" Target="../media/image13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0.wmf"/><Relationship Id="rId11" Type="http://schemas.openxmlformats.org/officeDocument/2006/relationships/oleObject" Target="../embeddings/oleObject256.bin"/><Relationship Id="rId24" Type="http://schemas.openxmlformats.org/officeDocument/2006/relationships/image" Target="../media/image150.wmf"/><Relationship Id="rId5" Type="http://schemas.openxmlformats.org/officeDocument/2006/relationships/oleObject" Target="../embeddings/oleObject253.bin"/><Relationship Id="rId15" Type="http://schemas.openxmlformats.org/officeDocument/2006/relationships/oleObject" Target="../embeddings/oleObject258.bin"/><Relationship Id="rId23" Type="http://schemas.openxmlformats.org/officeDocument/2006/relationships/oleObject" Target="../embeddings/oleObject262.bin"/><Relationship Id="rId10" Type="http://schemas.openxmlformats.org/officeDocument/2006/relationships/image" Target="../media/image146.wmf"/><Relationship Id="rId19" Type="http://schemas.openxmlformats.org/officeDocument/2006/relationships/oleObject" Target="../embeddings/oleObject260.bin"/><Relationship Id="rId4" Type="http://schemas.openxmlformats.org/officeDocument/2006/relationships/image" Target="../media/image152.wmf"/><Relationship Id="rId9" Type="http://schemas.openxmlformats.org/officeDocument/2006/relationships/oleObject" Target="../embeddings/oleObject255.bin"/><Relationship Id="rId14" Type="http://schemas.openxmlformats.org/officeDocument/2006/relationships/image" Target="../media/image148.wmf"/><Relationship Id="rId22" Type="http://schemas.openxmlformats.org/officeDocument/2006/relationships/image" Target="../media/image137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4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.wmf"/><Relationship Id="rId20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31.bin"/><Relationship Id="rId18" Type="http://schemas.openxmlformats.org/officeDocument/2006/relationships/oleObject" Target="../embeddings/oleObject34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5.wmf"/><Relationship Id="rId17" Type="http://schemas.openxmlformats.org/officeDocument/2006/relationships/image" Target="../media/image27.wmf"/><Relationship Id="rId2" Type="http://schemas.openxmlformats.org/officeDocument/2006/relationships/notesSlide" Target="../notesSlides/notesSlide5.xml"/><Relationship Id="rId16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image" Target="../media/image26.wmf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29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3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1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32.wmf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31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38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61.bin"/><Relationship Id="rId25" Type="http://schemas.openxmlformats.org/officeDocument/2006/relationships/oleObject" Target="../embeddings/oleObject65.bin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4.bin"/><Relationship Id="rId28" Type="http://schemas.openxmlformats.org/officeDocument/2006/relationships/image" Target="../media/image41.wmf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36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6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510269" y="2803070"/>
            <a:ext cx="829310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Notes 7           </a:t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Transmission Lines</a:t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(Pulse Propagation </a:t>
            </a:r>
            <a:r>
              <a:rPr lang="en-US" sz="36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Reflection</a:t>
            </a:r>
            <a:r>
              <a:rPr lang="en-US" sz="36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939678" y="442370"/>
            <a:ext cx="741329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0000FF"/>
                </a:solidFill>
              </a:rPr>
              <a:t>ECE 3317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b="1" dirty="0">
                <a:solidFill>
                  <a:srgbClr val="0000FF"/>
                </a:solidFill>
              </a:rPr>
              <a:t>Applied Electromagnetic Waves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Prof. David R. Jackson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Fall 2023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09413" y="5356433"/>
            <a:ext cx="609600" cy="1143000"/>
            <a:chOff x="6316447" y="1603838"/>
            <a:chExt cx="609600" cy="1143000"/>
          </a:xfrm>
        </p:grpSpPr>
        <p:sp>
          <p:nvSpPr>
            <p:cNvPr id="16" name="Rectangle 106"/>
            <p:cNvSpPr>
              <a:spLocks noChangeArrowheads="1"/>
            </p:cNvSpPr>
            <p:nvPr/>
          </p:nvSpPr>
          <p:spPr bwMode="auto">
            <a:xfrm>
              <a:off x="6316447" y="1603838"/>
              <a:ext cx="609600" cy="1143000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Oval 107"/>
            <p:cNvSpPr>
              <a:spLocks noChangeArrowheads="1"/>
            </p:cNvSpPr>
            <p:nvPr/>
          </p:nvSpPr>
          <p:spPr bwMode="auto">
            <a:xfrm>
              <a:off x="6392647" y="1756238"/>
              <a:ext cx="457200" cy="4572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08"/>
            <p:cNvSpPr>
              <a:spLocks noChangeArrowheads="1"/>
            </p:cNvSpPr>
            <p:nvPr/>
          </p:nvSpPr>
          <p:spPr bwMode="auto">
            <a:xfrm flipV="1">
              <a:off x="6392647" y="2367426"/>
              <a:ext cx="76200" cy="746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09"/>
            <p:cNvSpPr>
              <a:spLocks noChangeArrowheads="1"/>
            </p:cNvSpPr>
            <p:nvPr/>
          </p:nvSpPr>
          <p:spPr bwMode="auto">
            <a:xfrm flipV="1">
              <a:off x="6392647" y="2594438"/>
              <a:ext cx="76200" cy="746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" name="Group 51"/>
            <p:cNvGrpSpPr/>
            <p:nvPr/>
          </p:nvGrpSpPr>
          <p:grpSpPr>
            <a:xfrm>
              <a:off x="6432725" y="1884254"/>
              <a:ext cx="400031" cy="179592"/>
              <a:chOff x="7386393" y="2978168"/>
              <a:chExt cx="400031" cy="179592"/>
            </a:xfrm>
          </p:grpSpPr>
          <p:sp>
            <p:nvSpPr>
              <p:cNvPr id="32" name="Line 121"/>
              <p:cNvSpPr>
                <a:spLocks noChangeShapeType="1"/>
              </p:cNvSpPr>
              <p:nvPr/>
            </p:nvSpPr>
            <p:spPr bwMode="auto">
              <a:xfrm>
                <a:off x="7395822" y="2978168"/>
                <a:ext cx="0" cy="177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123"/>
              <p:cNvSpPr>
                <a:spLocks noChangeShapeType="1"/>
              </p:cNvSpPr>
              <p:nvPr/>
            </p:nvSpPr>
            <p:spPr bwMode="auto">
              <a:xfrm flipV="1">
                <a:off x="7518060" y="3017855"/>
                <a:ext cx="198437" cy="13811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124"/>
              <p:cNvSpPr>
                <a:spLocks noChangeShapeType="1"/>
              </p:cNvSpPr>
              <p:nvPr/>
            </p:nvSpPr>
            <p:spPr bwMode="auto">
              <a:xfrm>
                <a:off x="7716497" y="3017855"/>
                <a:ext cx="0" cy="13811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21"/>
              <p:cNvSpPr>
                <a:spLocks noChangeShapeType="1"/>
              </p:cNvSpPr>
              <p:nvPr/>
            </p:nvSpPr>
            <p:spPr bwMode="auto">
              <a:xfrm rot="5400000">
                <a:off x="7586409" y="2957744"/>
                <a:ext cx="0" cy="4000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507" name="Text Box 75"/>
          <p:cNvSpPr txBox="1">
            <a:spLocks noChangeArrowheads="1"/>
          </p:cNvSpPr>
          <p:nvPr/>
        </p:nvSpPr>
        <p:spPr bwMode="auto">
          <a:xfrm>
            <a:off x="2354464" y="976313"/>
            <a:ext cx="44278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CC00FF"/>
                </a:solidFill>
              </a:rPr>
              <a:t>Another example (battery and switch)</a:t>
            </a:r>
          </a:p>
        </p:txBody>
      </p:sp>
      <p:sp>
        <p:nvSpPr>
          <p:cNvPr id="274509" name="Text Box 77"/>
          <p:cNvSpPr txBox="1">
            <a:spLocks noChangeArrowheads="1"/>
          </p:cNvSpPr>
          <p:nvPr/>
        </p:nvSpPr>
        <p:spPr bwMode="auto">
          <a:xfrm>
            <a:off x="2220685" y="152404"/>
            <a:ext cx="4673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Step Function Source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421594" y="1487488"/>
            <a:ext cx="7539719" cy="1831068"/>
            <a:chOff x="421594" y="1487488"/>
            <a:chExt cx="7539719" cy="1831068"/>
          </a:xfrm>
        </p:grpSpPr>
        <p:grpSp>
          <p:nvGrpSpPr>
            <p:cNvPr id="274436" name="Group 4"/>
            <p:cNvGrpSpPr>
              <a:grpSpLocks/>
            </p:cNvGrpSpPr>
            <p:nvPr/>
          </p:nvGrpSpPr>
          <p:grpSpPr bwMode="auto">
            <a:xfrm>
              <a:off x="2779713" y="2019300"/>
              <a:ext cx="5181600" cy="76200"/>
              <a:chOff x="1152" y="1728"/>
              <a:chExt cx="3264" cy="48"/>
            </a:xfrm>
          </p:grpSpPr>
          <p:sp>
            <p:nvSpPr>
              <p:cNvPr id="274437" name="Freeform 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38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4439" name="Group 7"/>
            <p:cNvGrpSpPr>
              <a:grpSpLocks/>
            </p:cNvGrpSpPr>
            <p:nvPr/>
          </p:nvGrpSpPr>
          <p:grpSpPr bwMode="auto">
            <a:xfrm>
              <a:off x="2779713" y="2743200"/>
              <a:ext cx="5181600" cy="76200"/>
              <a:chOff x="1152" y="1728"/>
              <a:chExt cx="3264" cy="48"/>
            </a:xfrm>
          </p:grpSpPr>
          <p:sp>
            <p:nvSpPr>
              <p:cNvPr id="274440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41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444" name="Freeform 12"/>
            <p:cNvSpPr>
              <a:spLocks/>
            </p:cNvSpPr>
            <p:nvPr/>
          </p:nvSpPr>
          <p:spPr bwMode="auto">
            <a:xfrm flipH="1">
              <a:off x="2012950" y="2057400"/>
              <a:ext cx="42863" cy="333375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0" y="0"/>
                </a:cxn>
              </a:cxnLst>
              <a:rect l="0" t="0" r="r" b="b"/>
              <a:pathLst>
                <a:path w="1" h="114">
                  <a:moveTo>
                    <a:pt x="0" y="11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5" name="Line 13"/>
            <p:cNvSpPr>
              <a:spLocks noChangeShapeType="1"/>
            </p:cNvSpPr>
            <p:nvPr/>
          </p:nvSpPr>
          <p:spPr bwMode="auto">
            <a:xfrm flipV="1">
              <a:off x="2055813" y="1778000"/>
              <a:ext cx="473075" cy="279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6" name="Line 14"/>
            <p:cNvSpPr>
              <a:spLocks noChangeShapeType="1"/>
            </p:cNvSpPr>
            <p:nvPr/>
          </p:nvSpPr>
          <p:spPr bwMode="auto">
            <a:xfrm flipH="1">
              <a:off x="2055813" y="2781300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7" name="Line 15"/>
            <p:cNvSpPr>
              <a:spLocks noChangeShapeType="1"/>
            </p:cNvSpPr>
            <p:nvPr/>
          </p:nvSpPr>
          <p:spPr bwMode="auto">
            <a:xfrm flipV="1">
              <a:off x="2055813" y="2501900"/>
              <a:ext cx="0" cy="279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84" name="Line 52"/>
            <p:cNvSpPr>
              <a:spLocks noChangeShapeType="1"/>
            </p:cNvSpPr>
            <p:nvPr/>
          </p:nvSpPr>
          <p:spPr bwMode="auto">
            <a:xfrm>
              <a:off x="1790700" y="2400300"/>
              <a:ext cx="5207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4485" name="Line 53"/>
            <p:cNvSpPr>
              <a:spLocks noChangeShapeType="1"/>
            </p:cNvSpPr>
            <p:nvPr/>
          </p:nvSpPr>
          <p:spPr bwMode="auto">
            <a:xfrm>
              <a:off x="1905000" y="2501900"/>
              <a:ext cx="2921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4487" name="Line 55"/>
            <p:cNvSpPr>
              <a:spLocks noChangeShapeType="1"/>
            </p:cNvSpPr>
            <p:nvPr/>
          </p:nvSpPr>
          <p:spPr bwMode="auto">
            <a:xfrm flipH="1">
              <a:off x="2362200" y="20574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4488" name="Freeform 56"/>
            <p:cNvSpPr>
              <a:spLocks/>
            </p:cNvSpPr>
            <p:nvPr/>
          </p:nvSpPr>
          <p:spPr bwMode="auto">
            <a:xfrm>
              <a:off x="2197100" y="1866900"/>
              <a:ext cx="342900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24"/>
                </a:cxn>
                <a:cxn ang="0">
                  <a:pos x="200" y="88"/>
                </a:cxn>
                <a:cxn ang="0">
                  <a:pos x="216" y="208"/>
                </a:cxn>
              </a:cxnLst>
              <a:rect l="0" t="0" r="r" b="b"/>
              <a:pathLst>
                <a:path w="216" h="208">
                  <a:moveTo>
                    <a:pt x="0" y="0"/>
                  </a:moveTo>
                  <a:cubicBezTo>
                    <a:pt x="20" y="4"/>
                    <a:pt x="87" y="9"/>
                    <a:pt x="120" y="24"/>
                  </a:cubicBezTo>
                  <a:cubicBezTo>
                    <a:pt x="153" y="39"/>
                    <a:pt x="184" y="57"/>
                    <a:pt x="200" y="88"/>
                  </a:cubicBezTo>
                  <a:cubicBezTo>
                    <a:pt x="216" y="119"/>
                    <a:pt x="213" y="183"/>
                    <a:pt x="216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4490" name="Object 58"/>
            <p:cNvGraphicFramePr>
              <a:graphicFrameLocks noChangeAspect="1"/>
            </p:cNvGraphicFramePr>
            <p:nvPr/>
          </p:nvGraphicFramePr>
          <p:xfrm>
            <a:off x="4664756" y="2223635"/>
            <a:ext cx="3698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90500" imgH="228600" progId="Equation.DSMT4">
                    <p:embed/>
                  </p:oleObj>
                </mc:Choice>
                <mc:Fallback>
                  <p:oleObj name="Equation" r:id="rId3" imgW="190500" imgH="228600" progId="Equation.DSMT4">
                    <p:embed/>
                    <p:pic>
                      <p:nvPicPr>
                        <p:cNvPr id="0" name="Picture 3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4756" y="2223635"/>
                          <a:ext cx="369888" cy="444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4500" name="Object 68"/>
            <p:cNvGraphicFramePr>
              <a:graphicFrameLocks noChangeAspect="1"/>
            </p:cNvGraphicFramePr>
            <p:nvPr/>
          </p:nvGraphicFramePr>
          <p:xfrm>
            <a:off x="2881313" y="2235200"/>
            <a:ext cx="712787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82391" imgH="253890" progId="Equation.DSMT4">
                    <p:embed/>
                  </p:oleObj>
                </mc:Choice>
                <mc:Fallback>
                  <p:oleObj name="Equation" r:id="rId5" imgW="482391" imgH="253890" progId="Equation.DSMT4">
                    <p:embed/>
                    <p:pic>
                      <p:nvPicPr>
                        <p:cNvPr id="0" name="Picture 3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1313" y="2235200"/>
                          <a:ext cx="712787" cy="376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4501" name="Text Box 69"/>
            <p:cNvSpPr txBox="1">
              <a:spLocks noChangeArrowheads="1"/>
            </p:cNvSpPr>
            <p:nvPr/>
          </p:nvSpPr>
          <p:spPr bwMode="auto">
            <a:xfrm>
              <a:off x="2638425" y="2043113"/>
              <a:ext cx="3175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74502" name="Text Box 70"/>
            <p:cNvSpPr txBox="1">
              <a:spLocks noChangeArrowheads="1"/>
            </p:cNvSpPr>
            <p:nvPr/>
          </p:nvSpPr>
          <p:spPr bwMode="auto">
            <a:xfrm>
              <a:off x="2651125" y="2411413"/>
              <a:ext cx="260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39" name="Object 32"/>
            <p:cNvGraphicFramePr>
              <a:graphicFrameLocks noChangeAspect="1"/>
            </p:cNvGraphicFramePr>
            <p:nvPr/>
          </p:nvGraphicFramePr>
          <p:xfrm>
            <a:off x="2490561" y="3001056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42603" imgH="177646" progId="Equation.DSMT4">
                    <p:embed/>
                  </p:oleObj>
                </mc:Choice>
                <mc:Fallback>
                  <p:oleObj name="Equation" r:id="rId7" imgW="342603" imgH="177646" progId="Equation.DSMT4">
                    <p:embed/>
                    <p:pic>
                      <p:nvPicPr>
                        <p:cNvPr id="0" name="Picture 3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0561" y="3001056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4508" name="Object 76"/>
            <p:cNvGraphicFramePr>
              <a:graphicFrameLocks noChangeAspect="1"/>
            </p:cNvGraphicFramePr>
            <p:nvPr/>
          </p:nvGraphicFramePr>
          <p:xfrm>
            <a:off x="421594" y="2279423"/>
            <a:ext cx="116363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647700" imgH="228600" progId="Equation.DSMT4">
                    <p:embed/>
                  </p:oleObj>
                </mc:Choice>
                <mc:Fallback>
                  <p:oleObj name="Equation" r:id="rId9" imgW="647700" imgH="228600" progId="Equation.DSMT4">
                    <p:embed/>
                    <p:pic>
                      <p:nvPicPr>
                        <p:cNvPr id="0" name="Picture 3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594" y="2279423"/>
                          <a:ext cx="1163637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77"/>
            <p:cNvGraphicFramePr>
              <a:graphicFrameLocks noChangeAspect="1"/>
            </p:cNvGraphicFramePr>
            <p:nvPr/>
          </p:nvGraphicFramePr>
          <p:xfrm>
            <a:off x="1423988" y="1487488"/>
            <a:ext cx="569912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17087" imgH="177569" progId="Equation.DSMT4">
                    <p:embed/>
                  </p:oleObj>
                </mc:Choice>
                <mc:Fallback>
                  <p:oleObj name="Equation" r:id="rId11" imgW="317087" imgH="177569" progId="Equation.DSMT4">
                    <p:embed/>
                    <p:pic>
                      <p:nvPicPr>
                        <p:cNvPr id="0" name="Picture 3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3988" y="1487488"/>
                          <a:ext cx="569912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Group 44"/>
          <p:cNvGrpSpPr/>
          <p:nvPr/>
        </p:nvGrpSpPr>
        <p:grpSpPr>
          <a:xfrm>
            <a:off x="2111828" y="3836080"/>
            <a:ext cx="5025741" cy="1924277"/>
            <a:chOff x="1752600" y="3792538"/>
            <a:chExt cx="5025741" cy="1924277"/>
          </a:xfrm>
        </p:grpSpPr>
        <p:sp>
          <p:nvSpPr>
            <p:cNvPr id="274492" name="Line 60"/>
            <p:cNvSpPr>
              <a:spLocks noChangeShapeType="1"/>
            </p:cNvSpPr>
            <p:nvPr/>
          </p:nvSpPr>
          <p:spPr bwMode="auto">
            <a:xfrm>
              <a:off x="2197100" y="5054600"/>
              <a:ext cx="4203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4493" name="Line 61"/>
            <p:cNvSpPr>
              <a:spLocks noChangeShapeType="1"/>
            </p:cNvSpPr>
            <p:nvPr/>
          </p:nvSpPr>
          <p:spPr bwMode="auto">
            <a:xfrm>
              <a:off x="2959100" y="3848100"/>
              <a:ext cx="0" cy="170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4495" name="Object 63"/>
            <p:cNvGraphicFramePr>
              <a:graphicFrameLocks noChangeAspect="1"/>
            </p:cNvGraphicFramePr>
            <p:nvPr/>
          </p:nvGraphicFramePr>
          <p:xfrm>
            <a:off x="1968500" y="4129088"/>
            <a:ext cx="646113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93529" imgH="253890" progId="Equation.DSMT4">
                    <p:embed/>
                  </p:oleObj>
                </mc:Choice>
                <mc:Fallback>
                  <p:oleObj name="Equation" r:id="rId13" imgW="393529" imgH="253890" progId="Equation.DSMT4">
                    <p:embed/>
                    <p:pic>
                      <p:nvPicPr>
                        <p:cNvPr id="0" name="Picture 3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500" y="4129088"/>
                          <a:ext cx="646113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4496" name="Line 64"/>
            <p:cNvSpPr>
              <a:spLocks noChangeShapeType="1"/>
            </p:cNvSpPr>
            <p:nvPr/>
          </p:nvSpPr>
          <p:spPr bwMode="auto">
            <a:xfrm flipV="1">
              <a:off x="2959100" y="4064000"/>
              <a:ext cx="0" cy="1003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4499" name="Text Box 67"/>
            <p:cNvSpPr txBox="1">
              <a:spLocks noChangeArrowheads="1"/>
            </p:cNvSpPr>
            <p:nvPr/>
          </p:nvSpPr>
          <p:spPr bwMode="auto">
            <a:xfrm>
              <a:off x="4378325" y="4356100"/>
              <a:ext cx="240001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Unit step function </a:t>
              </a:r>
              <a:r>
                <a:rPr lang="en-US" sz="2000" i="1" dirty="0">
                  <a:latin typeface="Times New Roman" pitchFamily="18" charset="0"/>
                </a:rPr>
                <a:t>u</a:t>
              </a:r>
              <a:r>
                <a:rPr lang="en-US" sz="2000" dirty="0"/>
                <a:t>(</a:t>
              </a:r>
              <a:r>
                <a:rPr lang="en-US" sz="2000" i="1" dirty="0">
                  <a:latin typeface="Times New Roman" pitchFamily="18" charset="0"/>
                </a:rPr>
                <a:t>t</a:t>
              </a:r>
              <a:r>
                <a:rPr lang="en-US" sz="2000" dirty="0"/>
                <a:t>)</a:t>
              </a:r>
            </a:p>
          </p:txBody>
        </p:sp>
        <p:sp>
          <p:nvSpPr>
            <p:cNvPr id="274503" name="Line 71"/>
            <p:cNvSpPr>
              <a:spLocks noChangeShapeType="1"/>
            </p:cNvSpPr>
            <p:nvPr/>
          </p:nvSpPr>
          <p:spPr bwMode="auto">
            <a:xfrm>
              <a:off x="2959100" y="4191000"/>
              <a:ext cx="16510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4504" name="Line 72"/>
            <p:cNvSpPr>
              <a:spLocks noChangeShapeType="1"/>
            </p:cNvSpPr>
            <p:nvPr/>
          </p:nvSpPr>
          <p:spPr bwMode="auto">
            <a:xfrm>
              <a:off x="1752600" y="5067300"/>
              <a:ext cx="12319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4505" name="Line 73"/>
            <p:cNvSpPr>
              <a:spLocks noChangeShapeType="1"/>
            </p:cNvSpPr>
            <p:nvPr/>
          </p:nvSpPr>
          <p:spPr bwMode="auto">
            <a:xfrm>
              <a:off x="2972625" y="4179125"/>
              <a:ext cx="0" cy="9017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4506" name="Object 74"/>
            <p:cNvGraphicFramePr>
              <a:graphicFrameLocks noChangeAspect="1"/>
            </p:cNvGraphicFramePr>
            <p:nvPr/>
          </p:nvGraphicFramePr>
          <p:xfrm>
            <a:off x="3532415" y="5299303"/>
            <a:ext cx="1333500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812447" imgH="253890" progId="Equation.DSMT4">
                    <p:embed/>
                  </p:oleObj>
                </mc:Choice>
                <mc:Fallback>
                  <p:oleObj name="Equation" r:id="rId15" imgW="812447" imgH="253890" progId="Equation.DSMT4">
                    <p:embed/>
                    <p:pic>
                      <p:nvPicPr>
                        <p:cNvPr id="0" name="Picture 3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2415" y="5299303"/>
                          <a:ext cx="1333500" cy="417512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17"/>
            <p:cNvGraphicFramePr>
              <a:graphicFrameLocks noChangeAspect="1"/>
            </p:cNvGraphicFramePr>
            <p:nvPr/>
          </p:nvGraphicFramePr>
          <p:xfrm>
            <a:off x="6576786" y="4954588"/>
            <a:ext cx="131763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88746" imgH="152136" progId="Equation.DSMT4">
                    <p:embed/>
                  </p:oleObj>
                </mc:Choice>
                <mc:Fallback>
                  <p:oleObj name="Equation" r:id="rId17" imgW="88746" imgH="152136" progId="Equation.DSMT4">
                    <p:embed/>
                    <p:pic>
                      <p:nvPicPr>
                        <p:cNvPr id="0" name="Picture 3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6786" y="4954588"/>
                          <a:ext cx="131763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17"/>
            <p:cNvGraphicFramePr>
              <a:graphicFrameLocks noChangeAspect="1"/>
            </p:cNvGraphicFramePr>
            <p:nvPr/>
          </p:nvGraphicFramePr>
          <p:xfrm>
            <a:off x="3630613" y="3792538"/>
            <a:ext cx="339725" cy="263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228402" imgH="177646" progId="Equation.DSMT4">
                    <p:embed/>
                  </p:oleObj>
                </mc:Choice>
                <mc:Fallback>
                  <p:oleObj name="Equation" r:id="rId19" imgW="228402" imgH="177646" progId="Equation.DSMT4">
                    <p:embed/>
                    <p:pic>
                      <p:nvPicPr>
                        <p:cNvPr id="0" name="Picture 3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0613" y="3792538"/>
                          <a:ext cx="339725" cy="263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0" name="Text Box 83"/>
          <p:cNvSpPr txBox="1">
            <a:spLocks noChangeArrowheads="1"/>
          </p:cNvSpPr>
          <p:nvPr/>
        </p:nvSpPr>
        <p:spPr bwMode="auto">
          <a:xfrm>
            <a:off x="1524000" y="152404"/>
            <a:ext cx="60960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Step Function Source (cont.)</a:t>
            </a:r>
          </a:p>
        </p:txBody>
      </p:sp>
      <p:sp>
        <p:nvSpPr>
          <p:cNvPr id="49" name="Text Box 78"/>
          <p:cNvSpPr txBox="1">
            <a:spLocks noChangeArrowheads="1"/>
          </p:cNvSpPr>
          <p:nvPr/>
        </p:nvSpPr>
        <p:spPr bwMode="auto">
          <a:xfrm>
            <a:off x="1340386" y="960767"/>
            <a:ext cx="63674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step function is shown propagating down the line. 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04827" y="4532313"/>
            <a:ext cx="4955949" cy="1797523"/>
            <a:chOff x="1752600" y="3752377"/>
            <a:chExt cx="4955949" cy="1797523"/>
          </a:xfrm>
        </p:grpSpPr>
        <p:sp>
          <p:nvSpPr>
            <p:cNvPr id="44" name="Line 60"/>
            <p:cNvSpPr>
              <a:spLocks noChangeShapeType="1"/>
            </p:cNvSpPr>
            <p:nvPr/>
          </p:nvSpPr>
          <p:spPr bwMode="auto">
            <a:xfrm>
              <a:off x="2197100" y="5054600"/>
              <a:ext cx="4203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61"/>
            <p:cNvSpPr>
              <a:spLocks noChangeShapeType="1"/>
            </p:cNvSpPr>
            <p:nvPr/>
          </p:nvSpPr>
          <p:spPr bwMode="auto">
            <a:xfrm>
              <a:off x="2959100" y="3848100"/>
              <a:ext cx="0" cy="170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" name="Object 63"/>
            <p:cNvGraphicFramePr>
              <a:graphicFrameLocks noChangeAspect="1"/>
            </p:cNvGraphicFramePr>
            <p:nvPr/>
          </p:nvGraphicFramePr>
          <p:xfrm>
            <a:off x="1968500" y="4129088"/>
            <a:ext cx="646113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93529" imgH="253890" progId="Equation.DSMT4">
                    <p:embed/>
                  </p:oleObj>
                </mc:Choice>
                <mc:Fallback>
                  <p:oleObj name="Equation" r:id="rId3" imgW="393529" imgH="253890" progId="Equation.DSMT4">
                    <p:embed/>
                    <p:pic>
                      <p:nvPicPr>
                        <p:cNvPr id="0" name="Picture 3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500" y="4129088"/>
                          <a:ext cx="646113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Line 64"/>
            <p:cNvSpPr>
              <a:spLocks noChangeShapeType="1"/>
            </p:cNvSpPr>
            <p:nvPr/>
          </p:nvSpPr>
          <p:spPr bwMode="auto">
            <a:xfrm flipV="1">
              <a:off x="2959100" y="4064000"/>
              <a:ext cx="0" cy="1003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71"/>
            <p:cNvSpPr>
              <a:spLocks noChangeShapeType="1"/>
            </p:cNvSpPr>
            <p:nvPr/>
          </p:nvSpPr>
          <p:spPr bwMode="auto">
            <a:xfrm>
              <a:off x="2959100" y="4191000"/>
              <a:ext cx="16510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72"/>
            <p:cNvSpPr>
              <a:spLocks noChangeShapeType="1"/>
            </p:cNvSpPr>
            <p:nvPr/>
          </p:nvSpPr>
          <p:spPr bwMode="auto">
            <a:xfrm>
              <a:off x="1752600" y="5067300"/>
              <a:ext cx="12319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73"/>
            <p:cNvSpPr>
              <a:spLocks noChangeShapeType="1"/>
            </p:cNvSpPr>
            <p:nvPr/>
          </p:nvSpPr>
          <p:spPr bwMode="auto">
            <a:xfrm>
              <a:off x="2972625" y="4179125"/>
              <a:ext cx="0" cy="9017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9" name="Object 74"/>
            <p:cNvGraphicFramePr>
              <a:graphicFrameLocks noChangeAspect="1"/>
            </p:cNvGraphicFramePr>
            <p:nvPr/>
          </p:nvGraphicFramePr>
          <p:xfrm>
            <a:off x="4180073" y="4384202"/>
            <a:ext cx="1582738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965200" imgH="254000" progId="Equation.DSMT4">
                    <p:embed/>
                  </p:oleObj>
                </mc:Choice>
                <mc:Fallback>
                  <p:oleObj name="Equation" r:id="rId5" imgW="965200" imgH="254000" progId="Equation.DSMT4">
                    <p:embed/>
                    <p:pic>
                      <p:nvPicPr>
                        <p:cNvPr id="0" name="Picture 3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0073" y="4384202"/>
                          <a:ext cx="1582738" cy="417512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17"/>
            <p:cNvGraphicFramePr>
              <a:graphicFrameLocks noChangeAspect="1"/>
            </p:cNvGraphicFramePr>
            <p:nvPr/>
          </p:nvGraphicFramePr>
          <p:xfrm>
            <a:off x="6576786" y="4954588"/>
            <a:ext cx="131763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88746" imgH="152136" progId="Equation.DSMT4">
                    <p:embed/>
                  </p:oleObj>
                </mc:Choice>
                <mc:Fallback>
                  <p:oleObj name="Equation" r:id="rId7" imgW="88746" imgH="152136" progId="Equation.DSMT4">
                    <p:embed/>
                    <p:pic>
                      <p:nvPicPr>
                        <p:cNvPr id="0" name="Picture 3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6786" y="4954588"/>
                          <a:ext cx="131763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17"/>
            <p:cNvGraphicFramePr>
              <a:graphicFrameLocks noChangeAspect="1"/>
            </p:cNvGraphicFramePr>
            <p:nvPr/>
          </p:nvGraphicFramePr>
          <p:xfrm>
            <a:off x="3678423" y="3752377"/>
            <a:ext cx="244475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65028" imgH="228501" progId="Equation.DSMT4">
                    <p:embed/>
                  </p:oleObj>
                </mc:Choice>
                <mc:Fallback>
                  <p:oleObj name="Equation" r:id="rId9" imgW="165028" imgH="228501" progId="Equation.DSMT4">
                    <p:embed/>
                    <p:pic>
                      <p:nvPicPr>
                        <p:cNvPr id="0" name="Picture 3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8423" y="3752377"/>
                          <a:ext cx="244475" cy="341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" name="Group 62"/>
          <p:cNvGrpSpPr/>
          <p:nvPr/>
        </p:nvGrpSpPr>
        <p:grpSpPr>
          <a:xfrm>
            <a:off x="1510353" y="1884094"/>
            <a:ext cx="6660593" cy="1969614"/>
            <a:chOff x="1510353" y="1884094"/>
            <a:chExt cx="6660593" cy="1969614"/>
          </a:xfrm>
        </p:grpSpPr>
        <p:sp>
          <p:nvSpPr>
            <p:cNvPr id="282650" name="Freeform 26"/>
            <p:cNvSpPr>
              <a:spLocks/>
            </p:cNvSpPr>
            <p:nvPr/>
          </p:nvSpPr>
          <p:spPr bwMode="auto">
            <a:xfrm>
              <a:off x="3056021" y="3102594"/>
              <a:ext cx="511492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8"/>
            <p:cNvGrpSpPr>
              <a:grpSpLocks/>
            </p:cNvGrpSpPr>
            <p:nvPr/>
          </p:nvGrpSpPr>
          <p:grpSpPr bwMode="auto">
            <a:xfrm>
              <a:off x="2989346" y="3777508"/>
              <a:ext cx="5181600" cy="76200"/>
              <a:chOff x="1152" y="1728"/>
              <a:chExt cx="3264" cy="48"/>
            </a:xfrm>
          </p:grpSpPr>
          <p:sp>
            <p:nvSpPr>
              <p:cNvPr id="282653" name="Freeform 29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654" name="Oval 30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2664" name="Line 40"/>
            <p:cNvSpPr>
              <a:spLocks noChangeShapeType="1"/>
            </p:cNvSpPr>
            <p:nvPr/>
          </p:nvSpPr>
          <p:spPr bwMode="auto">
            <a:xfrm>
              <a:off x="3029033" y="2418608"/>
              <a:ext cx="0" cy="673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665" name="Line 41"/>
            <p:cNvSpPr>
              <a:spLocks noChangeShapeType="1"/>
            </p:cNvSpPr>
            <p:nvPr/>
          </p:nvSpPr>
          <p:spPr bwMode="auto">
            <a:xfrm>
              <a:off x="3041733" y="3091708"/>
              <a:ext cx="13335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666" name="Line 42"/>
            <p:cNvSpPr>
              <a:spLocks noChangeShapeType="1"/>
            </p:cNvSpPr>
            <p:nvPr/>
          </p:nvSpPr>
          <p:spPr bwMode="auto">
            <a:xfrm>
              <a:off x="3054433" y="2393208"/>
              <a:ext cx="12700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667" name="Line 43"/>
            <p:cNvSpPr>
              <a:spLocks noChangeShapeType="1"/>
            </p:cNvSpPr>
            <p:nvPr/>
          </p:nvSpPr>
          <p:spPr bwMode="auto">
            <a:xfrm>
              <a:off x="4337133" y="2393208"/>
              <a:ext cx="0" cy="6985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668" name="Line 44"/>
            <p:cNvSpPr>
              <a:spLocks noChangeShapeType="1"/>
            </p:cNvSpPr>
            <p:nvPr/>
          </p:nvSpPr>
          <p:spPr bwMode="auto">
            <a:xfrm>
              <a:off x="4895933" y="3091708"/>
              <a:ext cx="18161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669" name="Line 45"/>
            <p:cNvSpPr>
              <a:spLocks noChangeShapeType="1"/>
            </p:cNvSpPr>
            <p:nvPr/>
          </p:nvSpPr>
          <p:spPr bwMode="auto">
            <a:xfrm>
              <a:off x="4337133" y="2418608"/>
              <a:ext cx="0" cy="673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670" name="Line 46"/>
            <p:cNvSpPr>
              <a:spLocks noChangeShapeType="1"/>
            </p:cNvSpPr>
            <p:nvPr/>
          </p:nvSpPr>
          <p:spPr bwMode="auto">
            <a:xfrm>
              <a:off x="4349833" y="3091708"/>
              <a:ext cx="12954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671" name="Line 47"/>
            <p:cNvSpPr>
              <a:spLocks noChangeShapeType="1"/>
            </p:cNvSpPr>
            <p:nvPr/>
          </p:nvSpPr>
          <p:spPr bwMode="auto">
            <a:xfrm>
              <a:off x="4337133" y="2393208"/>
              <a:ext cx="13208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672" name="Line 48"/>
            <p:cNvSpPr>
              <a:spLocks noChangeShapeType="1"/>
            </p:cNvSpPr>
            <p:nvPr/>
          </p:nvSpPr>
          <p:spPr bwMode="auto">
            <a:xfrm>
              <a:off x="5645233" y="2393208"/>
              <a:ext cx="0" cy="69850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693" name="Freeform 69"/>
            <p:cNvSpPr>
              <a:spLocks/>
            </p:cNvSpPr>
            <p:nvPr/>
          </p:nvSpPr>
          <p:spPr bwMode="auto">
            <a:xfrm flipH="1">
              <a:off x="2171783" y="3091708"/>
              <a:ext cx="42863" cy="333375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0" y="0"/>
                </a:cxn>
              </a:cxnLst>
              <a:rect l="0" t="0" r="r" b="b"/>
              <a:pathLst>
                <a:path w="1" h="114">
                  <a:moveTo>
                    <a:pt x="0" y="11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694" name="Line 70"/>
            <p:cNvSpPr>
              <a:spLocks noChangeShapeType="1"/>
            </p:cNvSpPr>
            <p:nvPr/>
          </p:nvSpPr>
          <p:spPr bwMode="auto">
            <a:xfrm flipV="1">
              <a:off x="2214646" y="2812308"/>
              <a:ext cx="473075" cy="279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695" name="Line 71"/>
            <p:cNvSpPr>
              <a:spLocks noChangeShapeType="1"/>
            </p:cNvSpPr>
            <p:nvPr/>
          </p:nvSpPr>
          <p:spPr bwMode="auto">
            <a:xfrm flipH="1">
              <a:off x="2214646" y="3815608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696" name="Line 72"/>
            <p:cNvSpPr>
              <a:spLocks noChangeShapeType="1"/>
            </p:cNvSpPr>
            <p:nvPr/>
          </p:nvSpPr>
          <p:spPr bwMode="auto">
            <a:xfrm flipV="1">
              <a:off x="2214646" y="3536208"/>
              <a:ext cx="0" cy="279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697" name="Line 73"/>
            <p:cNvSpPr>
              <a:spLocks noChangeShapeType="1"/>
            </p:cNvSpPr>
            <p:nvPr/>
          </p:nvSpPr>
          <p:spPr bwMode="auto">
            <a:xfrm>
              <a:off x="1949533" y="3434608"/>
              <a:ext cx="5207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698" name="Line 74"/>
            <p:cNvSpPr>
              <a:spLocks noChangeShapeType="1"/>
            </p:cNvSpPr>
            <p:nvPr/>
          </p:nvSpPr>
          <p:spPr bwMode="auto">
            <a:xfrm>
              <a:off x="2063833" y="3536208"/>
              <a:ext cx="2921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701" name="Freeform 77"/>
            <p:cNvSpPr>
              <a:spLocks/>
            </p:cNvSpPr>
            <p:nvPr/>
          </p:nvSpPr>
          <p:spPr bwMode="auto">
            <a:xfrm>
              <a:off x="2355933" y="2901208"/>
              <a:ext cx="342900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24"/>
                </a:cxn>
                <a:cxn ang="0">
                  <a:pos x="200" y="88"/>
                </a:cxn>
                <a:cxn ang="0">
                  <a:pos x="216" y="208"/>
                </a:cxn>
              </a:cxnLst>
              <a:rect l="0" t="0" r="r" b="b"/>
              <a:pathLst>
                <a:path w="216" h="208">
                  <a:moveTo>
                    <a:pt x="0" y="0"/>
                  </a:moveTo>
                  <a:cubicBezTo>
                    <a:pt x="20" y="4"/>
                    <a:pt x="87" y="9"/>
                    <a:pt x="120" y="24"/>
                  </a:cubicBezTo>
                  <a:cubicBezTo>
                    <a:pt x="153" y="39"/>
                    <a:pt x="184" y="57"/>
                    <a:pt x="200" y="88"/>
                  </a:cubicBezTo>
                  <a:cubicBezTo>
                    <a:pt x="216" y="119"/>
                    <a:pt x="213" y="183"/>
                    <a:pt x="216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700" name="Line 76"/>
            <p:cNvSpPr>
              <a:spLocks noChangeShapeType="1"/>
            </p:cNvSpPr>
            <p:nvPr/>
          </p:nvSpPr>
          <p:spPr bwMode="auto">
            <a:xfrm flipH="1">
              <a:off x="2521033" y="309170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2708" name="Object 84"/>
            <p:cNvGraphicFramePr>
              <a:graphicFrameLocks noChangeAspect="1"/>
            </p:cNvGraphicFramePr>
            <p:nvPr/>
          </p:nvGraphicFramePr>
          <p:xfrm>
            <a:off x="3040249" y="3256829"/>
            <a:ext cx="712788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482391" imgH="253890" progId="Equation.DSMT4">
                    <p:embed/>
                  </p:oleObj>
                </mc:Choice>
                <mc:Fallback>
                  <p:oleObj name="Equation" r:id="rId11" imgW="482391" imgH="253890" progId="Equation.DSMT4">
                    <p:embed/>
                    <p:pic>
                      <p:nvPicPr>
                        <p:cNvPr id="0" name="Picture 3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0249" y="3256829"/>
                          <a:ext cx="712788" cy="3762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2709" name="Text Box 85"/>
            <p:cNvSpPr txBox="1">
              <a:spLocks noChangeArrowheads="1"/>
            </p:cNvSpPr>
            <p:nvPr/>
          </p:nvSpPr>
          <p:spPr bwMode="auto">
            <a:xfrm>
              <a:off x="2898858" y="3077421"/>
              <a:ext cx="3175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82710" name="Text Box 86"/>
            <p:cNvSpPr txBox="1">
              <a:spLocks noChangeArrowheads="1"/>
            </p:cNvSpPr>
            <p:nvPr/>
          </p:nvSpPr>
          <p:spPr bwMode="auto">
            <a:xfrm>
              <a:off x="2911558" y="3445721"/>
              <a:ext cx="260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82651" name="Oval 27"/>
            <p:cNvSpPr>
              <a:spLocks noChangeArrowheads="1"/>
            </p:cNvSpPr>
            <p:nvPr/>
          </p:nvSpPr>
          <p:spPr bwMode="auto">
            <a:xfrm>
              <a:off x="2989346" y="305360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49188" name="Object 84"/>
            <p:cNvGraphicFramePr>
              <a:graphicFrameLocks noChangeAspect="1"/>
            </p:cNvGraphicFramePr>
            <p:nvPr/>
          </p:nvGraphicFramePr>
          <p:xfrm>
            <a:off x="4634903" y="3251541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500" imgH="228600" progId="Equation.DSMT4">
                    <p:embed/>
                  </p:oleObj>
                </mc:Choice>
                <mc:Fallback>
                  <p:oleObj name="Equation" r:id="rId13" imgW="190500" imgH="228600" progId="Equation.DSMT4">
                    <p:embed/>
                    <p:pic>
                      <p:nvPicPr>
                        <p:cNvPr id="0" name="Picture 3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4903" y="3251541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AutoShape 140"/>
            <p:cNvSpPr>
              <a:spLocks noChangeArrowheads="1"/>
            </p:cNvSpPr>
            <p:nvPr/>
          </p:nvSpPr>
          <p:spPr bwMode="auto">
            <a:xfrm>
              <a:off x="6021451" y="2607459"/>
              <a:ext cx="749300" cy="2540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" name="Object 77"/>
            <p:cNvGraphicFramePr>
              <a:graphicFrameLocks noChangeAspect="1"/>
            </p:cNvGraphicFramePr>
            <p:nvPr/>
          </p:nvGraphicFramePr>
          <p:xfrm>
            <a:off x="1788166" y="1949636"/>
            <a:ext cx="569912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317087" imgH="177569" progId="Equation.DSMT4">
                    <p:embed/>
                  </p:oleObj>
                </mc:Choice>
                <mc:Fallback>
                  <p:oleObj name="Equation" r:id="rId15" imgW="317087" imgH="177569" progId="Equation.DSMT4">
                    <p:embed/>
                    <p:pic>
                      <p:nvPicPr>
                        <p:cNvPr id="0" name="Picture 3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8166" y="1949636"/>
                          <a:ext cx="569912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9190" name="Object 6"/>
            <p:cNvGraphicFramePr>
              <a:graphicFrameLocks noChangeAspect="1"/>
            </p:cNvGraphicFramePr>
            <p:nvPr/>
          </p:nvGraphicFramePr>
          <p:xfrm>
            <a:off x="3343462" y="1905866"/>
            <a:ext cx="593725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330200" imgH="228600" progId="Equation.DSMT4">
                    <p:embed/>
                  </p:oleObj>
                </mc:Choice>
                <mc:Fallback>
                  <p:oleObj name="Equation" r:id="rId17" imgW="330200" imgH="228600" progId="Equation.DSMT4">
                    <p:embed/>
                    <p:pic>
                      <p:nvPicPr>
                        <p:cNvPr id="0" name="Picture 3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3462" y="1905866"/>
                          <a:ext cx="593725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9191" name="Object 7"/>
            <p:cNvGraphicFramePr>
              <a:graphicFrameLocks noChangeAspect="1"/>
            </p:cNvGraphicFramePr>
            <p:nvPr/>
          </p:nvGraphicFramePr>
          <p:xfrm>
            <a:off x="4661087" y="1928320"/>
            <a:ext cx="615950" cy="407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42751" imgH="228501" progId="Equation.DSMT4">
                    <p:embed/>
                  </p:oleObj>
                </mc:Choice>
                <mc:Fallback>
                  <p:oleObj name="Equation" r:id="rId19" imgW="342751" imgH="228501" progId="Equation.DSMT4">
                    <p:embed/>
                    <p:pic>
                      <p:nvPicPr>
                        <p:cNvPr id="0" name="Picture 3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1087" y="1928320"/>
                          <a:ext cx="615950" cy="407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9192" name="Object 8"/>
            <p:cNvGraphicFramePr>
              <a:graphicFrameLocks noChangeAspect="1"/>
            </p:cNvGraphicFramePr>
            <p:nvPr/>
          </p:nvGraphicFramePr>
          <p:xfrm>
            <a:off x="6561098" y="1884094"/>
            <a:ext cx="296862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65028" imgH="228501" progId="Equation.DSMT4">
                    <p:embed/>
                  </p:oleObj>
                </mc:Choice>
                <mc:Fallback>
                  <p:oleObj name="Equation" r:id="rId21" imgW="165028" imgH="228501" progId="Equation.DSMT4">
                    <p:embed/>
                    <p:pic>
                      <p:nvPicPr>
                        <p:cNvPr id="0" name="Picture 3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1098" y="1884094"/>
                          <a:ext cx="296862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6" name="Straight Connector 45"/>
            <p:cNvCxnSpPr/>
            <p:nvPr/>
          </p:nvCxnSpPr>
          <p:spPr>
            <a:xfrm>
              <a:off x="5861463" y="2388920"/>
              <a:ext cx="158931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7" name="Object 42"/>
            <p:cNvGraphicFramePr>
              <a:graphicFrameLocks noChangeAspect="1"/>
            </p:cNvGraphicFramePr>
            <p:nvPr/>
          </p:nvGraphicFramePr>
          <p:xfrm>
            <a:off x="6918297" y="2470109"/>
            <a:ext cx="373063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165028" imgH="228501" progId="Equation.DSMT4">
                    <p:embed/>
                  </p:oleObj>
                </mc:Choice>
                <mc:Fallback>
                  <p:oleObj name="Equation" r:id="rId23" imgW="165028" imgH="228501" progId="Equation.DSMT4">
                    <p:embed/>
                    <p:pic>
                      <p:nvPicPr>
                        <p:cNvPr id="0" name="Picture 3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8297" y="2470109"/>
                          <a:ext cx="373063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9194" name="Object 10"/>
            <p:cNvGraphicFramePr>
              <a:graphicFrameLocks noChangeAspect="1"/>
            </p:cNvGraphicFramePr>
            <p:nvPr/>
          </p:nvGraphicFramePr>
          <p:xfrm>
            <a:off x="1510353" y="3255241"/>
            <a:ext cx="296863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165028" imgH="228501" progId="Equation.DSMT4">
                    <p:embed/>
                  </p:oleObj>
                </mc:Choice>
                <mc:Fallback>
                  <p:oleObj name="Equation" r:id="rId25" imgW="165028" imgH="228501" progId="Equation.DSMT4">
                    <p:embed/>
                    <p:pic>
                      <p:nvPicPr>
                        <p:cNvPr id="0" name="Picture 3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0353" y="3255241"/>
                          <a:ext cx="296863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9195" name="Object 11"/>
            <p:cNvGraphicFramePr>
              <a:graphicFrameLocks noChangeAspect="1"/>
            </p:cNvGraphicFramePr>
            <p:nvPr/>
          </p:nvGraphicFramePr>
          <p:xfrm>
            <a:off x="1657084" y="2657887"/>
            <a:ext cx="569912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317087" imgH="177569" progId="Equation.DSMT4">
                    <p:embed/>
                  </p:oleObj>
                </mc:Choice>
                <mc:Fallback>
                  <p:oleObj name="Equation" r:id="rId26" imgW="317087" imgH="177569" progId="Equation.DSMT4">
                    <p:embed/>
                    <p:pic>
                      <p:nvPicPr>
                        <p:cNvPr id="0" name="Picture 3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7084" y="2657887"/>
                          <a:ext cx="569912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" name="Line 41"/>
            <p:cNvSpPr>
              <a:spLocks noChangeShapeType="1"/>
            </p:cNvSpPr>
            <p:nvPr/>
          </p:nvSpPr>
          <p:spPr bwMode="auto">
            <a:xfrm>
              <a:off x="1709718" y="2412836"/>
              <a:ext cx="13335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657600" y="6162675"/>
            <a:ext cx="25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dirty="0"/>
              <a:t> unit step function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89" name="Text Box 53"/>
          <p:cNvSpPr txBox="1">
            <a:spLocks noChangeArrowheads="1"/>
          </p:cNvSpPr>
          <p:nvPr/>
        </p:nvSpPr>
        <p:spPr bwMode="auto">
          <a:xfrm>
            <a:off x="2553154" y="1076566"/>
            <a:ext cx="3998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Steady-state solution (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</a:t>
            </a:r>
            <a:r>
              <a:rPr lang="en-US" sz="2400" dirty="0">
                <a:solidFill>
                  <a:srgbClr val="0000FF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270418" name="Text Box 82"/>
          <p:cNvSpPr txBox="1">
            <a:spLocks noChangeArrowheads="1"/>
          </p:cNvSpPr>
          <p:nvPr/>
        </p:nvSpPr>
        <p:spPr bwMode="auto">
          <a:xfrm>
            <a:off x="1338943" y="119746"/>
            <a:ext cx="60960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Step Function Source (cont.)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7" name="Text Box 78"/>
          <p:cNvSpPr txBox="1">
            <a:spLocks noChangeArrowheads="1"/>
          </p:cNvSpPr>
          <p:nvPr/>
        </p:nvSpPr>
        <p:spPr bwMode="auto">
          <a:xfrm>
            <a:off x="1552269" y="2219551"/>
            <a:ext cx="59634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steady-state voltage is just the battery voltage.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189718" y="3359604"/>
            <a:ext cx="6660593" cy="1893414"/>
            <a:chOff x="1189718" y="3359604"/>
            <a:chExt cx="6660593" cy="1893414"/>
          </a:xfrm>
        </p:grpSpPr>
        <p:sp>
          <p:nvSpPr>
            <p:cNvPr id="270354" name="Line 18"/>
            <p:cNvSpPr>
              <a:spLocks noChangeShapeType="1"/>
            </p:cNvSpPr>
            <p:nvPr/>
          </p:nvSpPr>
          <p:spPr bwMode="auto">
            <a:xfrm flipV="1">
              <a:off x="2775857" y="3873514"/>
              <a:ext cx="5029200" cy="0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735386" y="4501904"/>
              <a:ext cx="511492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" name="Group 28"/>
            <p:cNvGrpSpPr>
              <a:grpSpLocks/>
            </p:cNvGrpSpPr>
            <p:nvPr/>
          </p:nvGrpSpPr>
          <p:grpSpPr bwMode="auto">
            <a:xfrm>
              <a:off x="2668711" y="5176818"/>
              <a:ext cx="5181600" cy="76200"/>
              <a:chOff x="1152" y="1728"/>
              <a:chExt cx="3264" cy="48"/>
            </a:xfrm>
          </p:grpSpPr>
          <p:sp>
            <p:nvSpPr>
              <p:cNvPr id="64" name="Freeform 29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30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Freeform 69"/>
            <p:cNvSpPr>
              <a:spLocks/>
            </p:cNvSpPr>
            <p:nvPr/>
          </p:nvSpPr>
          <p:spPr bwMode="auto">
            <a:xfrm flipH="1">
              <a:off x="1851148" y="4491018"/>
              <a:ext cx="42863" cy="333375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0" y="0"/>
                </a:cxn>
              </a:cxnLst>
              <a:rect l="0" t="0" r="r" b="b"/>
              <a:pathLst>
                <a:path w="1" h="114">
                  <a:moveTo>
                    <a:pt x="0" y="11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70"/>
            <p:cNvSpPr>
              <a:spLocks noChangeShapeType="1"/>
            </p:cNvSpPr>
            <p:nvPr/>
          </p:nvSpPr>
          <p:spPr bwMode="auto">
            <a:xfrm flipV="1">
              <a:off x="1894011" y="4211618"/>
              <a:ext cx="473075" cy="279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71"/>
            <p:cNvSpPr>
              <a:spLocks noChangeShapeType="1"/>
            </p:cNvSpPr>
            <p:nvPr/>
          </p:nvSpPr>
          <p:spPr bwMode="auto">
            <a:xfrm flipH="1">
              <a:off x="1894011" y="5214918"/>
              <a:ext cx="7905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72"/>
            <p:cNvSpPr>
              <a:spLocks noChangeShapeType="1"/>
            </p:cNvSpPr>
            <p:nvPr/>
          </p:nvSpPr>
          <p:spPr bwMode="auto">
            <a:xfrm flipV="1">
              <a:off x="1894011" y="4935518"/>
              <a:ext cx="0" cy="279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73"/>
            <p:cNvSpPr>
              <a:spLocks noChangeShapeType="1"/>
            </p:cNvSpPr>
            <p:nvPr/>
          </p:nvSpPr>
          <p:spPr bwMode="auto">
            <a:xfrm>
              <a:off x="1628898" y="4833918"/>
              <a:ext cx="5207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74"/>
            <p:cNvSpPr>
              <a:spLocks noChangeShapeType="1"/>
            </p:cNvSpPr>
            <p:nvPr/>
          </p:nvSpPr>
          <p:spPr bwMode="auto">
            <a:xfrm>
              <a:off x="1743198" y="4935518"/>
              <a:ext cx="2921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77"/>
            <p:cNvSpPr>
              <a:spLocks/>
            </p:cNvSpPr>
            <p:nvPr/>
          </p:nvSpPr>
          <p:spPr bwMode="auto">
            <a:xfrm>
              <a:off x="2035298" y="4300518"/>
              <a:ext cx="342900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24"/>
                </a:cxn>
                <a:cxn ang="0">
                  <a:pos x="200" y="88"/>
                </a:cxn>
                <a:cxn ang="0">
                  <a:pos x="216" y="208"/>
                </a:cxn>
              </a:cxnLst>
              <a:rect l="0" t="0" r="r" b="b"/>
              <a:pathLst>
                <a:path w="216" h="208">
                  <a:moveTo>
                    <a:pt x="0" y="0"/>
                  </a:moveTo>
                  <a:cubicBezTo>
                    <a:pt x="20" y="4"/>
                    <a:pt x="87" y="9"/>
                    <a:pt x="120" y="24"/>
                  </a:cubicBezTo>
                  <a:cubicBezTo>
                    <a:pt x="153" y="39"/>
                    <a:pt x="184" y="57"/>
                    <a:pt x="200" y="88"/>
                  </a:cubicBezTo>
                  <a:cubicBezTo>
                    <a:pt x="216" y="119"/>
                    <a:pt x="213" y="183"/>
                    <a:pt x="216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76"/>
            <p:cNvSpPr>
              <a:spLocks noChangeShapeType="1"/>
            </p:cNvSpPr>
            <p:nvPr/>
          </p:nvSpPr>
          <p:spPr bwMode="auto">
            <a:xfrm flipH="1">
              <a:off x="2200398" y="449101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" name="Object 84"/>
            <p:cNvGraphicFramePr>
              <a:graphicFrameLocks noChangeAspect="1"/>
            </p:cNvGraphicFramePr>
            <p:nvPr/>
          </p:nvGraphicFramePr>
          <p:xfrm>
            <a:off x="2719614" y="4656139"/>
            <a:ext cx="712788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82391" imgH="253890" progId="Equation.DSMT4">
                    <p:embed/>
                  </p:oleObj>
                </mc:Choice>
                <mc:Fallback>
                  <p:oleObj name="Equation" r:id="rId3" imgW="482391" imgH="253890" progId="Equation.DSMT4">
                    <p:embed/>
                    <p:pic>
                      <p:nvPicPr>
                        <p:cNvPr id="0" name="Picture 2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9614" y="4656139"/>
                          <a:ext cx="712788" cy="3762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 Box 85"/>
            <p:cNvSpPr txBox="1">
              <a:spLocks noChangeArrowheads="1"/>
            </p:cNvSpPr>
            <p:nvPr/>
          </p:nvSpPr>
          <p:spPr bwMode="auto">
            <a:xfrm>
              <a:off x="2578223" y="4476731"/>
              <a:ext cx="3175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3" name="Text Box 86"/>
            <p:cNvSpPr txBox="1">
              <a:spLocks noChangeArrowheads="1"/>
            </p:cNvSpPr>
            <p:nvPr/>
          </p:nvSpPr>
          <p:spPr bwMode="auto">
            <a:xfrm>
              <a:off x="2590923" y="4845031"/>
              <a:ext cx="260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54" name="Oval 27"/>
            <p:cNvSpPr>
              <a:spLocks noChangeArrowheads="1"/>
            </p:cNvSpPr>
            <p:nvPr/>
          </p:nvSpPr>
          <p:spPr bwMode="auto">
            <a:xfrm>
              <a:off x="2668711" y="445291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5" name="Object 84"/>
            <p:cNvGraphicFramePr>
              <a:graphicFrameLocks noChangeAspect="1"/>
            </p:cNvGraphicFramePr>
            <p:nvPr/>
          </p:nvGraphicFramePr>
          <p:xfrm>
            <a:off x="4314268" y="4650851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500" imgH="228600" progId="Equation.DSMT4">
                    <p:embed/>
                  </p:oleObj>
                </mc:Choice>
                <mc:Fallback>
                  <p:oleObj name="Equation" r:id="rId5" imgW="190500" imgH="228600" progId="Equation.DSMT4">
                    <p:embed/>
                    <p:pic>
                      <p:nvPicPr>
                        <p:cNvPr id="0" name="Picture 2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4268" y="4650851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8"/>
            <p:cNvGraphicFramePr>
              <a:graphicFrameLocks noChangeAspect="1"/>
            </p:cNvGraphicFramePr>
            <p:nvPr/>
          </p:nvGraphicFramePr>
          <p:xfrm>
            <a:off x="4999491" y="3359604"/>
            <a:ext cx="296862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65028" imgH="228501" progId="Equation.DSMT4">
                    <p:embed/>
                  </p:oleObj>
                </mc:Choice>
                <mc:Fallback>
                  <p:oleObj name="Equation" r:id="rId7" imgW="165028" imgH="228501" progId="Equation.DSMT4">
                    <p:embed/>
                    <p:pic>
                      <p:nvPicPr>
                        <p:cNvPr id="0" name="Picture 2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9491" y="3359604"/>
                          <a:ext cx="296862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10"/>
            <p:cNvGraphicFramePr>
              <a:graphicFrameLocks noChangeAspect="1"/>
            </p:cNvGraphicFramePr>
            <p:nvPr/>
          </p:nvGraphicFramePr>
          <p:xfrm>
            <a:off x="1189718" y="4654551"/>
            <a:ext cx="296863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65028" imgH="228501" progId="Equation.DSMT4">
                    <p:embed/>
                  </p:oleObj>
                </mc:Choice>
                <mc:Fallback>
                  <p:oleObj name="Equation" r:id="rId9" imgW="165028" imgH="228501" progId="Equation.DSMT4">
                    <p:embed/>
                    <p:pic>
                      <p:nvPicPr>
                        <p:cNvPr id="0" name="Picture 2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9718" y="4654551"/>
                          <a:ext cx="296863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0424" name="Object 88"/>
            <p:cNvGraphicFramePr>
              <a:graphicFrameLocks noChangeAspect="1"/>
            </p:cNvGraphicFramePr>
            <p:nvPr/>
          </p:nvGraphicFramePr>
          <p:xfrm>
            <a:off x="1326016" y="3948793"/>
            <a:ext cx="569912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17087" imgH="177569" progId="Equation.DSMT4">
                    <p:embed/>
                  </p:oleObj>
                </mc:Choice>
                <mc:Fallback>
                  <p:oleObj name="Equation" r:id="rId10" imgW="317087" imgH="177569" progId="Equation.DSMT4">
                    <p:embed/>
                    <p:pic>
                      <p:nvPicPr>
                        <p:cNvPr id="0" name="Picture 2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6016" y="3948793"/>
                          <a:ext cx="569912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/>
          <p:cNvSpPr txBox="1">
            <a:spLocks noChangeArrowheads="1"/>
          </p:cNvSpPr>
          <p:nvPr/>
        </p:nvSpPr>
        <p:spPr bwMode="auto">
          <a:xfrm>
            <a:off x="2852058" y="130632"/>
            <a:ext cx="32004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Matched Load</a:t>
            </a:r>
          </a:p>
        </p:txBody>
      </p:sp>
      <p:graphicFrame>
        <p:nvGraphicFramePr>
          <p:cNvPr id="27855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214306"/>
              </p:ext>
            </p:extLst>
          </p:nvPr>
        </p:nvGraphicFramePr>
        <p:xfrm>
          <a:off x="3959360" y="893118"/>
          <a:ext cx="1019434" cy="460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8000" imgH="228600" progId="Equation.DSMT4">
                  <p:embed/>
                </p:oleObj>
              </mc:Choice>
              <mc:Fallback>
                <p:oleObj name="Equation" r:id="rId3" imgW="508000" imgH="228600" progId="Equation.DSMT4">
                  <p:embed/>
                  <p:pic>
                    <p:nvPicPr>
                      <p:cNvPr id="0" name="Picture 3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360" y="893118"/>
                        <a:ext cx="1019434" cy="46014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57" name="Text Box 29"/>
          <p:cNvSpPr txBox="1">
            <a:spLocks noChangeArrowheads="1"/>
          </p:cNvSpPr>
          <p:nvPr/>
        </p:nvSpPr>
        <p:spPr bwMode="auto">
          <a:xfrm>
            <a:off x="434975" y="3694113"/>
            <a:ext cx="142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On the line: </a:t>
            </a:r>
          </a:p>
        </p:txBody>
      </p:sp>
      <p:graphicFrame>
        <p:nvGraphicFramePr>
          <p:cNvPr id="27855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360010"/>
              </p:ext>
            </p:extLst>
          </p:nvPr>
        </p:nvGraphicFramePr>
        <p:xfrm>
          <a:off x="1933575" y="3502025"/>
          <a:ext cx="14271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37836" imgH="482391" progId="Equation.DSMT4">
                  <p:embed/>
                </p:oleObj>
              </mc:Choice>
              <mc:Fallback>
                <p:oleObj name="Equation" r:id="rId5" imgW="837836" imgH="482391" progId="Equation.DSMT4">
                  <p:embed/>
                  <p:pic>
                    <p:nvPicPr>
                      <p:cNvPr id="0" name="Picture 3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3502025"/>
                        <a:ext cx="1427163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60" name="Text Box 32"/>
          <p:cNvSpPr txBox="1">
            <a:spLocks noChangeArrowheads="1"/>
          </p:cNvSpPr>
          <p:nvPr/>
        </p:nvSpPr>
        <p:spPr bwMode="auto">
          <a:xfrm>
            <a:off x="466725" y="4557713"/>
            <a:ext cx="14157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 the load: </a:t>
            </a:r>
          </a:p>
        </p:txBody>
      </p:sp>
      <p:graphicFrame>
        <p:nvGraphicFramePr>
          <p:cNvPr id="278561" name="Object 33"/>
          <p:cNvGraphicFramePr>
            <a:graphicFrameLocks noChangeAspect="1"/>
          </p:cNvGraphicFramePr>
          <p:nvPr/>
        </p:nvGraphicFramePr>
        <p:xfrm>
          <a:off x="1958975" y="4386263"/>
          <a:ext cx="13192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4" imgH="469696" progId="Equation.DSMT4">
                  <p:embed/>
                </p:oleObj>
              </mc:Choice>
              <mc:Fallback>
                <p:oleObj name="Equation" r:id="rId7" imgW="774364" imgH="469696" progId="Equation.DSMT4">
                  <p:embed/>
                  <p:pic>
                    <p:nvPicPr>
                      <p:cNvPr id="0" name="Picture 3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4386263"/>
                        <a:ext cx="1319213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62" name="Text Box 34"/>
          <p:cNvSpPr txBox="1">
            <a:spLocks noChangeArrowheads="1"/>
          </p:cNvSpPr>
          <p:nvPr/>
        </p:nvSpPr>
        <p:spPr bwMode="auto">
          <a:xfrm>
            <a:off x="593200" y="5627329"/>
            <a:ext cx="8069537" cy="830997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At </a:t>
            </a:r>
            <a:r>
              <a:rPr lang="en-US" sz="1600" i="1" dirty="0">
                <a:latin typeface="Times New Roman" pitchFamily="18" charset="0"/>
              </a:rPr>
              <a:t>z = L</a:t>
            </a:r>
            <a:r>
              <a:rPr lang="en-US" sz="1600" dirty="0"/>
              <a:t>, the two right-hand side terms are the same since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dirty="0"/>
              <a:t>. Hence the total voltage at the load is the same as the incident voltage. There is thus </a:t>
            </a:r>
            <a:r>
              <a:rPr lang="en-US" sz="1600" dirty="0">
                <a:solidFill>
                  <a:srgbClr val="FF0000"/>
                </a:solidFill>
              </a:rPr>
              <a:t>no reflection</a:t>
            </a:r>
            <a:r>
              <a:rPr lang="en-US" sz="1600" dirty="0"/>
              <a:t>. When the waveform hits the load, it “sees” a continuation of the line. 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78572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036509"/>
              </p:ext>
            </p:extLst>
          </p:nvPr>
        </p:nvGraphicFramePr>
        <p:xfrm>
          <a:off x="4270375" y="4114800"/>
          <a:ext cx="183991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79032" imgH="253890" progId="Equation.DSMT4">
                  <p:embed/>
                </p:oleObj>
              </mc:Choice>
              <mc:Fallback>
                <p:oleObj name="Equation" r:id="rId9" imgW="1079032" imgH="253890" progId="Equation.DSMT4">
                  <p:embed/>
                  <p:pic>
                    <p:nvPicPr>
                      <p:cNvPr id="0" name="Picture 3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4114800"/>
                        <a:ext cx="1839913" cy="4333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ight Brace 39"/>
          <p:cNvSpPr/>
          <p:nvPr/>
        </p:nvSpPr>
        <p:spPr>
          <a:xfrm>
            <a:off x="3590925" y="3552825"/>
            <a:ext cx="333375" cy="154305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737150"/>
              </p:ext>
            </p:extLst>
          </p:nvPr>
        </p:nvGraphicFramePr>
        <p:xfrm>
          <a:off x="7318375" y="3925888"/>
          <a:ext cx="12985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25480" imgH="482400" progId="Equation.DSMT4">
                  <p:embed/>
                </p:oleObj>
              </mc:Choice>
              <mc:Fallback>
                <p:oleObj name="Equation" r:id="rId11" imgW="825480" imgH="482400" progId="Equation.DSMT4">
                  <p:embed/>
                  <p:pic>
                    <p:nvPicPr>
                      <p:cNvPr id="0" name="Picture 3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5" y="3925888"/>
                        <a:ext cx="1298575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27900" y="353513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Recall:</a:t>
            </a:r>
          </a:p>
        </p:txBody>
      </p:sp>
      <p:sp>
        <p:nvSpPr>
          <p:cNvPr id="6" name="Freeform 5"/>
          <p:cNvSpPr/>
          <p:nvPr/>
        </p:nvSpPr>
        <p:spPr>
          <a:xfrm>
            <a:off x="3332747" y="3886200"/>
            <a:ext cx="216845" cy="878305"/>
          </a:xfrm>
          <a:custGeom>
            <a:avLst/>
            <a:gdLst>
              <a:gd name="connsiteX0" fmla="*/ 36095 w 216845"/>
              <a:gd name="connsiteY0" fmla="*/ 0 h 878305"/>
              <a:gd name="connsiteX1" fmla="*/ 216569 w 216845"/>
              <a:gd name="connsiteY1" fmla="*/ 481263 h 878305"/>
              <a:gd name="connsiteX2" fmla="*/ 0 w 216845"/>
              <a:gd name="connsiteY2" fmla="*/ 878305 h 878305"/>
              <a:gd name="connsiteX3" fmla="*/ 0 w 216845"/>
              <a:gd name="connsiteY3" fmla="*/ 878305 h 87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845" h="878305">
                <a:moveTo>
                  <a:pt x="36095" y="0"/>
                </a:moveTo>
                <a:cubicBezTo>
                  <a:pt x="129340" y="167439"/>
                  <a:pt x="222585" y="334879"/>
                  <a:pt x="216569" y="481263"/>
                </a:cubicBezTo>
                <a:cubicBezTo>
                  <a:pt x="210553" y="627647"/>
                  <a:pt x="0" y="878305"/>
                  <a:pt x="0" y="878305"/>
                </a:cubicBezTo>
                <a:lnTo>
                  <a:pt x="0" y="878305"/>
                </a:lnTo>
              </a:path>
            </a:pathLst>
          </a:custGeom>
          <a:noFill/>
          <a:ln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65884" y="366963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same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57225" y="1491899"/>
            <a:ext cx="7432675" cy="1697389"/>
            <a:chOff x="657225" y="1491899"/>
            <a:chExt cx="7432675" cy="1697389"/>
          </a:xfrm>
        </p:grpSpPr>
        <p:grpSp>
          <p:nvGrpSpPr>
            <p:cNvPr id="278532" name="Group 4"/>
            <p:cNvGrpSpPr>
              <a:grpSpLocks/>
            </p:cNvGrpSpPr>
            <p:nvPr/>
          </p:nvGrpSpPr>
          <p:grpSpPr bwMode="auto">
            <a:xfrm>
              <a:off x="2271713" y="1930401"/>
              <a:ext cx="5181600" cy="76200"/>
              <a:chOff x="1152" y="1728"/>
              <a:chExt cx="3264" cy="48"/>
            </a:xfrm>
          </p:grpSpPr>
          <p:sp>
            <p:nvSpPr>
              <p:cNvPr id="278533" name="Freeform 5"/>
              <p:cNvSpPr>
                <a:spLocks/>
              </p:cNvSpPr>
              <p:nvPr/>
            </p:nvSpPr>
            <p:spPr bwMode="auto">
              <a:xfrm>
                <a:off x="1194" y="1760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34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535" name="Group 7"/>
            <p:cNvGrpSpPr>
              <a:grpSpLocks/>
            </p:cNvGrpSpPr>
            <p:nvPr/>
          </p:nvGrpSpPr>
          <p:grpSpPr bwMode="auto">
            <a:xfrm>
              <a:off x="2271713" y="2654301"/>
              <a:ext cx="5181600" cy="76200"/>
              <a:chOff x="1152" y="1728"/>
              <a:chExt cx="3264" cy="48"/>
            </a:xfrm>
          </p:grpSpPr>
          <p:sp>
            <p:nvSpPr>
              <p:cNvPr id="278536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37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8541" name="Line 13"/>
            <p:cNvSpPr>
              <a:spLocks noChangeShapeType="1"/>
            </p:cNvSpPr>
            <p:nvPr/>
          </p:nvSpPr>
          <p:spPr bwMode="auto">
            <a:xfrm>
              <a:off x="1547813" y="1968501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42" name="Line 14"/>
            <p:cNvSpPr>
              <a:spLocks noChangeShapeType="1"/>
            </p:cNvSpPr>
            <p:nvPr/>
          </p:nvSpPr>
          <p:spPr bwMode="auto">
            <a:xfrm flipH="1">
              <a:off x="1547813" y="2692401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43" name="Line 15"/>
            <p:cNvSpPr>
              <a:spLocks noChangeShapeType="1"/>
            </p:cNvSpPr>
            <p:nvPr/>
          </p:nvSpPr>
          <p:spPr bwMode="auto">
            <a:xfrm flipV="1">
              <a:off x="1547813" y="1970314"/>
              <a:ext cx="0" cy="722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8544" name="Object 16"/>
            <p:cNvGraphicFramePr>
              <a:graphicFrameLocks noChangeAspect="1"/>
            </p:cNvGraphicFramePr>
            <p:nvPr/>
          </p:nvGraphicFramePr>
          <p:xfrm>
            <a:off x="657225" y="1828800"/>
            <a:ext cx="625475" cy="1106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80835" imgH="672808" progId="Equation.DSMT4">
                    <p:embed/>
                  </p:oleObj>
                </mc:Choice>
                <mc:Fallback>
                  <p:oleObj name="Equation" r:id="rId13" imgW="380835" imgH="672808" progId="Equation.DSMT4">
                    <p:embed/>
                    <p:pic>
                      <p:nvPicPr>
                        <p:cNvPr id="0" name="Picture 3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225" y="1828800"/>
                          <a:ext cx="625475" cy="1106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8550" name="Rectangle 22"/>
            <p:cNvSpPr>
              <a:spLocks noChangeArrowheads="1"/>
            </p:cNvSpPr>
            <p:nvPr/>
          </p:nvSpPr>
          <p:spPr bwMode="auto">
            <a:xfrm>
              <a:off x="7339932" y="2159001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1" name="Line 23"/>
            <p:cNvSpPr>
              <a:spLocks noChangeShapeType="1"/>
            </p:cNvSpPr>
            <p:nvPr/>
          </p:nvSpPr>
          <p:spPr bwMode="auto">
            <a:xfrm>
              <a:off x="7454900" y="1974851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8552" name="Line 24"/>
            <p:cNvSpPr>
              <a:spLocks noChangeShapeType="1"/>
            </p:cNvSpPr>
            <p:nvPr/>
          </p:nvSpPr>
          <p:spPr bwMode="auto">
            <a:xfrm flipH="1">
              <a:off x="7454900" y="2463133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8565" name="Line 37"/>
            <p:cNvSpPr>
              <a:spLocks noChangeShapeType="1"/>
            </p:cNvSpPr>
            <p:nvPr/>
          </p:nvSpPr>
          <p:spPr bwMode="auto">
            <a:xfrm>
              <a:off x="4864100" y="1975008"/>
              <a:ext cx="3810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8566" name="Object 38"/>
            <p:cNvGraphicFramePr>
              <a:graphicFrameLocks noChangeAspect="1"/>
            </p:cNvGraphicFramePr>
            <p:nvPr/>
          </p:nvGraphicFramePr>
          <p:xfrm>
            <a:off x="4930775" y="1491899"/>
            <a:ext cx="1063625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672808" imgH="253890" progId="Equation.DSMT4">
                    <p:embed/>
                  </p:oleObj>
                </mc:Choice>
                <mc:Fallback>
                  <p:oleObj name="Equation" r:id="rId15" imgW="672808" imgH="253890" progId="Equation.DSMT4">
                    <p:embed/>
                    <p:pic>
                      <p:nvPicPr>
                        <p:cNvPr id="0" name="Picture 3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0775" y="1491899"/>
                          <a:ext cx="1063625" cy="400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8567" name="Object 39"/>
            <p:cNvGraphicFramePr>
              <a:graphicFrameLocks noChangeAspect="1"/>
            </p:cNvGraphicFramePr>
            <p:nvPr/>
          </p:nvGraphicFramePr>
          <p:xfrm>
            <a:off x="5851071" y="2126571"/>
            <a:ext cx="774700" cy="395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494870" imgH="253780" progId="Equation.DSMT4">
                    <p:embed/>
                  </p:oleObj>
                </mc:Choice>
                <mc:Fallback>
                  <p:oleObj name="Equation" r:id="rId17" imgW="494870" imgH="253780" progId="Equation.DSMT4">
                    <p:embed/>
                    <p:pic>
                      <p:nvPicPr>
                        <p:cNvPr id="0" name="Picture 3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1071" y="2126571"/>
                          <a:ext cx="774700" cy="395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8568" name="Text Box 40"/>
            <p:cNvSpPr txBox="1">
              <a:spLocks noChangeArrowheads="1"/>
            </p:cNvSpPr>
            <p:nvPr/>
          </p:nvSpPr>
          <p:spPr bwMode="auto">
            <a:xfrm>
              <a:off x="5445125" y="1954215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78569" name="Text Box 41"/>
            <p:cNvSpPr txBox="1">
              <a:spLocks noChangeArrowheads="1"/>
            </p:cNvSpPr>
            <p:nvPr/>
          </p:nvSpPr>
          <p:spPr bwMode="auto">
            <a:xfrm>
              <a:off x="5483225" y="2356983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78570" name="AutoShape 42"/>
            <p:cNvSpPr>
              <a:spLocks noChangeArrowheads="1"/>
            </p:cNvSpPr>
            <p:nvPr/>
          </p:nvSpPr>
          <p:spPr bwMode="auto">
            <a:xfrm>
              <a:off x="3949700" y="2222501"/>
              <a:ext cx="8001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8" name="Object 84"/>
            <p:cNvGraphicFramePr>
              <a:graphicFrameLocks noChangeAspect="1"/>
            </p:cNvGraphicFramePr>
            <p:nvPr/>
          </p:nvGraphicFramePr>
          <p:xfrm>
            <a:off x="3084183" y="2092708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90500" imgH="228600" progId="Equation.DSMT4">
                    <p:embed/>
                  </p:oleObj>
                </mc:Choice>
                <mc:Fallback>
                  <p:oleObj name="Equation" r:id="rId19" imgW="190500" imgH="228600" progId="Equation.DSMT4">
                    <p:embed/>
                    <p:pic>
                      <p:nvPicPr>
                        <p:cNvPr id="0" name="Picture 3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4183" y="2092708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84"/>
            <p:cNvGraphicFramePr>
              <a:graphicFrameLocks noChangeAspect="1"/>
            </p:cNvGraphicFramePr>
            <p:nvPr/>
          </p:nvGraphicFramePr>
          <p:xfrm>
            <a:off x="7699375" y="2114550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203112" imgH="228501" progId="Equation.DSMT4">
                    <p:embed/>
                  </p:oleObj>
                </mc:Choice>
                <mc:Fallback>
                  <p:oleObj name="Equation" r:id="rId21" imgW="203112" imgH="228501" progId="Equation.DSMT4">
                    <p:embed/>
                    <p:pic>
                      <p:nvPicPr>
                        <p:cNvPr id="0" name="Picture 3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9375" y="2114550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42"/>
            <p:cNvGraphicFramePr>
              <a:graphicFrameLocks noChangeAspect="1"/>
            </p:cNvGraphicFramePr>
            <p:nvPr/>
          </p:nvGraphicFramePr>
          <p:xfrm>
            <a:off x="2010910" y="2871788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342603" imgH="177646" progId="Equation.DSMT4">
                    <p:embed/>
                  </p:oleObj>
                </mc:Choice>
                <mc:Fallback>
                  <p:oleObj name="Equation" r:id="rId23" imgW="342603" imgH="177646" progId="Equation.DSMT4">
                    <p:embed/>
                    <p:pic>
                      <p:nvPicPr>
                        <p:cNvPr id="0" name="Picture 3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0910" y="2871788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43"/>
            <p:cNvGraphicFramePr>
              <a:graphicFrameLocks noChangeAspect="1"/>
            </p:cNvGraphicFramePr>
            <p:nvPr/>
          </p:nvGraphicFramePr>
          <p:xfrm>
            <a:off x="7160080" y="2872014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368140" imgH="152334" progId="Equation.DSMT4">
                    <p:embed/>
                  </p:oleObj>
                </mc:Choice>
                <mc:Fallback>
                  <p:oleObj name="Equation" r:id="rId25" imgW="368140" imgH="152334" progId="Equation.DSMT4">
                    <p:embed/>
                    <p:pic>
                      <p:nvPicPr>
                        <p:cNvPr id="0" name="Picture 3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0080" y="2872014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8539" name="Oval 11"/>
            <p:cNvSpPr>
              <a:spLocks noChangeArrowheads="1"/>
            </p:cNvSpPr>
            <p:nvPr/>
          </p:nvSpPr>
          <p:spPr bwMode="auto">
            <a:xfrm>
              <a:off x="1357313" y="2115457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2155371" y="141518"/>
            <a:ext cx="42672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Absorption by Load</a:t>
            </a:r>
          </a:p>
        </p:txBody>
      </p:sp>
      <p:sp>
        <p:nvSpPr>
          <p:cNvPr id="280655" name="Text Box 79"/>
          <p:cNvSpPr txBox="1">
            <a:spLocks noChangeArrowheads="1"/>
          </p:cNvSpPr>
          <p:nvPr/>
        </p:nvSpPr>
        <p:spPr bwMode="auto">
          <a:xfrm>
            <a:off x="862240" y="5042126"/>
            <a:ext cx="737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pulse is shown emerging from the source end of the line, traveling down the line, and then being </a:t>
            </a:r>
            <a:r>
              <a:rPr lang="en-US" u="sng" dirty="0">
                <a:solidFill>
                  <a:srgbClr val="0000FF"/>
                </a:solidFill>
              </a:rPr>
              <a:t>absorbed</a:t>
            </a:r>
            <a:r>
              <a:rPr lang="en-US" dirty="0">
                <a:solidFill>
                  <a:srgbClr val="0000FF"/>
                </a:solidFill>
              </a:rPr>
              <a:t> by the matched load. </a:t>
            </a:r>
          </a:p>
        </p:txBody>
      </p:sp>
      <p:sp>
        <p:nvSpPr>
          <p:cNvPr id="280722" name="Text Box 146"/>
          <p:cNvSpPr txBox="1">
            <a:spLocks noChangeArrowheads="1"/>
          </p:cNvSpPr>
          <p:nvPr/>
        </p:nvSpPr>
        <p:spPr bwMode="auto">
          <a:xfrm>
            <a:off x="646339" y="1041627"/>
            <a:ext cx="76915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This shows the </a:t>
            </a:r>
            <a:r>
              <a:rPr lang="en-US" sz="2000" dirty="0" err="1">
                <a:solidFill>
                  <a:srgbClr val="0000FF"/>
                </a:solidFill>
              </a:rPr>
              <a:t>sawtooth</a:t>
            </a:r>
            <a:r>
              <a:rPr lang="en-US" sz="2000" dirty="0">
                <a:solidFill>
                  <a:srgbClr val="0000FF"/>
                </a:solidFill>
              </a:rPr>
              <a:t> waveform propagating on a matched line.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790575" y="1779361"/>
            <a:ext cx="7299325" cy="2627539"/>
            <a:chOff x="790575" y="1779361"/>
            <a:chExt cx="7299325" cy="2627539"/>
          </a:xfrm>
        </p:grpSpPr>
        <p:grpSp>
          <p:nvGrpSpPr>
            <p:cNvPr id="280643" name="Group 67"/>
            <p:cNvGrpSpPr>
              <a:grpSpLocks/>
            </p:cNvGrpSpPr>
            <p:nvPr/>
          </p:nvGrpSpPr>
          <p:grpSpPr bwMode="auto">
            <a:xfrm>
              <a:off x="1409700" y="2628904"/>
              <a:ext cx="914400" cy="533400"/>
              <a:chOff x="2328" y="1136"/>
              <a:chExt cx="576" cy="336"/>
            </a:xfrm>
          </p:grpSpPr>
          <p:sp>
            <p:nvSpPr>
              <p:cNvPr id="280644" name="Line 68"/>
              <p:cNvSpPr>
                <a:spLocks noChangeShapeType="1"/>
              </p:cNvSpPr>
              <p:nvPr/>
            </p:nvSpPr>
            <p:spPr bwMode="auto">
              <a:xfrm flipH="1" flipV="1">
                <a:off x="2328" y="1136"/>
                <a:ext cx="57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645" name="Line 69"/>
              <p:cNvSpPr>
                <a:spLocks noChangeShapeType="1"/>
              </p:cNvSpPr>
              <p:nvPr/>
            </p:nvSpPr>
            <p:spPr bwMode="auto">
              <a:xfrm>
                <a:off x="2328" y="1136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0646" name="Line 70"/>
            <p:cNvSpPr>
              <a:spLocks noChangeShapeType="1"/>
            </p:cNvSpPr>
            <p:nvPr/>
          </p:nvSpPr>
          <p:spPr bwMode="auto">
            <a:xfrm flipH="1" flipV="1">
              <a:off x="1879600" y="2667004"/>
              <a:ext cx="368300" cy="2159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647" name="Line 71"/>
            <p:cNvSpPr>
              <a:spLocks noChangeShapeType="1"/>
            </p:cNvSpPr>
            <p:nvPr/>
          </p:nvSpPr>
          <p:spPr bwMode="auto">
            <a:xfrm>
              <a:off x="1879600" y="2667004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648" name="Line 72"/>
            <p:cNvSpPr>
              <a:spLocks noChangeShapeType="1"/>
            </p:cNvSpPr>
            <p:nvPr/>
          </p:nvSpPr>
          <p:spPr bwMode="auto">
            <a:xfrm>
              <a:off x="2273301" y="2897671"/>
              <a:ext cx="469900" cy="26374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0649" name="Group 73"/>
            <p:cNvGrpSpPr>
              <a:grpSpLocks/>
            </p:cNvGrpSpPr>
            <p:nvPr/>
          </p:nvGrpSpPr>
          <p:grpSpPr bwMode="auto">
            <a:xfrm>
              <a:off x="3635855" y="2630493"/>
              <a:ext cx="914400" cy="544513"/>
              <a:chOff x="2321" y="1129"/>
              <a:chExt cx="576" cy="343"/>
            </a:xfrm>
          </p:grpSpPr>
          <p:sp>
            <p:nvSpPr>
              <p:cNvPr id="280650" name="Line 74"/>
              <p:cNvSpPr>
                <a:spLocks noChangeShapeType="1"/>
              </p:cNvSpPr>
              <p:nvPr/>
            </p:nvSpPr>
            <p:spPr bwMode="auto">
              <a:xfrm flipH="1" flipV="1">
                <a:off x="2321" y="1129"/>
                <a:ext cx="576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651" name="Line 75"/>
              <p:cNvSpPr>
                <a:spLocks noChangeShapeType="1"/>
              </p:cNvSpPr>
              <p:nvPr/>
            </p:nvSpPr>
            <p:spPr bwMode="auto">
              <a:xfrm>
                <a:off x="2332" y="1136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0652" name="Group 76"/>
            <p:cNvGrpSpPr>
              <a:grpSpLocks/>
            </p:cNvGrpSpPr>
            <p:nvPr/>
          </p:nvGrpSpPr>
          <p:grpSpPr bwMode="auto">
            <a:xfrm>
              <a:off x="2287588" y="2628904"/>
              <a:ext cx="914400" cy="533400"/>
              <a:chOff x="2321" y="1136"/>
              <a:chExt cx="576" cy="336"/>
            </a:xfrm>
          </p:grpSpPr>
          <p:sp>
            <p:nvSpPr>
              <p:cNvPr id="280653" name="Line 77"/>
              <p:cNvSpPr>
                <a:spLocks noChangeShapeType="1"/>
              </p:cNvSpPr>
              <p:nvPr/>
            </p:nvSpPr>
            <p:spPr bwMode="auto">
              <a:xfrm flipH="1" flipV="1">
                <a:off x="2321" y="1136"/>
                <a:ext cx="576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654" name="Line 78"/>
              <p:cNvSpPr>
                <a:spLocks noChangeShapeType="1"/>
              </p:cNvSpPr>
              <p:nvPr/>
            </p:nvSpPr>
            <p:spPr bwMode="auto">
              <a:xfrm>
                <a:off x="2328" y="1136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0660" name="Group 84"/>
            <p:cNvGrpSpPr>
              <a:grpSpLocks/>
            </p:cNvGrpSpPr>
            <p:nvPr/>
          </p:nvGrpSpPr>
          <p:grpSpPr bwMode="auto">
            <a:xfrm>
              <a:off x="5259388" y="2628904"/>
              <a:ext cx="914400" cy="533400"/>
              <a:chOff x="2321" y="1136"/>
              <a:chExt cx="576" cy="336"/>
            </a:xfrm>
          </p:grpSpPr>
          <p:sp>
            <p:nvSpPr>
              <p:cNvPr id="280661" name="Line 85"/>
              <p:cNvSpPr>
                <a:spLocks noChangeShapeType="1"/>
              </p:cNvSpPr>
              <p:nvPr/>
            </p:nvSpPr>
            <p:spPr bwMode="auto">
              <a:xfrm flipH="1" flipV="1">
                <a:off x="2321" y="1136"/>
                <a:ext cx="576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662" name="Line 86"/>
              <p:cNvSpPr>
                <a:spLocks noChangeShapeType="1"/>
              </p:cNvSpPr>
              <p:nvPr/>
            </p:nvSpPr>
            <p:spPr bwMode="auto">
              <a:xfrm>
                <a:off x="2328" y="1136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0665" name="Group 89"/>
            <p:cNvGrpSpPr>
              <a:grpSpLocks/>
            </p:cNvGrpSpPr>
            <p:nvPr/>
          </p:nvGrpSpPr>
          <p:grpSpPr bwMode="auto">
            <a:xfrm>
              <a:off x="2259013" y="3124204"/>
              <a:ext cx="5181600" cy="76200"/>
              <a:chOff x="1152" y="1728"/>
              <a:chExt cx="3264" cy="48"/>
            </a:xfrm>
          </p:grpSpPr>
          <p:sp>
            <p:nvSpPr>
              <p:cNvPr id="280666" name="Freeform 90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667" name="Oval 91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0668" name="Group 92"/>
            <p:cNvGrpSpPr>
              <a:grpSpLocks/>
            </p:cNvGrpSpPr>
            <p:nvPr/>
          </p:nvGrpSpPr>
          <p:grpSpPr bwMode="auto">
            <a:xfrm>
              <a:off x="2259013" y="3848104"/>
              <a:ext cx="5181600" cy="76200"/>
              <a:chOff x="1152" y="1728"/>
              <a:chExt cx="3264" cy="48"/>
            </a:xfrm>
          </p:grpSpPr>
          <p:sp>
            <p:nvSpPr>
              <p:cNvPr id="280669" name="Freeform 93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670" name="Oval 94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0674" name="Line 98"/>
            <p:cNvSpPr>
              <a:spLocks noChangeShapeType="1"/>
            </p:cNvSpPr>
            <p:nvPr/>
          </p:nvSpPr>
          <p:spPr bwMode="auto">
            <a:xfrm>
              <a:off x="790575" y="3162304"/>
              <a:ext cx="154599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676" name="Line 100"/>
            <p:cNvSpPr>
              <a:spLocks noChangeShapeType="1"/>
            </p:cNvSpPr>
            <p:nvPr/>
          </p:nvSpPr>
          <p:spPr bwMode="auto">
            <a:xfrm flipV="1">
              <a:off x="2301648" y="3156857"/>
              <a:ext cx="0" cy="7039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679" name="Rectangle 103"/>
            <p:cNvSpPr>
              <a:spLocks noChangeArrowheads="1"/>
            </p:cNvSpPr>
            <p:nvPr/>
          </p:nvSpPr>
          <p:spPr bwMode="auto">
            <a:xfrm>
              <a:off x="7315200" y="3352804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680" name="Line 104"/>
            <p:cNvSpPr>
              <a:spLocks noChangeShapeType="1"/>
            </p:cNvSpPr>
            <p:nvPr/>
          </p:nvSpPr>
          <p:spPr bwMode="auto">
            <a:xfrm>
              <a:off x="7435850" y="3162304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0681" name="Line 105"/>
            <p:cNvSpPr>
              <a:spLocks noChangeShapeType="1"/>
            </p:cNvSpPr>
            <p:nvPr/>
          </p:nvSpPr>
          <p:spPr bwMode="auto">
            <a:xfrm flipH="1">
              <a:off x="7435850" y="3657604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0707" name="Group 131"/>
            <p:cNvGrpSpPr>
              <a:grpSpLocks/>
            </p:cNvGrpSpPr>
            <p:nvPr/>
          </p:nvGrpSpPr>
          <p:grpSpPr bwMode="auto">
            <a:xfrm>
              <a:off x="6491288" y="2616204"/>
              <a:ext cx="914400" cy="533400"/>
              <a:chOff x="2321" y="1136"/>
              <a:chExt cx="576" cy="336"/>
            </a:xfrm>
          </p:grpSpPr>
          <p:sp>
            <p:nvSpPr>
              <p:cNvPr id="280708" name="Line 132"/>
              <p:cNvSpPr>
                <a:spLocks noChangeShapeType="1"/>
              </p:cNvSpPr>
              <p:nvPr/>
            </p:nvSpPr>
            <p:spPr bwMode="auto">
              <a:xfrm flipH="1" flipV="1">
                <a:off x="2321" y="1136"/>
                <a:ext cx="576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709" name="Line 133"/>
              <p:cNvSpPr>
                <a:spLocks noChangeShapeType="1"/>
              </p:cNvSpPr>
              <p:nvPr/>
            </p:nvSpPr>
            <p:spPr bwMode="auto">
              <a:xfrm>
                <a:off x="2328" y="1136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0714" name="Line 138"/>
            <p:cNvSpPr>
              <a:spLocks noChangeShapeType="1"/>
            </p:cNvSpPr>
            <p:nvPr/>
          </p:nvSpPr>
          <p:spPr bwMode="auto">
            <a:xfrm flipH="1" flipV="1">
              <a:off x="7075967" y="2643287"/>
              <a:ext cx="336550" cy="1555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715" name="Line 139"/>
            <p:cNvSpPr>
              <a:spLocks noChangeShapeType="1"/>
            </p:cNvSpPr>
            <p:nvPr/>
          </p:nvSpPr>
          <p:spPr bwMode="auto">
            <a:xfrm>
              <a:off x="7086600" y="2632270"/>
              <a:ext cx="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716" name="AutoShape 140"/>
            <p:cNvSpPr>
              <a:spLocks noChangeArrowheads="1"/>
            </p:cNvSpPr>
            <p:nvPr/>
          </p:nvSpPr>
          <p:spPr bwMode="auto">
            <a:xfrm>
              <a:off x="4064000" y="1917704"/>
              <a:ext cx="749300" cy="2540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723" name="Line 147"/>
            <p:cNvSpPr>
              <a:spLocks noChangeShapeType="1"/>
            </p:cNvSpPr>
            <p:nvPr/>
          </p:nvSpPr>
          <p:spPr bwMode="auto">
            <a:xfrm>
              <a:off x="7480300" y="2844804"/>
              <a:ext cx="609600" cy="2921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7" name="Object 42"/>
            <p:cNvGraphicFramePr>
              <a:graphicFrameLocks noChangeAspect="1"/>
            </p:cNvGraphicFramePr>
            <p:nvPr/>
          </p:nvGraphicFramePr>
          <p:xfrm>
            <a:off x="5073662" y="1779361"/>
            <a:ext cx="373063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65028" imgH="228501" progId="Equation.DSMT4">
                    <p:embed/>
                  </p:oleObj>
                </mc:Choice>
                <mc:Fallback>
                  <p:oleObj name="Equation" r:id="rId3" imgW="165028" imgH="228501" progId="Equation.DSMT4">
                    <p:embed/>
                    <p:pic>
                      <p:nvPicPr>
                        <p:cNvPr id="0" name="Picture 4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3662" y="1779361"/>
                          <a:ext cx="373063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84"/>
            <p:cNvGraphicFramePr>
              <a:graphicFrameLocks noChangeAspect="1"/>
            </p:cNvGraphicFramePr>
            <p:nvPr/>
          </p:nvGraphicFramePr>
          <p:xfrm>
            <a:off x="7688490" y="3290207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03112" imgH="228501" progId="Equation.DSMT4">
                    <p:embed/>
                  </p:oleObj>
                </mc:Choice>
                <mc:Fallback>
                  <p:oleObj name="Equation" r:id="rId5" imgW="203112" imgH="228501" progId="Equation.DSMT4">
                    <p:embed/>
                    <p:pic>
                      <p:nvPicPr>
                        <p:cNvPr id="0" name="Picture 4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8490" y="3290207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43"/>
            <p:cNvGraphicFramePr>
              <a:graphicFrameLocks noChangeAspect="1"/>
            </p:cNvGraphicFramePr>
            <p:nvPr/>
          </p:nvGraphicFramePr>
          <p:xfrm>
            <a:off x="7127424" y="4004127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68140" imgH="152334" progId="Equation.DSMT4">
                    <p:embed/>
                  </p:oleObj>
                </mc:Choice>
                <mc:Fallback>
                  <p:oleObj name="Equation" r:id="rId7" imgW="368140" imgH="152334" progId="Equation.DSMT4">
                    <p:embed/>
                    <p:pic>
                      <p:nvPicPr>
                        <p:cNvPr id="0" name="Picture 4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7424" y="4004127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05"/>
            <p:cNvGraphicFramePr>
              <a:graphicFrameLocks noChangeAspect="1"/>
            </p:cNvGraphicFramePr>
            <p:nvPr/>
          </p:nvGraphicFramePr>
          <p:xfrm>
            <a:off x="2022475" y="4090988"/>
            <a:ext cx="614363" cy="315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42603" imgH="177646" progId="Equation.DSMT4">
                    <p:embed/>
                  </p:oleObj>
                </mc:Choice>
                <mc:Fallback>
                  <p:oleObj name="Equation" r:id="rId9" imgW="342603" imgH="177646" progId="Equation.DSMT4">
                    <p:embed/>
                    <p:pic>
                      <p:nvPicPr>
                        <p:cNvPr id="0" name="Picture 4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2475" y="4090988"/>
                          <a:ext cx="614363" cy="315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84"/>
            <p:cNvGraphicFramePr>
              <a:graphicFrameLocks noChangeAspect="1"/>
            </p:cNvGraphicFramePr>
            <p:nvPr/>
          </p:nvGraphicFramePr>
          <p:xfrm>
            <a:off x="4706155" y="3311908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90500" imgH="228600" progId="Equation.DSMT4">
                    <p:embed/>
                  </p:oleObj>
                </mc:Choice>
                <mc:Fallback>
                  <p:oleObj name="Equation" r:id="rId11" imgW="190500" imgH="228600" progId="Equation.DSMT4">
                    <p:embed/>
                    <p:pic>
                      <p:nvPicPr>
                        <p:cNvPr id="0" name="Picture 4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6155" y="3311908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88"/>
            <p:cNvGraphicFramePr>
              <a:graphicFrameLocks noChangeAspect="1"/>
            </p:cNvGraphicFramePr>
            <p:nvPr/>
          </p:nvGraphicFramePr>
          <p:xfrm>
            <a:off x="868816" y="2343690"/>
            <a:ext cx="481013" cy="267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17087" imgH="177569" progId="Equation.DSMT4">
                    <p:embed/>
                  </p:oleObj>
                </mc:Choice>
                <mc:Fallback>
                  <p:oleObj name="Equation" r:id="rId13" imgW="317087" imgH="177569" progId="Equation.DSMT4">
                    <p:embed/>
                    <p:pic>
                      <p:nvPicPr>
                        <p:cNvPr id="0" name="Picture 4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816" y="2343690"/>
                          <a:ext cx="481013" cy="2679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8"/>
            <p:cNvGraphicFramePr>
              <a:graphicFrameLocks noChangeAspect="1"/>
            </p:cNvGraphicFramePr>
            <p:nvPr/>
          </p:nvGraphicFramePr>
          <p:xfrm>
            <a:off x="1674813" y="2294164"/>
            <a:ext cx="50165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330200" imgH="228600" progId="Equation.DSMT4">
                    <p:embed/>
                  </p:oleObj>
                </mc:Choice>
                <mc:Fallback>
                  <p:oleObj name="Equation" r:id="rId15" imgW="330200" imgH="228600" progId="Equation.DSMT4">
                    <p:embed/>
                    <p:pic>
                      <p:nvPicPr>
                        <p:cNvPr id="0" name="Picture 4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4813" y="2294164"/>
                          <a:ext cx="501650" cy="344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0685" name="Object 109"/>
            <p:cNvGraphicFramePr>
              <a:graphicFrameLocks noChangeAspect="1"/>
            </p:cNvGraphicFramePr>
            <p:nvPr/>
          </p:nvGraphicFramePr>
          <p:xfrm>
            <a:off x="2698750" y="2402794"/>
            <a:ext cx="52070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342751" imgH="228501" progId="Equation.DSMT4">
                    <p:embed/>
                  </p:oleObj>
                </mc:Choice>
                <mc:Fallback>
                  <p:oleObj name="Equation" r:id="rId17" imgW="342751" imgH="228501" progId="Equation.DSMT4">
                    <p:embed/>
                    <p:pic>
                      <p:nvPicPr>
                        <p:cNvPr id="0" name="Picture 4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8750" y="2402794"/>
                          <a:ext cx="520700" cy="344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0686" name="Object 110"/>
            <p:cNvGraphicFramePr>
              <a:graphicFrameLocks noChangeAspect="1"/>
            </p:cNvGraphicFramePr>
            <p:nvPr/>
          </p:nvGraphicFramePr>
          <p:xfrm>
            <a:off x="4014788" y="2402796"/>
            <a:ext cx="500062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30200" imgH="228600" progId="Equation.DSMT4">
                    <p:embed/>
                  </p:oleObj>
                </mc:Choice>
                <mc:Fallback>
                  <p:oleObj name="Equation" r:id="rId19" imgW="330200" imgH="228600" progId="Equation.DSMT4">
                    <p:embed/>
                    <p:pic>
                      <p:nvPicPr>
                        <p:cNvPr id="0" name="Picture 4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4788" y="2402796"/>
                          <a:ext cx="500062" cy="344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0687" name="Object 111"/>
            <p:cNvGraphicFramePr>
              <a:graphicFrameLocks noChangeAspect="1"/>
            </p:cNvGraphicFramePr>
            <p:nvPr/>
          </p:nvGraphicFramePr>
          <p:xfrm>
            <a:off x="5550807" y="2402795"/>
            <a:ext cx="52070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342751" imgH="228501" progId="Equation.DSMT4">
                    <p:embed/>
                  </p:oleObj>
                </mc:Choice>
                <mc:Fallback>
                  <p:oleObj name="Equation" r:id="rId21" imgW="342751" imgH="228501" progId="Equation.DSMT4">
                    <p:embed/>
                    <p:pic>
                      <p:nvPicPr>
                        <p:cNvPr id="0" name="Picture 4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0807" y="2402795"/>
                          <a:ext cx="520700" cy="344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prstDash val="dash"/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0688" name="Object 112"/>
            <p:cNvGraphicFramePr>
              <a:graphicFrameLocks noChangeAspect="1"/>
            </p:cNvGraphicFramePr>
            <p:nvPr/>
          </p:nvGraphicFramePr>
          <p:xfrm>
            <a:off x="6453188" y="2251075"/>
            <a:ext cx="50165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330200" imgH="228600" progId="Equation.DSMT4">
                    <p:embed/>
                  </p:oleObj>
                </mc:Choice>
                <mc:Fallback>
                  <p:oleObj name="Equation" r:id="rId23" imgW="330200" imgH="228600" progId="Equation.DSMT4">
                    <p:embed/>
                    <p:pic>
                      <p:nvPicPr>
                        <p:cNvPr id="0" name="Picture 4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3188" y="2251075"/>
                          <a:ext cx="501650" cy="344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0689" name="Object 113"/>
            <p:cNvGraphicFramePr>
              <a:graphicFrameLocks noChangeAspect="1"/>
            </p:cNvGraphicFramePr>
            <p:nvPr/>
          </p:nvGraphicFramePr>
          <p:xfrm>
            <a:off x="7270750" y="2261281"/>
            <a:ext cx="52070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342751" imgH="228501" progId="Equation.DSMT4">
                    <p:embed/>
                  </p:oleObj>
                </mc:Choice>
                <mc:Fallback>
                  <p:oleObj name="Equation" r:id="rId25" imgW="342751" imgH="228501" progId="Equation.DSMT4">
                    <p:embed/>
                    <p:pic>
                      <p:nvPicPr>
                        <p:cNvPr id="0" name="Picture 4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70750" y="2261281"/>
                          <a:ext cx="520700" cy="344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0672" name="Oval 96"/>
            <p:cNvSpPr>
              <a:spLocks noChangeArrowheads="1"/>
            </p:cNvSpPr>
            <p:nvPr/>
          </p:nvSpPr>
          <p:spPr bwMode="auto">
            <a:xfrm>
              <a:off x="2103892" y="3321961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177132" y="3450769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144474" y="327659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graphicFrame>
          <p:nvGraphicFramePr>
            <p:cNvPr id="72" name="Object 84"/>
            <p:cNvGraphicFramePr>
              <a:graphicFrameLocks noChangeAspect="1"/>
            </p:cNvGraphicFramePr>
            <p:nvPr/>
          </p:nvGraphicFramePr>
          <p:xfrm>
            <a:off x="1184729" y="3349854"/>
            <a:ext cx="809886" cy="427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482391" imgH="253890" progId="Equation.DSMT4">
                    <p:embed/>
                  </p:oleObj>
                </mc:Choice>
                <mc:Fallback>
                  <p:oleObj name="Equation" r:id="rId27" imgW="482391" imgH="253890" progId="Equation.DSMT4">
                    <p:embed/>
                    <p:pic>
                      <p:nvPicPr>
                        <p:cNvPr id="0" name="Picture 4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4729" y="3349854"/>
                          <a:ext cx="809886" cy="4274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2689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839163"/>
              </p:ext>
            </p:extLst>
          </p:nvPr>
        </p:nvGraphicFramePr>
        <p:xfrm>
          <a:off x="4534128" y="4311951"/>
          <a:ext cx="865187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7200" imgH="431800" progId="Equation.DSMT4">
                  <p:embed/>
                </p:oleObj>
              </mc:Choice>
              <mc:Fallback>
                <p:oleObj name="Equation" r:id="rId3" imgW="457200" imgH="431800" progId="Equation.DSMT4">
                  <p:embed/>
                  <p:pic>
                    <p:nvPicPr>
                      <p:cNvPr id="0" name="Picture 3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4128" y="4311951"/>
                        <a:ext cx="865187" cy="8175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90" name="Text Box 66"/>
          <p:cNvSpPr txBox="1">
            <a:spLocks noChangeArrowheads="1"/>
          </p:cNvSpPr>
          <p:nvPr/>
        </p:nvSpPr>
        <p:spPr bwMode="auto">
          <a:xfrm>
            <a:off x="263525" y="5399088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t &gt; T</a:t>
            </a:r>
            <a:r>
              <a:rPr lang="en-US" sz="2000" dirty="0">
                <a:solidFill>
                  <a:srgbClr val="0000FF"/>
                </a:solidFill>
              </a:rPr>
              <a:t>  we have reached steady state: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sz="6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z,t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 = V</a:t>
            </a:r>
            <a:r>
              <a:rPr lang="en-US" sz="2000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0000FF"/>
                </a:solidFill>
              </a:rPr>
              <a:t> everywhere on the line.</a:t>
            </a:r>
          </a:p>
        </p:txBody>
      </p:sp>
      <p:sp>
        <p:nvSpPr>
          <p:cNvPr id="282705" name="Text Box 81"/>
          <p:cNvSpPr txBox="1">
            <a:spLocks noChangeArrowheads="1"/>
          </p:cNvSpPr>
          <p:nvPr/>
        </p:nvSpPr>
        <p:spPr bwMode="auto">
          <a:xfrm>
            <a:off x="1774372" y="130632"/>
            <a:ext cx="54991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Absorption by Load (cont.)</a:t>
            </a:r>
          </a:p>
        </p:txBody>
      </p:sp>
      <p:sp>
        <p:nvSpPr>
          <p:cNvPr id="282706" name="Text Box 82"/>
          <p:cNvSpPr txBox="1">
            <a:spLocks noChangeArrowheads="1"/>
          </p:cNvSpPr>
          <p:nvPr/>
        </p:nvSpPr>
        <p:spPr bwMode="auto">
          <a:xfrm>
            <a:off x="1114425" y="4443413"/>
            <a:ext cx="32930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Time to reach the load end: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7" name="Text Box 146"/>
          <p:cNvSpPr txBox="1">
            <a:spLocks noChangeArrowheads="1"/>
          </p:cNvSpPr>
          <p:nvPr/>
        </p:nvSpPr>
        <p:spPr bwMode="auto">
          <a:xfrm>
            <a:off x="528144" y="970375"/>
            <a:ext cx="8117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This shows the step function waveform propagating on a matched line.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06740" y="1794781"/>
            <a:ext cx="7267575" cy="2319529"/>
            <a:chOff x="1306740" y="1794781"/>
            <a:chExt cx="7267575" cy="2319529"/>
          </a:xfrm>
        </p:grpSpPr>
        <p:sp>
          <p:nvSpPr>
            <p:cNvPr id="52" name="Freeform 26"/>
            <p:cNvSpPr>
              <a:spLocks/>
            </p:cNvSpPr>
            <p:nvPr/>
          </p:nvSpPr>
          <p:spPr bwMode="auto">
            <a:xfrm>
              <a:off x="2852408" y="3002396"/>
              <a:ext cx="511492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" name="Group 28"/>
            <p:cNvGrpSpPr>
              <a:grpSpLocks/>
            </p:cNvGrpSpPr>
            <p:nvPr/>
          </p:nvGrpSpPr>
          <p:grpSpPr bwMode="auto">
            <a:xfrm>
              <a:off x="2785733" y="3677310"/>
              <a:ext cx="5181600" cy="76200"/>
              <a:chOff x="1152" y="1728"/>
              <a:chExt cx="3264" cy="48"/>
            </a:xfrm>
          </p:grpSpPr>
          <p:sp>
            <p:nvSpPr>
              <p:cNvPr id="87" name="Freeform 29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Oval 30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Line 40"/>
            <p:cNvSpPr>
              <a:spLocks noChangeShapeType="1"/>
            </p:cNvSpPr>
            <p:nvPr/>
          </p:nvSpPr>
          <p:spPr bwMode="auto">
            <a:xfrm>
              <a:off x="2825420" y="2318410"/>
              <a:ext cx="0" cy="673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1"/>
            <p:cNvSpPr>
              <a:spLocks noChangeShapeType="1"/>
            </p:cNvSpPr>
            <p:nvPr/>
          </p:nvSpPr>
          <p:spPr bwMode="auto">
            <a:xfrm>
              <a:off x="2838120" y="2991510"/>
              <a:ext cx="13335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42"/>
            <p:cNvSpPr>
              <a:spLocks noChangeShapeType="1"/>
            </p:cNvSpPr>
            <p:nvPr/>
          </p:nvSpPr>
          <p:spPr bwMode="auto">
            <a:xfrm>
              <a:off x="2850820" y="2293010"/>
              <a:ext cx="12700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43"/>
            <p:cNvSpPr>
              <a:spLocks noChangeShapeType="1"/>
            </p:cNvSpPr>
            <p:nvPr/>
          </p:nvSpPr>
          <p:spPr bwMode="auto">
            <a:xfrm>
              <a:off x="4133520" y="2293010"/>
              <a:ext cx="0" cy="6985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4"/>
            <p:cNvSpPr>
              <a:spLocks noChangeShapeType="1"/>
            </p:cNvSpPr>
            <p:nvPr/>
          </p:nvSpPr>
          <p:spPr bwMode="auto">
            <a:xfrm>
              <a:off x="4692320" y="2991510"/>
              <a:ext cx="18161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5"/>
            <p:cNvSpPr>
              <a:spLocks noChangeShapeType="1"/>
            </p:cNvSpPr>
            <p:nvPr/>
          </p:nvSpPr>
          <p:spPr bwMode="auto">
            <a:xfrm>
              <a:off x="4133520" y="2318410"/>
              <a:ext cx="0" cy="673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46"/>
            <p:cNvSpPr>
              <a:spLocks noChangeShapeType="1"/>
            </p:cNvSpPr>
            <p:nvPr/>
          </p:nvSpPr>
          <p:spPr bwMode="auto">
            <a:xfrm>
              <a:off x="4146220" y="2991510"/>
              <a:ext cx="12954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47"/>
            <p:cNvSpPr>
              <a:spLocks noChangeShapeType="1"/>
            </p:cNvSpPr>
            <p:nvPr/>
          </p:nvSpPr>
          <p:spPr bwMode="auto">
            <a:xfrm>
              <a:off x="4133520" y="2293010"/>
              <a:ext cx="13208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48"/>
            <p:cNvSpPr>
              <a:spLocks noChangeShapeType="1"/>
            </p:cNvSpPr>
            <p:nvPr/>
          </p:nvSpPr>
          <p:spPr bwMode="auto">
            <a:xfrm>
              <a:off x="5441620" y="2293010"/>
              <a:ext cx="0" cy="69850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1968170" y="2991510"/>
              <a:ext cx="42863" cy="333375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0" y="0"/>
                </a:cxn>
              </a:cxnLst>
              <a:rect l="0" t="0" r="r" b="b"/>
              <a:pathLst>
                <a:path w="1" h="114">
                  <a:moveTo>
                    <a:pt x="0" y="11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70"/>
            <p:cNvSpPr>
              <a:spLocks noChangeShapeType="1"/>
            </p:cNvSpPr>
            <p:nvPr/>
          </p:nvSpPr>
          <p:spPr bwMode="auto">
            <a:xfrm flipV="1">
              <a:off x="2011033" y="2712110"/>
              <a:ext cx="473075" cy="279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71"/>
            <p:cNvSpPr>
              <a:spLocks noChangeShapeType="1"/>
            </p:cNvSpPr>
            <p:nvPr/>
          </p:nvSpPr>
          <p:spPr bwMode="auto">
            <a:xfrm flipH="1">
              <a:off x="2011033" y="3715410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72"/>
            <p:cNvSpPr>
              <a:spLocks noChangeShapeType="1"/>
            </p:cNvSpPr>
            <p:nvPr/>
          </p:nvSpPr>
          <p:spPr bwMode="auto">
            <a:xfrm flipV="1">
              <a:off x="2011033" y="3436010"/>
              <a:ext cx="0" cy="279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73"/>
            <p:cNvSpPr>
              <a:spLocks noChangeShapeType="1"/>
            </p:cNvSpPr>
            <p:nvPr/>
          </p:nvSpPr>
          <p:spPr bwMode="auto">
            <a:xfrm>
              <a:off x="1745920" y="3334410"/>
              <a:ext cx="5207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74"/>
            <p:cNvSpPr>
              <a:spLocks noChangeShapeType="1"/>
            </p:cNvSpPr>
            <p:nvPr/>
          </p:nvSpPr>
          <p:spPr bwMode="auto">
            <a:xfrm>
              <a:off x="1860220" y="3436010"/>
              <a:ext cx="2921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7"/>
            <p:cNvSpPr>
              <a:spLocks/>
            </p:cNvSpPr>
            <p:nvPr/>
          </p:nvSpPr>
          <p:spPr bwMode="auto">
            <a:xfrm>
              <a:off x="2152320" y="2801010"/>
              <a:ext cx="342900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24"/>
                </a:cxn>
                <a:cxn ang="0">
                  <a:pos x="200" y="88"/>
                </a:cxn>
                <a:cxn ang="0">
                  <a:pos x="216" y="208"/>
                </a:cxn>
              </a:cxnLst>
              <a:rect l="0" t="0" r="r" b="b"/>
              <a:pathLst>
                <a:path w="216" h="208">
                  <a:moveTo>
                    <a:pt x="0" y="0"/>
                  </a:moveTo>
                  <a:cubicBezTo>
                    <a:pt x="20" y="4"/>
                    <a:pt x="87" y="9"/>
                    <a:pt x="120" y="24"/>
                  </a:cubicBezTo>
                  <a:cubicBezTo>
                    <a:pt x="153" y="39"/>
                    <a:pt x="184" y="57"/>
                    <a:pt x="200" y="88"/>
                  </a:cubicBezTo>
                  <a:cubicBezTo>
                    <a:pt x="216" y="119"/>
                    <a:pt x="213" y="183"/>
                    <a:pt x="216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6"/>
            <p:cNvSpPr>
              <a:spLocks noChangeShapeType="1"/>
            </p:cNvSpPr>
            <p:nvPr/>
          </p:nvSpPr>
          <p:spPr bwMode="auto">
            <a:xfrm flipH="1">
              <a:off x="2317420" y="299151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3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8126750"/>
                </p:ext>
              </p:extLst>
            </p:nvPr>
          </p:nvGraphicFramePr>
          <p:xfrm>
            <a:off x="2932113" y="3113541"/>
            <a:ext cx="617537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68140" imgH="253890" progId="Equation.DSMT4">
                    <p:embed/>
                  </p:oleObj>
                </mc:Choice>
                <mc:Fallback>
                  <p:oleObj name="Equation" r:id="rId5" imgW="368140" imgH="253890" progId="Equation.DSMT4">
                    <p:embed/>
                    <p:pic>
                      <p:nvPicPr>
                        <p:cNvPr id="0" name="Picture 3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2113" y="3113541"/>
                          <a:ext cx="617537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Text Box 85"/>
            <p:cNvSpPr txBox="1">
              <a:spLocks noChangeArrowheads="1"/>
            </p:cNvSpPr>
            <p:nvPr/>
          </p:nvSpPr>
          <p:spPr bwMode="auto">
            <a:xfrm>
              <a:off x="2657145" y="2986748"/>
              <a:ext cx="3175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75" name="Text Box 86"/>
            <p:cNvSpPr txBox="1">
              <a:spLocks noChangeArrowheads="1"/>
            </p:cNvSpPr>
            <p:nvPr/>
          </p:nvSpPr>
          <p:spPr bwMode="auto">
            <a:xfrm>
              <a:off x="2707945" y="3345523"/>
              <a:ext cx="260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76" name="Oval 27"/>
            <p:cNvSpPr>
              <a:spLocks noChangeArrowheads="1"/>
            </p:cNvSpPr>
            <p:nvPr/>
          </p:nvSpPr>
          <p:spPr bwMode="auto">
            <a:xfrm>
              <a:off x="2785733" y="295341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7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66614"/>
                </p:ext>
              </p:extLst>
            </p:nvPr>
          </p:nvGraphicFramePr>
          <p:xfrm>
            <a:off x="4431290" y="3151343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90500" imgH="228600" progId="Equation.DSMT4">
                    <p:embed/>
                  </p:oleObj>
                </mc:Choice>
                <mc:Fallback>
                  <p:oleObj name="Equation" r:id="rId7" imgW="190500" imgH="228600" progId="Equation.DSMT4">
                    <p:embed/>
                    <p:pic>
                      <p:nvPicPr>
                        <p:cNvPr id="0" name="Picture 3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1290" y="3151343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" name="AutoShape 140"/>
            <p:cNvSpPr>
              <a:spLocks noChangeArrowheads="1"/>
            </p:cNvSpPr>
            <p:nvPr/>
          </p:nvSpPr>
          <p:spPr bwMode="auto">
            <a:xfrm>
              <a:off x="5817838" y="2507261"/>
              <a:ext cx="749300" cy="2540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9" name="Object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3199736"/>
                </p:ext>
              </p:extLst>
            </p:nvPr>
          </p:nvGraphicFramePr>
          <p:xfrm>
            <a:off x="1715182" y="1849438"/>
            <a:ext cx="569912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17087" imgH="177569" progId="Equation.DSMT4">
                    <p:embed/>
                  </p:oleObj>
                </mc:Choice>
                <mc:Fallback>
                  <p:oleObj name="Equation" r:id="rId9" imgW="317087" imgH="177569" progId="Equation.DSMT4">
                    <p:embed/>
                    <p:pic>
                      <p:nvPicPr>
                        <p:cNvPr id="0" name="Picture 3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5182" y="1849438"/>
                          <a:ext cx="569912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5633005"/>
                </p:ext>
              </p:extLst>
            </p:nvPr>
          </p:nvGraphicFramePr>
          <p:xfrm>
            <a:off x="3139849" y="1805668"/>
            <a:ext cx="593725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30200" imgH="228600" progId="Equation.DSMT4">
                    <p:embed/>
                  </p:oleObj>
                </mc:Choice>
                <mc:Fallback>
                  <p:oleObj name="Equation" r:id="rId11" imgW="330200" imgH="228600" progId="Equation.DSMT4">
                    <p:embed/>
                    <p:pic>
                      <p:nvPicPr>
                        <p:cNvPr id="0" name="Picture 3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9849" y="1805668"/>
                          <a:ext cx="593725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9427372"/>
                </p:ext>
              </p:extLst>
            </p:nvPr>
          </p:nvGraphicFramePr>
          <p:xfrm>
            <a:off x="4457474" y="1828122"/>
            <a:ext cx="615950" cy="407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42751" imgH="228501" progId="Equation.DSMT4">
                    <p:embed/>
                  </p:oleObj>
                </mc:Choice>
                <mc:Fallback>
                  <p:oleObj name="Equation" r:id="rId13" imgW="342751" imgH="228501" progId="Equation.DSMT4">
                    <p:embed/>
                    <p:pic>
                      <p:nvPicPr>
                        <p:cNvPr id="0" name="Picture 3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7474" y="1828122"/>
                          <a:ext cx="615950" cy="407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4018309"/>
                </p:ext>
              </p:extLst>
            </p:nvPr>
          </p:nvGraphicFramePr>
          <p:xfrm>
            <a:off x="6139770" y="1794781"/>
            <a:ext cx="296862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65028" imgH="228501" progId="Equation.DSMT4">
                    <p:embed/>
                  </p:oleObj>
                </mc:Choice>
                <mc:Fallback>
                  <p:oleObj name="Equation" r:id="rId15" imgW="165028" imgH="228501" progId="Equation.DSMT4">
                    <p:embed/>
                    <p:pic>
                      <p:nvPicPr>
                        <p:cNvPr id="0" name="Picture 3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9770" y="1794781"/>
                          <a:ext cx="296862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4968624"/>
                </p:ext>
              </p:extLst>
            </p:nvPr>
          </p:nvGraphicFramePr>
          <p:xfrm>
            <a:off x="6714684" y="2369911"/>
            <a:ext cx="373063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65028" imgH="228501" progId="Equation.DSMT4">
                    <p:embed/>
                  </p:oleObj>
                </mc:Choice>
                <mc:Fallback>
                  <p:oleObj name="Equation" r:id="rId17" imgW="165028" imgH="228501" progId="Equation.DSMT4">
                    <p:embed/>
                    <p:pic>
                      <p:nvPicPr>
                        <p:cNvPr id="0" name="Picture 3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14684" y="2369911"/>
                          <a:ext cx="373063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6883400"/>
                </p:ext>
              </p:extLst>
            </p:nvPr>
          </p:nvGraphicFramePr>
          <p:xfrm>
            <a:off x="1306740" y="3155043"/>
            <a:ext cx="296863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65028" imgH="228501" progId="Equation.DSMT4">
                    <p:embed/>
                  </p:oleObj>
                </mc:Choice>
                <mc:Fallback>
                  <p:oleObj name="Equation" r:id="rId19" imgW="165028" imgH="228501" progId="Equation.DSMT4">
                    <p:embed/>
                    <p:pic>
                      <p:nvPicPr>
                        <p:cNvPr id="0" name="Picture 3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6740" y="3155043"/>
                          <a:ext cx="296863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3700286"/>
                </p:ext>
              </p:extLst>
            </p:nvPr>
          </p:nvGraphicFramePr>
          <p:xfrm>
            <a:off x="1453471" y="2557689"/>
            <a:ext cx="569912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317087" imgH="177569" progId="Equation.DSMT4">
                    <p:embed/>
                  </p:oleObj>
                </mc:Choice>
                <mc:Fallback>
                  <p:oleObj name="Equation" r:id="rId20" imgW="317087" imgH="177569" progId="Equation.DSMT4">
                    <p:embed/>
                    <p:pic>
                      <p:nvPicPr>
                        <p:cNvPr id="0" name="Picture 3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3471" y="2557689"/>
                          <a:ext cx="569912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9" name="Line 58"/>
            <p:cNvSpPr>
              <a:spLocks noChangeShapeType="1"/>
            </p:cNvSpPr>
            <p:nvPr/>
          </p:nvSpPr>
          <p:spPr bwMode="auto">
            <a:xfrm>
              <a:off x="5432879" y="2285093"/>
              <a:ext cx="2527300" cy="12700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80941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604221"/>
                </p:ext>
              </p:extLst>
            </p:nvPr>
          </p:nvGraphicFramePr>
          <p:xfrm>
            <a:off x="7320870" y="1883910"/>
            <a:ext cx="638175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355292" imgH="164957" progId="Equation.DSMT4">
                    <p:embed/>
                  </p:oleObj>
                </mc:Choice>
                <mc:Fallback>
                  <p:oleObj name="Equation" r:id="rId22" imgW="355292" imgH="164957" progId="Equation.DSMT4">
                    <p:embed/>
                    <p:pic>
                      <p:nvPicPr>
                        <p:cNvPr id="0" name="Picture 3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20870" y="1883910"/>
                          <a:ext cx="638175" cy="295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Line 41"/>
            <p:cNvSpPr>
              <a:spLocks noChangeShapeType="1"/>
            </p:cNvSpPr>
            <p:nvPr/>
          </p:nvSpPr>
          <p:spPr bwMode="auto">
            <a:xfrm>
              <a:off x="1517980" y="2312638"/>
              <a:ext cx="13335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7961217" y="3000375"/>
              <a:ext cx="0" cy="7143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" name="Rectangle 103"/>
            <p:cNvSpPr>
              <a:spLocks noChangeArrowheads="1"/>
            </p:cNvSpPr>
            <p:nvPr/>
          </p:nvSpPr>
          <p:spPr bwMode="auto">
            <a:xfrm>
              <a:off x="7839075" y="3171829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0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4796815"/>
                </p:ext>
              </p:extLst>
            </p:nvPr>
          </p:nvGraphicFramePr>
          <p:xfrm>
            <a:off x="8183790" y="3090182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203112" imgH="228501" progId="Equation.DSMT4">
                    <p:embed/>
                  </p:oleObj>
                </mc:Choice>
                <mc:Fallback>
                  <p:oleObj name="Equation" r:id="rId24" imgW="203112" imgH="228501" progId="Equation.DSMT4">
                    <p:embed/>
                    <p:pic>
                      <p:nvPicPr>
                        <p:cNvPr id="0" name="Picture 3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83790" y="3090182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8623767"/>
                </p:ext>
              </p:extLst>
            </p:nvPr>
          </p:nvGraphicFramePr>
          <p:xfrm>
            <a:off x="7628085" y="3841260"/>
            <a:ext cx="660400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659934" imgH="272911" progId="Equation.DSMT4">
                    <p:embed/>
                  </p:oleObj>
                </mc:Choice>
                <mc:Fallback>
                  <p:oleObj name="Equation" r:id="rId26" imgW="659934" imgH="272911" progId="Equation.DSMT4">
                    <p:embed/>
                    <p:pic>
                      <p:nvPicPr>
                        <p:cNvPr id="0" name="Picture 3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8085" y="3841260"/>
                          <a:ext cx="660400" cy="273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3015343" y="119746"/>
            <a:ext cx="32004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Load Reflection</a:t>
            </a:r>
          </a:p>
        </p:txBody>
      </p:sp>
      <p:sp>
        <p:nvSpPr>
          <p:cNvPr id="284697" name="Text Box 25"/>
          <p:cNvSpPr txBox="1">
            <a:spLocks noChangeArrowheads="1"/>
          </p:cNvSpPr>
          <p:nvPr/>
        </p:nvSpPr>
        <p:spPr bwMode="auto">
          <a:xfrm>
            <a:off x="452354" y="3075733"/>
            <a:ext cx="15648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On the line: </a:t>
            </a:r>
          </a:p>
        </p:txBody>
      </p:sp>
      <p:sp>
        <p:nvSpPr>
          <p:cNvPr id="284700" name="Text Box 28"/>
          <p:cNvSpPr txBox="1">
            <a:spLocks noChangeArrowheads="1"/>
          </p:cNvSpPr>
          <p:nvPr/>
        </p:nvSpPr>
        <p:spPr bwMode="auto">
          <a:xfrm>
            <a:off x="3023055" y="5874410"/>
            <a:ext cx="11240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At load: </a:t>
            </a:r>
          </a:p>
        </p:txBody>
      </p:sp>
      <p:graphicFrame>
        <p:nvGraphicFramePr>
          <p:cNvPr id="284701" name="Object 29"/>
          <p:cNvGraphicFramePr>
            <a:graphicFrameLocks noChangeAspect="1"/>
          </p:cNvGraphicFramePr>
          <p:nvPr/>
        </p:nvGraphicFramePr>
        <p:xfrm>
          <a:off x="4214813" y="5730875"/>
          <a:ext cx="131921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74364" imgH="469696" progId="Equation.DSMT4">
                  <p:embed/>
                </p:oleObj>
              </mc:Choice>
              <mc:Fallback>
                <p:oleObj name="Equation" r:id="rId3" imgW="774364" imgH="469696" progId="Equation.DSMT4">
                  <p:embed/>
                  <p:pic>
                    <p:nvPicPr>
                      <p:cNvPr id="0" name="Picture 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5730875"/>
                        <a:ext cx="1319212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70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624693"/>
              </p:ext>
            </p:extLst>
          </p:nvPr>
        </p:nvGraphicFramePr>
        <p:xfrm>
          <a:off x="2260600" y="3173413"/>
          <a:ext cx="4211638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76440" imgH="685800" progId="Equation.DSMT4">
                  <p:embed/>
                </p:oleObj>
              </mc:Choice>
              <mc:Fallback>
                <p:oleObj name="Equation" r:id="rId5" imgW="2476440" imgH="685800" progId="Equation.DSMT4">
                  <p:embed/>
                  <p:pic>
                    <p:nvPicPr>
                      <p:cNvPr id="0" name="Picture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3173413"/>
                        <a:ext cx="4211638" cy="1168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71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736446"/>
              </p:ext>
            </p:extLst>
          </p:nvPr>
        </p:nvGraphicFramePr>
        <p:xfrm>
          <a:off x="2803525" y="4533900"/>
          <a:ext cx="41195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98600" imgH="253800" progId="Equation.DSMT4">
                  <p:embed/>
                </p:oleObj>
              </mc:Choice>
              <mc:Fallback>
                <p:oleObj name="Equation" r:id="rId7" imgW="2298600" imgH="253800" progId="Equation.DSMT4">
                  <p:embed/>
                  <p:pic>
                    <p:nvPicPr>
                      <p:cNvPr id="0" name="Picture 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4533900"/>
                        <a:ext cx="4119563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713" name="Text Box 41"/>
          <p:cNvSpPr txBox="1">
            <a:spLocks noChangeArrowheads="1"/>
          </p:cNvSpPr>
          <p:nvPr/>
        </p:nvSpPr>
        <p:spPr bwMode="auto">
          <a:xfrm>
            <a:off x="1770887" y="4520955"/>
            <a:ext cx="883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84714" name="Text Box 42"/>
          <p:cNvSpPr txBox="1">
            <a:spLocks noChangeArrowheads="1"/>
          </p:cNvSpPr>
          <p:nvPr/>
        </p:nvSpPr>
        <p:spPr bwMode="auto">
          <a:xfrm>
            <a:off x="6964711" y="4569964"/>
            <a:ext cx="20649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(known function)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84710" name="Object 38"/>
          <p:cNvGraphicFramePr>
            <a:graphicFrameLocks noChangeAspect="1"/>
          </p:cNvGraphicFramePr>
          <p:nvPr/>
        </p:nvGraphicFramePr>
        <p:xfrm>
          <a:off x="4021816" y="929369"/>
          <a:ext cx="946577" cy="42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08000" imgH="228600" progId="Equation.DSMT4">
                  <p:embed/>
                </p:oleObj>
              </mc:Choice>
              <mc:Fallback>
                <p:oleObj name="Equation" r:id="rId9" imgW="508000" imgH="228600" progId="Equation.DSMT4">
                  <p:embed/>
                  <p:pic>
                    <p:nvPicPr>
                      <p:cNvPr id="0" name="Picture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816" y="929369"/>
                        <a:ext cx="946577" cy="4272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42"/>
          <p:cNvGraphicFramePr>
            <a:graphicFrameLocks noChangeAspect="1"/>
          </p:cNvGraphicFramePr>
          <p:nvPr/>
        </p:nvGraphicFramePr>
        <p:xfrm>
          <a:off x="6848034" y="701677"/>
          <a:ext cx="3730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5028" imgH="228501" progId="Equation.DSMT4">
                  <p:embed/>
                </p:oleObj>
              </mc:Choice>
              <mc:Fallback>
                <p:oleObj name="Equation" r:id="rId11" imgW="165028" imgH="228501" progId="Equation.DSMT4">
                  <p:embed/>
                  <p:pic>
                    <p:nvPicPr>
                      <p:cNvPr id="0" name="Picture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034" y="701677"/>
                        <a:ext cx="3730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7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479933"/>
              </p:ext>
            </p:extLst>
          </p:nvPr>
        </p:nvGraphicFramePr>
        <p:xfrm>
          <a:off x="442913" y="5207000"/>
          <a:ext cx="43989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450880" imgH="253800" progId="Equation.DSMT4">
                  <p:embed/>
                </p:oleObj>
              </mc:Choice>
              <mc:Fallback>
                <p:oleObj name="Equation" r:id="rId13" imgW="2450880" imgH="253800" progId="Equation.DSMT4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5207000"/>
                        <a:ext cx="43989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656317" y="1230087"/>
            <a:ext cx="7455354" cy="1687059"/>
            <a:chOff x="656317" y="1230087"/>
            <a:chExt cx="7455354" cy="1687059"/>
          </a:xfrm>
        </p:grpSpPr>
        <p:grpSp>
          <p:nvGrpSpPr>
            <p:cNvPr id="6" name="Group 34"/>
            <p:cNvGrpSpPr>
              <a:grpSpLocks/>
            </p:cNvGrpSpPr>
            <p:nvPr/>
          </p:nvGrpSpPr>
          <p:grpSpPr bwMode="auto">
            <a:xfrm flipH="1">
              <a:off x="6114143" y="1344391"/>
              <a:ext cx="723900" cy="342900"/>
              <a:chOff x="3624" y="528"/>
              <a:chExt cx="456" cy="216"/>
            </a:xfrm>
          </p:grpSpPr>
          <p:sp>
            <p:nvSpPr>
              <p:cNvPr id="284704" name="Line 32"/>
              <p:cNvSpPr>
                <a:spLocks noChangeShapeType="1"/>
              </p:cNvSpPr>
              <p:nvPr/>
            </p:nvSpPr>
            <p:spPr bwMode="auto">
              <a:xfrm flipV="1">
                <a:off x="3624" y="528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705" name="Line 33"/>
              <p:cNvSpPr>
                <a:spLocks noChangeShapeType="1"/>
              </p:cNvSpPr>
              <p:nvPr/>
            </p:nvSpPr>
            <p:spPr bwMode="auto">
              <a:xfrm>
                <a:off x="4080" y="528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" name="Group 4"/>
            <p:cNvGrpSpPr>
              <a:grpSpLocks/>
            </p:cNvGrpSpPr>
            <p:nvPr/>
          </p:nvGrpSpPr>
          <p:grpSpPr bwMode="auto">
            <a:xfrm>
              <a:off x="2293484" y="1658259"/>
              <a:ext cx="5181600" cy="76200"/>
              <a:chOff x="1152" y="1728"/>
              <a:chExt cx="3264" cy="48"/>
            </a:xfrm>
          </p:grpSpPr>
          <p:sp>
            <p:nvSpPr>
              <p:cNvPr id="63" name="Freeform 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7"/>
            <p:cNvGrpSpPr>
              <a:grpSpLocks/>
            </p:cNvGrpSpPr>
            <p:nvPr/>
          </p:nvGrpSpPr>
          <p:grpSpPr bwMode="auto">
            <a:xfrm>
              <a:off x="2293484" y="2382159"/>
              <a:ext cx="5181600" cy="76200"/>
              <a:chOff x="1152" y="1728"/>
              <a:chExt cx="3264" cy="48"/>
            </a:xfrm>
          </p:grpSpPr>
          <p:sp>
            <p:nvSpPr>
              <p:cNvPr id="61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" name="Line 13"/>
            <p:cNvSpPr>
              <a:spLocks noChangeShapeType="1"/>
            </p:cNvSpPr>
            <p:nvPr/>
          </p:nvSpPr>
          <p:spPr bwMode="auto">
            <a:xfrm>
              <a:off x="1569584" y="1696359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 flipH="1">
              <a:off x="1569584" y="2420259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15"/>
            <p:cNvSpPr>
              <a:spLocks noChangeShapeType="1"/>
            </p:cNvSpPr>
            <p:nvPr/>
          </p:nvSpPr>
          <p:spPr bwMode="auto">
            <a:xfrm flipV="1">
              <a:off x="1569584" y="1687286"/>
              <a:ext cx="0" cy="7329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4" name="Object 16"/>
            <p:cNvGraphicFramePr>
              <a:graphicFrameLocks noChangeAspect="1"/>
            </p:cNvGraphicFramePr>
            <p:nvPr/>
          </p:nvGraphicFramePr>
          <p:xfrm>
            <a:off x="656317" y="1847395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368280" imgH="253800" progId="Equation.DSMT4">
                    <p:embed/>
                  </p:oleObj>
                </mc:Choice>
                <mc:Fallback>
                  <p:oleObj name="Equation" r:id="rId15" imgW="368280" imgH="253800" progId="Equation.DSMT4">
                    <p:embed/>
                    <p:pic>
                      <p:nvPicPr>
                        <p:cNvPr id="0" name="Picture 3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317" y="1847395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Rectangle 22"/>
            <p:cNvSpPr>
              <a:spLocks noChangeArrowheads="1"/>
            </p:cNvSpPr>
            <p:nvPr/>
          </p:nvSpPr>
          <p:spPr bwMode="auto">
            <a:xfrm>
              <a:off x="7349671" y="1886859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>
              <a:off x="7476671" y="1696359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4"/>
            <p:cNvSpPr>
              <a:spLocks noChangeShapeType="1"/>
            </p:cNvSpPr>
            <p:nvPr/>
          </p:nvSpPr>
          <p:spPr bwMode="auto">
            <a:xfrm flipH="1">
              <a:off x="7476671" y="2191659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4" name="Object 84"/>
            <p:cNvGraphicFramePr>
              <a:graphicFrameLocks noChangeAspect="1"/>
            </p:cNvGraphicFramePr>
            <p:nvPr/>
          </p:nvGraphicFramePr>
          <p:xfrm>
            <a:off x="3105954" y="1820566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90500" imgH="228600" progId="Equation.DSMT4">
                    <p:embed/>
                  </p:oleObj>
                </mc:Choice>
                <mc:Fallback>
                  <p:oleObj name="Equation" r:id="rId17" imgW="190500" imgH="228600" progId="Equation.DSMT4">
                    <p:embed/>
                    <p:pic>
                      <p:nvPicPr>
                        <p:cNvPr id="0" name="Picture 3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5954" y="1820566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84"/>
            <p:cNvGraphicFramePr>
              <a:graphicFrameLocks noChangeAspect="1"/>
            </p:cNvGraphicFramePr>
            <p:nvPr/>
          </p:nvGraphicFramePr>
          <p:xfrm>
            <a:off x="7721146" y="1842408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203112" imgH="228501" progId="Equation.DSMT4">
                    <p:embed/>
                  </p:oleObj>
                </mc:Choice>
                <mc:Fallback>
                  <p:oleObj name="Equation" r:id="rId19" imgW="203112" imgH="228501" progId="Equation.DSMT4">
                    <p:embed/>
                    <p:pic>
                      <p:nvPicPr>
                        <p:cNvPr id="0" name="Picture 3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21146" y="1842408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42"/>
            <p:cNvGraphicFramePr>
              <a:graphicFrameLocks noChangeAspect="1"/>
            </p:cNvGraphicFramePr>
            <p:nvPr/>
          </p:nvGraphicFramePr>
          <p:xfrm>
            <a:off x="2032681" y="2599646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342603" imgH="177646" progId="Equation.DSMT4">
                    <p:embed/>
                  </p:oleObj>
                </mc:Choice>
                <mc:Fallback>
                  <p:oleObj name="Equation" r:id="rId21" imgW="342603" imgH="177646" progId="Equation.DSMT4">
                    <p:embed/>
                    <p:pic>
                      <p:nvPicPr>
                        <p:cNvPr id="0" name="Picture 3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2681" y="2599646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43"/>
            <p:cNvGraphicFramePr>
              <a:graphicFrameLocks noChangeAspect="1"/>
            </p:cNvGraphicFramePr>
            <p:nvPr/>
          </p:nvGraphicFramePr>
          <p:xfrm>
            <a:off x="7181851" y="2599872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368140" imgH="152334" progId="Equation.DSMT4">
                    <p:embed/>
                  </p:oleObj>
                </mc:Choice>
                <mc:Fallback>
                  <p:oleObj name="Equation" r:id="rId23" imgW="368140" imgH="152334" progId="Equation.DSMT4">
                    <p:embed/>
                    <p:pic>
                      <p:nvPicPr>
                        <p:cNvPr id="0" name="Picture 3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1851" y="2599872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AutoShape 140"/>
            <p:cNvSpPr>
              <a:spLocks noChangeArrowheads="1"/>
            </p:cNvSpPr>
            <p:nvPr/>
          </p:nvSpPr>
          <p:spPr bwMode="auto">
            <a:xfrm>
              <a:off x="6800273" y="1230087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11"/>
            <p:cNvSpPr>
              <a:spLocks noChangeArrowheads="1"/>
            </p:cNvSpPr>
            <p:nvPr/>
          </p:nvSpPr>
          <p:spPr bwMode="auto">
            <a:xfrm>
              <a:off x="1379084" y="1854201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15131" y="178525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47789" y="1970311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77" name="Text Box 25"/>
          <p:cNvSpPr txBox="1">
            <a:spLocks noChangeArrowheads="1"/>
          </p:cNvSpPr>
          <p:nvPr/>
        </p:nvSpPr>
        <p:spPr bwMode="auto">
          <a:xfrm>
            <a:off x="599172" y="3278644"/>
            <a:ext cx="1550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At the load: </a:t>
            </a:r>
          </a:p>
        </p:txBody>
      </p:sp>
      <p:graphicFrame>
        <p:nvGraphicFramePr>
          <p:cNvPr id="30518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489884"/>
              </p:ext>
            </p:extLst>
          </p:nvPr>
        </p:nvGraphicFramePr>
        <p:xfrm>
          <a:off x="2930525" y="5130800"/>
          <a:ext cx="3970338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36760" imgH="647640" progId="Equation.DSMT4">
                  <p:embed/>
                </p:oleObj>
              </mc:Choice>
              <mc:Fallback>
                <p:oleObj name="Equation" r:id="rId3" imgW="2336760" imgH="647640" progId="Equation.DSMT4">
                  <p:embed/>
                  <p:pic>
                    <p:nvPicPr>
                      <p:cNvPr id="0" name="Picture 3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5130800"/>
                        <a:ext cx="3970338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5185" name="Text Box 33"/>
          <p:cNvSpPr txBox="1">
            <a:spLocks noChangeArrowheads="1"/>
          </p:cNvSpPr>
          <p:nvPr/>
        </p:nvSpPr>
        <p:spPr bwMode="auto">
          <a:xfrm>
            <a:off x="1192316" y="4627070"/>
            <a:ext cx="2093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305194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659160"/>
              </p:ext>
            </p:extLst>
          </p:nvPr>
        </p:nvGraphicFramePr>
        <p:xfrm>
          <a:off x="2357626" y="3409562"/>
          <a:ext cx="131921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74364" imgH="469696" progId="Equation.DSMT4">
                  <p:embed/>
                </p:oleObj>
              </mc:Choice>
              <mc:Fallback>
                <p:oleObj name="Equation" r:id="rId5" imgW="774364" imgH="469696" progId="Equation.DSMT4">
                  <p:embed/>
                  <p:pic>
                    <p:nvPicPr>
                      <p:cNvPr id="0" name="Picture 3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626" y="3409562"/>
                        <a:ext cx="1319212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2339439" y="119746"/>
            <a:ext cx="4643252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Load Reflection (cont.)</a:t>
            </a:r>
          </a:p>
        </p:txBody>
      </p:sp>
      <p:graphicFrame>
        <p:nvGraphicFramePr>
          <p:cNvPr id="305231" name="Object 79"/>
          <p:cNvGraphicFramePr>
            <a:graphicFrameLocks noChangeAspect="1"/>
          </p:cNvGraphicFramePr>
          <p:nvPr/>
        </p:nvGraphicFramePr>
        <p:xfrm>
          <a:off x="3540125" y="4311422"/>
          <a:ext cx="71596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20474" imgH="253890" progId="Equation.DSMT4">
                  <p:embed/>
                </p:oleObj>
              </mc:Choice>
              <mc:Fallback>
                <p:oleObj name="Equation" r:id="rId7" imgW="520474" imgH="253890" progId="Equation.DSMT4">
                  <p:embed/>
                  <p:pic>
                    <p:nvPicPr>
                      <p:cNvPr id="0" name="Picture 3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4311422"/>
                        <a:ext cx="715963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Straight Arrow Connector 62"/>
          <p:cNvCxnSpPr/>
          <p:nvPr/>
        </p:nvCxnSpPr>
        <p:spPr>
          <a:xfrm>
            <a:off x="3907972" y="4691743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79"/>
          <p:cNvGraphicFramePr>
            <a:graphicFrameLocks noChangeAspect="1"/>
          </p:cNvGraphicFramePr>
          <p:nvPr/>
        </p:nvGraphicFramePr>
        <p:xfrm>
          <a:off x="4933496" y="4311420"/>
          <a:ext cx="71596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20474" imgH="253890" progId="Equation.DSMT4">
                  <p:embed/>
                </p:oleObj>
              </mc:Choice>
              <mc:Fallback>
                <p:oleObj name="Equation" r:id="rId9" imgW="520474" imgH="253890" progId="Equation.DSMT4">
                  <p:embed/>
                  <p:pic>
                    <p:nvPicPr>
                      <p:cNvPr id="0" name="Picture 3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496" y="4311420"/>
                        <a:ext cx="715963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Straight Arrow Connector 64"/>
          <p:cNvCxnSpPr/>
          <p:nvPr/>
        </p:nvCxnSpPr>
        <p:spPr>
          <a:xfrm>
            <a:off x="5323115" y="4691741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Object 42"/>
          <p:cNvGraphicFramePr>
            <a:graphicFrameLocks noChangeAspect="1"/>
          </p:cNvGraphicFramePr>
          <p:nvPr/>
        </p:nvGraphicFramePr>
        <p:xfrm>
          <a:off x="6848034" y="701677"/>
          <a:ext cx="3730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5028" imgH="228501" progId="Equation.DSMT4">
                  <p:embed/>
                </p:oleObj>
              </mc:Choice>
              <mc:Fallback>
                <p:oleObj name="Equation" r:id="rId11" imgW="165028" imgH="228501" progId="Equation.DSMT4">
                  <p:embed/>
                  <p:pic>
                    <p:nvPicPr>
                      <p:cNvPr id="0" name="Picture 3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034" y="701677"/>
                        <a:ext cx="3730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" name="Group 89"/>
          <p:cNvGrpSpPr/>
          <p:nvPr/>
        </p:nvGrpSpPr>
        <p:grpSpPr>
          <a:xfrm>
            <a:off x="732517" y="1371602"/>
            <a:ext cx="7455354" cy="1687059"/>
            <a:chOff x="656317" y="1230087"/>
            <a:chExt cx="7455354" cy="1687059"/>
          </a:xfrm>
        </p:grpSpPr>
        <p:grpSp>
          <p:nvGrpSpPr>
            <p:cNvPr id="66" name="Group 34"/>
            <p:cNvGrpSpPr>
              <a:grpSpLocks/>
            </p:cNvGrpSpPr>
            <p:nvPr/>
          </p:nvGrpSpPr>
          <p:grpSpPr bwMode="auto">
            <a:xfrm flipH="1">
              <a:off x="6114143" y="1344391"/>
              <a:ext cx="723900" cy="342900"/>
              <a:chOff x="3624" y="528"/>
              <a:chExt cx="456" cy="216"/>
            </a:xfrm>
          </p:grpSpPr>
          <p:sp>
            <p:nvSpPr>
              <p:cNvPr id="67" name="Line 32"/>
              <p:cNvSpPr>
                <a:spLocks noChangeShapeType="1"/>
              </p:cNvSpPr>
              <p:nvPr/>
            </p:nvSpPr>
            <p:spPr bwMode="auto">
              <a:xfrm flipV="1">
                <a:off x="3624" y="528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33"/>
              <p:cNvSpPr>
                <a:spLocks noChangeShapeType="1"/>
              </p:cNvSpPr>
              <p:nvPr/>
            </p:nvSpPr>
            <p:spPr bwMode="auto">
              <a:xfrm>
                <a:off x="4080" y="528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9" name="Group 4"/>
            <p:cNvGrpSpPr>
              <a:grpSpLocks/>
            </p:cNvGrpSpPr>
            <p:nvPr/>
          </p:nvGrpSpPr>
          <p:grpSpPr bwMode="auto">
            <a:xfrm>
              <a:off x="2293484" y="1658259"/>
              <a:ext cx="5181600" cy="76200"/>
              <a:chOff x="1152" y="1728"/>
              <a:chExt cx="3264" cy="48"/>
            </a:xfrm>
          </p:grpSpPr>
          <p:sp>
            <p:nvSpPr>
              <p:cNvPr id="70" name="Freeform 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" name="Group 7"/>
            <p:cNvGrpSpPr>
              <a:grpSpLocks/>
            </p:cNvGrpSpPr>
            <p:nvPr/>
          </p:nvGrpSpPr>
          <p:grpSpPr bwMode="auto">
            <a:xfrm>
              <a:off x="2293484" y="2382159"/>
              <a:ext cx="5181600" cy="76200"/>
              <a:chOff x="1152" y="1728"/>
              <a:chExt cx="3264" cy="48"/>
            </a:xfrm>
          </p:grpSpPr>
          <p:sp>
            <p:nvSpPr>
              <p:cNvPr id="73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" name="Line 13"/>
            <p:cNvSpPr>
              <a:spLocks noChangeShapeType="1"/>
            </p:cNvSpPr>
            <p:nvPr/>
          </p:nvSpPr>
          <p:spPr bwMode="auto">
            <a:xfrm>
              <a:off x="1569584" y="1696359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4"/>
            <p:cNvSpPr>
              <a:spLocks noChangeShapeType="1"/>
            </p:cNvSpPr>
            <p:nvPr/>
          </p:nvSpPr>
          <p:spPr bwMode="auto">
            <a:xfrm flipH="1">
              <a:off x="1569584" y="2420259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5"/>
            <p:cNvSpPr>
              <a:spLocks noChangeShapeType="1"/>
            </p:cNvSpPr>
            <p:nvPr/>
          </p:nvSpPr>
          <p:spPr bwMode="auto">
            <a:xfrm flipV="1">
              <a:off x="1569584" y="1687286"/>
              <a:ext cx="0" cy="7329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8" name="Object 16"/>
            <p:cNvGraphicFramePr>
              <a:graphicFrameLocks noChangeAspect="1"/>
            </p:cNvGraphicFramePr>
            <p:nvPr/>
          </p:nvGraphicFramePr>
          <p:xfrm>
            <a:off x="656317" y="1847395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68280" imgH="253800" progId="Equation.DSMT4">
                    <p:embed/>
                  </p:oleObj>
                </mc:Choice>
                <mc:Fallback>
                  <p:oleObj name="Equation" r:id="rId13" imgW="368280" imgH="253800" progId="Equation.DSMT4">
                    <p:embed/>
                    <p:pic>
                      <p:nvPicPr>
                        <p:cNvPr id="0" name="Picture 3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317" y="1847395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7349671" y="1886859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>
              <a:off x="7476671" y="1696359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flipH="1">
              <a:off x="7476671" y="2191659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2" name="Object 84"/>
            <p:cNvGraphicFramePr>
              <a:graphicFrameLocks noChangeAspect="1"/>
            </p:cNvGraphicFramePr>
            <p:nvPr/>
          </p:nvGraphicFramePr>
          <p:xfrm>
            <a:off x="3105954" y="1820566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90500" imgH="228600" progId="Equation.DSMT4">
                    <p:embed/>
                  </p:oleObj>
                </mc:Choice>
                <mc:Fallback>
                  <p:oleObj name="Equation" r:id="rId15" imgW="190500" imgH="228600" progId="Equation.DSMT4">
                    <p:embed/>
                    <p:pic>
                      <p:nvPicPr>
                        <p:cNvPr id="0" name="Picture 3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5954" y="1820566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84"/>
            <p:cNvGraphicFramePr>
              <a:graphicFrameLocks noChangeAspect="1"/>
            </p:cNvGraphicFramePr>
            <p:nvPr/>
          </p:nvGraphicFramePr>
          <p:xfrm>
            <a:off x="7721146" y="1842408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203112" imgH="228501" progId="Equation.DSMT4">
                    <p:embed/>
                  </p:oleObj>
                </mc:Choice>
                <mc:Fallback>
                  <p:oleObj name="Equation" r:id="rId17" imgW="203112" imgH="228501" progId="Equation.DSMT4">
                    <p:embed/>
                    <p:pic>
                      <p:nvPicPr>
                        <p:cNvPr id="0" name="Picture 3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21146" y="1842408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42"/>
            <p:cNvGraphicFramePr>
              <a:graphicFrameLocks noChangeAspect="1"/>
            </p:cNvGraphicFramePr>
            <p:nvPr/>
          </p:nvGraphicFramePr>
          <p:xfrm>
            <a:off x="2032681" y="2599646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42603" imgH="177646" progId="Equation.DSMT4">
                    <p:embed/>
                  </p:oleObj>
                </mc:Choice>
                <mc:Fallback>
                  <p:oleObj name="Equation" r:id="rId19" imgW="342603" imgH="177646" progId="Equation.DSMT4">
                    <p:embed/>
                    <p:pic>
                      <p:nvPicPr>
                        <p:cNvPr id="0" name="Picture 3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2681" y="2599646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Object 43"/>
            <p:cNvGraphicFramePr>
              <a:graphicFrameLocks noChangeAspect="1"/>
            </p:cNvGraphicFramePr>
            <p:nvPr/>
          </p:nvGraphicFramePr>
          <p:xfrm>
            <a:off x="7181851" y="2599872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368140" imgH="152334" progId="Equation.DSMT4">
                    <p:embed/>
                  </p:oleObj>
                </mc:Choice>
                <mc:Fallback>
                  <p:oleObj name="Equation" r:id="rId21" imgW="368140" imgH="152334" progId="Equation.DSMT4">
                    <p:embed/>
                    <p:pic>
                      <p:nvPicPr>
                        <p:cNvPr id="0" name="Picture 3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1851" y="2599872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" name="AutoShape 140"/>
            <p:cNvSpPr>
              <a:spLocks noChangeArrowheads="1"/>
            </p:cNvSpPr>
            <p:nvPr/>
          </p:nvSpPr>
          <p:spPr bwMode="auto">
            <a:xfrm>
              <a:off x="6800273" y="1230087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11"/>
            <p:cNvSpPr>
              <a:spLocks noChangeArrowheads="1"/>
            </p:cNvSpPr>
            <p:nvPr/>
          </p:nvSpPr>
          <p:spPr bwMode="auto">
            <a:xfrm>
              <a:off x="1379084" y="1854201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415131" y="178525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447789" y="1970311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</p:grpSp>
      <p:graphicFrame>
        <p:nvGraphicFramePr>
          <p:cNvPr id="305514" name="Object 362"/>
          <p:cNvGraphicFramePr>
            <a:graphicFrameLocks noChangeAspect="1"/>
          </p:cNvGraphicFramePr>
          <p:nvPr/>
        </p:nvGraphicFramePr>
        <p:xfrm>
          <a:off x="4184424" y="1004888"/>
          <a:ext cx="9477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947880" imgH="428760" progId="Equation.DSMT4">
                  <p:embed/>
                </p:oleObj>
              </mc:Choice>
              <mc:Fallback>
                <p:oleObj name="Equation" r:id="rId23" imgW="947880" imgH="428760" progId="Equation.DSMT4">
                  <p:embed/>
                  <p:pic>
                    <p:nvPicPr>
                      <p:cNvPr id="0" name="Picture 3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424" y="1004888"/>
                        <a:ext cx="9477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5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595175"/>
              </p:ext>
            </p:extLst>
          </p:nvPr>
        </p:nvGraphicFramePr>
        <p:xfrm>
          <a:off x="946150" y="812800"/>
          <a:ext cx="70215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27400" imgH="482400" progId="Equation.DSMT4">
                  <p:embed/>
                </p:oleObj>
              </mc:Choice>
              <mc:Fallback>
                <p:oleObj name="Equation" r:id="rId3" imgW="4127400" imgH="48240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812800"/>
                        <a:ext cx="7021513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296182"/>
              </p:ext>
            </p:extLst>
          </p:nvPr>
        </p:nvGraphicFramePr>
        <p:xfrm>
          <a:off x="1939925" y="2371725"/>
          <a:ext cx="48434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44720" imgH="482400" progId="Equation.DSMT4">
                  <p:embed/>
                </p:oleObj>
              </mc:Choice>
              <mc:Fallback>
                <p:oleObj name="Equation" r:id="rId5" imgW="2844720" imgH="48240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2371725"/>
                        <a:ext cx="4843463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278883"/>
              </p:ext>
            </p:extLst>
          </p:nvPr>
        </p:nvGraphicFramePr>
        <p:xfrm>
          <a:off x="2182813" y="3687763"/>
          <a:ext cx="4000500" cy="147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49360" imgH="863280" progId="Equation.DSMT4">
                  <p:embed/>
                </p:oleObj>
              </mc:Choice>
              <mc:Fallback>
                <p:oleObj name="Equation" r:id="rId7" imgW="2349360" imgH="86328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3687763"/>
                        <a:ext cx="4000500" cy="1471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127177"/>
              </p:ext>
            </p:extLst>
          </p:nvPr>
        </p:nvGraphicFramePr>
        <p:xfrm>
          <a:off x="2398713" y="5737225"/>
          <a:ext cx="397827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336760" imgH="482400" progId="Equation.DSMT4">
                  <p:embed/>
                </p:oleObj>
              </mc:Choice>
              <mc:Fallback>
                <p:oleObj name="Equation" r:id="rId9" imgW="2336760" imgH="48240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5737225"/>
                        <a:ext cx="397827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8" name="AutoShape 38"/>
          <p:cNvSpPr>
            <a:spLocks noChangeArrowheads="1"/>
          </p:cNvSpPr>
          <p:nvPr/>
        </p:nvSpPr>
        <p:spPr bwMode="auto">
          <a:xfrm>
            <a:off x="4114800" y="1743530"/>
            <a:ext cx="360947" cy="444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86759" name="AutoShape 39"/>
          <p:cNvSpPr>
            <a:spLocks noChangeArrowheads="1"/>
          </p:cNvSpPr>
          <p:nvPr/>
        </p:nvSpPr>
        <p:spPr bwMode="auto">
          <a:xfrm>
            <a:off x="4102100" y="3458030"/>
            <a:ext cx="361616" cy="444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86760" name="AutoShape 40"/>
          <p:cNvSpPr>
            <a:spLocks noChangeArrowheads="1"/>
          </p:cNvSpPr>
          <p:nvPr/>
        </p:nvSpPr>
        <p:spPr bwMode="auto">
          <a:xfrm>
            <a:off x="4127500" y="5159830"/>
            <a:ext cx="348247" cy="444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339439" y="119746"/>
            <a:ext cx="4643252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Load Reflection (cont.)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8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089994"/>
              </p:ext>
            </p:extLst>
          </p:nvPr>
        </p:nvGraphicFramePr>
        <p:xfrm>
          <a:off x="1447800" y="2387600"/>
          <a:ext cx="2159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9720" imgH="507960" progId="Equation.DSMT4">
                  <p:embed/>
                </p:oleObj>
              </mc:Choice>
              <mc:Fallback>
                <p:oleObj name="Equation" r:id="rId3" imgW="1269720" imgH="50796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87600"/>
                        <a:ext cx="2159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26" name="Text Box 10"/>
          <p:cNvSpPr txBox="1">
            <a:spLocks noChangeArrowheads="1"/>
          </p:cNvSpPr>
          <p:nvPr/>
        </p:nvSpPr>
        <p:spPr bwMode="auto">
          <a:xfrm>
            <a:off x="733425" y="1865313"/>
            <a:ext cx="2249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Define for simplicity:</a:t>
            </a:r>
          </a:p>
        </p:txBody>
      </p:sp>
      <p:sp>
        <p:nvSpPr>
          <p:cNvPr id="290827" name="Text Box 11"/>
          <p:cNvSpPr txBox="1">
            <a:spLocks noChangeArrowheads="1"/>
          </p:cNvSpPr>
          <p:nvPr/>
        </p:nvSpPr>
        <p:spPr bwMode="auto">
          <a:xfrm>
            <a:off x="3857625" y="2436813"/>
            <a:ext cx="490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voltage of forward-traveling wave </a:t>
            </a:r>
            <a:r>
              <a:rPr lang="en-US" u="sng" dirty="0">
                <a:solidFill>
                  <a:srgbClr val="0000FF"/>
                </a:solidFill>
              </a:rPr>
              <a:t>at the load</a:t>
            </a:r>
          </a:p>
        </p:txBody>
      </p:sp>
      <p:sp>
        <p:nvSpPr>
          <p:cNvPr id="290828" name="Text Box 12"/>
          <p:cNvSpPr txBox="1">
            <a:spLocks noChangeArrowheads="1"/>
          </p:cNvSpPr>
          <p:nvPr/>
        </p:nvSpPr>
        <p:spPr bwMode="auto">
          <a:xfrm>
            <a:off x="3857625" y="2881313"/>
            <a:ext cx="490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voltage of backward-traveling wave </a:t>
            </a:r>
            <a:r>
              <a:rPr lang="en-US" u="sng" dirty="0">
                <a:solidFill>
                  <a:srgbClr val="0000FF"/>
                </a:solidFill>
              </a:rPr>
              <a:t>at the load</a:t>
            </a:r>
          </a:p>
        </p:txBody>
      </p:sp>
      <p:graphicFrame>
        <p:nvGraphicFramePr>
          <p:cNvPr id="2908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915572"/>
              </p:ext>
            </p:extLst>
          </p:nvPr>
        </p:nvGraphicFramePr>
        <p:xfrm>
          <a:off x="2320925" y="947738"/>
          <a:ext cx="397827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36760" imgH="482400" progId="Equation.DSMT4">
                  <p:embed/>
                </p:oleObj>
              </mc:Choice>
              <mc:Fallback>
                <p:oleObj name="Equation" r:id="rId5" imgW="2336760" imgH="482400" progId="Equation.DSMT4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947738"/>
                        <a:ext cx="3978275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30" name="Object 14"/>
          <p:cNvGraphicFramePr>
            <a:graphicFrameLocks noChangeAspect="1"/>
          </p:cNvGraphicFramePr>
          <p:nvPr/>
        </p:nvGraphicFramePr>
        <p:xfrm>
          <a:off x="2933700" y="3702050"/>
          <a:ext cx="255111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97950" imgH="482391" progId="Equation.DSMT4">
                  <p:embed/>
                </p:oleObj>
              </mc:Choice>
              <mc:Fallback>
                <p:oleObj name="Equation" r:id="rId7" imgW="1497950" imgH="482391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3702050"/>
                        <a:ext cx="2551113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31" name="Object 15"/>
          <p:cNvGraphicFramePr>
            <a:graphicFrameLocks noChangeAspect="1"/>
          </p:cNvGraphicFramePr>
          <p:nvPr/>
        </p:nvGraphicFramePr>
        <p:xfrm>
          <a:off x="3416300" y="5878513"/>
          <a:ext cx="19034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66337" imgH="253890" progId="Equation.DSMT4">
                  <p:embed/>
                </p:oleObj>
              </mc:Choice>
              <mc:Fallback>
                <p:oleObj name="Equation" r:id="rId9" imgW="1066337" imgH="25389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5878513"/>
                        <a:ext cx="1903413" cy="4540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32" name="Object 16"/>
          <p:cNvGraphicFramePr>
            <a:graphicFrameLocks noChangeAspect="1"/>
          </p:cNvGraphicFramePr>
          <p:nvPr/>
        </p:nvGraphicFramePr>
        <p:xfrm>
          <a:off x="2070100" y="4679950"/>
          <a:ext cx="1805214" cy="881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90170" imgH="482391" progId="Equation.DSMT4">
                  <p:embed/>
                </p:oleObj>
              </mc:Choice>
              <mc:Fallback>
                <p:oleObj name="Equation" r:id="rId11" imgW="990170" imgH="482391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4679950"/>
                        <a:ext cx="1805214" cy="88137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33" name="Text Box 17"/>
          <p:cNvSpPr txBox="1">
            <a:spLocks noChangeArrowheads="1"/>
          </p:cNvSpPr>
          <p:nvPr/>
        </p:nvSpPr>
        <p:spPr bwMode="auto">
          <a:xfrm>
            <a:off x="4057196" y="5005842"/>
            <a:ext cx="278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load reflection coefficient</a:t>
            </a:r>
          </a:p>
        </p:txBody>
      </p:sp>
      <p:sp>
        <p:nvSpPr>
          <p:cNvPr id="290834" name="Text Box 18"/>
          <p:cNvSpPr txBox="1">
            <a:spLocks noChangeArrowheads="1"/>
          </p:cNvSpPr>
          <p:nvPr/>
        </p:nvSpPr>
        <p:spPr bwMode="auto">
          <a:xfrm>
            <a:off x="2053557" y="3658018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290835" name="Text Box 19"/>
          <p:cNvSpPr txBox="1">
            <a:spLocks noChangeArrowheads="1"/>
          </p:cNvSpPr>
          <p:nvPr/>
        </p:nvSpPr>
        <p:spPr bwMode="auto">
          <a:xfrm>
            <a:off x="943882" y="4539570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290836" name="Text Box 20"/>
          <p:cNvSpPr txBox="1">
            <a:spLocks noChangeArrowheads="1"/>
          </p:cNvSpPr>
          <p:nvPr/>
        </p:nvSpPr>
        <p:spPr bwMode="auto">
          <a:xfrm>
            <a:off x="1584325" y="5916613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339439" y="119746"/>
            <a:ext cx="4643252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Load Reflection (cont.)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7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835357"/>
              </p:ext>
            </p:extLst>
          </p:nvPr>
        </p:nvGraphicFramePr>
        <p:xfrm>
          <a:off x="1982788" y="3465513"/>
          <a:ext cx="44910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81080" imgH="253800" progId="Equation.DSMT4">
                  <p:embed/>
                </p:oleObj>
              </mc:Choice>
              <mc:Fallback>
                <p:oleObj name="Equation" r:id="rId3" imgW="1981080" imgH="253800" progId="Equation.DSMT4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3465513"/>
                        <a:ext cx="4491037" cy="5746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9" name="Text Box 49"/>
          <p:cNvSpPr txBox="1">
            <a:spLocks noChangeArrowheads="1"/>
          </p:cNvSpPr>
          <p:nvPr/>
        </p:nvSpPr>
        <p:spPr bwMode="auto">
          <a:xfrm>
            <a:off x="1038225" y="87088"/>
            <a:ext cx="72390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Pulse on Transmission Line (cont.)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379764" y="947738"/>
            <a:ext cx="6515100" cy="1696358"/>
            <a:chOff x="1292678" y="904195"/>
            <a:chExt cx="6515100" cy="1696358"/>
          </a:xfrm>
        </p:grpSpPr>
        <p:grpSp>
          <p:nvGrpSpPr>
            <p:cNvPr id="28" name="Group 52"/>
            <p:cNvGrpSpPr>
              <a:grpSpLocks/>
            </p:cNvGrpSpPr>
            <p:nvPr/>
          </p:nvGrpSpPr>
          <p:grpSpPr bwMode="auto">
            <a:xfrm>
              <a:off x="1292678" y="1416957"/>
              <a:ext cx="6515100" cy="1042988"/>
              <a:chOff x="684" y="1179"/>
              <a:chExt cx="4104" cy="657"/>
            </a:xfrm>
          </p:grpSpPr>
          <p:sp>
            <p:nvSpPr>
              <p:cNvPr id="29" name="AutoShape 30"/>
              <p:cNvSpPr>
                <a:spLocks noChangeArrowheads="1"/>
              </p:cNvSpPr>
              <p:nvPr/>
            </p:nvSpPr>
            <p:spPr bwMode="auto">
              <a:xfrm rot="5400000">
                <a:off x="2668" y="-427"/>
                <a:ext cx="128" cy="4096"/>
              </a:xfrm>
              <a:prstGeom prst="can">
                <a:avLst>
                  <a:gd name="adj" fmla="val 64593"/>
                </a:avLst>
              </a:prstGeom>
              <a:solidFill>
                <a:srgbClr val="FF9933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AutoShape 31"/>
              <p:cNvSpPr>
                <a:spLocks noChangeArrowheads="1"/>
              </p:cNvSpPr>
              <p:nvPr/>
            </p:nvSpPr>
            <p:spPr bwMode="auto">
              <a:xfrm rot="5400000">
                <a:off x="2680" y="-817"/>
                <a:ext cx="112" cy="4104"/>
              </a:xfrm>
              <a:prstGeom prst="can">
                <a:avLst>
                  <a:gd name="adj" fmla="val 73964"/>
                </a:avLst>
              </a:prstGeom>
              <a:solidFill>
                <a:srgbClr val="FF9933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33"/>
              <p:cNvSpPr>
                <a:spLocks noChangeShapeType="1"/>
              </p:cNvSpPr>
              <p:nvPr/>
            </p:nvSpPr>
            <p:spPr bwMode="auto">
              <a:xfrm flipV="1">
                <a:off x="708" y="1836"/>
                <a:ext cx="10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" name="TextBox 11"/>
            <p:cNvSpPr txBox="1">
              <a:spLocks noChangeArrowheads="1"/>
            </p:cNvSpPr>
            <p:nvPr/>
          </p:nvSpPr>
          <p:spPr bwMode="auto">
            <a:xfrm>
              <a:off x="3331028" y="1489982"/>
              <a:ext cx="3190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4" name="TextBox 12"/>
            <p:cNvSpPr txBox="1">
              <a:spLocks noChangeArrowheads="1"/>
            </p:cNvSpPr>
            <p:nvPr/>
          </p:nvSpPr>
          <p:spPr bwMode="auto">
            <a:xfrm>
              <a:off x="3356428" y="1747157"/>
              <a:ext cx="2619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36" name="Object 54"/>
            <p:cNvGraphicFramePr>
              <a:graphicFrameLocks noChangeAspect="1"/>
            </p:cNvGraphicFramePr>
            <p:nvPr/>
          </p:nvGraphicFramePr>
          <p:xfrm>
            <a:off x="2465491" y="1598612"/>
            <a:ext cx="741029" cy="437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31613" imgH="253890" progId="Equation.DSMT4">
                    <p:embed/>
                  </p:oleObj>
                </mc:Choice>
                <mc:Fallback>
                  <p:oleObj name="Equation" r:id="rId5" imgW="431613" imgH="253890" progId="Equation.DSMT4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5491" y="1598612"/>
                          <a:ext cx="741029" cy="437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7" name="Straight Arrow Connector 36"/>
            <p:cNvCxnSpPr/>
            <p:nvPr/>
          </p:nvCxnSpPr>
          <p:spPr>
            <a:xfrm>
              <a:off x="4042228" y="1518557"/>
              <a:ext cx="5334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3" name="Object 55"/>
            <p:cNvGraphicFramePr>
              <a:graphicFrameLocks noChangeAspect="1"/>
            </p:cNvGraphicFramePr>
            <p:nvPr/>
          </p:nvGraphicFramePr>
          <p:xfrm>
            <a:off x="4032703" y="904195"/>
            <a:ext cx="633413" cy="395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06048" imgH="253780" progId="Equation.DSMT4">
                    <p:embed/>
                  </p:oleObj>
                </mc:Choice>
                <mc:Fallback>
                  <p:oleObj name="Equation" r:id="rId7" imgW="406048" imgH="253780" progId="Equation.DSMT4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703" y="904195"/>
                          <a:ext cx="633413" cy="395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4" name="Straight Arrow Connector 43"/>
            <p:cNvCxnSpPr/>
            <p:nvPr/>
          </p:nvCxnSpPr>
          <p:spPr>
            <a:xfrm flipH="1">
              <a:off x="4042228" y="2106386"/>
              <a:ext cx="5334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5" name="Object 8"/>
            <p:cNvGraphicFramePr>
              <a:graphicFrameLocks noChangeAspect="1"/>
            </p:cNvGraphicFramePr>
            <p:nvPr/>
          </p:nvGraphicFramePr>
          <p:xfrm>
            <a:off x="3199266" y="2362428"/>
            <a:ext cx="238125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14102" imgH="114102" progId="Equation.DSMT4">
                    <p:embed/>
                  </p:oleObj>
                </mc:Choice>
                <mc:Fallback>
                  <p:oleObj name="Equation" r:id="rId9" imgW="114102" imgH="114102" progId="Equation.DSMT4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9266" y="2362428"/>
                          <a:ext cx="238125" cy="238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97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763968"/>
              </p:ext>
            </p:extLst>
          </p:nvPr>
        </p:nvGraphicFramePr>
        <p:xfrm>
          <a:off x="1966913" y="4908550"/>
          <a:ext cx="45323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71520" imgH="253800" progId="Equation.DSMT4">
                  <p:embed/>
                </p:oleObj>
              </mc:Choice>
              <mc:Fallback>
                <p:oleObj name="Equation" r:id="rId11" imgW="2171520" imgH="253800" progId="Equation.DSMT4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4908550"/>
                        <a:ext cx="4532312" cy="530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413598" y="4240845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Alternative notation: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082083" y="4055787"/>
            <a:ext cx="0" cy="827315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9867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0220"/>
              </p:ext>
            </p:extLst>
          </p:nvPr>
        </p:nvGraphicFramePr>
        <p:xfrm>
          <a:off x="3714463" y="4276451"/>
          <a:ext cx="800881" cy="410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94870" imgH="253780" progId="Equation.DSMT4">
                  <p:embed/>
                </p:oleObj>
              </mc:Choice>
              <mc:Fallback>
                <p:oleObj name="Equation" r:id="rId13" imgW="494870" imgH="253780" progId="Equation.DSMT4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463" y="4276451"/>
                        <a:ext cx="800881" cy="4107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5758483" y="4044901"/>
            <a:ext cx="0" cy="827315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9868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468767"/>
              </p:ext>
            </p:extLst>
          </p:nvPr>
        </p:nvGraphicFramePr>
        <p:xfrm>
          <a:off x="5401977" y="4253318"/>
          <a:ext cx="748393" cy="383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94870" imgH="253780" progId="Equation.DSMT4">
                  <p:embed/>
                </p:oleObj>
              </mc:Choice>
              <mc:Fallback>
                <p:oleObj name="Equation" r:id="rId15" imgW="494870" imgH="253780" progId="Equation.DSMT4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1977" y="4253318"/>
                        <a:ext cx="748393" cy="38379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62333" y="3042104"/>
            <a:ext cx="3874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Convenient for visualizing a wave traveling on the line.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18266" y="5552114"/>
            <a:ext cx="40174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Convenient for seeing what an oscilloscope will display.</a:t>
            </a:r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 flipH="1">
            <a:off x="6535435" y="3319103"/>
            <a:ext cx="464288" cy="350963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6610717" y="5157083"/>
            <a:ext cx="464288" cy="350963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3272977" y="2427512"/>
            <a:ext cx="1952172" cy="1283834"/>
          </a:xfrm>
          <a:prstGeom prst="rect">
            <a:avLst/>
          </a:prstGeom>
          <a:gradFill rotWithShape="1">
            <a:gsLst>
              <a:gs pos="0">
                <a:srgbClr val="F2F2F2"/>
              </a:gs>
              <a:gs pos="100000">
                <a:srgbClr val="BFBFB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0831" name="Object 15"/>
          <p:cNvGraphicFramePr>
            <a:graphicFrameLocks noChangeAspect="1"/>
          </p:cNvGraphicFramePr>
          <p:nvPr/>
        </p:nvGraphicFramePr>
        <p:xfrm>
          <a:off x="3054803" y="1502456"/>
          <a:ext cx="2507948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337" imgH="253890" progId="Equation.DSMT4">
                  <p:embed/>
                </p:oleObj>
              </mc:Choice>
              <mc:Fallback>
                <p:oleObj name="Equation" r:id="rId3" imgW="1066337" imgH="25389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803" y="1502456"/>
                        <a:ext cx="2507948" cy="5984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32" name="Object 16"/>
          <p:cNvGraphicFramePr>
            <a:graphicFrameLocks noChangeAspect="1"/>
          </p:cNvGraphicFramePr>
          <p:nvPr/>
        </p:nvGraphicFramePr>
        <p:xfrm>
          <a:off x="3365505" y="2589893"/>
          <a:ext cx="1763224" cy="860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90170" imgH="482391" progId="Equation.DSMT4">
                  <p:embed/>
                </p:oleObj>
              </mc:Choice>
              <mc:Fallback>
                <p:oleObj name="Equation" r:id="rId5" imgW="990170" imgH="482391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5" y="2589893"/>
                        <a:ext cx="1763224" cy="860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33" name="Text Box 17"/>
          <p:cNvSpPr txBox="1">
            <a:spLocks noChangeArrowheads="1"/>
          </p:cNvSpPr>
          <p:nvPr/>
        </p:nvSpPr>
        <p:spPr bwMode="auto">
          <a:xfrm>
            <a:off x="5515888" y="2850469"/>
            <a:ext cx="278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load reflection coefficient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820557" y="4484914"/>
            <a:ext cx="2286000" cy="952500"/>
            <a:chOff x="4864100" y="4376057"/>
            <a:chExt cx="2286000" cy="952500"/>
          </a:xfrm>
        </p:grpSpPr>
        <p:sp>
          <p:nvSpPr>
            <p:cNvPr id="290837" name="Text Box 21"/>
            <p:cNvSpPr txBox="1">
              <a:spLocks noChangeArrowheads="1"/>
            </p:cNvSpPr>
            <p:nvPr/>
          </p:nvSpPr>
          <p:spPr bwMode="auto">
            <a:xfrm>
              <a:off x="5610226" y="4388981"/>
              <a:ext cx="793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Note: </a:t>
              </a:r>
            </a:p>
          </p:txBody>
        </p:sp>
        <p:graphicFrame>
          <p:nvGraphicFramePr>
            <p:cNvPr id="290838" name="Object 22"/>
            <p:cNvGraphicFramePr>
              <a:graphicFrameLocks noChangeAspect="1"/>
            </p:cNvGraphicFramePr>
            <p:nvPr/>
          </p:nvGraphicFramePr>
          <p:xfrm>
            <a:off x="5258027" y="4808765"/>
            <a:ext cx="1384300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812447" imgH="228501" progId="Equation.DSMT4">
                    <p:embed/>
                  </p:oleObj>
                </mc:Choice>
                <mc:Fallback>
                  <p:oleObj name="Equation" r:id="rId7" imgW="812447" imgH="228501" progId="Equation.DSMT4">
                    <p:embed/>
                    <p:pic>
                      <p:nvPicPr>
                        <p:cNvPr id="0" name="Picture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8027" y="4808765"/>
                          <a:ext cx="1384300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0839" name="Rectangle 23"/>
            <p:cNvSpPr>
              <a:spLocks noChangeArrowheads="1"/>
            </p:cNvSpPr>
            <p:nvPr/>
          </p:nvSpPr>
          <p:spPr bwMode="auto">
            <a:xfrm>
              <a:off x="4864100" y="4376057"/>
              <a:ext cx="2286000" cy="9525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47800" y="4278087"/>
            <a:ext cx="2144010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 </a:t>
            </a:r>
          </a:p>
          <a:p>
            <a:pPr algn="ctr"/>
            <a:r>
              <a:rPr lang="en-US" dirty="0"/>
              <a:t>There is no reflection for a matched system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/>
              <a:t>).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2380798" y="847499"/>
            <a:ext cx="4041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Summary for load reflection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339439" y="119746"/>
            <a:ext cx="4643252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Load Reflection (cont.)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878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098091"/>
              </p:ext>
            </p:extLst>
          </p:nvPr>
        </p:nvGraphicFramePr>
        <p:xfrm>
          <a:off x="2363788" y="2560638"/>
          <a:ext cx="27384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12800" imgH="253800" progId="Equation.DSMT4">
                  <p:embed/>
                </p:oleObj>
              </mc:Choice>
              <mc:Fallback>
                <p:oleObj name="Equation" r:id="rId3" imgW="1612800" imgH="253800" progId="Equation.DSMT4">
                  <p:embed/>
                  <p:pic>
                    <p:nvPicPr>
                      <p:cNvPr id="0" name="Picture 2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2560638"/>
                        <a:ext cx="27384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8786" name="Object 18"/>
          <p:cNvGraphicFramePr>
            <a:graphicFrameLocks noChangeAspect="1"/>
          </p:cNvGraphicFramePr>
          <p:nvPr/>
        </p:nvGraphicFramePr>
        <p:xfrm>
          <a:off x="6880451" y="3561437"/>
          <a:ext cx="14668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197" imgH="253890" progId="Equation.DSMT4">
                  <p:embed/>
                </p:oleObj>
              </mc:Choice>
              <mc:Fallback>
                <p:oleObj name="Equation" r:id="rId5" imgW="698197" imgH="253890" progId="Equation.DSMT4">
                  <p:embed/>
                  <p:pic>
                    <p:nvPicPr>
                      <p:cNvPr id="0" name="Picture 2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451" y="3561437"/>
                        <a:ext cx="1466850" cy="530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8789" name="Text Box 21"/>
          <p:cNvSpPr txBox="1">
            <a:spLocks noChangeArrowheads="1"/>
          </p:cNvSpPr>
          <p:nvPr/>
        </p:nvSpPr>
        <p:spPr bwMode="auto">
          <a:xfrm>
            <a:off x="1509999" y="2087453"/>
            <a:ext cx="14798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At the </a:t>
            </a:r>
            <a:r>
              <a:rPr lang="en-US" sz="2000" u="sng" dirty="0">
                <a:solidFill>
                  <a:srgbClr val="0000FF"/>
                </a:solidFill>
              </a:rPr>
              <a:t>load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288793" name="Text Box 25"/>
          <p:cNvSpPr txBox="1">
            <a:spLocks noChangeArrowheads="1"/>
          </p:cNvSpPr>
          <p:nvPr/>
        </p:nvSpPr>
        <p:spPr bwMode="auto">
          <a:xfrm>
            <a:off x="245382" y="3610651"/>
            <a:ext cx="67072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Moving back from the load, we see an additional delay of 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06399" y="874488"/>
            <a:ext cx="8193315" cy="749300"/>
            <a:chOff x="406399" y="787400"/>
            <a:chExt cx="8193315" cy="749300"/>
          </a:xfrm>
        </p:grpSpPr>
        <p:sp>
          <p:nvSpPr>
            <p:cNvPr id="288797" name="Rectangle 29"/>
            <p:cNvSpPr>
              <a:spLocks noChangeArrowheads="1"/>
            </p:cNvSpPr>
            <p:nvPr/>
          </p:nvSpPr>
          <p:spPr bwMode="auto">
            <a:xfrm>
              <a:off x="406399" y="787400"/>
              <a:ext cx="8193315" cy="749300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87" name="Text Box 19"/>
            <p:cNvSpPr txBox="1">
              <a:spLocks noChangeArrowheads="1"/>
            </p:cNvSpPr>
            <p:nvPr/>
          </p:nvSpPr>
          <p:spPr bwMode="auto">
            <a:xfrm>
              <a:off x="562875" y="954541"/>
              <a:ext cx="32273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We now proceed to obtain </a:t>
              </a:r>
            </a:p>
          </p:txBody>
        </p:sp>
        <p:graphicFrame>
          <p:nvGraphicFramePr>
            <p:cNvPr id="288788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5777489"/>
                </p:ext>
              </p:extLst>
            </p:nvPr>
          </p:nvGraphicFramePr>
          <p:xfrm>
            <a:off x="3835287" y="913296"/>
            <a:ext cx="950913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95000" imgH="253800" progId="Equation.DSMT4">
                    <p:embed/>
                  </p:oleObj>
                </mc:Choice>
                <mc:Fallback>
                  <p:oleObj name="Equation" r:id="rId7" imgW="495000" imgH="253800" progId="Equation.DSMT4">
                    <p:embed/>
                    <p:pic>
                      <p:nvPicPr>
                        <p:cNvPr id="0" name="Picture 2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5287" y="913296"/>
                          <a:ext cx="950913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4874080" y="942070"/>
              <a:ext cx="1697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(for arbitrary </a:t>
              </a:r>
              <a:r>
                <a:rPr lang="en-US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dirty="0">
                  <a:solidFill>
                    <a:srgbClr val="FF0000"/>
                  </a:solidFill>
                </a:rPr>
                <a:t>)</a:t>
              </a:r>
            </a:p>
          </p:txBody>
        </p:sp>
      </p:grp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339439" y="119746"/>
            <a:ext cx="4643252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Load Reflection (cont.)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644525" y="4445223"/>
            <a:ext cx="7423605" cy="2260377"/>
            <a:chOff x="644525" y="4445223"/>
            <a:chExt cx="7423605" cy="2260377"/>
          </a:xfrm>
        </p:grpSpPr>
        <p:sp>
          <p:nvSpPr>
            <p:cNvPr id="27" name="Text Box 117"/>
            <p:cNvSpPr txBox="1">
              <a:spLocks noChangeArrowheads="1"/>
            </p:cNvSpPr>
            <p:nvPr/>
          </p:nvSpPr>
          <p:spPr bwMode="auto">
            <a:xfrm>
              <a:off x="5755371" y="4456109"/>
              <a:ext cx="15953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Incident wave</a:t>
              </a:r>
            </a:p>
          </p:txBody>
        </p:sp>
        <p:sp>
          <p:nvSpPr>
            <p:cNvPr id="28" name="Text Box 118"/>
            <p:cNvSpPr txBox="1">
              <a:spLocks noChangeArrowheads="1"/>
            </p:cNvSpPr>
            <p:nvPr/>
          </p:nvSpPr>
          <p:spPr bwMode="auto">
            <a:xfrm>
              <a:off x="3365957" y="4445223"/>
              <a:ext cx="17620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Reflected wave</a:t>
              </a:r>
            </a:p>
          </p:txBody>
        </p:sp>
        <p:grpSp>
          <p:nvGrpSpPr>
            <p:cNvPr id="30" name="Group 34"/>
            <p:cNvGrpSpPr>
              <a:grpSpLocks/>
            </p:cNvGrpSpPr>
            <p:nvPr/>
          </p:nvGrpSpPr>
          <p:grpSpPr bwMode="auto">
            <a:xfrm flipH="1">
              <a:off x="6057902" y="5012876"/>
              <a:ext cx="723900" cy="342900"/>
              <a:chOff x="3632" y="528"/>
              <a:chExt cx="456" cy="216"/>
            </a:xfrm>
          </p:grpSpPr>
          <p:sp>
            <p:nvSpPr>
              <p:cNvPr id="31" name="Line 32"/>
              <p:cNvSpPr>
                <a:spLocks noChangeShapeType="1"/>
              </p:cNvSpPr>
              <p:nvPr/>
            </p:nvSpPr>
            <p:spPr bwMode="auto">
              <a:xfrm flipV="1">
                <a:off x="3632" y="532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33"/>
              <p:cNvSpPr>
                <a:spLocks noChangeShapeType="1"/>
              </p:cNvSpPr>
              <p:nvPr/>
            </p:nvSpPr>
            <p:spPr bwMode="auto">
              <a:xfrm>
                <a:off x="4080" y="528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" name="Group 36"/>
            <p:cNvGrpSpPr>
              <a:grpSpLocks/>
            </p:cNvGrpSpPr>
            <p:nvPr/>
          </p:nvGrpSpPr>
          <p:grpSpPr bwMode="auto">
            <a:xfrm>
              <a:off x="2249943" y="5326744"/>
              <a:ext cx="5181600" cy="76200"/>
              <a:chOff x="1152" y="1728"/>
              <a:chExt cx="3264" cy="48"/>
            </a:xfrm>
          </p:grpSpPr>
          <p:sp>
            <p:nvSpPr>
              <p:cNvPr id="34" name="Freeform 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2249943" y="6050644"/>
              <a:ext cx="5181600" cy="76200"/>
              <a:chOff x="1152" y="1728"/>
              <a:chExt cx="3264" cy="48"/>
            </a:xfrm>
          </p:grpSpPr>
          <p:sp>
            <p:nvSpPr>
              <p:cNvPr id="37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1526043" y="5364844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14"/>
            <p:cNvSpPr>
              <a:spLocks noChangeShapeType="1"/>
            </p:cNvSpPr>
            <p:nvPr/>
          </p:nvSpPr>
          <p:spPr bwMode="auto">
            <a:xfrm flipH="1">
              <a:off x="1526043" y="6088744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5"/>
            <p:cNvSpPr>
              <a:spLocks noChangeShapeType="1"/>
            </p:cNvSpPr>
            <p:nvPr/>
          </p:nvSpPr>
          <p:spPr bwMode="auto">
            <a:xfrm flipV="1">
              <a:off x="1526043" y="5366657"/>
              <a:ext cx="0" cy="722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5" name="Object 16"/>
            <p:cNvGraphicFramePr>
              <a:graphicFrameLocks noChangeAspect="1"/>
            </p:cNvGraphicFramePr>
            <p:nvPr/>
          </p:nvGraphicFramePr>
          <p:xfrm>
            <a:off x="644525" y="5514520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68280" imgH="253800" progId="Equation.DSMT4">
                    <p:embed/>
                  </p:oleObj>
                </mc:Choice>
                <mc:Fallback>
                  <p:oleObj name="Equation" r:id="rId9" imgW="368280" imgH="253800" progId="Equation.DSMT4">
                    <p:embed/>
                    <p:pic>
                      <p:nvPicPr>
                        <p:cNvPr id="0" name="Picture 2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525" y="5514520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Rectangle 22"/>
            <p:cNvSpPr>
              <a:spLocks noChangeArrowheads="1"/>
            </p:cNvSpPr>
            <p:nvPr/>
          </p:nvSpPr>
          <p:spPr bwMode="auto">
            <a:xfrm>
              <a:off x="7306130" y="5555344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7433130" y="5364844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7433130" y="5860144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9" name="Object 84"/>
            <p:cNvGraphicFramePr>
              <a:graphicFrameLocks noChangeAspect="1"/>
            </p:cNvGraphicFramePr>
            <p:nvPr/>
          </p:nvGraphicFramePr>
          <p:xfrm>
            <a:off x="3062413" y="5489051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90500" imgH="228600" progId="Equation.DSMT4">
                    <p:embed/>
                  </p:oleObj>
                </mc:Choice>
                <mc:Fallback>
                  <p:oleObj name="Equation" r:id="rId11" imgW="190500" imgH="228600" progId="Equation.DSMT4">
                    <p:embed/>
                    <p:pic>
                      <p:nvPicPr>
                        <p:cNvPr id="0" name="Picture 2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2413" y="5489051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84"/>
            <p:cNvGraphicFramePr>
              <a:graphicFrameLocks noChangeAspect="1"/>
            </p:cNvGraphicFramePr>
            <p:nvPr/>
          </p:nvGraphicFramePr>
          <p:xfrm>
            <a:off x="7677605" y="5510893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03112" imgH="228501" progId="Equation.DSMT4">
                    <p:embed/>
                  </p:oleObj>
                </mc:Choice>
                <mc:Fallback>
                  <p:oleObj name="Equation" r:id="rId13" imgW="203112" imgH="228501" progId="Equation.DSMT4">
                    <p:embed/>
                    <p:pic>
                      <p:nvPicPr>
                        <p:cNvPr id="0" name="Picture 2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7605" y="5510893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42"/>
            <p:cNvGraphicFramePr>
              <a:graphicFrameLocks noChangeAspect="1"/>
            </p:cNvGraphicFramePr>
            <p:nvPr/>
          </p:nvGraphicFramePr>
          <p:xfrm>
            <a:off x="2000026" y="6159274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342603" imgH="177646" progId="Equation.DSMT4">
                    <p:embed/>
                  </p:oleObj>
                </mc:Choice>
                <mc:Fallback>
                  <p:oleObj name="Equation" r:id="rId15" imgW="342603" imgH="177646" progId="Equation.DSMT4">
                    <p:embed/>
                    <p:pic>
                      <p:nvPicPr>
                        <p:cNvPr id="0" name="Picture 2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026" y="6159274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43"/>
            <p:cNvGraphicFramePr>
              <a:graphicFrameLocks noChangeAspect="1"/>
            </p:cNvGraphicFramePr>
            <p:nvPr/>
          </p:nvGraphicFramePr>
          <p:xfrm>
            <a:off x="7083880" y="6105067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368140" imgH="152334" progId="Equation.DSMT4">
                    <p:embed/>
                  </p:oleObj>
                </mc:Choice>
                <mc:Fallback>
                  <p:oleObj name="Equation" r:id="rId17" imgW="368140" imgH="152334" progId="Equation.DSMT4">
                    <p:embed/>
                    <p:pic>
                      <p:nvPicPr>
                        <p:cNvPr id="0" name="Picture 2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3880" y="6105067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AutoShape 140"/>
            <p:cNvSpPr>
              <a:spLocks noChangeArrowheads="1"/>
            </p:cNvSpPr>
            <p:nvPr/>
          </p:nvSpPr>
          <p:spPr bwMode="auto">
            <a:xfrm>
              <a:off x="6756732" y="4898572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" name="Group 113"/>
            <p:cNvGrpSpPr>
              <a:grpSpLocks/>
            </p:cNvGrpSpPr>
            <p:nvPr/>
          </p:nvGrpSpPr>
          <p:grpSpPr bwMode="auto">
            <a:xfrm>
              <a:off x="4247339" y="5137734"/>
              <a:ext cx="838200" cy="218134"/>
              <a:chOff x="3627" y="629"/>
              <a:chExt cx="456" cy="265"/>
            </a:xfrm>
          </p:grpSpPr>
          <p:sp>
            <p:nvSpPr>
              <p:cNvPr id="55" name="Line 114"/>
              <p:cNvSpPr>
                <a:spLocks noChangeShapeType="1"/>
              </p:cNvSpPr>
              <p:nvPr/>
            </p:nvSpPr>
            <p:spPr bwMode="auto">
              <a:xfrm flipV="1">
                <a:off x="3627" y="645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115"/>
              <p:cNvSpPr>
                <a:spLocks noChangeShapeType="1"/>
              </p:cNvSpPr>
              <p:nvPr/>
            </p:nvSpPr>
            <p:spPr bwMode="auto">
              <a:xfrm>
                <a:off x="4080" y="629"/>
                <a:ext cx="0" cy="26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" name="AutoShape 140"/>
            <p:cNvSpPr>
              <a:spLocks noChangeArrowheads="1"/>
            </p:cNvSpPr>
            <p:nvPr/>
          </p:nvSpPr>
          <p:spPr bwMode="auto">
            <a:xfrm flipH="1">
              <a:off x="3697846" y="4909456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129"/>
            <p:cNvSpPr>
              <a:spLocks noChangeShapeType="1"/>
            </p:cNvSpPr>
            <p:nvPr/>
          </p:nvSpPr>
          <p:spPr bwMode="auto">
            <a:xfrm flipH="1">
              <a:off x="4336146" y="6544910"/>
              <a:ext cx="309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256316" y="6019796"/>
              <a:ext cx="108857" cy="108857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60" name="Object 13"/>
            <p:cNvGraphicFramePr>
              <a:graphicFrameLocks noChangeAspect="1"/>
            </p:cNvGraphicFramePr>
            <p:nvPr/>
          </p:nvGraphicFramePr>
          <p:xfrm>
            <a:off x="4197578" y="5680756"/>
            <a:ext cx="204787" cy="227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14102" imgH="126780" progId="Equation.DSMT4">
                    <p:embed/>
                  </p:oleObj>
                </mc:Choice>
                <mc:Fallback>
                  <p:oleObj name="Equation" r:id="rId19" imgW="114102" imgH="126780" progId="Equation.DSMT4">
                    <p:embed/>
                    <p:pic>
                      <p:nvPicPr>
                        <p:cNvPr id="0" name="Picture 2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7578" y="5680756"/>
                          <a:ext cx="204787" cy="227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14"/>
            <p:cNvGraphicFramePr>
              <a:graphicFrameLocks noChangeAspect="1"/>
            </p:cNvGraphicFramePr>
            <p:nvPr/>
          </p:nvGraphicFramePr>
          <p:xfrm>
            <a:off x="5418365" y="6213929"/>
            <a:ext cx="636588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355292" imgH="152268" progId="Equation.DSMT4">
                    <p:embed/>
                  </p:oleObj>
                </mc:Choice>
                <mc:Fallback>
                  <p:oleObj name="Equation" r:id="rId21" imgW="355292" imgH="152268" progId="Equation.DSMT4">
                    <p:embed/>
                    <p:pic>
                      <p:nvPicPr>
                        <p:cNvPr id="0" name="Picture 2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8365" y="6213929"/>
                          <a:ext cx="636588" cy="27305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2" name="Straight Connector 61"/>
            <p:cNvCxnSpPr/>
            <p:nvPr/>
          </p:nvCxnSpPr>
          <p:spPr>
            <a:xfrm>
              <a:off x="4299858" y="6281057"/>
              <a:ext cx="0" cy="42454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11"/>
            <p:cNvSpPr>
              <a:spLocks noChangeArrowheads="1"/>
            </p:cNvSpPr>
            <p:nvPr/>
          </p:nvSpPr>
          <p:spPr bwMode="auto">
            <a:xfrm>
              <a:off x="1335543" y="5511800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93361" y="5606141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371589" y="545373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259954"/>
              </p:ext>
            </p:extLst>
          </p:nvPr>
        </p:nvGraphicFramePr>
        <p:xfrm>
          <a:off x="5460437" y="1805410"/>
          <a:ext cx="3099926" cy="359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184120" imgH="253800" progId="Equation.DSMT4">
                  <p:embed/>
                </p:oleObj>
              </mc:Choice>
              <mc:Fallback>
                <p:oleObj name="Equation" r:id="rId23" imgW="2184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460437" y="1805410"/>
                        <a:ext cx="3099926" cy="359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82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58779"/>
              </p:ext>
            </p:extLst>
          </p:nvPr>
        </p:nvGraphicFramePr>
        <p:xfrm>
          <a:off x="1985963" y="4659313"/>
          <a:ext cx="49847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74560" imgH="253800" progId="Equation.DSMT4">
                  <p:embed/>
                </p:oleObj>
              </mc:Choice>
              <mc:Fallback>
                <p:oleObj name="Equation" r:id="rId3" imgW="2374560" imgH="253800" progId="Equation.DSMT4">
                  <p:embed/>
                  <p:pic>
                    <p:nvPicPr>
                      <p:cNvPr id="0" name="Picture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4659313"/>
                        <a:ext cx="4984750" cy="5302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86" name="Text Box 126"/>
          <p:cNvSpPr txBox="1">
            <a:spLocks noChangeArrowheads="1"/>
          </p:cNvSpPr>
          <p:nvPr/>
        </p:nvSpPr>
        <p:spPr bwMode="auto">
          <a:xfrm>
            <a:off x="615497" y="3937228"/>
            <a:ext cx="46121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 for the reflected wave: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818696" y="1288366"/>
            <a:ext cx="7423605" cy="2260377"/>
            <a:chOff x="818696" y="1288366"/>
            <a:chExt cx="7423605" cy="2260377"/>
          </a:xfrm>
        </p:grpSpPr>
        <p:sp>
          <p:nvSpPr>
            <p:cNvPr id="42" name="Text Box 117"/>
            <p:cNvSpPr txBox="1">
              <a:spLocks noChangeArrowheads="1"/>
            </p:cNvSpPr>
            <p:nvPr/>
          </p:nvSpPr>
          <p:spPr bwMode="auto">
            <a:xfrm>
              <a:off x="5929542" y="1299252"/>
              <a:ext cx="15953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Incident wave</a:t>
              </a:r>
            </a:p>
          </p:txBody>
        </p:sp>
        <p:sp>
          <p:nvSpPr>
            <p:cNvPr id="43" name="Text Box 118"/>
            <p:cNvSpPr txBox="1">
              <a:spLocks noChangeArrowheads="1"/>
            </p:cNvSpPr>
            <p:nvPr/>
          </p:nvSpPr>
          <p:spPr bwMode="auto">
            <a:xfrm>
              <a:off x="3540128" y="1288366"/>
              <a:ext cx="17620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Reflected wave</a:t>
              </a:r>
            </a:p>
          </p:txBody>
        </p:sp>
        <p:grpSp>
          <p:nvGrpSpPr>
            <p:cNvPr id="45" name="Group 34"/>
            <p:cNvGrpSpPr>
              <a:grpSpLocks/>
            </p:cNvGrpSpPr>
            <p:nvPr/>
          </p:nvGrpSpPr>
          <p:grpSpPr bwMode="auto">
            <a:xfrm flipH="1">
              <a:off x="6232073" y="1856019"/>
              <a:ext cx="723900" cy="342900"/>
              <a:chOff x="3632" y="528"/>
              <a:chExt cx="456" cy="216"/>
            </a:xfrm>
          </p:grpSpPr>
          <p:sp>
            <p:nvSpPr>
              <p:cNvPr id="46" name="Line 32"/>
              <p:cNvSpPr>
                <a:spLocks noChangeShapeType="1"/>
              </p:cNvSpPr>
              <p:nvPr/>
            </p:nvSpPr>
            <p:spPr bwMode="auto">
              <a:xfrm flipV="1">
                <a:off x="3632" y="536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33"/>
              <p:cNvSpPr>
                <a:spLocks noChangeShapeType="1"/>
              </p:cNvSpPr>
              <p:nvPr/>
            </p:nvSpPr>
            <p:spPr bwMode="auto">
              <a:xfrm>
                <a:off x="4080" y="528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" name="Group 36"/>
            <p:cNvGrpSpPr>
              <a:grpSpLocks/>
            </p:cNvGrpSpPr>
            <p:nvPr/>
          </p:nvGrpSpPr>
          <p:grpSpPr bwMode="auto">
            <a:xfrm>
              <a:off x="2424114" y="2169887"/>
              <a:ext cx="5189538" cy="76200"/>
              <a:chOff x="1152" y="1728"/>
              <a:chExt cx="3269" cy="48"/>
            </a:xfrm>
          </p:grpSpPr>
          <p:sp>
            <p:nvSpPr>
              <p:cNvPr id="53" name="Freeform 5"/>
              <p:cNvSpPr>
                <a:spLocks/>
              </p:cNvSpPr>
              <p:nvPr/>
            </p:nvSpPr>
            <p:spPr bwMode="auto">
              <a:xfrm>
                <a:off x="1199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" name="Group 7"/>
            <p:cNvGrpSpPr>
              <a:grpSpLocks/>
            </p:cNvGrpSpPr>
            <p:nvPr/>
          </p:nvGrpSpPr>
          <p:grpSpPr bwMode="auto">
            <a:xfrm>
              <a:off x="2424114" y="2893787"/>
              <a:ext cx="5189538" cy="76200"/>
              <a:chOff x="1152" y="1728"/>
              <a:chExt cx="3269" cy="48"/>
            </a:xfrm>
          </p:grpSpPr>
          <p:sp>
            <p:nvSpPr>
              <p:cNvPr id="60" name="Freeform 8"/>
              <p:cNvSpPr>
                <a:spLocks/>
              </p:cNvSpPr>
              <p:nvPr/>
            </p:nvSpPr>
            <p:spPr bwMode="auto">
              <a:xfrm>
                <a:off x="1199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" name="Line 13"/>
            <p:cNvSpPr>
              <a:spLocks noChangeShapeType="1"/>
            </p:cNvSpPr>
            <p:nvPr/>
          </p:nvSpPr>
          <p:spPr bwMode="auto">
            <a:xfrm>
              <a:off x="1700214" y="2207987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14"/>
            <p:cNvSpPr>
              <a:spLocks noChangeShapeType="1"/>
            </p:cNvSpPr>
            <p:nvPr/>
          </p:nvSpPr>
          <p:spPr bwMode="auto">
            <a:xfrm flipH="1">
              <a:off x="1700214" y="2931887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flipV="1">
              <a:off x="1700214" y="2209800"/>
              <a:ext cx="0" cy="722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5" name="Object 16"/>
            <p:cNvGraphicFramePr>
              <a:graphicFrameLocks noChangeAspect="1"/>
            </p:cNvGraphicFramePr>
            <p:nvPr/>
          </p:nvGraphicFramePr>
          <p:xfrm>
            <a:off x="818696" y="2357663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68280" imgH="253800" progId="Equation.DSMT4">
                    <p:embed/>
                  </p:oleObj>
                </mc:Choice>
                <mc:Fallback>
                  <p:oleObj name="Equation" r:id="rId5" imgW="368280" imgH="253800" progId="Equation.DSMT4">
                    <p:embed/>
                    <p:pic>
                      <p:nvPicPr>
                        <p:cNvPr id="0" name="Picture 3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8696" y="2357663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7502423" y="2398487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>
              <a:off x="7607301" y="2207987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flipH="1">
              <a:off x="7607301" y="2703287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0" name="Object 84"/>
            <p:cNvGraphicFramePr>
              <a:graphicFrameLocks noChangeAspect="1"/>
            </p:cNvGraphicFramePr>
            <p:nvPr/>
          </p:nvGraphicFramePr>
          <p:xfrm>
            <a:off x="3236584" y="2332194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90500" imgH="228600" progId="Equation.DSMT4">
                    <p:embed/>
                  </p:oleObj>
                </mc:Choice>
                <mc:Fallback>
                  <p:oleObj name="Equation" r:id="rId7" imgW="190500" imgH="228600" progId="Equation.DSMT4">
                    <p:embed/>
                    <p:pic>
                      <p:nvPicPr>
                        <p:cNvPr id="0" name="Picture 3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6584" y="2332194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84"/>
            <p:cNvGraphicFramePr>
              <a:graphicFrameLocks noChangeAspect="1"/>
            </p:cNvGraphicFramePr>
            <p:nvPr/>
          </p:nvGraphicFramePr>
          <p:xfrm>
            <a:off x="7851776" y="2354036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03112" imgH="228501" progId="Equation.DSMT4">
                    <p:embed/>
                  </p:oleObj>
                </mc:Choice>
                <mc:Fallback>
                  <p:oleObj name="Equation" r:id="rId9" imgW="203112" imgH="228501" progId="Equation.DSMT4">
                    <p:embed/>
                    <p:pic>
                      <p:nvPicPr>
                        <p:cNvPr id="0" name="Picture 3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1776" y="2354036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42"/>
            <p:cNvGraphicFramePr>
              <a:graphicFrameLocks noChangeAspect="1"/>
            </p:cNvGraphicFramePr>
            <p:nvPr/>
          </p:nvGraphicFramePr>
          <p:xfrm>
            <a:off x="2174197" y="3002417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42603" imgH="177646" progId="Equation.DSMT4">
                    <p:embed/>
                  </p:oleObj>
                </mc:Choice>
                <mc:Fallback>
                  <p:oleObj name="Equation" r:id="rId11" imgW="342603" imgH="177646" progId="Equation.DSMT4">
                    <p:embed/>
                    <p:pic>
                      <p:nvPicPr>
                        <p:cNvPr id="0" name="Picture 3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4197" y="3002417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43"/>
            <p:cNvGraphicFramePr>
              <a:graphicFrameLocks noChangeAspect="1"/>
            </p:cNvGraphicFramePr>
            <p:nvPr/>
          </p:nvGraphicFramePr>
          <p:xfrm>
            <a:off x="7258051" y="2948210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68140" imgH="152334" progId="Equation.DSMT4">
                    <p:embed/>
                  </p:oleObj>
                </mc:Choice>
                <mc:Fallback>
                  <p:oleObj name="Equation" r:id="rId13" imgW="368140" imgH="152334" progId="Equation.DSMT4">
                    <p:embed/>
                    <p:pic>
                      <p:nvPicPr>
                        <p:cNvPr id="0" name="Picture 3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8051" y="2948210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" name="AutoShape 140"/>
            <p:cNvSpPr>
              <a:spLocks noChangeArrowheads="1"/>
            </p:cNvSpPr>
            <p:nvPr/>
          </p:nvSpPr>
          <p:spPr bwMode="auto">
            <a:xfrm>
              <a:off x="6930903" y="1741715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8" name="Group 113"/>
            <p:cNvGrpSpPr>
              <a:grpSpLocks/>
            </p:cNvGrpSpPr>
            <p:nvPr/>
          </p:nvGrpSpPr>
          <p:grpSpPr bwMode="auto">
            <a:xfrm>
              <a:off x="4430702" y="1980878"/>
              <a:ext cx="838200" cy="177800"/>
              <a:chOff x="3632" y="629"/>
              <a:chExt cx="456" cy="216"/>
            </a:xfrm>
          </p:grpSpPr>
          <p:sp>
            <p:nvSpPr>
              <p:cNvPr id="79" name="Line 114"/>
              <p:cNvSpPr>
                <a:spLocks noChangeShapeType="1"/>
              </p:cNvSpPr>
              <p:nvPr/>
            </p:nvSpPr>
            <p:spPr bwMode="auto">
              <a:xfrm flipV="1">
                <a:off x="3632" y="637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115"/>
              <p:cNvSpPr>
                <a:spLocks noChangeShapeType="1"/>
              </p:cNvSpPr>
              <p:nvPr/>
            </p:nvSpPr>
            <p:spPr bwMode="auto">
              <a:xfrm>
                <a:off x="4080" y="629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" name="AutoShape 140"/>
            <p:cNvSpPr>
              <a:spLocks noChangeArrowheads="1"/>
            </p:cNvSpPr>
            <p:nvPr/>
          </p:nvSpPr>
          <p:spPr bwMode="auto">
            <a:xfrm flipH="1">
              <a:off x="3872017" y="1752599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129"/>
            <p:cNvSpPr>
              <a:spLocks noChangeShapeType="1"/>
            </p:cNvSpPr>
            <p:nvPr/>
          </p:nvSpPr>
          <p:spPr bwMode="auto">
            <a:xfrm flipH="1">
              <a:off x="4510317" y="3388053"/>
              <a:ext cx="309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4430487" y="2862939"/>
              <a:ext cx="108857" cy="108857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84" name="Object 13"/>
            <p:cNvGraphicFramePr>
              <a:graphicFrameLocks noChangeAspect="1"/>
            </p:cNvGraphicFramePr>
            <p:nvPr/>
          </p:nvGraphicFramePr>
          <p:xfrm>
            <a:off x="4371749" y="2523899"/>
            <a:ext cx="204787" cy="227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14102" imgH="126780" progId="Equation.DSMT4">
                    <p:embed/>
                  </p:oleObj>
                </mc:Choice>
                <mc:Fallback>
                  <p:oleObj name="Equation" r:id="rId15" imgW="114102" imgH="126780" progId="Equation.DSMT4">
                    <p:embed/>
                    <p:pic>
                      <p:nvPicPr>
                        <p:cNvPr id="0" name="Picture 3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1749" y="2523899"/>
                          <a:ext cx="204787" cy="227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Object 14"/>
            <p:cNvGraphicFramePr>
              <a:graphicFrameLocks noChangeAspect="1"/>
            </p:cNvGraphicFramePr>
            <p:nvPr/>
          </p:nvGraphicFramePr>
          <p:xfrm>
            <a:off x="5592536" y="3057072"/>
            <a:ext cx="636588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355292" imgH="152268" progId="Equation.DSMT4">
                    <p:embed/>
                  </p:oleObj>
                </mc:Choice>
                <mc:Fallback>
                  <p:oleObj name="Equation" r:id="rId17" imgW="355292" imgH="152268" progId="Equation.DSMT4">
                    <p:embed/>
                    <p:pic>
                      <p:nvPicPr>
                        <p:cNvPr id="0" name="Picture 3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2536" y="3057072"/>
                          <a:ext cx="636588" cy="27305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6" name="Straight Connector 85"/>
            <p:cNvCxnSpPr/>
            <p:nvPr/>
          </p:nvCxnSpPr>
          <p:spPr>
            <a:xfrm>
              <a:off x="4474029" y="3124200"/>
              <a:ext cx="0" cy="42454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11"/>
            <p:cNvSpPr>
              <a:spLocks noChangeArrowheads="1"/>
            </p:cNvSpPr>
            <p:nvPr/>
          </p:nvSpPr>
          <p:spPr bwMode="auto">
            <a:xfrm>
              <a:off x="1509714" y="2354943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567532" y="244928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545760" y="229688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2" name="Text Box 2">
            <a:extLst>
              <a:ext uri="{FF2B5EF4-FFF2-40B4-BE49-F238E27FC236}">
                <a16:creationId xmlns:a16="http://schemas.microsoft.com/office/drawing/2014/main" id="{488215CE-1BC8-4DBF-C696-0F9F32F82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439" y="119746"/>
            <a:ext cx="4643252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Load Reflection (cont.)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ext Box 2"/>
          <p:cNvSpPr txBox="1">
            <a:spLocks noChangeArrowheads="1"/>
          </p:cNvSpPr>
          <p:nvPr/>
        </p:nvSpPr>
        <p:spPr bwMode="auto">
          <a:xfrm>
            <a:off x="2344995" y="108855"/>
            <a:ext cx="4913056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Reflection Picture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CB24C4-2804-3EF3-EB54-9E7B32837BC1}"/>
              </a:ext>
            </a:extLst>
          </p:cNvPr>
          <p:cNvGrpSpPr/>
          <p:nvPr/>
        </p:nvGrpSpPr>
        <p:grpSpPr>
          <a:xfrm>
            <a:off x="945331" y="1826099"/>
            <a:ext cx="7416990" cy="2216193"/>
            <a:chOff x="818696" y="778939"/>
            <a:chExt cx="7416990" cy="2216193"/>
          </a:xfrm>
        </p:grpSpPr>
        <p:sp>
          <p:nvSpPr>
            <p:cNvPr id="42" name="Text Box 117"/>
            <p:cNvSpPr txBox="1">
              <a:spLocks noChangeArrowheads="1"/>
            </p:cNvSpPr>
            <p:nvPr/>
          </p:nvSpPr>
          <p:spPr bwMode="auto">
            <a:xfrm>
              <a:off x="5656127" y="778939"/>
              <a:ext cx="112242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Incident wave</a:t>
              </a:r>
            </a:p>
          </p:txBody>
        </p:sp>
        <p:grpSp>
          <p:nvGrpSpPr>
            <p:cNvPr id="45" name="Group 34"/>
            <p:cNvGrpSpPr>
              <a:grpSpLocks/>
            </p:cNvGrpSpPr>
            <p:nvPr/>
          </p:nvGrpSpPr>
          <p:grpSpPr bwMode="auto">
            <a:xfrm flipH="1">
              <a:off x="6231808" y="1531234"/>
              <a:ext cx="723900" cy="342900"/>
              <a:chOff x="3628" y="528"/>
              <a:chExt cx="456" cy="216"/>
            </a:xfrm>
          </p:grpSpPr>
          <p:sp>
            <p:nvSpPr>
              <p:cNvPr id="46" name="Line 32"/>
              <p:cNvSpPr>
                <a:spLocks noChangeShapeType="1"/>
              </p:cNvSpPr>
              <p:nvPr/>
            </p:nvSpPr>
            <p:spPr bwMode="auto">
              <a:xfrm flipV="1">
                <a:off x="3628" y="536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33"/>
              <p:cNvSpPr>
                <a:spLocks noChangeShapeType="1"/>
              </p:cNvSpPr>
              <p:nvPr/>
            </p:nvSpPr>
            <p:spPr bwMode="auto">
              <a:xfrm>
                <a:off x="4076" y="528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" name="Group 36"/>
            <p:cNvGrpSpPr>
              <a:grpSpLocks/>
            </p:cNvGrpSpPr>
            <p:nvPr/>
          </p:nvGrpSpPr>
          <p:grpSpPr bwMode="auto">
            <a:xfrm>
              <a:off x="2424873" y="1845102"/>
              <a:ext cx="5181600" cy="76200"/>
              <a:chOff x="1152" y="1728"/>
              <a:chExt cx="3264" cy="48"/>
            </a:xfrm>
          </p:grpSpPr>
          <p:sp>
            <p:nvSpPr>
              <p:cNvPr id="53" name="Freeform 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" name="Group 7"/>
            <p:cNvGrpSpPr>
              <a:grpSpLocks/>
            </p:cNvGrpSpPr>
            <p:nvPr/>
          </p:nvGrpSpPr>
          <p:grpSpPr bwMode="auto">
            <a:xfrm>
              <a:off x="2424873" y="2569002"/>
              <a:ext cx="5181600" cy="76200"/>
              <a:chOff x="1152" y="1728"/>
              <a:chExt cx="3264" cy="48"/>
            </a:xfrm>
          </p:grpSpPr>
          <p:sp>
            <p:nvSpPr>
              <p:cNvPr id="60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" name="Line 13"/>
            <p:cNvSpPr>
              <a:spLocks noChangeShapeType="1"/>
            </p:cNvSpPr>
            <p:nvPr/>
          </p:nvSpPr>
          <p:spPr bwMode="auto">
            <a:xfrm>
              <a:off x="1693599" y="1883202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14"/>
            <p:cNvSpPr>
              <a:spLocks noChangeShapeType="1"/>
            </p:cNvSpPr>
            <p:nvPr/>
          </p:nvSpPr>
          <p:spPr bwMode="auto">
            <a:xfrm flipH="1">
              <a:off x="1693599" y="2607102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flipV="1">
              <a:off x="1693599" y="1885015"/>
              <a:ext cx="0" cy="722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5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1337850"/>
                </p:ext>
              </p:extLst>
            </p:nvPr>
          </p:nvGraphicFramePr>
          <p:xfrm>
            <a:off x="818696" y="2357663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68280" imgH="253800" progId="Equation.DSMT4">
                    <p:embed/>
                  </p:oleObj>
                </mc:Choice>
                <mc:Fallback>
                  <p:oleObj name="Equation" r:id="rId3" imgW="368280" imgH="253800" progId="Equation.DSMT4">
                    <p:embed/>
                    <p:pic>
                      <p:nvPicPr>
                        <p:cNvPr id="65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8696" y="2357663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7495808" y="2073702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>
              <a:off x="7600686" y="1883202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flipH="1">
              <a:off x="7600686" y="2378502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0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2069400"/>
                </p:ext>
              </p:extLst>
            </p:nvPr>
          </p:nvGraphicFramePr>
          <p:xfrm>
            <a:off x="3229969" y="2029531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500" imgH="228600" progId="Equation.DSMT4">
                    <p:embed/>
                  </p:oleObj>
                </mc:Choice>
                <mc:Fallback>
                  <p:oleObj name="Equation" r:id="rId5" imgW="190500" imgH="228600" progId="Equation.DSMT4">
                    <p:embed/>
                    <p:pic>
                      <p:nvPicPr>
                        <p:cNvPr id="7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9969" y="2029531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0934931"/>
                </p:ext>
              </p:extLst>
            </p:nvPr>
          </p:nvGraphicFramePr>
          <p:xfrm>
            <a:off x="7845161" y="2029251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03112" imgH="228501" progId="Equation.DSMT4">
                    <p:embed/>
                  </p:oleObj>
                </mc:Choice>
                <mc:Fallback>
                  <p:oleObj name="Equation" r:id="rId7" imgW="203112" imgH="228501" progId="Equation.DSMT4">
                    <p:embed/>
                    <p:pic>
                      <p:nvPicPr>
                        <p:cNvPr id="72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5161" y="2029251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0138631"/>
                </p:ext>
              </p:extLst>
            </p:nvPr>
          </p:nvGraphicFramePr>
          <p:xfrm>
            <a:off x="2167582" y="2677632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42603" imgH="177646" progId="Equation.DSMT4">
                    <p:embed/>
                  </p:oleObj>
                </mc:Choice>
                <mc:Fallback>
                  <p:oleObj name="Equation" r:id="rId9" imgW="342603" imgH="177646" progId="Equation.DSMT4">
                    <p:embed/>
                    <p:pic>
                      <p:nvPicPr>
                        <p:cNvPr id="75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7582" y="2677632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6945634"/>
                </p:ext>
              </p:extLst>
            </p:nvPr>
          </p:nvGraphicFramePr>
          <p:xfrm>
            <a:off x="7251436" y="2623425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8140" imgH="152334" progId="Equation.DSMT4">
                    <p:embed/>
                  </p:oleObj>
                </mc:Choice>
                <mc:Fallback>
                  <p:oleObj name="Equation" r:id="rId11" imgW="368140" imgH="152334" progId="Equation.DSMT4">
                    <p:embed/>
                    <p:pic>
                      <p:nvPicPr>
                        <p:cNvPr id="76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1436" y="2623425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" name="AutoShape 140"/>
            <p:cNvSpPr>
              <a:spLocks noChangeArrowheads="1"/>
            </p:cNvSpPr>
            <p:nvPr/>
          </p:nvSpPr>
          <p:spPr bwMode="auto">
            <a:xfrm>
              <a:off x="6092002" y="1195827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11"/>
            <p:cNvSpPr>
              <a:spLocks noChangeArrowheads="1"/>
            </p:cNvSpPr>
            <p:nvPr/>
          </p:nvSpPr>
          <p:spPr bwMode="auto">
            <a:xfrm>
              <a:off x="1503099" y="2030158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560917" y="2124499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539145" y="1972097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FDCE4B-81BC-C3A9-B9AA-5732D4CB6CAC}"/>
              </a:ext>
            </a:extLst>
          </p:cNvPr>
          <p:cNvGrpSpPr/>
          <p:nvPr/>
        </p:nvGrpSpPr>
        <p:grpSpPr>
          <a:xfrm>
            <a:off x="945331" y="4351324"/>
            <a:ext cx="7416990" cy="2216193"/>
            <a:chOff x="956912" y="3743122"/>
            <a:chExt cx="7416990" cy="2216193"/>
          </a:xfrm>
        </p:grpSpPr>
        <p:sp>
          <p:nvSpPr>
            <p:cNvPr id="4" name="Text Box 117">
              <a:extLst>
                <a:ext uri="{FF2B5EF4-FFF2-40B4-BE49-F238E27FC236}">
                  <a16:creationId xmlns:a16="http://schemas.microsoft.com/office/drawing/2014/main" id="{4E8F0570-44CC-D86E-C065-84CC6D78C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1147" y="3743122"/>
              <a:ext cx="112242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Incident wave</a:t>
              </a:r>
            </a:p>
          </p:txBody>
        </p:sp>
        <p:grpSp>
          <p:nvGrpSpPr>
            <p:cNvPr id="5" name="Group 34">
              <a:extLst>
                <a:ext uri="{FF2B5EF4-FFF2-40B4-BE49-F238E27FC236}">
                  <a16:creationId xmlns:a16="http://schemas.microsoft.com/office/drawing/2014/main" id="{83E43A48-7660-237B-479B-CD4EE72FB90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996828" y="4495417"/>
              <a:ext cx="723900" cy="342900"/>
              <a:chOff x="3628" y="528"/>
              <a:chExt cx="456" cy="216"/>
            </a:xfrm>
          </p:grpSpPr>
          <p:sp>
            <p:nvSpPr>
              <p:cNvPr id="27" name="Line 32">
                <a:extLst>
                  <a:ext uri="{FF2B5EF4-FFF2-40B4-BE49-F238E27FC236}">
                    <a16:creationId xmlns:a16="http://schemas.microsoft.com/office/drawing/2014/main" id="{2B4D0C4B-98E9-ED13-82ED-3206D99014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8" y="536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33">
                <a:extLst>
                  <a:ext uri="{FF2B5EF4-FFF2-40B4-BE49-F238E27FC236}">
                    <a16:creationId xmlns:a16="http://schemas.microsoft.com/office/drawing/2014/main" id="{4F737FC6-AB7D-E91D-5786-19899C2901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528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36">
              <a:extLst>
                <a:ext uri="{FF2B5EF4-FFF2-40B4-BE49-F238E27FC236}">
                  <a16:creationId xmlns:a16="http://schemas.microsoft.com/office/drawing/2014/main" id="{ED2FFDA3-AD56-C104-B911-CEE0386FEB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3089" y="4809285"/>
              <a:ext cx="5181600" cy="76200"/>
              <a:chOff x="1152" y="1728"/>
              <a:chExt cx="3264" cy="48"/>
            </a:xfrm>
          </p:grpSpPr>
          <p:sp>
            <p:nvSpPr>
              <p:cNvPr id="25" name="Freeform 5">
                <a:extLst>
                  <a:ext uri="{FF2B5EF4-FFF2-40B4-BE49-F238E27FC236}">
                    <a16:creationId xmlns:a16="http://schemas.microsoft.com/office/drawing/2014/main" id="{A555D0BA-54A9-2D1D-6033-C687F01B3B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6">
                <a:extLst>
                  <a:ext uri="{FF2B5EF4-FFF2-40B4-BE49-F238E27FC236}">
                    <a16:creationId xmlns:a16="http://schemas.microsoft.com/office/drawing/2014/main" id="{30F84AA5-07E6-99D1-E1B5-0A50A80193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">
              <a:extLst>
                <a:ext uri="{FF2B5EF4-FFF2-40B4-BE49-F238E27FC236}">
                  <a16:creationId xmlns:a16="http://schemas.microsoft.com/office/drawing/2014/main" id="{8247A0B3-757B-99B9-9C2E-0027C25066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3089" y="5533185"/>
              <a:ext cx="5181600" cy="76200"/>
              <a:chOff x="1152" y="1728"/>
              <a:chExt cx="3264" cy="48"/>
            </a:xfrm>
          </p:grpSpPr>
          <p:sp>
            <p:nvSpPr>
              <p:cNvPr id="23" name="Freeform 8">
                <a:extLst>
                  <a:ext uri="{FF2B5EF4-FFF2-40B4-BE49-F238E27FC236}">
                    <a16:creationId xmlns:a16="http://schemas.microsoft.com/office/drawing/2014/main" id="{386E83D2-8FF8-566C-E065-E29B0F252C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9">
                <a:extLst>
                  <a:ext uri="{FF2B5EF4-FFF2-40B4-BE49-F238E27FC236}">
                    <a16:creationId xmlns:a16="http://schemas.microsoft.com/office/drawing/2014/main" id="{FF6DBF22-FE48-610D-7C72-ADD9D781BE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13">
              <a:extLst>
                <a:ext uri="{FF2B5EF4-FFF2-40B4-BE49-F238E27FC236}">
                  <a16:creationId xmlns:a16="http://schemas.microsoft.com/office/drawing/2014/main" id="{871B1FD7-CFD4-0265-AB18-16BB13ED37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1815" y="4847385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4">
              <a:extLst>
                <a:ext uri="{FF2B5EF4-FFF2-40B4-BE49-F238E27FC236}">
                  <a16:creationId xmlns:a16="http://schemas.microsoft.com/office/drawing/2014/main" id="{073062C1-78B0-22B8-49D4-14719D5F0A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1815" y="5571285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5">
              <a:extLst>
                <a:ext uri="{FF2B5EF4-FFF2-40B4-BE49-F238E27FC236}">
                  <a16:creationId xmlns:a16="http://schemas.microsoft.com/office/drawing/2014/main" id="{DD3900B8-4432-E1AF-6CB7-00AB2B899C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31815" y="4849198"/>
              <a:ext cx="0" cy="722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" name="Object 16">
              <a:extLst>
                <a:ext uri="{FF2B5EF4-FFF2-40B4-BE49-F238E27FC236}">
                  <a16:creationId xmlns:a16="http://schemas.microsoft.com/office/drawing/2014/main" id="{B2EF92FA-CC49-B828-03F3-A6C461493C3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0067850"/>
                </p:ext>
              </p:extLst>
            </p:nvPr>
          </p:nvGraphicFramePr>
          <p:xfrm>
            <a:off x="956912" y="5321846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68280" imgH="253800" progId="Equation.DSMT4">
                    <p:embed/>
                  </p:oleObj>
                </mc:Choice>
                <mc:Fallback>
                  <p:oleObj name="Equation" r:id="rId3" imgW="368280" imgH="253800" progId="Equation.DSMT4">
                    <p:embed/>
                    <p:pic>
                      <p:nvPicPr>
                        <p:cNvPr id="65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6912" y="5321846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 22">
              <a:extLst>
                <a:ext uri="{FF2B5EF4-FFF2-40B4-BE49-F238E27FC236}">
                  <a16:creationId xmlns:a16="http://schemas.microsoft.com/office/drawing/2014/main" id="{84E0FC3F-87DA-BA10-7E26-73092C4CC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4024" y="5037885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3">
              <a:extLst>
                <a:ext uri="{FF2B5EF4-FFF2-40B4-BE49-F238E27FC236}">
                  <a16:creationId xmlns:a16="http://schemas.microsoft.com/office/drawing/2014/main" id="{265CBE65-B0BD-AB62-75A9-5153CD35CB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38902" y="4847385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4">
              <a:extLst>
                <a:ext uri="{FF2B5EF4-FFF2-40B4-BE49-F238E27FC236}">
                  <a16:creationId xmlns:a16="http://schemas.microsoft.com/office/drawing/2014/main" id="{A2DD515B-5F29-4B50-36B4-EEADFC7861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38902" y="534268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" name="Object 84">
              <a:extLst>
                <a:ext uri="{FF2B5EF4-FFF2-40B4-BE49-F238E27FC236}">
                  <a16:creationId xmlns:a16="http://schemas.microsoft.com/office/drawing/2014/main" id="{39D7942B-4F44-C170-4128-D62B4802E5A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6962430"/>
                </p:ext>
              </p:extLst>
            </p:nvPr>
          </p:nvGraphicFramePr>
          <p:xfrm>
            <a:off x="3368185" y="4993714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500" imgH="228600" progId="Equation.DSMT4">
                    <p:embed/>
                  </p:oleObj>
                </mc:Choice>
                <mc:Fallback>
                  <p:oleObj name="Equation" r:id="rId5" imgW="190500" imgH="228600" progId="Equation.DSMT4">
                    <p:embed/>
                    <p:pic>
                      <p:nvPicPr>
                        <p:cNvPr id="7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185" y="4993714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84">
              <a:extLst>
                <a:ext uri="{FF2B5EF4-FFF2-40B4-BE49-F238E27FC236}">
                  <a16:creationId xmlns:a16="http://schemas.microsoft.com/office/drawing/2014/main" id="{886D6E13-A9F5-7856-55CB-6AA612FA7CC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2661352"/>
                </p:ext>
              </p:extLst>
            </p:nvPr>
          </p:nvGraphicFramePr>
          <p:xfrm>
            <a:off x="7983377" y="4993434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03112" imgH="228501" progId="Equation.DSMT4">
                    <p:embed/>
                  </p:oleObj>
                </mc:Choice>
                <mc:Fallback>
                  <p:oleObj name="Equation" r:id="rId7" imgW="203112" imgH="228501" progId="Equation.DSMT4">
                    <p:embed/>
                    <p:pic>
                      <p:nvPicPr>
                        <p:cNvPr id="72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83377" y="4993434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42">
              <a:extLst>
                <a:ext uri="{FF2B5EF4-FFF2-40B4-BE49-F238E27FC236}">
                  <a16:creationId xmlns:a16="http://schemas.microsoft.com/office/drawing/2014/main" id="{250A6B31-E8CF-6BC6-B314-27B2759F4AB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649188"/>
                </p:ext>
              </p:extLst>
            </p:nvPr>
          </p:nvGraphicFramePr>
          <p:xfrm>
            <a:off x="2305798" y="5641815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42603" imgH="177646" progId="Equation.DSMT4">
                    <p:embed/>
                  </p:oleObj>
                </mc:Choice>
                <mc:Fallback>
                  <p:oleObj name="Equation" r:id="rId9" imgW="342603" imgH="177646" progId="Equation.DSMT4">
                    <p:embed/>
                    <p:pic>
                      <p:nvPicPr>
                        <p:cNvPr id="75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5798" y="5641815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43">
              <a:extLst>
                <a:ext uri="{FF2B5EF4-FFF2-40B4-BE49-F238E27FC236}">
                  <a16:creationId xmlns:a16="http://schemas.microsoft.com/office/drawing/2014/main" id="{F0A844ED-53C3-2F3A-9334-31FBD513B4B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9772138"/>
                </p:ext>
              </p:extLst>
            </p:nvPr>
          </p:nvGraphicFramePr>
          <p:xfrm>
            <a:off x="7389652" y="5587608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8140" imgH="152334" progId="Equation.DSMT4">
                    <p:embed/>
                  </p:oleObj>
                </mc:Choice>
                <mc:Fallback>
                  <p:oleObj name="Equation" r:id="rId11" imgW="368140" imgH="152334" progId="Equation.DSMT4">
                    <p:embed/>
                    <p:pic>
                      <p:nvPicPr>
                        <p:cNvPr id="76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9652" y="5587608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AutoShape 140">
              <a:extLst>
                <a:ext uri="{FF2B5EF4-FFF2-40B4-BE49-F238E27FC236}">
                  <a16:creationId xmlns:a16="http://schemas.microsoft.com/office/drawing/2014/main" id="{B67D6884-297C-7FC8-7411-48787E77E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7022" y="4160010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1">
              <a:extLst>
                <a:ext uri="{FF2B5EF4-FFF2-40B4-BE49-F238E27FC236}">
                  <a16:creationId xmlns:a16="http://schemas.microsoft.com/office/drawing/2014/main" id="{E7FC7199-BED1-E86B-7F17-9F5C5192C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315" y="4994341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6B7E910-F933-9048-D8AC-D5ED488E8BE7}"/>
                </a:ext>
              </a:extLst>
            </p:cNvPr>
            <p:cNvSpPr txBox="1"/>
            <p:nvPr/>
          </p:nvSpPr>
          <p:spPr>
            <a:xfrm>
              <a:off x="1699133" y="508868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C9BBC2-D6DB-DE61-ECBA-DC521F0888C2}"/>
                </a:ext>
              </a:extLst>
            </p:cNvPr>
            <p:cNvSpPr txBox="1"/>
            <p:nvPr/>
          </p:nvSpPr>
          <p:spPr>
            <a:xfrm>
              <a:off x="1677361" y="493628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DC97F1C8-CE75-FD35-4ABE-41A00E83F6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704921"/>
              </p:ext>
            </p:extLst>
          </p:nvPr>
        </p:nvGraphicFramePr>
        <p:xfrm>
          <a:off x="3736128" y="950647"/>
          <a:ext cx="12287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74360" imgH="507960" progId="Equation.DSMT4">
                  <p:embed/>
                </p:oleObj>
              </mc:Choice>
              <mc:Fallback>
                <p:oleObj name="Equation" r:id="rId13" imgW="7743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36128" y="950647"/>
                        <a:ext cx="1228725" cy="8064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666C013C-30C0-C463-DF1F-1812857AA8DB}"/>
              </a:ext>
            </a:extLst>
          </p:cNvPr>
          <p:cNvSpPr txBox="1"/>
          <p:nvPr/>
        </p:nvSpPr>
        <p:spPr>
          <a:xfrm>
            <a:off x="2344995" y="1063051"/>
            <a:ext cx="1345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Assume:</a:t>
            </a:r>
          </a:p>
        </p:txBody>
      </p:sp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E2400F91-C5CC-B1EC-8D32-FBD9C7AE4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787308"/>
              </p:ext>
            </p:extLst>
          </p:nvPr>
        </p:nvGraphicFramePr>
        <p:xfrm>
          <a:off x="3791690" y="1930643"/>
          <a:ext cx="11176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85800" imgH="228600" progId="Equation.DSMT4">
                  <p:embed/>
                </p:oleObj>
              </mc:Choice>
              <mc:Fallback>
                <p:oleObj name="Equation" r:id="rId15" imgW="685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91690" y="1930643"/>
                        <a:ext cx="1117600" cy="3714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Arrow: Right 37">
            <a:extLst>
              <a:ext uri="{FF2B5EF4-FFF2-40B4-BE49-F238E27FC236}">
                <a16:creationId xmlns:a16="http://schemas.microsoft.com/office/drawing/2014/main" id="{C3A4A6B3-17EE-4F4C-6953-32972E9F2F26}"/>
              </a:ext>
            </a:extLst>
          </p:cNvPr>
          <p:cNvSpPr/>
          <p:nvPr/>
        </p:nvSpPr>
        <p:spPr>
          <a:xfrm>
            <a:off x="3196409" y="2005611"/>
            <a:ext cx="317090" cy="195615"/>
          </a:xfrm>
          <a:prstGeom prst="rightArrow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56502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B200F82-ABFE-B560-CA59-0CD4EE4E2ABD}"/>
              </a:ext>
            </a:extLst>
          </p:cNvPr>
          <p:cNvGrpSpPr/>
          <p:nvPr/>
        </p:nvGrpSpPr>
        <p:grpSpPr>
          <a:xfrm>
            <a:off x="964286" y="1227751"/>
            <a:ext cx="7416990" cy="2101497"/>
            <a:chOff x="964286" y="1227751"/>
            <a:chExt cx="7416990" cy="2101497"/>
          </a:xfrm>
        </p:grpSpPr>
        <p:sp>
          <p:nvSpPr>
            <p:cNvPr id="42" name="Text Box 117"/>
            <p:cNvSpPr txBox="1">
              <a:spLocks noChangeArrowheads="1"/>
            </p:cNvSpPr>
            <p:nvPr/>
          </p:nvSpPr>
          <p:spPr bwMode="auto">
            <a:xfrm>
              <a:off x="6634545" y="1227751"/>
              <a:ext cx="112242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Incident wave</a:t>
              </a:r>
            </a:p>
          </p:txBody>
        </p:sp>
        <p:grpSp>
          <p:nvGrpSpPr>
            <p:cNvPr id="45" name="Group 34"/>
            <p:cNvGrpSpPr>
              <a:grpSpLocks/>
            </p:cNvGrpSpPr>
            <p:nvPr/>
          </p:nvGrpSpPr>
          <p:grpSpPr bwMode="auto">
            <a:xfrm flipH="1">
              <a:off x="7181181" y="1865350"/>
              <a:ext cx="565150" cy="342900"/>
              <a:chOff x="3728" y="528"/>
              <a:chExt cx="356" cy="216"/>
            </a:xfrm>
          </p:grpSpPr>
          <p:sp>
            <p:nvSpPr>
              <p:cNvPr id="46" name="Line 32"/>
              <p:cNvSpPr>
                <a:spLocks noChangeShapeType="1"/>
              </p:cNvSpPr>
              <p:nvPr/>
            </p:nvSpPr>
            <p:spPr bwMode="auto">
              <a:xfrm flipV="1">
                <a:off x="3728" y="532"/>
                <a:ext cx="356" cy="16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33"/>
              <p:cNvSpPr>
                <a:spLocks noChangeShapeType="1"/>
              </p:cNvSpPr>
              <p:nvPr/>
            </p:nvSpPr>
            <p:spPr bwMode="auto">
              <a:xfrm>
                <a:off x="4075" y="528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" name="Group 36"/>
            <p:cNvGrpSpPr>
              <a:grpSpLocks/>
            </p:cNvGrpSpPr>
            <p:nvPr/>
          </p:nvGrpSpPr>
          <p:grpSpPr bwMode="auto">
            <a:xfrm>
              <a:off x="2570463" y="2179218"/>
              <a:ext cx="5181600" cy="76200"/>
              <a:chOff x="1152" y="1728"/>
              <a:chExt cx="3264" cy="48"/>
            </a:xfrm>
          </p:grpSpPr>
          <p:sp>
            <p:nvSpPr>
              <p:cNvPr id="53" name="Freeform 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" name="Group 7"/>
            <p:cNvGrpSpPr>
              <a:grpSpLocks/>
            </p:cNvGrpSpPr>
            <p:nvPr/>
          </p:nvGrpSpPr>
          <p:grpSpPr bwMode="auto">
            <a:xfrm>
              <a:off x="2570463" y="2903118"/>
              <a:ext cx="5181600" cy="76200"/>
              <a:chOff x="1152" y="1728"/>
              <a:chExt cx="3264" cy="48"/>
            </a:xfrm>
          </p:grpSpPr>
          <p:sp>
            <p:nvSpPr>
              <p:cNvPr id="60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" name="Line 13"/>
            <p:cNvSpPr>
              <a:spLocks noChangeShapeType="1"/>
            </p:cNvSpPr>
            <p:nvPr/>
          </p:nvSpPr>
          <p:spPr bwMode="auto">
            <a:xfrm>
              <a:off x="1839189" y="2217318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14"/>
            <p:cNvSpPr>
              <a:spLocks noChangeShapeType="1"/>
            </p:cNvSpPr>
            <p:nvPr/>
          </p:nvSpPr>
          <p:spPr bwMode="auto">
            <a:xfrm flipH="1">
              <a:off x="1839189" y="2941218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flipV="1">
              <a:off x="1839189" y="2219131"/>
              <a:ext cx="0" cy="722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5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6811985"/>
                </p:ext>
              </p:extLst>
            </p:nvPr>
          </p:nvGraphicFramePr>
          <p:xfrm>
            <a:off x="964286" y="2691779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68280" imgH="253800" progId="Equation.DSMT4">
                    <p:embed/>
                  </p:oleObj>
                </mc:Choice>
                <mc:Fallback>
                  <p:oleObj name="Equation" r:id="rId3" imgW="368280" imgH="253800" progId="Equation.DSMT4">
                    <p:embed/>
                    <p:pic>
                      <p:nvPicPr>
                        <p:cNvPr id="65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4286" y="2691779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7641398" y="2407818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>
              <a:off x="7746276" y="2217318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flipH="1">
              <a:off x="7746276" y="271261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0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095213"/>
                </p:ext>
              </p:extLst>
            </p:nvPr>
          </p:nvGraphicFramePr>
          <p:xfrm>
            <a:off x="3375559" y="2363647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500" imgH="228600" progId="Equation.DSMT4">
                    <p:embed/>
                  </p:oleObj>
                </mc:Choice>
                <mc:Fallback>
                  <p:oleObj name="Equation" r:id="rId5" imgW="190500" imgH="228600" progId="Equation.DSMT4">
                    <p:embed/>
                    <p:pic>
                      <p:nvPicPr>
                        <p:cNvPr id="7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5559" y="2363647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5587718"/>
                </p:ext>
              </p:extLst>
            </p:nvPr>
          </p:nvGraphicFramePr>
          <p:xfrm>
            <a:off x="7990751" y="2363367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03112" imgH="228501" progId="Equation.DSMT4">
                    <p:embed/>
                  </p:oleObj>
                </mc:Choice>
                <mc:Fallback>
                  <p:oleObj name="Equation" r:id="rId7" imgW="203112" imgH="228501" progId="Equation.DSMT4">
                    <p:embed/>
                    <p:pic>
                      <p:nvPicPr>
                        <p:cNvPr id="72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0751" y="2363367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231144"/>
                </p:ext>
              </p:extLst>
            </p:nvPr>
          </p:nvGraphicFramePr>
          <p:xfrm>
            <a:off x="2313172" y="3011748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42603" imgH="177646" progId="Equation.DSMT4">
                    <p:embed/>
                  </p:oleObj>
                </mc:Choice>
                <mc:Fallback>
                  <p:oleObj name="Equation" r:id="rId9" imgW="342603" imgH="177646" progId="Equation.DSMT4">
                    <p:embed/>
                    <p:pic>
                      <p:nvPicPr>
                        <p:cNvPr id="75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3172" y="3011748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8646151"/>
                </p:ext>
              </p:extLst>
            </p:nvPr>
          </p:nvGraphicFramePr>
          <p:xfrm>
            <a:off x="7397026" y="2957541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8140" imgH="152334" progId="Equation.DSMT4">
                    <p:embed/>
                  </p:oleObj>
                </mc:Choice>
                <mc:Fallback>
                  <p:oleObj name="Equation" r:id="rId11" imgW="368140" imgH="152334" progId="Equation.DSMT4">
                    <p:embed/>
                    <p:pic>
                      <p:nvPicPr>
                        <p:cNvPr id="76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7026" y="2957541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" name="AutoShape 140"/>
            <p:cNvSpPr>
              <a:spLocks noChangeArrowheads="1"/>
            </p:cNvSpPr>
            <p:nvPr/>
          </p:nvSpPr>
          <p:spPr bwMode="auto">
            <a:xfrm>
              <a:off x="7119410" y="1566287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11"/>
            <p:cNvSpPr>
              <a:spLocks noChangeArrowheads="1"/>
            </p:cNvSpPr>
            <p:nvPr/>
          </p:nvSpPr>
          <p:spPr bwMode="auto">
            <a:xfrm>
              <a:off x="1648689" y="2364274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706507" y="245861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684735" y="2306213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3" name="Line 114">
              <a:extLst>
                <a:ext uri="{FF2B5EF4-FFF2-40B4-BE49-F238E27FC236}">
                  <a16:creationId xmlns:a16="http://schemas.microsoft.com/office/drawing/2014/main" id="{655F329B-9805-AC59-5171-BC4FD21385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1413" y="2227973"/>
              <a:ext cx="171268" cy="5533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140">
              <a:extLst>
                <a:ext uri="{FF2B5EF4-FFF2-40B4-BE49-F238E27FC236}">
                  <a16:creationId xmlns:a16="http://schemas.microsoft.com/office/drawing/2014/main" id="{175CB993-6181-A62C-90D7-A0004A2052E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062236" y="2298428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118">
              <a:extLst>
                <a:ext uri="{FF2B5EF4-FFF2-40B4-BE49-F238E27FC236}">
                  <a16:creationId xmlns:a16="http://schemas.microsoft.com/office/drawing/2014/main" id="{2DEDFEA9-9DDC-73CC-24F5-4E2470DEA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9703" y="2543357"/>
              <a:ext cx="12330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Reflected wave</a:t>
              </a:r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89CB72F-F745-819C-E6F8-68C0F3D8FB55}"/>
                </a:ext>
              </a:extLst>
            </p:cNvPr>
            <p:cNvCxnSpPr/>
            <p:nvPr/>
          </p:nvCxnSpPr>
          <p:spPr>
            <a:xfrm>
              <a:off x="7752681" y="2137287"/>
              <a:ext cx="205968" cy="9751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18EF4EC-A2B0-21A4-0714-3D9F863312A0}"/>
              </a:ext>
            </a:extLst>
          </p:cNvPr>
          <p:cNvGrpSpPr/>
          <p:nvPr/>
        </p:nvGrpSpPr>
        <p:grpSpPr>
          <a:xfrm>
            <a:off x="1025737" y="3868824"/>
            <a:ext cx="7416990" cy="2136777"/>
            <a:chOff x="1025737" y="3868824"/>
            <a:chExt cx="7416990" cy="2136777"/>
          </a:xfrm>
        </p:grpSpPr>
        <p:sp>
          <p:nvSpPr>
            <p:cNvPr id="33" name="Text Box 117">
              <a:extLst>
                <a:ext uri="{FF2B5EF4-FFF2-40B4-BE49-F238E27FC236}">
                  <a16:creationId xmlns:a16="http://schemas.microsoft.com/office/drawing/2014/main" id="{DDC7E96C-5669-7294-A724-6DAE53306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6226" y="3868824"/>
              <a:ext cx="112242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Incident wave</a:t>
              </a:r>
            </a:p>
          </p:txBody>
        </p:sp>
        <p:sp>
          <p:nvSpPr>
            <p:cNvPr id="39" name="Line 32">
              <a:extLst>
                <a:ext uri="{FF2B5EF4-FFF2-40B4-BE49-F238E27FC236}">
                  <a16:creationId xmlns:a16="http://schemas.microsoft.com/office/drawing/2014/main" id="{4CB16D0D-BE64-947B-98AF-D493065EC1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470756" y="4549526"/>
              <a:ext cx="343916" cy="1688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3">
              <a:extLst>
                <a:ext uri="{FF2B5EF4-FFF2-40B4-BE49-F238E27FC236}">
                  <a16:creationId xmlns:a16="http://schemas.microsoft.com/office/drawing/2014/main" id="{22344CD9-8F98-071C-EC0F-B48C1D171B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84953" y="4541703"/>
              <a:ext cx="0" cy="3429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36">
              <a:extLst>
                <a:ext uri="{FF2B5EF4-FFF2-40B4-BE49-F238E27FC236}">
                  <a16:creationId xmlns:a16="http://schemas.microsoft.com/office/drawing/2014/main" id="{764421E1-E1BC-0829-33CA-2A51374615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1914" y="4855571"/>
              <a:ext cx="5181600" cy="76200"/>
              <a:chOff x="1152" y="1728"/>
              <a:chExt cx="3264" cy="48"/>
            </a:xfrm>
          </p:grpSpPr>
          <p:sp>
            <p:nvSpPr>
              <p:cNvPr id="86" name="Freeform 5">
                <a:extLst>
                  <a:ext uri="{FF2B5EF4-FFF2-40B4-BE49-F238E27FC236}">
                    <a16:creationId xmlns:a16="http://schemas.microsoft.com/office/drawing/2014/main" id="{B37DCB56-7FEB-E747-4D9B-DC31C55714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Oval 6">
                <a:extLst>
                  <a:ext uri="{FF2B5EF4-FFF2-40B4-BE49-F238E27FC236}">
                    <a16:creationId xmlns:a16="http://schemas.microsoft.com/office/drawing/2014/main" id="{E29E9117-845D-335A-4E15-4D9A425DD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7">
              <a:extLst>
                <a:ext uri="{FF2B5EF4-FFF2-40B4-BE49-F238E27FC236}">
                  <a16:creationId xmlns:a16="http://schemas.microsoft.com/office/drawing/2014/main" id="{3699DC80-0A7A-D97B-DAF6-EB851F7D6A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1914" y="5579471"/>
              <a:ext cx="5181600" cy="76200"/>
              <a:chOff x="1152" y="1728"/>
              <a:chExt cx="3264" cy="48"/>
            </a:xfrm>
          </p:grpSpPr>
          <p:sp>
            <p:nvSpPr>
              <p:cNvPr id="84" name="Freeform 8">
                <a:extLst>
                  <a:ext uri="{FF2B5EF4-FFF2-40B4-BE49-F238E27FC236}">
                    <a16:creationId xmlns:a16="http://schemas.microsoft.com/office/drawing/2014/main" id="{C9CA7513-5898-FC8A-BBD7-9DD0F1D8DD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9">
                <a:extLst>
                  <a:ext uri="{FF2B5EF4-FFF2-40B4-BE49-F238E27FC236}">
                    <a16:creationId xmlns:a16="http://schemas.microsoft.com/office/drawing/2014/main" id="{104C9E79-1132-3E05-3C37-D81F00867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" name="Line 13">
              <a:extLst>
                <a:ext uri="{FF2B5EF4-FFF2-40B4-BE49-F238E27FC236}">
                  <a16:creationId xmlns:a16="http://schemas.microsoft.com/office/drawing/2014/main" id="{45C81572-7598-67B8-1956-80AC4D6F85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0640" y="4893671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4">
              <a:extLst>
                <a:ext uri="{FF2B5EF4-FFF2-40B4-BE49-F238E27FC236}">
                  <a16:creationId xmlns:a16="http://schemas.microsoft.com/office/drawing/2014/main" id="{71820D8F-B59C-69D2-70D4-FFAD2DF7B9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0640" y="5617571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5">
              <a:extLst>
                <a:ext uri="{FF2B5EF4-FFF2-40B4-BE49-F238E27FC236}">
                  <a16:creationId xmlns:a16="http://schemas.microsoft.com/office/drawing/2014/main" id="{10AD2CEF-C188-FB03-1E9C-DE814DC1A4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0640" y="4895484"/>
              <a:ext cx="0" cy="722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2" name="Object 16">
              <a:extLst>
                <a:ext uri="{FF2B5EF4-FFF2-40B4-BE49-F238E27FC236}">
                  <a16:creationId xmlns:a16="http://schemas.microsoft.com/office/drawing/2014/main" id="{323781FE-A910-176D-4E6D-333821756EF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287037"/>
                </p:ext>
              </p:extLst>
            </p:nvPr>
          </p:nvGraphicFramePr>
          <p:xfrm>
            <a:off x="1025737" y="5368132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68280" imgH="253800" progId="Equation.DSMT4">
                    <p:embed/>
                  </p:oleObj>
                </mc:Choice>
                <mc:Fallback>
                  <p:oleObj name="Equation" r:id="rId3" imgW="368280" imgH="253800" progId="Equation.DSMT4">
                    <p:embed/>
                    <p:pic>
                      <p:nvPicPr>
                        <p:cNvPr id="65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5737" y="5368132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Rectangle 22">
              <a:extLst>
                <a:ext uri="{FF2B5EF4-FFF2-40B4-BE49-F238E27FC236}">
                  <a16:creationId xmlns:a16="http://schemas.microsoft.com/office/drawing/2014/main" id="{F70AE604-BA66-1B51-6222-52D6B869F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2849" y="5084171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23">
              <a:extLst>
                <a:ext uri="{FF2B5EF4-FFF2-40B4-BE49-F238E27FC236}">
                  <a16:creationId xmlns:a16="http://schemas.microsoft.com/office/drawing/2014/main" id="{62167D6E-ED7B-70C9-0F18-9CF6EB55F7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07727" y="4893671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4">
              <a:extLst>
                <a:ext uri="{FF2B5EF4-FFF2-40B4-BE49-F238E27FC236}">
                  <a16:creationId xmlns:a16="http://schemas.microsoft.com/office/drawing/2014/main" id="{27148994-42DD-652F-F409-61931062AA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07727" y="5388971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8" name="Object 84">
              <a:extLst>
                <a:ext uri="{FF2B5EF4-FFF2-40B4-BE49-F238E27FC236}">
                  <a16:creationId xmlns:a16="http://schemas.microsoft.com/office/drawing/2014/main" id="{29D1C03E-C0D9-E0A5-2588-A2B035553D6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4714901"/>
                </p:ext>
              </p:extLst>
            </p:nvPr>
          </p:nvGraphicFramePr>
          <p:xfrm>
            <a:off x="3437010" y="5040000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500" imgH="228600" progId="Equation.DSMT4">
                    <p:embed/>
                  </p:oleObj>
                </mc:Choice>
                <mc:Fallback>
                  <p:oleObj name="Equation" r:id="rId5" imgW="190500" imgH="228600" progId="Equation.DSMT4">
                    <p:embed/>
                    <p:pic>
                      <p:nvPicPr>
                        <p:cNvPr id="7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7010" y="5040000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84">
              <a:extLst>
                <a:ext uri="{FF2B5EF4-FFF2-40B4-BE49-F238E27FC236}">
                  <a16:creationId xmlns:a16="http://schemas.microsoft.com/office/drawing/2014/main" id="{59ACF7D2-0A07-31BD-30E6-DE4D9C49B38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3835850"/>
                </p:ext>
              </p:extLst>
            </p:nvPr>
          </p:nvGraphicFramePr>
          <p:xfrm>
            <a:off x="8052202" y="5039720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03112" imgH="228501" progId="Equation.DSMT4">
                    <p:embed/>
                  </p:oleObj>
                </mc:Choice>
                <mc:Fallback>
                  <p:oleObj name="Equation" r:id="rId7" imgW="203112" imgH="228501" progId="Equation.DSMT4">
                    <p:embed/>
                    <p:pic>
                      <p:nvPicPr>
                        <p:cNvPr id="72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52202" y="5039720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Object 42">
              <a:extLst>
                <a:ext uri="{FF2B5EF4-FFF2-40B4-BE49-F238E27FC236}">
                  <a16:creationId xmlns:a16="http://schemas.microsoft.com/office/drawing/2014/main" id="{C0F41C43-72C7-32DE-E96A-61ADC53104D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8158894"/>
                </p:ext>
              </p:extLst>
            </p:nvPr>
          </p:nvGraphicFramePr>
          <p:xfrm>
            <a:off x="2374623" y="5688101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42603" imgH="177646" progId="Equation.DSMT4">
                    <p:embed/>
                  </p:oleObj>
                </mc:Choice>
                <mc:Fallback>
                  <p:oleObj name="Equation" r:id="rId9" imgW="342603" imgH="177646" progId="Equation.DSMT4">
                    <p:embed/>
                    <p:pic>
                      <p:nvPicPr>
                        <p:cNvPr id="75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4623" y="5688101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43">
              <a:extLst>
                <a:ext uri="{FF2B5EF4-FFF2-40B4-BE49-F238E27FC236}">
                  <a16:creationId xmlns:a16="http://schemas.microsoft.com/office/drawing/2014/main" id="{B9D4B062-60A0-842C-495B-5025DFC68E8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8500816"/>
                </p:ext>
              </p:extLst>
            </p:nvPr>
          </p:nvGraphicFramePr>
          <p:xfrm>
            <a:off x="7458477" y="5633894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8140" imgH="152334" progId="Equation.DSMT4">
                    <p:embed/>
                  </p:oleObj>
                </mc:Choice>
                <mc:Fallback>
                  <p:oleObj name="Equation" r:id="rId11" imgW="368140" imgH="152334" progId="Equation.DSMT4">
                    <p:embed/>
                    <p:pic>
                      <p:nvPicPr>
                        <p:cNvPr id="76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8477" y="5633894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AutoShape 140">
              <a:extLst>
                <a:ext uri="{FF2B5EF4-FFF2-40B4-BE49-F238E27FC236}">
                  <a16:creationId xmlns:a16="http://schemas.microsoft.com/office/drawing/2014/main" id="{43F1B4AE-B457-A2C9-7754-A8F2CC17A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4236" y="4228912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11">
              <a:extLst>
                <a:ext uri="{FF2B5EF4-FFF2-40B4-BE49-F238E27FC236}">
                  <a16:creationId xmlns:a16="http://schemas.microsoft.com/office/drawing/2014/main" id="{4836C06E-8334-D6AA-2E4A-A9CEDA129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0140" y="5040627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9F922AA-F041-99A6-4CAE-70044599ADF2}"/>
                </a:ext>
              </a:extLst>
            </p:cNvPr>
            <p:cNvSpPr txBox="1"/>
            <p:nvPr/>
          </p:nvSpPr>
          <p:spPr>
            <a:xfrm>
              <a:off x="1767958" y="513496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3706D59-EB19-0F14-5F6B-C90677F0C29D}"/>
                </a:ext>
              </a:extLst>
            </p:cNvPr>
            <p:cNvSpPr txBox="1"/>
            <p:nvPr/>
          </p:nvSpPr>
          <p:spPr>
            <a:xfrm>
              <a:off x="1746186" y="498256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81" name="Line 114">
              <a:extLst>
                <a:ext uri="{FF2B5EF4-FFF2-40B4-BE49-F238E27FC236}">
                  <a16:creationId xmlns:a16="http://schemas.microsoft.com/office/drawing/2014/main" id="{BD791F42-CCB3-89F7-4412-29C52C82CA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8478" y="4927335"/>
              <a:ext cx="343463" cy="3493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118">
              <a:extLst>
                <a:ext uri="{FF2B5EF4-FFF2-40B4-BE49-F238E27FC236}">
                  <a16:creationId xmlns:a16="http://schemas.microsoft.com/office/drawing/2014/main" id="{65FFFD4D-4C9E-4620-3754-D09AE762DC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7387" y="5151828"/>
              <a:ext cx="12330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Reflected wave</a:t>
              </a:r>
            </a:p>
          </p:txBody>
        </p:sp>
        <p:sp>
          <p:nvSpPr>
            <p:cNvPr id="83" name="AutoShape 140">
              <a:extLst>
                <a:ext uri="{FF2B5EF4-FFF2-40B4-BE49-F238E27FC236}">
                  <a16:creationId xmlns:a16="http://schemas.microsoft.com/office/drawing/2014/main" id="{769A7B37-68C9-5245-0654-C07D8A181FB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47825" y="4950402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0E0E0EE-2BF0-9C4E-381E-69335466F696}"/>
                </a:ext>
              </a:extLst>
            </p:cNvPr>
            <p:cNvCxnSpPr>
              <a:cxnSpLocks/>
            </p:cNvCxnSpPr>
            <p:nvPr/>
          </p:nvCxnSpPr>
          <p:spPr>
            <a:xfrm>
              <a:off x="7821496" y="4714210"/>
              <a:ext cx="364517" cy="18628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 Box 2">
            <a:extLst>
              <a:ext uri="{FF2B5EF4-FFF2-40B4-BE49-F238E27FC236}">
                <a16:creationId xmlns:a16="http://schemas.microsoft.com/office/drawing/2014/main" id="{270C8E76-E6F1-7802-CAB0-8B417689A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995" y="108855"/>
            <a:ext cx="4913056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Reflection Picture (cont.)</a:t>
            </a:r>
          </a:p>
        </p:txBody>
      </p:sp>
    </p:spTree>
    <p:extLst>
      <p:ext uri="{BB962C8B-B14F-4D97-AF65-F5344CB8AC3E}">
        <p14:creationId xmlns:p14="http://schemas.microsoft.com/office/powerpoint/2010/main" val="4205603754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ext Box 2"/>
          <p:cNvSpPr txBox="1">
            <a:spLocks noChangeArrowheads="1"/>
          </p:cNvSpPr>
          <p:nvPr/>
        </p:nvSpPr>
        <p:spPr bwMode="auto">
          <a:xfrm>
            <a:off x="2344995" y="108855"/>
            <a:ext cx="4913056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Reflection Picture (cont.)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8A8D4CD-0CA7-6002-60AE-9451AC45A4FF}"/>
              </a:ext>
            </a:extLst>
          </p:cNvPr>
          <p:cNvGrpSpPr/>
          <p:nvPr/>
        </p:nvGrpSpPr>
        <p:grpSpPr>
          <a:xfrm>
            <a:off x="884505" y="1202769"/>
            <a:ext cx="7416990" cy="3002366"/>
            <a:chOff x="884505" y="974169"/>
            <a:chExt cx="7416990" cy="3002366"/>
          </a:xfrm>
        </p:grpSpPr>
        <p:sp>
          <p:nvSpPr>
            <p:cNvPr id="6" name="Text Box 117">
              <a:extLst>
                <a:ext uri="{FF2B5EF4-FFF2-40B4-BE49-F238E27FC236}">
                  <a16:creationId xmlns:a16="http://schemas.microsoft.com/office/drawing/2014/main" id="{1DA32EC0-88E6-336B-B95F-813DA11EF7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62809" y="3699536"/>
              <a:ext cx="112242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Incident wave</a:t>
              </a:r>
            </a:p>
          </p:txBody>
        </p:sp>
        <p:sp>
          <p:nvSpPr>
            <p:cNvPr id="49" name="Text Box 117">
              <a:extLst>
                <a:ext uri="{FF2B5EF4-FFF2-40B4-BE49-F238E27FC236}">
                  <a16:creationId xmlns:a16="http://schemas.microsoft.com/office/drawing/2014/main" id="{9C4DA3AF-FB93-FE9F-4B8F-6638EAE9C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4994" y="974169"/>
              <a:ext cx="112242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Incident wave</a:t>
              </a:r>
            </a:p>
          </p:txBody>
        </p:sp>
        <p:sp>
          <p:nvSpPr>
            <p:cNvPr id="50" name="Line 32">
              <a:extLst>
                <a:ext uri="{FF2B5EF4-FFF2-40B4-BE49-F238E27FC236}">
                  <a16:creationId xmlns:a16="http://schemas.microsoft.com/office/drawing/2014/main" id="{EE732A42-6F21-A0AF-3DB0-E626FC87D5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513523" y="1661379"/>
              <a:ext cx="215899" cy="1038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33">
              <a:extLst>
                <a:ext uri="{FF2B5EF4-FFF2-40B4-BE49-F238E27FC236}">
                  <a16:creationId xmlns:a16="http://schemas.microsoft.com/office/drawing/2014/main" id="{5ADA9645-2D27-0C78-6825-8FE75214C5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13327" y="1647048"/>
              <a:ext cx="0" cy="3429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" name="Group 36">
              <a:extLst>
                <a:ext uri="{FF2B5EF4-FFF2-40B4-BE49-F238E27FC236}">
                  <a16:creationId xmlns:a16="http://schemas.microsoft.com/office/drawing/2014/main" id="{39958480-7ADB-4107-5CA6-BDD0989B4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0682" y="1960916"/>
              <a:ext cx="5181600" cy="76200"/>
              <a:chOff x="1152" y="1728"/>
              <a:chExt cx="3264" cy="48"/>
            </a:xfrm>
          </p:grpSpPr>
          <p:sp>
            <p:nvSpPr>
              <p:cNvPr id="98" name="Freeform 5">
                <a:extLst>
                  <a:ext uri="{FF2B5EF4-FFF2-40B4-BE49-F238E27FC236}">
                    <a16:creationId xmlns:a16="http://schemas.microsoft.com/office/drawing/2014/main" id="{357B5413-657E-244B-94CE-67AB3AE47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6">
                <a:extLst>
                  <a:ext uri="{FF2B5EF4-FFF2-40B4-BE49-F238E27FC236}">
                    <a16:creationId xmlns:a16="http://schemas.microsoft.com/office/drawing/2014/main" id="{C726FF9C-F2C2-A92F-32F6-43BFA946A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" name="Group 7">
              <a:extLst>
                <a:ext uri="{FF2B5EF4-FFF2-40B4-BE49-F238E27FC236}">
                  <a16:creationId xmlns:a16="http://schemas.microsoft.com/office/drawing/2014/main" id="{B9686013-B537-6600-EE3F-7F641DDC8F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0682" y="2684816"/>
              <a:ext cx="5181600" cy="76200"/>
              <a:chOff x="1152" y="1728"/>
              <a:chExt cx="3264" cy="48"/>
            </a:xfrm>
          </p:grpSpPr>
          <p:sp>
            <p:nvSpPr>
              <p:cNvPr id="96" name="Freeform 8">
                <a:extLst>
                  <a:ext uri="{FF2B5EF4-FFF2-40B4-BE49-F238E27FC236}">
                    <a16:creationId xmlns:a16="http://schemas.microsoft.com/office/drawing/2014/main" id="{40BDFD26-8575-837F-0912-E541401503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9">
                <a:extLst>
                  <a:ext uri="{FF2B5EF4-FFF2-40B4-BE49-F238E27FC236}">
                    <a16:creationId xmlns:a16="http://schemas.microsoft.com/office/drawing/2014/main" id="{85B6E507-ECAD-A3D5-DBAB-8F8F6729D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" name="Line 13">
              <a:extLst>
                <a:ext uri="{FF2B5EF4-FFF2-40B4-BE49-F238E27FC236}">
                  <a16:creationId xmlns:a16="http://schemas.microsoft.com/office/drawing/2014/main" id="{5247172F-54BA-F314-06D4-154A8A1F8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9408" y="1999016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14">
              <a:extLst>
                <a:ext uri="{FF2B5EF4-FFF2-40B4-BE49-F238E27FC236}">
                  <a16:creationId xmlns:a16="http://schemas.microsoft.com/office/drawing/2014/main" id="{AF5BEA22-6479-00A3-FE8E-5DA07EC4BA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59408" y="2722916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15">
              <a:extLst>
                <a:ext uri="{FF2B5EF4-FFF2-40B4-BE49-F238E27FC236}">
                  <a16:creationId xmlns:a16="http://schemas.microsoft.com/office/drawing/2014/main" id="{246F0001-C850-51B9-07B4-5C8D20ABC0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9408" y="2000829"/>
              <a:ext cx="0" cy="722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9" name="Object 16">
              <a:extLst>
                <a:ext uri="{FF2B5EF4-FFF2-40B4-BE49-F238E27FC236}">
                  <a16:creationId xmlns:a16="http://schemas.microsoft.com/office/drawing/2014/main" id="{2E111D68-A43F-59C1-61FD-8917EB33520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4584611"/>
                </p:ext>
              </p:extLst>
            </p:nvPr>
          </p:nvGraphicFramePr>
          <p:xfrm>
            <a:off x="884505" y="2473477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68280" imgH="253800" progId="Equation.DSMT4">
                    <p:embed/>
                  </p:oleObj>
                </mc:Choice>
                <mc:Fallback>
                  <p:oleObj name="Equation" r:id="rId3" imgW="368280" imgH="253800" progId="Equation.DSMT4">
                    <p:embed/>
                    <p:pic>
                      <p:nvPicPr>
                        <p:cNvPr id="52" name="Object 16">
                          <a:extLst>
                            <a:ext uri="{FF2B5EF4-FFF2-40B4-BE49-F238E27FC236}">
                              <a16:creationId xmlns:a16="http://schemas.microsoft.com/office/drawing/2014/main" id="{323781FE-A910-176D-4E6D-333821756EF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505" y="2473477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Rectangle 22">
              <a:extLst>
                <a:ext uri="{FF2B5EF4-FFF2-40B4-BE49-F238E27FC236}">
                  <a16:creationId xmlns:a16="http://schemas.microsoft.com/office/drawing/2014/main" id="{062B8867-2A8B-D6B5-86B2-F0CF07769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1617" y="2189516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23">
              <a:extLst>
                <a:ext uri="{FF2B5EF4-FFF2-40B4-BE49-F238E27FC236}">
                  <a16:creationId xmlns:a16="http://schemas.microsoft.com/office/drawing/2014/main" id="{3A61329E-42FA-3FAF-4E2C-E19D405EE9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66495" y="1999016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24">
              <a:extLst>
                <a:ext uri="{FF2B5EF4-FFF2-40B4-BE49-F238E27FC236}">
                  <a16:creationId xmlns:a16="http://schemas.microsoft.com/office/drawing/2014/main" id="{7B2CC309-A376-EF15-DF30-A6BB6EC223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66495" y="2494316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2" name="Object 84">
              <a:extLst>
                <a:ext uri="{FF2B5EF4-FFF2-40B4-BE49-F238E27FC236}">
                  <a16:creationId xmlns:a16="http://schemas.microsoft.com/office/drawing/2014/main" id="{68039589-9FE9-4B01-EC79-DC81F764A44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9974685"/>
                </p:ext>
              </p:extLst>
            </p:nvPr>
          </p:nvGraphicFramePr>
          <p:xfrm>
            <a:off x="3295778" y="2145345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500" imgH="228600" progId="Equation.DSMT4">
                    <p:embed/>
                  </p:oleObj>
                </mc:Choice>
                <mc:Fallback>
                  <p:oleObj name="Equation" r:id="rId5" imgW="190500" imgH="228600" progId="Equation.DSMT4">
                    <p:embed/>
                    <p:pic>
                      <p:nvPicPr>
                        <p:cNvPr id="58" name="Object 84">
                          <a:extLst>
                            <a:ext uri="{FF2B5EF4-FFF2-40B4-BE49-F238E27FC236}">
                              <a16:creationId xmlns:a16="http://schemas.microsoft.com/office/drawing/2014/main" id="{29D1C03E-C0D9-E0A5-2588-A2B035553D6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5778" y="2145345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84">
              <a:extLst>
                <a:ext uri="{FF2B5EF4-FFF2-40B4-BE49-F238E27FC236}">
                  <a16:creationId xmlns:a16="http://schemas.microsoft.com/office/drawing/2014/main" id="{794F7788-9DCD-2092-542F-578FA520535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0804798"/>
                </p:ext>
              </p:extLst>
            </p:nvPr>
          </p:nvGraphicFramePr>
          <p:xfrm>
            <a:off x="7910970" y="2145065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03112" imgH="228501" progId="Equation.DSMT4">
                    <p:embed/>
                  </p:oleObj>
                </mc:Choice>
                <mc:Fallback>
                  <p:oleObj name="Equation" r:id="rId7" imgW="203112" imgH="228501" progId="Equation.DSMT4">
                    <p:embed/>
                    <p:pic>
                      <p:nvPicPr>
                        <p:cNvPr id="69" name="Object 84">
                          <a:extLst>
                            <a:ext uri="{FF2B5EF4-FFF2-40B4-BE49-F238E27FC236}">
                              <a16:creationId xmlns:a16="http://schemas.microsoft.com/office/drawing/2014/main" id="{59ACF7D2-0A07-31BD-30E6-DE4D9C49B38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0970" y="2145065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42">
              <a:extLst>
                <a:ext uri="{FF2B5EF4-FFF2-40B4-BE49-F238E27FC236}">
                  <a16:creationId xmlns:a16="http://schemas.microsoft.com/office/drawing/2014/main" id="{6324A71C-A973-932C-C522-3217F0CE55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6892715"/>
                </p:ext>
              </p:extLst>
            </p:nvPr>
          </p:nvGraphicFramePr>
          <p:xfrm>
            <a:off x="2233391" y="2793446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42603" imgH="177646" progId="Equation.DSMT4">
                    <p:embed/>
                  </p:oleObj>
                </mc:Choice>
                <mc:Fallback>
                  <p:oleObj name="Equation" r:id="rId9" imgW="342603" imgH="177646" progId="Equation.DSMT4">
                    <p:embed/>
                    <p:pic>
                      <p:nvPicPr>
                        <p:cNvPr id="71" name="Object 42">
                          <a:extLst>
                            <a:ext uri="{FF2B5EF4-FFF2-40B4-BE49-F238E27FC236}">
                              <a16:creationId xmlns:a16="http://schemas.microsoft.com/office/drawing/2014/main" id="{C0F41C43-72C7-32DE-E96A-61ADC53104D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3391" y="2793446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Object 43">
              <a:extLst>
                <a:ext uri="{FF2B5EF4-FFF2-40B4-BE49-F238E27FC236}">
                  <a16:creationId xmlns:a16="http://schemas.microsoft.com/office/drawing/2014/main" id="{0E9DA4E6-D47E-63D4-8A0D-84FEE692124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077934"/>
                </p:ext>
              </p:extLst>
            </p:nvPr>
          </p:nvGraphicFramePr>
          <p:xfrm>
            <a:off x="7317245" y="2739239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8140" imgH="152334" progId="Equation.DSMT4">
                    <p:embed/>
                  </p:oleObj>
                </mc:Choice>
                <mc:Fallback>
                  <p:oleObj name="Equation" r:id="rId11" imgW="368140" imgH="152334" progId="Equation.DSMT4">
                    <p:embed/>
                    <p:pic>
                      <p:nvPicPr>
                        <p:cNvPr id="73" name="Object 43">
                          <a:extLst>
                            <a:ext uri="{FF2B5EF4-FFF2-40B4-BE49-F238E27FC236}">
                              <a16:creationId xmlns:a16="http://schemas.microsoft.com/office/drawing/2014/main" id="{B9D4B062-60A0-842C-495B-5025DFC68E8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7245" y="2739239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" name="AutoShape 140">
              <a:extLst>
                <a:ext uri="{FF2B5EF4-FFF2-40B4-BE49-F238E27FC236}">
                  <a16:creationId xmlns:a16="http://schemas.microsoft.com/office/drawing/2014/main" id="{677F1432-A6F1-E096-0DEC-88CC549B5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3004" y="1334257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11">
              <a:extLst>
                <a:ext uri="{FF2B5EF4-FFF2-40B4-BE49-F238E27FC236}">
                  <a16:creationId xmlns:a16="http://schemas.microsoft.com/office/drawing/2014/main" id="{A319C973-57AD-459E-E1D4-43976887E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908" y="2145972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87BF008-D763-E18E-5BFE-65F4C45CD371}"/>
                </a:ext>
              </a:extLst>
            </p:cNvPr>
            <p:cNvSpPr txBox="1"/>
            <p:nvPr/>
          </p:nvSpPr>
          <p:spPr>
            <a:xfrm>
              <a:off x="1626726" y="224031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849846F-553B-0C32-60EB-C7471BE8C416}"/>
                </a:ext>
              </a:extLst>
            </p:cNvPr>
            <p:cNvSpPr txBox="1"/>
            <p:nvPr/>
          </p:nvSpPr>
          <p:spPr>
            <a:xfrm>
              <a:off x="1604954" y="2087911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93" name="Line 114">
              <a:extLst>
                <a:ext uri="{FF2B5EF4-FFF2-40B4-BE49-F238E27FC236}">
                  <a16:creationId xmlns:a16="http://schemas.microsoft.com/office/drawing/2014/main" id="{BEC74E4B-09A3-E80D-7044-8CA902FEC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27402" y="2003340"/>
              <a:ext cx="439093" cy="76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18">
              <a:extLst>
                <a:ext uri="{FF2B5EF4-FFF2-40B4-BE49-F238E27FC236}">
                  <a16:creationId xmlns:a16="http://schemas.microsoft.com/office/drawing/2014/main" id="{D95D101E-ED25-5560-D9F6-9667BCB33B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6155" y="2257173"/>
              <a:ext cx="12330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Reflected wave</a:t>
              </a:r>
            </a:p>
          </p:txBody>
        </p:sp>
        <p:sp>
          <p:nvSpPr>
            <p:cNvPr id="95" name="AutoShape 140">
              <a:extLst>
                <a:ext uri="{FF2B5EF4-FFF2-40B4-BE49-F238E27FC236}">
                  <a16:creationId xmlns:a16="http://schemas.microsoft.com/office/drawing/2014/main" id="{E8A7BA08-B1FF-A8CF-79F7-841C96F52A9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806593" y="2055747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3028F1D-804E-D49E-27E4-A644BDEB0DC7}"/>
                </a:ext>
              </a:extLst>
            </p:cNvPr>
            <p:cNvCxnSpPr>
              <a:cxnSpLocks/>
            </p:cNvCxnSpPr>
            <p:nvPr/>
          </p:nvCxnSpPr>
          <p:spPr>
            <a:xfrm>
              <a:off x="7736246" y="1765241"/>
              <a:ext cx="439093" cy="233799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26EC953-93F8-5935-EC33-41E7BA24118A}"/>
              </a:ext>
            </a:extLst>
          </p:cNvPr>
          <p:cNvGrpSpPr/>
          <p:nvPr/>
        </p:nvGrpSpPr>
        <p:grpSpPr>
          <a:xfrm>
            <a:off x="884505" y="4277118"/>
            <a:ext cx="7612217" cy="1786445"/>
            <a:chOff x="884505" y="4048518"/>
            <a:chExt cx="7612217" cy="1786445"/>
          </a:xfrm>
        </p:grpSpPr>
        <p:sp>
          <p:nvSpPr>
            <p:cNvPr id="8" name="Line 33">
              <a:extLst>
                <a:ext uri="{FF2B5EF4-FFF2-40B4-BE49-F238E27FC236}">
                  <a16:creationId xmlns:a16="http://schemas.microsoft.com/office/drawing/2014/main" id="{0FAECEA1-9FCF-C51F-C771-D6EC1656EC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74016" y="4370429"/>
              <a:ext cx="0" cy="3429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36">
              <a:extLst>
                <a:ext uri="{FF2B5EF4-FFF2-40B4-BE49-F238E27FC236}">
                  <a16:creationId xmlns:a16="http://schemas.microsoft.com/office/drawing/2014/main" id="{25D814BE-7E56-2DB8-CFFA-73B82A8187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0682" y="4684933"/>
              <a:ext cx="5181600" cy="76200"/>
              <a:chOff x="1152" y="1728"/>
              <a:chExt cx="3264" cy="48"/>
            </a:xfrm>
          </p:grpSpPr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AA14BC3E-DB68-044E-BC7F-FC5EAB81C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6">
                <a:extLst>
                  <a:ext uri="{FF2B5EF4-FFF2-40B4-BE49-F238E27FC236}">
                    <a16:creationId xmlns:a16="http://schemas.microsoft.com/office/drawing/2014/main" id="{9213567B-8AD2-3917-B151-05694E522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7">
              <a:extLst>
                <a:ext uri="{FF2B5EF4-FFF2-40B4-BE49-F238E27FC236}">
                  <a16:creationId xmlns:a16="http://schemas.microsoft.com/office/drawing/2014/main" id="{4738CA35-227D-6AAA-BE6F-4653780813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0682" y="5408833"/>
              <a:ext cx="5181600" cy="76200"/>
              <a:chOff x="1152" y="1728"/>
              <a:chExt cx="3264" cy="48"/>
            </a:xfrm>
          </p:grpSpPr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DAD548D6-237E-6F3B-2785-C6BF027643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9">
                <a:extLst>
                  <a:ext uri="{FF2B5EF4-FFF2-40B4-BE49-F238E27FC236}">
                    <a16:creationId xmlns:a16="http://schemas.microsoft.com/office/drawing/2014/main" id="{59FDACD3-D51B-38B9-1A6D-355DFCC14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C29E5ACA-C54A-2F5D-82BE-810E74B7B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9408" y="4723033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302CCAA7-A06A-3922-BDE2-A9E767FFE6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59408" y="5446933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EEBDED9E-A951-65A8-8D0C-C996C012E4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9408" y="4724846"/>
              <a:ext cx="0" cy="722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" name="Object 16">
              <a:extLst>
                <a:ext uri="{FF2B5EF4-FFF2-40B4-BE49-F238E27FC236}">
                  <a16:creationId xmlns:a16="http://schemas.microsoft.com/office/drawing/2014/main" id="{CE494416-80AD-A0A7-CFC5-EBD0F0DCA79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9354205"/>
                </p:ext>
              </p:extLst>
            </p:nvPr>
          </p:nvGraphicFramePr>
          <p:xfrm>
            <a:off x="884505" y="5197494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68280" imgH="253800" progId="Equation.DSMT4">
                    <p:embed/>
                  </p:oleObj>
                </mc:Choice>
                <mc:Fallback>
                  <p:oleObj name="Equation" r:id="rId3" imgW="368280" imgH="253800" progId="Equation.DSMT4">
                    <p:embed/>
                    <p:pic>
                      <p:nvPicPr>
                        <p:cNvPr id="65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505" y="5197494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22">
              <a:extLst>
                <a:ext uri="{FF2B5EF4-FFF2-40B4-BE49-F238E27FC236}">
                  <a16:creationId xmlns:a16="http://schemas.microsoft.com/office/drawing/2014/main" id="{F3A0CB20-46AB-FEE0-0B26-E4FE6537E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1617" y="4913533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3">
              <a:extLst>
                <a:ext uri="{FF2B5EF4-FFF2-40B4-BE49-F238E27FC236}">
                  <a16:creationId xmlns:a16="http://schemas.microsoft.com/office/drawing/2014/main" id="{DC20BBAB-D70E-57A1-EDB7-2F920CF463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66495" y="4723033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4">
              <a:extLst>
                <a:ext uri="{FF2B5EF4-FFF2-40B4-BE49-F238E27FC236}">
                  <a16:creationId xmlns:a16="http://schemas.microsoft.com/office/drawing/2014/main" id="{B2A14E75-50A9-793A-87AC-80A8DF2D8A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66495" y="5218333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" name="Object 84">
              <a:extLst>
                <a:ext uri="{FF2B5EF4-FFF2-40B4-BE49-F238E27FC236}">
                  <a16:creationId xmlns:a16="http://schemas.microsoft.com/office/drawing/2014/main" id="{CD7F5E89-EE2E-97E3-9D25-F981A2220B4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9095081"/>
                </p:ext>
              </p:extLst>
            </p:nvPr>
          </p:nvGraphicFramePr>
          <p:xfrm>
            <a:off x="3295778" y="4869362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500" imgH="228600" progId="Equation.DSMT4">
                    <p:embed/>
                  </p:oleObj>
                </mc:Choice>
                <mc:Fallback>
                  <p:oleObj name="Equation" r:id="rId5" imgW="190500" imgH="228600" progId="Equation.DSMT4">
                    <p:embed/>
                    <p:pic>
                      <p:nvPicPr>
                        <p:cNvPr id="7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5778" y="4869362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84">
              <a:extLst>
                <a:ext uri="{FF2B5EF4-FFF2-40B4-BE49-F238E27FC236}">
                  <a16:creationId xmlns:a16="http://schemas.microsoft.com/office/drawing/2014/main" id="{9CF4601F-77B1-70A5-82DF-A72E79925A5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0502140"/>
                </p:ext>
              </p:extLst>
            </p:nvPr>
          </p:nvGraphicFramePr>
          <p:xfrm>
            <a:off x="7910970" y="4869082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03112" imgH="228501" progId="Equation.DSMT4">
                    <p:embed/>
                  </p:oleObj>
                </mc:Choice>
                <mc:Fallback>
                  <p:oleObj name="Equation" r:id="rId7" imgW="203112" imgH="228501" progId="Equation.DSMT4">
                    <p:embed/>
                    <p:pic>
                      <p:nvPicPr>
                        <p:cNvPr id="72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0970" y="4869082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42">
              <a:extLst>
                <a:ext uri="{FF2B5EF4-FFF2-40B4-BE49-F238E27FC236}">
                  <a16:creationId xmlns:a16="http://schemas.microsoft.com/office/drawing/2014/main" id="{009B1751-82B1-8089-A2A0-707CAF141F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1237953"/>
                </p:ext>
              </p:extLst>
            </p:nvPr>
          </p:nvGraphicFramePr>
          <p:xfrm>
            <a:off x="2233391" y="5517463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42603" imgH="177646" progId="Equation.DSMT4">
                    <p:embed/>
                  </p:oleObj>
                </mc:Choice>
                <mc:Fallback>
                  <p:oleObj name="Equation" r:id="rId9" imgW="342603" imgH="177646" progId="Equation.DSMT4">
                    <p:embed/>
                    <p:pic>
                      <p:nvPicPr>
                        <p:cNvPr id="75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3391" y="5517463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43">
              <a:extLst>
                <a:ext uri="{FF2B5EF4-FFF2-40B4-BE49-F238E27FC236}">
                  <a16:creationId xmlns:a16="http://schemas.microsoft.com/office/drawing/2014/main" id="{D9C8B90E-3B2F-21D4-F814-9EB02FD4113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0167215"/>
                </p:ext>
              </p:extLst>
            </p:nvPr>
          </p:nvGraphicFramePr>
          <p:xfrm>
            <a:off x="7317245" y="5463256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8140" imgH="152334" progId="Equation.DSMT4">
                    <p:embed/>
                  </p:oleObj>
                </mc:Choice>
                <mc:Fallback>
                  <p:oleObj name="Equation" r:id="rId11" imgW="368140" imgH="152334" progId="Equation.DSMT4">
                    <p:embed/>
                    <p:pic>
                      <p:nvPicPr>
                        <p:cNvPr id="76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7245" y="5463256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AutoShape 140">
              <a:extLst>
                <a:ext uri="{FF2B5EF4-FFF2-40B4-BE49-F238E27FC236}">
                  <a16:creationId xmlns:a16="http://schemas.microsoft.com/office/drawing/2014/main" id="{416770AD-E11A-5969-CD19-525A7BAC3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7453" y="4048518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11">
              <a:extLst>
                <a:ext uri="{FF2B5EF4-FFF2-40B4-BE49-F238E27FC236}">
                  <a16:creationId xmlns:a16="http://schemas.microsoft.com/office/drawing/2014/main" id="{9E71667F-21D7-6A6D-261D-E23E479DF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908" y="4869989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884AAD0-E46D-BD4F-E109-6CEC6B49A566}"/>
                </a:ext>
              </a:extLst>
            </p:cNvPr>
            <p:cNvSpPr txBox="1"/>
            <p:nvPr/>
          </p:nvSpPr>
          <p:spPr>
            <a:xfrm>
              <a:off x="1626726" y="496433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173D768-935C-C9BC-D0C4-30DB8E446D7E}"/>
                </a:ext>
              </a:extLst>
            </p:cNvPr>
            <p:cNvSpPr txBox="1"/>
            <p:nvPr/>
          </p:nvSpPr>
          <p:spPr>
            <a:xfrm>
              <a:off x="1604954" y="481192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F78BCB0-4C0F-6FF8-5018-91FB68D98F7D}"/>
                </a:ext>
              </a:extLst>
            </p:cNvPr>
            <p:cNvGrpSpPr/>
            <p:nvPr/>
          </p:nvGrpSpPr>
          <p:grpSpPr>
            <a:xfrm>
              <a:off x="6905768" y="4733700"/>
              <a:ext cx="767818" cy="117866"/>
              <a:chOff x="6905768" y="4733700"/>
              <a:chExt cx="767818" cy="117866"/>
            </a:xfrm>
          </p:grpSpPr>
          <p:sp>
            <p:nvSpPr>
              <p:cNvPr id="31" name="Line 114">
                <a:extLst>
                  <a:ext uri="{FF2B5EF4-FFF2-40B4-BE49-F238E27FC236}">
                    <a16:creationId xmlns:a16="http://schemas.microsoft.com/office/drawing/2014/main" id="{42EDDA61-E6FE-E13F-6F07-A377585403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05768" y="4739356"/>
                <a:ext cx="767818" cy="8729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Line 115">
                <a:extLst>
                  <a:ext uri="{FF2B5EF4-FFF2-40B4-BE49-F238E27FC236}">
                    <a16:creationId xmlns:a16="http://schemas.microsoft.com/office/drawing/2014/main" id="{AF39F075-2917-E273-F911-0A38AF2367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666761" y="4733700"/>
                <a:ext cx="0" cy="11786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" name="Text Box 118">
              <a:extLst>
                <a:ext uri="{FF2B5EF4-FFF2-40B4-BE49-F238E27FC236}">
                  <a16:creationId xmlns:a16="http://schemas.microsoft.com/office/drawing/2014/main" id="{19E8CE9A-E219-B6B9-27ED-C78C69265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02176" y="4331734"/>
              <a:ext cx="12330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Reflected wave</a:t>
              </a:r>
            </a:p>
          </p:txBody>
        </p:sp>
        <p:sp>
          <p:nvSpPr>
            <p:cNvPr id="34" name="AutoShape 140">
              <a:extLst>
                <a:ext uri="{FF2B5EF4-FFF2-40B4-BE49-F238E27FC236}">
                  <a16:creationId xmlns:a16="http://schemas.microsoft.com/office/drawing/2014/main" id="{C62073E6-933E-3625-B3C9-675F120F04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539251" y="4831094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50169330-0867-65B9-F2A2-E31CE2B7045C}"/>
                </a:ext>
              </a:extLst>
            </p:cNvPr>
            <p:cNvCxnSpPr>
              <a:cxnSpLocks/>
            </p:cNvCxnSpPr>
            <p:nvPr/>
          </p:nvCxnSpPr>
          <p:spPr>
            <a:xfrm>
              <a:off x="7674548" y="4371745"/>
              <a:ext cx="822174" cy="360382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069516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ext Box 2"/>
          <p:cNvSpPr txBox="1">
            <a:spLocks noChangeArrowheads="1"/>
          </p:cNvSpPr>
          <p:nvPr/>
        </p:nvSpPr>
        <p:spPr bwMode="auto">
          <a:xfrm>
            <a:off x="2344995" y="108855"/>
            <a:ext cx="4913056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Reflection Picture (cont.)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46E12DF-4352-59F3-9EDD-18F20773BFE8}"/>
              </a:ext>
            </a:extLst>
          </p:cNvPr>
          <p:cNvGrpSpPr/>
          <p:nvPr/>
        </p:nvGrpSpPr>
        <p:grpSpPr>
          <a:xfrm>
            <a:off x="840754" y="1529001"/>
            <a:ext cx="7416990" cy="1548014"/>
            <a:chOff x="840754" y="1529001"/>
            <a:chExt cx="7416990" cy="1548014"/>
          </a:xfrm>
        </p:grpSpPr>
        <p:grpSp>
          <p:nvGrpSpPr>
            <p:cNvPr id="9" name="Group 36">
              <a:extLst>
                <a:ext uri="{FF2B5EF4-FFF2-40B4-BE49-F238E27FC236}">
                  <a16:creationId xmlns:a16="http://schemas.microsoft.com/office/drawing/2014/main" id="{25D814BE-7E56-2DB8-CFFA-73B82A8187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6931" y="1926985"/>
              <a:ext cx="5181600" cy="76200"/>
              <a:chOff x="1152" y="1728"/>
              <a:chExt cx="3264" cy="48"/>
            </a:xfrm>
          </p:grpSpPr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AA14BC3E-DB68-044E-BC7F-FC5EAB81C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6">
                <a:extLst>
                  <a:ext uri="{FF2B5EF4-FFF2-40B4-BE49-F238E27FC236}">
                    <a16:creationId xmlns:a16="http://schemas.microsoft.com/office/drawing/2014/main" id="{9213567B-8AD2-3917-B151-05694E522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7">
              <a:extLst>
                <a:ext uri="{FF2B5EF4-FFF2-40B4-BE49-F238E27FC236}">
                  <a16:creationId xmlns:a16="http://schemas.microsoft.com/office/drawing/2014/main" id="{4738CA35-227D-6AAA-BE6F-4653780813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6931" y="2650885"/>
              <a:ext cx="5181600" cy="76200"/>
              <a:chOff x="1152" y="1728"/>
              <a:chExt cx="3264" cy="48"/>
            </a:xfrm>
          </p:grpSpPr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DAD548D6-237E-6F3B-2785-C6BF027643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9">
                <a:extLst>
                  <a:ext uri="{FF2B5EF4-FFF2-40B4-BE49-F238E27FC236}">
                    <a16:creationId xmlns:a16="http://schemas.microsoft.com/office/drawing/2014/main" id="{59FDACD3-D51B-38B9-1A6D-355DFCC14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C29E5ACA-C54A-2F5D-82BE-810E74B7B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5657" y="1965085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302CCAA7-A06A-3922-BDE2-A9E767FFE6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5657" y="2688985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EEBDED9E-A951-65A8-8D0C-C996C012E4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5657" y="1966898"/>
              <a:ext cx="0" cy="722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" name="Object 16">
              <a:extLst>
                <a:ext uri="{FF2B5EF4-FFF2-40B4-BE49-F238E27FC236}">
                  <a16:creationId xmlns:a16="http://schemas.microsoft.com/office/drawing/2014/main" id="{CE494416-80AD-A0A7-CFC5-EBD0F0DCA79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3662340"/>
                </p:ext>
              </p:extLst>
            </p:nvPr>
          </p:nvGraphicFramePr>
          <p:xfrm>
            <a:off x="840754" y="2439546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68280" imgH="253800" progId="Equation.DSMT4">
                    <p:embed/>
                  </p:oleObj>
                </mc:Choice>
                <mc:Fallback>
                  <p:oleObj name="Equation" r:id="rId3" imgW="368280" imgH="253800" progId="Equation.DSMT4">
                    <p:embed/>
                    <p:pic>
                      <p:nvPicPr>
                        <p:cNvPr id="18" name="Object 16">
                          <a:extLst>
                            <a:ext uri="{FF2B5EF4-FFF2-40B4-BE49-F238E27FC236}">
                              <a16:creationId xmlns:a16="http://schemas.microsoft.com/office/drawing/2014/main" id="{CE494416-80AD-A0A7-CFC5-EBD0F0DCA79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0754" y="2439546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22">
              <a:extLst>
                <a:ext uri="{FF2B5EF4-FFF2-40B4-BE49-F238E27FC236}">
                  <a16:creationId xmlns:a16="http://schemas.microsoft.com/office/drawing/2014/main" id="{F3A0CB20-46AB-FEE0-0B26-E4FE6537E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7866" y="2155585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3">
              <a:extLst>
                <a:ext uri="{FF2B5EF4-FFF2-40B4-BE49-F238E27FC236}">
                  <a16:creationId xmlns:a16="http://schemas.microsoft.com/office/drawing/2014/main" id="{DC20BBAB-D70E-57A1-EDB7-2F920CF463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2744" y="1965085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4">
              <a:extLst>
                <a:ext uri="{FF2B5EF4-FFF2-40B4-BE49-F238E27FC236}">
                  <a16:creationId xmlns:a16="http://schemas.microsoft.com/office/drawing/2014/main" id="{B2A14E75-50A9-793A-87AC-80A8DF2D8A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22744" y="246038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" name="Object 84">
              <a:extLst>
                <a:ext uri="{FF2B5EF4-FFF2-40B4-BE49-F238E27FC236}">
                  <a16:creationId xmlns:a16="http://schemas.microsoft.com/office/drawing/2014/main" id="{CD7F5E89-EE2E-97E3-9D25-F981A2220B4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1822574"/>
                </p:ext>
              </p:extLst>
            </p:nvPr>
          </p:nvGraphicFramePr>
          <p:xfrm>
            <a:off x="3252027" y="2111414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500" imgH="228600" progId="Equation.DSMT4">
                    <p:embed/>
                  </p:oleObj>
                </mc:Choice>
                <mc:Fallback>
                  <p:oleObj name="Equation" r:id="rId5" imgW="190500" imgH="228600" progId="Equation.DSMT4">
                    <p:embed/>
                    <p:pic>
                      <p:nvPicPr>
                        <p:cNvPr id="22" name="Object 84">
                          <a:extLst>
                            <a:ext uri="{FF2B5EF4-FFF2-40B4-BE49-F238E27FC236}">
                              <a16:creationId xmlns:a16="http://schemas.microsoft.com/office/drawing/2014/main" id="{CD7F5E89-EE2E-97E3-9D25-F981A2220B4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2027" y="2111414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84">
              <a:extLst>
                <a:ext uri="{FF2B5EF4-FFF2-40B4-BE49-F238E27FC236}">
                  <a16:creationId xmlns:a16="http://schemas.microsoft.com/office/drawing/2014/main" id="{9CF4601F-77B1-70A5-82DF-A72E79925A5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4553753"/>
                </p:ext>
              </p:extLst>
            </p:nvPr>
          </p:nvGraphicFramePr>
          <p:xfrm>
            <a:off x="7867219" y="2111134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03112" imgH="228501" progId="Equation.DSMT4">
                    <p:embed/>
                  </p:oleObj>
                </mc:Choice>
                <mc:Fallback>
                  <p:oleObj name="Equation" r:id="rId7" imgW="203112" imgH="228501" progId="Equation.DSMT4">
                    <p:embed/>
                    <p:pic>
                      <p:nvPicPr>
                        <p:cNvPr id="23" name="Object 84">
                          <a:extLst>
                            <a:ext uri="{FF2B5EF4-FFF2-40B4-BE49-F238E27FC236}">
                              <a16:creationId xmlns:a16="http://schemas.microsoft.com/office/drawing/2014/main" id="{9CF4601F-77B1-70A5-82DF-A72E79925A5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67219" y="2111134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42">
              <a:extLst>
                <a:ext uri="{FF2B5EF4-FFF2-40B4-BE49-F238E27FC236}">
                  <a16:creationId xmlns:a16="http://schemas.microsoft.com/office/drawing/2014/main" id="{009B1751-82B1-8089-A2A0-707CAF141F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2014478"/>
                </p:ext>
              </p:extLst>
            </p:nvPr>
          </p:nvGraphicFramePr>
          <p:xfrm>
            <a:off x="2189640" y="2759515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42603" imgH="177646" progId="Equation.DSMT4">
                    <p:embed/>
                  </p:oleObj>
                </mc:Choice>
                <mc:Fallback>
                  <p:oleObj name="Equation" r:id="rId9" imgW="342603" imgH="177646" progId="Equation.DSMT4">
                    <p:embed/>
                    <p:pic>
                      <p:nvPicPr>
                        <p:cNvPr id="24" name="Object 42">
                          <a:extLst>
                            <a:ext uri="{FF2B5EF4-FFF2-40B4-BE49-F238E27FC236}">
                              <a16:creationId xmlns:a16="http://schemas.microsoft.com/office/drawing/2014/main" id="{009B1751-82B1-8089-A2A0-707CAF141F8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9640" y="2759515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43">
              <a:extLst>
                <a:ext uri="{FF2B5EF4-FFF2-40B4-BE49-F238E27FC236}">
                  <a16:creationId xmlns:a16="http://schemas.microsoft.com/office/drawing/2014/main" id="{D9C8B90E-3B2F-21D4-F814-9EB02FD4113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6305981"/>
                </p:ext>
              </p:extLst>
            </p:nvPr>
          </p:nvGraphicFramePr>
          <p:xfrm>
            <a:off x="7273494" y="2705308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8140" imgH="152334" progId="Equation.DSMT4">
                    <p:embed/>
                  </p:oleObj>
                </mc:Choice>
                <mc:Fallback>
                  <p:oleObj name="Equation" r:id="rId11" imgW="368140" imgH="152334" progId="Equation.DSMT4">
                    <p:embed/>
                    <p:pic>
                      <p:nvPicPr>
                        <p:cNvPr id="25" name="Object 43">
                          <a:extLst>
                            <a:ext uri="{FF2B5EF4-FFF2-40B4-BE49-F238E27FC236}">
                              <a16:creationId xmlns:a16="http://schemas.microsoft.com/office/drawing/2014/main" id="{D9C8B90E-3B2F-21D4-F814-9EB02FD4113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73494" y="2705308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Oval 11">
              <a:extLst>
                <a:ext uri="{FF2B5EF4-FFF2-40B4-BE49-F238E27FC236}">
                  <a16:creationId xmlns:a16="http://schemas.microsoft.com/office/drawing/2014/main" id="{9E71667F-21D7-6A6D-261D-E23E479DF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157" y="2112041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884AAD0-E46D-BD4F-E109-6CEC6B49A566}"/>
                </a:ext>
              </a:extLst>
            </p:cNvPr>
            <p:cNvSpPr txBox="1"/>
            <p:nvPr/>
          </p:nvSpPr>
          <p:spPr>
            <a:xfrm>
              <a:off x="1582975" y="220638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173D768-935C-C9BC-D0C4-30DB8E446D7E}"/>
                </a:ext>
              </a:extLst>
            </p:cNvPr>
            <p:cNvSpPr txBox="1"/>
            <p:nvPr/>
          </p:nvSpPr>
          <p:spPr>
            <a:xfrm>
              <a:off x="1561203" y="205398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33" name="Text Box 118">
              <a:extLst>
                <a:ext uri="{FF2B5EF4-FFF2-40B4-BE49-F238E27FC236}">
                  <a16:creationId xmlns:a16="http://schemas.microsoft.com/office/drawing/2014/main" id="{19E8CE9A-E219-B6B9-27ED-C78C69265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7587" y="1529001"/>
              <a:ext cx="12330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Reflected wave</a:t>
              </a:r>
            </a:p>
          </p:txBody>
        </p:sp>
        <p:sp>
          <p:nvSpPr>
            <p:cNvPr id="34" name="AutoShape 140">
              <a:extLst>
                <a:ext uri="{FF2B5EF4-FFF2-40B4-BE49-F238E27FC236}">
                  <a16:creationId xmlns:a16="http://schemas.microsoft.com/office/drawing/2014/main" id="{C62073E6-933E-3625-B3C9-675F120F04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2750" y="2166786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E704FEEA-AE2D-D762-3AE8-B7716F474F68}"/>
                </a:ext>
              </a:extLst>
            </p:cNvPr>
            <p:cNvGrpSpPr/>
            <p:nvPr/>
          </p:nvGrpSpPr>
          <p:grpSpPr>
            <a:xfrm>
              <a:off x="6647557" y="1968742"/>
              <a:ext cx="762054" cy="117866"/>
              <a:chOff x="6911532" y="4720052"/>
              <a:chExt cx="762054" cy="117866"/>
            </a:xfrm>
          </p:grpSpPr>
          <p:sp>
            <p:nvSpPr>
              <p:cNvPr id="117" name="Line 114">
                <a:extLst>
                  <a:ext uri="{FF2B5EF4-FFF2-40B4-BE49-F238E27FC236}">
                    <a16:creationId xmlns:a16="http://schemas.microsoft.com/office/drawing/2014/main" id="{884945A3-9195-F61E-71C4-22E3AB61C3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11532" y="4728269"/>
                <a:ext cx="762054" cy="10520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115">
                <a:extLst>
                  <a:ext uri="{FF2B5EF4-FFF2-40B4-BE49-F238E27FC236}">
                    <a16:creationId xmlns:a16="http://schemas.microsoft.com/office/drawing/2014/main" id="{8000401C-D7C2-96E8-1289-54359A39CE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659937" y="4720052"/>
                <a:ext cx="0" cy="11786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3013A24F-5494-9A19-553B-106CAB0BA6ED}"/>
              </a:ext>
            </a:extLst>
          </p:cNvPr>
          <p:cNvGrpSpPr/>
          <p:nvPr/>
        </p:nvGrpSpPr>
        <p:grpSpPr>
          <a:xfrm>
            <a:off x="863505" y="3890429"/>
            <a:ext cx="7416990" cy="1588572"/>
            <a:chOff x="863505" y="3890429"/>
            <a:chExt cx="7416990" cy="1588572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A13A9D56-2ACE-2A7E-8831-ACE14B5DD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6357" y="4367071"/>
              <a:ext cx="511492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Oval 6">
              <a:extLst>
                <a:ext uri="{FF2B5EF4-FFF2-40B4-BE49-F238E27FC236}">
                  <a16:creationId xmlns:a16="http://schemas.microsoft.com/office/drawing/2014/main" id="{C6D32A67-E9F3-F5DB-880F-F20DE7B93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682" y="4328971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54B10617-7EA0-6E5A-FD17-0B2C46625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6357" y="5090971"/>
              <a:ext cx="511492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9">
              <a:extLst>
                <a:ext uri="{FF2B5EF4-FFF2-40B4-BE49-F238E27FC236}">
                  <a16:creationId xmlns:a16="http://schemas.microsoft.com/office/drawing/2014/main" id="{3AB17D24-70C3-AB6C-FC39-BA7958805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682" y="5052871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3">
              <a:extLst>
                <a:ext uri="{FF2B5EF4-FFF2-40B4-BE49-F238E27FC236}">
                  <a16:creationId xmlns:a16="http://schemas.microsoft.com/office/drawing/2014/main" id="{F4BA8595-00C9-B8AD-35C8-F3148957CE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8408" y="4367071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4">
              <a:extLst>
                <a:ext uri="{FF2B5EF4-FFF2-40B4-BE49-F238E27FC236}">
                  <a16:creationId xmlns:a16="http://schemas.microsoft.com/office/drawing/2014/main" id="{5E69F10F-E53A-92E5-9F04-29F63BE98C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38408" y="5090971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5">
              <a:extLst>
                <a:ext uri="{FF2B5EF4-FFF2-40B4-BE49-F238E27FC236}">
                  <a16:creationId xmlns:a16="http://schemas.microsoft.com/office/drawing/2014/main" id="{61624E75-30FF-BE81-C15E-19BC57E0EC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38408" y="4368884"/>
              <a:ext cx="0" cy="722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" name="Object 16">
              <a:extLst>
                <a:ext uri="{FF2B5EF4-FFF2-40B4-BE49-F238E27FC236}">
                  <a16:creationId xmlns:a16="http://schemas.microsoft.com/office/drawing/2014/main" id="{504D19AC-8233-E82F-E88A-AB5A0E9733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9214019"/>
                </p:ext>
              </p:extLst>
            </p:nvPr>
          </p:nvGraphicFramePr>
          <p:xfrm>
            <a:off x="863505" y="4841532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68280" imgH="253800" progId="Equation.DSMT4">
                    <p:embed/>
                  </p:oleObj>
                </mc:Choice>
                <mc:Fallback>
                  <p:oleObj name="Equation" r:id="rId3" imgW="368280" imgH="253800" progId="Equation.DSMT4">
                    <p:embed/>
                    <p:pic>
                      <p:nvPicPr>
                        <p:cNvPr id="18" name="Object 16">
                          <a:extLst>
                            <a:ext uri="{FF2B5EF4-FFF2-40B4-BE49-F238E27FC236}">
                              <a16:creationId xmlns:a16="http://schemas.microsoft.com/office/drawing/2014/main" id="{CE494416-80AD-A0A7-CFC5-EBD0F0DCA79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3505" y="4841532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Rectangle 22">
              <a:extLst>
                <a:ext uri="{FF2B5EF4-FFF2-40B4-BE49-F238E27FC236}">
                  <a16:creationId xmlns:a16="http://schemas.microsoft.com/office/drawing/2014/main" id="{23C362C5-7796-921E-2481-7B8E3010D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0617" y="4557571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23">
              <a:extLst>
                <a:ext uri="{FF2B5EF4-FFF2-40B4-BE49-F238E27FC236}">
                  <a16:creationId xmlns:a16="http://schemas.microsoft.com/office/drawing/2014/main" id="{34A5FD56-01DC-DCF4-0645-D457670286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45495" y="4367071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4">
              <a:extLst>
                <a:ext uri="{FF2B5EF4-FFF2-40B4-BE49-F238E27FC236}">
                  <a16:creationId xmlns:a16="http://schemas.microsoft.com/office/drawing/2014/main" id="{92CCC1F6-708A-E7E5-2906-F2EC6EEF5B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45495" y="4862371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" name="Object 84">
              <a:extLst>
                <a:ext uri="{FF2B5EF4-FFF2-40B4-BE49-F238E27FC236}">
                  <a16:creationId xmlns:a16="http://schemas.microsoft.com/office/drawing/2014/main" id="{47A23404-3737-862E-7CDF-F0C21B98E1F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483431"/>
                </p:ext>
              </p:extLst>
            </p:nvPr>
          </p:nvGraphicFramePr>
          <p:xfrm>
            <a:off x="3274778" y="4513400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500" imgH="228600" progId="Equation.DSMT4">
                    <p:embed/>
                  </p:oleObj>
                </mc:Choice>
                <mc:Fallback>
                  <p:oleObj name="Equation" r:id="rId5" imgW="190500" imgH="228600" progId="Equation.DSMT4">
                    <p:embed/>
                    <p:pic>
                      <p:nvPicPr>
                        <p:cNvPr id="22" name="Object 84">
                          <a:extLst>
                            <a:ext uri="{FF2B5EF4-FFF2-40B4-BE49-F238E27FC236}">
                              <a16:creationId xmlns:a16="http://schemas.microsoft.com/office/drawing/2014/main" id="{CD7F5E89-EE2E-97E3-9D25-F981A2220B4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4778" y="4513400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84">
              <a:extLst>
                <a:ext uri="{FF2B5EF4-FFF2-40B4-BE49-F238E27FC236}">
                  <a16:creationId xmlns:a16="http://schemas.microsoft.com/office/drawing/2014/main" id="{1CC73C0D-53F1-183E-523B-E32D357120F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8497599"/>
                </p:ext>
              </p:extLst>
            </p:nvPr>
          </p:nvGraphicFramePr>
          <p:xfrm>
            <a:off x="7889970" y="4513120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03112" imgH="228501" progId="Equation.DSMT4">
                    <p:embed/>
                  </p:oleObj>
                </mc:Choice>
                <mc:Fallback>
                  <p:oleObj name="Equation" r:id="rId7" imgW="203112" imgH="228501" progId="Equation.DSMT4">
                    <p:embed/>
                    <p:pic>
                      <p:nvPicPr>
                        <p:cNvPr id="23" name="Object 84">
                          <a:extLst>
                            <a:ext uri="{FF2B5EF4-FFF2-40B4-BE49-F238E27FC236}">
                              <a16:creationId xmlns:a16="http://schemas.microsoft.com/office/drawing/2014/main" id="{9CF4601F-77B1-70A5-82DF-A72E79925A5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9970" y="4513120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42">
              <a:extLst>
                <a:ext uri="{FF2B5EF4-FFF2-40B4-BE49-F238E27FC236}">
                  <a16:creationId xmlns:a16="http://schemas.microsoft.com/office/drawing/2014/main" id="{A257C2FB-EC57-8D50-7505-8A2865BC161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528455"/>
                </p:ext>
              </p:extLst>
            </p:nvPr>
          </p:nvGraphicFramePr>
          <p:xfrm>
            <a:off x="2212391" y="5161501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42603" imgH="177646" progId="Equation.DSMT4">
                    <p:embed/>
                  </p:oleObj>
                </mc:Choice>
                <mc:Fallback>
                  <p:oleObj name="Equation" r:id="rId9" imgW="342603" imgH="177646" progId="Equation.DSMT4">
                    <p:embed/>
                    <p:pic>
                      <p:nvPicPr>
                        <p:cNvPr id="24" name="Object 42">
                          <a:extLst>
                            <a:ext uri="{FF2B5EF4-FFF2-40B4-BE49-F238E27FC236}">
                              <a16:creationId xmlns:a16="http://schemas.microsoft.com/office/drawing/2014/main" id="{009B1751-82B1-8089-A2A0-707CAF141F8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2391" y="5161501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43">
              <a:extLst>
                <a:ext uri="{FF2B5EF4-FFF2-40B4-BE49-F238E27FC236}">
                  <a16:creationId xmlns:a16="http://schemas.microsoft.com/office/drawing/2014/main" id="{46BDF602-AED9-0959-1515-74278E92427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9844925"/>
                </p:ext>
              </p:extLst>
            </p:nvPr>
          </p:nvGraphicFramePr>
          <p:xfrm>
            <a:off x="7296245" y="5107294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8140" imgH="152334" progId="Equation.DSMT4">
                    <p:embed/>
                  </p:oleObj>
                </mc:Choice>
                <mc:Fallback>
                  <p:oleObj name="Equation" r:id="rId11" imgW="368140" imgH="152334" progId="Equation.DSMT4">
                    <p:embed/>
                    <p:pic>
                      <p:nvPicPr>
                        <p:cNvPr id="25" name="Object 43">
                          <a:extLst>
                            <a:ext uri="{FF2B5EF4-FFF2-40B4-BE49-F238E27FC236}">
                              <a16:creationId xmlns:a16="http://schemas.microsoft.com/office/drawing/2014/main" id="{D9C8B90E-3B2F-21D4-F814-9EB02FD4113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96245" y="5107294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Oval 11">
              <a:extLst>
                <a:ext uri="{FF2B5EF4-FFF2-40B4-BE49-F238E27FC236}">
                  <a16:creationId xmlns:a16="http://schemas.microsoft.com/office/drawing/2014/main" id="{66B98403-682C-2680-84D5-8FF3D0E5D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908" y="4514027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28DF688-FBA5-D977-E73C-6BE7D404A72D}"/>
                </a:ext>
              </a:extLst>
            </p:cNvPr>
            <p:cNvSpPr txBox="1"/>
            <p:nvPr/>
          </p:nvSpPr>
          <p:spPr>
            <a:xfrm>
              <a:off x="1605726" y="460836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FDAEC8F-2F35-6C63-8AFA-879B2F45EB31}"/>
                </a:ext>
              </a:extLst>
            </p:cNvPr>
            <p:cNvSpPr txBox="1"/>
            <p:nvPr/>
          </p:nvSpPr>
          <p:spPr>
            <a:xfrm>
              <a:off x="1583954" y="445596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78" name="Text Box 118">
              <a:extLst>
                <a:ext uri="{FF2B5EF4-FFF2-40B4-BE49-F238E27FC236}">
                  <a16:creationId xmlns:a16="http://schemas.microsoft.com/office/drawing/2014/main" id="{269404CD-16A7-A484-BD73-45654ADBED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1072" y="3890429"/>
              <a:ext cx="12330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Reflected wave</a:t>
              </a:r>
            </a:p>
          </p:txBody>
        </p:sp>
        <p:sp>
          <p:nvSpPr>
            <p:cNvPr id="79" name="AutoShape 140">
              <a:extLst>
                <a:ext uri="{FF2B5EF4-FFF2-40B4-BE49-F238E27FC236}">
                  <a16:creationId xmlns:a16="http://schemas.microsoft.com/office/drawing/2014/main" id="{D24C4041-ABD7-7295-689D-7AD49EEFD86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766586" y="4505080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F8753EF6-A8CB-2ECD-C0BF-1F5CF7335E64}"/>
                </a:ext>
              </a:extLst>
            </p:cNvPr>
            <p:cNvGrpSpPr/>
            <p:nvPr/>
          </p:nvGrpSpPr>
          <p:grpSpPr>
            <a:xfrm>
              <a:off x="6041723" y="4380669"/>
              <a:ext cx="762054" cy="117866"/>
              <a:chOff x="6911532" y="4726876"/>
              <a:chExt cx="762054" cy="117866"/>
            </a:xfrm>
          </p:grpSpPr>
          <p:sp>
            <p:nvSpPr>
              <p:cNvPr id="120" name="Line 114">
                <a:extLst>
                  <a:ext uri="{FF2B5EF4-FFF2-40B4-BE49-F238E27FC236}">
                    <a16:creationId xmlns:a16="http://schemas.microsoft.com/office/drawing/2014/main" id="{0D47FA15-7DAB-24D3-EEE2-940E7B15DE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11532" y="4728269"/>
                <a:ext cx="762054" cy="10520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115">
                <a:extLst>
                  <a:ext uri="{FF2B5EF4-FFF2-40B4-BE49-F238E27FC236}">
                    <a16:creationId xmlns:a16="http://schemas.microsoft.com/office/drawing/2014/main" id="{C593D752-CF4F-4333-CF93-BB32A33240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659387" y="4726876"/>
                <a:ext cx="0" cy="11786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191805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82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016489"/>
              </p:ext>
            </p:extLst>
          </p:nvPr>
        </p:nvGraphicFramePr>
        <p:xfrm>
          <a:off x="3100388" y="5919788"/>
          <a:ext cx="51895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Picture 3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8" y="5919788"/>
                        <a:ext cx="518953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9" name="Text Box 2"/>
          <p:cNvSpPr txBox="1">
            <a:spLocks noChangeArrowheads="1"/>
          </p:cNvSpPr>
          <p:nvPr/>
        </p:nvSpPr>
        <p:spPr bwMode="auto">
          <a:xfrm>
            <a:off x="2339439" y="108855"/>
            <a:ext cx="4952009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Practical Voltage Generator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064704" y="819396"/>
            <a:ext cx="4841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Including Thévenin Resistance of Source</a:t>
            </a:r>
          </a:p>
        </p:txBody>
      </p:sp>
      <p:graphicFrame>
        <p:nvGraphicFramePr>
          <p:cNvPr id="448523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751964"/>
              </p:ext>
            </p:extLst>
          </p:nvPr>
        </p:nvGraphicFramePr>
        <p:xfrm>
          <a:off x="3103563" y="5183188"/>
          <a:ext cx="31988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3880" imgH="253800" progId="Equation.DSMT4">
                  <p:embed/>
                </p:oleObj>
              </mc:Choice>
              <mc:Fallback>
                <p:oleObj name="Equation" r:id="rId5" imgW="1523880" imgH="253800" progId="Equation.DSMT4">
                  <p:embed/>
                  <p:pic>
                    <p:nvPicPr>
                      <p:cNvPr id="0" name="Picture 3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5183188"/>
                        <a:ext cx="31988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736272" y="5219203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Incident wave: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22419" y="5917868"/>
            <a:ext cx="2008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Reflected wave: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55487" y="1603166"/>
            <a:ext cx="1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Voltage divider: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2666476" y="1399102"/>
            <a:ext cx="3705106" cy="944088"/>
            <a:chOff x="2582881" y="1362694"/>
            <a:chExt cx="3705106" cy="944088"/>
          </a:xfrm>
        </p:grpSpPr>
        <p:sp>
          <p:nvSpPr>
            <p:cNvPr id="94" name="Rectangle 93"/>
            <p:cNvSpPr/>
            <p:nvPr/>
          </p:nvSpPr>
          <p:spPr>
            <a:xfrm>
              <a:off x="2582881" y="1362694"/>
              <a:ext cx="3705106" cy="944088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0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2240980"/>
                </p:ext>
              </p:extLst>
            </p:nvPr>
          </p:nvGraphicFramePr>
          <p:xfrm>
            <a:off x="2741986" y="1410772"/>
            <a:ext cx="3441700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031840" imgH="444240" progId="Equation.DSMT4">
                    <p:embed/>
                  </p:oleObj>
                </mc:Choice>
                <mc:Fallback>
                  <p:oleObj name="Equation" r:id="rId7" imgW="2031840" imgH="444240" progId="Equation.DSMT4">
                    <p:embed/>
                    <p:pic>
                      <p:nvPicPr>
                        <p:cNvPr id="0" name="Picture 3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1986" y="1410772"/>
                          <a:ext cx="3441700" cy="800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" name="Group 70"/>
          <p:cNvGrpSpPr/>
          <p:nvPr/>
        </p:nvGrpSpPr>
        <p:grpSpPr>
          <a:xfrm>
            <a:off x="747713" y="2534288"/>
            <a:ext cx="7422344" cy="2260377"/>
            <a:chOff x="747713" y="2534288"/>
            <a:chExt cx="7422344" cy="2260377"/>
          </a:xfrm>
        </p:grpSpPr>
        <p:sp>
          <p:nvSpPr>
            <p:cNvPr id="54" name="Text Box 117"/>
            <p:cNvSpPr txBox="1">
              <a:spLocks noChangeArrowheads="1"/>
            </p:cNvSpPr>
            <p:nvPr/>
          </p:nvSpPr>
          <p:spPr bwMode="auto">
            <a:xfrm>
              <a:off x="5857298" y="2545174"/>
              <a:ext cx="15953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Incident wave</a:t>
              </a:r>
            </a:p>
          </p:txBody>
        </p:sp>
        <p:sp>
          <p:nvSpPr>
            <p:cNvPr id="55" name="Text Box 118"/>
            <p:cNvSpPr txBox="1">
              <a:spLocks noChangeArrowheads="1"/>
            </p:cNvSpPr>
            <p:nvPr/>
          </p:nvSpPr>
          <p:spPr bwMode="auto">
            <a:xfrm>
              <a:off x="3467884" y="2534288"/>
              <a:ext cx="17620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Reflected wave</a:t>
              </a:r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 flipH="1">
              <a:off x="6172529" y="3094476"/>
              <a:ext cx="723900" cy="342900"/>
              <a:chOff x="3624" y="542"/>
              <a:chExt cx="456" cy="216"/>
            </a:xfrm>
          </p:grpSpPr>
          <p:sp>
            <p:nvSpPr>
              <p:cNvPr id="87" name="Line 32"/>
              <p:cNvSpPr>
                <a:spLocks noChangeShapeType="1"/>
              </p:cNvSpPr>
              <p:nvPr/>
            </p:nvSpPr>
            <p:spPr bwMode="auto">
              <a:xfrm flipV="1">
                <a:off x="3624" y="542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33"/>
              <p:cNvSpPr>
                <a:spLocks noChangeShapeType="1"/>
              </p:cNvSpPr>
              <p:nvPr/>
            </p:nvSpPr>
            <p:spPr bwMode="auto">
              <a:xfrm>
                <a:off x="4080" y="542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36"/>
            <p:cNvGrpSpPr>
              <a:grpSpLocks/>
            </p:cNvGrpSpPr>
            <p:nvPr/>
          </p:nvGrpSpPr>
          <p:grpSpPr bwMode="auto">
            <a:xfrm>
              <a:off x="2351870" y="3415809"/>
              <a:ext cx="5181600" cy="76200"/>
              <a:chOff x="1152" y="1728"/>
              <a:chExt cx="3264" cy="48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2351870" y="4139709"/>
              <a:ext cx="5181600" cy="76200"/>
              <a:chOff x="1152" y="1728"/>
              <a:chExt cx="3264" cy="48"/>
            </a:xfrm>
          </p:grpSpPr>
          <p:sp>
            <p:nvSpPr>
              <p:cNvPr id="83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1627970" y="3453909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14"/>
            <p:cNvSpPr>
              <a:spLocks noChangeShapeType="1"/>
            </p:cNvSpPr>
            <p:nvPr/>
          </p:nvSpPr>
          <p:spPr bwMode="auto">
            <a:xfrm flipH="1">
              <a:off x="1627970" y="4177809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15"/>
            <p:cNvSpPr>
              <a:spLocks noChangeShapeType="1"/>
            </p:cNvSpPr>
            <p:nvPr/>
          </p:nvSpPr>
          <p:spPr bwMode="auto">
            <a:xfrm flipV="1">
              <a:off x="1627970" y="3450771"/>
              <a:ext cx="0" cy="727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2" name="Object 16"/>
            <p:cNvGraphicFramePr>
              <a:graphicFrameLocks noChangeAspect="1"/>
            </p:cNvGraphicFramePr>
            <p:nvPr/>
          </p:nvGraphicFramePr>
          <p:xfrm>
            <a:off x="747713" y="3593872"/>
            <a:ext cx="603250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68280" imgH="253800" progId="Equation.DSMT4">
                    <p:embed/>
                  </p:oleObj>
                </mc:Choice>
                <mc:Fallback>
                  <p:oleObj name="Equation" r:id="rId9" imgW="368280" imgH="253800" progId="Equation.DSMT4">
                    <p:embed/>
                    <p:pic>
                      <p:nvPicPr>
                        <p:cNvPr id="0" name="Picture 3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7713" y="3593872"/>
                          <a:ext cx="603250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Rectangle 22"/>
            <p:cNvSpPr>
              <a:spLocks noChangeArrowheads="1"/>
            </p:cNvSpPr>
            <p:nvPr/>
          </p:nvSpPr>
          <p:spPr bwMode="auto">
            <a:xfrm>
              <a:off x="7408057" y="3644409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3"/>
            <p:cNvSpPr>
              <a:spLocks noChangeShapeType="1"/>
            </p:cNvSpPr>
            <p:nvPr/>
          </p:nvSpPr>
          <p:spPr bwMode="auto">
            <a:xfrm>
              <a:off x="7523182" y="3453909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24"/>
            <p:cNvSpPr>
              <a:spLocks noChangeShapeType="1"/>
            </p:cNvSpPr>
            <p:nvPr/>
          </p:nvSpPr>
          <p:spPr bwMode="auto">
            <a:xfrm flipH="1">
              <a:off x="7523182" y="3949209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6" name="Object 84"/>
            <p:cNvGraphicFramePr>
              <a:graphicFrameLocks noChangeAspect="1"/>
            </p:cNvGraphicFramePr>
            <p:nvPr/>
          </p:nvGraphicFramePr>
          <p:xfrm>
            <a:off x="3164340" y="3578116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90500" imgH="228600" progId="Equation.DSMT4">
                    <p:embed/>
                  </p:oleObj>
                </mc:Choice>
                <mc:Fallback>
                  <p:oleObj name="Equation" r:id="rId11" imgW="190500" imgH="228600" progId="Equation.DSMT4">
                    <p:embed/>
                    <p:pic>
                      <p:nvPicPr>
                        <p:cNvPr id="0" name="Picture 3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4340" y="3578116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84"/>
            <p:cNvGraphicFramePr>
              <a:graphicFrameLocks noChangeAspect="1"/>
            </p:cNvGraphicFramePr>
            <p:nvPr/>
          </p:nvGraphicFramePr>
          <p:xfrm>
            <a:off x="7779532" y="3599958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03112" imgH="228501" progId="Equation.DSMT4">
                    <p:embed/>
                  </p:oleObj>
                </mc:Choice>
                <mc:Fallback>
                  <p:oleObj name="Equation" r:id="rId13" imgW="203112" imgH="228501" progId="Equation.DSMT4">
                    <p:embed/>
                    <p:pic>
                      <p:nvPicPr>
                        <p:cNvPr id="0" name="Picture 3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9532" y="3599958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42"/>
            <p:cNvGraphicFramePr>
              <a:graphicFrameLocks noChangeAspect="1"/>
            </p:cNvGraphicFramePr>
            <p:nvPr/>
          </p:nvGraphicFramePr>
          <p:xfrm>
            <a:off x="2101953" y="4248339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342603" imgH="177646" progId="Equation.DSMT4">
                    <p:embed/>
                  </p:oleObj>
                </mc:Choice>
                <mc:Fallback>
                  <p:oleObj name="Equation" r:id="rId15" imgW="342603" imgH="177646" progId="Equation.DSMT4">
                    <p:embed/>
                    <p:pic>
                      <p:nvPicPr>
                        <p:cNvPr id="0" name="Picture 3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1953" y="4248339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43"/>
            <p:cNvGraphicFramePr>
              <a:graphicFrameLocks noChangeAspect="1"/>
            </p:cNvGraphicFramePr>
            <p:nvPr/>
          </p:nvGraphicFramePr>
          <p:xfrm>
            <a:off x="7185807" y="4194132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368140" imgH="152334" progId="Equation.DSMT4">
                    <p:embed/>
                  </p:oleObj>
                </mc:Choice>
                <mc:Fallback>
                  <p:oleObj name="Equation" r:id="rId17" imgW="368140" imgH="152334" progId="Equation.DSMT4">
                    <p:embed/>
                    <p:pic>
                      <p:nvPicPr>
                        <p:cNvPr id="0" name="Picture 3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5807" y="4194132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" name="AutoShape 140"/>
            <p:cNvSpPr>
              <a:spLocks noChangeArrowheads="1"/>
            </p:cNvSpPr>
            <p:nvPr/>
          </p:nvSpPr>
          <p:spPr bwMode="auto">
            <a:xfrm>
              <a:off x="6858659" y="2987637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13"/>
            <p:cNvGrpSpPr>
              <a:grpSpLocks/>
            </p:cNvGrpSpPr>
            <p:nvPr/>
          </p:nvGrpSpPr>
          <p:grpSpPr bwMode="auto">
            <a:xfrm>
              <a:off x="4343752" y="3247837"/>
              <a:ext cx="838200" cy="177800"/>
              <a:chOff x="3624" y="568"/>
              <a:chExt cx="456" cy="216"/>
            </a:xfrm>
          </p:grpSpPr>
          <p:sp>
            <p:nvSpPr>
              <p:cNvPr id="78" name="Line 114"/>
              <p:cNvSpPr>
                <a:spLocks noChangeShapeType="1"/>
              </p:cNvSpPr>
              <p:nvPr/>
            </p:nvSpPr>
            <p:spPr bwMode="auto">
              <a:xfrm flipV="1">
                <a:off x="3624" y="568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115"/>
              <p:cNvSpPr>
                <a:spLocks noChangeShapeType="1"/>
              </p:cNvSpPr>
              <p:nvPr/>
            </p:nvSpPr>
            <p:spPr bwMode="auto">
              <a:xfrm>
                <a:off x="4080" y="568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" name="AutoShape 140"/>
            <p:cNvSpPr>
              <a:spLocks noChangeArrowheads="1"/>
            </p:cNvSpPr>
            <p:nvPr/>
          </p:nvSpPr>
          <p:spPr bwMode="auto">
            <a:xfrm flipH="1">
              <a:off x="3799773" y="2998521"/>
              <a:ext cx="449613" cy="20682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29"/>
            <p:cNvSpPr>
              <a:spLocks noChangeShapeType="1"/>
            </p:cNvSpPr>
            <p:nvPr/>
          </p:nvSpPr>
          <p:spPr bwMode="auto">
            <a:xfrm flipH="1">
              <a:off x="4438073" y="4633975"/>
              <a:ext cx="309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4358243" y="4108861"/>
              <a:ext cx="108857" cy="108857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75" name="Object 13"/>
            <p:cNvGraphicFramePr>
              <a:graphicFrameLocks noChangeAspect="1"/>
            </p:cNvGraphicFramePr>
            <p:nvPr/>
          </p:nvGraphicFramePr>
          <p:xfrm>
            <a:off x="4299505" y="3769821"/>
            <a:ext cx="204787" cy="227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14102" imgH="126780" progId="Equation.DSMT4">
                    <p:embed/>
                  </p:oleObj>
                </mc:Choice>
                <mc:Fallback>
                  <p:oleObj name="Equation" r:id="rId19" imgW="114102" imgH="126780" progId="Equation.DSMT4">
                    <p:embed/>
                    <p:pic>
                      <p:nvPicPr>
                        <p:cNvPr id="0" name="Picture 3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9505" y="3769821"/>
                          <a:ext cx="204787" cy="227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14"/>
            <p:cNvGraphicFramePr>
              <a:graphicFrameLocks noChangeAspect="1"/>
            </p:cNvGraphicFramePr>
            <p:nvPr/>
          </p:nvGraphicFramePr>
          <p:xfrm>
            <a:off x="5520292" y="4302994"/>
            <a:ext cx="636588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355292" imgH="152268" progId="Equation.DSMT4">
                    <p:embed/>
                  </p:oleObj>
                </mc:Choice>
                <mc:Fallback>
                  <p:oleObj name="Equation" r:id="rId21" imgW="355292" imgH="152268" progId="Equation.DSMT4">
                    <p:embed/>
                    <p:pic>
                      <p:nvPicPr>
                        <p:cNvPr id="0" name="Picture 3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0292" y="4302994"/>
                          <a:ext cx="636588" cy="273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7" name="Straight Connector 76"/>
            <p:cNvCxnSpPr/>
            <p:nvPr/>
          </p:nvCxnSpPr>
          <p:spPr>
            <a:xfrm>
              <a:off x="4401785" y="4370122"/>
              <a:ext cx="0" cy="42454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1851556" y="3348845"/>
              <a:ext cx="380011" cy="19000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48522" name="Object 10"/>
            <p:cNvGraphicFramePr>
              <a:graphicFrameLocks noChangeAspect="1"/>
            </p:cNvGraphicFramePr>
            <p:nvPr/>
          </p:nvGraphicFramePr>
          <p:xfrm>
            <a:off x="1902172" y="2797240"/>
            <a:ext cx="392112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203112" imgH="241195" progId="Equation.DSMT4">
                    <p:embed/>
                  </p:oleObj>
                </mc:Choice>
                <mc:Fallback>
                  <p:oleObj name="Equation" r:id="rId23" imgW="203112" imgH="241195" progId="Equation.DSMT4">
                    <p:embed/>
                    <p:pic>
                      <p:nvPicPr>
                        <p:cNvPr id="0" name="Picture 3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2172" y="2797240"/>
                          <a:ext cx="392112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" name="Oval 11"/>
            <p:cNvSpPr>
              <a:spLocks noChangeArrowheads="1"/>
            </p:cNvSpPr>
            <p:nvPr/>
          </p:nvSpPr>
          <p:spPr bwMode="auto">
            <a:xfrm>
              <a:off x="1437470" y="3600865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69560" y="3526967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502214" y="371202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Text Box 2"/>
          <p:cNvSpPr txBox="1">
            <a:spLocks noChangeArrowheads="1"/>
          </p:cNvSpPr>
          <p:nvPr/>
        </p:nvSpPr>
        <p:spPr bwMode="auto">
          <a:xfrm>
            <a:off x="1687286" y="141513"/>
            <a:ext cx="57785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Reflections at Source End</a:t>
            </a:r>
          </a:p>
        </p:txBody>
      </p:sp>
      <p:sp>
        <p:nvSpPr>
          <p:cNvPr id="294955" name="Text Box 43"/>
          <p:cNvSpPr txBox="1">
            <a:spLocks noChangeArrowheads="1"/>
          </p:cNvSpPr>
          <p:nvPr/>
        </p:nvSpPr>
        <p:spPr bwMode="auto">
          <a:xfrm>
            <a:off x="1778686" y="907370"/>
            <a:ext cx="5478462" cy="701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After the reflected wave hits the source end, there will be another reflection.</a:t>
            </a:r>
          </a:p>
        </p:txBody>
      </p:sp>
      <p:graphicFrame>
        <p:nvGraphicFramePr>
          <p:cNvPr id="294957" name="Object 45"/>
          <p:cNvGraphicFramePr>
            <a:graphicFrameLocks noChangeAspect="1"/>
          </p:cNvGraphicFramePr>
          <p:nvPr/>
        </p:nvGraphicFramePr>
        <p:xfrm>
          <a:off x="2677886" y="5062310"/>
          <a:ext cx="1825399" cy="939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600" imgH="508000" progId="Equation.DSMT4">
                  <p:embed/>
                </p:oleObj>
              </mc:Choice>
              <mc:Fallback>
                <p:oleObj name="Equation" r:id="rId3" imgW="990600" imgH="508000" progId="Equation.DSMT4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7886" y="5062310"/>
                        <a:ext cx="1825399" cy="93931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4968" name="Text Box 56"/>
          <p:cNvSpPr txBox="1">
            <a:spLocks noChangeArrowheads="1"/>
          </p:cNvSpPr>
          <p:nvPr/>
        </p:nvSpPr>
        <p:spPr bwMode="auto">
          <a:xfrm>
            <a:off x="1328510" y="1897516"/>
            <a:ext cx="6226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Here we allow the source to have a Thévenin resistance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sz="2000" i="1" baseline="-25000" dirty="0" err="1">
                <a:solidFill>
                  <a:srgbClr val="0000FF"/>
                </a:solidFill>
                <a:latin typeface="Times New Roman" pitchFamily="18" charset="0"/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093702" y="5135988"/>
            <a:ext cx="3656598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Note:</a:t>
            </a:r>
          </a:p>
          <a:p>
            <a:pPr algn="ctr"/>
            <a:r>
              <a:rPr lang="en-US" sz="1600" b="1" dirty="0"/>
              <a:t> </a:t>
            </a:r>
            <a:r>
              <a:rPr lang="en-US" sz="1600" dirty="0"/>
              <a:t>In calculating the reflection from the source, we </a:t>
            </a:r>
            <a:r>
              <a:rPr lang="en-US" sz="1600" u="sng" dirty="0"/>
              <a:t>ignore</a:t>
            </a:r>
            <a:r>
              <a:rPr lang="en-US" sz="1600" dirty="0"/>
              <a:t> the source voltage.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53822" y="2598738"/>
            <a:ext cx="7479621" cy="2071007"/>
            <a:chOff x="653822" y="2598738"/>
            <a:chExt cx="7479621" cy="2071007"/>
          </a:xfrm>
        </p:grpSpPr>
        <p:grpSp>
          <p:nvGrpSpPr>
            <p:cNvPr id="294932" name="Group 20"/>
            <p:cNvGrpSpPr>
              <a:grpSpLocks/>
            </p:cNvGrpSpPr>
            <p:nvPr/>
          </p:nvGrpSpPr>
          <p:grpSpPr bwMode="auto">
            <a:xfrm>
              <a:off x="2322513" y="3479800"/>
              <a:ext cx="5181600" cy="76200"/>
              <a:chOff x="1152" y="1728"/>
              <a:chExt cx="3264" cy="48"/>
            </a:xfrm>
          </p:grpSpPr>
          <p:sp>
            <p:nvSpPr>
              <p:cNvPr id="294933" name="Freeform 21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934" name="Oval 22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4935" name="Group 23"/>
            <p:cNvGrpSpPr>
              <a:grpSpLocks/>
            </p:cNvGrpSpPr>
            <p:nvPr/>
          </p:nvGrpSpPr>
          <p:grpSpPr bwMode="auto">
            <a:xfrm>
              <a:off x="2322513" y="4203700"/>
              <a:ext cx="5181600" cy="76200"/>
              <a:chOff x="1152" y="1728"/>
              <a:chExt cx="3264" cy="48"/>
            </a:xfrm>
          </p:grpSpPr>
          <p:sp>
            <p:nvSpPr>
              <p:cNvPr id="294936" name="Freeform 24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937" name="Oval 25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4941" name="Line 29"/>
            <p:cNvSpPr>
              <a:spLocks noChangeShapeType="1"/>
            </p:cNvSpPr>
            <p:nvPr/>
          </p:nvSpPr>
          <p:spPr bwMode="auto">
            <a:xfrm>
              <a:off x="1598613" y="3517900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42" name="Line 30"/>
            <p:cNvSpPr>
              <a:spLocks noChangeShapeType="1"/>
            </p:cNvSpPr>
            <p:nvPr/>
          </p:nvSpPr>
          <p:spPr bwMode="auto">
            <a:xfrm flipH="1">
              <a:off x="1598613" y="4241800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43" name="Line 31"/>
            <p:cNvSpPr>
              <a:spLocks noChangeShapeType="1"/>
            </p:cNvSpPr>
            <p:nvPr/>
          </p:nvSpPr>
          <p:spPr bwMode="auto">
            <a:xfrm flipV="1">
              <a:off x="1598613" y="3505200"/>
              <a:ext cx="0" cy="736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94944" name="Object 32"/>
            <p:cNvGraphicFramePr>
              <a:graphicFrameLocks noChangeAspect="1"/>
            </p:cNvGraphicFramePr>
            <p:nvPr/>
          </p:nvGraphicFramePr>
          <p:xfrm>
            <a:off x="653822" y="3666670"/>
            <a:ext cx="593725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68280" imgH="253800" progId="Equation.DSMT4">
                    <p:embed/>
                  </p:oleObj>
                </mc:Choice>
                <mc:Fallback>
                  <p:oleObj name="Equation" r:id="rId5" imgW="368280" imgH="253800" progId="Equation.DSMT4">
                    <p:embed/>
                    <p:pic>
                      <p:nvPicPr>
                        <p:cNvPr id="0" name="Picture 2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822" y="3666670"/>
                          <a:ext cx="593725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4946" name="Rectangle 34"/>
            <p:cNvSpPr>
              <a:spLocks noChangeArrowheads="1"/>
            </p:cNvSpPr>
            <p:nvPr/>
          </p:nvSpPr>
          <p:spPr bwMode="auto">
            <a:xfrm>
              <a:off x="7389586" y="3708400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47" name="Line 35"/>
            <p:cNvSpPr>
              <a:spLocks noChangeShapeType="1"/>
            </p:cNvSpPr>
            <p:nvPr/>
          </p:nvSpPr>
          <p:spPr bwMode="auto">
            <a:xfrm>
              <a:off x="7505700" y="3517900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4948" name="Line 36"/>
            <p:cNvSpPr>
              <a:spLocks noChangeShapeType="1"/>
            </p:cNvSpPr>
            <p:nvPr/>
          </p:nvSpPr>
          <p:spPr bwMode="auto">
            <a:xfrm flipH="1">
              <a:off x="7505700" y="40132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4952" name="Rectangle 40"/>
            <p:cNvSpPr>
              <a:spLocks noChangeArrowheads="1"/>
            </p:cNvSpPr>
            <p:nvPr/>
          </p:nvSpPr>
          <p:spPr bwMode="auto">
            <a:xfrm>
              <a:off x="1803400" y="3429000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4958" name="Group 46"/>
            <p:cNvGrpSpPr>
              <a:grpSpLocks/>
            </p:cNvGrpSpPr>
            <p:nvPr/>
          </p:nvGrpSpPr>
          <p:grpSpPr bwMode="auto">
            <a:xfrm>
              <a:off x="2921000" y="3302000"/>
              <a:ext cx="469900" cy="215900"/>
              <a:chOff x="3624" y="528"/>
              <a:chExt cx="456" cy="216"/>
            </a:xfrm>
          </p:grpSpPr>
          <p:sp>
            <p:nvSpPr>
              <p:cNvPr id="294959" name="Line 47"/>
              <p:cNvSpPr>
                <a:spLocks noChangeShapeType="1"/>
              </p:cNvSpPr>
              <p:nvPr/>
            </p:nvSpPr>
            <p:spPr bwMode="auto">
              <a:xfrm flipV="1">
                <a:off x="3624" y="528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960" name="Line 48"/>
              <p:cNvSpPr>
                <a:spLocks noChangeShapeType="1"/>
              </p:cNvSpPr>
              <p:nvPr/>
            </p:nvSpPr>
            <p:spPr bwMode="auto">
              <a:xfrm>
                <a:off x="4068" y="528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4961" name="AutoShape 49"/>
            <p:cNvSpPr>
              <a:spLocks noChangeArrowheads="1"/>
            </p:cNvSpPr>
            <p:nvPr/>
          </p:nvSpPr>
          <p:spPr bwMode="auto">
            <a:xfrm flipH="1">
              <a:off x="2768600" y="2997200"/>
              <a:ext cx="406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4962" name="Group 50"/>
            <p:cNvGrpSpPr>
              <a:grpSpLocks/>
            </p:cNvGrpSpPr>
            <p:nvPr/>
          </p:nvGrpSpPr>
          <p:grpSpPr bwMode="auto">
            <a:xfrm flipH="1">
              <a:off x="4560302" y="3404541"/>
              <a:ext cx="533400" cy="101600"/>
              <a:chOff x="3634" y="503"/>
              <a:chExt cx="456" cy="216"/>
            </a:xfrm>
          </p:grpSpPr>
          <p:sp>
            <p:nvSpPr>
              <p:cNvPr id="294963" name="Line 51"/>
              <p:cNvSpPr>
                <a:spLocks noChangeShapeType="1"/>
              </p:cNvSpPr>
              <p:nvPr/>
            </p:nvSpPr>
            <p:spPr bwMode="auto">
              <a:xfrm flipV="1">
                <a:off x="3634" y="503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964" name="Line 52"/>
              <p:cNvSpPr>
                <a:spLocks noChangeShapeType="1"/>
              </p:cNvSpPr>
              <p:nvPr/>
            </p:nvSpPr>
            <p:spPr bwMode="auto">
              <a:xfrm>
                <a:off x="4080" y="503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4965" name="AutoShape 53"/>
            <p:cNvSpPr>
              <a:spLocks noChangeArrowheads="1"/>
            </p:cNvSpPr>
            <p:nvPr/>
          </p:nvSpPr>
          <p:spPr bwMode="auto">
            <a:xfrm>
              <a:off x="4927600" y="3111500"/>
              <a:ext cx="406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66" name="Text Box 54"/>
            <p:cNvSpPr txBox="1">
              <a:spLocks noChangeArrowheads="1"/>
            </p:cNvSpPr>
            <p:nvPr/>
          </p:nvSpPr>
          <p:spPr bwMode="auto">
            <a:xfrm>
              <a:off x="4991548" y="2601913"/>
              <a:ext cx="2044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Re-reflected wave</a:t>
              </a:r>
            </a:p>
          </p:txBody>
        </p:sp>
        <p:sp>
          <p:nvSpPr>
            <p:cNvPr id="294967" name="Text Box 55"/>
            <p:cNvSpPr txBox="1">
              <a:spLocks noChangeArrowheads="1"/>
            </p:cNvSpPr>
            <p:nvPr/>
          </p:nvSpPr>
          <p:spPr bwMode="auto">
            <a:xfrm>
              <a:off x="2955925" y="2598738"/>
              <a:ext cx="17621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Reflected wave</a:t>
              </a:r>
            </a:p>
          </p:txBody>
        </p:sp>
        <p:graphicFrame>
          <p:nvGraphicFramePr>
            <p:cNvPr id="41" name="Object 84"/>
            <p:cNvGraphicFramePr>
              <a:graphicFrameLocks noChangeAspect="1"/>
            </p:cNvGraphicFramePr>
            <p:nvPr/>
          </p:nvGraphicFramePr>
          <p:xfrm>
            <a:off x="7742918" y="3649436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03112" imgH="228501" progId="Equation.DSMT4">
                    <p:embed/>
                  </p:oleObj>
                </mc:Choice>
                <mc:Fallback>
                  <p:oleObj name="Equation" r:id="rId7" imgW="203112" imgH="228501" progId="Equation.DSMT4">
                    <p:embed/>
                    <p:pic>
                      <p:nvPicPr>
                        <p:cNvPr id="0" name="Picture 2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2918" y="3649436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3"/>
            <p:cNvGraphicFramePr>
              <a:graphicFrameLocks noChangeAspect="1"/>
            </p:cNvGraphicFramePr>
            <p:nvPr/>
          </p:nvGraphicFramePr>
          <p:xfrm>
            <a:off x="7138308" y="4374239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68140" imgH="152334" progId="Equation.DSMT4">
                    <p:embed/>
                  </p:oleObj>
                </mc:Choice>
                <mc:Fallback>
                  <p:oleObj name="Equation" r:id="rId9" imgW="368140" imgH="152334" progId="Equation.DSMT4">
                    <p:embed/>
                    <p:pic>
                      <p:nvPicPr>
                        <p:cNvPr id="0" name="Picture 2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8308" y="4374239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42"/>
            <p:cNvGraphicFramePr>
              <a:graphicFrameLocks noChangeAspect="1"/>
            </p:cNvGraphicFramePr>
            <p:nvPr/>
          </p:nvGraphicFramePr>
          <p:xfrm>
            <a:off x="2065340" y="4352245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42603" imgH="177646" progId="Equation.DSMT4">
                    <p:embed/>
                  </p:oleObj>
                </mc:Choice>
                <mc:Fallback>
                  <p:oleObj name="Equation" r:id="rId11" imgW="342603" imgH="177646" progId="Equation.DSMT4">
                    <p:embed/>
                    <p:pic>
                      <p:nvPicPr>
                        <p:cNvPr id="0" name="Picture 2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5340" y="4352245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84"/>
            <p:cNvGraphicFramePr>
              <a:graphicFrameLocks noChangeAspect="1"/>
            </p:cNvGraphicFramePr>
            <p:nvPr/>
          </p:nvGraphicFramePr>
          <p:xfrm>
            <a:off x="3835298" y="3671138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500" imgH="228600" progId="Equation.DSMT4">
                    <p:embed/>
                  </p:oleObj>
                </mc:Choice>
                <mc:Fallback>
                  <p:oleObj name="Equation" r:id="rId13" imgW="190500" imgH="228600" progId="Equation.DSMT4">
                    <p:embed/>
                    <p:pic>
                      <p:nvPicPr>
                        <p:cNvPr id="0" name="Picture 2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5298" y="3671138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84"/>
            <p:cNvGraphicFramePr>
              <a:graphicFrameLocks noChangeAspect="1"/>
            </p:cNvGraphicFramePr>
            <p:nvPr/>
          </p:nvGraphicFramePr>
          <p:xfrm>
            <a:off x="1808163" y="2820988"/>
            <a:ext cx="392112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03112" imgH="241195" progId="Equation.DSMT4">
                    <p:embed/>
                  </p:oleObj>
                </mc:Choice>
                <mc:Fallback>
                  <p:oleObj name="Equation" r:id="rId15" imgW="203112" imgH="241195" progId="Equation.DSMT4">
                    <p:embed/>
                    <p:pic>
                      <p:nvPicPr>
                        <p:cNvPr id="0" name="Picture 2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8163" y="2820988"/>
                          <a:ext cx="392112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4939" name="Oval 27"/>
            <p:cNvSpPr>
              <a:spLocks noChangeArrowheads="1"/>
            </p:cNvSpPr>
            <p:nvPr/>
          </p:nvSpPr>
          <p:spPr bwMode="auto">
            <a:xfrm>
              <a:off x="1408113" y="3653970"/>
              <a:ext cx="381000" cy="4191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36902" y="360316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69556" y="3788227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642257" y="3396346"/>
            <a:ext cx="7924800" cy="3189514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106" name="Text Box 2"/>
          <p:cNvSpPr txBox="1">
            <a:spLocks noChangeArrowheads="1"/>
          </p:cNvSpPr>
          <p:nvPr/>
        </p:nvSpPr>
        <p:spPr bwMode="auto">
          <a:xfrm>
            <a:off x="1970315" y="119746"/>
            <a:ext cx="503513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Complete Wave Picture</a:t>
            </a:r>
          </a:p>
        </p:txBody>
      </p:sp>
      <p:graphicFrame>
        <p:nvGraphicFramePr>
          <p:cNvPr id="303140" name="Object 36"/>
          <p:cNvGraphicFramePr>
            <a:graphicFrameLocks noChangeAspect="1"/>
          </p:cNvGraphicFramePr>
          <p:nvPr/>
        </p:nvGraphicFramePr>
        <p:xfrm>
          <a:off x="2966427" y="4324805"/>
          <a:ext cx="48593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76500" imgH="254000" progId="Equation.DSMT4">
                  <p:embed/>
                </p:oleObj>
              </mc:Choice>
              <mc:Fallback>
                <p:oleObj name="Equation" r:id="rId3" imgW="2476500" imgH="254000" progId="Equation.DSMT4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6427" y="4324805"/>
                        <a:ext cx="485933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3142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800437"/>
              </p:ext>
            </p:extLst>
          </p:nvPr>
        </p:nvGraphicFramePr>
        <p:xfrm>
          <a:off x="2951229" y="3543011"/>
          <a:ext cx="3322523" cy="548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36033" imgH="253890" progId="Equation.DSMT4">
                  <p:embed/>
                </p:oleObj>
              </mc:Choice>
              <mc:Fallback>
                <p:oleObj name="Equation" r:id="rId5" imgW="1536033" imgH="253890" progId="Equation.DSMT4">
                  <p:embed/>
                  <p:pic>
                    <p:nvPicPr>
                      <p:cNvPr id="0" name="Picture 3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229" y="3543011"/>
                        <a:ext cx="3322523" cy="5481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3143" name="Text Box 39"/>
          <p:cNvSpPr txBox="1">
            <a:spLocks noChangeArrowheads="1"/>
          </p:cNvSpPr>
          <p:nvPr/>
        </p:nvSpPr>
        <p:spPr bwMode="auto">
          <a:xfrm>
            <a:off x="1186171" y="3618988"/>
            <a:ext cx="1056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Incident:</a:t>
            </a:r>
          </a:p>
        </p:txBody>
      </p:sp>
      <p:sp>
        <p:nvSpPr>
          <p:cNvPr id="303144" name="Text Box 40"/>
          <p:cNvSpPr txBox="1">
            <a:spLocks noChangeArrowheads="1"/>
          </p:cNvSpPr>
          <p:nvPr/>
        </p:nvSpPr>
        <p:spPr bwMode="auto">
          <a:xfrm>
            <a:off x="1151374" y="4390800"/>
            <a:ext cx="1223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Reflected:</a:t>
            </a:r>
          </a:p>
        </p:txBody>
      </p:sp>
      <p:sp>
        <p:nvSpPr>
          <p:cNvPr id="303145" name="Text Box 41"/>
          <p:cNvSpPr txBox="1">
            <a:spLocks noChangeArrowheads="1"/>
          </p:cNvSpPr>
          <p:nvPr/>
        </p:nvSpPr>
        <p:spPr bwMode="auto">
          <a:xfrm>
            <a:off x="1142967" y="5159071"/>
            <a:ext cx="1505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Re-reflected:</a:t>
            </a:r>
          </a:p>
        </p:txBody>
      </p:sp>
      <p:graphicFrame>
        <p:nvGraphicFramePr>
          <p:cNvPr id="303146" name="Object 42"/>
          <p:cNvGraphicFramePr>
            <a:graphicFrameLocks noChangeAspect="1"/>
          </p:cNvGraphicFramePr>
          <p:nvPr/>
        </p:nvGraphicFramePr>
        <p:xfrm>
          <a:off x="2964839" y="5113793"/>
          <a:ext cx="466407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25700" imgH="254000" progId="Equation.DSMT4">
                  <p:embed/>
                </p:oleObj>
              </mc:Choice>
              <mc:Fallback>
                <p:oleObj name="Equation" r:id="rId7" imgW="2425700" imgH="254000" progId="Equation.DSMT4">
                  <p:embed/>
                  <p:pic>
                    <p:nvPicPr>
                      <p:cNvPr id="0" name="Picture 3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839" y="5113793"/>
                        <a:ext cx="4664075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3147" name="Text Box 43"/>
          <p:cNvSpPr txBox="1">
            <a:spLocks noChangeArrowheads="1"/>
          </p:cNvSpPr>
          <p:nvPr/>
        </p:nvSpPr>
        <p:spPr bwMode="auto">
          <a:xfrm>
            <a:off x="1141483" y="5875047"/>
            <a:ext cx="1787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Re-re-reflected:</a:t>
            </a:r>
          </a:p>
        </p:txBody>
      </p:sp>
      <p:graphicFrame>
        <p:nvGraphicFramePr>
          <p:cNvPr id="303148" name="Object 44"/>
          <p:cNvGraphicFramePr>
            <a:graphicFrameLocks noChangeAspect="1"/>
          </p:cNvGraphicFramePr>
          <p:nvPr/>
        </p:nvGraphicFramePr>
        <p:xfrm>
          <a:off x="2978674" y="5836556"/>
          <a:ext cx="53975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94000" imgH="254000" progId="Equation.DSMT4">
                  <p:embed/>
                </p:oleObj>
              </mc:Choice>
              <mc:Fallback>
                <p:oleObj name="Equation" r:id="rId9" imgW="2794000" imgH="254000" progId="Equation.DSMT4">
                  <p:embed/>
                  <p:pic>
                    <p:nvPicPr>
                      <p:cNvPr id="0" name="Picture 3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674" y="5836556"/>
                        <a:ext cx="539750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4" name="Object 60"/>
          <p:cNvGraphicFramePr>
            <a:graphicFrameLocks noChangeAspect="1"/>
          </p:cNvGraphicFramePr>
          <p:nvPr/>
        </p:nvGraphicFramePr>
        <p:xfrm>
          <a:off x="7725128" y="740662"/>
          <a:ext cx="1091146" cy="663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87058" imgH="444307" progId="Equation.DSMT4">
                  <p:embed/>
                </p:oleObj>
              </mc:Choice>
              <mc:Fallback>
                <p:oleObj name="Equation" r:id="rId11" imgW="787058" imgH="444307" progId="Equation.DSMT4">
                  <p:embed/>
                  <p:pic>
                    <p:nvPicPr>
                      <p:cNvPr id="0" name="Picture 3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5128" y="740662"/>
                        <a:ext cx="1091146" cy="66359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3178628" y="2906485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Here are the first four waves: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560138" y="835253"/>
            <a:ext cx="7501167" cy="2071007"/>
            <a:chOff x="566962" y="835253"/>
            <a:chExt cx="7501167" cy="2071007"/>
          </a:xfrm>
        </p:grpSpPr>
        <p:grpSp>
          <p:nvGrpSpPr>
            <p:cNvPr id="51" name="Group 20"/>
            <p:cNvGrpSpPr>
              <a:grpSpLocks/>
            </p:cNvGrpSpPr>
            <p:nvPr/>
          </p:nvGrpSpPr>
          <p:grpSpPr bwMode="auto">
            <a:xfrm>
              <a:off x="2257199" y="1716315"/>
              <a:ext cx="5181600" cy="76200"/>
              <a:chOff x="1152" y="1728"/>
              <a:chExt cx="3264" cy="48"/>
            </a:xfrm>
          </p:grpSpPr>
          <p:sp>
            <p:nvSpPr>
              <p:cNvPr id="81" name="Freeform 21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Oval 22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23"/>
            <p:cNvGrpSpPr>
              <a:grpSpLocks/>
            </p:cNvGrpSpPr>
            <p:nvPr/>
          </p:nvGrpSpPr>
          <p:grpSpPr bwMode="auto">
            <a:xfrm>
              <a:off x="2257199" y="2440215"/>
              <a:ext cx="5181600" cy="76200"/>
              <a:chOff x="1152" y="1728"/>
              <a:chExt cx="3264" cy="48"/>
            </a:xfrm>
          </p:grpSpPr>
          <p:sp>
            <p:nvSpPr>
              <p:cNvPr id="79" name="Freeform 24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Oval 25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8" name="Line 29"/>
            <p:cNvSpPr>
              <a:spLocks noChangeShapeType="1"/>
            </p:cNvSpPr>
            <p:nvPr/>
          </p:nvSpPr>
          <p:spPr bwMode="auto">
            <a:xfrm>
              <a:off x="1533299" y="1754415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30"/>
            <p:cNvSpPr>
              <a:spLocks noChangeShapeType="1"/>
            </p:cNvSpPr>
            <p:nvPr/>
          </p:nvSpPr>
          <p:spPr bwMode="auto">
            <a:xfrm flipH="1">
              <a:off x="1533299" y="2478315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31"/>
            <p:cNvSpPr>
              <a:spLocks noChangeShapeType="1"/>
            </p:cNvSpPr>
            <p:nvPr/>
          </p:nvSpPr>
          <p:spPr bwMode="auto">
            <a:xfrm flipV="1">
              <a:off x="1533299" y="1752600"/>
              <a:ext cx="0" cy="7257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6" name="Object 32"/>
            <p:cNvGraphicFramePr>
              <a:graphicFrameLocks noChangeAspect="1"/>
            </p:cNvGraphicFramePr>
            <p:nvPr/>
          </p:nvGraphicFramePr>
          <p:xfrm>
            <a:off x="566962" y="1893659"/>
            <a:ext cx="603250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68280" imgH="253800" progId="Equation.DSMT4">
                    <p:embed/>
                  </p:oleObj>
                </mc:Choice>
                <mc:Fallback>
                  <p:oleObj name="Equation" r:id="rId13" imgW="368280" imgH="253800" progId="Equation.DSMT4">
                    <p:embed/>
                    <p:pic>
                      <p:nvPicPr>
                        <p:cNvPr id="0" name="Picture 3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962" y="1893659"/>
                          <a:ext cx="603250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Rectangle 34"/>
            <p:cNvSpPr>
              <a:spLocks noChangeArrowheads="1"/>
            </p:cNvSpPr>
            <p:nvPr/>
          </p:nvSpPr>
          <p:spPr bwMode="auto">
            <a:xfrm>
              <a:off x="7313386" y="1944915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35"/>
            <p:cNvSpPr>
              <a:spLocks noChangeShapeType="1"/>
            </p:cNvSpPr>
            <p:nvPr/>
          </p:nvSpPr>
          <p:spPr bwMode="auto">
            <a:xfrm>
              <a:off x="7440386" y="1754415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H="1">
              <a:off x="7440386" y="224971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40"/>
            <p:cNvSpPr>
              <a:spLocks noChangeArrowheads="1"/>
            </p:cNvSpPr>
            <p:nvPr/>
          </p:nvSpPr>
          <p:spPr bwMode="auto">
            <a:xfrm>
              <a:off x="1738086" y="1665515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49"/>
            <p:cNvSpPr>
              <a:spLocks noChangeArrowheads="1"/>
            </p:cNvSpPr>
            <p:nvPr/>
          </p:nvSpPr>
          <p:spPr bwMode="auto">
            <a:xfrm flipH="1">
              <a:off x="2866572" y="1331687"/>
              <a:ext cx="406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AutoShape 53"/>
            <p:cNvSpPr>
              <a:spLocks noChangeArrowheads="1"/>
            </p:cNvSpPr>
            <p:nvPr/>
          </p:nvSpPr>
          <p:spPr bwMode="auto">
            <a:xfrm>
              <a:off x="6516916" y="1293587"/>
              <a:ext cx="406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55"/>
            <p:cNvSpPr txBox="1">
              <a:spLocks noChangeArrowheads="1"/>
            </p:cNvSpPr>
            <p:nvPr/>
          </p:nvSpPr>
          <p:spPr bwMode="auto">
            <a:xfrm>
              <a:off x="2890611" y="835253"/>
              <a:ext cx="17621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Reflected wave</a:t>
              </a:r>
            </a:p>
          </p:txBody>
        </p:sp>
        <p:graphicFrame>
          <p:nvGraphicFramePr>
            <p:cNvPr id="67" name="Object 84"/>
            <p:cNvGraphicFramePr>
              <a:graphicFrameLocks noChangeAspect="1"/>
            </p:cNvGraphicFramePr>
            <p:nvPr/>
          </p:nvGraphicFramePr>
          <p:xfrm>
            <a:off x="7677604" y="1885951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03112" imgH="228501" progId="Equation.DSMT4">
                    <p:embed/>
                  </p:oleObj>
                </mc:Choice>
                <mc:Fallback>
                  <p:oleObj name="Equation" r:id="rId15" imgW="203112" imgH="228501" progId="Equation.DSMT4">
                    <p:embed/>
                    <p:pic>
                      <p:nvPicPr>
                        <p:cNvPr id="0" name="Picture 3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7604" y="1885951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43"/>
            <p:cNvGraphicFramePr>
              <a:graphicFrameLocks noChangeAspect="1"/>
            </p:cNvGraphicFramePr>
            <p:nvPr/>
          </p:nvGraphicFramePr>
          <p:xfrm>
            <a:off x="7072994" y="2610754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368140" imgH="152334" progId="Equation.DSMT4">
                    <p:embed/>
                  </p:oleObj>
                </mc:Choice>
                <mc:Fallback>
                  <p:oleObj name="Equation" r:id="rId17" imgW="368140" imgH="152334" progId="Equation.DSMT4">
                    <p:embed/>
                    <p:pic>
                      <p:nvPicPr>
                        <p:cNvPr id="0" name="Picture 3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72994" y="2610754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68"/>
            <p:cNvGraphicFramePr>
              <a:graphicFrameLocks noChangeAspect="1"/>
            </p:cNvGraphicFramePr>
            <p:nvPr/>
          </p:nvGraphicFramePr>
          <p:xfrm>
            <a:off x="2000026" y="2588760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42603" imgH="177646" progId="Equation.DSMT4">
                    <p:embed/>
                  </p:oleObj>
                </mc:Choice>
                <mc:Fallback>
                  <p:oleObj name="Equation" r:id="rId19" imgW="342603" imgH="177646" progId="Equation.DSMT4">
                    <p:embed/>
                    <p:pic>
                      <p:nvPicPr>
                        <p:cNvPr id="0" name="Picture 3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026" y="2588760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Object 84"/>
            <p:cNvGraphicFramePr>
              <a:graphicFrameLocks noChangeAspect="1"/>
            </p:cNvGraphicFramePr>
            <p:nvPr/>
          </p:nvGraphicFramePr>
          <p:xfrm>
            <a:off x="4640864" y="1874995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90500" imgH="228600" progId="Equation.DSMT4">
                    <p:embed/>
                  </p:oleObj>
                </mc:Choice>
                <mc:Fallback>
                  <p:oleObj name="Equation" r:id="rId21" imgW="190500" imgH="228600" progId="Equation.DSMT4">
                    <p:embed/>
                    <p:pic>
                      <p:nvPicPr>
                        <p:cNvPr id="0" name="Picture 3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0864" y="1874995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Object 84"/>
            <p:cNvGraphicFramePr>
              <a:graphicFrameLocks noChangeAspect="1"/>
            </p:cNvGraphicFramePr>
            <p:nvPr/>
          </p:nvGraphicFramePr>
          <p:xfrm>
            <a:off x="1742849" y="1057503"/>
            <a:ext cx="392112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203112" imgH="241195" progId="Equation.DSMT4">
                    <p:embed/>
                  </p:oleObj>
                </mc:Choice>
                <mc:Fallback>
                  <p:oleObj name="Equation" r:id="rId23" imgW="203112" imgH="241195" progId="Equation.DSMT4">
                    <p:embed/>
                    <p:pic>
                      <p:nvPicPr>
                        <p:cNvPr id="0" name="Picture 3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2849" y="1057503"/>
                          <a:ext cx="392112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" name="Text Box 32"/>
            <p:cNvSpPr txBox="1">
              <a:spLocks noChangeArrowheads="1"/>
            </p:cNvSpPr>
            <p:nvPr/>
          </p:nvSpPr>
          <p:spPr bwMode="auto">
            <a:xfrm>
              <a:off x="5405211" y="862016"/>
              <a:ext cx="159543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Incident wave</a:t>
              </a:r>
            </a:p>
          </p:txBody>
        </p:sp>
        <p:grpSp>
          <p:nvGrpSpPr>
            <p:cNvPr id="84" name="Group 24"/>
            <p:cNvGrpSpPr>
              <a:grpSpLocks/>
            </p:cNvGrpSpPr>
            <p:nvPr/>
          </p:nvGrpSpPr>
          <p:grpSpPr bwMode="auto">
            <a:xfrm flipH="1">
              <a:off x="5783369" y="1419745"/>
              <a:ext cx="711200" cy="319087"/>
              <a:chOff x="3636" y="564"/>
              <a:chExt cx="456" cy="217"/>
            </a:xfrm>
          </p:grpSpPr>
          <p:sp>
            <p:nvSpPr>
              <p:cNvPr id="85" name="Line 25"/>
              <p:cNvSpPr>
                <a:spLocks noChangeShapeType="1"/>
              </p:cNvSpPr>
              <p:nvPr/>
            </p:nvSpPr>
            <p:spPr bwMode="auto">
              <a:xfrm flipV="1">
                <a:off x="3636" y="564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6"/>
              <p:cNvSpPr>
                <a:spLocks noChangeShapeType="1"/>
              </p:cNvSpPr>
              <p:nvPr/>
            </p:nvSpPr>
            <p:spPr bwMode="auto">
              <a:xfrm>
                <a:off x="4080" y="565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7" name="Group 28"/>
            <p:cNvGrpSpPr>
              <a:grpSpLocks/>
            </p:cNvGrpSpPr>
            <p:nvPr/>
          </p:nvGrpSpPr>
          <p:grpSpPr bwMode="auto">
            <a:xfrm>
              <a:off x="3331793" y="1551327"/>
              <a:ext cx="787400" cy="193675"/>
              <a:chOff x="3636" y="564"/>
              <a:chExt cx="456" cy="222"/>
            </a:xfrm>
          </p:grpSpPr>
          <p:sp>
            <p:nvSpPr>
              <p:cNvPr id="88" name="Line 29"/>
              <p:cNvSpPr>
                <a:spLocks noChangeShapeType="1"/>
              </p:cNvSpPr>
              <p:nvPr/>
            </p:nvSpPr>
            <p:spPr bwMode="auto">
              <a:xfrm flipV="1">
                <a:off x="3636" y="564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30"/>
              <p:cNvSpPr>
                <a:spLocks noChangeShapeType="1"/>
              </p:cNvSpPr>
              <p:nvPr/>
            </p:nvSpPr>
            <p:spPr bwMode="auto">
              <a:xfrm>
                <a:off x="4080" y="568"/>
                <a:ext cx="0" cy="21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" name="Oval 27"/>
            <p:cNvSpPr>
              <a:spLocks noChangeArrowheads="1"/>
            </p:cNvSpPr>
            <p:nvPr/>
          </p:nvSpPr>
          <p:spPr bwMode="auto">
            <a:xfrm>
              <a:off x="1342799" y="1868713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82474" y="180702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04242" y="199208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1596117" y="108860"/>
            <a:ext cx="59944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Pulse on Transmission Line</a:t>
            </a:r>
          </a:p>
        </p:txBody>
      </p:sp>
      <p:sp>
        <p:nvSpPr>
          <p:cNvPr id="272419" name="Text Box 35"/>
          <p:cNvSpPr txBox="1">
            <a:spLocks noChangeArrowheads="1"/>
          </p:cNvSpPr>
          <p:nvPr/>
        </p:nvSpPr>
        <p:spPr bwMode="auto">
          <a:xfrm>
            <a:off x="1137041" y="846359"/>
            <a:ext cx="6775450" cy="701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A voltage signal is applied at the input of 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semi-infinite</a:t>
            </a:r>
            <a:r>
              <a:rPr lang="en-US" sz="2000" dirty="0">
                <a:solidFill>
                  <a:srgbClr val="0000FF"/>
                </a:solidFill>
              </a:rPr>
              <a:t> transmission line.</a:t>
            </a:r>
          </a:p>
        </p:txBody>
      </p:sp>
      <p:sp>
        <p:nvSpPr>
          <p:cNvPr id="272436" name="Text Box 52"/>
          <p:cNvSpPr txBox="1">
            <a:spLocks noChangeArrowheads="1"/>
          </p:cNvSpPr>
          <p:nvPr/>
        </p:nvSpPr>
        <p:spPr bwMode="auto">
          <a:xfrm>
            <a:off x="1908889" y="4356548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Example: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2853687" y="4349063"/>
            <a:ext cx="3542060" cy="2143812"/>
            <a:chOff x="2831977" y="4125686"/>
            <a:chExt cx="3542060" cy="2143812"/>
          </a:xfrm>
        </p:grpSpPr>
        <p:sp>
          <p:nvSpPr>
            <p:cNvPr id="45" name="Line 157"/>
            <p:cNvSpPr>
              <a:spLocks noChangeShapeType="1"/>
            </p:cNvSpPr>
            <p:nvPr/>
          </p:nvSpPr>
          <p:spPr bwMode="auto">
            <a:xfrm flipV="1">
              <a:off x="2873766" y="5770115"/>
              <a:ext cx="3178175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58"/>
            <p:cNvSpPr>
              <a:spLocks noChangeShapeType="1"/>
            </p:cNvSpPr>
            <p:nvPr/>
          </p:nvSpPr>
          <p:spPr bwMode="auto">
            <a:xfrm>
              <a:off x="3635766" y="4555677"/>
              <a:ext cx="0" cy="170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" name="Object 160"/>
            <p:cNvGraphicFramePr>
              <a:graphicFrameLocks noChangeAspect="1"/>
            </p:cNvGraphicFramePr>
            <p:nvPr/>
          </p:nvGraphicFramePr>
          <p:xfrm>
            <a:off x="2831977" y="4704340"/>
            <a:ext cx="646113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93529" imgH="253890" progId="Equation.DSMT4">
                    <p:embed/>
                  </p:oleObj>
                </mc:Choice>
                <mc:Fallback>
                  <p:oleObj name="Equation" r:id="rId3" imgW="393529" imgH="253890" progId="Equation.DSMT4">
                    <p:embed/>
                    <p:pic>
                      <p:nvPicPr>
                        <p:cNvPr id="0" name="Picture 2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1977" y="4704340"/>
                          <a:ext cx="646113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Line 161"/>
            <p:cNvSpPr>
              <a:spLocks noChangeShapeType="1"/>
            </p:cNvSpPr>
            <p:nvPr/>
          </p:nvSpPr>
          <p:spPr bwMode="auto">
            <a:xfrm flipV="1">
              <a:off x="3635766" y="4771577"/>
              <a:ext cx="0" cy="1003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62"/>
            <p:cNvSpPr>
              <a:spLocks noChangeShapeType="1"/>
            </p:cNvSpPr>
            <p:nvPr/>
          </p:nvSpPr>
          <p:spPr bwMode="auto">
            <a:xfrm flipV="1">
              <a:off x="3635766" y="4708077"/>
              <a:ext cx="1778000" cy="1066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63"/>
            <p:cNvSpPr>
              <a:spLocks noChangeShapeType="1"/>
            </p:cNvSpPr>
            <p:nvPr/>
          </p:nvSpPr>
          <p:spPr bwMode="auto">
            <a:xfrm>
              <a:off x="5413766" y="4708077"/>
              <a:ext cx="0" cy="1066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3" name="Object 162"/>
            <p:cNvGraphicFramePr>
              <a:graphicFrameLocks noChangeAspect="1"/>
            </p:cNvGraphicFramePr>
            <p:nvPr/>
          </p:nvGraphicFramePr>
          <p:xfrm>
            <a:off x="4478276" y="5980573"/>
            <a:ext cx="311150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335" imgH="177646" progId="Equation.DSMT4">
                    <p:embed/>
                  </p:oleObj>
                </mc:Choice>
                <mc:Fallback>
                  <p:oleObj name="Equation" r:id="rId5" imgW="190335" imgH="177646" progId="Equation.DSMT4">
                    <p:embed/>
                    <p:pic>
                      <p:nvPicPr>
                        <p:cNvPr id="0" name="Picture 2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8276" y="5980573"/>
                          <a:ext cx="311150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4" name="Straight Arrow Connector 43"/>
            <p:cNvCxnSpPr/>
            <p:nvPr/>
          </p:nvCxnSpPr>
          <p:spPr>
            <a:xfrm>
              <a:off x="3722851" y="5900063"/>
              <a:ext cx="1709058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3820886" y="4125686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Sawtooth</a:t>
              </a:r>
              <a:r>
                <a:rPr lang="en-US" dirty="0"/>
                <a:t> wave</a:t>
              </a:r>
            </a:p>
          </p:txBody>
        </p:sp>
        <p:graphicFrame>
          <p:nvGraphicFramePr>
            <p:cNvPr id="272428" name="Object 44"/>
            <p:cNvGraphicFramePr>
              <a:graphicFrameLocks noChangeAspect="1"/>
            </p:cNvGraphicFramePr>
            <p:nvPr/>
          </p:nvGraphicFramePr>
          <p:xfrm>
            <a:off x="6218462" y="5653088"/>
            <a:ext cx="155575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88746" imgH="152136" progId="Equation.DSMT4">
                    <p:embed/>
                  </p:oleObj>
                </mc:Choice>
                <mc:Fallback>
                  <p:oleObj name="Equation" r:id="rId7" imgW="88746" imgH="152136" progId="Equation.DSMT4">
                    <p:embed/>
                    <p:pic>
                      <p:nvPicPr>
                        <p:cNvPr id="0" name="Picture 2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8462" y="5653088"/>
                          <a:ext cx="155575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5" name="Group 54"/>
          <p:cNvGrpSpPr/>
          <p:nvPr/>
        </p:nvGrpSpPr>
        <p:grpSpPr>
          <a:xfrm>
            <a:off x="987691" y="1966405"/>
            <a:ext cx="6796088" cy="1835150"/>
            <a:chOff x="987691" y="1966405"/>
            <a:chExt cx="6796088" cy="1835150"/>
          </a:xfrm>
        </p:grpSpPr>
        <p:grpSp>
          <p:nvGrpSpPr>
            <p:cNvPr id="272398" name="Group 14"/>
            <p:cNvGrpSpPr>
              <a:grpSpLocks/>
            </p:cNvGrpSpPr>
            <p:nvPr/>
          </p:nvGrpSpPr>
          <p:grpSpPr bwMode="auto">
            <a:xfrm>
              <a:off x="2602179" y="2518856"/>
              <a:ext cx="5181600" cy="76200"/>
              <a:chOff x="1152" y="1728"/>
              <a:chExt cx="3264" cy="48"/>
            </a:xfrm>
          </p:grpSpPr>
          <p:sp>
            <p:nvSpPr>
              <p:cNvPr id="272399" name="Freeform 1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400" name="Oval 1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2401" name="Group 17"/>
            <p:cNvGrpSpPr>
              <a:grpSpLocks/>
            </p:cNvGrpSpPr>
            <p:nvPr/>
          </p:nvGrpSpPr>
          <p:grpSpPr bwMode="auto">
            <a:xfrm>
              <a:off x="2602179" y="3242756"/>
              <a:ext cx="5181600" cy="76200"/>
              <a:chOff x="1152" y="1728"/>
              <a:chExt cx="3264" cy="48"/>
            </a:xfrm>
          </p:grpSpPr>
          <p:sp>
            <p:nvSpPr>
              <p:cNvPr id="272402" name="Freeform 1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403" name="Oval 1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2407" name="Line 23"/>
            <p:cNvSpPr>
              <a:spLocks noChangeShapeType="1"/>
            </p:cNvSpPr>
            <p:nvPr/>
          </p:nvSpPr>
          <p:spPr bwMode="auto">
            <a:xfrm>
              <a:off x="1878279" y="2556956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8" name="Line 24"/>
            <p:cNvSpPr>
              <a:spLocks noChangeShapeType="1"/>
            </p:cNvSpPr>
            <p:nvPr/>
          </p:nvSpPr>
          <p:spPr bwMode="auto">
            <a:xfrm flipH="1">
              <a:off x="1878279" y="3280856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9" name="Line 25"/>
            <p:cNvSpPr>
              <a:spLocks noChangeShapeType="1"/>
            </p:cNvSpPr>
            <p:nvPr/>
          </p:nvSpPr>
          <p:spPr bwMode="auto">
            <a:xfrm flipV="1">
              <a:off x="1878279" y="2558143"/>
              <a:ext cx="0" cy="7227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2410" name="Object 26"/>
            <p:cNvGraphicFramePr>
              <a:graphicFrameLocks noChangeAspect="1"/>
            </p:cNvGraphicFramePr>
            <p:nvPr/>
          </p:nvGraphicFramePr>
          <p:xfrm>
            <a:off x="987691" y="2417255"/>
            <a:ext cx="625475" cy="1106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80835" imgH="672808" progId="Equation.DSMT4">
                    <p:embed/>
                  </p:oleObj>
                </mc:Choice>
                <mc:Fallback>
                  <p:oleObj name="Equation" r:id="rId9" imgW="380835" imgH="672808" progId="Equation.DSMT4">
                    <p:embed/>
                    <p:pic>
                      <p:nvPicPr>
                        <p:cNvPr id="0" name="Picture 3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7691" y="2417255"/>
                          <a:ext cx="625475" cy="1106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2412" name="Line 28"/>
            <p:cNvSpPr>
              <a:spLocks noChangeShapeType="1"/>
            </p:cNvSpPr>
            <p:nvPr/>
          </p:nvSpPr>
          <p:spPr bwMode="auto">
            <a:xfrm>
              <a:off x="5219966" y="2545081"/>
              <a:ext cx="3810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2413" name="Object 29"/>
            <p:cNvGraphicFramePr>
              <a:graphicFrameLocks noChangeAspect="1"/>
            </p:cNvGraphicFramePr>
            <p:nvPr/>
          </p:nvGraphicFramePr>
          <p:xfrm>
            <a:off x="4829441" y="1966405"/>
            <a:ext cx="1177925" cy="442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72808" imgH="253890" progId="Equation.DSMT4">
                    <p:embed/>
                  </p:oleObj>
                </mc:Choice>
                <mc:Fallback>
                  <p:oleObj name="Equation" r:id="rId11" imgW="672808" imgH="253890" progId="Equation.DSMT4">
                    <p:embed/>
                    <p:pic>
                      <p:nvPicPr>
                        <p:cNvPr id="0" name="Picture 3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9441" y="1966405"/>
                          <a:ext cx="1177925" cy="4429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2414" name="Object 30"/>
            <p:cNvGraphicFramePr>
              <a:graphicFrameLocks noChangeAspect="1"/>
            </p:cNvGraphicFramePr>
            <p:nvPr/>
          </p:nvGraphicFramePr>
          <p:xfrm>
            <a:off x="3264166" y="2737931"/>
            <a:ext cx="355600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500" imgH="228600" progId="Equation.DSMT4">
                    <p:embed/>
                  </p:oleObj>
                </mc:Choice>
                <mc:Fallback>
                  <p:oleObj name="Equation" r:id="rId13" imgW="190500" imgH="228600" progId="Equation.DSMT4">
                    <p:embed/>
                    <p:pic>
                      <p:nvPicPr>
                        <p:cNvPr id="0" name="Picture 3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166" y="2737931"/>
                          <a:ext cx="355600" cy="425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2415" name="Object 31"/>
            <p:cNvGraphicFramePr>
              <a:graphicFrameLocks noChangeAspect="1"/>
            </p:cNvGraphicFramePr>
            <p:nvPr/>
          </p:nvGraphicFramePr>
          <p:xfrm>
            <a:off x="6089344" y="2722695"/>
            <a:ext cx="1300163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723586" imgH="253890" progId="Equation.DSMT4">
                    <p:embed/>
                  </p:oleObj>
                </mc:Choice>
                <mc:Fallback>
                  <p:oleObj name="Equation" r:id="rId15" imgW="723586" imgH="253890" progId="Equation.DSMT4">
                    <p:embed/>
                    <p:pic>
                      <p:nvPicPr>
                        <p:cNvPr id="0" name="Picture 3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9344" y="2722695"/>
                          <a:ext cx="1300163" cy="454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2416" name="Text Box 32"/>
            <p:cNvSpPr txBox="1">
              <a:spLocks noChangeArrowheads="1"/>
            </p:cNvSpPr>
            <p:nvPr/>
          </p:nvSpPr>
          <p:spPr bwMode="auto">
            <a:xfrm>
              <a:off x="5724791" y="2542669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72417" name="Text Box 33"/>
            <p:cNvSpPr txBox="1">
              <a:spLocks noChangeArrowheads="1"/>
            </p:cNvSpPr>
            <p:nvPr/>
          </p:nvSpPr>
          <p:spPr bwMode="auto">
            <a:xfrm>
              <a:off x="5775591" y="2987169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72418" name="AutoShape 34"/>
            <p:cNvSpPr>
              <a:spLocks noChangeArrowheads="1"/>
            </p:cNvSpPr>
            <p:nvPr/>
          </p:nvSpPr>
          <p:spPr bwMode="auto">
            <a:xfrm>
              <a:off x="4508766" y="2849056"/>
              <a:ext cx="8001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37" name="Line 53"/>
            <p:cNvSpPr>
              <a:spLocks noChangeShapeType="1"/>
            </p:cNvSpPr>
            <p:nvPr/>
          </p:nvSpPr>
          <p:spPr bwMode="auto">
            <a:xfrm>
              <a:off x="2641866" y="2252156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2439" name="Line 55"/>
            <p:cNvSpPr>
              <a:spLocks noChangeShapeType="1"/>
            </p:cNvSpPr>
            <p:nvPr/>
          </p:nvSpPr>
          <p:spPr bwMode="auto">
            <a:xfrm>
              <a:off x="2641866" y="2112456"/>
              <a:ext cx="0" cy="279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2426" name="Object 42"/>
            <p:cNvGraphicFramePr>
              <a:graphicFrameLocks noChangeAspect="1"/>
            </p:cNvGraphicFramePr>
            <p:nvPr/>
          </p:nvGraphicFramePr>
          <p:xfrm>
            <a:off x="3119477" y="2152143"/>
            <a:ext cx="200025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14102" imgH="126780" progId="Equation.DSMT4">
                    <p:embed/>
                  </p:oleObj>
                </mc:Choice>
                <mc:Fallback>
                  <p:oleObj name="Equation" r:id="rId17" imgW="114102" imgH="126780" progId="Equation.DSMT4">
                    <p:embed/>
                    <p:pic>
                      <p:nvPicPr>
                        <p:cNvPr id="0" name="Picture 3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9477" y="2152143"/>
                          <a:ext cx="200025" cy="222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2427" name="Object 43"/>
            <p:cNvGraphicFramePr>
              <a:graphicFrameLocks noChangeAspect="1"/>
            </p:cNvGraphicFramePr>
            <p:nvPr/>
          </p:nvGraphicFramePr>
          <p:xfrm>
            <a:off x="2309626" y="3490405"/>
            <a:ext cx="600075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42603" imgH="177646" progId="Equation.DSMT4">
                    <p:embed/>
                  </p:oleObj>
                </mc:Choice>
                <mc:Fallback>
                  <p:oleObj name="Equation" r:id="rId19" imgW="342603" imgH="177646" progId="Equation.DSMT4">
                    <p:embed/>
                    <p:pic>
                      <p:nvPicPr>
                        <p:cNvPr id="0" name="Picture 3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9626" y="3490405"/>
                          <a:ext cx="600075" cy="31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Line 28"/>
            <p:cNvSpPr>
              <a:spLocks noChangeShapeType="1"/>
            </p:cNvSpPr>
            <p:nvPr/>
          </p:nvSpPr>
          <p:spPr bwMode="auto">
            <a:xfrm flipH="1">
              <a:off x="5181294" y="3280799"/>
              <a:ext cx="3810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5" name="Oval 21"/>
            <p:cNvSpPr>
              <a:spLocks noChangeArrowheads="1"/>
            </p:cNvSpPr>
            <p:nvPr/>
          </p:nvSpPr>
          <p:spPr bwMode="auto">
            <a:xfrm>
              <a:off x="1687779" y="2714798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ext Box 2"/>
          <p:cNvSpPr txBox="1">
            <a:spLocks noChangeArrowheads="1"/>
          </p:cNvSpPr>
          <p:nvPr/>
        </p:nvSpPr>
        <p:spPr bwMode="auto">
          <a:xfrm>
            <a:off x="1970315" y="119746"/>
            <a:ext cx="503513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Exact Solution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3128" y="3950796"/>
            <a:ext cx="559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exact solution (from summing all the reflections):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88249"/>
              </p:ext>
            </p:extLst>
          </p:nvPr>
        </p:nvGraphicFramePr>
        <p:xfrm>
          <a:off x="1093468" y="4549630"/>
          <a:ext cx="6580662" cy="2011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68700" imgH="1092200" progId="Equation.DSMT4">
                  <p:embed/>
                </p:oleObj>
              </mc:Choice>
              <mc:Fallback>
                <p:oleObj name="Equation" r:id="rId3" imgW="3568700" imgH="109220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468" y="4549630"/>
                        <a:ext cx="6580662" cy="2011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71254"/>
              </p:ext>
            </p:extLst>
          </p:nvPr>
        </p:nvGraphicFramePr>
        <p:xfrm>
          <a:off x="3064464" y="3014524"/>
          <a:ext cx="109061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91374" imgH="662989" progId="Equation.DSMT4">
                  <p:embed/>
                </p:oleObj>
              </mc:Choice>
              <mc:Fallback>
                <p:oleObj name="Equation" r:id="rId5" imgW="1091374" imgH="662989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464" y="3014524"/>
                        <a:ext cx="1090613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6" name="Group 105"/>
          <p:cNvGrpSpPr/>
          <p:nvPr/>
        </p:nvGrpSpPr>
        <p:grpSpPr>
          <a:xfrm>
            <a:off x="610505" y="1096510"/>
            <a:ext cx="7501167" cy="2071007"/>
            <a:chOff x="610505" y="1096510"/>
            <a:chExt cx="7501167" cy="2071007"/>
          </a:xfrm>
        </p:grpSpPr>
        <p:grpSp>
          <p:nvGrpSpPr>
            <p:cNvPr id="40" name="Group 20"/>
            <p:cNvGrpSpPr>
              <a:grpSpLocks/>
            </p:cNvGrpSpPr>
            <p:nvPr/>
          </p:nvGrpSpPr>
          <p:grpSpPr bwMode="auto">
            <a:xfrm>
              <a:off x="2300742" y="1977572"/>
              <a:ext cx="5181600" cy="76200"/>
              <a:chOff x="1152" y="1728"/>
              <a:chExt cx="3264" cy="48"/>
            </a:xfrm>
          </p:grpSpPr>
          <p:sp>
            <p:nvSpPr>
              <p:cNvPr id="41" name="Freeform 21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22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23"/>
            <p:cNvGrpSpPr>
              <a:grpSpLocks/>
            </p:cNvGrpSpPr>
            <p:nvPr/>
          </p:nvGrpSpPr>
          <p:grpSpPr bwMode="auto">
            <a:xfrm>
              <a:off x="2300742" y="2701472"/>
              <a:ext cx="5181600" cy="76200"/>
              <a:chOff x="1152" y="1728"/>
              <a:chExt cx="3264" cy="48"/>
            </a:xfrm>
          </p:grpSpPr>
          <p:sp>
            <p:nvSpPr>
              <p:cNvPr id="44" name="Freeform 24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25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Line 29"/>
            <p:cNvSpPr>
              <a:spLocks noChangeShapeType="1"/>
            </p:cNvSpPr>
            <p:nvPr/>
          </p:nvSpPr>
          <p:spPr bwMode="auto">
            <a:xfrm>
              <a:off x="1576842" y="2015672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0"/>
            <p:cNvSpPr>
              <a:spLocks noChangeShapeType="1"/>
            </p:cNvSpPr>
            <p:nvPr/>
          </p:nvSpPr>
          <p:spPr bwMode="auto">
            <a:xfrm flipH="1">
              <a:off x="1576842" y="2739572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1"/>
            <p:cNvSpPr>
              <a:spLocks noChangeShapeType="1"/>
            </p:cNvSpPr>
            <p:nvPr/>
          </p:nvSpPr>
          <p:spPr bwMode="auto">
            <a:xfrm flipV="1">
              <a:off x="1576842" y="2013857"/>
              <a:ext cx="0" cy="7257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0" name="Object 32"/>
            <p:cNvGraphicFramePr>
              <a:graphicFrameLocks noChangeAspect="1"/>
            </p:cNvGraphicFramePr>
            <p:nvPr/>
          </p:nvGraphicFramePr>
          <p:xfrm>
            <a:off x="610505" y="2154916"/>
            <a:ext cx="603250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68280" imgH="253800" progId="Equation.DSMT4">
                    <p:embed/>
                  </p:oleObj>
                </mc:Choice>
                <mc:Fallback>
                  <p:oleObj name="Equation" r:id="rId7" imgW="368280" imgH="253800" progId="Equation.DSMT4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505" y="2154916"/>
                          <a:ext cx="603250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Rectangle 34"/>
            <p:cNvSpPr>
              <a:spLocks noChangeArrowheads="1"/>
            </p:cNvSpPr>
            <p:nvPr/>
          </p:nvSpPr>
          <p:spPr bwMode="auto">
            <a:xfrm>
              <a:off x="7356929" y="2206172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35"/>
            <p:cNvSpPr>
              <a:spLocks noChangeShapeType="1"/>
            </p:cNvSpPr>
            <p:nvPr/>
          </p:nvSpPr>
          <p:spPr bwMode="auto">
            <a:xfrm>
              <a:off x="7483929" y="2015672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36"/>
            <p:cNvSpPr>
              <a:spLocks noChangeShapeType="1"/>
            </p:cNvSpPr>
            <p:nvPr/>
          </p:nvSpPr>
          <p:spPr bwMode="auto">
            <a:xfrm flipH="1">
              <a:off x="7483929" y="2510972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1781629" y="1926772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49"/>
            <p:cNvSpPr>
              <a:spLocks noChangeArrowheads="1"/>
            </p:cNvSpPr>
            <p:nvPr/>
          </p:nvSpPr>
          <p:spPr bwMode="auto">
            <a:xfrm flipH="1">
              <a:off x="2910115" y="1592944"/>
              <a:ext cx="406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3"/>
            <p:cNvSpPr>
              <a:spLocks noChangeArrowheads="1"/>
            </p:cNvSpPr>
            <p:nvPr/>
          </p:nvSpPr>
          <p:spPr bwMode="auto">
            <a:xfrm>
              <a:off x="6560459" y="1554844"/>
              <a:ext cx="406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55"/>
            <p:cNvSpPr txBox="1">
              <a:spLocks noChangeArrowheads="1"/>
            </p:cNvSpPr>
            <p:nvPr/>
          </p:nvSpPr>
          <p:spPr bwMode="auto">
            <a:xfrm>
              <a:off x="2934154" y="1096510"/>
              <a:ext cx="17621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Reflected wave</a:t>
              </a:r>
            </a:p>
          </p:txBody>
        </p:sp>
        <p:graphicFrame>
          <p:nvGraphicFramePr>
            <p:cNvPr id="91" name="Object 84"/>
            <p:cNvGraphicFramePr>
              <a:graphicFrameLocks noChangeAspect="1"/>
            </p:cNvGraphicFramePr>
            <p:nvPr/>
          </p:nvGraphicFramePr>
          <p:xfrm>
            <a:off x="7721147" y="2147208"/>
            <a:ext cx="39052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03112" imgH="228501" progId="Equation.DSMT4">
                    <p:embed/>
                  </p:oleObj>
                </mc:Choice>
                <mc:Fallback>
                  <p:oleObj name="Equation" r:id="rId9" imgW="203112" imgH="228501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21147" y="2147208"/>
                          <a:ext cx="39052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" name="Object 43"/>
            <p:cNvGraphicFramePr>
              <a:graphicFrameLocks noChangeAspect="1"/>
            </p:cNvGraphicFramePr>
            <p:nvPr/>
          </p:nvGraphicFramePr>
          <p:xfrm>
            <a:off x="7116537" y="2872011"/>
            <a:ext cx="6604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8140" imgH="152334" progId="Equation.DSMT4">
                    <p:embed/>
                  </p:oleObj>
                </mc:Choice>
                <mc:Fallback>
                  <p:oleObj name="Equation" r:id="rId11" imgW="368140" imgH="152334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6537" y="2872011"/>
                          <a:ext cx="660400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" name="Object 92"/>
            <p:cNvGraphicFramePr>
              <a:graphicFrameLocks noChangeAspect="1"/>
            </p:cNvGraphicFramePr>
            <p:nvPr/>
          </p:nvGraphicFramePr>
          <p:xfrm>
            <a:off x="2043569" y="2850017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42603" imgH="177646" progId="Equation.DSMT4">
                    <p:embed/>
                  </p:oleObj>
                </mc:Choice>
                <mc:Fallback>
                  <p:oleObj name="Equation" r:id="rId13" imgW="342603" imgH="177646" progId="Equation.DSMT4">
                    <p:embed/>
                    <p:pic>
                      <p:nvPicPr>
                        <p:cNvPr id="0" name="Picture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3569" y="2850017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84"/>
            <p:cNvGraphicFramePr>
              <a:graphicFrameLocks noChangeAspect="1"/>
            </p:cNvGraphicFramePr>
            <p:nvPr/>
          </p:nvGraphicFramePr>
          <p:xfrm>
            <a:off x="4684407" y="2136252"/>
            <a:ext cx="366589" cy="44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90500" imgH="228600" progId="Equation.DSMT4">
                    <p:embed/>
                  </p:oleObj>
                </mc:Choice>
                <mc:Fallback>
                  <p:oleObj name="Equation" r:id="rId15" imgW="190500" imgH="228600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4407" y="2136252"/>
                          <a:ext cx="366589" cy="44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84"/>
            <p:cNvGraphicFramePr>
              <a:graphicFrameLocks noChangeAspect="1"/>
            </p:cNvGraphicFramePr>
            <p:nvPr/>
          </p:nvGraphicFramePr>
          <p:xfrm>
            <a:off x="1786392" y="1318760"/>
            <a:ext cx="392112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203112" imgH="241195" progId="Equation.DSMT4">
                    <p:embed/>
                  </p:oleObj>
                </mc:Choice>
                <mc:Fallback>
                  <p:oleObj name="Equation" r:id="rId17" imgW="203112" imgH="241195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6392" y="1318760"/>
                          <a:ext cx="392112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6" name="Text Box 32"/>
            <p:cNvSpPr txBox="1">
              <a:spLocks noChangeArrowheads="1"/>
            </p:cNvSpPr>
            <p:nvPr/>
          </p:nvSpPr>
          <p:spPr bwMode="auto">
            <a:xfrm>
              <a:off x="5448754" y="1123273"/>
              <a:ext cx="159543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Incident wave</a:t>
              </a:r>
            </a:p>
          </p:txBody>
        </p:sp>
        <p:grpSp>
          <p:nvGrpSpPr>
            <p:cNvPr id="97" name="Group 24"/>
            <p:cNvGrpSpPr>
              <a:grpSpLocks/>
            </p:cNvGrpSpPr>
            <p:nvPr/>
          </p:nvGrpSpPr>
          <p:grpSpPr bwMode="auto">
            <a:xfrm flipH="1">
              <a:off x="5833151" y="1681002"/>
              <a:ext cx="711200" cy="319087"/>
              <a:chOff x="3632" y="564"/>
              <a:chExt cx="456" cy="217"/>
            </a:xfrm>
          </p:grpSpPr>
          <p:sp>
            <p:nvSpPr>
              <p:cNvPr id="98" name="Line 25"/>
              <p:cNvSpPr>
                <a:spLocks noChangeShapeType="1"/>
              </p:cNvSpPr>
              <p:nvPr/>
            </p:nvSpPr>
            <p:spPr bwMode="auto">
              <a:xfrm flipV="1">
                <a:off x="3632" y="564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26"/>
              <p:cNvSpPr>
                <a:spLocks noChangeShapeType="1"/>
              </p:cNvSpPr>
              <p:nvPr/>
            </p:nvSpPr>
            <p:spPr bwMode="auto">
              <a:xfrm>
                <a:off x="4080" y="565"/>
                <a:ext cx="0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" name="Group 28"/>
            <p:cNvGrpSpPr>
              <a:grpSpLocks/>
            </p:cNvGrpSpPr>
            <p:nvPr/>
          </p:nvGrpSpPr>
          <p:grpSpPr bwMode="auto">
            <a:xfrm>
              <a:off x="3354615" y="1812584"/>
              <a:ext cx="787400" cy="193675"/>
              <a:chOff x="3624" y="564"/>
              <a:chExt cx="456" cy="222"/>
            </a:xfrm>
          </p:grpSpPr>
          <p:sp>
            <p:nvSpPr>
              <p:cNvPr id="101" name="Line 29"/>
              <p:cNvSpPr>
                <a:spLocks noChangeShapeType="1"/>
              </p:cNvSpPr>
              <p:nvPr/>
            </p:nvSpPr>
            <p:spPr bwMode="auto">
              <a:xfrm flipV="1">
                <a:off x="3624" y="564"/>
                <a:ext cx="456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30"/>
              <p:cNvSpPr>
                <a:spLocks noChangeShapeType="1"/>
              </p:cNvSpPr>
              <p:nvPr/>
            </p:nvSpPr>
            <p:spPr bwMode="auto">
              <a:xfrm>
                <a:off x="4072" y="568"/>
                <a:ext cx="0" cy="21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" name="Oval 27"/>
            <p:cNvSpPr>
              <a:spLocks noChangeArrowheads="1"/>
            </p:cNvSpPr>
            <p:nvPr/>
          </p:nvSpPr>
          <p:spPr bwMode="auto">
            <a:xfrm>
              <a:off x="1386342" y="2129970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415131" y="2068283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447785" y="2253341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9243933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ext Box 2"/>
          <p:cNvSpPr txBox="1">
            <a:spLocks noChangeArrowheads="1"/>
          </p:cNvSpPr>
          <p:nvPr/>
        </p:nvSpPr>
        <p:spPr bwMode="auto">
          <a:xfrm>
            <a:off x="3167743" y="163290"/>
            <a:ext cx="25908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Example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332807" name="Object 7"/>
          <p:cNvGraphicFramePr>
            <a:graphicFrameLocks noChangeAspect="1"/>
          </p:cNvGraphicFramePr>
          <p:nvPr/>
        </p:nvGraphicFramePr>
        <p:xfrm>
          <a:off x="1477283" y="5831113"/>
          <a:ext cx="244951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59866" imgH="393529" progId="Equation.DSMT4">
                  <p:embed/>
                </p:oleObj>
              </mc:Choice>
              <mc:Fallback>
                <p:oleObj name="Equation" r:id="rId3" imgW="1459866" imgH="393529" progId="Equation.DSMT4">
                  <p:embed/>
                  <p:pic>
                    <p:nvPicPr>
                      <p:cNvPr id="0" name="Picture 4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283" y="5831113"/>
                        <a:ext cx="2449513" cy="6524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8" name="Object 8"/>
          <p:cNvGraphicFramePr>
            <a:graphicFrameLocks noChangeAspect="1"/>
          </p:cNvGraphicFramePr>
          <p:nvPr/>
        </p:nvGraphicFramePr>
        <p:xfrm>
          <a:off x="4568372" y="5820456"/>
          <a:ext cx="249396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85900" imgH="393700" progId="Equation.DSMT4">
                  <p:embed/>
                </p:oleObj>
              </mc:Choice>
              <mc:Fallback>
                <p:oleObj name="Equation" r:id="rId5" imgW="1485900" imgH="393700" progId="Equation.DSMT4">
                  <p:embed/>
                  <p:pic>
                    <p:nvPicPr>
                      <p:cNvPr id="0" name="Picture 4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372" y="5820456"/>
                        <a:ext cx="2493963" cy="6524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943596"/>
              </p:ext>
            </p:extLst>
          </p:nvPr>
        </p:nvGraphicFramePr>
        <p:xfrm>
          <a:off x="5733921" y="3940968"/>
          <a:ext cx="29797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81200" imgH="254000" progId="Equation.DSMT4">
                  <p:embed/>
                </p:oleObj>
              </mc:Choice>
              <mc:Fallback>
                <p:oleObj name="Equation" r:id="rId7" imgW="1981200" imgH="254000" progId="Equation.DSMT4">
                  <p:embed/>
                  <p:pic>
                    <p:nvPicPr>
                      <p:cNvPr id="0" name="Picture 4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3921" y="3940968"/>
                        <a:ext cx="2979738" cy="3825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1164772" y="3454797"/>
            <a:ext cx="3709640" cy="1757642"/>
            <a:chOff x="1121229" y="3313283"/>
            <a:chExt cx="3709640" cy="1757642"/>
          </a:xfrm>
        </p:grpSpPr>
        <p:graphicFrame>
          <p:nvGraphicFramePr>
            <p:cNvPr id="332803" name="Object 3"/>
            <p:cNvGraphicFramePr>
              <a:graphicFrameLocks noChangeAspect="1"/>
            </p:cNvGraphicFramePr>
            <p:nvPr/>
          </p:nvGraphicFramePr>
          <p:xfrm>
            <a:off x="2609170" y="3898182"/>
            <a:ext cx="1357312" cy="4370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87058" imgH="253890" progId="Equation.DSMT4">
                    <p:embed/>
                  </p:oleObj>
                </mc:Choice>
                <mc:Fallback>
                  <p:oleObj name="Equation" r:id="rId9" imgW="787058" imgH="253890" progId="Equation.DSMT4">
                    <p:embed/>
                    <p:pic>
                      <p:nvPicPr>
                        <p:cNvPr id="0" name="Picture 4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9170" y="3898182"/>
                          <a:ext cx="1357312" cy="4370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Line 60"/>
            <p:cNvSpPr>
              <a:spLocks noChangeShapeType="1"/>
            </p:cNvSpPr>
            <p:nvPr/>
          </p:nvSpPr>
          <p:spPr bwMode="auto">
            <a:xfrm flipV="1">
              <a:off x="1565731" y="4575623"/>
              <a:ext cx="29899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61"/>
            <p:cNvSpPr>
              <a:spLocks noChangeShapeType="1"/>
            </p:cNvSpPr>
            <p:nvPr/>
          </p:nvSpPr>
          <p:spPr bwMode="auto">
            <a:xfrm>
              <a:off x="2327729" y="3369125"/>
              <a:ext cx="0" cy="170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3" name="Object 63"/>
            <p:cNvGraphicFramePr>
              <a:graphicFrameLocks noChangeAspect="1"/>
            </p:cNvGraphicFramePr>
            <p:nvPr/>
          </p:nvGraphicFramePr>
          <p:xfrm>
            <a:off x="1510847" y="3758520"/>
            <a:ext cx="646113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93529" imgH="253890" progId="Equation.DSMT4">
                    <p:embed/>
                  </p:oleObj>
                </mc:Choice>
                <mc:Fallback>
                  <p:oleObj name="Equation" r:id="rId11" imgW="393529" imgH="253890" progId="Equation.DSMT4">
                    <p:embed/>
                    <p:pic>
                      <p:nvPicPr>
                        <p:cNvPr id="0" name="Picture 4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0847" y="3758520"/>
                          <a:ext cx="646113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Line 64"/>
            <p:cNvSpPr>
              <a:spLocks noChangeShapeType="1"/>
            </p:cNvSpPr>
            <p:nvPr/>
          </p:nvSpPr>
          <p:spPr bwMode="auto">
            <a:xfrm flipV="1">
              <a:off x="2327729" y="3585025"/>
              <a:ext cx="0" cy="1003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71"/>
            <p:cNvSpPr>
              <a:spLocks noChangeShapeType="1"/>
            </p:cNvSpPr>
            <p:nvPr/>
          </p:nvSpPr>
          <p:spPr bwMode="auto">
            <a:xfrm>
              <a:off x="2327729" y="3701139"/>
              <a:ext cx="16510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72"/>
            <p:cNvSpPr>
              <a:spLocks noChangeShapeType="1"/>
            </p:cNvSpPr>
            <p:nvPr/>
          </p:nvSpPr>
          <p:spPr bwMode="auto">
            <a:xfrm>
              <a:off x="1121229" y="4588325"/>
              <a:ext cx="12319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73"/>
            <p:cNvSpPr>
              <a:spLocks noChangeShapeType="1"/>
            </p:cNvSpPr>
            <p:nvPr/>
          </p:nvSpPr>
          <p:spPr bwMode="auto">
            <a:xfrm>
              <a:off x="2331357" y="3690253"/>
              <a:ext cx="0" cy="9017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2810" name="Object 10"/>
            <p:cNvGraphicFramePr>
              <a:graphicFrameLocks noChangeAspect="1"/>
            </p:cNvGraphicFramePr>
            <p:nvPr/>
          </p:nvGraphicFramePr>
          <p:xfrm>
            <a:off x="4688794" y="4463143"/>
            <a:ext cx="142075" cy="242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88746" imgH="152136" progId="Equation.DSMT4">
                    <p:embed/>
                  </p:oleObj>
                </mc:Choice>
                <mc:Fallback>
                  <p:oleObj name="Equation" r:id="rId13" imgW="88746" imgH="152136" progId="Equation.DSMT4">
                    <p:embed/>
                    <p:pic>
                      <p:nvPicPr>
                        <p:cNvPr id="0" name="Picture 4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8794" y="4463143"/>
                          <a:ext cx="142075" cy="2426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2811" name="Object 11"/>
            <p:cNvGraphicFramePr>
              <a:graphicFrameLocks noChangeAspect="1"/>
            </p:cNvGraphicFramePr>
            <p:nvPr/>
          </p:nvGraphicFramePr>
          <p:xfrm>
            <a:off x="2903765" y="3313283"/>
            <a:ext cx="383722" cy="296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28402" imgH="177646" progId="Equation.DSMT4">
                    <p:embed/>
                  </p:oleObj>
                </mc:Choice>
                <mc:Fallback>
                  <p:oleObj name="Equation" r:id="rId15" imgW="228402" imgH="177646" progId="Equation.DSMT4">
                    <p:embed/>
                    <p:pic>
                      <p:nvPicPr>
                        <p:cNvPr id="0" name="Picture 4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3765" y="3313283"/>
                          <a:ext cx="383722" cy="296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4" name="Object 1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807151"/>
              </p:ext>
            </p:extLst>
          </p:nvPr>
        </p:nvGraphicFramePr>
        <p:xfrm>
          <a:off x="5717949" y="4555728"/>
          <a:ext cx="17764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20480" imgH="393480" progId="Equation.DSMT4">
                  <p:embed/>
                </p:oleObj>
              </mc:Choice>
              <mc:Fallback>
                <p:oleObj name="Equation" r:id="rId17" imgW="1320480" imgH="393480" progId="Equation.DSMT4">
                  <p:embed/>
                  <p:pic>
                    <p:nvPicPr>
                      <p:cNvPr id="0" name="Picture 4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949" y="4555728"/>
                        <a:ext cx="1776412" cy="568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69"/>
          <p:cNvGrpSpPr/>
          <p:nvPr/>
        </p:nvGrpSpPr>
        <p:grpSpPr>
          <a:xfrm>
            <a:off x="310693" y="1014413"/>
            <a:ext cx="8419649" cy="2186669"/>
            <a:chOff x="321579" y="949099"/>
            <a:chExt cx="8419649" cy="2186669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044245" y="1915887"/>
              <a:ext cx="5181602" cy="76200"/>
              <a:chOff x="1152" y="1728"/>
              <a:chExt cx="3264" cy="48"/>
            </a:xfrm>
          </p:grpSpPr>
          <p:sp>
            <p:nvSpPr>
              <p:cNvPr id="36" name="Freeform 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2044245" y="2639787"/>
              <a:ext cx="5181602" cy="76200"/>
              <a:chOff x="1152" y="1728"/>
              <a:chExt cx="3264" cy="48"/>
            </a:xfrm>
          </p:grpSpPr>
          <p:sp>
            <p:nvSpPr>
              <p:cNvPr id="34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>
              <a:off x="1320345" y="1953987"/>
              <a:ext cx="7905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 flipH="1">
              <a:off x="1320345" y="2677887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V="1">
              <a:off x="1320345" y="1959429"/>
              <a:ext cx="0" cy="7184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" name="Object 16"/>
            <p:cNvGraphicFramePr>
              <a:graphicFrameLocks noChangeAspect="1"/>
            </p:cNvGraphicFramePr>
            <p:nvPr/>
          </p:nvGraphicFramePr>
          <p:xfrm>
            <a:off x="321579" y="2126342"/>
            <a:ext cx="604838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68280" imgH="253800" progId="Equation.DSMT4">
                    <p:embed/>
                  </p:oleObj>
                </mc:Choice>
                <mc:Fallback>
                  <p:oleObj name="Equation" r:id="rId19" imgW="368280" imgH="253800" progId="Equation.DSMT4">
                    <p:embed/>
                    <p:pic>
                      <p:nvPicPr>
                        <p:cNvPr id="0" name="Picture 4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579" y="2126342"/>
                          <a:ext cx="604838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7100434" y="2144487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7227434" y="1953987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 flipH="1">
              <a:off x="7227434" y="2449287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AutoShape 27"/>
            <p:cNvSpPr>
              <a:spLocks noChangeArrowheads="1"/>
            </p:cNvSpPr>
            <p:nvPr/>
          </p:nvSpPr>
          <p:spPr bwMode="auto">
            <a:xfrm>
              <a:off x="6452734" y="1560287"/>
              <a:ext cx="406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31"/>
            <p:cNvSpPr>
              <a:spLocks noChangeArrowheads="1"/>
            </p:cNvSpPr>
            <p:nvPr/>
          </p:nvSpPr>
          <p:spPr bwMode="auto">
            <a:xfrm flipH="1">
              <a:off x="3265033" y="1560287"/>
              <a:ext cx="406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32"/>
            <p:cNvSpPr txBox="1">
              <a:spLocks noChangeArrowheads="1"/>
            </p:cNvSpPr>
            <p:nvPr/>
          </p:nvSpPr>
          <p:spPr bwMode="auto">
            <a:xfrm>
              <a:off x="5522458" y="949099"/>
              <a:ext cx="15953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Incident wave</a:t>
              </a:r>
            </a:p>
          </p:txBody>
        </p:sp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3122158" y="949099"/>
              <a:ext cx="17620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Reflected wave</a:t>
              </a:r>
            </a:p>
          </p:txBody>
        </p:sp>
        <p:sp>
          <p:nvSpPr>
            <p:cNvPr id="25" name="Rectangle 48"/>
            <p:cNvSpPr>
              <a:spLocks noChangeArrowheads="1"/>
            </p:cNvSpPr>
            <p:nvPr/>
          </p:nvSpPr>
          <p:spPr bwMode="auto">
            <a:xfrm>
              <a:off x="1550532" y="1865087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5725887" y="1635086"/>
              <a:ext cx="990469" cy="317500"/>
              <a:chOff x="7532915" y="4835484"/>
              <a:chExt cx="990469" cy="317500"/>
            </a:xfrm>
          </p:grpSpPr>
          <p:sp>
            <p:nvSpPr>
              <p:cNvPr id="30" name="Line 26"/>
              <p:cNvSpPr>
                <a:spLocks noChangeShapeType="1"/>
              </p:cNvSpPr>
              <p:nvPr/>
            </p:nvSpPr>
            <p:spPr bwMode="auto">
              <a:xfrm flipH="1">
                <a:off x="8020050" y="4835484"/>
                <a:ext cx="0" cy="3175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>
                <a:off x="7532915" y="4844011"/>
                <a:ext cx="50074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641" y="5148812"/>
                <a:ext cx="50074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3777344" y="1638299"/>
              <a:ext cx="990600" cy="317500"/>
              <a:chOff x="3984172" y="1747155"/>
              <a:chExt cx="990600" cy="317500"/>
            </a:xfrm>
          </p:grpSpPr>
          <p:grpSp>
            <p:nvGrpSpPr>
              <p:cNvPr id="59" name="Group 58"/>
              <p:cNvGrpSpPr/>
              <p:nvPr/>
            </p:nvGrpSpPr>
            <p:grpSpPr>
              <a:xfrm flipH="1">
                <a:off x="3984172" y="1752599"/>
                <a:ext cx="990600" cy="304801"/>
                <a:chOff x="5660572" y="1763485"/>
                <a:chExt cx="990600" cy="304801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>
                  <a:off x="5660572" y="1763485"/>
                  <a:ext cx="500743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6150429" y="2068286"/>
                  <a:ext cx="500743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Line 26"/>
              <p:cNvSpPr>
                <a:spLocks noChangeShapeType="1"/>
              </p:cNvSpPr>
              <p:nvPr/>
            </p:nvSpPr>
            <p:spPr bwMode="auto">
              <a:xfrm flipH="1">
                <a:off x="4484914" y="1747155"/>
                <a:ext cx="0" cy="3175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64" name="Object 84"/>
            <p:cNvGraphicFramePr>
              <a:graphicFrameLocks noChangeAspect="1"/>
            </p:cNvGraphicFramePr>
            <p:nvPr/>
          </p:nvGraphicFramePr>
          <p:xfrm>
            <a:off x="7461703" y="2102819"/>
            <a:ext cx="1279525" cy="4018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812447" imgH="253890" progId="Equation.DSMT4">
                    <p:embed/>
                  </p:oleObj>
                </mc:Choice>
                <mc:Fallback>
                  <p:oleObj name="Equation" r:id="rId21" imgW="812447" imgH="253890" progId="Equation.DSMT4">
                    <p:embed/>
                    <p:pic>
                      <p:nvPicPr>
                        <p:cNvPr id="0" name="Picture 4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1703" y="2102819"/>
                          <a:ext cx="1279525" cy="4018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43"/>
            <p:cNvGraphicFramePr>
              <a:graphicFrameLocks noChangeAspect="1"/>
            </p:cNvGraphicFramePr>
            <p:nvPr/>
          </p:nvGraphicFramePr>
          <p:xfrm>
            <a:off x="6493329" y="2804950"/>
            <a:ext cx="1464129" cy="330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1002865" imgH="228501" progId="Equation.DSMT4">
                    <p:embed/>
                  </p:oleObj>
                </mc:Choice>
                <mc:Fallback>
                  <p:oleObj name="Equation" r:id="rId23" imgW="1002865" imgH="228501" progId="Equation.DSMT4">
                    <p:embed/>
                    <p:pic>
                      <p:nvPicPr>
                        <p:cNvPr id="0" name="Picture 4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3329" y="2804950"/>
                          <a:ext cx="1464129" cy="3308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66"/>
            <p:cNvGraphicFramePr>
              <a:graphicFrameLocks noChangeAspect="1"/>
            </p:cNvGraphicFramePr>
            <p:nvPr/>
          </p:nvGraphicFramePr>
          <p:xfrm>
            <a:off x="1793196" y="2741159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342603" imgH="177646" progId="Equation.DSMT4">
                    <p:embed/>
                  </p:oleObj>
                </mc:Choice>
                <mc:Fallback>
                  <p:oleObj name="Equation" r:id="rId25" imgW="342603" imgH="177646" progId="Equation.DSMT4">
                    <p:embed/>
                    <p:pic>
                      <p:nvPicPr>
                        <p:cNvPr id="0" name="Picture 4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3196" y="2741159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2815" name="Object 15"/>
            <p:cNvGraphicFramePr>
              <a:graphicFrameLocks noChangeAspect="1"/>
            </p:cNvGraphicFramePr>
            <p:nvPr/>
          </p:nvGraphicFramePr>
          <p:xfrm>
            <a:off x="3405188" y="2135188"/>
            <a:ext cx="2139950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1358310" imgH="253890" progId="Equation.DSMT4">
                    <p:embed/>
                  </p:oleObj>
                </mc:Choice>
                <mc:Fallback>
                  <p:oleObj name="Equation" r:id="rId27" imgW="1358310" imgH="253890" progId="Equation.DSMT4">
                    <p:embed/>
                    <p:pic>
                      <p:nvPicPr>
                        <p:cNvPr id="0" name="Picture 4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5188" y="2135188"/>
                          <a:ext cx="2139950" cy="40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2816" name="Object 16"/>
            <p:cNvGraphicFramePr>
              <a:graphicFrameLocks noChangeAspect="1"/>
            </p:cNvGraphicFramePr>
            <p:nvPr/>
          </p:nvGraphicFramePr>
          <p:xfrm>
            <a:off x="1123950" y="1330325"/>
            <a:ext cx="1219200" cy="401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774364" imgH="253890" progId="Equation.DSMT4">
                    <p:embed/>
                  </p:oleObj>
                </mc:Choice>
                <mc:Fallback>
                  <p:oleObj name="Equation" r:id="rId29" imgW="774364" imgH="253890" progId="Equation.DSMT4">
                    <p:embed/>
                    <p:pic>
                      <p:nvPicPr>
                        <p:cNvPr id="0" name="Picture 4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3950" y="1330325"/>
                          <a:ext cx="1219200" cy="401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Oval 11"/>
            <p:cNvSpPr>
              <a:spLocks noChangeArrowheads="1"/>
            </p:cNvSpPr>
            <p:nvPr/>
          </p:nvSpPr>
          <p:spPr bwMode="auto">
            <a:xfrm>
              <a:off x="1129845" y="2111829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164753" y="203562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186521" y="224245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ext Box 2"/>
          <p:cNvSpPr txBox="1">
            <a:spLocks noChangeArrowheads="1"/>
          </p:cNvSpPr>
          <p:nvPr/>
        </p:nvSpPr>
        <p:spPr bwMode="auto">
          <a:xfrm>
            <a:off x="2786744" y="97974"/>
            <a:ext cx="3331029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Example (cont.)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393391" y="3534755"/>
            <a:ext cx="8038327" cy="2698941"/>
            <a:chOff x="76557" y="3212192"/>
            <a:chExt cx="8038327" cy="2698941"/>
          </a:xfrm>
        </p:grpSpPr>
        <p:graphicFrame>
          <p:nvGraphicFramePr>
            <p:cNvPr id="50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5842281"/>
                </p:ext>
              </p:extLst>
            </p:nvPr>
          </p:nvGraphicFramePr>
          <p:xfrm>
            <a:off x="2434079" y="3857551"/>
            <a:ext cx="5443538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060700" imgH="279400" progId="Equation.DSMT4">
                    <p:embed/>
                  </p:oleObj>
                </mc:Choice>
                <mc:Fallback>
                  <p:oleObj name="Equation" r:id="rId3" imgW="3060700" imgH="279400" progId="Equation.DSMT4">
                    <p:embed/>
                    <p:pic>
                      <p:nvPicPr>
                        <p:cNvPr id="0" name="Picture 4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4079" y="3857551"/>
                          <a:ext cx="5443538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1673375"/>
                </p:ext>
              </p:extLst>
            </p:nvPr>
          </p:nvGraphicFramePr>
          <p:xfrm>
            <a:off x="2985255" y="3212192"/>
            <a:ext cx="3070225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675673" imgH="253890" progId="Equation.DSMT4">
                    <p:embed/>
                  </p:oleObj>
                </mc:Choice>
                <mc:Fallback>
                  <p:oleObj name="Equation" r:id="rId5" imgW="1675673" imgH="253890" progId="Equation.DSMT4">
                    <p:embed/>
                    <p:pic>
                      <p:nvPicPr>
                        <p:cNvPr id="0" name="Picture 4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5255" y="3212192"/>
                          <a:ext cx="3070225" cy="465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Text Box 39"/>
            <p:cNvSpPr txBox="1">
              <a:spLocks noChangeArrowheads="1"/>
            </p:cNvSpPr>
            <p:nvPr/>
          </p:nvSpPr>
          <p:spPr bwMode="auto">
            <a:xfrm>
              <a:off x="1903475" y="3238563"/>
              <a:ext cx="1056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Incident:</a:t>
              </a:r>
            </a:p>
          </p:txBody>
        </p:sp>
        <p:sp>
          <p:nvSpPr>
            <p:cNvPr id="55" name="Text Box 40"/>
            <p:cNvSpPr txBox="1">
              <a:spLocks noChangeArrowheads="1"/>
            </p:cNvSpPr>
            <p:nvPr/>
          </p:nvSpPr>
          <p:spPr bwMode="auto">
            <a:xfrm>
              <a:off x="1165225" y="3922713"/>
              <a:ext cx="12234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Reflected:</a:t>
              </a:r>
            </a:p>
          </p:txBody>
        </p:sp>
        <p:sp>
          <p:nvSpPr>
            <p:cNvPr id="56" name="Text Box 41"/>
            <p:cNvSpPr txBox="1">
              <a:spLocks noChangeArrowheads="1"/>
            </p:cNvSpPr>
            <p:nvPr/>
          </p:nvSpPr>
          <p:spPr bwMode="auto">
            <a:xfrm>
              <a:off x="496750" y="4688013"/>
              <a:ext cx="15055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Re-reflected:</a:t>
              </a:r>
            </a:p>
          </p:txBody>
        </p:sp>
        <p:graphicFrame>
          <p:nvGraphicFramePr>
            <p:cNvPr id="57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7744638"/>
                </p:ext>
              </p:extLst>
            </p:nvPr>
          </p:nvGraphicFramePr>
          <p:xfrm>
            <a:off x="2068006" y="4660686"/>
            <a:ext cx="5862637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238500" imgH="254000" progId="Equation.DSMT4">
                    <p:embed/>
                  </p:oleObj>
                </mc:Choice>
                <mc:Fallback>
                  <p:oleObj name="Equation" r:id="rId7" imgW="3238500" imgH="254000" progId="Equation.DSMT4">
                    <p:embed/>
                    <p:pic>
                      <p:nvPicPr>
                        <p:cNvPr id="0" name="Picture 4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8006" y="4660686"/>
                          <a:ext cx="5862637" cy="463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1312991"/>
                </p:ext>
              </p:extLst>
            </p:nvPr>
          </p:nvGraphicFramePr>
          <p:xfrm>
            <a:off x="2003009" y="5438058"/>
            <a:ext cx="6111875" cy="473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632200" imgH="279400" progId="Equation.DSMT4">
                    <p:embed/>
                  </p:oleObj>
                </mc:Choice>
                <mc:Fallback>
                  <p:oleObj name="Equation" r:id="rId9" imgW="3632200" imgH="279400" progId="Equation.DSMT4">
                    <p:embed/>
                    <p:pic>
                      <p:nvPicPr>
                        <p:cNvPr id="0" name="Picture 4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3009" y="5438058"/>
                          <a:ext cx="6111875" cy="473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Text Box 43"/>
            <p:cNvSpPr txBox="1">
              <a:spLocks noChangeArrowheads="1"/>
            </p:cNvSpPr>
            <p:nvPr/>
          </p:nvSpPr>
          <p:spPr bwMode="auto">
            <a:xfrm>
              <a:off x="76557" y="5502955"/>
              <a:ext cx="17876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Re-re-reflected: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20673" y="992638"/>
            <a:ext cx="8409670" cy="2164901"/>
            <a:chOff x="320673" y="992638"/>
            <a:chExt cx="8409670" cy="2164901"/>
          </a:xfrm>
        </p:grpSpPr>
        <p:grpSp>
          <p:nvGrpSpPr>
            <p:cNvPr id="98" name="Group 4"/>
            <p:cNvGrpSpPr>
              <a:grpSpLocks/>
            </p:cNvGrpSpPr>
            <p:nvPr/>
          </p:nvGrpSpPr>
          <p:grpSpPr bwMode="auto">
            <a:xfrm>
              <a:off x="2000700" y="1959426"/>
              <a:ext cx="5181602" cy="76200"/>
              <a:chOff x="1152" y="1728"/>
              <a:chExt cx="3264" cy="48"/>
            </a:xfrm>
          </p:grpSpPr>
          <p:sp>
            <p:nvSpPr>
              <p:cNvPr id="131" name="Freeform 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9" name="Group 7"/>
            <p:cNvGrpSpPr>
              <a:grpSpLocks/>
            </p:cNvGrpSpPr>
            <p:nvPr/>
          </p:nvGrpSpPr>
          <p:grpSpPr bwMode="auto">
            <a:xfrm>
              <a:off x="2000700" y="2683326"/>
              <a:ext cx="5181602" cy="76200"/>
              <a:chOff x="1152" y="1728"/>
              <a:chExt cx="3264" cy="48"/>
            </a:xfrm>
          </p:grpSpPr>
          <p:sp>
            <p:nvSpPr>
              <p:cNvPr id="129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" name="Line 13"/>
            <p:cNvSpPr>
              <a:spLocks noChangeShapeType="1"/>
            </p:cNvSpPr>
            <p:nvPr/>
          </p:nvSpPr>
          <p:spPr bwMode="auto">
            <a:xfrm>
              <a:off x="1276800" y="1997526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 flipH="1">
              <a:off x="1276800" y="2721426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15"/>
            <p:cNvSpPr>
              <a:spLocks noChangeShapeType="1"/>
            </p:cNvSpPr>
            <p:nvPr/>
          </p:nvSpPr>
          <p:spPr bwMode="auto">
            <a:xfrm flipV="1">
              <a:off x="1276800" y="1992086"/>
              <a:ext cx="0" cy="7293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" name="Object 16"/>
            <p:cNvGraphicFramePr>
              <a:graphicFrameLocks noChangeAspect="1"/>
            </p:cNvGraphicFramePr>
            <p:nvPr/>
          </p:nvGraphicFramePr>
          <p:xfrm>
            <a:off x="320673" y="2147433"/>
            <a:ext cx="603250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68280" imgH="253800" progId="Equation.DSMT4">
                    <p:embed/>
                  </p:oleObj>
                </mc:Choice>
                <mc:Fallback>
                  <p:oleObj name="Equation" r:id="rId11" imgW="368280" imgH="253800" progId="Equation.DSMT4">
                    <p:embed/>
                    <p:pic>
                      <p:nvPicPr>
                        <p:cNvPr id="0" name="Picture 4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673" y="2147433"/>
                          <a:ext cx="603250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" name="Rectangle 18"/>
            <p:cNvSpPr>
              <a:spLocks noChangeArrowheads="1"/>
            </p:cNvSpPr>
            <p:nvPr/>
          </p:nvSpPr>
          <p:spPr bwMode="auto">
            <a:xfrm>
              <a:off x="7056889" y="2188026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9"/>
            <p:cNvSpPr>
              <a:spLocks noChangeShapeType="1"/>
            </p:cNvSpPr>
            <p:nvPr/>
          </p:nvSpPr>
          <p:spPr bwMode="auto">
            <a:xfrm>
              <a:off x="7183889" y="1997526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20"/>
            <p:cNvSpPr>
              <a:spLocks noChangeShapeType="1"/>
            </p:cNvSpPr>
            <p:nvPr/>
          </p:nvSpPr>
          <p:spPr bwMode="auto">
            <a:xfrm flipH="1">
              <a:off x="7183889" y="2492826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Text Box 22"/>
            <p:cNvSpPr txBox="1">
              <a:spLocks noChangeArrowheads="1"/>
            </p:cNvSpPr>
            <p:nvPr/>
          </p:nvSpPr>
          <p:spPr bwMode="auto">
            <a:xfrm>
              <a:off x="3290431" y="2142895"/>
              <a:ext cx="24625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</a:rPr>
                <a:t>Z</a:t>
              </a:r>
              <a:r>
                <a:rPr lang="en-US" sz="2000" baseline="-25000" dirty="0">
                  <a:latin typeface="Times New Roman" pitchFamily="18" charset="0"/>
                </a:rPr>
                <a:t>0 </a:t>
              </a:r>
              <a:r>
                <a:rPr lang="en-US" sz="2000" dirty="0">
                  <a:latin typeface="Times New Roman" pitchFamily="18" charset="0"/>
                </a:rPr>
                <a:t> = 75 [</a:t>
              </a:r>
              <a:r>
                <a:rPr lang="en-US" sz="2000" dirty="0">
                  <a:latin typeface="Times New Roman" pitchFamily="18" charset="0"/>
                  <a:sym typeface="Symbol"/>
                </a:rPr>
                <a:t>],   </a:t>
              </a:r>
              <a:r>
                <a:rPr lang="en-US" sz="2000" i="1" dirty="0">
                  <a:latin typeface="Times New Roman" pitchFamily="18" charset="0"/>
                  <a:sym typeface="Symbol"/>
                </a:rPr>
                <a:t></a:t>
              </a:r>
              <a:r>
                <a:rPr lang="en-US" sz="2000" i="1" baseline="-25000" dirty="0">
                  <a:latin typeface="Times New Roman" pitchFamily="18" charset="0"/>
                  <a:sym typeface="Symbol"/>
                </a:rPr>
                <a:t>r</a:t>
              </a:r>
              <a:r>
                <a:rPr lang="en-US" sz="2000" dirty="0">
                  <a:latin typeface="Times New Roman" pitchFamily="18" charset="0"/>
                  <a:sym typeface="Symbol"/>
                </a:rPr>
                <a:t> = 2.1</a:t>
              </a:r>
              <a:endParaRPr lang="en-US" sz="2000" baseline="-25000" dirty="0">
                <a:latin typeface="Times New Roman" pitchFamily="18" charset="0"/>
              </a:endParaRPr>
            </a:p>
          </p:txBody>
        </p:sp>
        <p:sp>
          <p:nvSpPr>
            <p:cNvPr id="111" name="AutoShape 27"/>
            <p:cNvSpPr>
              <a:spLocks noChangeArrowheads="1"/>
            </p:cNvSpPr>
            <p:nvPr/>
          </p:nvSpPr>
          <p:spPr bwMode="auto">
            <a:xfrm>
              <a:off x="6409189" y="1603826"/>
              <a:ext cx="406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AutoShape 31"/>
            <p:cNvSpPr>
              <a:spLocks noChangeArrowheads="1"/>
            </p:cNvSpPr>
            <p:nvPr/>
          </p:nvSpPr>
          <p:spPr bwMode="auto">
            <a:xfrm flipH="1">
              <a:off x="3221488" y="1603826"/>
              <a:ext cx="406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Text Box 32"/>
            <p:cNvSpPr txBox="1">
              <a:spLocks noChangeArrowheads="1"/>
            </p:cNvSpPr>
            <p:nvPr/>
          </p:nvSpPr>
          <p:spPr bwMode="auto">
            <a:xfrm>
              <a:off x="5478913" y="992638"/>
              <a:ext cx="15953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Incident wave</a:t>
              </a:r>
            </a:p>
          </p:txBody>
        </p:sp>
        <p:sp>
          <p:nvSpPr>
            <p:cNvPr id="114" name="Text Box 33"/>
            <p:cNvSpPr txBox="1">
              <a:spLocks noChangeArrowheads="1"/>
            </p:cNvSpPr>
            <p:nvPr/>
          </p:nvSpPr>
          <p:spPr bwMode="auto">
            <a:xfrm>
              <a:off x="3078613" y="992638"/>
              <a:ext cx="17620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Reflected wave</a:t>
              </a:r>
            </a:p>
          </p:txBody>
        </p:sp>
        <p:sp>
          <p:nvSpPr>
            <p:cNvPr id="115" name="Rectangle 48"/>
            <p:cNvSpPr>
              <a:spLocks noChangeArrowheads="1"/>
            </p:cNvSpPr>
            <p:nvPr/>
          </p:nvSpPr>
          <p:spPr bwMode="auto">
            <a:xfrm>
              <a:off x="1506987" y="1908626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7" name="Group 65"/>
            <p:cNvGrpSpPr/>
            <p:nvPr/>
          </p:nvGrpSpPr>
          <p:grpSpPr>
            <a:xfrm>
              <a:off x="5682342" y="1692273"/>
              <a:ext cx="989611" cy="317500"/>
              <a:chOff x="7532915" y="4849132"/>
              <a:chExt cx="989611" cy="317500"/>
            </a:xfrm>
          </p:grpSpPr>
          <p:sp>
            <p:nvSpPr>
              <p:cNvPr id="123" name="Line 26"/>
              <p:cNvSpPr>
                <a:spLocks noChangeShapeType="1"/>
              </p:cNvSpPr>
              <p:nvPr/>
            </p:nvSpPr>
            <p:spPr bwMode="auto">
              <a:xfrm flipH="1">
                <a:off x="8020050" y="4849132"/>
                <a:ext cx="0" cy="3175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24" name="Straight Connector 123"/>
              <p:cNvCxnSpPr/>
              <p:nvPr/>
            </p:nvCxnSpPr>
            <p:spPr>
              <a:xfrm>
                <a:off x="7532915" y="4855028"/>
                <a:ext cx="50074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8021783" y="5151705"/>
                <a:ext cx="50074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62"/>
            <p:cNvGrpSpPr/>
            <p:nvPr/>
          </p:nvGrpSpPr>
          <p:grpSpPr>
            <a:xfrm>
              <a:off x="3733799" y="1782282"/>
              <a:ext cx="990600" cy="217056"/>
              <a:chOff x="3984172" y="1847599"/>
              <a:chExt cx="990600" cy="217056"/>
            </a:xfrm>
          </p:grpSpPr>
          <p:grpSp>
            <p:nvGrpSpPr>
              <p:cNvPr id="119" name="Group 58"/>
              <p:cNvGrpSpPr/>
              <p:nvPr/>
            </p:nvGrpSpPr>
            <p:grpSpPr>
              <a:xfrm flipH="1">
                <a:off x="3984172" y="1847599"/>
                <a:ext cx="990600" cy="209801"/>
                <a:chOff x="5660572" y="1858485"/>
                <a:chExt cx="990600" cy="209801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5660572" y="1858485"/>
                  <a:ext cx="500743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150429" y="2068286"/>
                  <a:ext cx="500743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0" name="Line 26"/>
              <p:cNvSpPr>
                <a:spLocks noChangeShapeType="1"/>
              </p:cNvSpPr>
              <p:nvPr/>
            </p:nvSpPr>
            <p:spPr bwMode="auto">
              <a:xfrm>
                <a:off x="4483927" y="1849585"/>
                <a:ext cx="987" cy="21507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333839" name="Object 153"/>
            <p:cNvGraphicFramePr>
              <a:graphicFrameLocks noChangeAspect="1"/>
            </p:cNvGraphicFramePr>
            <p:nvPr/>
          </p:nvGraphicFramePr>
          <p:xfrm>
            <a:off x="2303052" y="1683884"/>
            <a:ext cx="711200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494870" imgH="177646" progId="Equation.DSMT4">
                    <p:embed/>
                  </p:oleObj>
                </mc:Choice>
                <mc:Fallback>
                  <p:oleObj name="Equation" r:id="rId13" imgW="494870" imgH="177646" progId="Equation.DSMT4">
                    <p:embed/>
                    <p:pic>
                      <p:nvPicPr>
                        <p:cNvPr id="0" name="Picture 4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3052" y="1683884"/>
                          <a:ext cx="711200" cy="274637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3840" name="Object 16"/>
            <p:cNvGraphicFramePr>
              <a:graphicFrameLocks noChangeAspect="1"/>
            </p:cNvGraphicFramePr>
            <p:nvPr/>
          </p:nvGraphicFramePr>
          <p:xfrm>
            <a:off x="6007111" y="2383971"/>
            <a:ext cx="898388" cy="2909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698500" imgH="228600" progId="Equation.DSMT4">
                    <p:embed/>
                  </p:oleObj>
                </mc:Choice>
                <mc:Fallback>
                  <p:oleObj name="Equation" r:id="rId15" imgW="698500" imgH="228600" progId="Equation.DSMT4">
                    <p:embed/>
                    <p:pic>
                      <p:nvPicPr>
                        <p:cNvPr id="0" name="Picture 4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7111" y="2383971"/>
                          <a:ext cx="898388" cy="290941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3842" name="Object 18"/>
            <p:cNvGraphicFramePr>
              <a:graphicFrameLocks noChangeAspect="1"/>
            </p:cNvGraphicFramePr>
            <p:nvPr/>
          </p:nvGraphicFramePr>
          <p:xfrm>
            <a:off x="2080815" y="2329543"/>
            <a:ext cx="829946" cy="3069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647700" imgH="241300" progId="Equation.DSMT4">
                    <p:embed/>
                  </p:oleObj>
                </mc:Choice>
                <mc:Fallback>
                  <p:oleObj name="Equation" r:id="rId17" imgW="647700" imgH="241300" progId="Equation.DSMT4">
                    <p:embed/>
                    <p:pic>
                      <p:nvPicPr>
                        <p:cNvPr id="0" name="Picture 4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0815" y="2329543"/>
                          <a:ext cx="829946" cy="306982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16"/>
            <p:cNvGraphicFramePr>
              <a:graphicFrameLocks noChangeAspect="1"/>
            </p:cNvGraphicFramePr>
            <p:nvPr/>
          </p:nvGraphicFramePr>
          <p:xfrm>
            <a:off x="1151847" y="1362303"/>
            <a:ext cx="1160462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736280" imgH="253890" progId="Equation.DSMT4">
                    <p:embed/>
                  </p:oleObj>
                </mc:Choice>
                <mc:Fallback>
                  <p:oleObj name="Equation" r:id="rId19" imgW="736280" imgH="253890" progId="Equation.DSMT4">
                    <p:embed/>
                    <p:pic>
                      <p:nvPicPr>
                        <p:cNvPr id="0" name="Picture 4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1847" y="1362303"/>
                          <a:ext cx="1160462" cy="40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60"/>
            <p:cNvGraphicFramePr>
              <a:graphicFrameLocks noChangeAspect="1"/>
            </p:cNvGraphicFramePr>
            <p:nvPr/>
          </p:nvGraphicFramePr>
          <p:xfrm>
            <a:off x="1716997" y="2806473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342603" imgH="177646" progId="Equation.DSMT4">
                    <p:embed/>
                  </p:oleObj>
                </mc:Choice>
                <mc:Fallback>
                  <p:oleObj name="Equation" r:id="rId21" imgW="342603" imgH="177646" progId="Equation.DSMT4">
                    <p:embed/>
                    <p:pic>
                      <p:nvPicPr>
                        <p:cNvPr id="0" name="Picture 4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6997" y="2806473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43"/>
            <p:cNvGraphicFramePr>
              <a:graphicFrameLocks noChangeAspect="1"/>
            </p:cNvGraphicFramePr>
            <p:nvPr/>
          </p:nvGraphicFramePr>
          <p:xfrm>
            <a:off x="6460673" y="2826721"/>
            <a:ext cx="1464129" cy="330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1002865" imgH="228501" progId="Equation.DSMT4">
                    <p:embed/>
                  </p:oleObj>
                </mc:Choice>
                <mc:Fallback>
                  <p:oleObj name="Equation" r:id="rId23" imgW="1002865" imgH="228501" progId="Equation.DSMT4">
                    <p:embed/>
                    <p:pic>
                      <p:nvPicPr>
                        <p:cNvPr id="0" name="Picture 4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60673" y="2826721"/>
                          <a:ext cx="1464129" cy="3308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84"/>
            <p:cNvGraphicFramePr>
              <a:graphicFrameLocks noChangeAspect="1"/>
            </p:cNvGraphicFramePr>
            <p:nvPr/>
          </p:nvGraphicFramePr>
          <p:xfrm>
            <a:off x="7450818" y="2146361"/>
            <a:ext cx="1279525" cy="4018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812447" imgH="253890" progId="Equation.DSMT4">
                    <p:embed/>
                  </p:oleObj>
                </mc:Choice>
                <mc:Fallback>
                  <p:oleObj name="Equation" r:id="rId25" imgW="812447" imgH="253890" progId="Equation.DSMT4">
                    <p:embed/>
                    <p:pic>
                      <p:nvPicPr>
                        <p:cNvPr id="0" name="Picture 4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0818" y="2146361"/>
                          <a:ext cx="1279525" cy="4018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3847" name="Object 23"/>
            <p:cNvGraphicFramePr>
              <a:graphicFrameLocks noChangeAspect="1"/>
            </p:cNvGraphicFramePr>
            <p:nvPr/>
          </p:nvGraphicFramePr>
          <p:xfrm>
            <a:off x="5814107" y="1334408"/>
            <a:ext cx="239712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152268" imgH="164957" progId="Equation.DSMT4">
                    <p:embed/>
                  </p:oleObj>
                </mc:Choice>
                <mc:Fallback>
                  <p:oleObj name="Equation" r:id="rId27" imgW="152268" imgH="164957" progId="Equation.DSMT4">
                    <p:embed/>
                    <p:pic>
                      <p:nvPicPr>
                        <p:cNvPr id="0" name="Picture 4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4107" y="1334408"/>
                          <a:ext cx="239712" cy="260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3848" name="Object 24"/>
            <p:cNvGraphicFramePr>
              <a:graphicFrameLocks noChangeAspect="1"/>
            </p:cNvGraphicFramePr>
            <p:nvPr/>
          </p:nvGraphicFramePr>
          <p:xfrm>
            <a:off x="4213453" y="1362075"/>
            <a:ext cx="47942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304668" imgH="228501" progId="Equation.DSMT4">
                    <p:embed/>
                  </p:oleObj>
                </mc:Choice>
                <mc:Fallback>
                  <p:oleObj name="Equation" r:id="rId29" imgW="304668" imgH="228501" progId="Equation.DSMT4">
                    <p:embed/>
                    <p:pic>
                      <p:nvPicPr>
                        <p:cNvPr id="0" name="Picture 4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3453" y="1362075"/>
                          <a:ext cx="479425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6" name="Oval 11"/>
            <p:cNvSpPr>
              <a:spLocks noChangeArrowheads="1"/>
            </p:cNvSpPr>
            <p:nvPr/>
          </p:nvSpPr>
          <p:spPr bwMode="auto">
            <a:xfrm>
              <a:off x="1086300" y="2133596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21209" y="205739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142977" y="2231567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ext Box 2"/>
          <p:cNvSpPr txBox="1">
            <a:spLocks noChangeArrowheads="1"/>
          </p:cNvSpPr>
          <p:nvPr/>
        </p:nvSpPr>
        <p:spPr bwMode="auto">
          <a:xfrm>
            <a:off x="2873827" y="174176"/>
            <a:ext cx="3331029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Example (cont.)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52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763461"/>
              </p:ext>
            </p:extLst>
          </p:nvPr>
        </p:nvGraphicFramePr>
        <p:xfrm>
          <a:off x="2457452" y="3537288"/>
          <a:ext cx="5467350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95600" imgH="1257300" progId="Equation.DSMT4">
                  <p:embed/>
                </p:oleObj>
              </mc:Choice>
              <mc:Fallback>
                <p:oleObj name="Equation" r:id="rId3" imgW="2895600" imgH="1257300" progId="Equation.DSMT4">
                  <p:embed/>
                  <p:pic>
                    <p:nvPicPr>
                      <p:cNvPr id="0" name="Picture 3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2" y="3537288"/>
                        <a:ext cx="5467350" cy="237331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468538" y="3358469"/>
            <a:ext cx="1695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Total voltage:</a:t>
            </a:r>
          </a:p>
        </p:txBody>
      </p:sp>
      <p:sp>
        <p:nvSpPr>
          <p:cNvPr id="125" name="Text Box 23"/>
          <p:cNvSpPr txBox="1">
            <a:spLocks noChangeArrowheads="1"/>
          </p:cNvSpPr>
          <p:nvPr/>
        </p:nvSpPr>
        <p:spPr bwMode="auto">
          <a:xfrm>
            <a:off x="2350633" y="6151160"/>
            <a:ext cx="1894795" cy="369332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L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= 100 [m]</a:t>
            </a:r>
          </a:p>
        </p:txBody>
      </p:sp>
      <p:graphicFrame>
        <p:nvGraphicFramePr>
          <p:cNvPr id="334857" name="Object 9"/>
          <p:cNvGraphicFramePr>
            <a:graphicFrameLocks noChangeAspect="1"/>
          </p:cNvGraphicFramePr>
          <p:nvPr/>
        </p:nvGraphicFramePr>
        <p:xfrm>
          <a:off x="4640489" y="6159046"/>
          <a:ext cx="29797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81200" imgH="254000" progId="Equation.DSMT4">
                  <p:embed/>
                </p:oleObj>
              </mc:Choice>
              <mc:Fallback>
                <p:oleObj name="Equation" r:id="rId5" imgW="1981200" imgH="254000" progId="Equation.DSMT4">
                  <p:embed/>
                  <p:pic>
                    <p:nvPicPr>
                      <p:cNvPr id="0" name="Picture 3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489" y="6159046"/>
                        <a:ext cx="2979738" cy="3825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9" name="Group 128"/>
          <p:cNvGrpSpPr/>
          <p:nvPr/>
        </p:nvGrpSpPr>
        <p:grpSpPr>
          <a:xfrm>
            <a:off x="320673" y="992638"/>
            <a:ext cx="8409670" cy="2164901"/>
            <a:chOff x="320673" y="992638"/>
            <a:chExt cx="8409670" cy="2164901"/>
          </a:xfrm>
        </p:grpSpPr>
        <p:grpSp>
          <p:nvGrpSpPr>
            <p:cNvPr id="88" name="Group 4"/>
            <p:cNvGrpSpPr>
              <a:grpSpLocks/>
            </p:cNvGrpSpPr>
            <p:nvPr/>
          </p:nvGrpSpPr>
          <p:grpSpPr bwMode="auto">
            <a:xfrm>
              <a:off x="2000700" y="1959426"/>
              <a:ext cx="5181602" cy="76200"/>
              <a:chOff x="1152" y="1728"/>
              <a:chExt cx="3264" cy="48"/>
            </a:xfrm>
          </p:grpSpPr>
          <p:sp>
            <p:nvSpPr>
              <p:cNvPr id="89" name="Freeform 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7"/>
            <p:cNvGrpSpPr>
              <a:grpSpLocks/>
            </p:cNvGrpSpPr>
            <p:nvPr/>
          </p:nvGrpSpPr>
          <p:grpSpPr bwMode="auto">
            <a:xfrm>
              <a:off x="2000700" y="2683326"/>
              <a:ext cx="5181602" cy="76200"/>
              <a:chOff x="1152" y="1728"/>
              <a:chExt cx="3264" cy="48"/>
            </a:xfrm>
          </p:grpSpPr>
          <p:sp>
            <p:nvSpPr>
              <p:cNvPr id="92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Line 13"/>
            <p:cNvSpPr>
              <a:spLocks noChangeShapeType="1"/>
            </p:cNvSpPr>
            <p:nvPr/>
          </p:nvSpPr>
          <p:spPr bwMode="auto">
            <a:xfrm>
              <a:off x="1276800" y="1997526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4"/>
            <p:cNvSpPr>
              <a:spLocks noChangeShapeType="1"/>
            </p:cNvSpPr>
            <p:nvPr/>
          </p:nvSpPr>
          <p:spPr bwMode="auto">
            <a:xfrm flipH="1">
              <a:off x="1276800" y="2721426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15"/>
            <p:cNvSpPr>
              <a:spLocks noChangeShapeType="1"/>
            </p:cNvSpPr>
            <p:nvPr/>
          </p:nvSpPr>
          <p:spPr bwMode="auto">
            <a:xfrm flipV="1">
              <a:off x="1276800" y="1992086"/>
              <a:ext cx="0" cy="7293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7" name="Object 16"/>
            <p:cNvGraphicFramePr>
              <a:graphicFrameLocks noChangeAspect="1"/>
            </p:cNvGraphicFramePr>
            <p:nvPr/>
          </p:nvGraphicFramePr>
          <p:xfrm>
            <a:off x="320673" y="2147433"/>
            <a:ext cx="603250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68280" imgH="253800" progId="Equation.DSMT4">
                    <p:embed/>
                  </p:oleObj>
                </mc:Choice>
                <mc:Fallback>
                  <p:oleObj name="Equation" r:id="rId7" imgW="368280" imgH="253800" progId="Equation.DSMT4">
                    <p:embed/>
                    <p:pic>
                      <p:nvPicPr>
                        <p:cNvPr id="0" name="Picture 3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673" y="2147433"/>
                          <a:ext cx="603250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" name="Rectangle 18"/>
            <p:cNvSpPr>
              <a:spLocks noChangeArrowheads="1"/>
            </p:cNvSpPr>
            <p:nvPr/>
          </p:nvSpPr>
          <p:spPr bwMode="auto">
            <a:xfrm>
              <a:off x="7056889" y="2188026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9"/>
            <p:cNvSpPr>
              <a:spLocks noChangeShapeType="1"/>
            </p:cNvSpPr>
            <p:nvPr/>
          </p:nvSpPr>
          <p:spPr bwMode="auto">
            <a:xfrm>
              <a:off x="7183889" y="1997526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0"/>
            <p:cNvSpPr>
              <a:spLocks noChangeShapeType="1"/>
            </p:cNvSpPr>
            <p:nvPr/>
          </p:nvSpPr>
          <p:spPr bwMode="auto">
            <a:xfrm flipH="1">
              <a:off x="7183889" y="2492826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Text Box 22"/>
            <p:cNvSpPr txBox="1">
              <a:spLocks noChangeArrowheads="1"/>
            </p:cNvSpPr>
            <p:nvPr/>
          </p:nvSpPr>
          <p:spPr bwMode="auto">
            <a:xfrm>
              <a:off x="3290431" y="2142895"/>
              <a:ext cx="24625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</a:rPr>
                <a:t>Z</a:t>
              </a:r>
              <a:r>
                <a:rPr lang="en-US" sz="2000" baseline="-25000" dirty="0">
                  <a:latin typeface="Times New Roman" pitchFamily="18" charset="0"/>
                </a:rPr>
                <a:t>0 </a:t>
              </a:r>
              <a:r>
                <a:rPr lang="en-US" sz="2000" dirty="0">
                  <a:latin typeface="Times New Roman" pitchFamily="18" charset="0"/>
                </a:rPr>
                <a:t> = 75 [</a:t>
              </a:r>
              <a:r>
                <a:rPr lang="en-US" sz="2000" dirty="0">
                  <a:latin typeface="Times New Roman" pitchFamily="18" charset="0"/>
                  <a:sym typeface="Symbol"/>
                </a:rPr>
                <a:t>],   </a:t>
              </a:r>
              <a:r>
                <a:rPr lang="en-US" sz="2000" i="1" dirty="0">
                  <a:latin typeface="Times New Roman" pitchFamily="18" charset="0"/>
                  <a:sym typeface="Symbol"/>
                </a:rPr>
                <a:t></a:t>
              </a:r>
              <a:r>
                <a:rPr lang="en-US" sz="2000" i="1" baseline="-25000" dirty="0">
                  <a:latin typeface="Times New Roman" pitchFamily="18" charset="0"/>
                  <a:sym typeface="Symbol"/>
                </a:rPr>
                <a:t>r</a:t>
              </a:r>
              <a:r>
                <a:rPr lang="en-US" sz="2000" dirty="0">
                  <a:latin typeface="Times New Roman" pitchFamily="18" charset="0"/>
                  <a:sym typeface="Symbol"/>
                </a:rPr>
                <a:t> = 2.1</a:t>
              </a:r>
              <a:endParaRPr lang="en-US" sz="2000" baseline="-25000" dirty="0">
                <a:latin typeface="Times New Roman" pitchFamily="18" charset="0"/>
              </a:endParaRPr>
            </a:p>
          </p:txBody>
        </p:sp>
        <p:sp>
          <p:nvSpPr>
            <p:cNvPr id="102" name="AutoShape 27"/>
            <p:cNvSpPr>
              <a:spLocks noChangeArrowheads="1"/>
            </p:cNvSpPr>
            <p:nvPr/>
          </p:nvSpPr>
          <p:spPr bwMode="auto">
            <a:xfrm>
              <a:off x="6409189" y="1603826"/>
              <a:ext cx="406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AutoShape 31"/>
            <p:cNvSpPr>
              <a:spLocks noChangeArrowheads="1"/>
            </p:cNvSpPr>
            <p:nvPr/>
          </p:nvSpPr>
          <p:spPr bwMode="auto">
            <a:xfrm flipH="1">
              <a:off x="3221488" y="1603826"/>
              <a:ext cx="406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Text Box 32"/>
            <p:cNvSpPr txBox="1">
              <a:spLocks noChangeArrowheads="1"/>
            </p:cNvSpPr>
            <p:nvPr/>
          </p:nvSpPr>
          <p:spPr bwMode="auto">
            <a:xfrm>
              <a:off x="5478913" y="992638"/>
              <a:ext cx="15953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Incident wave</a:t>
              </a:r>
            </a:p>
          </p:txBody>
        </p:sp>
        <p:sp>
          <p:nvSpPr>
            <p:cNvPr id="105" name="Text Box 33"/>
            <p:cNvSpPr txBox="1">
              <a:spLocks noChangeArrowheads="1"/>
            </p:cNvSpPr>
            <p:nvPr/>
          </p:nvSpPr>
          <p:spPr bwMode="auto">
            <a:xfrm>
              <a:off x="3078613" y="992638"/>
              <a:ext cx="17620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Reflected wave</a:t>
              </a:r>
            </a:p>
          </p:txBody>
        </p:sp>
        <p:sp>
          <p:nvSpPr>
            <p:cNvPr id="106" name="Rectangle 48"/>
            <p:cNvSpPr>
              <a:spLocks noChangeArrowheads="1"/>
            </p:cNvSpPr>
            <p:nvPr/>
          </p:nvSpPr>
          <p:spPr bwMode="auto">
            <a:xfrm>
              <a:off x="1506987" y="1908626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" name="Group 65"/>
            <p:cNvGrpSpPr/>
            <p:nvPr/>
          </p:nvGrpSpPr>
          <p:grpSpPr>
            <a:xfrm>
              <a:off x="5682342" y="1692273"/>
              <a:ext cx="989611" cy="317500"/>
              <a:chOff x="7532915" y="4849132"/>
              <a:chExt cx="989611" cy="317500"/>
            </a:xfrm>
          </p:grpSpPr>
          <p:sp>
            <p:nvSpPr>
              <p:cNvPr id="108" name="Line 26"/>
              <p:cNvSpPr>
                <a:spLocks noChangeShapeType="1"/>
              </p:cNvSpPr>
              <p:nvPr/>
            </p:nvSpPr>
            <p:spPr bwMode="auto">
              <a:xfrm flipH="1">
                <a:off x="8020050" y="4849132"/>
                <a:ext cx="0" cy="3175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>
                <a:off x="7532915" y="4855028"/>
                <a:ext cx="50074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021783" y="5151705"/>
                <a:ext cx="50074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62"/>
            <p:cNvGrpSpPr/>
            <p:nvPr/>
          </p:nvGrpSpPr>
          <p:grpSpPr>
            <a:xfrm>
              <a:off x="3733799" y="1782282"/>
              <a:ext cx="990600" cy="217056"/>
              <a:chOff x="3984172" y="1847599"/>
              <a:chExt cx="990600" cy="217056"/>
            </a:xfrm>
          </p:grpSpPr>
          <p:grpSp>
            <p:nvGrpSpPr>
              <p:cNvPr id="112" name="Group 58"/>
              <p:cNvGrpSpPr/>
              <p:nvPr/>
            </p:nvGrpSpPr>
            <p:grpSpPr>
              <a:xfrm flipH="1">
                <a:off x="3984172" y="1847599"/>
                <a:ext cx="990600" cy="209801"/>
                <a:chOff x="5660572" y="1858485"/>
                <a:chExt cx="990600" cy="209801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5660572" y="1858485"/>
                  <a:ext cx="500743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6150429" y="2068286"/>
                  <a:ext cx="500743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3" name="Line 26"/>
              <p:cNvSpPr>
                <a:spLocks noChangeShapeType="1"/>
              </p:cNvSpPr>
              <p:nvPr/>
            </p:nvSpPr>
            <p:spPr bwMode="auto">
              <a:xfrm>
                <a:off x="4483927" y="1849585"/>
                <a:ext cx="987" cy="21507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16" name="Object 153"/>
            <p:cNvGraphicFramePr>
              <a:graphicFrameLocks noChangeAspect="1"/>
            </p:cNvGraphicFramePr>
            <p:nvPr/>
          </p:nvGraphicFramePr>
          <p:xfrm>
            <a:off x="2303052" y="1683884"/>
            <a:ext cx="711200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94870" imgH="177646" progId="Equation.DSMT4">
                    <p:embed/>
                  </p:oleObj>
                </mc:Choice>
                <mc:Fallback>
                  <p:oleObj name="Equation" r:id="rId9" imgW="494870" imgH="177646" progId="Equation.DSMT4">
                    <p:embed/>
                    <p:pic>
                      <p:nvPicPr>
                        <p:cNvPr id="0" name="Picture 3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3052" y="1683884"/>
                          <a:ext cx="711200" cy="274637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" name="Object 16"/>
            <p:cNvGraphicFramePr>
              <a:graphicFrameLocks noChangeAspect="1"/>
            </p:cNvGraphicFramePr>
            <p:nvPr/>
          </p:nvGraphicFramePr>
          <p:xfrm>
            <a:off x="6007111" y="2383971"/>
            <a:ext cx="898388" cy="2909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98500" imgH="228600" progId="Equation.DSMT4">
                    <p:embed/>
                  </p:oleObj>
                </mc:Choice>
                <mc:Fallback>
                  <p:oleObj name="Equation" r:id="rId11" imgW="698500" imgH="228600" progId="Equation.DSMT4">
                    <p:embed/>
                    <p:pic>
                      <p:nvPicPr>
                        <p:cNvPr id="0" name="Picture 3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7111" y="2383971"/>
                          <a:ext cx="898388" cy="290941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8" name="Object 18"/>
            <p:cNvGraphicFramePr>
              <a:graphicFrameLocks noChangeAspect="1"/>
            </p:cNvGraphicFramePr>
            <p:nvPr/>
          </p:nvGraphicFramePr>
          <p:xfrm>
            <a:off x="2080815" y="2329543"/>
            <a:ext cx="829946" cy="3069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647700" imgH="241300" progId="Equation.DSMT4">
                    <p:embed/>
                  </p:oleObj>
                </mc:Choice>
                <mc:Fallback>
                  <p:oleObj name="Equation" r:id="rId13" imgW="647700" imgH="241300" progId="Equation.DSMT4">
                    <p:embed/>
                    <p:pic>
                      <p:nvPicPr>
                        <p:cNvPr id="0" name="Picture 3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0815" y="2329543"/>
                          <a:ext cx="829946" cy="306982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9" name="Object 16"/>
            <p:cNvGraphicFramePr>
              <a:graphicFrameLocks noChangeAspect="1"/>
            </p:cNvGraphicFramePr>
            <p:nvPr/>
          </p:nvGraphicFramePr>
          <p:xfrm>
            <a:off x="1151847" y="1362303"/>
            <a:ext cx="1160462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736280" imgH="253890" progId="Equation.DSMT4">
                    <p:embed/>
                  </p:oleObj>
                </mc:Choice>
                <mc:Fallback>
                  <p:oleObj name="Equation" r:id="rId15" imgW="736280" imgH="253890" progId="Equation.DSMT4">
                    <p:embed/>
                    <p:pic>
                      <p:nvPicPr>
                        <p:cNvPr id="0" name="Picture 3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1847" y="1362303"/>
                          <a:ext cx="1160462" cy="40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" name="Object 119"/>
            <p:cNvGraphicFramePr>
              <a:graphicFrameLocks noChangeAspect="1"/>
            </p:cNvGraphicFramePr>
            <p:nvPr/>
          </p:nvGraphicFramePr>
          <p:xfrm>
            <a:off x="1716997" y="2806473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342603" imgH="177646" progId="Equation.DSMT4">
                    <p:embed/>
                  </p:oleObj>
                </mc:Choice>
                <mc:Fallback>
                  <p:oleObj name="Equation" r:id="rId17" imgW="342603" imgH="177646" progId="Equation.DSMT4">
                    <p:embed/>
                    <p:pic>
                      <p:nvPicPr>
                        <p:cNvPr id="0" name="Picture 3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6997" y="2806473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" name="Object 43"/>
            <p:cNvGraphicFramePr>
              <a:graphicFrameLocks noChangeAspect="1"/>
            </p:cNvGraphicFramePr>
            <p:nvPr/>
          </p:nvGraphicFramePr>
          <p:xfrm>
            <a:off x="6460673" y="2826721"/>
            <a:ext cx="1464129" cy="330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002865" imgH="228501" progId="Equation.DSMT4">
                    <p:embed/>
                  </p:oleObj>
                </mc:Choice>
                <mc:Fallback>
                  <p:oleObj name="Equation" r:id="rId19" imgW="1002865" imgH="228501" progId="Equation.DSMT4">
                    <p:embed/>
                    <p:pic>
                      <p:nvPicPr>
                        <p:cNvPr id="0" name="Picture 3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60673" y="2826721"/>
                          <a:ext cx="1464129" cy="3308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" name="Object 84"/>
            <p:cNvGraphicFramePr>
              <a:graphicFrameLocks noChangeAspect="1"/>
            </p:cNvGraphicFramePr>
            <p:nvPr/>
          </p:nvGraphicFramePr>
          <p:xfrm>
            <a:off x="7450818" y="2146361"/>
            <a:ext cx="1279525" cy="4018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812447" imgH="253890" progId="Equation.DSMT4">
                    <p:embed/>
                  </p:oleObj>
                </mc:Choice>
                <mc:Fallback>
                  <p:oleObj name="Equation" r:id="rId21" imgW="812447" imgH="253890" progId="Equation.DSMT4">
                    <p:embed/>
                    <p:pic>
                      <p:nvPicPr>
                        <p:cNvPr id="0" name="Picture 3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0818" y="2146361"/>
                          <a:ext cx="1279525" cy="4018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" name="Object 23"/>
            <p:cNvGraphicFramePr>
              <a:graphicFrameLocks noChangeAspect="1"/>
            </p:cNvGraphicFramePr>
            <p:nvPr/>
          </p:nvGraphicFramePr>
          <p:xfrm>
            <a:off x="5814107" y="1334408"/>
            <a:ext cx="239712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152268" imgH="164957" progId="Equation.DSMT4">
                    <p:embed/>
                  </p:oleObj>
                </mc:Choice>
                <mc:Fallback>
                  <p:oleObj name="Equation" r:id="rId23" imgW="152268" imgH="164957" progId="Equation.DSMT4">
                    <p:embed/>
                    <p:pic>
                      <p:nvPicPr>
                        <p:cNvPr id="0" name="Picture 3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4107" y="1334408"/>
                          <a:ext cx="239712" cy="260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4" name="Object 24"/>
            <p:cNvGraphicFramePr>
              <a:graphicFrameLocks noChangeAspect="1"/>
            </p:cNvGraphicFramePr>
            <p:nvPr/>
          </p:nvGraphicFramePr>
          <p:xfrm>
            <a:off x="4213453" y="1362075"/>
            <a:ext cx="47942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304668" imgH="228501" progId="Equation.DSMT4">
                    <p:embed/>
                  </p:oleObj>
                </mc:Choice>
                <mc:Fallback>
                  <p:oleObj name="Equation" r:id="rId25" imgW="304668" imgH="228501" progId="Equation.DSMT4">
                    <p:embed/>
                    <p:pic>
                      <p:nvPicPr>
                        <p:cNvPr id="0" name="Picture 3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3453" y="1362075"/>
                          <a:ext cx="479425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6" name="Oval 11"/>
            <p:cNvSpPr>
              <a:spLocks noChangeArrowheads="1"/>
            </p:cNvSpPr>
            <p:nvPr/>
          </p:nvSpPr>
          <p:spPr bwMode="auto">
            <a:xfrm>
              <a:off x="1086300" y="2133596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121209" y="205739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142977" y="2231567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ext Box 2"/>
          <p:cNvSpPr txBox="1">
            <a:spLocks noChangeArrowheads="1"/>
          </p:cNvSpPr>
          <p:nvPr/>
        </p:nvSpPr>
        <p:spPr bwMode="auto">
          <a:xfrm>
            <a:off x="3167742" y="195943"/>
            <a:ext cx="25908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Comments</a:t>
            </a:r>
          </a:p>
        </p:txBody>
      </p:sp>
      <p:sp>
        <p:nvSpPr>
          <p:cNvPr id="303143" name="Text Box 39"/>
          <p:cNvSpPr txBox="1">
            <a:spLocks noChangeArrowheads="1"/>
          </p:cNvSpPr>
          <p:nvPr/>
        </p:nvSpPr>
        <p:spPr bwMode="auto">
          <a:xfrm>
            <a:off x="457654" y="1651228"/>
            <a:ext cx="8054975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000" dirty="0">
                <a:solidFill>
                  <a:srgbClr val="0000FF"/>
                </a:solidFill>
              </a:rPr>
              <a:t>The higher-order reflected waves get smaller, due to the reflection coefficients. </a:t>
            </a:r>
          </a:p>
          <a:p>
            <a:pPr marL="228600" indent="-228600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000" dirty="0">
                <a:solidFill>
                  <a:srgbClr val="0000FF"/>
                </a:solidFill>
              </a:rPr>
              <a:t>The bounce diagram (discussed in the next set of notes) gives us a convenient way of tracking all the waves and determining the waveform observed at any point on the line, when the generator voltage is a </a:t>
            </a:r>
            <a:r>
              <a:rPr lang="en-US" sz="2000" u="sng" dirty="0">
                <a:solidFill>
                  <a:srgbClr val="0000FF"/>
                </a:solidFill>
              </a:rPr>
              <a:t>step</a:t>
            </a:r>
            <a:r>
              <a:rPr lang="en-US" sz="2000" dirty="0">
                <a:solidFill>
                  <a:srgbClr val="0000FF"/>
                </a:solidFill>
              </a:rPr>
              <a:t> function (or a </a:t>
            </a:r>
            <a:r>
              <a:rPr lang="en-US" sz="2000" u="sng" dirty="0">
                <a:solidFill>
                  <a:srgbClr val="0000FF"/>
                </a:solidFill>
              </a:rPr>
              <a:t>rectangular pulse</a:t>
            </a:r>
            <a:r>
              <a:rPr lang="en-US" sz="2000" dirty="0">
                <a:solidFill>
                  <a:srgbClr val="0000FF"/>
                </a:solidFill>
              </a:rPr>
              <a:t>). 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7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837701"/>
              </p:ext>
            </p:extLst>
          </p:nvPr>
        </p:nvGraphicFramePr>
        <p:xfrm>
          <a:off x="1422400" y="2838450"/>
          <a:ext cx="27971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84200" imgH="253800" progId="Equation.DSMT4">
                  <p:embed/>
                </p:oleObj>
              </mc:Choice>
              <mc:Fallback>
                <p:oleObj name="Equation" r:id="rId3" imgW="1384200" imgH="253800" progId="Equation.DSMT4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2838450"/>
                        <a:ext cx="279717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9" name="Text Box 49"/>
          <p:cNvSpPr txBox="1">
            <a:spLocks noChangeArrowheads="1"/>
          </p:cNvSpPr>
          <p:nvPr/>
        </p:nvSpPr>
        <p:spPr bwMode="auto">
          <a:xfrm>
            <a:off x="1038225" y="87088"/>
            <a:ext cx="72390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Pulse on Transmission Line (cont.)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577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353672"/>
              </p:ext>
            </p:extLst>
          </p:nvPr>
        </p:nvGraphicFramePr>
        <p:xfrm>
          <a:off x="3595688" y="3660775"/>
          <a:ext cx="17970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39600" imgH="253800" progId="Equation.DSMT4">
                  <p:embed/>
                </p:oleObj>
              </mc:Choice>
              <mc:Fallback>
                <p:oleObj name="Equation" r:id="rId5" imgW="939600" imgH="253800" progId="Equation.DSMT4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3660775"/>
                        <a:ext cx="17970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40" name="Object 12"/>
          <p:cNvGraphicFramePr>
            <a:graphicFrameLocks noChangeAspect="1"/>
          </p:cNvGraphicFramePr>
          <p:nvPr/>
        </p:nvGraphicFramePr>
        <p:xfrm>
          <a:off x="2987674" y="5989184"/>
          <a:ext cx="2914649" cy="520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22400" imgH="254000" progId="Equation.DSMT4">
                  <p:embed/>
                </p:oleObj>
              </mc:Choice>
              <mc:Fallback>
                <p:oleObj name="Equation" r:id="rId7" imgW="1422400" imgH="254000" progId="Equation.DSMT4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4" y="5989184"/>
                        <a:ext cx="2914649" cy="52047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ight Arrow 35"/>
          <p:cNvSpPr/>
          <p:nvPr/>
        </p:nvSpPr>
        <p:spPr>
          <a:xfrm>
            <a:off x="3113318" y="5116285"/>
            <a:ext cx="457200" cy="261257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048232" y="3703436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Set 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US" sz="2000" dirty="0">
                <a:solidFill>
                  <a:srgbClr val="0000FF"/>
                </a:solidFill>
              </a:rPr>
              <a:t>: </a:t>
            </a:r>
          </a:p>
        </p:txBody>
      </p:sp>
      <p:graphicFrame>
        <p:nvGraphicFramePr>
          <p:cNvPr id="45774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108235"/>
              </p:ext>
            </p:extLst>
          </p:nvPr>
        </p:nvGraphicFramePr>
        <p:xfrm>
          <a:off x="3621846" y="4243291"/>
          <a:ext cx="1763712" cy="458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77476" imgH="253890" progId="Equation.DSMT4">
                  <p:embed/>
                </p:oleObj>
              </mc:Choice>
              <mc:Fallback>
                <p:oleObj name="Equation" r:id="rId9" imgW="977476" imgH="253890" progId="Equation.DSMT4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846" y="4243291"/>
                        <a:ext cx="1763712" cy="4581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625406" y="4250585"/>
            <a:ext cx="1922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Also, we have: </a:t>
            </a:r>
          </a:p>
        </p:txBody>
      </p:sp>
      <p:graphicFrame>
        <p:nvGraphicFramePr>
          <p:cNvPr id="4577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11511"/>
              </p:ext>
            </p:extLst>
          </p:nvPr>
        </p:nvGraphicFramePr>
        <p:xfrm>
          <a:off x="3908425" y="5045075"/>
          <a:ext cx="14922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12520" imgH="253800" progId="Equation.DSMT4">
                  <p:embed/>
                </p:oleObj>
              </mc:Choice>
              <mc:Fallback>
                <p:oleObj name="Equation" r:id="rId11" imgW="812520" imgH="253800" progId="Equation.DSMT4">
                  <p:embed/>
                  <p:pic>
                    <p:nvPicPr>
                      <p:cNvPr id="0" name="Picture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5045075"/>
                        <a:ext cx="149225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796142" y="5627915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114425" y="1063169"/>
            <a:ext cx="6796088" cy="1435164"/>
            <a:chOff x="1114425" y="1063169"/>
            <a:chExt cx="6796088" cy="1435164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728913" y="1164770"/>
              <a:ext cx="5181600" cy="76200"/>
              <a:chOff x="1152" y="1728"/>
              <a:chExt cx="3264" cy="48"/>
            </a:xfrm>
          </p:grpSpPr>
          <p:sp>
            <p:nvSpPr>
              <p:cNvPr id="57" name="Freeform 1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1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2728913" y="1888670"/>
              <a:ext cx="5181600" cy="76200"/>
              <a:chOff x="1152" y="1728"/>
              <a:chExt cx="3264" cy="48"/>
            </a:xfrm>
          </p:grpSpPr>
          <p:sp>
            <p:nvSpPr>
              <p:cNvPr id="55" name="Freeform 1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1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>
              <a:off x="2005013" y="1202870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24"/>
            <p:cNvSpPr>
              <a:spLocks noChangeShapeType="1"/>
            </p:cNvSpPr>
            <p:nvPr/>
          </p:nvSpPr>
          <p:spPr bwMode="auto">
            <a:xfrm flipH="1">
              <a:off x="2005013" y="1926770"/>
              <a:ext cx="7905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25"/>
            <p:cNvSpPr>
              <a:spLocks noChangeShapeType="1"/>
            </p:cNvSpPr>
            <p:nvPr/>
          </p:nvSpPr>
          <p:spPr bwMode="auto">
            <a:xfrm flipV="1">
              <a:off x="2005013" y="1186543"/>
              <a:ext cx="0" cy="740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5" name="Object 26"/>
            <p:cNvGraphicFramePr>
              <a:graphicFrameLocks noChangeAspect="1"/>
            </p:cNvGraphicFramePr>
            <p:nvPr/>
          </p:nvGraphicFramePr>
          <p:xfrm>
            <a:off x="1114425" y="1063169"/>
            <a:ext cx="625475" cy="1106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80835" imgH="672808" progId="Equation.DSMT4">
                    <p:embed/>
                  </p:oleObj>
                </mc:Choice>
                <mc:Fallback>
                  <p:oleObj name="Equation" r:id="rId13" imgW="380835" imgH="672808" progId="Equation.DSMT4">
                    <p:embed/>
                    <p:pic>
                      <p:nvPicPr>
                        <p:cNvPr id="0" name="Picture 2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4425" y="1063169"/>
                          <a:ext cx="625475" cy="1106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30"/>
            <p:cNvGraphicFramePr>
              <a:graphicFrameLocks noChangeAspect="1"/>
            </p:cNvGraphicFramePr>
            <p:nvPr/>
          </p:nvGraphicFramePr>
          <p:xfrm>
            <a:off x="3390900" y="1383845"/>
            <a:ext cx="355600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90500" imgH="228600" progId="Equation.DSMT4">
                    <p:embed/>
                  </p:oleObj>
                </mc:Choice>
                <mc:Fallback>
                  <p:oleObj name="Equation" r:id="rId15" imgW="190500" imgH="228600" progId="Equation.DSMT4">
                    <p:embed/>
                    <p:pic>
                      <p:nvPicPr>
                        <p:cNvPr id="0" name="Picture 2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0900" y="1383845"/>
                          <a:ext cx="355600" cy="425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1"/>
            <p:cNvGraphicFramePr>
              <a:graphicFrameLocks noChangeAspect="1"/>
            </p:cNvGraphicFramePr>
            <p:nvPr/>
          </p:nvGraphicFramePr>
          <p:xfrm>
            <a:off x="6407150" y="1382257"/>
            <a:ext cx="1300163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723586" imgH="253890" progId="Equation.DSMT4">
                    <p:embed/>
                  </p:oleObj>
                </mc:Choice>
                <mc:Fallback>
                  <p:oleObj name="Equation" r:id="rId17" imgW="723586" imgH="253890" progId="Equation.DSMT4">
                    <p:embed/>
                    <p:pic>
                      <p:nvPicPr>
                        <p:cNvPr id="0" name="Picture 2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7150" y="1382257"/>
                          <a:ext cx="1300163" cy="454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Text Box 32"/>
            <p:cNvSpPr txBox="1">
              <a:spLocks noChangeArrowheads="1"/>
            </p:cNvSpPr>
            <p:nvPr/>
          </p:nvSpPr>
          <p:spPr bwMode="auto">
            <a:xfrm>
              <a:off x="5851525" y="1188583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5878575" y="1585583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42" name="AutoShape 34"/>
            <p:cNvSpPr>
              <a:spLocks noChangeArrowheads="1"/>
            </p:cNvSpPr>
            <p:nvPr/>
          </p:nvSpPr>
          <p:spPr bwMode="auto">
            <a:xfrm>
              <a:off x="4635500" y="1494970"/>
              <a:ext cx="8001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6" name="Object 43"/>
            <p:cNvGraphicFramePr>
              <a:graphicFrameLocks noChangeAspect="1"/>
            </p:cNvGraphicFramePr>
            <p:nvPr/>
          </p:nvGraphicFramePr>
          <p:xfrm>
            <a:off x="2436360" y="2136319"/>
            <a:ext cx="600075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42603" imgH="177646" progId="Equation.DSMT4">
                    <p:embed/>
                  </p:oleObj>
                </mc:Choice>
                <mc:Fallback>
                  <p:oleObj name="Equation" r:id="rId19" imgW="342603" imgH="177646" progId="Equation.DSMT4">
                    <p:embed/>
                    <p:pic>
                      <p:nvPicPr>
                        <p:cNvPr id="0" name="Picture 2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6360" y="2136319"/>
                          <a:ext cx="600075" cy="31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896859" y="2129001"/>
              <a:ext cx="3271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We have only a forward wave.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6407150" y="1768939"/>
              <a:ext cx="368223" cy="360062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21"/>
            <p:cNvSpPr>
              <a:spLocks noChangeArrowheads="1"/>
            </p:cNvSpPr>
            <p:nvPr/>
          </p:nvSpPr>
          <p:spPr bwMode="auto">
            <a:xfrm>
              <a:off x="1814513" y="1349826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038" name="Object 30"/>
          <p:cNvGraphicFramePr>
            <a:graphicFrameLocks noChangeAspect="1"/>
          </p:cNvGraphicFramePr>
          <p:nvPr/>
        </p:nvGraphicFramePr>
        <p:xfrm>
          <a:off x="2767861" y="1089025"/>
          <a:ext cx="3294408" cy="587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2400" imgH="254000" progId="Equation.DSMT4">
                  <p:embed/>
                </p:oleObj>
              </mc:Choice>
              <mc:Fallback>
                <p:oleObj name="Equation" r:id="rId3" imgW="1422400" imgH="254000" progId="Equation.DSMT4">
                  <p:embed/>
                  <p:pic>
                    <p:nvPicPr>
                      <p:cNvPr id="0" name="Picture 2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861" y="1089025"/>
                        <a:ext cx="3294408" cy="58737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9043" name="Text Box 35"/>
          <p:cNvSpPr txBox="1">
            <a:spLocks noChangeArrowheads="1"/>
          </p:cNvSpPr>
          <p:nvPr/>
        </p:nvSpPr>
        <p:spPr bwMode="auto">
          <a:xfrm>
            <a:off x="546553" y="2142446"/>
            <a:ext cx="8156575" cy="71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At any position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</a:rPr>
              <a:t>, the pulse (oscilloscope trace) that is measured is the same as the input pulse, except that it is </a:t>
            </a:r>
            <a:r>
              <a:rPr lang="en-US" u="sng" dirty="0">
                <a:solidFill>
                  <a:srgbClr val="0000FF"/>
                </a:solidFill>
              </a:rPr>
              <a:t>delayed</a:t>
            </a:r>
            <a:r>
              <a:rPr lang="en-US" dirty="0">
                <a:solidFill>
                  <a:srgbClr val="0000FF"/>
                </a:solidFill>
              </a:rPr>
              <a:t> by a time 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=</a:t>
            </a: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z / c</a:t>
            </a:r>
            <a:r>
              <a:rPr lang="en-US" sz="2000" i="1" baseline="-25000" dirty="0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99044" name="Text Box 36"/>
          <p:cNvSpPr txBox="1">
            <a:spLocks noChangeArrowheads="1"/>
          </p:cNvSpPr>
          <p:nvPr/>
        </p:nvSpPr>
        <p:spPr bwMode="auto">
          <a:xfrm>
            <a:off x="904875" y="174176"/>
            <a:ext cx="72390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Pulse on Transmission Line (cont.)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385309" y="3677104"/>
            <a:ext cx="3701370" cy="2113400"/>
            <a:chOff x="385309" y="3677104"/>
            <a:chExt cx="3701370" cy="2113400"/>
          </a:xfrm>
        </p:grpSpPr>
        <p:sp>
          <p:nvSpPr>
            <p:cNvPr id="39" name="Line 157"/>
            <p:cNvSpPr>
              <a:spLocks noChangeShapeType="1"/>
            </p:cNvSpPr>
            <p:nvPr/>
          </p:nvSpPr>
          <p:spPr bwMode="auto">
            <a:xfrm flipV="1">
              <a:off x="642204" y="5291121"/>
              <a:ext cx="3178175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58"/>
            <p:cNvSpPr>
              <a:spLocks noChangeShapeType="1"/>
            </p:cNvSpPr>
            <p:nvPr/>
          </p:nvSpPr>
          <p:spPr bwMode="auto">
            <a:xfrm>
              <a:off x="1404204" y="4076683"/>
              <a:ext cx="0" cy="170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2" name="Object 160"/>
            <p:cNvGraphicFramePr>
              <a:graphicFrameLocks noChangeAspect="1"/>
            </p:cNvGraphicFramePr>
            <p:nvPr/>
          </p:nvGraphicFramePr>
          <p:xfrm>
            <a:off x="385309" y="4359502"/>
            <a:ext cx="874712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33169" imgH="253890" progId="Equation.DSMT4">
                    <p:embed/>
                  </p:oleObj>
                </mc:Choice>
                <mc:Fallback>
                  <p:oleObj name="Equation" r:id="rId5" imgW="533169" imgH="253890" progId="Equation.DSMT4">
                    <p:embed/>
                    <p:pic>
                      <p:nvPicPr>
                        <p:cNvPr id="0" name="Picture 2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309" y="4359502"/>
                          <a:ext cx="874712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Line 161"/>
            <p:cNvSpPr>
              <a:spLocks noChangeShapeType="1"/>
            </p:cNvSpPr>
            <p:nvPr/>
          </p:nvSpPr>
          <p:spPr bwMode="auto">
            <a:xfrm flipV="1">
              <a:off x="1404204" y="4292583"/>
              <a:ext cx="0" cy="1003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62"/>
            <p:cNvSpPr>
              <a:spLocks noChangeShapeType="1"/>
            </p:cNvSpPr>
            <p:nvPr/>
          </p:nvSpPr>
          <p:spPr bwMode="auto">
            <a:xfrm flipV="1">
              <a:off x="1404204" y="4229083"/>
              <a:ext cx="1778000" cy="1066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63"/>
            <p:cNvSpPr>
              <a:spLocks noChangeShapeType="1"/>
            </p:cNvSpPr>
            <p:nvPr/>
          </p:nvSpPr>
          <p:spPr bwMode="auto">
            <a:xfrm>
              <a:off x="3182204" y="4229083"/>
              <a:ext cx="0" cy="1066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6" name="Object 162"/>
            <p:cNvGraphicFramePr>
              <a:graphicFrameLocks noChangeAspect="1"/>
            </p:cNvGraphicFramePr>
            <p:nvPr/>
          </p:nvGraphicFramePr>
          <p:xfrm>
            <a:off x="2246714" y="5501579"/>
            <a:ext cx="311150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90335" imgH="177646" progId="Equation.DSMT4">
                    <p:embed/>
                  </p:oleObj>
                </mc:Choice>
                <mc:Fallback>
                  <p:oleObj name="Equation" r:id="rId7" imgW="190335" imgH="177646" progId="Equation.DSMT4">
                    <p:embed/>
                    <p:pic>
                      <p:nvPicPr>
                        <p:cNvPr id="0" name="Picture 3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6714" y="5501579"/>
                          <a:ext cx="311150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7" name="Straight Arrow Connector 36"/>
            <p:cNvCxnSpPr/>
            <p:nvPr/>
          </p:nvCxnSpPr>
          <p:spPr>
            <a:xfrm>
              <a:off x="1491289" y="5421069"/>
              <a:ext cx="1709058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79918" name="Object 14"/>
            <p:cNvGraphicFramePr>
              <a:graphicFrameLocks noChangeAspect="1"/>
            </p:cNvGraphicFramePr>
            <p:nvPr/>
          </p:nvGraphicFramePr>
          <p:xfrm>
            <a:off x="2056039" y="3677104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42603" imgH="177646" progId="Equation.DSMT4">
                    <p:embed/>
                  </p:oleObj>
                </mc:Choice>
                <mc:Fallback>
                  <p:oleObj name="Equation" r:id="rId9" imgW="342603" imgH="177646" progId="Equation.DSMT4">
                    <p:embed/>
                    <p:pic>
                      <p:nvPicPr>
                        <p:cNvPr id="0" name="Picture 3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6039" y="3677104"/>
                          <a:ext cx="615950" cy="3175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920" name="Object 16"/>
            <p:cNvGraphicFramePr>
              <a:graphicFrameLocks noChangeAspect="1"/>
            </p:cNvGraphicFramePr>
            <p:nvPr/>
          </p:nvGraphicFramePr>
          <p:xfrm>
            <a:off x="3926342" y="5159149"/>
            <a:ext cx="160337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88746" imgH="152136" progId="Equation.DSMT4">
                    <p:embed/>
                  </p:oleObj>
                </mc:Choice>
                <mc:Fallback>
                  <p:oleObj name="Equation" r:id="rId11" imgW="88746" imgH="152136" progId="Equation.DSMT4">
                    <p:embed/>
                    <p:pic>
                      <p:nvPicPr>
                        <p:cNvPr id="0" name="Picture 3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6342" y="5159149"/>
                          <a:ext cx="160337" cy="271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" name="Group 62"/>
          <p:cNvGrpSpPr/>
          <p:nvPr/>
        </p:nvGrpSpPr>
        <p:grpSpPr>
          <a:xfrm>
            <a:off x="4413477" y="3621995"/>
            <a:ext cx="4343856" cy="2222937"/>
            <a:chOff x="4413477" y="3621995"/>
            <a:chExt cx="4343856" cy="2222937"/>
          </a:xfrm>
        </p:grpSpPr>
        <p:sp>
          <p:nvSpPr>
            <p:cNvPr id="47" name="Line 157"/>
            <p:cNvSpPr>
              <a:spLocks noChangeShapeType="1"/>
            </p:cNvSpPr>
            <p:nvPr/>
          </p:nvSpPr>
          <p:spPr bwMode="auto">
            <a:xfrm flipV="1">
              <a:off x="4694012" y="5290435"/>
              <a:ext cx="3753305" cy="3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58"/>
            <p:cNvSpPr>
              <a:spLocks noChangeShapeType="1"/>
            </p:cNvSpPr>
            <p:nvPr/>
          </p:nvSpPr>
          <p:spPr bwMode="auto">
            <a:xfrm>
              <a:off x="5456013" y="4076683"/>
              <a:ext cx="0" cy="170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61"/>
            <p:cNvSpPr>
              <a:spLocks noChangeShapeType="1"/>
            </p:cNvSpPr>
            <p:nvPr/>
          </p:nvSpPr>
          <p:spPr bwMode="auto">
            <a:xfrm flipV="1">
              <a:off x="5456013" y="4292583"/>
              <a:ext cx="0" cy="1003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62"/>
            <p:cNvSpPr>
              <a:spLocks noChangeShapeType="1"/>
            </p:cNvSpPr>
            <p:nvPr/>
          </p:nvSpPr>
          <p:spPr bwMode="auto">
            <a:xfrm flipV="1">
              <a:off x="6250691" y="4229083"/>
              <a:ext cx="1778001" cy="1066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63"/>
            <p:cNvSpPr>
              <a:spLocks noChangeShapeType="1"/>
            </p:cNvSpPr>
            <p:nvPr/>
          </p:nvSpPr>
          <p:spPr bwMode="auto">
            <a:xfrm>
              <a:off x="8039578" y="4229083"/>
              <a:ext cx="0" cy="1066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4" name="Object 162"/>
            <p:cNvGraphicFramePr>
              <a:graphicFrameLocks noChangeAspect="1"/>
            </p:cNvGraphicFramePr>
            <p:nvPr/>
          </p:nvGraphicFramePr>
          <p:xfrm>
            <a:off x="6929894" y="5556007"/>
            <a:ext cx="311150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335" imgH="177646" progId="Equation.DSMT4">
                    <p:embed/>
                  </p:oleObj>
                </mc:Choice>
                <mc:Fallback>
                  <p:oleObj name="Equation" r:id="rId13" imgW="190335" imgH="177646" progId="Equation.DSMT4">
                    <p:embed/>
                    <p:pic>
                      <p:nvPicPr>
                        <p:cNvPr id="0" name="Picture 3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9894" y="5556007"/>
                          <a:ext cx="311150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5" name="Straight Arrow Connector 54"/>
            <p:cNvCxnSpPr/>
            <p:nvPr/>
          </p:nvCxnSpPr>
          <p:spPr>
            <a:xfrm>
              <a:off x="6359526" y="5431954"/>
              <a:ext cx="1709058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1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8259806"/>
                </p:ext>
              </p:extLst>
            </p:nvPr>
          </p:nvGraphicFramePr>
          <p:xfrm>
            <a:off x="5802700" y="4163764"/>
            <a:ext cx="1036848" cy="3884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609600" imgH="228600" progId="Equation.DSMT4">
                    <p:embed/>
                  </p:oleObj>
                </mc:Choice>
                <mc:Fallback>
                  <p:oleObj name="Equation" r:id="rId14" imgW="609600" imgH="228600" progId="Equation.DSMT4">
                    <p:embed/>
                    <p:pic>
                      <p:nvPicPr>
                        <p:cNvPr id="0" name="Picture 3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2700" y="4163764"/>
                          <a:ext cx="1036848" cy="3884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8" name="Straight Connector 57"/>
            <p:cNvCxnSpPr/>
            <p:nvPr/>
          </p:nvCxnSpPr>
          <p:spPr>
            <a:xfrm>
              <a:off x="6259290" y="4648178"/>
              <a:ext cx="0" cy="642257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79917" name="Object 13"/>
            <p:cNvGraphicFramePr>
              <a:graphicFrameLocks noChangeAspect="1"/>
            </p:cNvGraphicFramePr>
            <p:nvPr/>
          </p:nvGraphicFramePr>
          <p:xfrm>
            <a:off x="6943271" y="3621995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342603" imgH="177646" progId="Equation.DSMT4">
                    <p:embed/>
                  </p:oleObj>
                </mc:Choice>
                <mc:Fallback>
                  <p:oleObj name="Equation" r:id="rId16" imgW="342603" imgH="177646" progId="Equation.DSMT4">
                    <p:embed/>
                    <p:pic>
                      <p:nvPicPr>
                        <p:cNvPr id="0" name="Picture 3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3271" y="3621995"/>
                          <a:ext cx="615950" cy="3175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919" name="Object 15"/>
            <p:cNvGraphicFramePr>
              <a:graphicFrameLocks noChangeAspect="1"/>
            </p:cNvGraphicFramePr>
            <p:nvPr/>
          </p:nvGraphicFramePr>
          <p:xfrm>
            <a:off x="8596995" y="5147809"/>
            <a:ext cx="160338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88746" imgH="152136" progId="Equation.DSMT4">
                    <p:embed/>
                  </p:oleObj>
                </mc:Choice>
                <mc:Fallback>
                  <p:oleObj name="Equation" r:id="rId18" imgW="88746" imgH="152136" progId="Equation.DSMT4">
                    <p:embed/>
                    <p:pic>
                      <p:nvPicPr>
                        <p:cNvPr id="0" name="Picture 3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96995" y="5147809"/>
                          <a:ext cx="160338" cy="271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921" name="Object 160"/>
            <p:cNvGraphicFramePr>
              <a:graphicFrameLocks noChangeAspect="1"/>
            </p:cNvGraphicFramePr>
            <p:nvPr/>
          </p:nvGraphicFramePr>
          <p:xfrm>
            <a:off x="4413477" y="4283075"/>
            <a:ext cx="874712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533169" imgH="253890" progId="Equation.DSMT4">
                    <p:embed/>
                  </p:oleObj>
                </mc:Choice>
                <mc:Fallback>
                  <p:oleObj name="Equation" r:id="rId19" imgW="533169" imgH="253890" progId="Equation.DSMT4">
                    <p:embed/>
                    <p:pic>
                      <p:nvPicPr>
                        <p:cNvPr id="0" name="Picture 3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3477" y="4283075"/>
                          <a:ext cx="874712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443" name="Text Box 155"/>
          <p:cNvSpPr txBox="1">
            <a:spLocks noChangeArrowheads="1"/>
          </p:cNvSpPr>
          <p:nvPr/>
        </p:nvSpPr>
        <p:spPr bwMode="auto">
          <a:xfrm>
            <a:off x="904875" y="130632"/>
            <a:ext cx="72390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Pulse on Transmission Line (cont.)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474038" y="981075"/>
            <a:ext cx="4495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Note the </a:t>
            </a:r>
            <a:r>
              <a:rPr lang="en-US" sz="1600" u="sng" dirty="0">
                <a:solidFill>
                  <a:srgbClr val="0000FF"/>
                </a:solidFill>
              </a:rPr>
              <a:t>delay</a:t>
            </a:r>
            <a:r>
              <a:rPr lang="en-US" sz="1600" dirty="0">
                <a:solidFill>
                  <a:srgbClr val="0000FF"/>
                </a:solidFill>
              </a:rPr>
              <a:t> in the trace on this oscilloscope.</a:t>
            </a:r>
          </a:p>
        </p:txBody>
      </p:sp>
      <p:graphicFrame>
        <p:nvGraphicFramePr>
          <p:cNvPr id="378893" name="Object 30"/>
          <p:cNvGraphicFramePr>
            <a:graphicFrameLocks noChangeAspect="1"/>
          </p:cNvGraphicFramePr>
          <p:nvPr/>
        </p:nvGraphicFramePr>
        <p:xfrm>
          <a:off x="3101295" y="5634039"/>
          <a:ext cx="28670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2400" imgH="254000" progId="Equation.DSMT4">
                  <p:embed/>
                </p:oleObj>
              </mc:Choice>
              <mc:Fallback>
                <p:oleObj name="Equation" r:id="rId3" imgW="1422400" imgH="254000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295" y="5634039"/>
                        <a:ext cx="2867025" cy="5111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2421919" y="4859168"/>
            <a:ext cx="4363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Here is what oscilloscopes will show.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1030865" y="1722591"/>
            <a:ext cx="6732371" cy="2771085"/>
            <a:chOff x="1030865" y="1722591"/>
            <a:chExt cx="6732371" cy="2771085"/>
          </a:xfrm>
        </p:grpSpPr>
        <p:grpSp>
          <p:nvGrpSpPr>
            <p:cNvPr id="9" name="Group 84"/>
            <p:cNvGrpSpPr>
              <a:grpSpLocks/>
            </p:cNvGrpSpPr>
            <p:nvPr/>
          </p:nvGrpSpPr>
          <p:grpSpPr bwMode="auto">
            <a:xfrm>
              <a:off x="2581636" y="3246591"/>
              <a:ext cx="5181600" cy="76200"/>
              <a:chOff x="1152" y="1728"/>
              <a:chExt cx="3264" cy="48"/>
            </a:xfrm>
          </p:grpSpPr>
          <p:sp>
            <p:nvSpPr>
              <p:cNvPr id="268373" name="Freeform 8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74" name="Oval 8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87"/>
            <p:cNvGrpSpPr>
              <a:grpSpLocks/>
            </p:cNvGrpSpPr>
            <p:nvPr/>
          </p:nvGrpSpPr>
          <p:grpSpPr bwMode="auto">
            <a:xfrm>
              <a:off x="2581636" y="3970491"/>
              <a:ext cx="5181600" cy="76200"/>
              <a:chOff x="1152" y="1728"/>
              <a:chExt cx="3264" cy="48"/>
            </a:xfrm>
          </p:grpSpPr>
          <p:sp>
            <p:nvSpPr>
              <p:cNvPr id="268376" name="Freeform 8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77" name="Oval 8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8381" name="Line 93"/>
            <p:cNvSpPr>
              <a:spLocks noChangeShapeType="1"/>
            </p:cNvSpPr>
            <p:nvPr/>
          </p:nvSpPr>
          <p:spPr bwMode="auto">
            <a:xfrm>
              <a:off x="1857736" y="3284691"/>
              <a:ext cx="7905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82" name="Line 94"/>
            <p:cNvSpPr>
              <a:spLocks noChangeShapeType="1"/>
            </p:cNvSpPr>
            <p:nvPr/>
          </p:nvSpPr>
          <p:spPr bwMode="auto">
            <a:xfrm flipH="1">
              <a:off x="1857736" y="4008591"/>
              <a:ext cx="7905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83" name="Line 95"/>
            <p:cNvSpPr>
              <a:spLocks noChangeShapeType="1"/>
            </p:cNvSpPr>
            <p:nvPr/>
          </p:nvSpPr>
          <p:spPr bwMode="auto">
            <a:xfrm flipV="1">
              <a:off x="1857736" y="3287485"/>
              <a:ext cx="0" cy="721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8384" name="Object 9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9302448"/>
                </p:ext>
              </p:extLst>
            </p:nvPr>
          </p:nvGraphicFramePr>
          <p:xfrm>
            <a:off x="1030865" y="3265178"/>
            <a:ext cx="563562" cy="998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80835" imgH="672808" progId="Equation.DSMT4">
                    <p:embed/>
                  </p:oleObj>
                </mc:Choice>
                <mc:Fallback>
                  <p:oleObj name="Equation" r:id="rId5" imgW="380835" imgH="672808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0865" y="3265178"/>
                          <a:ext cx="563562" cy="998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89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9194288"/>
                </p:ext>
              </p:extLst>
            </p:nvPr>
          </p:nvGraphicFramePr>
          <p:xfrm>
            <a:off x="5785200" y="4164610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42603" imgH="177646" progId="Equation.DSMT4">
                    <p:embed/>
                  </p:oleObj>
                </mc:Choice>
                <mc:Fallback>
                  <p:oleObj name="Equation" r:id="rId7" imgW="342603" imgH="177646" progId="Equation.DSMT4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5200" y="4164610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89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0704723"/>
                </p:ext>
              </p:extLst>
            </p:nvPr>
          </p:nvGraphicFramePr>
          <p:xfrm>
            <a:off x="2323770" y="4176176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42603" imgH="177646" progId="Equation.DSMT4">
                    <p:embed/>
                  </p:oleObj>
                </mc:Choice>
                <mc:Fallback>
                  <p:oleObj name="Equation" r:id="rId9" imgW="342603" imgH="177646" progId="Equation.DSMT4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3770" y="4176176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7699518"/>
                </p:ext>
              </p:extLst>
            </p:nvPr>
          </p:nvGraphicFramePr>
          <p:xfrm>
            <a:off x="4141234" y="3423884"/>
            <a:ext cx="38735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90500" imgH="228600" progId="Equation.DSMT4">
                    <p:embed/>
                  </p:oleObj>
                </mc:Choice>
                <mc:Fallback>
                  <p:oleObj name="Equation" r:id="rId11" imgW="190500" imgH="228600" progId="Equation.DSMT4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1234" y="3423884"/>
                          <a:ext cx="387350" cy="463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5999523" y="1722591"/>
              <a:ext cx="1009651" cy="2322513"/>
              <a:chOff x="5916396" y="1603838"/>
              <a:chExt cx="1009651" cy="2322513"/>
            </a:xfrm>
          </p:grpSpPr>
          <p:sp>
            <p:nvSpPr>
              <p:cNvPr id="268394" name="Rectangle 106"/>
              <p:cNvSpPr>
                <a:spLocks noChangeArrowheads="1"/>
              </p:cNvSpPr>
              <p:nvPr/>
            </p:nvSpPr>
            <p:spPr bwMode="auto">
              <a:xfrm>
                <a:off x="6316447" y="1603838"/>
                <a:ext cx="609600" cy="114300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68395" name="Oval 107"/>
              <p:cNvSpPr>
                <a:spLocks noChangeArrowheads="1"/>
              </p:cNvSpPr>
              <p:nvPr/>
            </p:nvSpPr>
            <p:spPr bwMode="auto">
              <a:xfrm>
                <a:off x="6392647" y="1756238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96" name="Oval 108"/>
              <p:cNvSpPr>
                <a:spLocks noChangeArrowheads="1"/>
              </p:cNvSpPr>
              <p:nvPr/>
            </p:nvSpPr>
            <p:spPr bwMode="auto">
              <a:xfrm flipV="1">
                <a:off x="6392647" y="2367426"/>
                <a:ext cx="76200" cy="746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97" name="Oval 109"/>
              <p:cNvSpPr>
                <a:spLocks noChangeArrowheads="1"/>
              </p:cNvSpPr>
              <p:nvPr/>
            </p:nvSpPr>
            <p:spPr bwMode="auto">
              <a:xfrm flipV="1">
                <a:off x="6392647" y="2594438"/>
                <a:ext cx="76200" cy="746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98" name="Freeform 110"/>
              <p:cNvSpPr>
                <a:spLocks/>
              </p:cNvSpPr>
              <p:nvPr/>
            </p:nvSpPr>
            <p:spPr bwMode="auto">
              <a:xfrm>
                <a:off x="5992597" y="2407113"/>
                <a:ext cx="441325" cy="768350"/>
              </a:xfrm>
              <a:custGeom>
                <a:avLst/>
                <a:gdLst/>
                <a:ahLst/>
                <a:cxnLst>
                  <a:cxn ang="0">
                    <a:pos x="0" y="484"/>
                  </a:cxn>
                  <a:cxn ang="0">
                    <a:pos x="48" y="316"/>
                  </a:cxn>
                  <a:cxn ang="0">
                    <a:pos x="78" y="250"/>
                  </a:cxn>
                  <a:cxn ang="0">
                    <a:pos x="138" y="124"/>
                  </a:cxn>
                  <a:cxn ang="0">
                    <a:pos x="180" y="64"/>
                  </a:cxn>
                  <a:cxn ang="0">
                    <a:pos x="186" y="46"/>
                  </a:cxn>
                  <a:cxn ang="0">
                    <a:pos x="228" y="34"/>
                  </a:cxn>
                  <a:cxn ang="0">
                    <a:pos x="246" y="16"/>
                  </a:cxn>
                  <a:cxn ang="0">
                    <a:pos x="276" y="4"/>
                  </a:cxn>
                </a:cxnLst>
                <a:rect l="0" t="0" r="r" b="b"/>
                <a:pathLst>
                  <a:path w="278" h="484">
                    <a:moveTo>
                      <a:pt x="0" y="484"/>
                    </a:moveTo>
                    <a:cubicBezTo>
                      <a:pt x="6" y="429"/>
                      <a:pt x="16" y="364"/>
                      <a:pt x="48" y="316"/>
                    </a:cubicBezTo>
                    <a:cubicBezTo>
                      <a:pt x="55" y="290"/>
                      <a:pt x="68" y="275"/>
                      <a:pt x="78" y="250"/>
                    </a:cubicBezTo>
                    <a:cubicBezTo>
                      <a:pt x="94" y="209"/>
                      <a:pt x="100" y="149"/>
                      <a:pt x="138" y="124"/>
                    </a:cubicBezTo>
                    <a:cubicBezTo>
                      <a:pt x="151" y="104"/>
                      <a:pt x="169" y="85"/>
                      <a:pt x="180" y="64"/>
                    </a:cubicBezTo>
                    <a:cubicBezTo>
                      <a:pt x="183" y="58"/>
                      <a:pt x="182" y="50"/>
                      <a:pt x="186" y="46"/>
                    </a:cubicBezTo>
                    <a:cubicBezTo>
                      <a:pt x="189" y="43"/>
                      <a:pt x="228" y="34"/>
                      <a:pt x="228" y="34"/>
                    </a:cubicBezTo>
                    <a:cubicBezTo>
                      <a:pt x="234" y="28"/>
                      <a:pt x="238" y="20"/>
                      <a:pt x="246" y="16"/>
                    </a:cubicBezTo>
                    <a:cubicBezTo>
                      <a:pt x="278" y="0"/>
                      <a:pt x="276" y="22"/>
                      <a:pt x="276" y="4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99" name="Freeform 111"/>
              <p:cNvSpPr>
                <a:spLocks/>
              </p:cNvSpPr>
              <p:nvPr/>
            </p:nvSpPr>
            <p:spPr bwMode="auto">
              <a:xfrm>
                <a:off x="5981484" y="3242138"/>
                <a:ext cx="142875" cy="647700"/>
              </a:xfrm>
              <a:custGeom>
                <a:avLst/>
                <a:gdLst/>
                <a:ahLst/>
                <a:cxnLst>
                  <a:cxn ang="0">
                    <a:pos x="0" y="408"/>
                  </a:cxn>
                  <a:cxn ang="0">
                    <a:pos x="42" y="306"/>
                  </a:cxn>
                  <a:cxn ang="0">
                    <a:pos x="78" y="60"/>
                  </a:cxn>
                  <a:cxn ang="0">
                    <a:pos x="90" y="0"/>
                  </a:cxn>
                </a:cxnLst>
                <a:rect l="0" t="0" r="r" b="b"/>
                <a:pathLst>
                  <a:path w="90" h="408">
                    <a:moveTo>
                      <a:pt x="0" y="408"/>
                    </a:moveTo>
                    <a:cubicBezTo>
                      <a:pt x="12" y="373"/>
                      <a:pt x="31" y="341"/>
                      <a:pt x="42" y="306"/>
                    </a:cubicBezTo>
                    <a:cubicBezTo>
                      <a:pt x="66" y="227"/>
                      <a:pt x="67" y="141"/>
                      <a:pt x="78" y="60"/>
                    </a:cubicBezTo>
                    <a:cubicBezTo>
                      <a:pt x="81" y="41"/>
                      <a:pt x="90" y="20"/>
                      <a:pt x="90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400" name="Freeform 112"/>
              <p:cNvSpPr>
                <a:spLocks/>
              </p:cNvSpPr>
              <p:nvPr/>
            </p:nvSpPr>
            <p:spPr bwMode="auto">
              <a:xfrm>
                <a:off x="6129122" y="2629363"/>
                <a:ext cx="263525" cy="603250"/>
              </a:xfrm>
              <a:custGeom>
                <a:avLst/>
                <a:gdLst/>
                <a:ahLst/>
                <a:cxnLst>
                  <a:cxn ang="0">
                    <a:pos x="0" y="314"/>
                  </a:cxn>
                  <a:cxn ang="0">
                    <a:pos x="78" y="122"/>
                  </a:cxn>
                  <a:cxn ang="0">
                    <a:pos x="84" y="104"/>
                  </a:cxn>
                  <a:cxn ang="0">
                    <a:pos x="102" y="92"/>
                  </a:cxn>
                  <a:cxn ang="0">
                    <a:pos x="138" y="26"/>
                  </a:cxn>
                  <a:cxn ang="0">
                    <a:pos x="168" y="8"/>
                  </a:cxn>
                </a:cxnLst>
                <a:rect l="0" t="0" r="r" b="b"/>
                <a:pathLst>
                  <a:path w="168" h="314">
                    <a:moveTo>
                      <a:pt x="0" y="314"/>
                    </a:moveTo>
                    <a:cubicBezTo>
                      <a:pt x="19" y="265"/>
                      <a:pt x="23" y="140"/>
                      <a:pt x="78" y="122"/>
                    </a:cubicBezTo>
                    <a:cubicBezTo>
                      <a:pt x="80" y="116"/>
                      <a:pt x="80" y="109"/>
                      <a:pt x="84" y="104"/>
                    </a:cubicBezTo>
                    <a:cubicBezTo>
                      <a:pt x="89" y="98"/>
                      <a:pt x="98" y="98"/>
                      <a:pt x="102" y="92"/>
                    </a:cubicBezTo>
                    <a:cubicBezTo>
                      <a:pt x="124" y="57"/>
                      <a:pt x="107" y="47"/>
                      <a:pt x="138" y="26"/>
                    </a:cubicBezTo>
                    <a:cubicBezTo>
                      <a:pt x="147" y="0"/>
                      <a:pt x="138" y="8"/>
                      <a:pt x="168" y="8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401" name="Oval 113"/>
              <p:cNvSpPr>
                <a:spLocks noChangeArrowheads="1"/>
              </p:cNvSpPr>
              <p:nvPr/>
            </p:nvSpPr>
            <p:spPr bwMode="auto">
              <a:xfrm>
                <a:off x="5970824" y="3127838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402" name="Oval 114"/>
              <p:cNvSpPr>
                <a:spLocks noChangeArrowheads="1"/>
              </p:cNvSpPr>
              <p:nvPr/>
            </p:nvSpPr>
            <p:spPr bwMode="auto">
              <a:xfrm flipH="1">
                <a:off x="5916396" y="3851738"/>
                <a:ext cx="76200" cy="746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6432725" y="1884254"/>
                <a:ext cx="400031" cy="179592"/>
                <a:chOff x="7386393" y="2978168"/>
                <a:chExt cx="400031" cy="179592"/>
              </a:xfrm>
            </p:grpSpPr>
            <p:sp>
              <p:nvSpPr>
                <p:cNvPr id="53" name="Line 121"/>
                <p:cNvSpPr>
                  <a:spLocks noChangeShapeType="1"/>
                </p:cNvSpPr>
                <p:nvPr/>
              </p:nvSpPr>
              <p:spPr bwMode="auto">
                <a:xfrm>
                  <a:off x="7395822" y="2978168"/>
                  <a:ext cx="0" cy="177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7518060" y="3017855"/>
                  <a:ext cx="198437" cy="138113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124"/>
                <p:cNvSpPr>
                  <a:spLocks noChangeShapeType="1"/>
                </p:cNvSpPr>
                <p:nvPr/>
              </p:nvSpPr>
              <p:spPr bwMode="auto">
                <a:xfrm>
                  <a:off x="7716497" y="3017855"/>
                  <a:ext cx="0" cy="138113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121"/>
                <p:cNvSpPr>
                  <a:spLocks noChangeShapeType="1"/>
                </p:cNvSpPr>
                <p:nvPr/>
              </p:nvSpPr>
              <p:spPr bwMode="auto">
                <a:xfrm rot="5400000">
                  <a:off x="7586409" y="2957744"/>
                  <a:ext cx="0" cy="4000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3" name="Group 62"/>
            <p:cNvGrpSpPr/>
            <p:nvPr/>
          </p:nvGrpSpPr>
          <p:grpSpPr>
            <a:xfrm>
              <a:off x="2627673" y="1722591"/>
              <a:ext cx="933450" cy="2286000"/>
              <a:chOff x="2544546" y="1603838"/>
              <a:chExt cx="933450" cy="2286000"/>
            </a:xfrm>
          </p:grpSpPr>
          <p:sp>
            <p:nvSpPr>
              <p:cNvPr id="268386" name="Rectangle 98"/>
              <p:cNvSpPr>
                <a:spLocks noChangeArrowheads="1"/>
              </p:cNvSpPr>
              <p:nvPr/>
            </p:nvSpPr>
            <p:spPr bwMode="auto">
              <a:xfrm>
                <a:off x="2868396" y="1603838"/>
                <a:ext cx="609600" cy="114300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68387" name="Oval 99"/>
              <p:cNvSpPr>
                <a:spLocks noChangeArrowheads="1"/>
              </p:cNvSpPr>
              <p:nvPr/>
            </p:nvSpPr>
            <p:spPr bwMode="auto">
              <a:xfrm>
                <a:off x="2944596" y="1756238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88" name="Oval 100"/>
              <p:cNvSpPr>
                <a:spLocks noChangeArrowheads="1"/>
              </p:cNvSpPr>
              <p:nvPr/>
            </p:nvSpPr>
            <p:spPr bwMode="auto">
              <a:xfrm flipV="1">
                <a:off x="2944596" y="2367426"/>
                <a:ext cx="76200" cy="746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89" name="Oval 101"/>
              <p:cNvSpPr>
                <a:spLocks noChangeArrowheads="1"/>
              </p:cNvSpPr>
              <p:nvPr/>
            </p:nvSpPr>
            <p:spPr bwMode="auto">
              <a:xfrm flipV="1">
                <a:off x="2944596" y="2594438"/>
                <a:ext cx="76200" cy="746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90" name="Freeform 102"/>
              <p:cNvSpPr>
                <a:spLocks/>
              </p:cNvSpPr>
              <p:nvPr/>
            </p:nvSpPr>
            <p:spPr bwMode="auto">
              <a:xfrm>
                <a:off x="2544546" y="2407113"/>
                <a:ext cx="441325" cy="768350"/>
              </a:xfrm>
              <a:custGeom>
                <a:avLst/>
                <a:gdLst/>
                <a:ahLst/>
                <a:cxnLst>
                  <a:cxn ang="0">
                    <a:pos x="0" y="484"/>
                  </a:cxn>
                  <a:cxn ang="0">
                    <a:pos x="48" y="316"/>
                  </a:cxn>
                  <a:cxn ang="0">
                    <a:pos x="78" y="250"/>
                  </a:cxn>
                  <a:cxn ang="0">
                    <a:pos x="138" y="124"/>
                  </a:cxn>
                  <a:cxn ang="0">
                    <a:pos x="180" y="64"/>
                  </a:cxn>
                  <a:cxn ang="0">
                    <a:pos x="186" y="46"/>
                  </a:cxn>
                  <a:cxn ang="0">
                    <a:pos x="228" y="34"/>
                  </a:cxn>
                  <a:cxn ang="0">
                    <a:pos x="246" y="16"/>
                  </a:cxn>
                  <a:cxn ang="0">
                    <a:pos x="276" y="4"/>
                  </a:cxn>
                </a:cxnLst>
                <a:rect l="0" t="0" r="r" b="b"/>
                <a:pathLst>
                  <a:path w="278" h="484">
                    <a:moveTo>
                      <a:pt x="0" y="484"/>
                    </a:moveTo>
                    <a:cubicBezTo>
                      <a:pt x="6" y="429"/>
                      <a:pt x="16" y="364"/>
                      <a:pt x="48" y="316"/>
                    </a:cubicBezTo>
                    <a:cubicBezTo>
                      <a:pt x="55" y="290"/>
                      <a:pt x="68" y="275"/>
                      <a:pt x="78" y="250"/>
                    </a:cubicBezTo>
                    <a:cubicBezTo>
                      <a:pt x="94" y="209"/>
                      <a:pt x="100" y="149"/>
                      <a:pt x="138" y="124"/>
                    </a:cubicBezTo>
                    <a:cubicBezTo>
                      <a:pt x="151" y="104"/>
                      <a:pt x="169" y="85"/>
                      <a:pt x="180" y="64"/>
                    </a:cubicBezTo>
                    <a:cubicBezTo>
                      <a:pt x="183" y="58"/>
                      <a:pt x="182" y="50"/>
                      <a:pt x="186" y="46"/>
                    </a:cubicBezTo>
                    <a:cubicBezTo>
                      <a:pt x="189" y="43"/>
                      <a:pt x="228" y="34"/>
                      <a:pt x="228" y="34"/>
                    </a:cubicBezTo>
                    <a:cubicBezTo>
                      <a:pt x="234" y="28"/>
                      <a:pt x="238" y="20"/>
                      <a:pt x="246" y="16"/>
                    </a:cubicBezTo>
                    <a:cubicBezTo>
                      <a:pt x="278" y="0"/>
                      <a:pt x="276" y="22"/>
                      <a:pt x="276" y="4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91" name="Freeform 103"/>
              <p:cNvSpPr>
                <a:spLocks/>
              </p:cNvSpPr>
              <p:nvPr/>
            </p:nvSpPr>
            <p:spPr bwMode="auto">
              <a:xfrm>
                <a:off x="2544546" y="3242138"/>
                <a:ext cx="142875" cy="647700"/>
              </a:xfrm>
              <a:custGeom>
                <a:avLst/>
                <a:gdLst/>
                <a:ahLst/>
                <a:cxnLst>
                  <a:cxn ang="0">
                    <a:pos x="0" y="408"/>
                  </a:cxn>
                  <a:cxn ang="0">
                    <a:pos x="42" y="306"/>
                  </a:cxn>
                  <a:cxn ang="0">
                    <a:pos x="78" y="60"/>
                  </a:cxn>
                  <a:cxn ang="0">
                    <a:pos x="90" y="0"/>
                  </a:cxn>
                </a:cxnLst>
                <a:rect l="0" t="0" r="r" b="b"/>
                <a:pathLst>
                  <a:path w="90" h="408">
                    <a:moveTo>
                      <a:pt x="0" y="408"/>
                    </a:moveTo>
                    <a:cubicBezTo>
                      <a:pt x="12" y="373"/>
                      <a:pt x="31" y="341"/>
                      <a:pt x="42" y="306"/>
                    </a:cubicBezTo>
                    <a:cubicBezTo>
                      <a:pt x="66" y="227"/>
                      <a:pt x="67" y="141"/>
                      <a:pt x="78" y="60"/>
                    </a:cubicBezTo>
                    <a:cubicBezTo>
                      <a:pt x="81" y="41"/>
                      <a:pt x="90" y="20"/>
                      <a:pt x="90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92" name="Freeform 104"/>
              <p:cNvSpPr>
                <a:spLocks/>
              </p:cNvSpPr>
              <p:nvPr/>
            </p:nvSpPr>
            <p:spPr bwMode="auto">
              <a:xfrm>
                <a:off x="2689009" y="2629363"/>
                <a:ext cx="255588" cy="614363"/>
              </a:xfrm>
              <a:custGeom>
                <a:avLst/>
                <a:gdLst/>
                <a:ahLst/>
                <a:cxnLst>
                  <a:cxn ang="0">
                    <a:pos x="0" y="314"/>
                  </a:cxn>
                  <a:cxn ang="0">
                    <a:pos x="78" y="122"/>
                  </a:cxn>
                  <a:cxn ang="0">
                    <a:pos x="84" y="104"/>
                  </a:cxn>
                  <a:cxn ang="0">
                    <a:pos x="102" y="92"/>
                  </a:cxn>
                  <a:cxn ang="0">
                    <a:pos x="138" y="26"/>
                  </a:cxn>
                  <a:cxn ang="0">
                    <a:pos x="168" y="8"/>
                  </a:cxn>
                </a:cxnLst>
                <a:rect l="0" t="0" r="r" b="b"/>
                <a:pathLst>
                  <a:path w="168" h="314">
                    <a:moveTo>
                      <a:pt x="0" y="314"/>
                    </a:moveTo>
                    <a:cubicBezTo>
                      <a:pt x="19" y="265"/>
                      <a:pt x="23" y="140"/>
                      <a:pt x="78" y="122"/>
                    </a:cubicBezTo>
                    <a:cubicBezTo>
                      <a:pt x="80" y="116"/>
                      <a:pt x="80" y="109"/>
                      <a:pt x="84" y="104"/>
                    </a:cubicBezTo>
                    <a:cubicBezTo>
                      <a:pt x="89" y="98"/>
                      <a:pt x="98" y="98"/>
                      <a:pt x="102" y="92"/>
                    </a:cubicBezTo>
                    <a:cubicBezTo>
                      <a:pt x="124" y="57"/>
                      <a:pt x="107" y="47"/>
                      <a:pt x="138" y="26"/>
                    </a:cubicBezTo>
                    <a:cubicBezTo>
                      <a:pt x="147" y="0"/>
                      <a:pt x="138" y="8"/>
                      <a:pt x="168" y="8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3000453" y="1868359"/>
                <a:ext cx="400031" cy="179592"/>
                <a:chOff x="7386393" y="2978168"/>
                <a:chExt cx="400031" cy="179592"/>
              </a:xfrm>
            </p:grpSpPr>
            <p:sp>
              <p:nvSpPr>
                <p:cNvPr id="58" name="Line 121"/>
                <p:cNvSpPr>
                  <a:spLocks noChangeShapeType="1"/>
                </p:cNvSpPr>
                <p:nvPr/>
              </p:nvSpPr>
              <p:spPr bwMode="auto">
                <a:xfrm>
                  <a:off x="7390212" y="2978168"/>
                  <a:ext cx="0" cy="177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7394640" y="3017855"/>
                  <a:ext cx="198437" cy="138113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124"/>
                <p:cNvSpPr>
                  <a:spLocks noChangeShapeType="1"/>
                </p:cNvSpPr>
                <p:nvPr/>
              </p:nvSpPr>
              <p:spPr bwMode="auto">
                <a:xfrm>
                  <a:off x="7593077" y="3017855"/>
                  <a:ext cx="0" cy="138113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121"/>
                <p:cNvSpPr>
                  <a:spLocks noChangeShapeType="1"/>
                </p:cNvSpPr>
                <p:nvPr/>
              </p:nvSpPr>
              <p:spPr bwMode="auto">
                <a:xfrm rot="5400000">
                  <a:off x="7586409" y="2957744"/>
                  <a:ext cx="0" cy="4000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5" name="Oval 21"/>
            <p:cNvSpPr>
              <a:spLocks noChangeArrowheads="1"/>
            </p:cNvSpPr>
            <p:nvPr/>
          </p:nvSpPr>
          <p:spPr bwMode="auto">
            <a:xfrm>
              <a:off x="1662113" y="3428998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038" name="Object 30"/>
          <p:cNvGraphicFramePr>
            <a:graphicFrameLocks noChangeAspect="1"/>
          </p:cNvGraphicFramePr>
          <p:nvPr/>
        </p:nvGraphicFramePr>
        <p:xfrm>
          <a:off x="3025097" y="5778285"/>
          <a:ext cx="28670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2400" imgH="254000" progId="Equation.DSMT4">
                  <p:embed/>
                </p:oleObj>
              </mc:Choice>
              <mc:Fallback>
                <p:oleObj name="Equation" r:id="rId3" imgW="1422400" imgH="254000" progId="Equation.DSMT4">
                  <p:embed/>
                  <p:pic>
                    <p:nvPicPr>
                      <p:cNvPr id="0" name="Picture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097" y="5778285"/>
                        <a:ext cx="2867025" cy="5111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9044" name="Text Box 36"/>
          <p:cNvSpPr txBox="1">
            <a:spLocks noChangeArrowheads="1"/>
          </p:cNvSpPr>
          <p:nvPr/>
        </p:nvSpPr>
        <p:spPr bwMode="auto">
          <a:xfrm>
            <a:off x="904875" y="174176"/>
            <a:ext cx="72390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Pulse on Transmission Line (cont.)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3" name="Text Box 165"/>
          <p:cNvSpPr txBox="1">
            <a:spLocks noChangeArrowheads="1"/>
          </p:cNvSpPr>
          <p:nvPr/>
        </p:nvSpPr>
        <p:spPr bwMode="auto">
          <a:xfrm>
            <a:off x="1484868" y="4713567"/>
            <a:ext cx="6226176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Note that the shape of the pulse as a function of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</a:rPr>
              <a:t> is a scaled </a:t>
            </a:r>
            <a:r>
              <a:rPr lang="en-US" u="sng" dirty="0">
                <a:solidFill>
                  <a:srgbClr val="0000FF"/>
                </a:solidFill>
              </a:rPr>
              <a:t>mirror image</a:t>
            </a:r>
            <a:r>
              <a:rPr lang="en-US" dirty="0">
                <a:solidFill>
                  <a:srgbClr val="0000FF"/>
                </a:solidFill>
              </a:rPr>
              <a:t> of the pulse shape as a function of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12527" y="1183553"/>
            <a:ext cx="5381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“</a:t>
            </a:r>
            <a:r>
              <a:rPr lang="en-US" sz="2000" b="1" dirty="0">
                <a:solidFill>
                  <a:srgbClr val="0000FF"/>
                </a:solidFill>
              </a:rPr>
              <a:t>Snapshot</a:t>
            </a:r>
            <a:r>
              <a:rPr lang="en-US" sz="2000" dirty="0">
                <a:solidFill>
                  <a:srgbClr val="0000FF"/>
                </a:solidFill>
              </a:rPr>
              <a:t>” of voltage wave at one </a:t>
            </a:r>
            <a:r>
              <a:rPr lang="en-US" sz="2000" u="sng" dirty="0">
                <a:solidFill>
                  <a:srgbClr val="0000FF"/>
                </a:solidFill>
              </a:rPr>
              <a:t>fixed time</a:t>
            </a:r>
            <a:r>
              <a:rPr lang="en-US" sz="2000" dirty="0">
                <a:solidFill>
                  <a:srgbClr val="0000FF"/>
                </a:solidFill>
              </a:rPr>
              <a:t>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190605" y="2213745"/>
            <a:ext cx="6796776" cy="1827214"/>
            <a:chOff x="1190605" y="2213745"/>
            <a:chExt cx="6796776" cy="1827214"/>
          </a:xfrm>
        </p:grpSpPr>
        <p:grpSp>
          <p:nvGrpSpPr>
            <p:cNvPr id="299012" name="Group 4"/>
            <p:cNvGrpSpPr>
              <a:grpSpLocks/>
            </p:cNvGrpSpPr>
            <p:nvPr/>
          </p:nvGrpSpPr>
          <p:grpSpPr bwMode="auto">
            <a:xfrm>
              <a:off x="2805774" y="2785245"/>
              <a:ext cx="5181607" cy="76200"/>
              <a:chOff x="1152" y="1728"/>
              <a:chExt cx="3264" cy="48"/>
            </a:xfrm>
          </p:grpSpPr>
          <p:sp>
            <p:nvSpPr>
              <p:cNvPr id="299013" name="Freeform 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014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9015" name="Group 7"/>
            <p:cNvGrpSpPr>
              <a:grpSpLocks/>
            </p:cNvGrpSpPr>
            <p:nvPr/>
          </p:nvGrpSpPr>
          <p:grpSpPr bwMode="auto">
            <a:xfrm>
              <a:off x="2805774" y="3509145"/>
              <a:ext cx="5181607" cy="76200"/>
              <a:chOff x="1152" y="1728"/>
              <a:chExt cx="3264" cy="48"/>
            </a:xfrm>
          </p:grpSpPr>
          <p:sp>
            <p:nvSpPr>
              <p:cNvPr id="299016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017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9021" name="Line 13"/>
            <p:cNvSpPr>
              <a:spLocks noChangeShapeType="1"/>
            </p:cNvSpPr>
            <p:nvPr/>
          </p:nvSpPr>
          <p:spPr bwMode="auto">
            <a:xfrm>
              <a:off x="2081873" y="2823345"/>
              <a:ext cx="790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22" name="Line 14"/>
            <p:cNvSpPr>
              <a:spLocks noChangeShapeType="1"/>
            </p:cNvSpPr>
            <p:nvPr/>
          </p:nvSpPr>
          <p:spPr bwMode="auto">
            <a:xfrm flipH="1">
              <a:off x="2081873" y="3547245"/>
              <a:ext cx="790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23" name="Line 15"/>
            <p:cNvSpPr>
              <a:spLocks noChangeShapeType="1"/>
            </p:cNvSpPr>
            <p:nvPr/>
          </p:nvSpPr>
          <p:spPr bwMode="auto">
            <a:xfrm flipV="1">
              <a:off x="2081873" y="2808514"/>
              <a:ext cx="0" cy="7387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99024" name="Object 16"/>
            <p:cNvGraphicFramePr>
              <a:graphicFrameLocks noChangeAspect="1"/>
            </p:cNvGraphicFramePr>
            <p:nvPr/>
          </p:nvGraphicFramePr>
          <p:xfrm>
            <a:off x="1190605" y="2682966"/>
            <a:ext cx="625475" cy="1106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80835" imgH="672808" progId="Equation.DSMT4">
                    <p:embed/>
                  </p:oleObj>
                </mc:Choice>
                <mc:Fallback>
                  <p:oleObj name="Equation" r:id="rId5" imgW="380835" imgH="672808" progId="Equation.DSMT4">
                    <p:embed/>
                    <p:pic>
                      <p:nvPicPr>
                        <p:cNvPr id="0" name="Picture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0605" y="2682966"/>
                          <a:ext cx="625475" cy="1106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9028" name="Object 20"/>
            <p:cNvGraphicFramePr>
              <a:graphicFrameLocks noChangeAspect="1"/>
            </p:cNvGraphicFramePr>
            <p:nvPr/>
          </p:nvGraphicFramePr>
          <p:xfrm>
            <a:off x="5441582" y="2942922"/>
            <a:ext cx="38735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90500" imgH="228600" progId="Equation.DSMT4">
                    <p:embed/>
                  </p:oleObj>
                </mc:Choice>
                <mc:Fallback>
                  <p:oleObj name="Equation" r:id="rId7" imgW="190500" imgH="228600" progId="Equation.DSMT4">
                    <p:embed/>
                    <p:pic>
                      <p:nvPicPr>
                        <p:cNvPr id="0" name="Picture 2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1582" y="2942922"/>
                          <a:ext cx="387350" cy="463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9029" name="Object 21"/>
            <p:cNvGraphicFramePr>
              <a:graphicFrameLocks noChangeAspect="1"/>
            </p:cNvGraphicFramePr>
            <p:nvPr/>
          </p:nvGraphicFramePr>
          <p:xfrm>
            <a:off x="6656317" y="2948759"/>
            <a:ext cx="889000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94870" imgH="253780" progId="Equation.DSMT4">
                    <p:embed/>
                  </p:oleObj>
                </mc:Choice>
                <mc:Fallback>
                  <p:oleObj name="Equation" r:id="rId9" imgW="494870" imgH="253780" progId="Equation.DSMT4">
                    <p:embed/>
                    <p:pic>
                      <p:nvPicPr>
                        <p:cNvPr id="0" name="Picture 2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6317" y="2948759"/>
                          <a:ext cx="889000" cy="454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9030" name="Text Box 22"/>
            <p:cNvSpPr txBox="1">
              <a:spLocks noChangeArrowheads="1"/>
            </p:cNvSpPr>
            <p:nvPr/>
          </p:nvSpPr>
          <p:spPr bwMode="auto">
            <a:xfrm>
              <a:off x="6355891" y="2809058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99031" name="Text Box 23"/>
            <p:cNvSpPr txBox="1">
              <a:spLocks noChangeArrowheads="1"/>
            </p:cNvSpPr>
            <p:nvPr/>
          </p:nvSpPr>
          <p:spPr bwMode="auto">
            <a:xfrm>
              <a:off x="6395805" y="3210014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9" name="Line 73"/>
            <p:cNvSpPr>
              <a:spLocks noChangeShapeType="1"/>
            </p:cNvSpPr>
            <p:nvPr/>
          </p:nvSpPr>
          <p:spPr bwMode="auto">
            <a:xfrm flipH="1" flipV="1">
              <a:off x="3838949" y="2276167"/>
              <a:ext cx="91440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74"/>
            <p:cNvSpPr>
              <a:spLocks noChangeShapeType="1"/>
            </p:cNvSpPr>
            <p:nvPr/>
          </p:nvSpPr>
          <p:spPr bwMode="auto">
            <a:xfrm>
              <a:off x="3854157" y="2281692"/>
              <a:ext cx="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57946" y="2213745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Pulse</a:t>
              </a:r>
            </a:p>
          </p:txBody>
        </p:sp>
        <p:graphicFrame>
          <p:nvGraphicFramePr>
            <p:cNvPr id="299040" name="Object 32"/>
            <p:cNvGraphicFramePr>
              <a:graphicFrameLocks noChangeAspect="1"/>
            </p:cNvGraphicFramePr>
            <p:nvPr/>
          </p:nvGraphicFramePr>
          <p:xfrm>
            <a:off x="2585563" y="3723459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42603" imgH="177646" progId="Equation.DSMT4">
                    <p:embed/>
                  </p:oleObj>
                </mc:Choice>
                <mc:Fallback>
                  <p:oleObj name="Equation" r:id="rId11" imgW="342603" imgH="177646" progId="Equation.DSMT4">
                    <p:embed/>
                    <p:pic>
                      <p:nvPicPr>
                        <p:cNvPr id="0" name="Picture 2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5563" y="3723459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161"/>
            <p:cNvGraphicFramePr>
              <a:graphicFrameLocks noChangeAspect="1"/>
            </p:cNvGraphicFramePr>
            <p:nvPr/>
          </p:nvGraphicFramePr>
          <p:xfrm>
            <a:off x="3762128" y="3046731"/>
            <a:ext cx="1039813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634725" imgH="228501" progId="Equation.DSMT4">
                    <p:embed/>
                  </p:oleObj>
                </mc:Choice>
                <mc:Fallback>
                  <p:oleObj name="Equation" r:id="rId13" imgW="634725" imgH="228501" progId="Equation.DSMT4">
                    <p:embed/>
                    <p:pic>
                      <p:nvPicPr>
                        <p:cNvPr id="0" name="Picture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2128" y="3046731"/>
                          <a:ext cx="1039813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7" name="Straight Arrow Connector 36"/>
            <p:cNvCxnSpPr/>
            <p:nvPr/>
          </p:nvCxnSpPr>
          <p:spPr>
            <a:xfrm>
              <a:off x="3828802" y="2964857"/>
              <a:ext cx="957943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019" name="Oval 11"/>
            <p:cNvSpPr>
              <a:spLocks noChangeArrowheads="1"/>
            </p:cNvSpPr>
            <p:nvPr/>
          </p:nvSpPr>
          <p:spPr bwMode="auto">
            <a:xfrm>
              <a:off x="1891373" y="2970301"/>
              <a:ext cx="381000" cy="4191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44" name="Text Box 36"/>
          <p:cNvSpPr txBox="1">
            <a:spLocks noChangeArrowheads="1"/>
          </p:cNvSpPr>
          <p:nvPr/>
        </p:nvSpPr>
        <p:spPr bwMode="auto">
          <a:xfrm>
            <a:off x="904875" y="174176"/>
            <a:ext cx="72390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Pulse on Transmission Line (cont.)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17823" y="1112302"/>
            <a:ext cx="822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This voltage waveform moves past the oscilloscope to create the trace.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17218" y="1750359"/>
            <a:ext cx="6942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(The oscilloscope trace is the mirror image of the snapshot shape.)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000600" y="2684480"/>
            <a:ext cx="6887348" cy="2781518"/>
            <a:chOff x="1000600" y="2684480"/>
            <a:chExt cx="6887348" cy="2781518"/>
          </a:xfrm>
        </p:grpSpPr>
        <p:graphicFrame>
          <p:nvGraphicFramePr>
            <p:cNvPr id="299039" name="Object 42"/>
            <p:cNvGraphicFramePr>
              <a:graphicFrameLocks noChangeAspect="1"/>
            </p:cNvGraphicFramePr>
            <p:nvPr/>
          </p:nvGraphicFramePr>
          <p:xfrm>
            <a:off x="5022203" y="3306316"/>
            <a:ext cx="373063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65028" imgH="228501" progId="Equation.DSMT4">
                    <p:embed/>
                  </p:oleObj>
                </mc:Choice>
                <mc:Fallback>
                  <p:oleObj name="Equation" r:id="rId3" imgW="165028" imgH="228501" progId="Equation.DSMT4">
                    <p:embed/>
                    <p:pic>
                      <p:nvPicPr>
                        <p:cNvPr id="0" name="Picture 2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2203" y="3306316"/>
                          <a:ext cx="373063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615769" y="4210284"/>
              <a:ext cx="5181607" cy="76200"/>
              <a:chOff x="1152" y="1728"/>
              <a:chExt cx="3264" cy="48"/>
            </a:xfrm>
          </p:grpSpPr>
          <p:sp>
            <p:nvSpPr>
              <p:cNvPr id="299013" name="Freeform 5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014" name="Oval 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2615769" y="4934184"/>
              <a:ext cx="5181607" cy="76200"/>
              <a:chOff x="1152" y="1728"/>
              <a:chExt cx="3264" cy="48"/>
            </a:xfrm>
          </p:grpSpPr>
          <p:sp>
            <p:nvSpPr>
              <p:cNvPr id="299016" name="Freeform 8"/>
              <p:cNvSpPr>
                <a:spLocks/>
              </p:cNvSpPr>
              <p:nvPr/>
            </p:nvSpPr>
            <p:spPr bwMode="auto">
              <a:xfrm>
                <a:off x="1194" y="1752"/>
                <a:ext cx="3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2" y="0"/>
                  </a:cxn>
                </a:cxnLst>
                <a:rect l="0" t="0" r="r" b="b"/>
                <a:pathLst>
                  <a:path w="3222" h="1">
                    <a:moveTo>
                      <a:pt x="0" y="0"/>
                    </a:moveTo>
                    <a:lnTo>
                      <a:pt x="3222" y="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017" name="Oval 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9021" name="Line 13"/>
            <p:cNvSpPr>
              <a:spLocks noChangeShapeType="1"/>
            </p:cNvSpPr>
            <p:nvPr/>
          </p:nvSpPr>
          <p:spPr bwMode="auto">
            <a:xfrm>
              <a:off x="1891868" y="4248384"/>
              <a:ext cx="790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22" name="Line 14"/>
            <p:cNvSpPr>
              <a:spLocks noChangeShapeType="1"/>
            </p:cNvSpPr>
            <p:nvPr/>
          </p:nvSpPr>
          <p:spPr bwMode="auto">
            <a:xfrm flipH="1">
              <a:off x="1891868" y="4972284"/>
              <a:ext cx="790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23" name="Line 15"/>
            <p:cNvSpPr>
              <a:spLocks noChangeShapeType="1"/>
            </p:cNvSpPr>
            <p:nvPr/>
          </p:nvSpPr>
          <p:spPr bwMode="auto">
            <a:xfrm flipV="1">
              <a:off x="1891868" y="4245429"/>
              <a:ext cx="0" cy="7268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99024" name="Object 16"/>
            <p:cNvGraphicFramePr>
              <a:graphicFrameLocks noChangeAspect="1"/>
            </p:cNvGraphicFramePr>
            <p:nvPr/>
          </p:nvGraphicFramePr>
          <p:xfrm>
            <a:off x="1000600" y="4108005"/>
            <a:ext cx="625475" cy="1106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80835" imgH="672808" progId="Equation.DSMT4">
                    <p:embed/>
                  </p:oleObj>
                </mc:Choice>
                <mc:Fallback>
                  <p:oleObj name="Equation" r:id="rId5" imgW="380835" imgH="672808" progId="Equation.DSMT4">
                    <p:embed/>
                    <p:pic>
                      <p:nvPicPr>
                        <p:cNvPr id="0" name="Picture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0600" y="4108005"/>
                          <a:ext cx="625475" cy="1106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9028" name="Object 20"/>
            <p:cNvGraphicFramePr>
              <a:graphicFrameLocks noChangeAspect="1"/>
            </p:cNvGraphicFramePr>
            <p:nvPr/>
          </p:nvGraphicFramePr>
          <p:xfrm>
            <a:off x="4954694" y="4356086"/>
            <a:ext cx="38735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90500" imgH="228600" progId="Equation.DSMT4">
                    <p:embed/>
                  </p:oleObj>
                </mc:Choice>
                <mc:Fallback>
                  <p:oleObj name="Equation" r:id="rId7" imgW="190500" imgH="228600" progId="Equation.DSMT4">
                    <p:embed/>
                    <p:pic>
                      <p:nvPicPr>
                        <p:cNvPr id="0" name="Picture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4694" y="4356086"/>
                          <a:ext cx="387350" cy="463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9029" name="Object 21"/>
            <p:cNvGraphicFramePr>
              <a:graphicFrameLocks noChangeAspect="1"/>
            </p:cNvGraphicFramePr>
            <p:nvPr/>
          </p:nvGraphicFramePr>
          <p:xfrm>
            <a:off x="5943812" y="4373798"/>
            <a:ext cx="889000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94870" imgH="253780" progId="Equation.DSMT4">
                    <p:embed/>
                  </p:oleObj>
                </mc:Choice>
                <mc:Fallback>
                  <p:oleObj name="Equation" r:id="rId9" imgW="494870" imgH="253780" progId="Equation.DSMT4">
                    <p:embed/>
                    <p:pic>
                      <p:nvPicPr>
                        <p:cNvPr id="0" name="Picture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812" y="4373798"/>
                          <a:ext cx="889000" cy="454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9030" name="Text Box 22"/>
            <p:cNvSpPr txBox="1">
              <a:spLocks noChangeArrowheads="1"/>
            </p:cNvSpPr>
            <p:nvPr/>
          </p:nvSpPr>
          <p:spPr bwMode="auto">
            <a:xfrm>
              <a:off x="5643386" y="4234097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99031" name="Text Box 23"/>
            <p:cNvSpPr txBox="1">
              <a:spLocks noChangeArrowheads="1"/>
            </p:cNvSpPr>
            <p:nvPr/>
          </p:nvSpPr>
          <p:spPr bwMode="auto">
            <a:xfrm>
              <a:off x="5683300" y="4635053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99032" name="AutoShape 24"/>
            <p:cNvSpPr>
              <a:spLocks noChangeArrowheads="1"/>
            </p:cNvSpPr>
            <p:nvPr/>
          </p:nvSpPr>
          <p:spPr bwMode="auto">
            <a:xfrm>
              <a:off x="4881135" y="3930884"/>
              <a:ext cx="800101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73"/>
            <p:cNvSpPr>
              <a:spLocks noChangeShapeType="1"/>
            </p:cNvSpPr>
            <p:nvPr/>
          </p:nvSpPr>
          <p:spPr bwMode="auto">
            <a:xfrm flipH="1" flipV="1">
              <a:off x="3648944" y="3703482"/>
              <a:ext cx="91440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74"/>
            <p:cNvSpPr>
              <a:spLocks noChangeShapeType="1"/>
            </p:cNvSpPr>
            <p:nvPr/>
          </p:nvSpPr>
          <p:spPr bwMode="auto">
            <a:xfrm>
              <a:off x="3661570" y="3706731"/>
              <a:ext cx="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67941" y="3638784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Pulse</a:t>
              </a:r>
            </a:p>
          </p:txBody>
        </p:sp>
        <p:graphicFrame>
          <p:nvGraphicFramePr>
            <p:cNvPr id="299040" name="Object 32"/>
            <p:cNvGraphicFramePr>
              <a:graphicFrameLocks noChangeAspect="1"/>
            </p:cNvGraphicFramePr>
            <p:nvPr/>
          </p:nvGraphicFramePr>
          <p:xfrm>
            <a:off x="2395558" y="5148498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42603" imgH="177646" progId="Equation.DSMT4">
                    <p:embed/>
                  </p:oleObj>
                </mc:Choice>
                <mc:Fallback>
                  <p:oleObj name="Equation" r:id="rId11" imgW="342603" imgH="177646" progId="Equation.DSMT4">
                    <p:embed/>
                    <p:pic>
                      <p:nvPicPr>
                        <p:cNvPr id="0" name="Picture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5558" y="5148498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161"/>
            <p:cNvGraphicFramePr>
              <a:graphicFrameLocks noChangeAspect="1"/>
            </p:cNvGraphicFramePr>
            <p:nvPr/>
          </p:nvGraphicFramePr>
          <p:xfrm>
            <a:off x="3572123" y="4471770"/>
            <a:ext cx="1039813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634725" imgH="228501" progId="Equation.DSMT4">
                    <p:embed/>
                  </p:oleObj>
                </mc:Choice>
                <mc:Fallback>
                  <p:oleObj name="Equation" r:id="rId13" imgW="634725" imgH="228501" progId="Equation.DSMT4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2123" y="4471770"/>
                          <a:ext cx="1039813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7" name="Straight Arrow Connector 36"/>
            <p:cNvCxnSpPr/>
            <p:nvPr/>
          </p:nvCxnSpPr>
          <p:spPr>
            <a:xfrm>
              <a:off x="3638797" y="4389896"/>
              <a:ext cx="957943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105"/>
            <p:cNvGrpSpPr>
              <a:grpSpLocks/>
            </p:cNvGrpSpPr>
            <p:nvPr/>
          </p:nvGrpSpPr>
          <p:grpSpPr bwMode="auto">
            <a:xfrm>
              <a:off x="6943385" y="2684480"/>
              <a:ext cx="944563" cy="2286000"/>
              <a:chOff x="989" y="1488"/>
              <a:chExt cx="595" cy="1440"/>
            </a:xfrm>
          </p:grpSpPr>
          <p:sp>
            <p:nvSpPr>
              <p:cNvPr id="39" name="Rectangle 106"/>
              <p:cNvSpPr>
                <a:spLocks noChangeArrowheads="1"/>
              </p:cNvSpPr>
              <p:nvPr/>
            </p:nvSpPr>
            <p:spPr bwMode="auto">
              <a:xfrm>
                <a:off x="1200" y="1488"/>
                <a:ext cx="384" cy="72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" name="Oval 107"/>
              <p:cNvSpPr>
                <a:spLocks noChangeArrowheads="1"/>
              </p:cNvSpPr>
              <p:nvPr/>
            </p:nvSpPr>
            <p:spPr bwMode="auto">
              <a:xfrm>
                <a:off x="1248" y="1584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108"/>
              <p:cNvSpPr>
                <a:spLocks noChangeArrowheads="1"/>
              </p:cNvSpPr>
              <p:nvPr/>
            </p:nvSpPr>
            <p:spPr bwMode="auto">
              <a:xfrm flipV="1">
                <a:off x="1248" y="1969"/>
                <a:ext cx="48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109"/>
              <p:cNvSpPr>
                <a:spLocks noChangeArrowheads="1"/>
              </p:cNvSpPr>
              <p:nvPr/>
            </p:nvSpPr>
            <p:spPr bwMode="auto">
              <a:xfrm flipV="1">
                <a:off x="1248" y="2112"/>
                <a:ext cx="48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110"/>
              <p:cNvSpPr>
                <a:spLocks/>
              </p:cNvSpPr>
              <p:nvPr/>
            </p:nvSpPr>
            <p:spPr bwMode="auto">
              <a:xfrm>
                <a:off x="996" y="1994"/>
                <a:ext cx="278" cy="484"/>
              </a:xfrm>
              <a:custGeom>
                <a:avLst/>
                <a:gdLst/>
                <a:ahLst/>
                <a:cxnLst>
                  <a:cxn ang="0">
                    <a:pos x="0" y="484"/>
                  </a:cxn>
                  <a:cxn ang="0">
                    <a:pos x="48" y="316"/>
                  </a:cxn>
                  <a:cxn ang="0">
                    <a:pos x="78" y="250"/>
                  </a:cxn>
                  <a:cxn ang="0">
                    <a:pos x="138" y="124"/>
                  </a:cxn>
                  <a:cxn ang="0">
                    <a:pos x="180" y="64"/>
                  </a:cxn>
                  <a:cxn ang="0">
                    <a:pos x="186" y="46"/>
                  </a:cxn>
                  <a:cxn ang="0">
                    <a:pos x="228" y="34"/>
                  </a:cxn>
                  <a:cxn ang="0">
                    <a:pos x="246" y="16"/>
                  </a:cxn>
                  <a:cxn ang="0">
                    <a:pos x="276" y="4"/>
                  </a:cxn>
                </a:cxnLst>
                <a:rect l="0" t="0" r="r" b="b"/>
                <a:pathLst>
                  <a:path w="278" h="484">
                    <a:moveTo>
                      <a:pt x="0" y="484"/>
                    </a:moveTo>
                    <a:cubicBezTo>
                      <a:pt x="6" y="429"/>
                      <a:pt x="16" y="364"/>
                      <a:pt x="48" y="316"/>
                    </a:cubicBezTo>
                    <a:cubicBezTo>
                      <a:pt x="55" y="290"/>
                      <a:pt x="68" y="275"/>
                      <a:pt x="78" y="250"/>
                    </a:cubicBezTo>
                    <a:cubicBezTo>
                      <a:pt x="94" y="209"/>
                      <a:pt x="100" y="149"/>
                      <a:pt x="138" y="124"/>
                    </a:cubicBezTo>
                    <a:cubicBezTo>
                      <a:pt x="151" y="104"/>
                      <a:pt x="169" y="85"/>
                      <a:pt x="180" y="64"/>
                    </a:cubicBezTo>
                    <a:cubicBezTo>
                      <a:pt x="183" y="58"/>
                      <a:pt x="182" y="50"/>
                      <a:pt x="186" y="46"/>
                    </a:cubicBezTo>
                    <a:cubicBezTo>
                      <a:pt x="189" y="43"/>
                      <a:pt x="228" y="34"/>
                      <a:pt x="228" y="34"/>
                    </a:cubicBezTo>
                    <a:cubicBezTo>
                      <a:pt x="234" y="28"/>
                      <a:pt x="238" y="20"/>
                      <a:pt x="246" y="16"/>
                    </a:cubicBezTo>
                    <a:cubicBezTo>
                      <a:pt x="278" y="0"/>
                      <a:pt x="276" y="22"/>
                      <a:pt x="276" y="4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111"/>
              <p:cNvSpPr>
                <a:spLocks/>
              </p:cNvSpPr>
              <p:nvPr/>
            </p:nvSpPr>
            <p:spPr bwMode="auto">
              <a:xfrm>
                <a:off x="989" y="2520"/>
                <a:ext cx="90" cy="408"/>
              </a:xfrm>
              <a:custGeom>
                <a:avLst/>
                <a:gdLst/>
                <a:ahLst/>
                <a:cxnLst>
                  <a:cxn ang="0">
                    <a:pos x="0" y="408"/>
                  </a:cxn>
                  <a:cxn ang="0">
                    <a:pos x="42" y="306"/>
                  </a:cxn>
                  <a:cxn ang="0">
                    <a:pos x="78" y="60"/>
                  </a:cxn>
                  <a:cxn ang="0">
                    <a:pos x="90" y="0"/>
                  </a:cxn>
                </a:cxnLst>
                <a:rect l="0" t="0" r="r" b="b"/>
                <a:pathLst>
                  <a:path w="90" h="408">
                    <a:moveTo>
                      <a:pt x="0" y="408"/>
                    </a:moveTo>
                    <a:cubicBezTo>
                      <a:pt x="12" y="373"/>
                      <a:pt x="31" y="341"/>
                      <a:pt x="42" y="306"/>
                    </a:cubicBezTo>
                    <a:cubicBezTo>
                      <a:pt x="66" y="227"/>
                      <a:pt x="67" y="141"/>
                      <a:pt x="78" y="60"/>
                    </a:cubicBezTo>
                    <a:cubicBezTo>
                      <a:pt x="81" y="41"/>
                      <a:pt x="90" y="20"/>
                      <a:pt x="90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Freeform 112"/>
              <p:cNvSpPr>
                <a:spLocks/>
              </p:cNvSpPr>
              <p:nvPr/>
            </p:nvSpPr>
            <p:spPr bwMode="auto">
              <a:xfrm>
                <a:off x="1082" y="2134"/>
                <a:ext cx="166" cy="380"/>
              </a:xfrm>
              <a:custGeom>
                <a:avLst/>
                <a:gdLst/>
                <a:ahLst/>
                <a:cxnLst>
                  <a:cxn ang="0">
                    <a:pos x="0" y="314"/>
                  </a:cxn>
                  <a:cxn ang="0">
                    <a:pos x="78" y="122"/>
                  </a:cxn>
                  <a:cxn ang="0">
                    <a:pos x="84" y="104"/>
                  </a:cxn>
                  <a:cxn ang="0">
                    <a:pos x="102" y="92"/>
                  </a:cxn>
                  <a:cxn ang="0">
                    <a:pos x="138" y="26"/>
                  </a:cxn>
                  <a:cxn ang="0">
                    <a:pos x="168" y="8"/>
                  </a:cxn>
                </a:cxnLst>
                <a:rect l="0" t="0" r="r" b="b"/>
                <a:pathLst>
                  <a:path w="168" h="314">
                    <a:moveTo>
                      <a:pt x="0" y="314"/>
                    </a:moveTo>
                    <a:cubicBezTo>
                      <a:pt x="19" y="265"/>
                      <a:pt x="23" y="140"/>
                      <a:pt x="78" y="122"/>
                    </a:cubicBezTo>
                    <a:cubicBezTo>
                      <a:pt x="80" y="116"/>
                      <a:pt x="80" y="109"/>
                      <a:pt x="84" y="104"/>
                    </a:cubicBezTo>
                    <a:cubicBezTo>
                      <a:pt x="89" y="98"/>
                      <a:pt x="98" y="98"/>
                      <a:pt x="102" y="92"/>
                    </a:cubicBezTo>
                    <a:cubicBezTo>
                      <a:pt x="124" y="57"/>
                      <a:pt x="107" y="47"/>
                      <a:pt x="138" y="26"/>
                    </a:cubicBezTo>
                    <a:cubicBezTo>
                      <a:pt x="147" y="0"/>
                      <a:pt x="138" y="8"/>
                      <a:pt x="168" y="8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" name="Oval 113"/>
            <p:cNvSpPr>
              <a:spLocks noChangeArrowheads="1"/>
            </p:cNvSpPr>
            <p:nvPr/>
          </p:nvSpPr>
          <p:spPr bwMode="auto">
            <a:xfrm>
              <a:off x="6932725" y="420848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14"/>
            <p:cNvSpPr>
              <a:spLocks noChangeArrowheads="1"/>
            </p:cNvSpPr>
            <p:nvPr/>
          </p:nvSpPr>
          <p:spPr bwMode="auto">
            <a:xfrm flipH="1">
              <a:off x="6878297" y="4932380"/>
              <a:ext cx="76200" cy="746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2" name="Object 10"/>
            <p:cNvGraphicFramePr>
              <a:graphicFrameLocks noChangeAspect="1"/>
            </p:cNvGraphicFramePr>
            <p:nvPr/>
          </p:nvGraphicFramePr>
          <p:xfrm>
            <a:off x="6663974" y="5126499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342603" imgH="177646" progId="Equation.DSMT4">
                    <p:embed/>
                  </p:oleObj>
                </mc:Choice>
                <mc:Fallback>
                  <p:oleObj name="Equation" r:id="rId15" imgW="342603" imgH="177646" progId="Equation.DSMT4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3974" y="5126499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6" name="Group 55"/>
            <p:cNvGrpSpPr/>
            <p:nvPr/>
          </p:nvGrpSpPr>
          <p:grpSpPr>
            <a:xfrm>
              <a:off x="7383947" y="2974244"/>
              <a:ext cx="402477" cy="183516"/>
              <a:chOff x="7383947" y="2974244"/>
              <a:chExt cx="402477" cy="183516"/>
            </a:xfrm>
          </p:grpSpPr>
          <p:sp>
            <p:nvSpPr>
              <p:cNvPr id="48" name="Line 121"/>
              <p:cNvSpPr>
                <a:spLocks noChangeShapeType="1"/>
              </p:cNvSpPr>
              <p:nvPr/>
            </p:nvSpPr>
            <p:spPr bwMode="auto">
              <a:xfrm>
                <a:off x="7383947" y="2974244"/>
                <a:ext cx="0" cy="177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23"/>
              <p:cNvSpPr>
                <a:spLocks noChangeShapeType="1"/>
              </p:cNvSpPr>
              <p:nvPr/>
            </p:nvSpPr>
            <p:spPr bwMode="auto">
              <a:xfrm flipV="1">
                <a:off x="7518060" y="3017855"/>
                <a:ext cx="198437" cy="13811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124"/>
              <p:cNvSpPr>
                <a:spLocks noChangeShapeType="1"/>
              </p:cNvSpPr>
              <p:nvPr/>
            </p:nvSpPr>
            <p:spPr bwMode="auto">
              <a:xfrm>
                <a:off x="7716497" y="3017855"/>
                <a:ext cx="0" cy="13811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121"/>
              <p:cNvSpPr>
                <a:spLocks noChangeShapeType="1"/>
              </p:cNvSpPr>
              <p:nvPr/>
            </p:nvSpPr>
            <p:spPr bwMode="auto">
              <a:xfrm rot="5400000">
                <a:off x="7586409" y="2957744"/>
                <a:ext cx="0" cy="4000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9019" name="Oval 11"/>
            <p:cNvSpPr>
              <a:spLocks noChangeArrowheads="1"/>
            </p:cNvSpPr>
            <p:nvPr/>
          </p:nvSpPr>
          <p:spPr bwMode="auto">
            <a:xfrm>
              <a:off x="1701368" y="4395340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134" name="Text Box 78"/>
          <p:cNvSpPr txBox="1">
            <a:spLocks noChangeArrowheads="1"/>
          </p:cNvSpPr>
          <p:nvPr/>
        </p:nvSpPr>
        <p:spPr bwMode="auto">
          <a:xfrm>
            <a:off x="925739" y="837066"/>
            <a:ext cx="712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pulse is shown emerging from the source end of the line. </a:t>
            </a:r>
          </a:p>
        </p:txBody>
      </p:sp>
      <p:sp>
        <p:nvSpPr>
          <p:cNvPr id="301143" name="Text Box 87"/>
          <p:cNvSpPr txBox="1">
            <a:spLocks noChangeArrowheads="1"/>
          </p:cNvSpPr>
          <p:nvPr/>
        </p:nvSpPr>
        <p:spPr bwMode="auto">
          <a:xfrm>
            <a:off x="979717" y="130632"/>
            <a:ext cx="72390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Pulse on Transmission Line (cont.)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0BC3C73-D451-4092-B0A6-2A3D725F2DB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583996" y="1357993"/>
            <a:ext cx="3685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 series of “snapshots” is shown.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457903" y="4795163"/>
            <a:ext cx="3589562" cy="1713821"/>
            <a:chOff x="2784475" y="4555677"/>
            <a:chExt cx="3589562" cy="1713821"/>
          </a:xfrm>
        </p:grpSpPr>
        <p:sp>
          <p:nvSpPr>
            <p:cNvPr id="46" name="Line 157"/>
            <p:cNvSpPr>
              <a:spLocks noChangeShapeType="1"/>
            </p:cNvSpPr>
            <p:nvPr/>
          </p:nvSpPr>
          <p:spPr bwMode="auto">
            <a:xfrm flipV="1">
              <a:off x="2873766" y="5770115"/>
              <a:ext cx="3178175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58"/>
            <p:cNvSpPr>
              <a:spLocks noChangeShapeType="1"/>
            </p:cNvSpPr>
            <p:nvPr/>
          </p:nvSpPr>
          <p:spPr bwMode="auto">
            <a:xfrm>
              <a:off x="3635766" y="4555677"/>
              <a:ext cx="0" cy="170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" name="Object 160"/>
            <p:cNvGraphicFramePr>
              <a:graphicFrameLocks noChangeAspect="1"/>
            </p:cNvGraphicFramePr>
            <p:nvPr/>
          </p:nvGraphicFramePr>
          <p:xfrm>
            <a:off x="2784475" y="4621213"/>
            <a:ext cx="646113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93529" imgH="253890" progId="Equation.DSMT4">
                    <p:embed/>
                  </p:oleObj>
                </mc:Choice>
                <mc:Fallback>
                  <p:oleObj name="Equation" r:id="rId3" imgW="393529" imgH="253890" progId="Equation.DSMT4">
                    <p:embed/>
                    <p:pic>
                      <p:nvPicPr>
                        <p:cNvPr id="0" name="Picture 3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475" y="4621213"/>
                          <a:ext cx="646113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Line 161"/>
            <p:cNvSpPr>
              <a:spLocks noChangeShapeType="1"/>
            </p:cNvSpPr>
            <p:nvPr/>
          </p:nvSpPr>
          <p:spPr bwMode="auto">
            <a:xfrm flipV="1">
              <a:off x="3635766" y="4771577"/>
              <a:ext cx="0" cy="1003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62"/>
            <p:cNvSpPr>
              <a:spLocks noChangeShapeType="1"/>
            </p:cNvSpPr>
            <p:nvPr/>
          </p:nvSpPr>
          <p:spPr bwMode="auto">
            <a:xfrm flipV="1">
              <a:off x="3635766" y="4708077"/>
              <a:ext cx="1778000" cy="1066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63"/>
            <p:cNvSpPr>
              <a:spLocks noChangeShapeType="1"/>
            </p:cNvSpPr>
            <p:nvPr/>
          </p:nvSpPr>
          <p:spPr bwMode="auto">
            <a:xfrm>
              <a:off x="5401066" y="4708077"/>
              <a:ext cx="0" cy="1066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4" name="Object 162"/>
            <p:cNvGraphicFramePr>
              <a:graphicFrameLocks noChangeAspect="1"/>
            </p:cNvGraphicFramePr>
            <p:nvPr/>
          </p:nvGraphicFramePr>
          <p:xfrm>
            <a:off x="4478276" y="5980573"/>
            <a:ext cx="311150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335" imgH="177646" progId="Equation.DSMT4">
                    <p:embed/>
                  </p:oleObj>
                </mc:Choice>
                <mc:Fallback>
                  <p:oleObj name="Equation" r:id="rId5" imgW="190335" imgH="177646" progId="Equation.DSMT4">
                    <p:embed/>
                    <p:pic>
                      <p:nvPicPr>
                        <p:cNvPr id="0" name="Picture 3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8276" y="5980573"/>
                          <a:ext cx="311150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5" name="Straight Arrow Connector 54"/>
            <p:cNvCxnSpPr/>
            <p:nvPr/>
          </p:nvCxnSpPr>
          <p:spPr>
            <a:xfrm>
              <a:off x="3722851" y="5900063"/>
              <a:ext cx="1709058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44"/>
            <p:cNvGraphicFramePr>
              <a:graphicFrameLocks noChangeAspect="1"/>
            </p:cNvGraphicFramePr>
            <p:nvPr/>
          </p:nvGraphicFramePr>
          <p:xfrm>
            <a:off x="6218462" y="5653088"/>
            <a:ext cx="155575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88746" imgH="152136" progId="Equation.DSMT4">
                    <p:embed/>
                  </p:oleObj>
                </mc:Choice>
                <mc:Fallback>
                  <p:oleObj name="Equation" r:id="rId7" imgW="88746" imgH="152136" progId="Equation.DSMT4">
                    <p:embed/>
                    <p:pic>
                      <p:nvPicPr>
                        <p:cNvPr id="0" name="Picture 3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8462" y="5653088"/>
                          <a:ext cx="155575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1080" name="Object 24"/>
          <p:cNvGraphicFramePr>
            <a:graphicFrameLocks noChangeAspect="1"/>
          </p:cNvGraphicFramePr>
          <p:nvPr/>
        </p:nvGraphicFramePr>
        <p:xfrm>
          <a:off x="5845175" y="4382180"/>
          <a:ext cx="28670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22400" imgH="254000" progId="Equation.DSMT4">
                  <p:embed/>
                </p:oleObj>
              </mc:Choice>
              <mc:Fallback>
                <p:oleObj name="Equation" r:id="rId9" imgW="1422400" imgH="254000" progId="Equation.DSMT4">
                  <p:embed/>
                  <p:pic>
                    <p:nvPicPr>
                      <p:cNvPr id="0" name="Picture 3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4382180"/>
                        <a:ext cx="2867025" cy="5111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1026206" y="1833789"/>
            <a:ext cx="6725255" cy="2551568"/>
            <a:chOff x="1026206" y="1833789"/>
            <a:chExt cx="6725255" cy="2551568"/>
          </a:xfrm>
        </p:grpSpPr>
        <p:sp>
          <p:nvSpPr>
            <p:cNvPr id="301060" name="Freeform 4"/>
            <p:cNvSpPr>
              <a:spLocks/>
            </p:cNvSpPr>
            <p:nvPr/>
          </p:nvSpPr>
          <p:spPr bwMode="auto">
            <a:xfrm>
              <a:off x="2636536" y="3182257"/>
              <a:ext cx="511492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3" name="Freeform 7"/>
            <p:cNvSpPr>
              <a:spLocks/>
            </p:cNvSpPr>
            <p:nvPr/>
          </p:nvSpPr>
          <p:spPr bwMode="auto">
            <a:xfrm>
              <a:off x="2636536" y="3906157"/>
              <a:ext cx="511492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4" name="Oval 8"/>
            <p:cNvSpPr>
              <a:spLocks noChangeArrowheads="1"/>
            </p:cNvSpPr>
            <p:nvPr/>
          </p:nvSpPr>
          <p:spPr bwMode="auto">
            <a:xfrm>
              <a:off x="2569861" y="3868057"/>
              <a:ext cx="76200" cy="7620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0" name="Line 14"/>
            <p:cNvSpPr>
              <a:spLocks noChangeShapeType="1"/>
            </p:cNvSpPr>
            <p:nvPr/>
          </p:nvSpPr>
          <p:spPr bwMode="auto">
            <a:xfrm flipV="1">
              <a:off x="2607961" y="3189514"/>
              <a:ext cx="0" cy="68398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25" name="Line 69"/>
            <p:cNvSpPr>
              <a:spLocks noChangeShapeType="1"/>
            </p:cNvSpPr>
            <p:nvPr/>
          </p:nvSpPr>
          <p:spPr bwMode="auto">
            <a:xfrm flipH="1" flipV="1">
              <a:off x="2203148" y="2678331"/>
              <a:ext cx="368300" cy="2159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26" name="Line 70"/>
            <p:cNvSpPr>
              <a:spLocks noChangeShapeType="1"/>
            </p:cNvSpPr>
            <p:nvPr/>
          </p:nvSpPr>
          <p:spPr bwMode="auto">
            <a:xfrm>
              <a:off x="2203148" y="2686957"/>
              <a:ext cx="0" cy="491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27" name="Line 71"/>
            <p:cNvSpPr>
              <a:spLocks noChangeShapeType="1"/>
            </p:cNvSpPr>
            <p:nvPr/>
          </p:nvSpPr>
          <p:spPr bwMode="auto">
            <a:xfrm>
              <a:off x="2612572" y="2897860"/>
              <a:ext cx="530678" cy="27396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29" name="Line 73"/>
            <p:cNvSpPr>
              <a:spLocks noChangeShapeType="1"/>
            </p:cNvSpPr>
            <p:nvPr/>
          </p:nvSpPr>
          <p:spPr bwMode="auto">
            <a:xfrm flipH="1" flipV="1">
              <a:off x="4190258" y="2648857"/>
              <a:ext cx="91440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30" name="Line 74"/>
            <p:cNvSpPr>
              <a:spLocks noChangeShapeType="1"/>
            </p:cNvSpPr>
            <p:nvPr/>
          </p:nvSpPr>
          <p:spPr bwMode="auto">
            <a:xfrm>
              <a:off x="4201466" y="2648857"/>
              <a:ext cx="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33" name="Line 77"/>
            <p:cNvSpPr>
              <a:spLocks noChangeShapeType="1"/>
            </p:cNvSpPr>
            <p:nvPr/>
          </p:nvSpPr>
          <p:spPr bwMode="auto">
            <a:xfrm>
              <a:off x="2614631" y="2641873"/>
              <a:ext cx="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32" name="Line 76"/>
            <p:cNvSpPr>
              <a:spLocks noChangeShapeType="1"/>
            </p:cNvSpPr>
            <p:nvPr/>
          </p:nvSpPr>
          <p:spPr bwMode="auto">
            <a:xfrm flipH="1" flipV="1">
              <a:off x="2605106" y="2641873"/>
              <a:ext cx="91440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0" name="Line 84"/>
            <p:cNvSpPr>
              <a:spLocks noChangeShapeType="1"/>
            </p:cNvSpPr>
            <p:nvPr/>
          </p:nvSpPr>
          <p:spPr bwMode="auto">
            <a:xfrm flipH="1" flipV="1">
              <a:off x="6253104" y="2648857"/>
              <a:ext cx="91440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1" name="Line 85"/>
            <p:cNvSpPr>
              <a:spLocks noChangeShapeType="1"/>
            </p:cNvSpPr>
            <p:nvPr/>
          </p:nvSpPr>
          <p:spPr bwMode="auto">
            <a:xfrm>
              <a:off x="6268979" y="2648857"/>
              <a:ext cx="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1" name="Oval 5"/>
            <p:cNvSpPr>
              <a:spLocks noChangeArrowheads="1"/>
            </p:cNvSpPr>
            <p:nvPr/>
          </p:nvSpPr>
          <p:spPr bwMode="auto">
            <a:xfrm>
              <a:off x="2569861" y="3144157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1073" name="Object 17"/>
            <p:cNvGraphicFramePr>
              <a:graphicFrameLocks noChangeAspect="1"/>
            </p:cNvGraphicFramePr>
            <p:nvPr/>
          </p:nvGraphicFramePr>
          <p:xfrm>
            <a:off x="1737860" y="2209801"/>
            <a:ext cx="947950" cy="338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34725" imgH="228501" progId="Equation.DSMT4">
                    <p:embed/>
                  </p:oleObj>
                </mc:Choice>
                <mc:Fallback>
                  <p:oleObj name="Equation" r:id="rId11" imgW="634725" imgH="228501" progId="Equation.DSMT4">
                    <p:embed/>
                    <p:pic>
                      <p:nvPicPr>
                        <p:cNvPr id="0" name="Picture 3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7860" y="2209801"/>
                          <a:ext cx="947950" cy="3383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1074" name="Object 18"/>
            <p:cNvGraphicFramePr>
              <a:graphicFrameLocks noChangeAspect="1"/>
            </p:cNvGraphicFramePr>
            <p:nvPr/>
          </p:nvGraphicFramePr>
          <p:xfrm>
            <a:off x="3014209" y="2404836"/>
            <a:ext cx="966787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647700" imgH="228600" progId="Equation.DSMT4">
                    <p:embed/>
                  </p:oleObj>
                </mc:Choice>
                <mc:Fallback>
                  <p:oleObj name="Equation" r:id="rId13" imgW="647700" imgH="228600" progId="Equation.DSMT4">
                    <p:embed/>
                    <p:pic>
                      <p:nvPicPr>
                        <p:cNvPr id="0" name="Picture 3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4209" y="2404836"/>
                          <a:ext cx="966787" cy="338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1075" name="Object 19"/>
            <p:cNvGraphicFramePr>
              <a:graphicFrameLocks noChangeAspect="1"/>
            </p:cNvGraphicFramePr>
            <p:nvPr/>
          </p:nvGraphicFramePr>
          <p:xfrm>
            <a:off x="4725761" y="2415271"/>
            <a:ext cx="873125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583947" imgH="228501" progId="Equation.DSMT4">
                    <p:embed/>
                  </p:oleObj>
                </mc:Choice>
                <mc:Fallback>
                  <p:oleObj name="Equation" r:id="rId15" imgW="583947" imgH="228501" progId="Equation.DSMT4">
                    <p:embed/>
                    <p:pic>
                      <p:nvPicPr>
                        <p:cNvPr id="0" name="Picture 4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5761" y="2415271"/>
                          <a:ext cx="873125" cy="338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1076" name="Object 20"/>
            <p:cNvGraphicFramePr>
              <a:graphicFrameLocks noChangeAspect="1"/>
            </p:cNvGraphicFramePr>
            <p:nvPr/>
          </p:nvGraphicFramePr>
          <p:xfrm>
            <a:off x="6815820" y="2426157"/>
            <a:ext cx="873125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583947" imgH="228501" progId="Equation.DSMT4">
                    <p:embed/>
                  </p:oleObj>
                </mc:Choice>
                <mc:Fallback>
                  <p:oleObj name="Equation" r:id="rId17" imgW="583947" imgH="228501" progId="Equation.DSMT4">
                    <p:embed/>
                    <p:pic>
                      <p:nvPicPr>
                        <p:cNvPr id="0" name="Picture 4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5820" y="2426157"/>
                          <a:ext cx="873125" cy="338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1081" name="Object 25"/>
            <p:cNvGraphicFramePr>
              <a:graphicFrameLocks noChangeAspect="1"/>
            </p:cNvGraphicFramePr>
            <p:nvPr/>
          </p:nvGraphicFramePr>
          <p:xfrm>
            <a:off x="3265488" y="3341915"/>
            <a:ext cx="701675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469900" imgH="228600" progId="Equation.DSMT4">
                    <p:embed/>
                  </p:oleObj>
                </mc:Choice>
                <mc:Fallback>
                  <p:oleObj name="Equation" r:id="rId19" imgW="469900" imgH="228600" progId="Equation.DSMT4">
                    <p:embed/>
                    <p:pic>
                      <p:nvPicPr>
                        <p:cNvPr id="0" name="Picture 4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5488" y="3341915"/>
                          <a:ext cx="701675" cy="338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9" name="Straight Connector 58"/>
            <p:cNvCxnSpPr/>
            <p:nvPr/>
          </p:nvCxnSpPr>
          <p:spPr>
            <a:xfrm>
              <a:off x="3135086" y="323305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AutoShape 24"/>
            <p:cNvSpPr>
              <a:spLocks noChangeArrowheads="1"/>
            </p:cNvSpPr>
            <p:nvPr/>
          </p:nvSpPr>
          <p:spPr bwMode="auto">
            <a:xfrm>
              <a:off x="5357138" y="2099128"/>
              <a:ext cx="800101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" name="Object 42"/>
            <p:cNvGraphicFramePr>
              <a:graphicFrameLocks noChangeAspect="1"/>
            </p:cNvGraphicFramePr>
            <p:nvPr/>
          </p:nvGraphicFramePr>
          <p:xfrm>
            <a:off x="6292863" y="1833789"/>
            <a:ext cx="373063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65028" imgH="228501" progId="Equation.DSMT4">
                    <p:embed/>
                  </p:oleObj>
                </mc:Choice>
                <mc:Fallback>
                  <p:oleObj name="Equation" r:id="rId21" imgW="165028" imgH="228501" progId="Equation.DSMT4">
                    <p:embed/>
                    <p:pic>
                      <p:nvPicPr>
                        <p:cNvPr id="0" name="Picture 4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92863" y="1833789"/>
                          <a:ext cx="373063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32"/>
            <p:cNvGraphicFramePr>
              <a:graphicFrameLocks noChangeAspect="1"/>
            </p:cNvGraphicFramePr>
            <p:nvPr/>
          </p:nvGraphicFramePr>
          <p:xfrm>
            <a:off x="2305503" y="4067857"/>
            <a:ext cx="6159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342603" imgH="177646" progId="Equation.DSMT4">
                    <p:embed/>
                  </p:oleObj>
                </mc:Choice>
                <mc:Fallback>
                  <p:oleObj name="Equation" r:id="rId23" imgW="342603" imgH="177646" progId="Equation.DSMT4">
                    <p:embed/>
                    <p:pic>
                      <p:nvPicPr>
                        <p:cNvPr id="0" name="Picture 4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5503" y="4067857"/>
                          <a:ext cx="6159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1066" name="Oval 10"/>
            <p:cNvSpPr>
              <a:spLocks noChangeArrowheads="1"/>
            </p:cNvSpPr>
            <p:nvPr/>
          </p:nvSpPr>
          <p:spPr bwMode="auto">
            <a:xfrm>
              <a:off x="2417481" y="3340099"/>
              <a:ext cx="381000" cy="4191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7" name="Straight Connector 66"/>
            <p:cNvCxnSpPr>
              <a:stCxn id="301061" idx="2"/>
            </p:cNvCxnSpPr>
            <p:nvPr/>
          </p:nvCxnSpPr>
          <p:spPr>
            <a:xfrm flipH="1">
              <a:off x="1045029" y="3182257"/>
              <a:ext cx="1524832" cy="725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 flipH="1" flipV="1">
              <a:off x="1627414" y="2618019"/>
              <a:ext cx="91440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9"/>
            <p:cNvSpPr>
              <a:spLocks noChangeShapeType="1"/>
            </p:cNvSpPr>
            <p:nvPr/>
          </p:nvSpPr>
          <p:spPr bwMode="auto">
            <a:xfrm>
              <a:off x="1605648" y="2628904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" name="Object 16"/>
            <p:cNvGraphicFramePr>
              <a:graphicFrameLocks noChangeAspect="1"/>
            </p:cNvGraphicFramePr>
            <p:nvPr/>
          </p:nvGraphicFramePr>
          <p:xfrm>
            <a:off x="1768476" y="3349852"/>
            <a:ext cx="604838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368140" imgH="253890" progId="Equation.DSMT4">
                    <p:embed/>
                  </p:oleObj>
                </mc:Choice>
                <mc:Fallback>
                  <p:oleObj name="Equation" r:id="rId25" imgW="368140" imgH="253890" progId="Equation.DSMT4">
                    <p:embed/>
                    <p:pic>
                      <p:nvPicPr>
                        <p:cNvPr id="0" name="Picture 4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8476" y="3349852"/>
                          <a:ext cx="604838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TextBox 71"/>
            <p:cNvSpPr txBox="1"/>
            <p:nvPr/>
          </p:nvSpPr>
          <p:spPr>
            <a:xfrm>
              <a:off x="2460172" y="329836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492826" y="346165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graphicFrame>
          <p:nvGraphicFramePr>
            <p:cNvPr id="301085" name="Object 29"/>
            <p:cNvGraphicFramePr>
              <a:graphicFrameLocks noChangeAspect="1"/>
            </p:cNvGraphicFramePr>
            <p:nvPr/>
          </p:nvGraphicFramePr>
          <p:xfrm>
            <a:off x="1026206" y="2789692"/>
            <a:ext cx="474662" cy="263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317087" imgH="177569" progId="Equation.DSMT4">
                    <p:embed/>
                  </p:oleObj>
                </mc:Choice>
                <mc:Fallback>
                  <p:oleObj name="Equation" r:id="rId27" imgW="317087" imgH="177569" progId="Equation.DSMT4">
                    <p:embed/>
                    <p:pic>
                      <p:nvPicPr>
                        <p:cNvPr id="0" name="Picture 4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6206" y="2789692"/>
                          <a:ext cx="474662" cy="263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8300</TotalTime>
  <Words>1014</Words>
  <Application>Microsoft Office PowerPoint</Application>
  <PresentationFormat>On-screen Show (4:3)</PresentationFormat>
  <Paragraphs>250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Engineering Computing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ramanzan</dc:creator>
  <cp:lastModifiedBy>Jackson, David R</cp:lastModifiedBy>
  <cp:revision>622</cp:revision>
  <dcterms:created xsi:type="dcterms:W3CDTF">2006-03-03T17:51:21Z</dcterms:created>
  <dcterms:modified xsi:type="dcterms:W3CDTF">2023-09-14T15:55:32Z</dcterms:modified>
</cp:coreProperties>
</file>