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70" r:id="rId10"/>
    <p:sldId id="271" r:id="rId11"/>
    <p:sldId id="272" r:id="rId12"/>
    <p:sldId id="273"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Times New Roman" pitchFamily="18" charset="0"/>
        <a:ea typeface="+mn-ea"/>
        <a:cs typeface="+mn-cs"/>
      </a:defRPr>
    </a:lvl1pPr>
    <a:lvl2pPr marL="457200" algn="l" rtl="0" fontAlgn="base">
      <a:spcBef>
        <a:spcPct val="0"/>
      </a:spcBef>
      <a:spcAft>
        <a:spcPct val="0"/>
      </a:spcAft>
      <a:defRPr sz="3600" kern="1200">
        <a:solidFill>
          <a:schemeClr val="tx1"/>
        </a:solidFill>
        <a:latin typeface="Times New Roman" pitchFamily="18" charset="0"/>
        <a:ea typeface="+mn-ea"/>
        <a:cs typeface="+mn-cs"/>
      </a:defRPr>
    </a:lvl2pPr>
    <a:lvl3pPr marL="914400" algn="l" rtl="0" fontAlgn="base">
      <a:spcBef>
        <a:spcPct val="0"/>
      </a:spcBef>
      <a:spcAft>
        <a:spcPct val="0"/>
      </a:spcAft>
      <a:defRPr sz="3600" kern="1200">
        <a:solidFill>
          <a:schemeClr val="tx1"/>
        </a:solidFill>
        <a:latin typeface="Times New Roman" pitchFamily="18" charset="0"/>
        <a:ea typeface="+mn-ea"/>
        <a:cs typeface="+mn-cs"/>
      </a:defRPr>
    </a:lvl3pPr>
    <a:lvl4pPr marL="1371600" algn="l" rtl="0" fontAlgn="base">
      <a:spcBef>
        <a:spcPct val="0"/>
      </a:spcBef>
      <a:spcAft>
        <a:spcPct val="0"/>
      </a:spcAft>
      <a:defRPr sz="3600" kern="1200">
        <a:solidFill>
          <a:schemeClr val="tx1"/>
        </a:solidFill>
        <a:latin typeface="Times New Roman" pitchFamily="18" charset="0"/>
        <a:ea typeface="+mn-ea"/>
        <a:cs typeface="+mn-cs"/>
      </a:defRPr>
    </a:lvl4pPr>
    <a:lvl5pPr marL="1828800" algn="l" rtl="0" fontAlgn="base">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68"/>
    <p:restoredTop sz="91020"/>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9412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4049166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dirty="0"/>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392725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ln/>
        </p:spPr>
        <p:txBody>
          <a:bodyPr/>
          <a:lstStyle/>
          <a:p>
            <a:endParaRPr lang="en-US" dirty="0"/>
          </a:p>
        </p:txBody>
      </p:sp>
      <p:sp>
        <p:nvSpPr>
          <p:cNvPr id="4403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525552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ln/>
        </p:spPr>
        <p:txBody>
          <a:bodyPr/>
          <a:lstStyle/>
          <a:p>
            <a:endParaRPr lang="en-US" dirty="0"/>
          </a:p>
        </p:txBody>
      </p:sp>
      <p:sp>
        <p:nvSpPr>
          <p:cNvPr id="4608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78230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ln/>
        </p:spPr>
        <p:txBody>
          <a:bodyPr/>
          <a:lstStyle/>
          <a:p>
            <a:endParaRPr lang="en-US" dirty="0"/>
          </a:p>
        </p:txBody>
      </p:sp>
      <p:sp>
        <p:nvSpPr>
          <p:cNvPr id="4813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79376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ln/>
        </p:spPr>
        <p:txBody>
          <a:bodyPr/>
          <a:lstStyle/>
          <a:p>
            <a:endParaRPr lang="en-US" dirty="0"/>
          </a:p>
        </p:txBody>
      </p:sp>
      <p:sp>
        <p:nvSpPr>
          <p:cNvPr id="2150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273855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ln/>
        </p:spPr>
        <p:txBody>
          <a:bodyPr/>
          <a:lstStyle/>
          <a:p>
            <a:endParaRPr lang="en-US" dirty="0"/>
          </a:p>
        </p:txBody>
      </p:sp>
      <p:sp>
        <p:nvSpPr>
          <p:cNvPr id="2355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503318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ln/>
        </p:spPr>
        <p:txBody>
          <a:bodyPr/>
          <a:lstStyle/>
          <a:p>
            <a:endParaRPr lang="en-US" dirty="0"/>
          </a:p>
        </p:txBody>
      </p:sp>
      <p:sp>
        <p:nvSpPr>
          <p:cNvPr id="2560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274911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ln/>
        </p:spPr>
        <p:txBody>
          <a:bodyPr/>
          <a:lstStyle/>
          <a:p>
            <a:endParaRPr lang="en-US" dirty="0"/>
          </a:p>
        </p:txBody>
      </p:sp>
      <p:sp>
        <p:nvSpPr>
          <p:cNvPr id="2765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944216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ln/>
        </p:spPr>
        <p:txBody>
          <a:bodyPr/>
          <a:lstStyle/>
          <a:p>
            <a:endParaRPr lang="en-US" dirty="0"/>
          </a:p>
        </p:txBody>
      </p:sp>
      <p:sp>
        <p:nvSpPr>
          <p:cNvPr id="2969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972820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dirty="0"/>
          </a:p>
        </p:txBody>
      </p:sp>
      <p:sp>
        <p:nvSpPr>
          <p:cNvPr id="317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32638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ln/>
        </p:spPr>
        <p:txBody>
          <a:bodyPr/>
          <a:lstStyle/>
          <a:p>
            <a:endParaRPr lang="en-US" dirty="0"/>
          </a:p>
        </p:txBody>
      </p:sp>
      <p:sp>
        <p:nvSpPr>
          <p:cNvPr id="717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60388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dirty="0"/>
          </a:p>
        </p:txBody>
      </p:sp>
      <p:sp>
        <p:nvSpPr>
          <p:cNvPr id="921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553766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dirty="0"/>
          </a:p>
        </p:txBody>
      </p:sp>
      <p:sp>
        <p:nvSpPr>
          <p:cNvPr id="1126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7472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dirty="0"/>
          </a:p>
        </p:txBody>
      </p:sp>
      <p:sp>
        <p:nvSpPr>
          <p:cNvPr id="1331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198115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ln/>
        </p:spPr>
        <p:txBody>
          <a:bodyPr/>
          <a:lstStyle/>
          <a:p>
            <a:endParaRPr lang="en-US" dirty="0"/>
          </a:p>
        </p:txBody>
      </p:sp>
      <p:sp>
        <p:nvSpPr>
          <p:cNvPr id="1536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79789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ln/>
        </p:spPr>
        <p:txBody>
          <a:bodyPr/>
          <a:lstStyle/>
          <a:p>
            <a:endParaRPr lang="en-US" dirty="0"/>
          </a:p>
        </p:txBody>
      </p:sp>
      <p:sp>
        <p:nvSpPr>
          <p:cNvPr id="1741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827440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ln/>
        </p:spPr>
        <p:txBody>
          <a:bodyPr/>
          <a:lstStyle/>
          <a:p>
            <a:endParaRPr lang="en-US" dirty="0"/>
          </a:p>
        </p:txBody>
      </p:sp>
      <p:sp>
        <p:nvSpPr>
          <p:cNvPr id="1945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9609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ln/>
        </p:spPr>
        <p:txBody>
          <a:bodyPr/>
          <a:lstStyle/>
          <a:p>
            <a:endParaRPr lang="en-US" dirty="0"/>
          </a:p>
        </p:txBody>
      </p:sp>
      <p:sp>
        <p:nvSpPr>
          <p:cNvPr id="4198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262918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62" name="Group 1026"/>
          <p:cNvGrpSpPr>
            <a:grpSpLocks/>
          </p:cNvGrpSpPr>
          <p:nvPr/>
        </p:nvGrpSpPr>
        <p:grpSpPr bwMode="auto">
          <a:xfrm>
            <a:off x="-9525" y="-20638"/>
            <a:ext cx="9153525" cy="6878638"/>
            <a:chOff x="-6" y="-13"/>
            <a:chExt cx="5766" cy="4333"/>
          </a:xfrm>
        </p:grpSpPr>
        <p:sp>
          <p:nvSpPr>
            <p:cNvPr id="40963" name="Rectangle 1027"/>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dirty="0"/>
            </a:p>
          </p:txBody>
        </p:sp>
        <p:sp>
          <p:nvSpPr>
            <p:cNvPr id="40964" name="Freeform 1028"/>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dirty="0"/>
            </a:p>
          </p:txBody>
        </p:sp>
        <p:sp>
          <p:nvSpPr>
            <p:cNvPr id="40965" name="Freeform 1029"/>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6" name="Freeform 1030"/>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7" name="Freeform 1031"/>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8" name="Freeform 1032"/>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9" name="Freeform 1033"/>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70" name="Freeform 1034"/>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71" name="Freeform 1035"/>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dirty="0"/>
            </a:p>
          </p:txBody>
        </p:sp>
      </p:grpSp>
      <p:sp>
        <p:nvSpPr>
          <p:cNvPr id="40972" name="Rectangle 1036"/>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40973" name="Rectangle 1037"/>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0974" name="Rectangle 1038"/>
          <p:cNvSpPr>
            <a:spLocks noGrp="1" noChangeArrowheads="1"/>
          </p:cNvSpPr>
          <p:nvPr>
            <p:ph type="dt" sz="quarter" idx="2"/>
          </p:nvPr>
        </p:nvSpPr>
        <p:spPr/>
        <p:txBody>
          <a:bodyPr/>
          <a:lstStyle>
            <a:lvl1pPr>
              <a:defRPr/>
            </a:lvl1pPr>
          </a:lstStyle>
          <a:p>
            <a:endParaRPr lang="en-US" dirty="0"/>
          </a:p>
        </p:txBody>
      </p:sp>
      <p:sp>
        <p:nvSpPr>
          <p:cNvPr id="40975" name="Rectangle 1039"/>
          <p:cNvSpPr>
            <a:spLocks noGrp="1" noChangeArrowheads="1"/>
          </p:cNvSpPr>
          <p:nvPr>
            <p:ph type="ftr" sz="quarter" idx="3"/>
          </p:nvPr>
        </p:nvSpPr>
        <p:spPr/>
        <p:txBody>
          <a:bodyPr/>
          <a:lstStyle>
            <a:lvl1pPr>
              <a:defRPr/>
            </a:lvl1pPr>
          </a:lstStyle>
          <a:p>
            <a:endParaRPr lang="en-US" dirty="0"/>
          </a:p>
        </p:txBody>
      </p:sp>
      <p:sp>
        <p:nvSpPr>
          <p:cNvPr id="40976" name="Rectangle 1040"/>
          <p:cNvSpPr>
            <a:spLocks noGrp="1" noChangeArrowheads="1"/>
          </p:cNvSpPr>
          <p:nvPr>
            <p:ph type="sldNum" sz="quarter" idx="4"/>
          </p:nvPr>
        </p:nvSpPr>
        <p:spPr/>
        <p:txBody>
          <a:bodyPr/>
          <a:lstStyle>
            <a:lvl1pPr>
              <a:defRPr/>
            </a:lvl1pPr>
          </a:lstStyle>
          <a:p>
            <a:fld id="{5123F989-1039-412C-9CDC-2A33E856F162}"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4BAE642-0892-4486-AFC4-4556641AB6C2}"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7DF45E9-F952-47C4-9436-34E7DEDEDE4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4785073-3A59-4735-B0A9-0E5349603617}"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D31D8A0-8B27-494C-94D0-EEAF6E4D6D6F}"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139F313-68E7-4236-9119-06EC1F553CA0}"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3C3DA60D-38EA-430A-9EC4-DE8C11A3E616}"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C71BFE2E-8FA7-4D70-8E64-8B9EF9023E82}"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F6E64B25-FCCB-4F43-AF23-99464748793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843DD45-0345-41C1-94FA-67FC1C95AC14}"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C26577D-2CC1-446C-A0A8-8F8E45F8A7E0}"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9525" y="-20638"/>
            <a:ext cx="9153525" cy="6878638"/>
            <a:chOff x="-6" y="-13"/>
            <a:chExt cx="5766" cy="4333"/>
          </a:xfrm>
        </p:grpSpPr>
        <p:sp>
          <p:nvSpPr>
            <p:cNvPr id="3993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dirty="0"/>
            </a:p>
          </p:txBody>
        </p:sp>
        <p:sp>
          <p:nvSpPr>
            <p:cNvPr id="3994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dirty="0"/>
            </a:p>
          </p:txBody>
        </p:sp>
        <p:sp>
          <p:nvSpPr>
            <p:cNvPr id="3994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dirty="0"/>
            </a:p>
          </p:txBody>
        </p:sp>
      </p:grpSp>
      <p:sp>
        <p:nvSpPr>
          <p:cNvPr id="3994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994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95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dirty="0"/>
          </a:p>
        </p:txBody>
      </p:sp>
      <p:sp>
        <p:nvSpPr>
          <p:cNvPr id="3995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dirty="0"/>
          </a:p>
        </p:txBody>
      </p:sp>
      <p:sp>
        <p:nvSpPr>
          <p:cNvPr id="3995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22A97F1A-9A80-4004-862F-2ED9121160C5}" type="slidenum">
              <a:rPr lang="en-US"/>
              <a:pPr/>
              <a:t>‹#›</a:t>
            </a:fld>
            <a:endParaRPr lang="en-US" dirty="0"/>
          </a:p>
        </p:txBody>
      </p:sp>
      <p:grpSp>
        <p:nvGrpSpPr>
          <p:cNvPr id="39953" name="Group 17"/>
          <p:cNvGrpSpPr>
            <a:grpSpLocks/>
          </p:cNvGrpSpPr>
          <p:nvPr userDrawn="1"/>
        </p:nvGrpSpPr>
        <p:grpSpPr bwMode="auto">
          <a:xfrm>
            <a:off x="0" y="0"/>
            <a:ext cx="2667000" cy="762000"/>
            <a:chOff x="0" y="0"/>
            <a:chExt cx="1680" cy="480"/>
          </a:xfrm>
        </p:grpSpPr>
        <p:sp>
          <p:nvSpPr>
            <p:cNvPr id="39954" name="Rectangle 18"/>
            <p:cNvSpPr>
              <a:spLocks noChangeArrowheads="1"/>
            </p:cNvSpPr>
            <p:nvPr userDrawn="1"/>
          </p:nvSpPr>
          <p:spPr bwMode="auto">
            <a:xfrm>
              <a:off x="0" y="0"/>
              <a:ext cx="1680" cy="48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graphicFrame>
          <p:nvGraphicFramePr>
            <p:cNvPr id="39955" name="Object 19"/>
            <p:cNvGraphicFramePr>
              <a:graphicFrameLocks noChangeAspect="1"/>
            </p:cNvGraphicFramePr>
            <p:nvPr/>
          </p:nvGraphicFramePr>
          <p:xfrm>
            <a:off x="0" y="0"/>
            <a:ext cx="1677" cy="454"/>
          </p:xfrm>
          <a:graphic>
            <a:graphicData uri="http://schemas.openxmlformats.org/presentationml/2006/ole">
              <mc:AlternateContent xmlns:mc="http://schemas.openxmlformats.org/markup-compatibility/2006">
                <mc:Choice xmlns:v="urn:schemas-microsoft-com:vml" Requires="v">
                  <p:oleObj name="VISIO" r:id="rId13" imgW="2662920" imgH="721080" progId="Visio.Drawing.6">
                    <p:embed/>
                  </p:oleObj>
                </mc:Choice>
                <mc:Fallback>
                  <p:oleObj name="VISIO" r:id="rId13" imgW="2662920" imgH="721080" progId="Visio.Drawing.6">
                    <p:embed/>
                    <p:pic>
                      <p:nvPicPr>
                        <p:cNvPr id="0"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677" cy="45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dirty="0"/>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dirty="0"/>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dirty="0"/>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1219200" y="3810000"/>
            <a:ext cx="6781800" cy="2286000"/>
          </a:xfrm>
          <a:noFill/>
          <a:ln/>
        </p:spPr>
        <p:txBody>
          <a:bodyPr lIns="90488" tIns="44450" rIns="90488" bIns="44450"/>
          <a:lstStyle/>
          <a:p>
            <a:r>
              <a:rPr lang="en-US" dirty="0">
                <a:latin typeface="Arial" pitchFamily="34" charset="0"/>
              </a:rPr>
              <a:t>Lecture Notes – Set 1 – Version 17</a:t>
            </a:r>
          </a:p>
          <a:p>
            <a:r>
              <a:rPr lang="en-US" dirty="0">
                <a:latin typeface="Arial" pitchFamily="34" charset="0"/>
              </a:rPr>
              <a:t>Dr. Dave Shattuck</a:t>
            </a:r>
          </a:p>
          <a:p>
            <a:r>
              <a:rPr lang="en-US" dirty="0">
                <a:latin typeface="Arial" pitchFamily="34" charset="0"/>
              </a:rPr>
              <a:t>Dept. of ECE </a:t>
            </a:r>
          </a:p>
          <a:p>
            <a:r>
              <a:rPr lang="en-US" dirty="0">
                <a:latin typeface="Arial" pitchFamily="34" charset="0"/>
              </a:rPr>
              <a:t>University of Houston</a:t>
            </a:r>
          </a:p>
        </p:txBody>
      </p:sp>
      <p:sp>
        <p:nvSpPr>
          <p:cNvPr id="2" name="Rectangle 1">
            <a:extLst>
              <a:ext uri="{FF2B5EF4-FFF2-40B4-BE49-F238E27FC236}">
                <a16:creationId xmlns:a16="http://schemas.microsoft.com/office/drawing/2014/main" id="{F9979736-BCAD-444E-24AD-A6EFE5E126D5}"/>
              </a:ext>
            </a:extLst>
          </p:cNvPr>
          <p:cNvSpPr/>
          <p:nvPr/>
        </p:nvSpPr>
        <p:spPr bwMode="auto">
          <a:xfrm>
            <a:off x="4648200" y="4419600"/>
            <a:ext cx="1828800" cy="457200"/>
          </a:xfrm>
          <a:prstGeom prst="rect">
            <a:avLst/>
          </a:prstGeom>
          <a:solidFill>
            <a:srgbClr val="0070C0"/>
          </a:solidFill>
          <a:ln w="12700" cap="flat" cmpd="sng" algn="ctr">
            <a:solidFill>
              <a:srgbClr val="7030A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Times New Roman"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9</a:t>
            </a:r>
          </a:p>
        </p:txBody>
      </p:sp>
      <p:sp>
        <p:nvSpPr>
          <p:cNvPr id="43011" name="Rectangle 3"/>
          <p:cNvSpPr>
            <a:spLocks noGrp="1" noChangeArrowheads="1"/>
          </p:cNvSpPr>
          <p:nvPr>
            <p:ph type="body" idx="1"/>
          </p:nvPr>
        </p:nvSpPr>
        <p:spPr>
          <a:noFill/>
          <a:ln/>
        </p:spPr>
        <p:txBody>
          <a:bodyPr lIns="90488" tIns="44450" rIns="90488" bIns="44450"/>
          <a:lstStyle/>
          <a:p>
            <a:r>
              <a:rPr lang="en-US" dirty="0">
                <a:latin typeface="Arial" pitchFamily="34" charset="0"/>
              </a:rPr>
              <a:t>	Academic Honesty Policy.  We will follow the Academic Honesty Policy of the University of Houston, as covered in the Student Handbook.  Read it.  Sign the form saying that you agree to follow it, and submit the form to me.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10</a:t>
            </a:r>
          </a:p>
        </p:txBody>
      </p:sp>
      <p:sp>
        <p:nvSpPr>
          <p:cNvPr id="45059" name="Rectangle 3"/>
          <p:cNvSpPr>
            <a:spLocks noGrp="1" noChangeArrowheads="1"/>
          </p:cNvSpPr>
          <p:nvPr>
            <p:ph type="body" idx="1"/>
          </p:nvPr>
        </p:nvSpPr>
        <p:spPr>
          <a:noFill/>
          <a:ln/>
        </p:spPr>
        <p:txBody>
          <a:bodyPr lIns="90488" tIns="44450" rIns="90488" bIns="44450"/>
          <a:lstStyle/>
          <a:p>
            <a:r>
              <a:rPr lang="en-US" dirty="0">
                <a:latin typeface="Arial" pitchFamily="34" charset="0"/>
              </a:rPr>
              <a:t>	Religious Holy Days and students needing accommodations.  If you need accommodations or need to request an excused absence, I would like to know about these in advance, in writing, so that I can make appropriate plans.</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11</a:t>
            </a:r>
          </a:p>
        </p:txBody>
      </p:sp>
      <p:sp>
        <p:nvSpPr>
          <p:cNvPr id="47107" name="Rectangle 3"/>
          <p:cNvSpPr>
            <a:spLocks noGrp="1" noChangeArrowheads="1"/>
          </p:cNvSpPr>
          <p:nvPr>
            <p:ph type="body" idx="1"/>
          </p:nvPr>
        </p:nvSpPr>
        <p:spPr>
          <a:noFill/>
          <a:ln/>
        </p:spPr>
        <p:txBody>
          <a:bodyPr lIns="90488" tIns="44450" rIns="90488" bIns="44450"/>
          <a:lstStyle/>
          <a:p>
            <a:r>
              <a:rPr lang="en-US" dirty="0">
                <a:latin typeface="Arial" pitchFamily="34" charset="0"/>
              </a:rPr>
              <a:t>Attendance.  You are expect to come to class each class period, on time.  I will have an assigned seat for you.  You need to be seated in that seat at the time class begins.  </a:t>
            </a:r>
          </a:p>
          <a:p>
            <a:r>
              <a:rPr lang="en-US" dirty="0">
                <a:latin typeface="Arial" pitchFamily="34" charset="0"/>
              </a:rPr>
              <a:t>If you need to come to class late, you may take any seat you wish.</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12</a:t>
            </a:r>
          </a:p>
        </p:txBody>
      </p:sp>
      <p:sp>
        <p:nvSpPr>
          <p:cNvPr id="20483" name="Rectangle 3"/>
          <p:cNvSpPr>
            <a:spLocks noGrp="1" noChangeArrowheads="1"/>
          </p:cNvSpPr>
          <p:nvPr>
            <p:ph type="body" idx="1"/>
          </p:nvPr>
        </p:nvSpPr>
        <p:spPr>
          <a:noFill/>
          <a:ln/>
        </p:spPr>
        <p:txBody>
          <a:bodyPr lIns="90488" tIns="44450" rIns="90488" bIns="44450"/>
          <a:lstStyle/>
          <a:p>
            <a:r>
              <a:rPr lang="en-US" dirty="0">
                <a:latin typeface="Arial" pitchFamily="34" charset="0"/>
              </a:rPr>
              <a:t>	Summary.  Do the homework.  Come to class.  Read the book.  Work alone sometimes, and in groups sometimes.  Spend time in the laboratory, and use the time to learn by doing.  Plan to work 12 or more hours a week, outside of class.</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1</a:t>
            </a:r>
          </a:p>
        </p:txBody>
      </p:sp>
      <p:sp>
        <p:nvSpPr>
          <p:cNvPr id="22531"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a:pPr>
            <a:r>
              <a:rPr lang="en-US" dirty="0">
                <a:latin typeface="Arial" pitchFamily="34" charset="0"/>
              </a:rPr>
              <a:t>Foundation Concepts in Electronics -- Signals, analog and digital, amplification, circuit models for amplifiers, linearity in all its forms, biasing, frequency response, filtering, pulse response, transfer characteristics, transfer functions, Bode plots.</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2</a:t>
            </a:r>
          </a:p>
        </p:txBody>
      </p:sp>
      <p:sp>
        <p:nvSpPr>
          <p:cNvPr id="24579"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startAt="2"/>
            </a:pPr>
            <a:r>
              <a:rPr lang="en-US" dirty="0">
                <a:latin typeface="Arial" pitchFamily="34" charset="0"/>
              </a:rPr>
              <a:t>Op Amps &amp; Op Amp Circuits -- Basics of op amps, ideal op amps, negative feedback, virtual shorts, example op amp circuits.</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3</a:t>
            </a:r>
          </a:p>
        </p:txBody>
      </p:sp>
      <p:sp>
        <p:nvSpPr>
          <p:cNvPr id="26627"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startAt="3"/>
            </a:pPr>
            <a:r>
              <a:rPr lang="en-US" dirty="0">
                <a:latin typeface="Arial" pitchFamily="34" charset="0"/>
              </a:rPr>
              <a:t>Diodes -- Basics of diodes, ideal diodes, analysis techniques for diodes, diode equation, nonlinear circuits and their uses, semiconductor physics.</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4</a:t>
            </a:r>
          </a:p>
        </p:txBody>
      </p:sp>
      <p:sp>
        <p:nvSpPr>
          <p:cNvPr id="28675"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startAt="4"/>
            </a:pPr>
            <a:r>
              <a:rPr lang="en-US" dirty="0">
                <a:latin typeface="Arial" pitchFamily="34" charset="0"/>
              </a:rPr>
              <a:t>Transistors -- Basics of transistors (BJTs), analysis techniques for transistors, amplifier circuits, switching circuits.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We will cover from Sedra &amp; Smith:</a:t>
            </a:r>
          </a:p>
        </p:txBody>
      </p:sp>
      <p:sp>
        <p:nvSpPr>
          <p:cNvPr id="30723" name="Rectangle 3"/>
          <p:cNvSpPr>
            <a:spLocks noGrp="1" noChangeArrowheads="1"/>
          </p:cNvSpPr>
          <p:nvPr>
            <p:ph type="body" idx="1"/>
          </p:nvPr>
        </p:nvSpPr>
        <p:spPr>
          <a:noFill/>
          <a:ln/>
        </p:spPr>
        <p:txBody>
          <a:bodyPr lIns="90488" tIns="44450" rIns="90488" bIns="44450"/>
          <a:lstStyle/>
          <a:p>
            <a:r>
              <a:rPr lang="en-US" dirty="0">
                <a:solidFill>
                  <a:schemeClr val="tx2"/>
                </a:solidFill>
                <a:latin typeface="Arial" pitchFamily="34" charset="0"/>
              </a:rPr>
              <a:t>Chapter 1 - Read all of it.  This material is important.  Some of it will make more sense later in the semester.</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a:t>
            </a:r>
          </a:p>
        </p:txBody>
      </p:sp>
      <p:sp>
        <p:nvSpPr>
          <p:cNvPr id="6147" name="Rectangle 3"/>
          <p:cNvSpPr>
            <a:spLocks noGrp="1" noChangeArrowheads="1"/>
          </p:cNvSpPr>
          <p:nvPr>
            <p:ph type="body" idx="1"/>
          </p:nvPr>
        </p:nvSpPr>
        <p:spPr>
          <a:noFill/>
          <a:ln/>
        </p:spPr>
        <p:txBody>
          <a:bodyPr lIns="90488" tIns="44450" rIns="90488" bIns="44450"/>
          <a:lstStyle/>
          <a:p>
            <a:r>
              <a:rPr lang="en-US" dirty="0">
                <a:latin typeface="Arial" pitchFamily="34" charset="0"/>
              </a:rPr>
              <a:t>	You may call me at the office 24 hours a day, 7 days a week. Email is usually the best way to reach me.  I can respond to text messages, but it is not preferred.   </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2</a:t>
            </a:r>
          </a:p>
        </p:txBody>
      </p:sp>
      <p:sp>
        <p:nvSpPr>
          <p:cNvPr id="8195" name="Rectangle 3"/>
          <p:cNvSpPr>
            <a:spLocks noGrp="1" noChangeArrowheads="1"/>
          </p:cNvSpPr>
          <p:nvPr>
            <p:ph type="body" idx="1"/>
          </p:nvPr>
        </p:nvSpPr>
        <p:spPr>
          <a:xfrm>
            <a:off x="685800" y="1981200"/>
            <a:ext cx="7772400" cy="3962400"/>
          </a:xfrm>
          <a:noFill/>
          <a:ln/>
        </p:spPr>
        <p:txBody>
          <a:bodyPr lIns="90488" tIns="44450" rIns="90488" bIns="44450"/>
          <a:lstStyle/>
          <a:p>
            <a:r>
              <a:rPr lang="en-US" dirty="0">
                <a:latin typeface="Arial" pitchFamily="34" charset="0"/>
              </a:rPr>
              <a:t>	Prerequisites.  You need to have all of them, or ask for a waiver from Dr. Ruchhoeft.  No exceptions.  If you receive a letter concerning prerequisites, it means that the student database does not know that you have the prerequisites.  Return the letter, explaining the Truth.</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3</a:t>
            </a:r>
          </a:p>
        </p:txBody>
      </p:sp>
      <p:sp>
        <p:nvSpPr>
          <p:cNvPr id="10243" name="Rectangle 3"/>
          <p:cNvSpPr>
            <a:spLocks noGrp="1" noChangeArrowheads="1"/>
          </p:cNvSpPr>
          <p:nvPr>
            <p:ph type="body" idx="1"/>
          </p:nvPr>
        </p:nvSpPr>
        <p:spPr>
          <a:noFill/>
          <a:ln/>
        </p:spPr>
        <p:txBody>
          <a:bodyPr lIns="90488" tIns="44450" rIns="90488" bIns="44450"/>
          <a:lstStyle/>
          <a:p>
            <a:r>
              <a:rPr lang="en-US" dirty="0">
                <a:latin typeface="Arial" pitchFamily="34" charset="0"/>
              </a:rPr>
              <a:t>	Buy the book.  Sedra and Smith, </a:t>
            </a:r>
            <a:r>
              <a:rPr lang="en-US" u="sng" dirty="0">
                <a:latin typeface="Arial" pitchFamily="34" charset="0"/>
              </a:rPr>
              <a:t>Microelectronic Circuits, 8</a:t>
            </a:r>
            <a:r>
              <a:rPr lang="en-US" u="sng" baseline="30000" dirty="0">
                <a:latin typeface="Arial" pitchFamily="34" charset="0"/>
              </a:rPr>
              <a:t>th</a:t>
            </a:r>
            <a:r>
              <a:rPr lang="en-US" u="sng" dirty="0">
                <a:latin typeface="Arial" pitchFamily="34" charset="0"/>
              </a:rPr>
              <a:t> Edition</a:t>
            </a:r>
            <a:r>
              <a:rPr lang="en-US" dirty="0">
                <a:latin typeface="Arial" pitchFamily="34" charset="0"/>
              </a:rPr>
              <a:t>.  You get it as an E-book through CTAP.  If you opted out of CTAP, then you will need to buy it yourself.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4</a:t>
            </a:r>
          </a:p>
        </p:txBody>
      </p:sp>
      <p:sp>
        <p:nvSpPr>
          <p:cNvPr id="12291" name="Rectangle 3"/>
          <p:cNvSpPr>
            <a:spLocks noGrp="1" noChangeArrowheads="1"/>
          </p:cNvSpPr>
          <p:nvPr>
            <p:ph type="body" idx="1"/>
          </p:nvPr>
        </p:nvSpPr>
        <p:spPr>
          <a:noFill/>
          <a:ln/>
        </p:spPr>
        <p:txBody>
          <a:bodyPr lIns="90488" tIns="44450" rIns="90488" bIns="44450"/>
          <a:lstStyle/>
          <a:p>
            <a:r>
              <a:rPr lang="en-US" dirty="0">
                <a:latin typeface="Arial" pitchFamily="34" charset="0"/>
              </a:rPr>
              <a:t>	Exams. The dates are in the syllabus.  One crib sheet, both sides, and any calculator may be used.  You should bring writing implements, and your student ID.     </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5</a:t>
            </a:r>
          </a:p>
        </p:txBody>
      </p:sp>
      <p:sp>
        <p:nvSpPr>
          <p:cNvPr id="14339" name="Rectangle 3"/>
          <p:cNvSpPr>
            <a:spLocks noGrp="1" noChangeArrowheads="1"/>
          </p:cNvSpPr>
          <p:nvPr>
            <p:ph type="body" idx="1"/>
          </p:nvPr>
        </p:nvSpPr>
        <p:spPr>
          <a:noFill/>
          <a:ln/>
        </p:spPr>
        <p:txBody>
          <a:bodyPr lIns="90488" tIns="44450" rIns="90488" bIns="44450"/>
          <a:lstStyle/>
          <a:p>
            <a:r>
              <a:rPr lang="en-US" dirty="0">
                <a:latin typeface="Arial" pitchFamily="34" charset="0"/>
              </a:rPr>
              <a:t>	Homework.  Timely submission of the homework is required.  Late homework earns a grade of zero.  Most students benefit by working on homework with other students.  You may work together on the homework.  Form groups.  Use the homework to learn.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6</a:t>
            </a:r>
          </a:p>
        </p:txBody>
      </p:sp>
      <p:sp>
        <p:nvSpPr>
          <p:cNvPr id="16387" name="Rectangle 3"/>
          <p:cNvSpPr>
            <a:spLocks noGrp="1" noChangeArrowheads="1"/>
          </p:cNvSpPr>
          <p:nvPr>
            <p:ph type="body" idx="1"/>
          </p:nvPr>
        </p:nvSpPr>
        <p:spPr>
          <a:noFill/>
          <a:ln/>
        </p:spPr>
        <p:txBody>
          <a:bodyPr lIns="90488" tIns="44450" rIns="90488" bIns="44450"/>
          <a:lstStyle/>
          <a:p>
            <a:r>
              <a:rPr lang="en-US" dirty="0">
                <a:latin typeface="Arial" pitchFamily="34" charset="0"/>
              </a:rPr>
              <a:t>	Grading.  We do not curve, in the sense that we do not give grades based on the performance of others.  The grading scheme listed in the syllabus is a guaranteed minimum.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7</a:t>
            </a:r>
          </a:p>
        </p:txBody>
      </p:sp>
      <p:sp>
        <p:nvSpPr>
          <p:cNvPr id="18435" name="Rectangle 3"/>
          <p:cNvSpPr>
            <a:spLocks noGrp="1" noChangeArrowheads="1"/>
          </p:cNvSpPr>
          <p:nvPr>
            <p:ph type="body" idx="1"/>
          </p:nvPr>
        </p:nvSpPr>
        <p:spPr>
          <a:xfrm>
            <a:off x="685800" y="1600200"/>
            <a:ext cx="7772400" cy="4953000"/>
          </a:xfrm>
          <a:noFill/>
          <a:ln/>
        </p:spPr>
        <p:txBody>
          <a:bodyPr lIns="90488" tIns="44450" rIns="90488" bIns="44450"/>
          <a:lstStyle/>
          <a:p>
            <a:r>
              <a:rPr lang="en-US" dirty="0">
                <a:latin typeface="Arial" pitchFamily="34" charset="0"/>
              </a:rPr>
              <a:t>	Laboratory.  The laboratory is a big part of learning electronics, but it is a separate course (ECE 3155). Learning comes from doing.  We will find ways to have you do things, so that you can learn.  The communications skills parts of this course also comes in the laboratory.  The technical report, team projects, and oral presentations will happen in the lab.</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8</a:t>
            </a:r>
          </a:p>
        </p:txBody>
      </p:sp>
      <p:sp>
        <p:nvSpPr>
          <p:cNvPr id="1027" name="Rectangle 3"/>
          <p:cNvSpPr>
            <a:spLocks noGrp="1" noChangeArrowheads="1"/>
          </p:cNvSpPr>
          <p:nvPr>
            <p:ph type="body" idx="1"/>
          </p:nvPr>
        </p:nvSpPr>
        <p:spPr>
          <a:noFill/>
          <a:ln/>
        </p:spPr>
        <p:txBody>
          <a:bodyPr lIns="90488" tIns="44450" rIns="90488" bIns="44450"/>
          <a:lstStyle/>
          <a:p>
            <a:r>
              <a:rPr lang="en-US" dirty="0">
                <a:latin typeface="Arial" pitchFamily="34" charset="0"/>
              </a:rPr>
              <a:t>	Email.  Email messages will be sent to the class through Canvas.  You should make sure that this email gets to an email address you check regularly.  Answers to questions sent by email will be sent to the class through Canvas, after removing anything in the message that might identify you.</a:t>
            </a:r>
          </a:p>
        </p:txBody>
      </p:sp>
    </p:spTree>
  </p:cSld>
  <p:clrMapOvr>
    <a:masterClrMapping/>
  </p:clrMapOvr>
  <p:transition spd="slow"/>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623</TotalTime>
  <Pages>19</Pages>
  <Words>822</Words>
  <Application>Microsoft Office PowerPoint</Application>
  <PresentationFormat>On-screen Show (4:3)</PresentationFormat>
  <Paragraphs>40</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Arial Black</vt:lpstr>
      <vt:lpstr>Monotype Sorts</vt:lpstr>
      <vt:lpstr>Times New Roman</vt:lpstr>
      <vt:lpstr>Pulse</vt:lpstr>
      <vt:lpstr>VISIO</vt:lpstr>
      <vt:lpstr>ECE 3355 Electronics</vt:lpstr>
      <vt:lpstr>Course Description and Rules 1</vt:lpstr>
      <vt:lpstr>Course Description and Rules 2</vt:lpstr>
      <vt:lpstr>Course Description and Rules 3</vt:lpstr>
      <vt:lpstr>Course Description and Rules 4</vt:lpstr>
      <vt:lpstr>Course Description and Rules 5</vt:lpstr>
      <vt:lpstr>Course Description and Rules 6</vt:lpstr>
      <vt:lpstr>Course Description and Rules 7</vt:lpstr>
      <vt:lpstr>Course Description and Rules 8</vt:lpstr>
      <vt:lpstr>Course Description and Rules 9</vt:lpstr>
      <vt:lpstr>Course Description and Rules 10</vt:lpstr>
      <vt:lpstr>Course Description and Rules 11</vt:lpstr>
      <vt:lpstr>Course Description and Rules 12</vt:lpstr>
      <vt:lpstr>Course Overview 1</vt:lpstr>
      <vt:lpstr>Course Overview 2</vt:lpstr>
      <vt:lpstr>Course Overview 3</vt:lpstr>
      <vt:lpstr>Course Overview 4</vt:lpstr>
      <vt:lpstr>We will cover from Sedra &amp; Smith:</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ELEE 3455 Electronics</dc:title>
  <dc:subject>Introduction to Electronics</dc:subject>
  <dc:creator>Dr. Dave Shattuck</dc:creator>
  <cp:keywords/>
  <dc:description/>
  <cp:lastModifiedBy>Shattuck, David P</cp:lastModifiedBy>
  <cp:revision>30</cp:revision>
  <dcterms:created xsi:type="dcterms:W3CDTF">1998-01-20T15:57:30Z</dcterms:created>
  <dcterms:modified xsi:type="dcterms:W3CDTF">2025-01-14T19:45:05Z</dcterms:modified>
</cp:coreProperties>
</file>