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notesSlides/notesSlide3.xml" ContentType="application/vnd.openxmlformats-officedocument.presentationml.notesSlide+xml"/>
  <Override PartName="/ppt/ink/ink5.xml" ContentType="application/inkml+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74"/>
  </p:notesMasterIdLst>
  <p:handoutMasterIdLst>
    <p:handoutMasterId r:id="rId75"/>
  </p:handoutMasterIdLst>
  <p:sldIdLst>
    <p:sldId id="256" r:id="rId2"/>
    <p:sldId id="257" r:id="rId3"/>
    <p:sldId id="269" r:id="rId4"/>
    <p:sldId id="261" r:id="rId5"/>
    <p:sldId id="262" r:id="rId6"/>
    <p:sldId id="263" r:id="rId7"/>
    <p:sldId id="267" r:id="rId8"/>
    <p:sldId id="271" r:id="rId9"/>
    <p:sldId id="272" r:id="rId10"/>
    <p:sldId id="273" r:id="rId11"/>
    <p:sldId id="275" r:id="rId12"/>
    <p:sldId id="277" r:id="rId13"/>
    <p:sldId id="278" r:id="rId14"/>
    <p:sldId id="280" r:id="rId15"/>
    <p:sldId id="282" r:id="rId16"/>
    <p:sldId id="283" r:id="rId17"/>
    <p:sldId id="284" r:id="rId18"/>
    <p:sldId id="285" r:id="rId19"/>
    <p:sldId id="286" r:id="rId20"/>
    <p:sldId id="287" r:id="rId21"/>
    <p:sldId id="288" r:id="rId22"/>
    <p:sldId id="341" r:id="rId23"/>
    <p:sldId id="342" r:id="rId24"/>
    <p:sldId id="289" r:id="rId25"/>
    <p:sldId id="290" r:id="rId26"/>
    <p:sldId id="291" r:id="rId27"/>
    <p:sldId id="292" r:id="rId28"/>
    <p:sldId id="293" r:id="rId29"/>
    <p:sldId id="294" r:id="rId30"/>
    <p:sldId id="295" r:id="rId31"/>
    <p:sldId id="296" r:id="rId32"/>
    <p:sldId id="297" r:id="rId33"/>
    <p:sldId id="298" r:id="rId34"/>
    <p:sldId id="299" r:id="rId35"/>
    <p:sldId id="300" r:id="rId36"/>
    <p:sldId id="301" r:id="rId37"/>
    <p:sldId id="302" r:id="rId38"/>
    <p:sldId id="303" r:id="rId39"/>
    <p:sldId id="304" r:id="rId40"/>
    <p:sldId id="305" r:id="rId41"/>
    <p:sldId id="306" r:id="rId42"/>
    <p:sldId id="307" r:id="rId43"/>
    <p:sldId id="308" r:id="rId44"/>
    <p:sldId id="309" r:id="rId45"/>
    <p:sldId id="310" r:id="rId46"/>
    <p:sldId id="311" r:id="rId47"/>
    <p:sldId id="312" r:id="rId48"/>
    <p:sldId id="313" r:id="rId49"/>
    <p:sldId id="314" r:id="rId50"/>
    <p:sldId id="315" r:id="rId51"/>
    <p:sldId id="316" r:id="rId52"/>
    <p:sldId id="318" r:id="rId53"/>
    <p:sldId id="317" r:id="rId54"/>
    <p:sldId id="319" r:id="rId55"/>
    <p:sldId id="338" r:id="rId56"/>
    <p:sldId id="339" r:id="rId57"/>
    <p:sldId id="340" r:id="rId58"/>
    <p:sldId id="323" r:id="rId59"/>
    <p:sldId id="324" r:id="rId60"/>
    <p:sldId id="325" r:id="rId61"/>
    <p:sldId id="326" r:id="rId62"/>
    <p:sldId id="327" r:id="rId63"/>
    <p:sldId id="328" r:id="rId64"/>
    <p:sldId id="329" r:id="rId65"/>
    <p:sldId id="330" r:id="rId66"/>
    <p:sldId id="331" r:id="rId67"/>
    <p:sldId id="332" r:id="rId68"/>
    <p:sldId id="333" r:id="rId69"/>
    <p:sldId id="334" r:id="rId70"/>
    <p:sldId id="335" r:id="rId71"/>
    <p:sldId id="336" r:id="rId72"/>
    <p:sldId id="337" r:id="rId73"/>
  </p:sldIdLst>
  <p:sldSz cx="9144000" cy="6858000" type="screen4x3"/>
  <p:notesSz cx="6858000" cy="9144000"/>
  <p:defaultTextStyle>
    <a:defPPr>
      <a:defRPr lang="en-US"/>
    </a:defPPr>
    <a:lvl1pPr algn="l" rtl="0" fontAlgn="base">
      <a:spcBef>
        <a:spcPct val="0"/>
      </a:spcBef>
      <a:spcAft>
        <a:spcPct val="0"/>
      </a:spcAft>
      <a:defRPr sz="3600" kern="1200">
        <a:solidFill>
          <a:schemeClr val="tx1"/>
        </a:solidFill>
        <a:latin typeface="Arial" pitchFamily="34" charset="0"/>
        <a:ea typeface="+mn-ea"/>
        <a:cs typeface="+mn-cs"/>
      </a:defRPr>
    </a:lvl1pPr>
    <a:lvl2pPr marL="457200" algn="l" rtl="0" fontAlgn="base">
      <a:spcBef>
        <a:spcPct val="0"/>
      </a:spcBef>
      <a:spcAft>
        <a:spcPct val="0"/>
      </a:spcAft>
      <a:defRPr sz="3600" kern="1200">
        <a:solidFill>
          <a:schemeClr val="tx1"/>
        </a:solidFill>
        <a:latin typeface="Arial" pitchFamily="34" charset="0"/>
        <a:ea typeface="+mn-ea"/>
        <a:cs typeface="+mn-cs"/>
      </a:defRPr>
    </a:lvl2pPr>
    <a:lvl3pPr marL="914400" algn="l" rtl="0" fontAlgn="base">
      <a:spcBef>
        <a:spcPct val="0"/>
      </a:spcBef>
      <a:spcAft>
        <a:spcPct val="0"/>
      </a:spcAft>
      <a:defRPr sz="3600" kern="1200">
        <a:solidFill>
          <a:schemeClr val="tx1"/>
        </a:solidFill>
        <a:latin typeface="Arial" pitchFamily="34" charset="0"/>
        <a:ea typeface="+mn-ea"/>
        <a:cs typeface="+mn-cs"/>
      </a:defRPr>
    </a:lvl3pPr>
    <a:lvl4pPr marL="1371600" algn="l" rtl="0" fontAlgn="base">
      <a:spcBef>
        <a:spcPct val="0"/>
      </a:spcBef>
      <a:spcAft>
        <a:spcPct val="0"/>
      </a:spcAft>
      <a:defRPr sz="3600" kern="1200">
        <a:solidFill>
          <a:schemeClr val="tx1"/>
        </a:solidFill>
        <a:latin typeface="Arial" pitchFamily="34" charset="0"/>
        <a:ea typeface="+mn-ea"/>
        <a:cs typeface="+mn-cs"/>
      </a:defRPr>
    </a:lvl4pPr>
    <a:lvl5pPr marL="1828800" algn="l" rtl="0" fontAlgn="base">
      <a:spcBef>
        <a:spcPct val="0"/>
      </a:spcBef>
      <a:spcAft>
        <a:spcPct val="0"/>
      </a:spcAft>
      <a:defRPr sz="3600" kern="1200">
        <a:solidFill>
          <a:schemeClr val="tx1"/>
        </a:solidFill>
        <a:latin typeface="Arial" pitchFamily="34" charset="0"/>
        <a:ea typeface="+mn-ea"/>
        <a:cs typeface="+mn-cs"/>
      </a:defRPr>
    </a:lvl5pPr>
    <a:lvl6pPr marL="2286000" algn="l" defTabSz="914400" rtl="0" eaLnBrk="1" latinLnBrk="0" hangingPunct="1">
      <a:defRPr sz="3600" kern="1200">
        <a:solidFill>
          <a:schemeClr val="tx1"/>
        </a:solidFill>
        <a:latin typeface="Arial" pitchFamily="34" charset="0"/>
        <a:ea typeface="+mn-ea"/>
        <a:cs typeface="+mn-cs"/>
      </a:defRPr>
    </a:lvl6pPr>
    <a:lvl7pPr marL="2743200" algn="l" defTabSz="914400" rtl="0" eaLnBrk="1" latinLnBrk="0" hangingPunct="1">
      <a:defRPr sz="3600" kern="1200">
        <a:solidFill>
          <a:schemeClr val="tx1"/>
        </a:solidFill>
        <a:latin typeface="Arial" pitchFamily="34" charset="0"/>
        <a:ea typeface="+mn-ea"/>
        <a:cs typeface="+mn-cs"/>
      </a:defRPr>
    </a:lvl7pPr>
    <a:lvl8pPr marL="3200400" algn="l" defTabSz="914400" rtl="0" eaLnBrk="1" latinLnBrk="0" hangingPunct="1">
      <a:defRPr sz="3600" kern="1200">
        <a:solidFill>
          <a:schemeClr val="tx1"/>
        </a:solidFill>
        <a:latin typeface="Arial" pitchFamily="34" charset="0"/>
        <a:ea typeface="+mn-ea"/>
        <a:cs typeface="+mn-cs"/>
      </a:defRPr>
    </a:lvl8pPr>
    <a:lvl9pPr marL="3657600" algn="l" defTabSz="914400" rtl="0" eaLnBrk="1" latinLnBrk="0" hangingPunct="1">
      <a:defRPr sz="3600"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0398" autoAdjust="0"/>
    <p:restoredTop sz="91026"/>
  </p:normalViewPr>
  <p:slideViewPr>
    <p:cSldViewPr>
      <p:cViewPr varScale="1">
        <p:scale>
          <a:sx n="93" d="100"/>
          <a:sy n="93" d="100"/>
        </p:scale>
        <p:origin x="5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55721422"/>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21240" units="in"/>
          <inkml:channel name="Y" type="integer" max="15980" units="in"/>
          <inkml:channel name="F" type="integer" max="255" units="dev"/>
        </inkml:traceFormat>
        <inkml:channelProperties>
          <inkml:channelProperty channel="X" name="resolution" value="2574.54541" units="1/in"/>
          <inkml:channelProperty channel="Y" name="resolution" value="2582.41748" units="1/in"/>
          <inkml:channelProperty channel="F" name="resolution" value="INF" units="1/dev"/>
        </inkml:channelProperties>
      </inkml:inkSource>
      <inkml:timestamp xml:id="ts0" timeString="2004-08-25T23:18:52.329"/>
    </inkml:context>
    <inkml:brush xml:id="br0">
      <inkml:brushProperty name="width" value="0.09701" units="cm"/>
      <inkml:brushProperty name="height" value="0.09701" units="cm"/>
      <inkml:brushProperty name="color" value="#993300"/>
      <inkml:brushProperty name="fitToCurve" value="1"/>
    </inkml:brush>
  </inkml:definitions>
  <inkml:trace contextRef="#ctx0" brushRef="#br0">14 43 13,'-5'-5'17,"-3"-3"1,10 3-4,-7-3-2,10 5-3,-7-3-1,8 3-2,-4 0-3,1 0-12,-1 4-19,2 3-2,-15-9 1</inkml:trace>
</inkml:ink>
</file>

<file path=ppt/ink/ink2.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35" units="1/cm"/>
          <inkml:channelProperty channel="Y" name="resolution" value="34" units="1/cm"/>
        </inkml:channelProperties>
      </inkml:inkSource>
      <inkml:timestamp xml:id="ts0" timeString="2004-08-30T22:42:50.431"/>
    </inkml:context>
    <inkml:brush xml:id="br0">
      <inkml:brushProperty name="width" value="0.09701" units="cm"/>
      <inkml:brushProperty name="height" value="0.09701" units="cm"/>
      <inkml:brushProperty name="color" value="#FFFFFF"/>
      <inkml:brushProperty name="fitToCurve" value="1"/>
    </inkml:brush>
  </inkml:definitions>
  <inkml:trace contextRef="#ctx0" brushRef="#br0">0 0</inkml:trace>
</inkml:ink>
</file>

<file path=ppt/ink/ink3.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35" units="1/cm"/>
          <inkml:channelProperty channel="Y" name="resolution" value="34" units="1/cm"/>
        </inkml:channelProperties>
      </inkml:inkSource>
      <inkml:timestamp xml:id="ts0" timeString="2004-08-30T22:42:50.431"/>
    </inkml:context>
    <inkml:brush xml:id="br0">
      <inkml:brushProperty name="width" value="0.09701" units="cm"/>
      <inkml:brushProperty name="height" value="0.09701" units="cm"/>
      <inkml:brushProperty name="color" value="#FFFFFF"/>
      <inkml:brushProperty name="fitToCurve" value="1"/>
    </inkml:brush>
  </inkml:definitions>
  <inkml:trace contextRef="#ctx0" brushRef="#br0">0 0</inkml:trace>
</inkml:ink>
</file>

<file path=ppt/ink/ink4.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35" units="1/cm"/>
          <inkml:channelProperty channel="Y" name="resolution" value="34" units="1/cm"/>
        </inkml:channelProperties>
      </inkml:inkSource>
      <inkml:timestamp xml:id="ts0" timeString="2004-08-30T22:42:50.431"/>
    </inkml:context>
    <inkml:brush xml:id="br0">
      <inkml:brushProperty name="width" value="0.09701" units="cm"/>
      <inkml:brushProperty name="height" value="0.09701" units="cm"/>
      <inkml:brushProperty name="color" value="#FFFFFF"/>
      <inkml:brushProperty name="fitToCurve" value="1"/>
    </inkml:brush>
  </inkml:definitions>
  <inkml:trace contextRef="#ctx0" brushRef="#br0">0 0</inkml:trace>
</inkml:ink>
</file>

<file path=ppt/ink/ink5.xml><?xml version="1.0" encoding="utf-8"?>
<inkml:ink xmlns:inkml="http://www.w3.org/2003/InkML">
  <inkml:definitions>
    <inkml:context xml:id="ctx0">
      <inkml:inkSource xml:id="inkSrc0">
        <inkml:traceFormat>
          <inkml:channel name="X" type="integer" max="21240" units="in"/>
          <inkml:channel name="Y" type="integer" max="15980" units="in"/>
          <inkml:channel name="F" type="integer" max="255" units="dev"/>
        </inkml:traceFormat>
        <inkml:channelProperties>
          <inkml:channelProperty channel="X" name="resolution" value="2574.54541" units="1/in"/>
          <inkml:channelProperty channel="Y" name="resolution" value="2582.41748" units="1/in"/>
          <inkml:channelProperty channel="F" name="resolution" value="INF" units="1/dev"/>
        </inkml:channelProperties>
      </inkml:inkSource>
      <inkml:timestamp xml:id="ts0" timeString="2004-08-30T23:13:07.043"/>
    </inkml:context>
    <inkml:brush xml:id="br0">
      <inkml:brushProperty name="width" value="0.09701" units="cm"/>
      <inkml:brushProperty name="height" value="0.09701" units="cm"/>
      <inkml:brushProperty name="color" value="#FFFFFF"/>
      <inkml:brushProperty name="fitToCurve" value="1"/>
    </inkml:brush>
    <inkml:brush xml:id="br1">
      <inkml:brushProperty name="width" value="0.09701" units="cm"/>
      <inkml:brushProperty name="height" value="0.09701" units="cm"/>
      <inkml:brushProperty name="color" value="#FF0000"/>
      <inkml:brushProperty name="fitToCurve" value="1"/>
    </inkml:brush>
  </inkml:definitions>
  <inkml:trace contextRef="#ctx0" brushRef="#br0">1769 348 30,'2'-5'23,"-4"-7"-2,6 7-2,-8-7-7,6 10-3,-10-4-2,3 5-2,-6-1-1,-2 5-2,-5 3-1,-2 5 0,-5 3 0,-2 4-1,-3 5 0,-1 4 2,-2 6 0,-2 7-2,-8 3 3,4 7-1,-2 5 0,0-1 0,-1 7 0,-1 6-2,-2 5 0,1 5-1,5 3 1,-4 1 0,-1 0 0,-1 4 1,-1-6-1,1-9 0,2-13 0,1 10 1,2-4-1,6-2-1,3-3 0,4 2 0,7 3 2,2 10-1,3 5 1,3-12-2,2-2 2,0-4 0,3-1 1,1-5 0,2-3-2,0-5 0,2-5 0,-1 2 0,2-1 0,1 1 1,0-5-1,1 0 1,-1-4-1,1-2 1,1-2 0,0-7 0,2-1 0,0 3-1,2-6 1,1 4 0,1-2-1,0 2 1,0-3 0,1-1 0,-2-1-1,0-5 2,-2 1-2,1-1 2,-3-1 0,2 0-1,-1 1 0,1 3 0,-2-3-1,2-1 1,1 1 0,-1-5-1,0 1 1,-1-6-1,0 2 0,-1-5 1,1 0-1,-2 0 0,0 1 1,-1-1-1,0 0 0,0 0 1,2 0-1,-1 0 0,2 0 1,-1 0-1,1 0 0,1 0 0,-2 0 0,2 0 0,-3 0 1,2 0-1,-4 0 0,1 0 0,-2 0 0,1 0 1,1 0-1,-1 0 0,0 0 0,-1 0 0,2 0 0,-1 0 0,1 0 0,-1 0 0,-1 0 0,0 0 0,1 0 0,0 0 0,0 0 0,0 0 0,0 0 0,-1 0 0,0 0 0,-1 0 0,0 0 0,0 0 0,-2 0 0,0 0 0,1 0 0,-1 0 0,2 0 0,-2 0 0,2 0 0,1 0 0,-2 0 0,2 0 0,2 0 0,-1 0-1,1 0-3,-8 0-12,6 0-22,-3-2-2,3-8-1,2-6-1</inkml:trace>
  <inkml:trace contextRef="#ctx0" brushRef="#br1" timeOffset="16824">1588 727 11,'-2'-6'24,"0"2"-14,7 4 1,-5-6 1,7 6-3,-5-4 0,4 4-1,-8-5 0,7 6 0,-8-3-2,1 3 0,-5-2-1,2 2-1,-5-1-1,3 1 0,-5 0-1,0 2 0,-3-1-1,1 3 0,-3-2 1,-1 2-1,1 1 0,0 0 0,-4 0 0,3 1 0,-6 0 0,3 3 0,3-3-1,1 3 1,2-2-1,-1 4 1,1-1-1,-1 5 0,4-1 0,-4 2-1,-1 4 1,-5 4-1,-2 1 1,-1 0 0,-1 5 0,-1-2-1,0 2 1,2 1 1,1-3-1,1 2 1,3-3 0,2 1-1,1-2 1,3 1-1,1-5 0,2 3 1,0-3-1,2-4 0,-1 3 1,3-1-1,0-4 0,1-1 1,-2-1-1,2-3 0,0-1 1,2-2-1,-2 0 1,0-2 0,1-3-1,3 1 0,-2-2 1,0 0-1,3 0 0,-1-1 0,1 0 0,-2 0 1,2 2-1,-3 0 0,1 2 0,-2 1 0,-1 3 0,1-2 1,-1 0-1,0 2 0,-1-1 0,1 1 1,-1-2-1,1-2 0,1 0 0,0-2 0,1-1 0,0-2 1,0 2-1,2-3 0,1 0 0,-3 0 0,2 15 1,0 6-1,0-2 0,0 3 1,1 0-1,-2 0 0,2 0 2,1 1-2,0-19 0,-1-1 1,0-1-1,1-1 0,0-1 1,0 1-1,1 1 0,-2 0 0,1-1 0,0 0 0,0 1 0,1-1 0,-1-1 0,0 0 1,1 1-1,-1-1 0,0 0 0,1 1 0,1 0 1,-1 3-1,-1 0 0,1 0 0,0 0 0,-1 1 0,3-2 0,-3 1 0,-2-1 0,2 0 0,0-2 0,-1 1 0,1 1 0,-1 1-1,0 1 1,-2 2-2,2 2 1,-2 1-2,-1 1 1,0 0 1,-2 0-1,0-1 3,-1 1-3,-1 0 2,-2-2 0,1 1 0,-1 1 0,-1-1 0,1 0 0,0 1 0,-1-2 0,2 1 0,-1-1 0,1 1 1,1-1 1,1 1-1,-1-1 2,0 1-3,-1-2 3,2-1-2,0 1 1,2-4-2,-1 0 0,1-2 0,3 0 1,1-2-1,1 0 0,1-2 0,1 0 0,3 0 0,-1-1-2,-1 1 2,2-2-2,0-1 1,1 3-2,-4-4-1,4 5-3,-9-15-10,6 7-21,-3-8-3,0 1 2</inkml:trace>
  <inkml:trace contextRef="#ctx0" brushRef="#br1" timeOffset="18307">509 1824 5,'4'1'31,"1"-1"2,-5-6-12,9 12-4,-9-9-1,6 11-7,-4-4-2,0 7-3,-3-1-1,-2 3-2,-1 1 1,-2 5-1,-4 3-1,0 1-1,-3 2 1,1 2 2,-1-1 1,2-1-2,3-1 2,2-4-2,5-4 2,2-2-1,5-3 1,2-2-2,3-2 1,1-1-1,4-1-1,-1-3 2,1-2-2,1-1 1,-1-4-1,1 1 1,0-5-1,-1 1 0,1 0 0,-2-2 0,-1 3-1,-2-1-1,1 3-2,-6-4-3,9 13-10,-7-10-22,1 1-3,-3-5 3</inkml:trace>
  <inkml:trace contextRef="#ctx0" brushRef="#br1" timeOffset="18968">1854 831 16,'8'-3'33,"0"7"-7,-10-8-4,9 13-4,-14-11-5,6 14-3,-11-7-4,1 7-1,-8 0-1,0 7-2,-8 2 0,-2 7-2,-4 6 1,-3 6-1,-1 7 0,-2 6 1,2 1-1,-2 0 0,5 4 0,-2-4 1,0 2-1,4-4 1,1-8-1,-2-10 1,2 15-1,-1 3 1,0-1-1,-1 1-1,6 2 0,-3 4 0,1 8 2,2 7-2,-1-13 2,2 0-2,2 0 2,-1-4 0,0-3 1,1 0-2,1-2 0,2-2 0,2-1 0,-1-1 0,2-3-1,3 8 2,-1-1-1,2-1 0,-1-2 0,0 1 0,2-4 0,-1-3 1,-1 2-1,2-9 0,1-1 0,1-7 0,-1-2 1,3-6-1,-3-3 0,2-4 1,0-3-1,-2 20 0,0 0 1,0 5-1,1 2 2,0 7-4,2 2 1,-1 8 0,2 3 0,1-17 1,-2 1 1,2 2-1,-3 2 0,1 8 1,-4-7 2,0 2-2,-3 4 0,0-5-1,0 7 0,-2-1 1,1-2-1,0-5 1,2 7-1,0-4 0,1 3 0,0-3 1,-1-2-1,2-5 0,-1 2 0,-3-4 1,-1-1-1,0 0 0,-1-4 0,1-5 1,0-4-1,1-5 0,1-3 1,1-5-1,2-3 0,1 18 1,1-2-1,1 2 0,1-1 0,1 3 1,2-2-1,1 3 0,3-2-1,-1-24 0,3-5-1,-2-5-4,9 3-15,-8-26-18,1 2 0,-2-6-1</inkml:trace>
  <inkml:trace contextRef="#ctx0" brushRef="#br1" timeOffset="19969">27 4464 21,'-7'20'36,"0"2"1,2 2 1,-2-3-28,8 3-1,-4-7-3,5-1-1,-1-1-2,2 17 2,-1-2-2,4 2-1,-1-5 1,4 6-1,1-4 1,4 5-1,2-3 0,7-22-1,-1-3 0,5-3 0,-1-5-1,0-2 0,2-4-1,-4-1-2,2-2-3,-14-22-17,7 4-17,-7-2-2,4-1 2</inkml:trace>
  <inkml:trace contextRef="#ctx0" brushRef="#br1" timeOffset="20750">2060 404 19,'8'31'33,"0"7"3,5 8-25,-1 3 2,-12-49-13,16-18 7,-7 98-5,-2 3-2,-3-1-2,-4 1-1,-4-3-2,0-8 0,-5-8-1,0 70 5,1-113 0,4-10 0,1-15-1,2-20-1,1-10-3,0 34 6,0 0 0,0 20 0,-5-106-3,8 2 2,-7-13-1,7 9 2,-6-4 1,3 92-1,0 0 0,12-87-2,-5-4 4,11-52-8,7 102 6,3 2-2,4 14 3,4 8-1,2 7-1,-7 18 4,0 13 0,-4 8 4,-5 12-3,-8 4 0,-2 7-1,-12 0 0,-5 2 1,-5-7 0,-5-4-1,-7-17-4,22-26 1,-31 24 8,-2-8-1,-2-8-2,3-7-1,1-4-2,8-1-7,-2-10-13,10 7-10,14-10-10,7 0 2</inkml:trace>
  <inkml:trace contextRef="#ctx0" brushRef="#br1" timeOffset="26058">2947 323 15,'1'1'23,"-4"-1"-18,-1-1 1,-1 2 1,-5-2 0,2 4-1,-6-3-1,0 5 0,-4-1 1,0 2-3,-3 0 0,2 2-2,-3 0 0,1 3-1,-2 0 2,4 1-3,1 2 2,2 1-1,3 3 3,5 4 1,1 3-1,7 2 1,6 2-1,3 1 0,7 1 0,4-3 0,4-1-3,4-5 0,1-5 0,1-5 0,0-9 0,0-4 0,-2-8 1,-2-7-1,-2-5 0,-3-7 0,0-4-1,-6-5-1,0-1 1,-5-1 1,-5-1-1,-1 5 1,-7 1-1,-6 7 1,-4 2 1,-3 7 1,-4 5-1,-3 2-2,2 4 1,-6 2-1,9 4-3,-1-2-2,11 11-10,2-5-17,1 3 4</inkml:trace>
  <inkml:trace contextRef="#ctx0" brushRef="#br1" timeOffset="26749">3313 404 33,'3'21'13,"-5"0"4,9 6 0,-8-4-3,9 8-4,-6-6-2,4 0-2,-3-7 0,2-2-2,-4-6-2,2-3-1,0-6 0,-1-4 0,-1-7 0,2-2 0,0-8-3,2-4 1,1-5-1,1-2 0,2-3 0,1 0 2,2 2-1,3 4 0,-2 4 3,0 4-1,-1 4 0,0 4 0,-2 4 0,-2 4-1,-1 2 0,-1 2 0,0 2-1,0 1 0,2 0 0,-2 1-2,4 3-2,-5-7-5,8 8-8,-4-5-13,1-2 0</inkml:trace>
  <inkml:trace contextRef="#ctx0" brushRef="#br1" timeOffset="27310">3937 0 6,'8'0'31,"0"1"1,-6 0-13,8 12-3,-12-4-4,10 7-4,-5-5-2,2 3-2,-4-2 0,0 17-1,-6 2 0,2 3-1,-3 2-1,-4 5-1,-1 2 0,4 5 0,-1 4 2,2-15-1,7-4 1,0-3-2,6-5 3,7-2 0,3-7-1,6-1 1,3-7-3,2-5 0,2-5 0,1-4 0,-1-2 0,-1-7-4,-3 4 0,-6-7-2,2 5-3,-13-8-9,3 6-17,-6-1-5,-3 2 2</inkml:trace>
  <inkml:trace contextRef="#ctx0" brushRef="#br1" timeOffset="27720">3668 256 29,'3'6'33,"13"0"4,5-6-24,20 8 2,4-8-2,14 1-5,1-3-3,4 1-2,-3-4-1,-4-1-2,-6 1-4,-16-4-14,-3 5-17,-14-3-4,-3 0 4</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1" name="Rectangle 3"/>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p:spPr>
      </p:sp>
    </p:spTree>
    <p:extLst>
      <p:ext uri="{BB962C8B-B14F-4D97-AF65-F5344CB8AC3E}">
        <p14:creationId xmlns:p14="http://schemas.microsoft.com/office/powerpoint/2010/main" val="11090470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body" idx="1"/>
          </p:nvPr>
        </p:nvSpPr>
        <p:spPr>
          <a:ln/>
        </p:spPr>
        <p:txBody>
          <a:bodyPr/>
          <a:lstStyle/>
          <a:p>
            <a:endParaRPr lang="en-US"/>
          </a:p>
        </p:txBody>
      </p:sp>
      <p:sp>
        <p:nvSpPr>
          <p:cNvPr id="5123"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20510139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body" idx="1"/>
          </p:nvPr>
        </p:nvSpPr>
        <p:spPr>
          <a:ln/>
        </p:spPr>
        <p:txBody>
          <a:bodyPr/>
          <a:lstStyle/>
          <a:p>
            <a:endParaRPr lang="en-US"/>
          </a:p>
        </p:txBody>
      </p:sp>
      <p:sp>
        <p:nvSpPr>
          <p:cNvPr id="7171" name="Rectangle 3"/>
          <p:cNvSpPr>
            <a:spLocks noGrp="1" noRot="1" noChangeAspect="1" noChangeArrowheads="1" noTextEdit="1"/>
          </p:cNvSpPr>
          <p:nvPr>
            <p:ph type="sldImg"/>
          </p:nvPr>
        </p:nvSpPr>
        <p:spPr>
          <a:xfrm>
            <a:off x="1150938" y="692150"/>
            <a:ext cx="4556125" cy="3416300"/>
          </a:xfrm>
          <a:ln cap="flat"/>
        </p:spPr>
      </p:sp>
    </p:spTree>
    <p:extLst>
      <p:ext uri="{BB962C8B-B14F-4D97-AF65-F5344CB8AC3E}">
        <p14:creationId xmlns:p14="http://schemas.microsoft.com/office/powerpoint/2010/main" val="34835922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138079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bwMode="auto">
          <a:xfrm>
            <a:off x="1150938" y="692150"/>
            <a:ext cx="4556125" cy="3416300"/>
          </a:xfrm>
          <a:prstGeom prst="rect">
            <a:avLst/>
          </a:prstGeom>
          <a:solidFill>
            <a:srgbClr val="FFFFFF"/>
          </a:solidFill>
          <a:ln>
            <a:solidFill>
              <a:srgbClr val="000000"/>
            </a:solidFill>
            <a:miter lim="800000"/>
            <a:headEnd/>
            <a:tailEnd/>
          </a:ln>
        </p:spPr>
      </p:sp>
      <p:sp>
        <p:nvSpPr>
          <p:cNvPr id="9421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en-US" dirty="0"/>
              <a:t>The symbols for the Gain Parameter varies from textbook to textbook.  </a:t>
            </a:r>
          </a:p>
        </p:txBody>
      </p:sp>
    </p:spTree>
    <p:extLst>
      <p:ext uri="{BB962C8B-B14F-4D97-AF65-F5344CB8AC3E}">
        <p14:creationId xmlns:p14="http://schemas.microsoft.com/office/powerpoint/2010/main" val="42864001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0482" name="Group 2"/>
          <p:cNvGrpSpPr>
            <a:grpSpLocks/>
          </p:cNvGrpSpPr>
          <p:nvPr/>
        </p:nvGrpSpPr>
        <p:grpSpPr bwMode="auto">
          <a:xfrm>
            <a:off x="-9525" y="-20638"/>
            <a:ext cx="9153525" cy="6878638"/>
            <a:chOff x="-6" y="-13"/>
            <a:chExt cx="5766" cy="4333"/>
          </a:xfrm>
        </p:grpSpPr>
        <p:sp>
          <p:nvSpPr>
            <p:cNvPr id="20483" name="Rectangle 3"/>
            <p:cNvSpPr>
              <a:spLocks noChangeArrowheads="1"/>
            </p:cNvSpPr>
            <p:nvPr/>
          </p:nvSpPr>
          <p:spPr bwMode="invGray">
            <a:xfrm>
              <a:off x="5549" y="0"/>
              <a:ext cx="211" cy="4320"/>
            </a:xfrm>
            <a:prstGeom prst="rect">
              <a:avLst/>
            </a:prstGeom>
            <a:gradFill rotWithShape="0">
              <a:gsLst>
                <a:gs pos="0">
                  <a:schemeClr val="accent2"/>
                </a:gs>
                <a:gs pos="50000">
                  <a:schemeClr val="hlink"/>
                </a:gs>
                <a:gs pos="100000">
                  <a:schemeClr val="accent2"/>
                </a:gs>
              </a:gsLst>
              <a:lin ang="0" scaled="1"/>
            </a:gradFill>
            <a:ln w="9525">
              <a:noFill/>
              <a:miter lim="800000"/>
              <a:headEnd/>
              <a:tailEnd/>
            </a:ln>
          </p:spPr>
          <p:txBody>
            <a:bodyPr wrap="none" anchor="ctr"/>
            <a:lstStyle/>
            <a:p>
              <a:endParaRPr lang="en-US"/>
            </a:p>
          </p:txBody>
        </p:sp>
        <p:sp>
          <p:nvSpPr>
            <p:cNvPr id="20484" name="Freeform 4"/>
            <p:cNvSpPr>
              <a:spLocks/>
            </p:cNvSpPr>
            <p:nvPr/>
          </p:nvSpPr>
          <p:spPr bwMode="white">
            <a:xfrm>
              <a:off x="-6" y="2828"/>
              <a:ext cx="3625" cy="1492"/>
            </a:xfrm>
            <a:custGeom>
              <a:avLst/>
              <a:gdLst/>
              <a:ahLst/>
              <a:cxnLst>
                <a:cxn ang="0">
                  <a:pos x="0" y="1491"/>
                </a:cxn>
                <a:cxn ang="0">
                  <a:pos x="0" y="0"/>
                </a:cxn>
                <a:cxn ang="0">
                  <a:pos x="171" y="3"/>
                </a:cxn>
                <a:cxn ang="0">
                  <a:pos x="355" y="9"/>
                </a:cxn>
                <a:cxn ang="0">
                  <a:pos x="499" y="21"/>
                </a:cxn>
                <a:cxn ang="0">
                  <a:pos x="650" y="36"/>
                </a:cxn>
                <a:cxn ang="0">
                  <a:pos x="809" y="54"/>
                </a:cxn>
                <a:cxn ang="0">
                  <a:pos x="957" y="78"/>
                </a:cxn>
                <a:cxn ang="0">
                  <a:pos x="1119" y="105"/>
                </a:cxn>
                <a:cxn ang="0">
                  <a:pos x="1261" y="133"/>
                </a:cxn>
                <a:cxn ang="0">
                  <a:pos x="1441" y="175"/>
                </a:cxn>
                <a:cxn ang="0">
                  <a:pos x="1598" y="217"/>
                </a:cxn>
                <a:cxn ang="0">
                  <a:pos x="1763" y="269"/>
                </a:cxn>
                <a:cxn ang="0">
                  <a:pos x="1887" y="308"/>
                </a:cxn>
                <a:cxn ang="0">
                  <a:pos x="2085" y="384"/>
                </a:cxn>
                <a:cxn ang="0">
                  <a:pos x="2230" y="444"/>
                </a:cxn>
                <a:cxn ang="0">
                  <a:pos x="2456" y="547"/>
                </a:cxn>
                <a:cxn ang="0">
                  <a:pos x="2666" y="662"/>
                </a:cxn>
                <a:cxn ang="0">
                  <a:pos x="2859" y="786"/>
                </a:cxn>
                <a:cxn ang="0">
                  <a:pos x="3046" y="920"/>
                </a:cxn>
                <a:cxn ang="0">
                  <a:pos x="3193" y="1038"/>
                </a:cxn>
                <a:cxn ang="0">
                  <a:pos x="3332" y="1168"/>
                </a:cxn>
                <a:cxn ang="0">
                  <a:pos x="3440" y="1280"/>
                </a:cxn>
                <a:cxn ang="0">
                  <a:pos x="3524" y="1380"/>
                </a:cxn>
                <a:cxn ang="0">
                  <a:pos x="3624" y="1491"/>
                </a:cxn>
                <a:cxn ang="0">
                  <a:pos x="3608" y="1491"/>
                </a:cxn>
                <a:cxn ang="0">
                  <a:pos x="0" y="1491"/>
                </a:cxn>
              </a:cxnLst>
              <a:rect l="0" t="0" r="r" b="b"/>
              <a:pathLst>
                <a:path w="3625" h="1492">
                  <a:moveTo>
                    <a:pt x="0" y="1491"/>
                  </a:moveTo>
                  <a:lnTo>
                    <a:pt x="0" y="0"/>
                  </a:lnTo>
                  <a:lnTo>
                    <a:pt x="171" y="3"/>
                  </a:lnTo>
                  <a:lnTo>
                    <a:pt x="355" y="9"/>
                  </a:lnTo>
                  <a:lnTo>
                    <a:pt x="499" y="21"/>
                  </a:lnTo>
                  <a:lnTo>
                    <a:pt x="650" y="36"/>
                  </a:lnTo>
                  <a:lnTo>
                    <a:pt x="809" y="54"/>
                  </a:lnTo>
                  <a:lnTo>
                    <a:pt x="957" y="78"/>
                  </a:lnTo>
                  <a:lnTo>
                    <a:pt x="1119" y="105"/>
                  </a:lnTo>
                  <a:lnTo>
                    <a:pt x="1261" y="133"/>
                  </a:lnTo>
                  <a:lnTo>
                    <a:pt x="1441" y="175"/>
                  </a:lnTo>
                  <a:lnTo>
                    <a:pt x="1598" y="217"/>
                  </a:lnTo>
                  <a:lnTo>
                    <a:pt x="1763" y="269"/>
                  </a:lnTo>
                  <a:lnTo>
                    <a:pt x="1887" y="308"/>
                  </a:lnTo>
                  <a:lnTo>
                    <a:pt x="2085" y="384"/>
                  </a:lnTo>
                  <a:lnTo>
                    <a:pt x="2230" y="444"/>
                  </a:lnTo>
                  <a:lnTo>
                    <a:pt x="2456" y="547"/>
                  </a:lnTo>
                  <a:lnTo>
                    <a:pt x="2666" y="662"/>
                  </a:lnTo>
                  <a:lnTo>
                    <a:pt x="2859" y="786"/>
                  </a:lnTo>
                  <a:lnTo>
                    <a:pt x="3046" y="920"/>
                  </a:lnTo>
                  <a:lnTo>
                    <a:pt x="3193" y="1038"/>
                  </a:lnTo>
                  <a:lnTo>
                    <a:pt x="3332" y="1168"/>
                  </a:lnTo>
                  <a:lnTo>
                    <a:pt x="3440" y="1280"/>
                  </a:lnTo>
                  <a:lnTo>
                    <a:pt x="3524" y="1380"/>
                  </a:lnTo>
                  <a:lnTo>
                    <a:pt x="3624" y="1491"/>
                  </a:lnTo>
                  <a:lnTo>
                    <a:pt x="3608" y="1491"/>
                  </a:lnTo>
                  <a:lnTo>
                    <a:pt x="0" y="1491"/>
                  </a:lnTo>
                </a:path>
              </a:pathLst>
            </a:custGeom>
            <a:gradFill rotWithShape="0">
              <a:gsLst>
                <a:gs pos="0">
                  <a:schemeClr val="bg2"/>
                </a:gs>
                <a:gs pos="100000">
                  <a:schemeClr val="bg1"/>
                </a:gs>
              </a:gsLst>
              <a:lin ang="5400000" scaled="1"/>
            </a:gradFill>
            <a:ln w="9525" cap="flat" cmpd="sng">
              <a:noFill/>
              <a:prstDash val="solid"/>
              <a:miter lim="800000"/>
              <a:headEnd type="none" w="sm" len="sm"/>
              <a:tailEnd type="none" w="sm" len="sm"/>
            </a:ln>
            <a:effectLst/>
          </p:spPr>
          <p:txBody>
            <a:bodyPr wrap="none" anchor="ctr"/>
            <a:lstStyle/>
            <a:p>
              <a:endParaRPr lang="en-US"/>
            </a:p>
          </p:txBody>
        </p:sp>
        <p:sp>
          <p:nvSpPr>
            <p:cNvPr id="20485" name="Freeform 5"/>
            <p:cNvSpPr>
              <a:spLocks/>
            </p:cNvSpPr>
            <p:nvPr/>
          </p:nvSpPr>
          <p:spPr bwMode="white">
            <a:xfrm>
              <a:off x="0" y="2405"/>
              <a:ext cx="5143" cy="1902"/>
            </a:xfrm>
            <a:custGeom>
              <a:avLst/>
              <a:gdLst/>
              <a:ahLst/>
              <a:cxnLst>
                <a:cxn ang="0">
                  <a:pos x="2718" y="405"/>
                </a:cxn>
                <a:cxn ang="0">
                  <a:pos x="2466" y="333"/>
                </a:cxn>
                <a:cxn ang="0">
                  <a:pos x="2202" y="261"/>
                </a:cxn>
                <a:cxn ang="0">
                  <a:pos x="1929" y="198"/>
                </a:cxn>
                <a:cxn ang="0">
                  <a:pos x="1695" y="153"/>
                </a:cxn>
                <a:cxn ang="0">
                  <a:pos x="1434" y="111"/>
                </a:cxn>
                <a:cxn ang="0">
                  <a:pos x="1188" y="75"/>
                </a:cxn>
                <a:cxn ang="0">
                  <a:pos x="957" y="48"/>
                </a:cxn>
                <a:cxn ang="0">
                  <a:pos x="747" y="30"/>
                </a:cxn>
                <a:cxn ang="0">
                  <a:pos x="501" y="15"/>
                </a:cxn>
                <a:cxn ang="0">
                  <a:pos x="246" y="3"/>
                </a:cxn>
                <a:cxn ang="0">
                  <a:pos x="0" y="0"/>
                </a:cxn>
                <a:cxn ang="0">
                  <a:pos x="0" y="275"/>
                </a:cxn>
                <a:cxn ang="0">
                  <a:pos x="0" y="345"/>
                </a:cxn>
                <a:cxn ang="0">
                  <a:pos x="0" y="275"/>
                </a:cxn>
                <a:cxn ang="0">
                  <a:pos x="0" y="342"/>
                </a:cxn>
                <a:cxn ang="0">
                  <a:pos x="339" y="351"/>
                </a:cxn>
                <a:cxn ang="0">
                  <a:pos x="606" y="372"/>
                </a:cxn>
                <a:cxn ang="0">
                  <a:pos x="852" y="399"/>
                </a:cxn>
                <a:cxn ang="0">
                  <a:pos x="1068" y="435"/>
                </a:cxn>
                <a:cxn ang="0">
                  <a:pos x="1275" y="474"/>
                </a:cxn>
                <a:cxn ang="0">
                  <a:pos x="1545" y="540"/>
                </a:cxn>
                <a:cxn ang="0">
                  <a:pos x="1761" y="603"/>
                </a:cxn>
                <a:cxn ang="0">
                  <a:pos x="1971" y="678"/>
                </a:cxn>
                <a:cxn ang="0">
                  <a:pos x="2166" y="747"/>
                </a:cxn>
                <a:cxn ang="0">
                  <a:pos x="2397" y="852"/>
                </a:cxn>
                <a:cxn ang="0">
                  <a:pos x="2613" y="960"/>
                </a:cxn>
                <a:cxn ang="0">
                  <a:pos x="2832" y="1095"/>
                </a:cxn>
                <a:cxn ang="0">
                  <a:pos x="3012" y="1212"/>
                </a:cxn>
                <a:cxn ang="0">
                  <a:pos x="3186" y="1347"/>
                </a:cxn>
                <a:cxn ang="0">
                  <a:pos x="3351" y="1497"/>
                </a:cxn>
                <a:cxn ang="0">
                  <a:pos x="3480" y="1629"/>
                </a:cxn>
                <a:cxn ang="0">
                  <a:pos x="3612" y="1785"/>
                </a:cxn>
                <a:cxn ang="0">
                  <a:pos x="3699" y="1901"/>
                </a:cxn>
                <a:cxn ang="0">
                  <a:pos x="5142" y="1901"/>
                </a:cxn>
                <a:cxn ang="0">
                  <a:pos x="5076" y="1827"/>
                </a:cxn>
                <a:cxn ang="0">
                  <a:pos x="4968" y="1707"/>
                </a:cxn>
                <a:cxn ang="0">
                  <a:pos x="4797" y="1539"/>
                </a:cxn>
                <a:cxn ang="0">
                  <a:pos x="4617" y="1383"/>
                </a:cxn>
                <a:cxn ang="0">
                  <a:pos x="4410" y="1221"/>
                </a:cxn>
                <a:cxn ang="0">
                  <a:pos x="4185" y="1071"/>
                </a:cxn>
                <a:cxn ang="0">
                  <a:pos x="3960" y="939"/>
                </a:cxn>
                <a:cxn ang="0">
                  <a:pos x="3708" y="801"/>
                </a:cxn>
                <a:cxn ang="0">
                  <a:pos x="3492" y="702"/>
                </a:cxn>
                <a:cxn ang="0">
                  <a:pos x="3231" y="588"/>
                </a:cxn>
                <a:cxn ang="0">
                  <a:pos x="2964" y="489"/>
                </a:cxn>
                <a:cxn ang="0">
                  <a:pos x="2718" y="405"/>
                </a:cxn>
              </a:cxnLst>
              <a:rect l="0" t="0" r="r" b="b"/>
              <a:pathLst>
                <a:path w="5143" h="1902">
                  <a:moveTo>
                    <a:pt x="2718" y="405"/>
                  </a:moveTo>
                  <a:lnTo>
                    <a:pt x="2466" y="333"/>
                  </a:lnTo>
                  <a:lnTo>
                    <a:pt x="2202" y="261"/>
                  </a:lnTo>
                  <a:lnTo>
                    <a:pt x="1929" y="198"/>
                  </a:lnTo>
                  <a:lnTo>
                    <a:pt x="1695" y="153"/>
                  </a:lnTo>
                  <a:lnTo>
                    <a:pt x="1434" y="111"/>
                  </a:lnTo>
                  <a:lnTo>
                    <a:pt x="1188" y="75"/>
                  </a:lnTo>
                  <a:lnTo>
                    <a:pt x="957" y="48"/>
                  </a:lnTo>
                  <a:lnTo>
                    <a:pt x="747" y="30"/>
                  </a:lnTo>
                  <a:lnTo>
                    <a:pt x="501" y="15"/>
                  </a:lnTo>
                  <a:lnTo>
                    <a:pt x="246" y="3"/>
                  </a:lnTo>
                  <a:lnTo>
                    <a:pt x="0" y="0"/>
                  </a:lnTo>
                  <a:lnTo>
                    <a:pt x="0" y="275"/>
                  </a:lnTo>
                  <a:lnTo>
                    <a:pt x="0" y="345"/>
                  </a:lnTo>
                  <a:lnTo>
                    <a:pt x="0" y="275"/>
                  </a:lnTo>
                  <a:lnTo>
                    <a:pt x="0" y="342"/>
                  </a:lnTo>
                  <a:lnTo>
                    <a:pt x="339" y="351"/>
                  </a:lnTo>
                  <a:lnTo>
                    <a:pt x="606" y="372"/>
                  </a:lnTo>
                  <a:lnTo>
                    <a:pt x="852" y="399"/>
                  </a:lnTo>
                  <a:lnTo>
                    <a:pt x="1068" y="435"/>
                  </a:lnTo>
                  <a:lnTo>
                    <a:pt x="1275" y="474"/>
                  </a:lnTo>
                  <a:lnTo>
                    <a:pt x="1545" y="540"/>
                  </a:lnTo>
                  <a:lnTo>
                    <a:pt x="1761" y="603"/>
                  </a:lnTo>
                  <a:lnTo>
                    <a:pt x="1971" y="678"/>
                  </a:lnTo>
                  <a:lnTo>
                    <a:pt x="2166" y="747"/>
                  </a:lnTo>
                  <a:lnTo>
                    <a:pt x="2397" y="852"/>
                  </a:lnTo>
                  <a:lnTo>
                    <a:pt x="2613" y="960"/>
                  </a:lnTo>
                  <a:lnTo>
                    <a:pt x="2832" y="1095"/>
                  </a:lnTo>
                  <a:lnTo>
                    <a:pt x="3012" y="1212"/>
                  </a:lnTo>
                  <a:lnTo>
                    <a:pt x="3186" y="1347"/>
                  </a:lnTo>
                  <a:lnTo>
                    <a:pt x="3351" y="1497"/>
                  </a:lnTo>
                  <a:lnTo>
                    <a:pt x="3480" y="1629"/>
                  </a:lnTo>
                  <a:lnTo>
                    <a:pt x="3612" y="1785"/>
                  </a:lnTo>
                  <a:lnTo>
                    <a:pt x="3699" y="1901"/>
                  </a:lnTo>
                  <a:lnTo>
                    <a:pt x="5142" y="1901"/>
                  </a:lnTo>
                  <a:lnTo>
                    <a:pt x="5076" y="1827"/>
                  </a:lnTo>
                  <a:lnTo>
                    <a:pt x="4968" y="1707"/>
                  </a:lnTo>
                  <a:lnTo>
                    <a:pt x="4797" y="1539"/>
                  </a:lnTo>
                  <a:lnTo>
                    <a:pt x="4617" y="1383"/>
                  </a:lnTo>
                  <a:lnTo>
                    <a:pt x="4410" y="1221"/>
                  </a:lnTo>
                  <a:lnTo>
                    <a:pt x="4185" y="1071"/>
                  </a:lnTo>
                  <a:lnTo>
                    <a:pt x="3960" y="939"/>
                  </a:lnTo>
                  <a:lnTo>
                    <a:pt x="3708" y="801"/>
                  </a:lnTo>
                  <a:lnTo>
                    <a:pt x="3492" y="702"/>
                  </a:lnTo>
                  <a:lnTo>
                    <a:pt x="3231" y="588"/>
                  </a:lnTo>
                  <a:lnTo>
                    <a:pt x="2964" y="489"/>
                  </a:lnTo>
                  <a:lnTo>
                    <a:pt x="2718" y="405"/>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20486" name="Freeform 6"/>
            <p:cNvSpPr>
              <a:spLocks/>
            </p:cNvSpPr>
            <p:nvPr/>
          </p:nvSpPr>
          <p:spPr bwMode="white">
            <a:xfrm>
              <a:off x="0" y="1982"/>
              <a:ext cx="5760" cy="2325"/>
            </a:xfrm>
            <a:custGeom>
              <a:avLst/>
              <a:gdLst/>
              <a:ahLst/>
              <a:cxnLst>
                <a:cxn ang="0">
                  <a:pos x="0" y="0"/>
                </a:cxn>
                <a:cxn ang="0">
                  <a:pos x="0" y="339"/>
                </a:cxn>
                <a:cxn ang="0">
                  <a:pos x="558" y="357"/>
                </a:cxn>
                <a:cxn ang="0">
                  <a:pos x="807" y="375"/>
                </a:cxn>
                <a:cxn ang="0">
                  <a:pos x="1056" y="399"/>
                </a:cxn>
                <a:cxn ang="0">
                  <a:pos x="1272" y="426"/>
                </a:cxn>
                <a:cxn ang="0">
                  <a:pos x="1539" y="465"/>
                </a:cxn>
                <a:cxn ang="0">
                  <a:pos x="1791" y="510"/>
                </a:cxn>
                <a:cxn ang="0">
                  <a:pos x="2076" y="570"/>
                </a:cxn>
                <a:cxn ang="0">
                  <a:pos x="2334" y="630"/>
                </a:cxn>
                <a:cxn ang="0">
                  <a:pos x="2544" y="687"/>
                </a:cxn>
                <a:cxn ang="0">
                  <a:pos x="2775" y="759"/>
                </a:cxn>
                <a:cxn ang="0">
                  <a:pos x="3003" y="837"/>
                </a:cxn>
                <a:cxn ang="0">
                  <a:pos x="3231" y="924"/>
                </a:cxn>
                <a:cxn ang="0">
                  <a:pos x="3438" y="1005"/>
                </a:cxn>
                <a:cxn ang="0">
                  <a:pos x="3663" y="1110"/>
                </a:cxn>
                <a:cxn ang="0">
                  <a:pos x="3903" y="1233"/>
                </a:cxn>
                <a:cxn ang="0">
                  <a:pos x="4149" y="1374"/>
                </a:cxn>
                <a:cxn ang="0">
                  <a:pos x="4353" y="1506"/>
                </a:cxn>
                <a:cxn ang="0">
                  <a:pos x="4491" y="1602"/>
                </a:cxn>
                <a:cxn ang="0">
                  <a:pos x="4668" y="1740"/>
                </a:cxn>
                <a:cxn ang="0">
                  <a:pos x="4824" y="1875"/>
                </a:cxn>
                <a:cxn ang="0">
                  <a:pos x="4968" y="2016"/>
                </a:cxn>
                <a:cxn ang="0">
                  <a:pos x="5100" y="2154"/>
                </a:cxn>
                <a:cxn ang="0">
                  <a:pos x="5238" y="2324"/>
                </a:cxn>
                <a:cxn ang="0">
                  <a:pos x="5759" y="2324"/>
                </a:cxn>
                <a:cxn ang="0">
                  <a:pos x="5759" y="1245"/>
                </a:cxn>
                <a:cxn ang="0">
                  <a:pos x="5580" y="1119"/>
                </a:cxn>
                <a:cxn ang="0">
                  <a:pos x="5400" y="1020"/>
                </a:cxn>
                <a:cxn ang="0">
                  <a:pos x="5205" y="918"/>
                </a:cxn>
                <a:cxn ang="0">
                  <a:pos x="5031" y="837"/>
                </a:cxn>
                <a:cxn ang="0">
                  <a:pos x="4866" y="771"/>
                </a:cxn>
                <a:cxn ang="0">
                  <a:pos x="4710" y="711"/>
                </a:cxn>
                <a:cxn ang="0">
                  <a:pos x="4545" y="651"/>
                </a:cxn>
                <a:cxn ang="0">
                  <a:pos x="4386" y="600"/>
                </a:cxn>
                <a:cxn ang="0">
                  <a:pos x="4248" y="552"/>
                </a:cxn>
                <a:cxn ang="0">
                  <a:pos x="3993" y="483"/>
                </a:cxn>
                <a:cxn ang="0">
                  <a:pos x="3777" y="423"/>
                </a:cxn>
                <a:cxn ang="0">
                  <a:pos x="3564" y="375"/>
                </a:cxn>
                <a:cxn ang="0">
                  <a:pos x="3282" y="312"/>
                </a:cxn>
                <a:cxn ang="0">
                  <a:pos x="3003" y="261"/>
                </a:cxn>
                <a:cxn ang="0">
                  <a:pos x="2733" y="213"/>
                </a:cxn>
                <a:cxn ang="0">
                  <a:pos x="2451" y="171"/>
                </a:cxn>
                <a:cxn ang="0">
                  <a:pos x="2211" y="138"/>
                </a:cxn>
                <a:cxn ang="0">
                  <a:pos x="1974" y="108"/>
                </a:cxn>
                <a:cxn ang="0">
                  <a:pos x="1665" y="81"/>
                </a:cxn>
                <a:cxn ang="0">
                  <a:pos x="1437" y="60"/>
                </a:cxn>
                <a:cxn ang="0">
                  <a:pos x="1125" y="36"/>
                </a:cxn>
                <a:cxn ang="0">
                  <a:pos x="828" y="21"/>
                </a:cxn>
                <a:cxn ang="0">
                  <a:pos x="558" y="12"/>
                </a:cxn>
                <a:cxn ang="0">
                  <a:pos x="282" y="3"/>
                </a:cxn>
                <a:cxn ang="0">
                  <a:pos x="0" y="0"/>
                </a:cxn>
              </a:cxnLst>
              <a:rect l="0" t="0" r="r" b="b"/>
              <a:pathLst>
                <a:path w="5760" h="2325">
                  <a:moveTo>
                    <a:pt x="0" y="0"/>
                  </a:moveTo>
                  <a:lnTo>
                    <a:pt x="0" y="339"/>
                  </a:lnTo>
                  <a:lnTo>
                    <a:pt x="558" y="357"/>
                  </a:lnTo>
                  <a:lnTo>
                    <a:pt x="807" y="375"/>
                  </a:lnTo>
                  <a:lnTo>
                    <a:pt x="1056" y="399"/>
                  </a:lnTo>
                  <a:lnTo>
                    <a:pt x="1272" y="426"/>
                  </a:lnTo>
                  <a:lnTo>
                    <a:pt x="1539" y="465"/>
                  </a:lnTo>
                  <a:lnTo>
                    <a:pt x="1791" y="510"/>
                  </a:lnTo>
                  <a:lnTo>
                    <a:pt x="2076" y="570"/>
                  </a:lnTo>
                  <a:lnTo>
                    <a:pt x="2334" y="630"/>
                  </a:lnTo>
                  <a:lnTo>
                    <a:pt x="2544" y="687"/>
                  </a:lnTo>
                  <a:lnTo>
                    <a:pt x="2775" y="759"/>
                  </a:lnTo>
                  <a:lnTo>
                    <a:pt x="3003" y="837"/>
                  </a:lnTo>
                  <a:lnTo>
                    <a:pt x="3231" y="924"/>
                  </a:lnTo>
                  <a:lnTo>
                    <a:pt x="3438" y="1005"/>
                  </a:lnTo>
                  <a:lnTo>
                    <a:pt x="3663" y="1110"/>
                  </a:lnTo>
                  <a:lnTo>
                    <a:pt x="3903" y="1233"/>
                  </a:lnTo>
                  <a:lnTo>
                    <a:pt x="4149" y="1374"/>
                  </a:lnTo>
                  <a:lnTo>
                    <a:pt x="4353" y="1506"/>
                  </a:lnTo>
                  <a:lnTo>
                    <a:pt x="4491" y="1602"/>
                  </a:lnTo>
                  <a:lnTo>
                    <a:pt x="4668" y="1740"/>
                  </a:lnTo>
                  <a:lnTo>
                    <a:pt x="4824" y="1875"/>
                  </a:lnTo>
                  <a:lnTo>
                    <a:pt x="4968" y="2016"/>
                  </a:lnTo>
                  <a:lnTo>
                    <a:pt x="5100" y="2154"/>
                  </a:lnTo>
                  <a:lnTo>
                    <a:pt x="5238" y="2324"/>
                  </a:lnTo>
                  <a:lnTo>
                    <a:pt x="5759" y="2324"/>
                  </a:lnTo>
                  <a:lnTo>
                    <a:pt x="5759" y="1245"/>
                  </a:lnTo>
                  <a:lnTo>
                    <a:pt x="5580" y="1119"/>
                  </a:lnTo>
                  <a:lnTo>
                    <a:pt x="5400" y="1020"/>
                  </a:lnTo>
                  <a:lnTo>
                    <a:pt x="5205" y="918"/>
                  </a:lnTo>
                  <a:lnTo>
                    <a:pt x="5031" y="837"/>
                  </a:lnTo>
                  <a:lnTo>
                    <a:pt x="4866" y="771"/>
                  </a:lnTo>
                  <a:lnTo>
                    <a:pt x="4710" y="711"/>
                  </a:lnTo>
                  <a:lnTo>
                    <a:pt x="4545" y="651"/>
                  </a:lnTo>
                  <a:lnTo>
                    <a:pt x="4386" y="600"/>
                  </a:lnTo>
                  <a:lnTo>
                    <a:pt x="4248" y="552"/>
                  </a:lnTo>
                  <a:lnTo>
                    <a:pt x="3993" y="483"/>
                  </a:lnTo>
                  <a:lnTo>
                    <a:pt x="3777" y="423"/>
                  </a:lnTo>
                  <a:lnTo>
                    <a:pt x="3564" y="375"/>
                  </a:lnTo>
                  <a:lnTo>
                    <a:pt x="3282" y="312"/>
                  </a:lnTo>
                  <a:lnTo>
                    <a:pt x="3003" y="261"/>
                  </a:lnTo>
                  <a:lnTo>
                    <a:pt x="2733" y="213"/>
                  </a:lnTo>
                  <a:lnTo>
                    <a:pt x="2451" y="171"/>
                  </a:lnTo>
                  <a:lnTo>
                    <a:pt x="2211" y="138"/>
                  </a:lnTo>
                  <a:lnTo>
                    <a:pt x="1974" y="108"/>
                  </a:lnTo>
                  <a:lnTo>
                    <a:pt x="1665" y="81"/>
                  </a:lnTo>
                  <a:lnTo>
                    <a:pt x="1437" y="60"/>
                  </a:lnTo>
                  <a:lnTo>
                    <a:pt x="1125" y="36"/>
                  </a:lnTo>
                  <a:lnTo>
                    <a:pt x="828" y="21"/>
                  </a:lnTo>
                  <a:lnTo>
                    <a:pt x="558" y="12"/>
                  </a:lnTo>
                  <a:lnTo>
                    <a:pt x="282" y="3"/>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20487" name="Freeform 7"/>
            <p:cNvSpPr>
              <a:spLocks/>
            </p:cNvSpPr>
            <p:nvPr/>
          </p:nvSpPr>
          <p:spPr bwMode="white">
            <a:xfrm>
              <a:off x="0" y="1550"/>
              <a:ext cx="5760" cy="1573"/>
            </a:xfrm>
            <a:custGeom>
              <a:avLst/>
              <a:gdLst/>
              <a:ahLst/>
              <a:cxnLst>
                <a:cxn ang="0">
                  <a:pos x="0" y="0"/>
                </a:cxn>
                <a:cxn ang="0">
                  <a:pos x="0" y="351"/>
                </a:cxn>
                <a:cxn ang="0">
                  <a:pos x="282" y="357"/>
                </a:cxn>
                <a:cxn ang="0">
                  <a:pos x="627" y="363"/>
                </a:cxn>
                <a:cxn ang="0">
                  <a:pos x="960" y="375"/>
                </a:cxn>
                <a:cxn ang="0">
                  <a:pos x="1218" y="393"/>
                </a:cxn>
                <a:cxn ang="0">
                  <a:pos x="1470" y="411"/>
                </a:cxn>
                <a:cxn ang="0">
                  <a:pos x="1746" y="435"/>
                </a:cxn>
                <a:cxn ang="0">
                  <a:pos x="2022" y="462"/>
                </a:cxn>
                <a:cxn ang="0">
                  <a:pos x="2340" y="504"/>
                </a:cxn>
                <a:cxn ang="0">
                  <a:pos x="2664" y="549"/>
                </a:cxn>
                <a:cxn ang="0">
                  <a:pos x="2952" y="597"/>
                </a:cxn>
                <a:cxn ang="0">
                  <a:pos x="3225" y="648"/>
                </a:cxn>
                <a:cxn ang="0">
                  <a:pos x="3513" y="708"/>
                </a:cxn>
                <a:cxn ang="0">
                  <a:pos x="3693" y="750"/>
                </a:cxn>
                <a:cxn ang="0">
                  <a:pos x="3936" y="810"/>
                </a:cxn>
                <a:cxn ang="0">
                  <a:pos x="4095" y="855"/>
                </a:cxn>
                <a:cxn ang="0">
                  <a:pos x="4281" y="909"/>
                </a:cxn>
                <a:cxn ang="0">
                  <a:pos x="4503" y="981"/>
                </a:cxn>
                <a:cxn ang="0">
                  <a:pos x="4704" y="1053"/>
                </a:cxn>
                <a:cxn ang="0">
                  <a:pos x="4911" y="1131"/>
                </a:cxn>
                <a:cxn ang="0">
                  <a:pos x="5073" y="1197"/>
                </a:cxn>
                <a:cxn ang="0">
                  <a:pos x="5256" y="1281"/>
                </a:cxn>
                <a:cxn ang="0">
                  <a:pos x="5475" y="1401"/>
                </a:cxn>
                <a:cxn ang="0">
                  <a:pos x="5628" y="1482"/>
                </a:cxn>
                <a:cxn ang="0">
                  <a:pos x="5759" y="1572"/>
                </a:cxn>
                <a:cxn ang="0">
                  <a:pos x="5759" y="633"/>
                </a:cxn>
                <a:cxn ang="0">
                  <a:pos x="5493" y="570"/>
                </a:cxn>
                <a:cxn ang="0">
                  <a:pos x="5214" y="501"/>
                </a:cxn>
                <a:cxn ang="0">
                  <a:pos x="4950" y="444"/>
                </a:cxn>
                <a:cxn ang="0">
                  <a:pos x="4701" y="396"/>
                </a:cxn>
                <a:cxn ang="0">
                  <a:pos x="4425" y="348"/>
                </a:cxn>
                <a:cxn ang="0">
                  <a:pos x="4110" y="294"/>
                </a:cxn>
                <a:cxn ang="0">
                  <a:pos x="3813" y="252"/>
                </a:cxn>
                <a:cxn ang="0">
                  <a:pos x="3549" y="213"/>
                </a:cxn>
                <a:cxn ang="0">
                  <a:pos x="3261" y="183"/>
                </a:cxn>
                <a:cxn ang="0">
                  <a:pos x="3015" y="153"/>
                </a:cxn>
                <a:cxn ang="0">
                  <a:pos x="2757" y="129"/>
                </a:cxn>
                <a:cxn ang="0">
                  <a:pos x="2520" y="105"/>
                </a:cxn>
                <a:cxn ang="0">
                  <a:pos x="2301" y="87"/>
                </a:cxn>
                <a:cxn ang="0">
                  <a:pos x="2013" y="66"/>
                </a:cxn>
                <a:cxn ang="0">
                  <a:pos x="1731" y="48"/>
                </a:cxn>
                <a:cxn ang="0">
                  <a:pos x="1524" y="39"/>
                </a:cxn>
                <a:cxn ang="0">
                  <a:pos x="1260" y="27"/>
                </a:cxn>
                <a:cxn ang="0">
                  <a:pos x="966" y="15"/>
                </a:cxn>
                <a:cxn ang="0">
                  <a:pos x="714" y="12"/>
                </a:cxn>
                <a:cxn ang="0">
                  <a:pos x="510" y="6"/>
                </a:cxn>
                <a:cxn ang="0">
                  <a:pos x="243" y="0"/>
                </a:cxn>
                <a:cxn ang="0">
                  <a:pos x="0" y="0"/>
                </a:cxn>
              </a:cxnLst>
              <a:rect l="0" t="0" r="r" b="b"/>
              <a:pathLst>
                <a:path w="5760" h="1573">
                  <a:moveTo>
                    <a:pt x="0" y="0"/>
                  </a:moveTo>
                  <a:lnTo>
                    <a:pt x="0" y="351"/>
                  </a:lnTo>
                  <a:lnTo>
                    <a:pt x="282" y="357"/>
                  </a:lnTo>
                  <a:lnTo>
                    <a:pt x="627" y="363"/>
                  </a:lnTo>
                  <a:lnTo>
                    <a:pt x="960" y="375"/>
                  </a:lnTo>
                  <a:lnTo>
                    <a:pt x="1218" y="393"/>
                  </a:lnTo>
                  <a:lnTo>
                    <a:pt x="1470" y="411"/>
                  </a:lnTo>
                  <a:lnTo>
                    <a:pt x="1746" y="435"/>
                  </a:lnTo>
                  <a:lnTo>
                    <a:pt x="2022" y="462"/>
                  </a:lnTo>
                  <a:lnTo>
                    <a:pt x="2340" y="504"/>
                  </a:lnTo>
                  <a:lnTo>
                    <a:pt x="2664" y="549"/>
                  </a:lnTo>
                  <a:lnTo>
                    <a:pt x="2952" y="597"/>
                  </a:lnTo>
                  <a:lnTo>
                    <a:pt x="3225" y="648"/>
                  </a:lnTo>
                  <a:lnTo>
                    <a:pt x="3513" y="708"/>
                  </a:lnTo>
                  <a:lnTo>
                    <a:pt x="3693" y="750"/>
                  </a:lnTo>
                  <a:lnTo>
                    <a:pt x="3936" y="810"/>
                  </a:lnTo>
                  <a:lnTo>
                    <a:pt x="4095" y="855"/>
                  </a:lnTo>
                  <a:lnTo>
                    <a:pt x="4281" y="909"/>
                  </a:lnTo>
                  <a:lnTo>
                    <a:pt x="4503" y="981"/>
                  </a:lnTo>
                  <a:lnTo>
                    <a:pt x="4704" y="1053"/>
                  </a:lnTo>
                  <a:lnTo>
                    <a:pt x="4911" y="1131"/>
                  </a:lnTo>
                  <a:lnTo>
                    <a:pt x="5073" y="1197"/>
                  </a:lnTo>
                  <a:lnTo>
                    <a:pt x="5256" y="1281"/>
                  </a:lnTo>
                  <a:lnTo>
                    <a:pt x="5475" y="1401"/>
                  </a:lnTo>
                  <a:lnTo>
                    <a:pt x="5628" y="1482"/>
                  </a:lnTo>
                  <a:lnTo>
                    <a:pt x="5759" y="1572"/>
                  </a:lnTo>
                  <a:lnTo>
                    <a:pt x="5759" y="633"/>
                  </a:lnTo>
                  <a:lnTo>
                    <a:pt x="5493" y="570"/>
                  </a:lnTo>
                  <a:lnTo>
                    <a:pt x="5214" y="501"/>
                  </a:lnTo>
                  <a:lnTo>
                    <a:pt x="4950" y="444"/>
                  </a:lnTo>
                  <a:lnTo>
                    <a:pt x="4701" y="396"/>
                  </a:lnTo>
                  <a:lnTo>
                    <a:pt x="4425" y="348"/>
                  </a:lnTo>
                  <a:lnTo>
                    <a:pt x="4110" y="294"/>
                  </a:lnTo>
                  <a:lnTo>
                    <a:pt x="3813" y="252"/>
                  </a:lnTo>
                  <a:lnTo>
                    <a:pt x="3549" y="213"/>
                  </a:lnTo>
                  <a:lnTo>
                    <a:pt x="3261" y="183"/>
                  </a:lnTo>
                  <a:lnTo>
                    <a:pt x="3015" y="153"/>
                  </a:lnTo>
                  <a:lnTo>
                    <a:pt x="2757" y="129"/>
                  </a:lnTo>
                  <a:lnTo>
                    <a:pt x="2520" y="105"/>
                  </a:lnTo>
                  <a:lnTo>
                    <a:pt x="2301" y="87"/>
                  </a:lnTo>
                  <a:lnTo>
                    <a:pt x="2013" y="66"/>
                  </a:lnTo>
                  <a:lnTo>
                    <a:pt x="1731" y="48"/>
                  </a:lnTo>
                  <a:lnTo>
                    <a:pt x="1524" y="39"/>
                  </a:lnTo>
                  <a:lnTo>
                    <a:pt x="1260" y="27"/>
                  </a:lnTo>
                  <a:lnTo>
                    <a:pt x="966" y="15"/>
                  </a:lnTo>
                  <a:lnTo>
                    <a:pt x="714" y="12"/>
                  </a:lnTo>
                  <a:lnTo>
                    <a:pt x="510" y="6"/>
                  </a:lnTo>
                  <a:lnTo>
                    <a:pt x="243" y="0"/>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20488" name="Freeform 8"/>
            <p:cNvSpPr>
              <a:spLocks/>
            </p:cNvSpPr>
            <p:nvPr/>
          </p:nvSpPr>
          <p:spPr bwMode="white">
            <a:xfrm>
              <a:off x="0" y="1130"/>
              <a:ext cx="5760" cy="970"/>
            </a:xfrm>
            <a:custGeom>
              <a:avLst/>
              <a:gdLst/>
              <a:ahLst/>
              <a:cxnLst>
                <a:cxn ang="0">
                  <a:pos x="0" y="0"/>
                </a:cxn>
                <a:cxn ang="0">
                  <a:pos x="0" y="339"/>
                </a:cxn>
                <a:cxn ang="0">
                  <a:pos x="318" y="342"/>
                </a:cxn>
                <a:cxn ang="0">
                  <a:pos x="591" y="348"/>
                </a:cxn>
                <a:cxn ang="0">
                  <a:pos x="846" y="354"/>
                </a:cxn>
                <a:cxn ang="0">
                  <a:pos x="1074" y="360"/>
                </a:cxn>
                <a:cxn ang="0">
                  <a:pos x="1314" y="366"/>
                </a:cxn>
                <a:cxn ang="0">
                  <a:pos x="1599" y="381"/>
                </a:cxn>
                <a:cxn ang="0">
                  <a:pos x="1911" y="399"/>
                </a:cxn>
                <a:cxn ang="0">
                  <a:pos x="2241" y="420"/>
                </a:cxn>
                <a:cxn ang="0">
                  <a:pos x="2619" y="453"/>
                </a:cxn>
                <a:cxn ang="0">
                  <a:pos x="2889" y="477"/>
                </a:cxn>
                <a:cxn ang="0">
                  <a:pos x="3177" y="507"/>
                </a:cxn>
                <a:cxn ang="0">
                  <a:pos x="3498" y="543"/>
                </a:cxn>
                <a:cxn ang="0">
                  <a:pos x="3813" y="585"/>
                </a:cxn>
                <a:cxn ang="0">
                  <a:pos x="4044" y="618"/>
                </a:cxn>
                <a:cxn ang="0">
                  <a:pos x="4365" y="669"/>
                </a:cxn>
                <a:cxn ang="0">
                  <a:pos x="4683" y="726"/>
                </a:cxn>
                <a:cxn ang="0">
                  <a:pos x="4980" y="786"/>
                </a:cxn>
                <a:cxn ang="0">
                  <a:pos x="5268" y="846"/>
                </a:cxn>
                <a:cxn ang="0">
                  <a:pos x="5646" y="942"/>
                </a:cxn>
                <a:cxn ang="0">
                  <a:pos x="5759" y="969"/>
                </a:cxn>
                <a:cxn ang="0">
                  <a:pos x="5759" y="0"/>
                </a:cxn>
                <a:cxn ang="0">
                  <a:pos x="0" y="0"/>
                </a:cxn>
              </a:cxnLst>
              <a:rect l="0" t="0" r="r" b="b"/>
              <a:pathLst>
                <a:path w="5760" h="970">
                  <a:moveTo>
                    <a:pt x="0" y="0"/>
                  </a:moveTo>
                  <a:lnTo>
                    <a:pt x="0" y="339"/>
                  </a:lnTo>
                  <a:lnTo>
                    <a:pt x="318" y="342"/>
                  </a:lnTo>
                  <a:lnTo>
                    <a:pt x="591" y="348"/>
                  </a:lnTo>
                  <a:lnTo>
                    <a:pt x="846" y="354"/>
                  </a:lnTo>
                  <a:lnTo>
                    <a:pt x="1074" y="360"/>
                  </a:lnTo>
                  <a:lnTo>
                    <a:pt x="1314" y="366"/>
                  </a:lnTo>
                  <a:lnTo>
                    <a:pt x="1599" y="381"/>
                  </a:lnTo>
                  <a:lnTo>
                    <a:pt x="1911" y="399"/>
                  </a:lnTo>
                  <a:lnTo>
                    <a:pt x="2241" y="420"/>
                  </a:lnTo>
                  <a:lnTo>
                    <a:pt x="2619" y="453"/>
                  </a:lnTo>
                  <a:lnTo>
                    <a:pt x="2889" y="477"/>
                  </a:lnTo>
                  <a:lnTo>
                    <a:pt x="3177" y="507"/>
                  </a:lnTo>
                  <a:lnTo>
                    <a:pt x="3498" y="543"/>
                  </a:lnTo>
                  <a:lnTo>
                    <a:pt x="3813" y="585"/>
                  </a:lnTo>
                  <a:lnTo>
                    <a:pt x="4044" y="618"/>
                  </a:lnTo>
                  <a:lnTo>
                    <a:pt x="4365" y="669"/>
                  </a:lnTo>
                  <a:lnTo>
                    <a:pt x="4683" y="726"/>
                  </a:lnTo>
                  <a:lnTo>
                    <a:pt x="4980" y="786"/>
                  </a:lnTo>
                  <a:lnTo>
                    <a:pt x="5268" y="846"/>
                  </a:lnTo>
                  <a:lnTo>
                    <a:pt x="5646" y="942"/>
                  </a:lnTo>
                  <a:lnTo>
                    <a:pt x="5759" y="969"/>
                  </a:lnTo>
                  <a:lnTo>
                    <a:pt x="5759" y="0"/>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20489" name="Freeform 9"/>
            <p:cNvSpPr>
              <a:spLocks/>
            </p:cNvSpPr>
            <p:nvPr/>
          </p:nvSpPr>
          <p:spPr bwMode="white">
            <a:xfrm>
              <a:off x="0" y="-13"/>
              <a:ext cx="5760" cy="1060"/>
            </a:xfrm>
            <a:custGeom>
              <a:avLst/>
              <a:gdLst/>
              <a:ahLst/>
              <a:cxnLst>
                <a:cxn ang="0">
                  <a:pos x="0" y="753"/>
                </a:cxn>
                <a:cxn ang="0">
                  <a:pos x="0" y="1059"/>
                </a:cxn>
                <a:cxn ang="0">
                  <a:pos x="5759" y="1059"/>
                </a:cxn>
                <a:cxn ang="0">
                  <a:pos x="5759" y="0"/>
                </a:cxn>
                <a:cxn ang="0">
                  <a:pos x="5430" y="0"/>
                </a:cxn>
                <a:cxn ang="0">
                  <a:pos x="5298" y="84"/>
                </a:cxn>
                <a:cxn ang="0">
                  <a:pos x="5136" y="159"/>
                </a:cxn>
                <a:cxn ang="0">
                  <a:pos x="4968" y="222"/>
                </a:cxn>
                <a:cxn ang="0">
                  <a:pos x="4812" y="267"/>
                </a:cxn>
                <a:cxn ang="0">
                  <a:pos x="4626" y="324"/>
                </a:cxn>
                <a:cxn ang="0">
                  <a:pos x="4440" y="366"/>
                </a:cxn>
                <a:cxn ang="0">
                  <a:pos x="4230" y="414"/>
                </a:cxn>
                <a:cxn ang="0">
                  <a:pos x="3939" y="468"/>
                </a:cxn>
                <a:cxn ang="0">
                  <a:pos x="3711" y="504"/>
                </a:cxn>
                <a:cxn ang="0">
                  <a:pos x="3441" y="543"/>
                </a:cxn>
                <a:cxn ang="0">
                  <a:pos x="3189" y="579"/>
                </a:cxn>
                <a:cxn ang="0">
                  <a:pos x="2925" y="606"/>
                </a:cxn>
                <a:cxn ang="0">
                  <a:pos x="2679" y="633"/>
                </a:cxn>
                <a:cxn ang="0">
                  <a:pos x="2418" y="654"/>
                </a:cxn>
                <a:cxn ang="0">
                  <a:pos x="2142" y="675"/>
                </a:cxn>
                <a:cxn ang="0">
                  <a:pos x="1896" y="693"/>
                </a:cxn>
                <a:cxn ang="0">
                  <a:pos x="1647" y="708"/>
                </a:cxn>
                <a:cxn ang="0">
                  <a:pos x="1404" y="720"/>
                </a:cxn>
                <a:cxn ang="0">
                  <a:pos x="1170" y="732"/>
                </a:cxn>
                <a:cxn ang="0">
                  <a:pos x="906" y="738"/>
                </a:cxn>
                <a:cxn ang="0">
                  <a:pos x="534" y="747"/>
                </a:cxn>
                <a:cxn ang="0">
                  <a:pos x="201" y="753"/>
                </a:cxn>
                <a:cxn ang="0">
                  <a:pos x="0" y="753"/>
                </a:cxn>
              </a:cxnLst>
              <a:rect l="0" t="0" r="r" b="b"/>
              <a:pathLst>
                <a:path w="5760" h="1060">
                  <a:moveTo>
                    <a:pt x="0" y="753"/>
                  </a:moveTo>
                  <a:lnTo>
                    <a:pt x="0" y="1059"/>
                  </a:lnTo>
                  <a:lnTo>
                    <a:pt x="5759" y="1059"/>
                  </a:lnTo>
                  <a:lnTo>
                    <a:pt x="5759" y="0"/>
                  </a:lnTo>
                  <a:lnTo>
                    <a:pt x="5430" y="0"/>
                  </a:lnTo>
                  <a:lnTo>
                    <a:pt x="5298" y="84"/>
                  </a:lnTo>
                  <a:lnTo>
                    <a:pt x="5136" y="159"/>
                  </a:lnTo>
                  <a:lnTo>
                    <a:pt x="4968" y="222"/>
                  </a:lnTo>
                  <a:lnTo>
                    <a:pt x="4812" y="267"/>
                  </a:lnTo>
                  <a:lnTo>
                    <a:pt x="4626" y="324"/>
                  </a:lnTo>
                  <a:lnTo>
                    <a:pt x="4440" y="366"/>
                  </a:lnTo>
                  <a:lnTo>
                    <a:pt x="4230" y="414"/>
                  </a:lnTo>
                  <a:lnTo>
                    <a:pt x="3939" y="468"/>
                  </a:lnTo>
                  <a:lnTo>
                    <a:pt x="3711" y="504"/>
                  </a:lnTo>
                  <a:lnTo>
                    <a:pt x="3441" y="543"/>
                  </a:lnTo>
                  <a:lnTo>
                    <a:pt x="3189" y="579"/>
                  </a:lnTo>
                  <a:lnTo>
                    <a:pt x="2925" y="606"/>
                  </a:lnTo>
                  <a:lnTo>
                    <a:pt x="2679" y="633"/>
                  </a:lnTo>
                  <a:lnTo>
                    <a:pt x="2418" y="654"/>
                  </a:lnTo>
                  <a:lnTo>
                    <a:pt x="2142" y="675"/>
                  </a:lnTo>
                  <a:lnTo>
                    <a:pt x="1896" y="693"/>
                  </a:lnTo>
                  <a:lnTo>
                    <a:pt x="1647" y="708"/>
                  </a:lnTo>
                  <a:lnTo>
                    <a:pt x="1404" y="720"/>
                  </a:lnTo>
                  <a:lnTo>
                    <a:pt x="1170" y="732"/>
                  </a:lnTo>
                  <a:lnTo>
                    <a:pt x="906" y="738"/>
                  </a:lnTo>
                  <a:lnTo>
                    <a:pt x="534" y="747"/>
                  </a:lnTo>
                  <a:lnTo>
                    <a:pt x="201" y="753"/>
                  </a:lnTo>
                  <a:lnTo>
                    <a:pt x="0" y="753"/>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20490" name="Freeform 10"/>
            <p:cNvSpPr>
              <a:spLocks/>
            </p:cNvSpPr>
            <p:nvPr/>
          </p:nvSpPr>
          <p:spPr bwMode="white">
            <a:xfrm>
              <a:off x="0" y="-13"/>
              <a:ext cx="5284" cy="673"/>
            </a:xfrm>
            <a:custGeom>
              <a:avLst/>
              <a:gdLst/>
              <a:ahLst/>
              <a:cxnLst>
                <a:cxn ang="0">
                  <a:pos x="0" y="366"/>
                </a:cxn>
                <a:cxn ang="0">
                  <a:pos x="0" y="672"/>
                </a:cxn>
                <a:cxn ang="0">
                  <a:pos x="303" y="672"/>
                </a:cxn>
                <a:cxn ang="0">
                  <a:pos x="723" y="663"/>
                </a:cxn>
                <a:cxn ang="0">
                  <a:pos x="1020" y="654"/>
                </a:cxn>
                <a:cxn ang="0">
                  <a:pos x="1302" y="642"/>
                </a:cxn>
                <a:cxn ang="0">
                  <a:pos x="1554" y="630"/>
                </a:cxn>
                <a:cxn ang="0">
                  <a:pos x="1779" y="615"/>
                </a:cxn>
                <a:cxn ang="0">
                  <a:pos x="1962" y="606"/>
                </a:cxn>
                <a:cxn ang="0">
                  <a:pos x="2193" y="588"/>
                </a:cxn>
                <a:cxn ang="0">
                  <a:pos x="2448" y="570"/>
                </a:cxn>
                <a:cxn ang="0">
                  <a:pos x="2700" y="546"/>
                </a:cxn>
                <a:cxn ang="0">
                  <a:pos x="2904" y="528"/>
                </a:cxn>
                <a:cxn ang="0">
                  <a:pos x="3138" y="498"/>
                </a:cxn>
                <a:cxn ang="0">
                  <a:pos x="3324" y="474"/>
                </a:cxn>
                <a:cxn ang="0">
                  <a:pos x="3534" y="447"/>
                </a:cxn>
                <a:cxn ang="0">
                  <a:pos x="3735" y="420"/>
                </a:cxn>
                <a:cxn ang="0">
                  <a:pos x="3933" y="384"/>
                </a:cxn>
                <a:cxn ang="0">
                  <a:pos x="4116" y="351"/>
                </a:cxn>
                <a:cxn ang="0">
                  <a:pos x="4266" y="318"/>
                </a:cxn>
                <a:cxn ang="0">
                  <a:pos x="4446" y="279"/>
                </a:cxn>
                <a:cxn ang="0">
                  <a:pos x="4620" y="237"/>
                </a:cxn>
                <a:cxn ang="0">
                  <a:pos x="4779" y="192"/>
                </a:cxn>
                <a:cxn ang="0">
                  <a:pos x="4920" y="147"/>
                </a:cxn>
                <a:cxn ang="0">
                  <a:pos x="5085" y="90"/>
                </a:cxn>
                <a:cxn ang="0">
                  <a:pos x="5193" y="42"/>
                </a:cxn>
                <a:cxn ang="0">
                  <a:pos x="5283" y="0"/>
                </a:cxn>
                <a:cxn ang="0">
                  <a:pos x="3201" y="0"/>
                </a:cxn>
                <a:cxn ang="0">
                  <a:pos x="2982" y="57"/>
                </a:cxn>
                <a:cxn ang="0">
                  <a:pos x="2775" y="108"/>
                </a:cxn>
                <a:cxn ang="0">
                  <a:pos x="2562" y="150"/>
                </a:cxn>
                <a:cxn ang="0">
                  <a:pos x="2397" y="183"/>
                </a:cxn>
                <a:cxn ang="0">
                  <a:pos x="2205" y="213"/>
                </a:cxn>
                <a:cxn ang="0">
                  <a:pos x="2001" y="243"/>
                </a:cxn>
                <a:cxn ang="0">
                  <a:pos x="1776" y="273"/>
                </a:cxn>
                <a:cxn ang="0">
                  <a:pos x="1536" y="297"/>
                </a:cxn>
                <a:cxn ang="0">
                  <a:pos x="1344" y="312"/>
                </a:cxn>
                <a:cxn ang="0">
                  <a:pos x="1134" y="330"/>
                </a:cxn>
                <a:cxn ang="0">
                  <a:pos x="921" y="342"/>
                </a:cxn>
                <a:cxn ang="0">
                  <a:pos x="696" y="354"/>
                </a:cxn>
                <a:cxn ang="0">
                  <a:pos x="501" y="360"/>
                </a:cxn>
                <a:cxn ang="0">
                  <a:pos x="279" y="366"/>
                </a:cxn>
                <a:cxn ang="0">
                  <a:pos x="99" y="369"/>
                </a:cxn>
                <a:cxn ang="0">
                  <a:pos x="0" y="366"/>
                </a:cxn>
              </a:cxnLst>
              <a:rect l="0" t="0" r="r" b="b"/>
              <a:pathLst>
                <a:path w="5284" h="673">
                  <a:moveTo>
                    <a:pt x="0" y="366"/>
                  </a:moveTo>
                  <a:lnTo>
                    <a:pt x="0" y="672"/>
                  </a:lnTo>
                  <a:lnTo>
                    <a:pt x="303" y="672"/>
                  </a:lnTo>
                  <a:lnTo>
                    <a:pt x="723" y="663"/>
                  </a:lnTo>
                  <a:lnTo>
                    <a:pt x="1020" y="654"/>
                  </a:lnTo>
                  <a:lnTo>
                    <a:pt x="1302" y="642"/>
                  </a:lnTo>
                  <a:lnTo>
                    <a:pt x="1554" y="630"/>
                  </a:lnTo>
                  <a:lnTo>
                    <a:pt x="1779" y="615"/>
                  </a:lnTo>
                  <a:lnTo>
                    <a:pt x="1962" y="606"/>
                  </a:lnTo>
                  <a:lnTo>
                    <a:pt x="2193" y="588"/>
                  </a:lnTo>
                  <a:lnTo>
                    <a:pt x="2448" y="570"/>
                  </a:lnTo>
                  <a:lnTo>
                    <a:pt x="2700" y="546"/>
                  </a:lnTo>
                  <a:lnTo>
                    <a:pt x="2904" y="528"/>
                  </a:lnTo>
                  <a:lnTo>
                    <a:pt x="3138" y="498"/>
                  </a:lnTo>
                  <a:lnTo>
                    <a:pt x="3324" y="474"/>
                  </a:lnTo>
                  <a:lnTo>
                    <a:pt x="3534" y="447"/>
                  </a:lnTo>
                  <a:lnTo>
                    <a:pt x="3735" y="420"/>
                  </a:lnTo>
                  <a:lnTo>
                    <a:pt x="3933" y="384"/>
                  </a:lnTo>
                  <a:lnTo>
                    <a:pt x="4116" y="351"/>
                  </a:lnTo>
                  <a:lnTo>
                    <a:pt x="4266" y="318"/>
                  </a:lnTo>
                  <a:lnTo>
                    <a:pt x="4446" y="279"/>
                  </a:lnTo>
                  <a:lnTo>
                    <a:pt x="4620" y="237"/>
                  </a:lnTo>
                  <a:lnTo>
                    <a:pt x="4779" y="192"/>
                  </a:lnTo>
                  <a:lnTo>
                    <a:pt x="4920" y="147"/>
                  </a:lnTo>
                  <a:lnTo>
                    <a:pt x="5085" y="90"/>
                  </a:lnTo>
                  <a:lnTo>
                    <a:pt x="5193" y="42"/>
                  </a:lnTo>
                  <a:lnTo>
                    <a:pt x="5283" y="0"/>
                  </a:lnTo>
                  <a:lnTo>
                    <a:pt x="3201" y="0"/>
                  </a:lnTo>
                  <a:lnTo>
                    <a:pt x="2982" y="57"/>
                  </a:lnTo>
                  <a:lnTo>
                    <a:pt x="2775" y="108"/>
                  </a:lnTo>
                  <a:lnTo>
                    <a:pt x="2562" y="150"/>
                  </a:lnTo>
                  <a:lnTo>
                    <a:pt x="2397" y="183"/>
                  </a:lnTo>
                  <a:lnTo>
                    <a:pt x="2205" y="213"/>
                  </a:lnTo>
                  <a:lnTo>
                    <a:pt x="2001" y="243"/>
                  </a:lnTo>
                  <a:lnTo>
                    <a:pt x="1776" y="273"/>
                  </a:lnTo>
                  <a:lnTo>
                    <a:pt x="1536" y="297"/>
                  </a:lnTo>
                  <a:lnTo>
                    <a:pt x="1344" y="312"/>
                  </a:lnTo>
                  <a:lnTo>
                    <a:pt x="1134" y="330"/>
                  </a:lnTo>
                  <a:lnTo>
                    <a:pt x="921" y="342"/>
                  </a:lnTo>
                  <a:lnTo>
                    <a:pt x="696" y="354"/>
                  </a:lnTo>
                  <a:lnTo>
                    <a:pt x="501" y="360"/>
                  </a:lnTo>
                  <a:lnTo>
                    <a:pt x="279" y="366"/>
                  </a:lnTo>
                  <a:lnTo>
                    <a:pt x="99" y="369"/>
                  </a:lnTo>
                  <a:lnTo>
                    <a:pt x="0" y="366"/>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20491" name="Freeform 11"/>
            <p:cNvSpPr>
              <a:spLocks/>
            </p:cNvSpPr>
            <p:nvPr/>
          </p:nvSpPr>
          <p:spPr bwMode="white">
            <a:xfrm>
              <a:off x="0" y="-13"/>
              <a:ext cx="2884" cy="286"/>
            </a:xfrm>
            <a:custGeom>
              <a:avLst/>
              <a:gdLst/>
              <a:ahLst/>
              <a:cxnLst>
                <a:cxn ang="0">
                  <a:pos x="0" y="0"/>
                </a:cxn>
                <a:cxn ang="0">
                  <a:pos x="0" y="285"/>
                </a:cxn>
                <a:cxn ang="0">
                  <a:pos x="192" y="285"/>
                </a:cxn>
                <a:cxn ang="0">
                  <a:pos x="384" y="282"/>
                </a:cxn>
                <a:cxn ang="0">
                  <a:pos x="579" y="276"/>
                </a:cxn>
                <a:cxn ang="0">
                  <a:pos x="789" y="267"/>
                </a:cxn>
                <a:cxn ang="0">
                  <a:pos x="999" y="258"/>
                </a:cxn>
                <a:cxn ang="0">
                  <a:pos x="1161" y="246"/>
                </a:cxn>
                <a:cxn ang="0">
                  <a:pos x="1302" y="234"/>
                </a:cxn>
                <a:cxn ang="0">
                  <a:pos x="1458" y="222"/>
                </a:cxn>
                <a:cxn ang="0">
                  <a:pos x="1665" y="201"/>
                </a:cxn>
                <a:cxn ang="0">
                  <a:pos x="1992" y="159"/>
                </a:cxn>
                <a:cxn ang="0">
                  <a:pos x="2301" y="117"/>
                </a:cxn>
                <a:cxn ang="0">
                  <a:pos x="2604" y="60"/>
                </a:cxn>
                <a:cxn ang="0">
                  <a:pos x="2883" y="0"/>
                </a:cxn>
                <a:cxn ang="0">
                  <a:pos x="0" y="0"/>
                </a:cxn>
              </a:cxnLst>
              <a:rect l="0" t="0" r="r" b="b"/>
              <a:pathLst>
                <a:path w="2884" h="286">
                  <a:moveTo>
                    <a:pt x="0" y="0"/>
                  </a:moveTo>
                  <a:lnTo>
                    <a:pt x="0" y="285"/>
                  </a:lnTo>
                  <a:lnTo>
                    <a:pt x="192" y="285"/>
                  </a:lnTo>
                  <a:lnTo>
                    <a:pt x="384" y="282"/>
                  </a:lnTo>
                  <a:lnTo>
                    <a:pt x="579" y="276"/>
                  </a:lnTo>
                  <a:lnTo>
                    <a:pt x="789" y="267"/>
                  </a:lnTo>
                  <a:lnTo>
                    <a:pt x="999" y="258"/>
                  </a:lnTo>
                  <a:lnTo>
                    <a:pt x="1161" y="246"/>
                  </a:lnTo>
                  <a:lnTo>
                    <a:pt x="1302" y="234"/>
                  </a:lnTo>
                  <a:lnTo>
                    <a:pt x="1458" y="222"/>
                  </a:lnTo>
                  <a:lnTo>
                    <a:pt x="1665" y="201"/>
                  </a:lnTo>
                  <a:lnTo>
                    <a:pt x="1992" y="159"/>
                  </a:lnTo>
                  <a:lnTo>
                    <a:pt x="2301" y="117"/>
                  </a:lnTo>
                  <a:lnTo>
                    <a:pt x="2604" y="60"/>
                  </a:lnTo>
                  <a:lnTo>
                    <a:pt x="2883" y="0"/>
                  </a:lnTo>
                  <a:lnTo>
                    <a:pt x="0" y="0"/>
                  </a:lnTo>
                </a:path>
              </a:pathLst>
            </a:custGeom>
            <a:gradFill rotWithShape="0">
              <a:gsLst>
                <a:gs pos="0">
                  <a:schemeClr val="accent2"/>
                </a:gs>
                <a:gs pos="100000">
                  <a:schemeClr val="bg1"/>
                </a:gs>
              </a:gsLst>
              <a:lin ang="0" scaled="1"/>
            </a:gradFill>
            <a:ln w="9525">
              <a:noFill/>
              <a:round/>
              <a:headEnd type="none" w="sm" len="sm"/>
              <a:tailEnd type="none" w="sm" len="sm"/>
            </a:ln>
            <a:effectLst/>
          </p:spPr>
          <p:txBody>
            <a:bodyPr/>
            <a:lstStyle/>
            <a:p>
              <a:endParaRPr lang="en-US"/>
            </a:p>
          </p:txBody>
        </p:sp>
      </p:grpSp>
      <p:sp>
        <p:nvSpPr>
          <p:cNvPr id="20492" name="Rectangle 12"/>
          <p:cNvSpPr>
            <a:spLocks noGrp="1" noChangeArrowheads="1"/>
          </p:cNvSpPr>
          <p:nvPr>
            <p:ph type="ctrTitle" sz="quarter"/>
          </p:nvPr>
        </p:nvSpPr>
        <p:spPr>
          <a:xfrm>
            <a:off x="685800" y="2057400"/>
            <a:ext cx="7772400" cy="1143000"/>
          </a:xfrm>
        </p:spPr>
        <p:txBody>
          <a:bodyPr/>
          <a:lstStyle>
            <a:lvl1pPr>
              <a:defRPr/>
            </a:lvl1pPr>
          </a:lstStyle>
          <a:p>
            <a:r>
              <a:rPr lang="en-US"/>
              <a:t>Click to edit Master title style</a:t>
            </a:r>
          </a:p>
        </p:txBody>
      </p:sp>
      <p:sp>
        <p:nvSpPr>
          <p:cNvPr id="20493" name="Rectangle 1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20494" name="Rectangle 14"/>
          <p:cNvSpPr>
            <a:spLocks noGrp="1" noChangeArrowheads="1"/>
          </p:cNvSpPr>
          <p:nvPr>
            <p:ph type="dt" sz="quarter" idx="2"/>
          </p:nvPr>
        </p:nvSpPr>
        <p:spPr/>
        <p:txBody>
          <a:bodyPr/>
          <a:lstStyle>
            <a:lvl1pPr>
              <a:defRPr/>
            </a:lvl1pPr>
          </a:lstStyle>
          <a:p>
            <a:endParaRPr lang="en-US"/>
          </a:p>
        </p:txBody>
      </p:sp>
      <p:sp>
        <p:nvSpPr>
          <p:cNvPr id="20495" name="Rectangle 15"/>
          <p:cNvSpPr>
            <a:spLocks noGrp="1" noChangeArrowheads="1"/>
          </p:cNvSpPr>
          <p:nvPr>
            <p:ph type="ftr" sz="quarter" idx="3"/>
          </p:nvPr>
        </p:nvSpPr>
        <p:spPr/>
        <p:txBody>
          <a:bodyPr/>
          <a:lstStyle>
            <a:lvl1pPr>
              <a:defRPr/>
            </a:lvl1pPr>
          </a:lstStyle>
          <a:p>
            <a:endParaRPr lang="en-US"/>
          </a:p>
        </p:txBody>
      </p:sp>
      <p:sp>
        <p:nvSpPr>
          <p:cNvPr id="20496" name="Rectangle 16"/>
          <p:cNvSpPr>
            <a:spLocks noGrp="1" noChangeArrowheads="1"/>
          </p:cNvSpPr>
          <p:nvPr>
            <p:ph type="sldNum" sz="quarter" idx="4"/>
          </p:nvPr>
        </p:nvSpPr>
        <p:spPr/>
        <p:txBody>
          <a:bodyPr/>
          <a:lstStyle>
            <a:lvl1pPr>
              <a:defRPr/>
            </a:lvl1pPr>
          </a:lstStyle>
          <a:p>
            <a:fld id="{B1562295-D842-462C-8CC4-9248C44F11E3}"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37CD198-74B8-46BD-8AE1-60BD8CF8AF30}"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7281921-AE87-48CC-8FD0-3AA201F7E2C1}"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6396045-7D01-43E3-971C-865D64EB558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EB46153-1DB5-4E3B-A8E5-D135CFF024E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DF7DA4C-C2B4-4D64-8F5D-3142597B00F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0A79D6B1-BC5B-4BC3-903F-7A5FEE44D93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87E460DB-EFB7-4327-A5FE-1099A78BD62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D118A3B2-5BB0-42E0-97A0-D06DB738E40A}"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539B8B0-AE19-4C0F-9E24-1E81713878C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D545FF9-363F-4A3A-8913-B365DA4A9C9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gradFill rotWithShape="0">
          <a:gsLst>
            <a:gs pos="0">
              <a:schemeClr val="bg2"/>
            </a:gs>
            <a:gs pos="100000">
              <a:schemeClr val="bg1"/>
            </a:gs>
          </a:gsLst>
          <a:lin ang="0" scaled="1"/>
        </a:gradFill>
        <a:effectLst/>
      </p:bgPr>
    </p:bg>
    <p:spTree>
      <p:nvGrpSpPr>
        <p:cNvPr id="1" name=""/>
        <p:cNvGrpSpPr/>
        <p:nvPr/>
      </p:nvGrpSpPr>
      <p:grpSpPr>
        <a:xfrm>
          <a:off x="0" y="0"/>
          <a:ext cx="0" cy="0"/>
          <a:chOff x="0" y="0"/>
          <a:chExt cx="0" cy="0"/>
        </a:xfrm>
      </p:grpSpPr>
      <p:grpSp>
        <p:nvGrpSpPr>
          <p:cNvPr id="19458" name="Group 2"/>
          <p:cNvGrpSpPr>
            <a:grpSpLocks/>
          </p:cNvGrpSpPr>
          <p:nvPr/>
        </p:nvGrpSpPr>
        <p:grpSpPr bwMode="auto">
          <a:xfrm>
            <a:off x="-9525" y="-20638"/>
            <a:ext cx="9153525" cy="6878638"/>
            <a:chOff x="-6" y="-13"/>
            <a:chExt cx="5766" cy="4333"/>
          </a:xfrm>
        </p:grpSpPr>
        <p:sp>
          <p:nvSpPr>
            <p:cNvPr id="19459" name="Rectangle 3"/>
            <p:cNvSpPr>
              <a:spLocks noChangeArrowheads="1"/>
            </p:cNvSpPr>
            <p:nvPr/>
          </p:nvSpPr>
          <p:spPr bwMode="invGray">
            <a:xfrm>
              <a:off x="5549" y="0"/>
              <a:ext cx="211" cy="4320"/>
            </a:xfrm>
            <a:prstGeom prst="rect">
              <a:avLst/>
            </a:prstGeom>
            <a:gradFill rotWithShape="0">
              <a:gsLst>
                <a:gs pos="0">
                  <a:schemeClr val="accent2"/>
                </a:gs>
                <a:gs pos="50000">
                  <a:schemeClr val="hlink"/>
                </a:gs>
                <a:gs pos="100000">
                  <a:schemeClr val="accent2"/>
                </a:gs>
              </a:gsLst>
              <a:lin ang="0" scaled="1"/>
            </a:gradFill>
            <a:ln w="9525">
              <a:noFill/>
              <a:miter lim="800000"/>
              <a:headEnd/>
              <a:tailEnd/>
            </a:ln>
          </p:spPr>
          <p:txBody>
            <a:bodyPr wrap="none" anchor="ctr"/>
            <a:lstStyle/>
            <a:p>
              <a:endParaRPr lang="en-US"/>
            </a:p>
          </p:txBody>
        </p:sp>
        <p:sp>
          <p:nvSpPr>
            <p:cNvPr id="19460" name="Freeform 4"/>
            <p:cNvSpPr>
              <a:spLocks/>
            </p:cNvSpPr>
            <p:nvPr/>
          </p:nvSpPr>
          <p:spPr bwMode="white">
            <a:xfrm>
              <a:off x="-6" y="2828"/>
              <a:ext cx="3625" cy="1492"/>
            </a:xfrm>
            <a:custGeom>
              <a:avLst/>
              <a:gdLst/>
              <a:ahLst/>
              <a:cxnLst>
                <a:cxn ang="0">
                  <a:pos x="0" y="1491"/>
                </a:cxn>
                <a:cxn ang="0">
                  <a:pos x="0" y="0"/>
                </a:cxn>
                <a:cxn ang="0">
                  <a:pos x="171" y="3"/>
                </a:cxn>
                <a:cxn ang="0">
                  <a:pos x="355" y="9"/>
                </a:cxn>
                <a:cxn ang="0">
                  <a:pos x="499" y="21"/>
                </a:cxn>
                <a:cxn ang="0">
                  <a:pos x="650" y="36"/>
                </a:cxn>
                <a:cxn ang="0">
                  <a:pos x="809" y="54"/>
                </a:cxn>
                <a:cxn ang="0">
                  <a:pos x="957" y="78"/>
                </a:cxn>
                <a:cxn ang="0">
                  <a:pos x="1119" y="105"/>
                </a:cxn>
                <a:cxn ang="0">
                  <a:pos x="1261" y="133"/>
                </a:cxn>
                <a:cxn ang="0">
                  <a:pos x="1441" y="175"/>
                </a:cxn>
                <a:cxn ang="0">
                  <a:pos x="1598" y="217"/>
                </a:cxn>
                <a:cxn ang="0">
                  <a:pos x="1763" y="269"/>
                </a:cxn>
                <a:cxn ang="0">
                  <a:pos x="1887" y="308"/>
                </a:cxn>
                <a:cxn ang="0">
                  <a:pos x="2085" y="384"/>
                </a:cxn>
                <a:cxn ang="0">
                  <a:pos x="2230" y="444"/>
                </a:cxn>
                <a:cxn ang="0">
                  <a:pos x="2456" y="547"/>
                </a:cxn>
                <a:cxn ang="0">
                  <a:pos x="2666" y="662"/>
                </a:cxn>
                <a:cxn ang="0">
                  <a:pos x="2859" y="786"/>
                </a:cxn>
                <a:cxn ang="0">
                  <a:pos x="3046" y="920"/>
                </a:cxn>
                <a:cxn ang="0">
                  <a:pos x="3193" y="1038"/>
                </a:cxn>
                <a:cxn ang="0">
                  <a:pos x="3332" y="1168"/>
                </a:cxn>
                <a:cxn ang="0">
                  <a:pos x="3440" y="1280"/>
                </a:cxn>
                <a:cxn ang="0">
                  <a:pos x="3524" y="1380"/>
                </a:cxn>
                <a:cxn ang="0">
                  <a:pos x="3624" y="1491"/>
                </a:cxn>
                <a:cxn ang="0">
                  <a:pos x="3608" y="1491"/>
                </a:cxn>
                <a:cxn ang="0">
                  <a:pos x="0" y="1491"/>
                </a:cxn>
              </a:cxnLst>
              <a:rect l="0" t="0" r="r" b="b"/>
              <a:pathLst>
                <a:path w="3625" h="1492">
                  <a:moveTo>
                    <a:pt x="0" y="1491"/>
                  </a:moveTo>
                  <a:lnTo>
                    <a:pt x="0" y="0"/>
                  </a:lnTo>
                  <a:lnTo>
                    <a:pt x="171" y="3"/>
                  </a:lnTo>
                  <a:lnTo>
                    <a:pt x="355" y="9"/>
                  </a:lnTo>
                  <a:lnTo>
                    <a:pt x="499" y="21"/>
                  </a:lnTo>
                  <a:lnTo>
                    <a:pt x="650" y="36"/>
                  </a:lnTo>
                  <a:lnTo>
                    <a:pt x="809" y="54"/>
                  </a:lnTo>
                  <a:lnTo>
                    <a:pt x="957" y="78"/>
                  </a:lnTo>
                  <a:lnTo>
                    <a:pt x="1119" y="105"/>
                  </a:lnTo>
                  <a:lnTo>
                    <a:pt x="1261" y="133"/>
                  </a:lnTo>
                  <a:lnTo>
                    <a:pt x="1441" y="175"/>
                  </a:lnTo>
                  <a:lnTo>
                    <a:pt x="1598" y="217"/>
                  </a:lnTo>
                  <a:lnTo>
                    <a:pt x="1763" y="269"/>
                  </a:lnTo>
                  <a:lnTo>
                    <a:pt x="1887" y="308"/>
                  </a:lnTo>
                  <a:lnTo>
                    <a:pt x="2085" y="384"/>
                  </a:lnTo>
                  <a:lnTo>
                    <a:pt x="2230" y="444"/>
                  </a:lnTo>
                  <a:lnTo>
                    <a:pt x="2456" y="547"/>
                  </a:lnTo>
                  <a:lnTo>
                    <a:pt x="2666" y="662"/>
                  </a:lnTo>
                  <a:lnTo>
                    <a:pt x="2859" y="786"/>
                  </a:lnTo>
                  <a:lnTo>
                    <a:pt x="3046" y="920"/>
                  </a:lnTo>
                  <a:lnTo>
                    <a:pt x="3193" y="1038"/>
                  </a:lnTo>
                  <a:lnTo>
                    <a:pt x="3332" y="1168"/>
                  </a:lnTo>
                  <a:lnTo>
                    <a:pt x="3440" y="1280"/>
                  </a:lnTo>
                  <a:lnTo>
                    <a:pt x="3524" y="1380"/>
                  </a:lnTo>
                  <a:lnTo>
                    <a:pt x="3624" y="1491"/>
                  </a:lnTo>
                  <a:lnTo>
                    <a:pt x="3608" y="1491"/>
                  </a:lnTo>
                  <a:lnTo>
                    <a:pt x="0" y="1491"/>
                  </a:lnTo>
                </a:path>
              </a:pathLst>
            </a:custGeom>
            <a:gradFill rotWithShape="0">
              <a:gsLst>
                <a:gs pos="0">
                  <a:schemeClr val="bg2"/>
                </a:gs>
                <a:gs pos="100000">
                  <a:schemeClr val="bg1"/>
                </a:gs>
              </a:gsLst>
              <a:lin ang="5400000" scaled="1"/>
            </a:gradFill>
            <a:ln w="9525" cap="flat" cmpd="sng">
              <a:noFill/>
              <a:prstDash val="solid"/>
              <a:miter lim="800000"/>
              <a:headEnd type="none" w="sm" len="sm"/>
              <a:tailEnd type="none" w="sm" len="sm"/>
            </a:ln>
            <a:effectLst/>
          </p:spPr>
          <p:txBody>
            <a:bodyPr wrap="none" anchor="ctr"/>
            <a:lstStyle/>
            <a:p>
              <a:endParaRPr lang="en-US"/>
            </a:p>
          </p:txBody>
        </p:sp>
        <p:sp>
          <p:nvSpPr>
            <p:cNvPr id="19461" name="Freeform 5"/>
            <p:cNvSpPr>
              <a:spLocks/>
            </p:cNvSpPr>
            <p:nvPr/>
          </p:nvSpPr>
          <p:spPr bwMode="white">
            <a:xfrm>
              <a:off x="0" y="2405"/>
              <a:ext cx="5143" cy="1902"/>
            </a:xfrm>
            <a:custGeom>
              <a:avLst/>
              <a:gdLst/>
              <a:ahLst/>
              <a:cxnLst>
                <a:cxn ang="0">
                  <a:pos x="2718" y="405"/>
                </a:cxn>
                <a:cxn ang="0">
                  <a:pos x="2466" y="333"/>
                </a:cxn>
                <a:cxn ang="0">
                  <a:pos x="2202" y="261"/>
                </a:cxn>
                <a:cxn ang="0">
                  <a:pos x="1929" y="198"/>
                </a:cxn>
                <a:cxn ang="0">
                  <a:pos x="1695" y="153"/>
                </a:cxn>
                <a:cxn ang="0">
                  <a:pos x="1434" y="111"/>
                </a:cxn>
                <a:cxn ang="0">
                  <a:pos x="1188" y="75"/>
                </a:cxn>
                <a:cxn ang="0">
                  <a:pos x="957" y="48"/>
                </a:cxn>
                <a:cxn ang="0">
                  <a:pos x="747" y="30"/>
                </a:cxn>
                <a:cxn ang="0">
                  <a:pos x="501" y="15"/>
                </a:cxn>
                <a:cxn ang="0">
                  <a:pos x="246" y="3"/>
                </a:cxn>
                <a:cxn ang="0">
                  <a:pos x="0" y="0"/>
                </a:cxn>
                <a:cxn ang="0">
                  <a:pos x="0" y="275"/>
                </a:cxn>
                <a:cxn ang="0">
                  <a:pos x="0" y="345"/>
                </a:cxn>
                <a:cxn ang="0">
                  <a:pos x="0" y="275"/>
                </a:cxn>
                <a:cxn ang="0">
                  <a:pos x="0" y="342"/>
                </a:cxn>
                <a:cxn ang="0">
                  <a:pos x="339" y="351"/>
                </a:cxn>
                <a:cxn ang="0">
                  <a:pos x="606" y="372"/>
                </a:cxn>
                <a:cxn ang="0">
                  <a:pos x="852" y="399"/>
                </a:cxn>
                <a:cxn ang="0">
                  <a:pos x="1068" y="435"/>
                </a:cxn>
                <a:cxn ang="0">
                  <a:pos x="1275" y="474"/>
                </a:cxn>
                <a:cxn ang="0">
                  <a:pos x="1545" y="540"/>
                </a:cxn>
                <a:cxn ang="0">
                  <a:pos x="1761" y="603"/>
                </a:cxn>
                <a:cxn ang="0">
                  <a:pos x="1971" y="678"/>
                </a:cxn>
                <a:cxn ang="0">
                  <a:pos x="2166" y="747"/>
                </a:cxn>
                <a:cxn ang="0">
                  <a:pos x="2397" y="852"/>
                </a:cxn>
                <a:cxn ang="0">
                  <a:pos x="2613" y="960"/>
                </a:cxn>
                <a:cxn ang="0">
                  <a:pos x="2832" y="1095"/>
                </a:cxn>
                <a:cxn ang="0">
                  <a:pos x="3012" y="1212"/>
                </a:cxn>
                <a:cxn ang="0">
                  <a:pos x="3186" y="1347"/>
                </a:cxn>
                <a:cxn ang="0">
                  <a:pos x="3351" y="1497"/>
                </a:cxn>
                <a:cxn ang="0">
                  <a:pos x="3480" y="1629"/>
                </a:cxn>
                <a:cxn ang="0">
                  <a:pos x="3612" y="1785"/>
                </a:cxn>
                <a:cxn ang="0">
                  <a:pos x="3699" y="1901"/>
                </a:cxn>
                <a:cxn ang="0">
                  <a:pos x="5142" y="1901"/>
                </a:cxn>
                <a:cxn ang="0">
                  <a:pos x="5076" y="1827"/>
                </a:cxn>
                <a:cxn ang="0">
                  <a:pos x="4968" y="1707"/>
                </a:cxn>
                <a:cxn ang="0">
                  <a:pos x="4797" y="1539"/>
                </a:cxn>
                <a:cxn ang="0">
                  <a:pos x="4617" y="1383"/>
                </a:cxn>
                <a:cxn ang="0">
                  <a:pos x="4410" y="1221"/>
                </a:cxn>
                <a:cxn ang="0">
                  <a:pos x="4185" y="1071"/>
                </a:cxn>
                <a:cxn ang="0">
                  <a:pos x="3960" y="939"/>
                </a:cxn>
                <a:cxn ang="0">
                  <a:pos x="3708" y="801"/>
                </a:cxn>
                <a:cxn ang="0">
                  <a:pos x="3492" y="702"/>
                </a:cxn>
                <a:cxn ang="0">
                  <a:pos x="3231" y="588"/>
                </a:cxn>
                <a:cxn ang="0">
                  <a:pos x="2964" y="489"/>
                </a:cxn>
                <a:cxn ang="0">
                  <a:pos x="2718" y="405"/>
                </a:cxn>
              </a:cxnLst>
              <a:rect l="0" t="0" r="r" b="b"/>
              <a:pathLst>
                <a:path w="5143" h="1902">
                  <a:moveTo>
                    <a:pt x="2718" y="405"/>
                  </a:moveTo>
                  <a:lnTo>
                    <a:pt x="2466" y="333"/>
                  </a:lnTo>
                  <a:lnTo>
                    <a:pt x="2202" y="261"/>
                  </a:lnTo>
                  <a:lnTo>
                    <a:pt x="1929" y="198"/>
                  </a:lnTo>
                  <a:lnTo>
                    <a:pt x="1695" y="153"/>
                  </a:lnTo>
                  <a:lnTo>
                    <a:pt x="1434" y="111"/>
                  </a:lnTo>
                  <a:lnTo>
                    <a:pt x="1188" y="75"/>
                  </a:lnTo>
                  <a:lnTo>
                    <a:pt x="957" y="48"/>
                  </a:lnTo>
                  <a:lnTo>
                    <a:pt x="747" y="30"/>
                  </a:lnTo>
                  <a:lnTo>
                    <a:pt x="501" y="15"/>
                  </a:lnTo>
                  <a:lnTo>
                    <a:pt x="246" y="3"/>
                  </a:lnTo>
                  <a:lnTo>
                    <a:pt x="0" y="0"/>
                  </a:lnTo>
                  <a:lnTo>
                    <a:pt x="0" y="275"/>
                  </a:lnTo>
                  <a:lnTo>
                    <a:pt x="0" y="345"/>
                  </a:lnTo>
                  <a:lnTo>
                    <a:pt x="0" y="275"/>
                  </a:lnTo>
                  <a:lnTo>
                    <a:pt x="0" y="342"/>
                  </a:lnTo>
                  <a:lnTo>
                    <a:pt x="339" y="351"/>
                  </a:lnTo>
                  <a:lnTo>
                    <a:pt x="606" y="372"/>
                  </a:lnTo>
                  <a:lnTo>
                    <a:pt x="852" y="399"/>
                  </a:lnTo>
                  <a:lnTo>
                    <a:pt x="1068" y="435"/>
                  </a:lnTo>
                  <a:lnTo>
                    <a:pt x="1275" y="474"/>
                  </a:lnTo>
                  <a:lnTo>
                    <a:pt x="1545" y="540"/>
                  </a:lnTo>
                  <a:lnTo>
                    <a:pt x="1761" y="603"/>
                  </a:lnTo>
                  <a:lnTo>
                    <a:pt x="1971" y="678"/>
                  </a:lnTo>
                  <a:lnTo>
                    <a:pt x="2166" y="747"/>
                  </a:lnTo>
                  <a:lnTo>
                    <a:pt x="2397" y="852"/>
                  </a:lnTo>
                  <a:lnTo>
                    <a:pt x="2613" y="960"/>
                  </a:lnTo>
                  <a:lnTo>
                    <a:pt x="2832" y="1095"/>
                  </a:lnTo>
                  <a:lnTo>
                    <a:pt x="3012" y="1212"/>
                  </a:lnTo>
                  <a:lnTo>
                    <a:pt x="3186" y="1347"/>
                  </a:lnTo>
                  <a:lnTo>
                    <a:pt x="3351" y="1497"/>
                  </a:lnTo>
                  <a:lnTo>
                    <a:pt x="3480" y="1629"/>
                  </a:lnTo>
                  <a:lnTo>
                    <a:pt x="3612" y="1785"/>
                  </a:lnTo>
                  <a:lnTo>
                    <a:pt x="3699" y="1901"/>
                  </a:lnTo>
                  <a:lnTo>
                    <a:pt x="5142" y="1901"/>
                  </a:lnTo>
                  <a:lnTo>
                    <a:pt x="5076" y="1827"/>
                  </a:lnTo>
                  <a:lnTo>
                    <a:pt x="4968" y="1707"/>
                  </a:lnTo>
                  <a:lnTo>
                    <a:pt x="4797" y="1539"/>
                  </a:lnTo>
                  <a:lnTo>
                    <a:pt x="4617" y="1383"/>
                  </a:lnTo>
                  <a:lnTo>
                    <a:pt x="4410" y="1221"/>
                  </a:lnTo>
                  <a:lnTo>
                    <a:pt x="4185" y="1071"/>
                  </a:lnTo>
                  <a:lnTo>
                    <a:pt x="3960" y="939"/>
                  </a:lnTo>
                  <a:lnTo>
                    <a:pt x="3708" y="801"/>
                  </a:lnTo>
                  <a:lnTo>
                    <a:pt x="3492" y="702"/>
                  </a:lnTo>
                  <a:lnTo>
                    <a:pt x="3231" y="588"/>
                  </a:lnTo>
                  <a:lnTo>
                    <a:pt x="2964" y="489"/>
                  </a:lnTo>
                  <a:lnTo>
                    <a:pt x="2718" y="405"/>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19462" name="Freeform 6"/>
            <p:cNvSpPr>
              <a:spLocks/>
            </p:cNvSpPr>
            <p:nvPr/>
          </p:nvSpPr>
          <p:spPr bwMode="white">
            <a:xfrm>
              <a:off x="0" y="1982"/>
              <a:ext cx="5760" cy="2325"/>
            </a:xfrm>
            <a:custGeom>
              <a:avLst/>
              <a:gdLst/>
              <a:ahLst/>
              <a:cxnLst>
                <a:cxn ang="0">
                  <a:pos x="0" y="0"/>
                </a:cxn>
                <a:cxn ang="0">
                  <a:pos x="0" y="339"/>
                </a:cxn>
                <a:cxn ang="0">
                  <a:pos x="558" y="357"/>
                </a:cxn>
                <a:cxn ang="0">
                  <a:pos x="807" y="375"/>
                </a:cxn>
                <a:cxn ang="0">
                  <a:pos x="1056" y="399"/>
                </a:cxn>
                <a:cxn ang="0">
                  <a:pos x="1272" y="426"/>
                </a:cxn>
                <a:cxn ang="0">
                  <a:pos x="1539" y="465"/>
                </a:cxn>
                <a:cxn ang="0">
                  <a:pos x="1791" y="510"/>
                </a:cxn>
                <a:cxn ang="0">
                  <a:pos x="2076" y="570"/>
                </a:cxn>
                <a:cxn ang="0">
                  <a:pos x="2334" y="630"/>
                </a:cxn>
                <a:cxn ang="0">
                  <a:pos x="2544" y="687"/>
                </a:cxn>
                <a:cxn ang="0">
                  <a:pos x="2775" y="759"/>
                </a:cxn>
                <a:cxn ang="0">
                  <a:pos x="3003" y="837"/>
                </a:cxn>
                <a:cxn ang="0">
                  <a:pos x="3231" y="924"/>
                </a:cxn>
                <a:cxn ang="0">
                  <a:pos x="3438" y="1005"/>
                </a:cxn>
                <a:cxn ang="0">
                  <a:pos x="3663" y="1110"/>
                </a:cxn>
                <a:cxn ang="0">
                  <a:pos x="3903" y="1233"/>
                </a:cxn>
                <a:cxn ang="0">
                  <a:pos x="4149" y="1374"/>
                </a:cxn>
                <a:cxn ang="0">
                  <a:pos x="4353" y="1506"/>
                </a:cxn>
                <a:cxn ang="0">
                  <a:pos x="4491" y="1602"/>
                </a:cxn>
                <a:cxn ang="0">
                  <a:pos x="4668" y="1740"/>
                </a:cxn>
                <a:cxn ang="0">
                  <a:pos x="4824" y="1875"/>
                </a:cxn>
                <a:cxn ang="0">
                  <a:pos x="4968" y="2016"/>
                </a:cxn>
                <a:cxn ang="0">
                  <a:pos x="5100" y="2154"/>
                </a:cxn>
                <a:cxn ang="0">
                  <a:pos x="5238" y="2324"/>
                </a:cxn>
                <a:cxn ang="0">
                  <a:pos x="5759" y="2324"/>
                </a:cxn>
                <a:cxn ang="0">
                  <a:pos x="5759" y="1245"/>
                </a:cxn>
                <a:cxn ang="0">
                  <a:pos x="5580" y="1119"/>
                </a:cxn>
                <a:cxn ang="0">
                  <a:pos x="5400" y="1020"/>
                </a:cxn>
                <a:cxn ang="0">
                  <a:pos x="5205" y="918"/>
                </a:cxn>
                <a:cxn ang="0">
                  <a:pos x="5031" y="837"/>
                </a:cxn>
                <a:cxn ang="0">
                  <a:pos x="4866" y="771"/>
                </a:cxn>
                <a:cxn ang="0">
                  <a:pos x="4710" y="711"/>
                </a:cxn>
                <a:cxn ang="0">
                  <a:pos x="4545" y="651"/>
                </a:cxn>
                <a:cxn ang="0">
                  <a:pos x="4386" y="600"/>
                </a:cxn>
                <a:cxn ang="0">
                  <a:pos x="4248" y="552"/>
                </a:cxn>
                <a:cxn ang="0">
                  <a:pos x="3993" y="483"/>
                </a:cxn>
                <a:cxn ang="0">
                  <a:pos x="3777" y="423"/>
                </a:cxn>
                <a:cxn ang="0">
                  <a:pos x="3564" y="375"/>
                </a:cxn>
                <a:cxn ang="0">
                  <a:pos x="3282" y="312"/>
                </a:cxn>
                <a:cxn ang="0">
                  <a:pos x="3003" y="261"/>
                </a:cxn>
                <a:cxn ang="0">
                  <a:pos x="2733" y="213"/>
                </a:cxn>
                <a:cxn ang="0">
                  <a:pos x="2451" y="171"/>
                </a:cxn>
                <a:cxn ang="0">
                  <a:pos x="2211" y="138"/>
                </a:cxn>
                <a:cxn ang="0">
                  <a:pos x="1974" y="108"/>
                </a:cxn>
                <a:cxn ang="0">
                  <a:pos x="1665" y="81"/>
                </a:cxn>
                <a:cxn ang="0">
                  <a:pos x="1437" y="60"/>
                </a:cxn>
                <a:cxn ang="0">
                  <a:pos x="1125" y="36"/>
                </a:cxn>
                <a:cxn ang="0">
                  <a:pos x="828" y="21"/>
                </a:cxn>
                <a:cxn ang="0">
                  <a:pos x="558" y="12"/>
                </a:cxn>
                <a:cxn ang="0">
                  <a:pos x="282" y="3"/>
                </a:cxn>
                <a:cxn ang="0">
                  <a:pos x="0" y="0"/>
                </a:cxn>
              </a:cxnLst>
              <a:rect l="0" t="0" r="r" b="b"/>
              <a:pathLst>
                <a:path w="5760" h="2325">
                  <a:moveTo>
                    <a:pt x="0" y="0"/>
                  </a:moveTo>
                  <a:lnTo>
                    <a:pt x="0" y="339"/>
                  </a:lnTo>
                  <a:lnTo>
                    <a:pt x="558" y="357"/>
                  </a:lnTo>
                  <a:lnTo>
                    <a:pt x="807" y="375"/>
                  </a:lnTo>
                  <a:lnTo>
                    <a:pt x="1056" y="399"/>
                  </a:lnTo>
                  <a:lnTo>
                    <a:pt x="1272" y="426"/>
                  </a:lnTo>
                  <a:lnTo>
                    <a:pt x="1539" y="465"/>
                  </a:lnTo>
                  <a:lnTo>
                    <a:pt x="1791" y="510"/>
                  </a:lnTo>
                  <a:lnTo>
                    <a:pt x="2076" y="570"/>
                  </a:lnTo>
                  <a:lnTo>
                    <a:pt x="2334" y="630"/>
                  </a:lnTo>
                  <a:lnTo>
                    <a:pt x="2544" y="687"/>
                  </a:lnTo>
                  <a:lnTo>
                    <a:pt x="2775" y="759"/>
                  </a:lnTo>
                  <a:lnTo>
                    <a:pt x="3003" y="837"/>
                  </a:lnTo>
                  <a:lnTo>
                    <a:pt x="3231" y="924"/>
                  </a:lnTo>
                  <a:lnTo>
                    <a:pt x="3438" y="1005"/>
                  </a:lnTo>
                  <a:lnTo>
                    <a:pt x="3663" y="1110"/>
                  </a:lnTo>
                  <a:lnTo>
                    <a:pt x="3903" y="1233"/>
                  </a:lnTo>
                  <a:lnTo>
                    <a:pt x="4149" y="1374"/>
                  </a:lnTo>
                  <a:lnTo>
                    <a:pt x="4353" y="1506"/>
                  </a:lnTo>
                  <a:lnTo>
                    <a:pt x="4491" y="1602"/>
                  </a:lnTo>
                  <a:lnTo>
                    <a:pt x="4668" y="1740"/>
                  </a:lnTo>
                  <a:lnTo>
                    <a:pt x="4824" y="1875"/>
                  </a:lnTo>
                  <a:lnTo>
                    <a:pt x="4968" y="2016"/>
                  </a:lnTo>
                  <a:lnTo>
                    <a:pt x="5100" y="2154"/>
                  </a:lnTo>
                  <a:lnTo>
                    <a:pt x="5238" y="2324"/>
                  </a:lnTo>
                  <a:lnTo>
                    <a:pt x="5759" y="2324"/>
                  </a:lnTo>
                  <a:lnTo>
                    <a:pt x="5759" y="1245"/>
                  </a:lnTo>
                  <a:lnTo>
                    <a:pt x="5580" y="1119"/>
                  </a:lnTo>
                  <a:lnTo>
                    <a:pt x="5400" y="1020"/>
                  </a:lnTo>
                  <a:lnTo>
                    <a:pt x="5205" y="918"/>
                  </a:lnTo>
                  <a:lnTo>
                    <a:pt x="5031" y="837"/>
                  </a:lnTo>
                  <a:lnTo>
                    <a:pt x="4866" y="771"/>
                  </a:lnTo>
                  <a:lnTo>
                    <a:pt x="4710" y="711"/>
                  </a:lnTo>
                  <a:lnTo>
                    <a:pt x="4545" y="651"/>
                  </a:lnTo>
                  <a:lnTo>
                    <a:pt x="4386" y="600"/>
                  </a:lnTo>
                  <a:lnTo>
                    <a:pt x="4248" y="552"/>
                  </a:lnTo>
                  <a:lnTo>
                    <a:pt x="3993" y="483"/>
                  </a:lnTo>
                  <a:lnTo>
                    <a:pt x="3777" y="423"/>
                  </a:lnTo>
                  <a:lnTo>
                    <a:pt x="3564" y="375"/>
                  </a:lnTo>
                  <a:lnTo>
                    <a:pt x="3282" y="312"/>
                  </a:lnTo>
                  <a:lnTo>
                    <a:pt x="3003" y="261"/>
                  </a:lnTo>
                  <a:lnTo>
                    <a:pt x="2733" y="213"/>
                  </a:lnTo>
                  <a:lnTo>
                    <a:pt x="2451" y="171"/>
                  </a:lnTo>
                  <a:lnTo>
                    <a:pt x="2211" y="138"/>
                  </a:lnTo>
                  <a:lnTo>
                    <a:pt x="1974" y="108"/>
                  </a:lnTo>
                  <a:lnTo>
                    <a:pt x="1665" y="81"/>
                  </a:lnTo>
                  <a:lnTo>
                    <a:pt x="1437" y="60"/>
                  </a:lnTo>
                  <a:lnTo>
                    <a:pt x="1125" y="36"/>
                  </a:lnTo>
                  <a:lnTo>
                    <a:pt x="828" y="21"/>
                  </a:lnTo>
                  <a:lnTo>
                    <a:pt x="558" y="12"/>
                  </a:lnTo>
                  <a:lnTo>
                    <a:pt x="282" y="3"/>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19463" name="Freeform 7"/>
            <p:cNvSpPr>
              <a:spLocks/>
            </p:cNvSpPr>
            <p:nvPr/>
          </p:nvSpPr>
          <p:spPr bwMode="white">
            <a:xfrm>
              <a:off x="0" y="1550"/>
              <a:ext cx="5760" cy="1573"/>
            </a:xfrm>
            <a:custGeom>
              <a:avLst/>
              <a:gdLst/>
              <a:ahLst/>
              <a:cxnLst>
                <a:cxn ang="0">
                  <a:pos x="0" y="0"/>
                </a:cxn>
                <a:cxn ang="0">
                  <a:pos x="0" y="351"/>
                </a:cxn>
                <a:cxn ang="0">
                  <a:pos x="282" y="357"/>
                </a:cxn>
                <a:cxn ang="0">
                  <a:pos x="627" y="363"/>
                </a:cxn>
                <a:cxn ang="0">
                  <a:pos x="960" y="375"/>
                </a:cxn>
                <a:cxn ang="0">
                  <a:pos x="1218" y="393"/>
                </a:cxn>
                <a:cxn ang="0">
                  <a:pos x="1470" y="411"/>
                </a:cxn>
                <a:cxn ang="0">
                  <a:pos x="1746" y="435"/>
                </a:cxn>
                <a:cxn ang="0">
                  <a:pos x="2022" y="462"/>
                </a:cxn>
                <a:cxn ang="0">
                  <a:pos x="2340" y="504"/>
                </a:cxn>
                <a:cxn ang="0">
                  <a:pos x="2664" y="549"/>
                </a:cxn>
                <a:cxn ang="0">
                  <a:pos x="2952" y="597"/>
                </a:cxn>
                <a:cxn ang="0">
                  <a:pos x="3225" y="648"/>
                </a:cxn>
                <a:cxn ang="0">
                  <a:pos x="3513" y="708"/>
                </a:cxn>
                <a:cxn ang="0">
                  <a:pos x="3693" y="750"/>
                </a:cxn>
                <a:cxn ang="0">
                  <a:pos x="3936" y="810"/>
                </a:cxn>
                <a:cxn ang="0">
                  <a:pos x="4095" y="855"/>
                </a:cxn>
                <a:cxn ang="0">
                  <a:pos x="4281" y="909"/>
                </a:cxn>
                <a:cxn ang="0">
                  <a:pos x="4503" y="981"/>
                </a:cxn>
                <a:cxn ang="0">
                  <a:pos x="4704" y="1053"/>
                </a:cxn>
                <a:cxn ang="0">
                  <a:pos x="4911" y="1131"/>
                </a:cxn>
                <a:cxn ang="0">
                  <a:pos x="5073" y="1197"/>
                </a:cxn>
                <a:cxn ang="0">
                  <a:pos x="5256" y="1281"/>
                </a:cxn>
                <a:cxn ang="0">
                  <a:pos x="5475" y="1401"/>
                </a:cxn>
                <a:cxn ang="0">
                  <a:pos x="5628" y="1482"/>
                </a:cxn>
                <a:cxn ang="0">
                  <a:pos x="5759" y="1572"/>
                </a:cxn>
                <a:cxn ang="0">
                  <a:pos x="5759" y="633"/>
                </a:cxn>
                <a:cxn ang="0">
                  <a:pos x="5493" y="570"/>
                </a:cxn>
                <a:cxn ang="0">
                  <a:pos x="5214" y="501"/>
                </a:cxn>
                <a:cxn ang="0">
                  <a:pos x="4950" y="444"/>
                </a:cxn>
                <a:cxn ang="0">
                  <a:pos x="4701" y="396"/>
                </a:cxn>
                <a:cxn ang="0">
                  <a:pos x="4425" y="348"/>
                </a:cxn>
                <a:cxn ang="0">
                  <a:pos x="4110" y="294"/>
                </a:cxn>
                <a:cxn ang="0">
                  <a:pos x="3813" y="252"/>
                </a:cxn>
                <a:cxn ang="0">
                  <a:pos x="3549" y="213"/>
                </a:cxn>
                <a:cxn ang="0">
                  <a:pos x="3261" y="183"/>
                </a:cxn>
                <a:cxn ang="0">
                  <a:pos x="3015" y="153"/>
                </a:cxn>
                <a:cxn ang="0">
                  <a:pos x="2757" y="129"/>
                </a:cxn>
                <a:cxn ang="0">
                  <a:pos x="2520" y="105"/>
                </a:cxn>
                <a:cxn ang="0">
                  <a:pos x="2301" y="87"/>
                </a:cxn>
                <a:cxn ang="0">
                  <a:pos x="2013" y="66"/>
                </a:cxn>
                <a:cxn ang="0">
                  <a:pos x="1731" y="48"/>
                </a:cxn>
                <a:cxn ang="0">
                  <a:pos x="1524" y="39"/>
                </a:cxn>
                <a:cxn ang="0">
                  <a:pos x="1260" y="27"/>
                </a:cxn>
                <a:cxn ang="0">
                  <a:pos x="966" y="15"/>
                </a:cxn>
                <a:cxn ang="0">
                  <a:pos x="714" y="12"/>
                </a:cxn>
                <a:cxn ang="0">
                  <a:pos x="510" y="6"/>
                </a:cxn>
                <a:cxn ang="0">
                  <a:pos x="243" y="0"/>
                </a:cxn>
                <a:cxn ang="0">
                  <a:pos x="0" y="0"/>
                </a:cxn>
              </a:cxnLst>
              <a:rect l="0" t="0" r="r" b="b"/>
              <a:pathLst>
                <a:path w="5760" h="1573">
                  <a:moveTo>
                    <a:pt x="0" y="0"/>
                  </a:moveTo>
                  <a:lnTo>
                    <a:pt x="0" y="351"/>
                  </a:lnTo>
                  <a:lnTo>
                    <a:pt x="282" y="357"/>
                  </a:lnTo>
                  <a:lnTo>
                    <a:pt x="627" y="363"/>
                  </a:lnTo>
                  <a:lnTo>
                    <a:pt x="960" y="375"/>
                  </a:lnTo>
                  <a:lnTo>
                    <a:pt x="1218" y="393"/>
                  </a:lnTo>
                  <a:lnTo>
                    <a:pt x="1470" y="411"/>
                  </a:lnTo>
                  <a:lnTo>
                    <a:pt x="1746" y="435"/>
                  </a:lnTo>
                  <a:lnTo>
                    <a:pt x="2022" y="462"/>
                  </a:lnTo>
                  <a:lnTo>
                    <a:pt x="2340" y="504"/>
                  </a:lnTo>
                  <a:lnTo>
                    <a:pt x="2664" y="549"/>
                  </a:lnTo>
                  <a:lnTo>
                    <a:pt x="2952" y="597"/>
                  </a:lnTo>
                  <a:lnTo>
                    <a:pt x="3225" y="648"/>
                  </a:lnTo>
                  <a:lnTo>
                    <a:pt x="3513" y="708"/>
                  </a:lnTo>
                  <a:lnTo>
                    <a:pt x="3693" y="750"/>
                  </a:lnTo>
                  <a:lnTo>
                    <a:pt x="3936" y="810"/>
                  </a:lnTo>
                  <a:lnTo>
                    <a:pt x="4095" y="855"/>
                  </a:lnTo>
                  <a:lnTo>
                    <a:pt x="4281" y="909"/>
                  </a:lnTo>
                  <a:lnTo>
                    <a:pt x="4503" y="981"/>
                  </a:lnTo>
                  <a:lnTo>
                    <a:pt x="4704" y="1053"/>
                  </a:lnTo>
                  <a:lnTo>
                    <a:pt x="4911" y="1131"/>
                  </a:lnTo>
                  <a:lnTo>
                    <a:pt x="5073" y="1197"/>
                  </a:lnTo>
                  <a:lnTo>
                    <a:pt x="5256" y="1281"/>
                  </a:lnTo>
                  <a:lnTo>
                    <a:pt x="5475" y="1401"/>
                  </a:lnTo>
                  <a:lnTo>
                    <a:pt x="5628" y="1482"/>
                  </a:lnTo>
                  <a:lnTo>
                    <a:pt x="5759" y="1572"/>
                  </a:lnTo>
                  <a:lnTo>
                    <a:pt x="5759" y="633"/>
                  </a:lnTo>
                  <a:lnTo>
                    <a:pt x="5493" y="570"/>
                  </a:lnTo>
                  <a:lnTo>
                    <a:pt x="5214" y="501"/>
                  </a:lnTo>
                  <a:lnTo>
                    <a:pt x="4950" y="444"/>
                  </a:lnTo>
                  <a:lnTo>
                    <a:pt x="4701" y="396"/>
                  </a:lnTo>
                  <a:lnTo>
                    <a:pt x="4425" y="348"/>
                  </a:lnTo>
                  <a:lnTo>
                    <a:pt x="4110" y="294"/>
                  </a:lnTo>
                  <a:lnTo>
                    <a:pt x="3813" y="252"/>
                  </a:lnTo>
                  <a:lnTo>
                    <a:pt x="3549" y="213"/>
                  </a:lnTo>
                  <a:lnTo>
                    <a:pt x="3261" y="183"/>
                  </a:lnTo>
                  <a:lnTo>
                    <a:pt x="3015" y="153"/>
                  </a:lnTo>
                  <a:lnTo>
                    <a:pt x="2757" y="129"/>
                  </a:lnTo>
                  <a:lnTo>
                    <a:pt x="2520" y="105"/>
                  </a:lnTo>
                  <a:lnTo>
                    <a:pt x="2301" y="87"/>
                  </a:lnTo>
                  <a:lnTo>
                    <a:pt x="2013" y="66"/>
                  </a:lnTo>
                  <a:lnTo>
                    <a:pt x="1731" y="48"/>
                  </a:lnTo>
                  <a:lnTo>
                    <a:pt x="1524" y="39"/>
                  </a:lnTo>
                  <a:lnTo>
                    <a:pt x="1260" y="27"/>
                  </a:lnTo>
                  <a:lnTo>
                    <a:pt x="966" y="15"/>
                  </a:lnTo>
                  <a:lnTo>
                    <a:pt x="714" y="12"/>
                  </a:lnTo>
                  <a:lnTo>
                    <a:pt x="510" y="6"/>
                  </a:lnTo>
                  <a:lnTo>
                    <a:pt x="243" y="0"/>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19464" name="Freeform 8"/>
            <p:cNvSpPr>
              <a:spLocks/>
            </p:cNvSpPr>
            <p:nvPr/>
          </p:nvSpPr>
          <p:spPr bwMode="white">
            <a:xfrm>
              <a:off x="0" y="1130"/>
              <a:ext cx="5760" cy="970"/>
            </a:xfrm>
            <a:custGeom>
              <a:avLst/>
              <a:gdLst/>
              <a:ahLst/>
              <a:cxnLst>
                <a:cxn ang="0">
                  <a:pos x="0" y="0"/>
                </a:cxn>
                <a:cxn ang="0">
                  <a:pos x="0" y="339"/>
                </a:cxn>
                <a:cxn ang="0">
                  <a:pos x="318" y="342"/>
                </a:cxn>
                <a:cxn ang="0">
                  <a:pos x="591" y="348"/>
                </a:cxn>
                <a:cxn ang="0">
                  <a:pos x="846" y="354"/>
                </a:cxn>
                <a:cxn ang="0">
                  <a:pos x="1074" y="360"/>
                </a:cxn>
                <a:cxn ang="0">
                  <a:pos x="1314" y="366"/>
                </a:cxn>
                <a:cxn ang="0">
                  <a:pos x="1599" y="381"/>
                </a:cxn>
                <a:cxn ang="0">
                  <a:pos x="1911" y="399"/>
                </a:cxn>
                <a:cxn ang="0">
                  <a:pos x="2241" y="420"/>
                </a:cxn>
                <a:cxn ang="0">
                  <a:pos x="2619" y="453"/>
                </a:cxn>
                <a:cxn ang="0">
                  <a:pos x="2889" y="477"/>
                </a:cxn>
                <a:cxn ang="0">
                  <a:pos x="3177" y="507"/>
                </a:cxn>
                <a:cxn ang="0">
                  <a:pos x="3498" y="543"/>
                </a:cxn>
                <a:cxn ang="0">
                  <a:pos x="3813" y="585"/>
                </a:cxn>
                <a:cxn ang="0">
                  <a:pos x="4044" y="618"/>
                </a:cxn>
                <a:cxn ang="0">
                  <a:pos x="4365" y="669"/>
                </a:cxn>
                <a:cxn ang="0">
                  <a:pos x="4683" y="726"/>
                </a:cxn>
                <a:cxn ang="0">
                  <a:pos x="4980" y="786"/>
                </a:cxn>
                <a:cxn ang="0">
                  <a:pos x="5268" y="846"/>
                </a:cxn>
                <a:cxn ang="0">
                  <a:pos x="5646" y="942"/>
                </a:cxn>
                <a:cxn ang="0">
                  <a:pos x="5759" y="969"/>
                </a:cxn>
                <a:cxn ang="0">
                  <a:pos x="5759" y="0"/>
                </a:cxn>
                <a:cxn ang="0">
                  <a:pos x="0" y="0"/>
                </a:cxn>
              </a:cxnLst>
              <a:rect l="0" t="0" r="r" b="b"/>
              <a:pathLst>
                <a:path w="5760" h="970">
                  <a:moveTo>
                    <a:pt x="0" y="0"/>
                  </a:moveTo>
                  <a:lnTo>
                    <a:pt x="0" y="339"/>
                  </a:lnTo>
                  <a:lnTo>
                    <a:pt x="318" y="342"/>
                  </a:lnTo>
                  <a:lnTo>
                    <a:pt x="591" y="348"/>
                  </a:lnTo>
                  <a:lnTo>
                    <a:pt x="846" y="354"/>
                  </a:lnTo>
                  <a:lnTo>
                    <a:pt x="1074" y="360"/>
                  </a:lnTo>
                  <a:lnTo>
                    <a:pt x="1314" y="366"/>
                  </a:lnTo>
                  <a:lnTo>
                    <a:pt x="1599" y="381"/>
                  </a:lnTo>
                  <a:lnTo>
                    <a:pt x="1911" y="399"/>
                  </a:lnTo>
                  <a:lnTo>
                    <a:pt x="2241" y="420"/>
                  </a:lnTo>
                  <a:lnTo>
                    <a:pt x="2619" y="453"/>
                  </a:lnTo>
                  <a:lnTo>
                    <a:pt x="2889" y="477"/>
                  </a:lnTo>
                  <a:lnTo>
                    <a:pt x="3177" y="507"/>
                  </a:lnTo>
                  <a:lnTo>
                    <a:pt x="3498" y="543"/>
                  </a:lnTo>
                  <a:lnTo>
                    <a:pt x="3813" y="585"/>
                  </a:lnTo>
                  <a:lnTo>
                    <a:pt x="4044" y="618"/>
                  </a:lnTo>
                  <a:lnTo>
                    <a:pt x="4365" y="669"/>
                  </a:lnTo>
                  <a:lnTo>
                    <a:pt x="4683" y="726"/>
                  </a:lnTo>
                  <a:lnTo>
                    <a:pt x="4980" y="786"/>
                  </a:lnTo>
                  <a:lnTo>
                    <a:pt x="5268" y="846"/>
                  </a:lnTo>
                  <a:lnTo>
                    <a:pt x="5646" y="942"/>
                  </a:lnTo>
                  <a:lnTo>
                    <a:pt x="5759" y="969"/>
                  </a:lnTo>
                  <a:lnTo>
                    <a:pt x="5759" y="0"/>
                  </a:lnTo>
                  <a:lnTo>
                    <a:pt x="0" y="0"/>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19465" name="Freeform 9"/>
            <p:cNvSpPr>
              <a:spLocks/>
            </p:cNvSpPr>
            <p:nvPr/>
          </p:nvSpPr>
          <p:spPr bwMode="white">
            <a:xfrm>
              <a:off x="0" y="-13"/>
              <a:ext cx="5760" cy="1060"/>
            </a:xfrm>
            <a:custGeom>
              <a:avLst/>
              <a:gdLst/>
              <a:ahLst/>
              <a:cxnLst>
                <a:cxn ang="0">
                  <a:pos x="0" y="753"/>
                </a:cxn>
                <a:cxn ang="0">
                  <a:pos x="0" y="1059"/>
                </a:cxn>
                <a:cxn ang="0">
                  <a:pos x="5759" y="1059"/>
                </a:cxn>
                <a:cxn ang="0">
                  <a:pos x="5759" y="0"/>
                </a:cxn>
                <a:cxn ang="0">
                  <a:pos x="5430" y="0"/>
                </a:cxn>
                <a:cxn ang="0">
                  <a:pos x="5298" y="84"/>
                </a:cxn>
                <a:cxn ang="0">
                  <a:pos x="5136" y="159"/>
                </a:cxn>
                <a:cxn ang="0">
                  <a:pos x="4968" y="222"/>
                </a:cxn>
                <a:cxn ang="0">
                  <a:pos x="4812" y="267"/>
                </a:cxn>
                <a:cxn ang="0">
                  <a:pos x="4626" y="324"/>
                </a:cxn>
                <a:cxn ang="0">
                  <a:pos x="4440" y="366"/>
                </a:cxn>
                <a:cxn ang="0">
                  <a:pos x="4230" y="414"/>
                </a:cxn>
                <a:cxn ang="0">
                  <a:pos x="3939" y="468"/>
                </a:cxn>
                <a:cxn ang="0">
                  <a:pos x="3711" y="504"/>
                </a:cxn>
                <a:cxn ang="0">
                  <a:pos x="3441" y="543"/>
                </a:cxn>
                <a:cxn ang="0">
                  <a:pos x="3189" y="579"/>
                </a:cxn>
                <a:cxn ang="0">
                  <a:pos x="2925" y="606"/>
                </a:cxn>
                <a:cxn ang="0">
                  <a:pos x="2679" y="633"/>
                </a:cxn>
                <a:cxn ang="0">
                  <a:pos x="2418" y="654"/>
                </a:cxn>
                <a:cxn ang="0">
                  <a:pos x="2142" y="675"/>
                </a:cxn>
                <a:cxn ang="0">
                  <a:pos x="1896" y="693"/>
                </a:cxn>
                <a:cxn ang="0">
                  <a:pos x="1647" y="708"/>
                </a:cxn>
                <a:cxn ang="0">
                  <a:pos x="1404" y="720"/>
                </a:cxn>
                <a:cxn ang="0">
                  <a:pos x="1170" y="732"/>
                </a:cxn>
                <a:cxn ang="0">
                  <a:pos x="906" y="738"/>
                </a:cxn>
                <a:cxn ang="0">
                  <a:pos x="534" y="747"/>
                </a:cxn>
                <a:cxn ang="0">
                  <a:pos x="201" y="753"/>
                </a:cxn>
                <a:cxn ang="0">
                  <a:pos x="0" y="753"/>
                </a:cxn>
              </a:cxnLst>
              <a:rect l="0" t="0" r="r" b="b"/>
              <a:pathLst>
                <a:path w="5760" h="1060">
                  <a:moveTo>
                    <a:pt x="0" y="753"/>
                  </a:moveTo>
                  <a:lnTo>
                    <a:pt x="0" y="1059"/>
                  </a:lnTo>
                  <a:lnTo>
                    <a:pt x="5759" y="1059"/>
                  </a:lnTo>
                  <a:lnTo>
                    <a:pt x="5759" y="0"/>
                  </a:lnTo>
                  <a:lnTo>
                    <a:pt x="5430" y="0"/>
                  </a:lnTo>
                  <a:lnTo>
                    <a:pt x="5298" y="84"/>
                  </a:lnTo>
                  <a:lnTo>
                    <a:pt x="5136" y="159"/>
                  </a:lnTo>
                  <a:lnTo>
                    <a:pt x="4968" y="222"/>
                  </a:lnTo>
                  <a:lnTo>
                    <a:pt x="4812" y="267"/>
                  </a:lnTo>
                  <a:lnTo>
                    <a:pt x="4626" y="324"/>
                  </a:lnTo>
                  <a:lnTo>
                    <a:pt x="4440" y="366"/>
                  </a:lnTo>
                  <a:lnTo>
                    <a:pt x="4230" y="414"/>
                  </a:lnTo>
                  <a:lnTo>
                    <a:pt x="3939" y="468"/>
                  </a:lnTo>
                  <a:lnTo>
                    <a:pt x="3711" y="504"/>
                  </a:lnTo>
                  <a:lnTo>
                    <a:pt x="3441" y="543"/>
                  </a:lnTo>
                  <a:lnTo>
                    <a:pt x="3189" y="579"/>
                  </a:lnTo>
                  <a:lnTo>
                    <a:pt x="2925" y="606"/>
                  </a:lnTo>
                  <a:lnTo>
                    <a:pt x="2679" y="633"/>
                  </a:lnTo>
                  <a:lnTo>
                    <a:pt x="2418" y="654"/>
                  </a:lnTo>
                  <a:lnTo>
                    <a:pt x="2142" y="675"/>
                  </a:lnTo>
                  <a:lnTo>
                    <a:pt x="1896" y="693"/>
                  </a:lnTo>
                  <a:lnTo>
                    <a:pt x="1647" y="708"/>
                  </a:lnTo>
                  <a:lnTo>
                    <a:pt x="1404" y="720"/>
                  </a:lnTo>
                  <a:lnTo>
                    <a:pt x="1170" y="732"/>
                  </a:lnTo>
                  <a:lnTo>
                    <a:pt x="906" y="738"/>
                  </a:lnTo>
                  <a:lnTo>
                    <a:pt x="534" y="747"/>
                  </a:lnTo>
                  <a:lnTo>
                    <a:pt x="201" y="753"/>
                  </a:lnTo>
                  <a:lnTo>
                    <a:pt x="0" y="753"/>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19466" name="Freeform 10"/>
            <p:cNvSpPr>
              <a:spLocks/>
            </p:cNvSpPr>
            <p:nvPr/>
          </p:nvSpPr>
          <p:spPr bwMode="white">
            <a:xfrm>
              <a:off x="0" y="-13"/>
              <a:ext cx="5284" cy="673"/>
            </a:xfrm>
            <a:custGeom>
              <a:avLst/>
              <a:gdLst/>
              <a:ahLst/>
              <a:cxnLst>
                <a:cxn ang="0">
                  <a:pos x="0" y="366"/>
                </a:cxn>
                <a:cxn ang="0">
                  <a:pos x="0" y="672"/>
                </a:cxn>
                <a:cxn ang="0">
                  <a:pos x="303" y="672"/>
                </a:cxn>
                <a:cxn ang="0">
                  <a:pos x="723" y="663"/>
                </a:cxn>
                <a:cxn ang="0">
                  <a:pos x="1020" y="654"/>
                </a:cxn>
                <a:cxn ang="0">
                  <a:pos x="1302" y="642"/>
                </a:cxn>
                <a:cxn ang="0">
                  <a:pos x="1554" y="630"/>
                </a:cxn>
                <a:cxn ang="0">
                  <a:pos x="1779" y="615"/>
                </a:cxn>
                <a:cxn ang="0">
                  <a:pos x="1962" y="606"/>
                </a:cxn>
                <a:cxn ang="0">
                  <a:pos x="2193" y="588"/>
                </a:cxn>
                <a:cxn ang="0">
                  <a:pos x="2448" y="570"/>
                </a:cxn>
                <a:cxn ang="0">
                  <a:pos x="2700" y="546"/>
                </a:cxn>
                <a:cxn ang="0">
                  <a:pos x="2904" y="528"/>
                </a:cxn>
                <a:cxn ang="0">
                  <a:pos x="3138" y="498"/>
                </a:cxn>
                <a:cxn ang="0">
                  <a:pos x="3324" y="474"/>
                </a:cxn>
                <a:cxn ang="0">
                  <a:pos x="3534" y="447"/>
                </a:cxn>
                <a:cxn ang="0">
                  <a:pos x="3735" y="420"/>
                </a:cxn>
                <a:cxn ang="0">
                  <a:pos x="3933" y="384"/>
                </a:cxn>
                <a:cxn ang="0">
                  <a:pos x="4116" y="351"/>
                </a:cxn>
                <a:cxn ang="0">
                  <a:pos x="4266" y="318"/>
                </a:cxn>
                <a:cxn ang="0">
                  <a:pos x="4446" y="279"/>
                </a:cxn>
                <a:cxn ang="0">
                  <a:pos x="4620" y="237"/>
                </a:cxn>
                <a:cxn ang="0">
                  <a:pos x="4779" y="192"/>
                </a:cxn>
                <a:cxn ang="0">
                  <a:pos x="4920" y="147"/>
                </a:cxn>
                <a:cxn ang="0">
                  <a:pos x="5085" y="90"/>
                </a:cxn>
                <a:cxn ang="0">
                  <a:pos x="5193" y="42"/>
                </a:cxn>
                <a:cxn ang="0">
                  <a:pos x="5283" y="0"/>
                </a:cxn>
                <a:cxn ang="0">
                  <a:pos x="3201" y="0"/>
                </a:cxn>
                <a:cxn ang="0">
                  <a:pos x="2982" y="57"/>
                </a:cxn>
                <a:cxn ang="0">
                  <a:pos x="2775" y="108"/>
                </a:cxn>
                <a:cxn ang="0">
                  <a:pos x="2562" y="150"/>
                </a:cxn>
                <a:cxn ang="0">
                  <a:pos x="2397" y="183"/>
                </a:cxn>
                <a:cxn ang="0">
                  <a:pos x="2205" y="213"/>
                </a:cxn>
                <a:cxn ang="0">
                  <a:pos x="2001" y="243"/>
                </a:cxn>
                <a:cxn ang="0">
                  <a:pos x="1776" y="273"/>
                </a:cxn>
                <a:cxn ang="0">
                  <a:pos x="1536" y="297"/>
                </a:cxn>
                <a:cxn ang="0">
                  <a:pos x="1344" y="312"/>
                </a:cxn>
                <a:cxn ang="0">
                  <a:pos x="1134" y="330"/>
                </a:cxn>
                <a:cxn ang="0">
                  <a:pos x="921" y="342"/>
                </a:cxn>
                <a:cxn ang="0">
                  <a:pos x="696" y="354"/>
                </a:cxn>
                <a:cxn ang="0">
                  <a:pos x="501" y="360"/>
                </a:cxn>
                <a:cxn ang="0">
                  <a:pos x="279" y="366"/>
                </a:cxn>
                <a:cxn ang="0">
                  <a:pos x="99" y="369"/>
                </a:cxn>
                <a:cxn ang="0">
                  <a:pos x="0" y="366"/>
                </a:cxn>
              </a:cxnLst>
              <a:rect l="0" t="0" r="r" b="b"/>
              <a:pathLst>
                <a:path w="5284" h="673">
                  <a:moveTo>
                    <a:pt x="0" y="366"/>
                  </a:moveTo>
                  <a:lnTo>
                    <a:pt x="0" y="672"/>
                  </a:lnTo>
                  <a:lnTo>
                    <a:pt x="303" y="672"/>
                  </a:lnTo>
                  <a:lnTo>
                    <a:pt x="723" y="663"/>
                  </a:lnTo>
                  <a:lnTo>
                    <a:pt x="1020" y="654"/>
                  </a:lnTo>
                  <a:lnTo>
                    <a:pt x="1302" y="642"/>
                  </a:lnTo>
                  <a:lnTo>
                    <a:pt x="1554" y="630"/>
                  </a:lnTo>
                  <a:lnTo>
                    <a:pt x="1779" y="615"/>
                  </a:lnTo>
                  <a:lnTo>
                    <a:pt x="1962" y="606"/>
                  </a:lnTo>
                  <a:lnTo>
                    <a:pt x="2193" y="588"/>
                  </a:lnTo>
                  <a:lnTo>
                    <a:pt x="2448" y="570"/>
                  </a:lnTo>
                  <a:lnTo>
                    <a:pt x="2700" y="546"/>
                  </a:lnTo>
                  <a:lnTo>
                    <a:pt x="2904" y="528"/>
                  </a:lnTo>
                  <a:lnTo>
                    <a:pt x="3138" y="498"/>
                  </a:lnTo>
                  <a:lnTo>
                    <a:pt x="3324" y="474"/>
                  </a:lnTo>
                  <a:lnTo>
                    <a:pt x="3534" y="447"/>
                  </a:lnTo>
                  <a:lnTo>
                    <a:pt x="3735" y="420"/>
                  </a:lnTo>
                  <a:lnTo>
                    <a:pt x="3933" y="384"/>
                  </a:lnTo>
                  <a:lnTo>
                    <a:pt x="4116" y="351"/>
                  </a:lnTo>
                  <a:lnTo>
                    <a:pt x="4266" y="318"/>
                  </a:lnTo>
                  <a:lnTo>
                    <a:pt x="4446" y="279"/>
                  </a:lnTo>
                  <a:lnTo>
                    <a:pt x="4620" y="237"/>
                  </a:lnTo>
                  <a:lnTo>
                    <a:pt x="4779" y="192"/>
                  </a:lnTo>
                  <a:lnTo>
                    <a:pt x="4920" y="147"/>
                  </a:lnTo>
                  <a:lnTo>
                    <a:pt x="5085" y="90"/>
                  </a:lnTo>
                  <a:lnTo>
                    <a:pt x="5193" y="42"/>
                  </a:lnTo>
                  <a:lnTo>
                    <a:pt x="5283" y="0"/>
                  </a:lnTo>
                  <a:lnTo>
                    <a:pt x="3201" y="0"/>
                  </a:lnTo>
                  <a:lnTo>
                    <a:pt x="2982" y="57"/>
                  </a:lnTo>
                  <a:lnTo>
                    <a:pt x="2775" y="108"/>
                  </a:lnTo>
                  <a:lnTo>
                    <a:pt x="2562" y="150"/>
                  </a:lnTo>
                  <a:lnTo>
                    <a:pt x="2397" y="183"/>
                  </a:lnTo>
                  <a:lnTo>
                    <a:pt x="2205" y="213"/>
                  </a:lnTo>
                  <a:lnTo>
                    <a:pt x="2001" y="243"/>
                  </a:lnTo>
                  <a:lnTo>
                    <a:pt x="1776" y="273"/>
                  </a:lnTo>
                  <a:lnTo>
                    <a:pt x="1536" y="297"/>
                  </a:lnTo>
                  <a:lnTo>
                    <a:pt x="1344" y="312"/>
                  </a:lnTo>
                  <a:lnTo>
                    <a:pt x="1134" y="330"/>
                  </a:lnTo>
                  <a:lnTo>
                    <a:pt x="921" y="342"/>
                  </a:lnTo>
                  <a:lnTo>
                    <a:pt x="696" y="354"/>
                  </a:lnTo>
                  <a:lnTo>
                    <a:pt x="501" y="360"/>
                  </a:lnTo>
                  <a:lnTo>
                    <a:pt x="279" y="366"/>
                  </a:lnTo>
                  <a:lnTo>
                    <a:pt x="99" y="369"/>
                  </a:lnTo>
                  <a:lnTo>
                    <a:pt x="0" y="366"/>
                  </a:lnTo>
                </a:path>
              </a:pathLst>
            </a:custGeom>
            <a:gradFill rotWithShape="0">
              <a:gsLst>
                <a:gs pos="0">
                  <a:schemeClr val="accent2"/>
                </a:gs>
                <a:gs pos="100000">
                  <a:schemeClr val="bg1"/>
                </a:gs>
              </a:gsLst>
              <a:lin ang="0" scaled="1"/>
            </a:gradFill>
            <a:ln w="9525" cap="flat" cmpd="sng">
              <a:noFill/>
              <a:prstDash val="solid"/>
              <a:round/>
              <a:headEnd type="none" w="sm" len="sm"/>
              <a:tailEnd type="none" w="sm" len="sm"/>
            </a:ln>
            <a:effectLst/>
          </p:spPr>
          <p:txBody>
            <a:bodyPr/>
            <a:lstStyle/>
            <a:p>
              <a:endParaRPr lang="en-US"/>
            </a:p>
          </p:txBody>
        </p:sp>
        <p:sp>
          <p:nvSpPr>
            <p:cNvPr id="19467" name="Freeform 11"/>
            <p:cNvSpPr>
              <a:spLocks/>
            </p:cNvSpPr>
            <p:nvPr/>
          </p:nvSpPr>
          <p:spPr bwMode="white">
            <a:xfrm>
              <a:off x="0" y="-13"/>
              <a:ext cx="2884" cy="286"/>
            </a:xfrm>
            <a:custGeom>
              <a:avLst/>
              <a:gdLst/>
              <a:ahLst/>
              <a:cxnLst>
                <a:cxn ang="0">
                  <a:pos x="0" y="0"/>
                </a:cxn>
                <a:cxn ang="0">
                  <a:pos x="0" y="285"/>
                </a:cxn>
                <a:cxn ang="0">
                  <a:pos x="192" y="285"/>
                </a:cxn>
                <a:cxn ang="0">
                  <a:pos x="384" y="282"/>
                </a:cxn>
                <a:cxn ang="0">
                  <a:pos x="579" y="276"/>
                </a:cxn>
                <a:cxn ang="0">
                  <a:pos x="789" y="267"/>
                </a:cxn>
                <a:cxn ang="0">
                  <a:pos x="999" y="258"/>
                </a:cxn>
                <a:cxn ang="0">
                  <a:pos x="1161" y="246"/>
                </a:cxn>
                <a:cxn ang="0">
                  <a:pos x="1302" y="234"/>
                </a:cxn>
                <a:cxn ang="0">
                  <a:pos x="1458" y="222"/>
                </a:cxn>
                <a:cxn ang="0">
                  <a:pos x="1665" y="201"/>
                </a:cxn>
                <a:cxn ang="0">
                  <a:pos x="1992" y="159"/>
                </a:cxn>
                <a:cxn ang="0">
                  <a:pos x="2301" y="117"/>
                </a:cxn>
                <a:cxn ang="0">
                  <a:pos x="2604" y="60"/>
                </a:cxn>
                <a:cxn ang="0">
                  <a:pos x="2883" y="0"/>
                </a:cxn>
                <a:cxn ang="0">
                  <a:pos x="0" y="0"/>
                </a:cxn>
              </a:cxnLst>
              <a:rect l="0" t="0" r="r" b="b"/>
              <a:pathLst>
                <a:path w="2884" h="286">
                  <a:moveTo>
                    <a:pt x="0" y="0"/>
                  </a:moveTo>
                  <a:lnTo>
                    <a:pt x="0" y="285"/>
                  </a:lnTo>
                  <a:lnTo>
                    <a:pt x="192" y="285"/>
                  </a:lnTo>
                  <a:lnTo>
                    <a:pt x="384" y="282"/>
                  </a:lnTo>
                  <a:lnTo>
                    <a:pt x="579" y="276"/>
                  </a:lnTo>
                  <a:lnTo>
                    <a:pt x="789" y="267"/>
                  </a:lnTo>
                  <a:lnTo>
                    <a:pt x="999" y="258"/>
                  </a:lnTo>
                  <a:lnTo>
                    <a:pt x="1161" y="246"/>
                  </a:lnTo>
                  <a:lnTo>
                    <a:pt x="1302" y="234"/>
                  </a:lnTo>
                  <a:lnTo>
                    <a:pt x="1458" y="222"/>
                  </a:lnTo>
                  <a:lnTo>
                    <a:pt x="1665" y="201"/>
                  </a:lnTo>
                  <a:lnTo>
                    <a:pt x="1992" y="159"/>
                  </a:lnTo>
                  <a:lnTo>
                    <a:pt x="2301" y="117"/>
                  </a:lnTo>
                  <a:lnTo>
                    <a:pt x="2604" y="60"/>
                  </a:lnTo>
                  <a:lnTo>
                    <a:pt x="2883" y="0"/>
                  </a:lnTo>
                  <a:lnTo>
                    <a:pt x="0" y="0"/>
                  </a:lnTo>
                </a:path>
              </a:pathLst>
            </a:custGeom>
            <a:gradFill rotWithShape="0">
              <a:gsLst>
                <a:gs pos="0">
                  <a:schemeClr val="accent2"/>
                </a:gs>
                <a:gs pos="100000">
                  <a:schemeClr val="bg1"/>
                </a:gs>
              </a:gsLst>
              <a:lin ang="0" scaled="1"/>
            </a:gradFill>
            <a:ln w="9525">
              <a:noFill/>
              <a:round/>
              <a:headEnd type="none" w="sm" len="sm"/>
              <a:tailEnd type="none" w="sm" len="sm"/>
            </a:ln>
            <a:effectLst/>
          </p:spPr>
          <p:txBody>
            <a:bodyPr/>
            <a:lstStyle/>
            <a:p>
              <a:endParaRPr lang="en-US"/>
            </a:p>
          </p:txBody>
        </p:sp>
      </p:grpSp>
      <p:sp>
        <p:nvSpPr>
          <p:cNvPr id="19468" name="Rectangle 1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9469" name="Rectangle 1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470" name="Rectangle 1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endParaRPr lang="en-US"/>
          </a:p>
        </p:txBody>
      </p:sp>
      <p:sp>
        <p:nvSpPr>
          <p:cNvPr id="19471" name="Rectangle 1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endParaRPr lang="en-US"/>
          </a:p>
        </p:txBody>
      </p:sp>
      <p:sp>
        <p:nvSpPr>
          <p:cNvPr id="19472" name="Rectangle 1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8C589DA7-0F96-4E7F-B680-EF439E98CBC6}" type="slidenum">
              <a:rPr lang="en-US"/>
              <a:pPr/>
              <a:t>‹#›</a:t>
            </a:fld>
            <a:endParaRPr lang="en-US"/>
          </a:p>
        </p:txBody>
      </p:sp>
      <p:grpSp>
        <p:nvGrpSpPr>
          <p:cNvPr id="19473" name="Group 17"/>
          <p:cNvGrpSpPr>
            <a:grpSpLocks/>
          </p:cNvGrpSpPr>
          <p:nvPr userDrawn="1"/>
        </p:nvGrpSpPr>
        <p:grpSpPr bwMode="auto">
          <a:xfrm>
            <a:off x="0" y="0"/>
            <a:ext cx="2667000" cy="762000"/>
            <a:chOff x="0" y="0"/>
            <a:chExt cx="1680" cy="480"/>
          </a:xfrm>
        </p:grpSpPr>
        <p:sp>
          <p:nvSpPr>
            <p:cNvPr id="19474" name="Rectangle 18"/>
            <p:cNvSpPr>
              <a:spLocks noChangeArrowheads="1"/>
            </p:cNvSpPr>
            <p:nvPr userDrawn="1"/>
          </p:nvSpPr>
          <p:spPr bwMode="auto">
            <a:xfrm>
              <a:off x="0" y="0"/>
              <a:ext cx="1680" cy="48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graphicFrame>
          <p:nvGraphicFramePr>
            <p:cNvPr id="19475" name="Object 19"/>
            <p:cNvGraphicFramePr>
              <a:graphicFrameLocks noChangeAspect="1"/>
            </p:cNvGraphicFramePr>
            <p:nvPr/>
          </p:nvGraphicFramePr>
          <p:xfrm>
            <a:off x="0" y="0"/>
            <a:ext cx="1677" cy="454"/>
          </p:xfrm>
          <a:graphic>
            <a:graphicData uri="http://schemas.openxmlformats.org/presentationml/2006/ole">
              <mc:AlternateContent xmlns:mc="http://schemas.openxmlformats.org/markup-compatibility/2006">
                <mc:Choice xmlns:v="urn:schemas-microsoft-com:vml" Requires="v">
                  <p:oleObj name="VISIO" r:id="rId13" imgW="2662920" imgH="721080" progId="Visio.Drawing.6">
                    <p:embed/>
                  </p:oleObj>
                </mc:Choice>
                <mc:Fallback>
                  <p:oleObj name="VISIO" r:id="rId13" imgW="2662920" imgH="721080" progId="Visio.Drawing.6">
                    <p:embed/>
                    <p:pic>
                      <p:nvPicPr>
                        <p:cNvPr id="0" name="Picture 1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1677" cy="454"/>
                        </a:xfrm>
                        <a:prstGeom prst="rect">
                          <a:avLst/>
                        </a:prstGeom>
                        <a:noFill/>
                        <a:ln>
                          <a:noFill/>
                        </a:ln>
                        <a:effectLst/>
                        <a:extLst>
                          <a:ext uri="{909E8E84-426E-40DD-AFC4-6F175D3DCCD1}">
                            <a14:hiddenFill xmlns:a14="http://schemas.microsoft.com/office/drawing/2010/main">
                              <a:solidFill>
                                <a:srgbClr val="FF9900"/>
                              </a:solidFill>
                            </a14:hiddenFill>
                          </a:ext>
                          <a:ext uri="{91240B29-F687-4F45-9708-019B960494DF}">
                            <a14:hiddenLine xmlns:a14="http://schemas.microsoft.com/office/drawing/2010/main" w="12700">
                              <a:solidFill>
                                <a:srgbClr val="FFFFFF"/>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000000"/>
                                </a:outerShdw>
                              </a:effectLst>
                            </a14:hiddenEffects>
                          </a:ext>
                        </a:extLst>
                      </p:spPr>
                    </p:pic>
                  </p:oleObj>
                </mc:Fallback>
              </mc:AlternateContent>
            </a:graphicData>
          </a:graphic>
        </p:graphicFrame>
      </p:gr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defRPr>
      </a:lvl2pPr>
      <a:lvl3pPr algn="ctr" rtl="0" fontAlgn="base">
        <a:spcBef>
          <a:spcPct val="0"/>
        </a:spcBef>
        <a:spcAft>
          <a:spcPct val="0"/>
        </a:spcAft>
        <a:defRPr sz="4400">
          <a:solidFill>
            <a:schemeClr val="tx2"/>
          </a:solidFill>
          <a:latin typeface="Arial" pitchFamily="34" charset="0"/>
        </a:defRPr>
      </a:lvl3pPr>
      <a:lvl4pPr algn="ctr" rtl="0" fontAlgn="base">
        <a:spcBef>
          <a:spcPct val="0"/>
        </a:spcBef>
        <a:spcAft>
          <a:spcPct val="0"/>
        </a:spcAft>
        <a:defRPr sz="4400">
          <a:solidFill>
            <a:schemeClr val="tx2"/>
          </a:solidFill>
          <a:latin typeface="Arial" pitchFamily="34" charset="0"/>
        </a:defRPr>
      </a:lvl4pPr>
      <a:lvl5pPr algn="ctr" rtl="0" fontAlgn="base">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0.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customXml" Target="../ink/ink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customXml" Target="../ink/ink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customXml" Target="../ink/ink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oleObject" Target="../embeddings/oleObject3.bin"/><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oleObject" Target="../embeddings/oleObject4.bin"/><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customXml" Target="../ink/ink5.xml"/><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9.em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oleObject" Target="../embeddings/oleObject5.bin"/><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chemeClr val="bg1">
                <a:gamma/>
                <a:shade val="40000"/>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4101" name="Group 5"/>
          <p:cNvGrpSpPr>
            <a:grpSpLocks/>
          </p:cNvGrpSpPr>
          <p:nvPr/>
        </p:nvGrpSpPr>
        <p:grpSpPr bwMode="auto">
          <a:xfrm>
            <a:off x="152400" y="1752600"/>
            <a:ext cx="8840788" cy="1612900"/>
            <a:chOff x="96" y="1104"/>
            <a:chExt cx="5569" cy="1016"/>
          </a:xfrm>
        </p:grpSpPr>
        <p:sp>
          <p:nvSpPr>
            <p:cNvPr id="4098" name="Rectangle 2"/>
            <p:cNvSpPr>
              <a:spLocks noChangeArrowheads="1"/>
            </p:cNvSpPr>
            <p:nvPr/>
          </p:nvSpPr>
          <p:spPr bwMode="auto">
            <a:xfrm>
              <a:off x="96" y="1113"/>
              <a:ext cx="5565" cy="1003"/>
            </a:xfrm>
            <a:prstGeom prst="rect">
              <a:avLst/>
            </a:prstGeom>
            <a:solidFill>
              <a:schemeClr val="accent1"/>
            </a:solidFill>
            <a:ln w="12700">
              <a:noFill/>
              <a:miter lim="800000"/>
              <a:headEnd/>
              <a:tailEnd/>
            </a:ln>
            <a:effectLst>
              <a:outerShdw dist="53882" dir="18900000" algn="ctr" rotWithShape="0">
                <a:srgbClr val="000000"/>
              </a:outerShdw>
            </a:effectLst>
          </p:spPr>
          <p:txBody>
            <a:bodyPr wrap="none" anchor="ctr"/>
            <a:lstStyle/>
            <a:p>
              <a:endParaRPr lang="en-US"/>
            </a:p>
          </p:txBody>
        </p:sp>
        <p:sp>
          <p:nvSpPr>
            <p:cNvPr id="4099" name="Freeform 3"/>
            <p:cNvSpPr>
              <a:spLocks/>
            </p:cNvSpPr>
            <p:nvPr/>
          </p:nvSpPr>
          <p:spPr bwMode="auto">
            <a:xfrm>
              <a:off x="96" y="1104"/>
              <a:ext cx="5569" cy="302"/>
            </a:xfrm>
            <a:custGeom>
              <a:avLst/>
              <a:gdLst/>
              <a:ahLst/>
              <a:cxnLst>
                <a:cxn ang="0">
                  <a:pos x="0" y="301"/>
                </a:cxn>
                <a:cxn ang="0">
                  <a:pos x="0" y="0"/>
                </a:cxn>
                <a:cxn ang="0">
                  <a:pos x="5568" y="0"/>
                </a:cxn>
              </a:cxnLst>
              <a:rect l="0" t="0" r="r" b="b"/>
              <a:pathLst>
                <a:path w="5569" h="302">
                  <a:moveTo>
                    <a:pt x="0" y="301"/>
                  </a:moveTo>
                  <a:lnTo>
                    <a:pt x="0" y="0"/>
                  </a:lnTo>
                  <a:lnTo>
                    <a:pt x="5568" y="0"/>
                  </a:lnTo>
                </a:path>
              </a:pathLst>
            </a:custGeom>
            <a:noFill/>
            <a:ln w="12700" cap="rnd" cmpd="sng">
              <a:solidFill>
                <a:srgbClr val="FFFFFF"/>
              </a:solidFill>
              <a:prstDash val="solid"/>
              <a:round/>
              <a:headEnd type="none" w="med" len="med"/>
              <a:tailEnd type="none" w="med" len="med"/>
            </a:ln>
            <a:effectLst/>
          </p:spPr>
          <p:txBody>
            <a:bodyPr/>
            <a:lstStyle/>
            <a:p>
              <a:endParaRPr lang="en-US"/>
            </a:p>
          </p:txBody>
        </p:sp>
        <p:sp>
          <p:nvSpPr>
            <p:cNvPr id="4100" name="Freeform 4"/>
            <p:cNvSpPr>
              <a:spLocks/>
            </p:cNvSpPr>
            <p:nvPr/>
          </p:nvSpPr>
          <p:spPr bwMode="auto">
            <a:xfrm>
              <a:off x="96" y="1818"/>
              <a:ext cx="5569" cy="302"/>
            </a:xfrm>
            <a:custGeom>
              <a:avLst/>
              <a:gdLst/>
              <a:ahLst/>
              <a:cxnLst>
                <a:cxn ang="0">
                  <a:pos x="5568" y="0"/>
                </a:cxn>
                <a:cxn ang="0">
                  <a:pos x="5568" y="301"/>
                </a:cxn>
                <a:cxn ang="0">
                  <a:pos x="0" y="301"/>
                </a:cxn>
              </a:cxnLst>
              <a:rect l="0" t="0" r="r" b="b"/>
              <a:pathLst>
                <a:path w="5569" h="302">
                  <a:moveTo>
                    <a:pt x="5568" y="0"/>
                  </a:moveTo>
                  <a:lnTo>
                    <a:pt x="5568" y="301"/>
                  </a:lnTo>
                  <a:lnTo>
                    <a:pt x="0" y="301"/>
                  </a:lnTo>
                </a:path>
              </a:pathLst>
            </a:custGeom>
            <a:noFill/>
            <a:ln w="12700" cap="rnd" cmpd="sng">
              <a:solidFill>
                <a:srgbClr val="333333"/>
              </a:solidFill>
              <a:prstDash val="solid"/>
              <a:round/>
              <a:headEnd type="none" w="med" len="med"/>
              <a:tailEnd type="none" w="med" len="med"/>
            </a:ln>
            <a:effectLst/>
          </p:spPr>
          <p:txBody>
            <a:bodyPr/>
            <a:lstStyle/>
            <a:p>
              <a:endParaRPr lang="en-US"/>
            </a:p>
          </p:txBody>
        </p:sp>
      </p:grpSp>
      <p:sp>
        <p:nvSpPr>
          <p:cNvPr id="4102" name="Rectangle 6"/>
          <p:cNvSpPr>
            <a:spLocks noGrp="1" noChangeArrowheads="1"/>
          </p:cNvSpPr>
          <p:nvPr>
            <p:ph type="ctrTitle"/>
          </p:nvPr>
        </p:nvSpPr>
        <p:spPr>
          <a:xfrm>
            <a:off x="685800" y="1981200"/>
            <a:ext cx="7772400" cy="1143000"/>
          </a:xfrm>
          <a:noFill/>
          <a:ln/>
        </p:spPr>
        <p:txBody>
          <a:bodyPr lIns="90488" tIns="44450" rIns="90488" bIns="44450"/>
          <a:lstStyle/>
          <a:p>
            <a:r>
              <a:rPr lang="en-US" dirty="0">
                <a:solidFill>
                  <a:schemeClr val="tx1"/>
                </a:solidFill>
                <a:effectLst>
                  <a:outerShdw blurRad="38100" dist="38100" dir="2700000" algn="tl">
                    <a:srgbClr val="000000"/>
                  </a:outerShdw>
                </a:effectLst>
                <a:latin typeface="Arial Black" pitchFamily="34" charset="0"/>
              </a:rPr>
              <a:t>ECE 3355 Electronics</a:t>
            </a:r>
          </a:p>
        </p:txBody>
      </p:sp>
      <p:sp>
        <p:nvSpPr>
          <p:cNvPr id="4103" name="Rectangle 7"/>
          <p:cNvSpPr>
            <a:spLocks noGrp="1" noChangeArrowheads="1"/>
          </p:cNvSpPr>
          <p:nvPr>
            <p:ph type="subTitle" idx="1"/>
          </p:nvPr>
        </p:nvSpPr>
        <p:spPr>
          <a:xfrm>
            <a:off x="762000" y="3505200"/>
            <a:ext cx="7924800" cy="3048000"/>
          </a:xfrm>
          <a:noFill/>
          <a:ln/>
        </p:spPr>
        <p:txBody>
          <a:bodyPr lIns="90488" tIns="44450" rIns="90488" bIns="44450"/>
          <a:lstStyle/>
          <a:p>
            <a:r>
              <a:rPr lang="en-US" dirty="0"/>
              <a:t>Lecture Notes</a:t>
            </a:r>
          </a:p>
          <a:p>
            <a:r>
              <a:rPr lang="en-US" dirty="0"/>
              <a:t>Set 2 – Version 52</a:t>
            </a:r>
          </a:p>
          <a:p>
            <a:r>
              <a:rPr lang="en-US" dirty="0"/>
              <a:t>Introduction to Electronics and Amplifiers</a:t>
            </a:r>
          </a:p>
          <a:p>
            <a:r>
              <a:rPr lang="en-US" dirty="0"/>
              <a:t>Dr. Dave Shattuck</a:t>
            </a:r>
          </a:p>
          <a:p>
            <a:r>
              <a:rPr lang="en-US" dirty="0"/>
              <a:t>Dept. of ECE, Univ. of Houston</a:t>
            </a: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t>Introduction to Electronics</a:t>
            </a:r>
          </a:p>
        </p:txBody>
      </p:sp>
      <p:sp>
        <p:nvSpPr>
          <p:cNvPr id="24579" name="Rectangle 3"/>
          <p:cNvSpPr>
            <a:spLocks noGrp="1" noChangeArrowheads="1"/>
          </p:cNvSpPr>
          <p:nvPr>
            <p:ph type="body" idx="1"/>
          </p:nvPr>
        </p:nvSpPr>
        <p:spPr/>
        <p:txBody>
          <a:bodyPr/>
          <a:lstStyle/>
          <a:p>
            <a:r>
              <a:rPr lang="en-US" dirty="0"/>
              <a:t>Read Chapter 1 in Sedra and Smith, 8</a:t>
            </a:r>
            <a:r>
              <a:rPr lang="en-US" baseline="30000" dirty="0"/>
              <a:t>th</a:t>
            </a:r>
            <a:r>
              <a:rPr lang="en-US" dirty="0"/>
              <a:t>  Edition.  We will cover most of this material, although not always in the same order or with the same emphasis.  Having more than one approach to the same material will hopefully help you to understand it better.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t>Introduction to Electronics</a:t>
            </a:r>
          </a:p>
        </p:txBody>
      </p:sp>
      <p:sp>
        <p:nvSpPr>
          <p:cNvPr id="26627" name="Rectangle 3"/>
          <p:cNvSpPr>
            <a:spLocks noGrp="1" noChangeArrowheads="1"/>
          </p:cNvSpPr>
          <p:nvPr>
            <p:ph type="body" idx="1"/>
          </p:nvPr>
        </p:nvSpPr>
        <p:spPr/>
        <p:txBody>
          <a:bodyPr/>
          <a:lstStyle/>
          <a:p>
            <a:r>
              <a:rPr lang="en-US"/>
              <a:t>Why do we study Electronics?</a:t>
            </a:r>
          </a:p>
          <a:p>
            <a:pPr lvl="1"/>
            <a:r>
              <a:rPr lang="en-US"/>
              <a:t>Answer:  Because it is a required part of the curriculum.</a:t>
            </a:r>
          </a:p>
          <a:p>
            <a:r>
              <a:rPr lang="en-US"/>
              <a:t>OK.  Why is Electronics a required part of the curriculum? </a:t>
            </a:r>
          </a:p>
          <a:p>
            <a:pPr lvl="1"/>
            <a:r>
              <a:rPr lang="en-US"/>
              <a:t>Answer:  Because electronic solutions to problems are reliable, flexible, easy to apply, and cheap.</a:t>
            </a:r>
          </a:p>
        </p:txBody>
      </p:sp>
      <p:pic>
        <p:nvPicPr>
          <p:cNvPr id="26628" name="Picture 4" descr="ag00029_"/>
          <p:cNvPicPr>
            <a:picLocks noChangeAspect="1" noChangeArrowheads="1" noCrop="1"/>
          </p:cNvPicPr>
          <p:nvPr/>
        </p:nvPicPr>
        <p:blipFill>
          <a:blip r:embed="rId2" cstate="print"/>
          <a:srcRect/>
          <a:stretch>
            <a:fillRect/>
          </a:stretch>
        </p:blipFill>
        <p:spPr bwMode="auto">
          <a:xfrm>
            <a:off x="7086600" y="5257800"/>
            <a:ext cx="2057400" cy="16319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dissolve">
                                      <p:cBhvr>
                                        <p:cTn id="7" dur="500"/>
                                        <p:tgtEl>
                                          <p:spTgt spid="26627">
                                            <p:txEl>
                                              <p:pRg st="0" end="0"/>
                                            </p:txEl>
                                          </p:spTgt>
                                        </p:tgtEl>
                                      </p:cBhvr>
                                    </p:animEffect>
                                  </p:childTnLst>
                                  <p:subTnLst>
                                    <p:animClr clrSpc="rgb" dir="cw">
                                      <p:cBhvr override="childStyle">
                                        <p:cTn dur="1" fill="hold" display="0" masterRel="nextClick" afterEffect="1"/>
                                        <p:tgtEl>
                                          <p:spTgt spid="26627">
                                            <p:txEl>
                                              <p:pRg st="0" end="0"/>
                                            </p:txEl>
                                          </p:spTgt>
                                        </p:tgtEl>
                                        <p:attrNameLst>
                                          <p:attrName>ppt_c</p:attrName>
                                        </p:attrNameLst>
                                      </p:cBhvr>
                                      <p:to>
                                        <a:schemeClr val="tx2"/>
                                      </p:to>
                                    </p:animClr>
                                  </p:sub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6627">
                                            <p:txEl>
                                              <p:pRg st="1" end="1"/>
                                            </p:txEl>
                                          </p:spTgt>
                                        </p:tgtEl>
                                        <p:attrNameLst>
                                          <p:attrName>style.visibility</p:attrName>
                                        </p:attrNameLst>
                                      </p:cBhvr>
                                      <p:to>
                                        <p:strVal val="visible"/>
                                      </p:to>
                                    </p:set>
                                    <p:animEffect transition="in" filter="dissolve">
                                      <p:cBhvr>
                                        <p:cTn id="12" dur="500"/>
                                        <p:tgtEl>
                                          <p:spTgt spid="26627">
                                            <p:txEl>
                                              <p:pRg st="1" end="1"/>
                                            </p:txEl>
                                          </p:spTgt>
                                        </p:tgtEl>
                                      </p:cBhvr>
                                    </p:animEffect>
                                  </p:childTnLst>
                                  <p:subTnLst>
                                    <p:animClr clrSpc="rgb" dir="cw">
                                      <p:cBhvr override="childStyle">
                                        <p:cTn dur="1" fill="hold" display="0" masterRel="nextClick" afterEffect="1"/>
                                        <p:tgtEl>
                                          <p:spTgt spid="26627">
                                            <p:txEl>
                                              <p:pRg st="1" end="1"/>
                                            </p:txEl>
                                          </p:spTgt>
                                        </p:tgtEl>
                                        <p:attrNameLst>
                                          <p:attrName>ppt_c</p:attrName>
                                        </p:attrNameLst>
                                      </p:cBhvr>
                                      <p:to>
                                        <a:schemeClr val="tx2"/>
                                      </p:to>
                                    </p:animClr>
                                  </p:sub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6627">
                                            <p:txEl>
                                              <p:pRg st="2" end="2"/>
                                            </p:txEl>
                                          </p:spTgt>
                                        </p:tgtEl>
                                        <p:attrNameLst>
                                          <p:attrName>style.visibility</p:attrName>
                                        </p:attrNameLst>
                                      </p:cBhvr>
                                      <p:to>
                                        <p:strVal val="visible"/>
                                      </p:to>
                                    </p:set>
                                    <p:animEffect transition="in" filter="dissolve">
                                      <p:cBhvr>
                                        <p:cTn id="17" dur="500"/>
                                        <p:tgtEl>
                                          <p:spTgt spid="26627">
                                            <p:txEl>
                                              <p:pRg st="2" end="2"/>
                                            </p:txEl>
                                          </p:spTgt>
                                        </p:tgtEl>
                                      </p:cBhvr>
                                    </p:animEffect>
                                  </p:childTnLst>
                                  <p:subTnLst>
                                    <p:animClr clrSpc="rgb" dir="cw">
                                      <p:cBhvr override="childStyle">
                                        <p:cTn dur="1" fill="hold" display="0" masterRel="nextClick" afterEffect="1"/>
                                        <p:tgtEl>
                                          <p:spTgt spid="26627">
                                            <p:txEl>
                                              <p:pRg st="2" end="2"/>
                                            </p:txEl>
                                          </p:spTgt>
                                        </p:tgtEl>
                                        <p:attrNameLst>
                                          <p:attrName>ppt_c</p:attrName>
                                        </p:attrNameLst>
                                      </p:cBhvr>
                                      <p:to>
                                        <a:schemeClr val="tx2"/>
                                      </p:to>
                                    </p:animClr>
                                  </p:sub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6627">
                                            <p:txEl>
                                              <p:pRg st="3" end="3"/>
                                            </p:txEl>
                                          </p:spTgt>
                                        </p:tgtEl>
                                        <p:attrNameLst>
                                          <p:attrName>style.visibility</p:attrName>
                                        </p:attrNameLst>
                                      </p:cBhvr>
                                      <p:to>
                                        <p:strVal val="visible"/>
                                      </p:to>
                                    </p:set>
                                    <p:animEffect transition="in" filter="dissolve">
                                      <p:cBhvr>
                                        <p:cTn id="22" dur="500"/>
                                        <p:tgtEl>
                                          <p:spTgt spid="26627">
                                            <p:txEl>
                                              <p:pRg st="3" end="3"/>
                                            </p:txEl>
                                          </p:spTgt>
                                        </p:tgtEl>
                                      </p:cBhvr>
                                    </p:animEffect>
                                  </p:childTnLst>
                                  <p:subTnLst>
                                    <p:animClr clrSpc="rgb" dir="cw">
                                      <p:cBhvr override="childStyle">
                                        <p:cTn dur="1" fill="hold" display="0" masterRel="nextClick" afterEffect="1"/>
                                        <p:tgtEl>
                                          <p:spTgt spid="26627">
                                            <p:txEl>
                                              <p:pRg st="3" end="3"/>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bldLvl="2"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t>Signals</a:t>
            </a:r>
          </a:p>
        </p:txBody>
      </p:sp>
      <p:sp>
        <p:nvSpPr>
          <p:cNvPr id="28675" name="Rectangle 3"/>
          <p:cNvSpPr>
            <a:spLocks noGrp="1" noChangeArrowheads="1"/>
          </p:cNvSpPr>
          <p:nvPr>
            <p:ph type="body" idx="1"/>
          </p:nvPr>
        </p:nvSpPr>
        <p:spPr>
          <a:xfrm>
            <a:off x="0" y="2514600"/>
            <a:ext cx="9144000" cy="4343400"/>
          </a:xfrm>
        </p:spPr>
        <p:txBody>
          <a:bodyPr/>
          <a:lstStyle/>
          <a:p>
            <a:r>
              <a:rPr lang="en-US"/>
              <a:t>Electronics is largely a field where we process signals.  Therefore, we need to understand what we mean by the word “signal”.  </a:t>
            </a:r>
          </a:p>
          <a:p>
            <a:r>
              <a:rPr lang="en-US">
                <a:cs typeface="Times New Roman" pitchFamily="18" charset="0"/>
              </a:rPr>
              <a:t>Signals are a means of conveying information.  Signals are inherently time varying quantities, since information is unpredictable, by definition.  There is no such thing as a “dc signal,” or a “constant signal”, strictly speaking.</a:t>
            </a:r>
            <a:r>
              <a:rPr lang="en-US"/>
              <a:t> </a:t>
            </a:r>
          </a:p>
        </p:txBody>
      </p:sp>
      <p:pic>
        <p:nvPicPr>
          <p:cNvPr id="28676" name="Picture 4" descr="bd05672_"/>
          <p:cNvPicPr>
            <a:picLocks noChangeAspect="1" noChangeArrowheads="1"/>
          </p:cNvPicPr>
          <p:nvPr/>
        </p:nvPicPr>
        <p:blipFill>
          <a:blip r:embed="rId2" cstate="print"/>
          <a:srcRect/>
          <a:stretch>
            <a:fillRect/>
          </a:stretch>
        </p:blipFill>
        <p:spPr bwMode="auto">
          <a:xfrm>
            <a:off x="6553200" y="0"/>
            <a:ext cx="2590800" cy="250666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dissolve">
                                      <p:cBhvr>
                                        <p:cTn id="7" dur="500"/>
                                        <p:tgtEl>
                                          <p:spTgt spid="28675">
                                            <p:txEl>
                                              <p:pRg st="0" end="0"/>
                                            </p:txEl>
                                          </p:spTgt>
                                        </p:tgtEl>
                                      </p:cBhvr>
                                    </p:animEffect>
                                  </p:childTnLst>
                                  <p:subTnLst>
                                    <p:animClr clrSpc="rgb" dir="cw">
                                      <p:cBhvr override="childStyle">
                                        <p:cTn dur="1" fill="hold" display="0" masterRel="nextClick" afterEffect="1"/>
                                        <p:tgtEl>
                                          <p:spTgt spid="28675">
                                            <p:txEl>
                                              <p:pRg st="0" end="0"/>
                                            </p:txEl>
                                          </p:spTgt>
                                        </p:tgtEl>
                                        <p:attrNameLst>
                                          <p:attrName>ppt_c</p:attrName>
                                        </p:attrNameLst>
                                      </p:cBhvr>
                                      <p:to>
                                        <a:schemeClr val="tx2"/>
                                      </p:to>
                                    </p:animClr>
                                  </p:sub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8675">
                                            <p:txEl>
                                              <p:pRg st="1" end="1"/>
                                            </p:txEl>
                                          </p:spTgt>
                                        </p:tgtEl>
                                        <p:attrNameLst>
                                          <p:attrName>style.visibility</p:attrName>
                                        </p:attrNameLst>
                                      </p:cBhvr>
                                      <p:to>
                                        <p:strVal val="visible"/>
                                      </p:to>
                                    </p:set>
                                    <p:animEffect transition="in" filter="dissolve">
                                      <p:cBhvr>
                                        <p:cTn id="12" dur="500"/>
                                        <p:tgtEl>
                                          <p:spTgt spid="28675">
                                            <p:txEl>
                                              <p:pRg st="1" end="1"/>
                                            </p:txEl>
                                          </p:spTgt>
                                        </p:tgtEl>
                                      </p:cBhvr>
                                    </p:animEffect>
                                  </p:childTnLst>
                                  <p:subTnLst>
                                    <p:animClr clrSpc="rgb" dir="cw">
                                      <p:cBhvr override="childStyle">
                                        <p:cTn dur="1" fill="hold" display="0" masterRel="nextClick" afterEffect="1"/>
                                        <p:tgtEl>
                                          <p:spTgt spid="28675">
                                            <p:txEl>
                                              <p:pRg st="1" end="1"/>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t>Signals</a:t>
            </a:r>
          </a:p>
        </p:txBody>
      </p:sp>
      <p:sp>
        <p:nvSpPr>
          <p:cNvPr id="29699" name="Rectangle 3"/>
          <p:cNvSpPr>
            <a:spLocks noGrp="1" noChangeArrowheads="1"/>
          </p:cNvSpPr>
          <p:nvPr>
            <p:ph type="body" idx="1"/>
          </p:nvPr>
        </p:nvSpPr>
        <p:spPr>
          <a:xfrm>
            <a:off x="0" y="2514600"/>
            <a:ext cx="9144000" cy="4343400"/>
          </a:xfrm>
        </p:spPr>
        <p:txBody>
          <a:bodyPr/>
          <a:lstStyle/>
          <a:p>
            <a:pPr>
              <a:lnSpc>
                <a:spcPct val="90000"/>
              </a:lnSpc>
            </a:pPr>
            <a:r>
              <a:rPr lang="en-US">
                <a:cs typeface="Times New Roman" pitchFamily="18" charset="0"/>
              </a:rPr>
              <a:t>Example of information:  Phone conversation.</a:t>
            </a:r>
          </a:p>
          <a:p>
            <a:pPr>
              <a:lnSpc>
                <a:spcPct val="90000"/>
              </a:lnSpc>
            </a:pPr>
            <a:r>
              <a:rPr lang="en-US">
                <a:cs typeface="Times New Roman" pitchFamily="18" charset="0"/>
              </a:rPr>
              <a:t>Example of no information:  Phone conversation between me and my grandmother.  This conversation is completely predictable.</a:t>
            </a:r>
            <a:endParaRPr lang="en-US"/>
          </a:p>
        </p:txBody>
      </p:sp>
      <p:pic>
        <p:nvPicPr>
          <p:cNvPr id="29702" name="Picture 6" descr="ag00468_"/>
          <p:cNvPicPr>
            <a:picLocks noChangeAspect="1" noChangeArrowheads="1" noCrop="1"/>
          </p:cNvPicPr>
          <p:nvPr/>
        </p:nvPicPr>
        <p:blipFill>
          <a:blip r:embed="rId2" cstate="print"/>
          <a:srcRect/>
          <a:stretch>
            <a:fillRect/>
          </a:stretch>
        </p:blipFill>
        <p:spPr bwMode="auto">
          <a:xfrm>
            <a:off x="5791200" y="228600"/>
            <a:ext cx="2590800" cy="2297113"/>
          </a:xfrm>
          <a:prstGeom prst="rect">
            <a:avLst/>
          </a:prstGeom>
          <a:noFill/>
        </p:spPr>
      </p:pic>
      <p:pic>
        <p:nvPicPr>
          <p:cNvPr id="29703" name="Picture 7" descr="ph01817j"/>
          <p:cNvPicPr>
            <a:picLocks noChangeAspect="1" noChangeArrowheads="1"/>
          </p:cNvPicPr>
          <p:nvPr/>
        </p:nvPicPr>
        <p:blipFill>
          <a:blip r:embed="rId3" cstate="print"/>
          <a:srcRect/>
          <a:stretch>
            <a:fillRect/>
          </a:stretch>
        </p:blipFill>
        <p:spPr bwMode="auto">
          <a:xfrm>
            <a:off x="672830" y="4572000"/>
            <a:ext cx="2743200" cy="180975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t>Signals</a:t>
            </a:r>
          </a:p>
        </p:txBody>
      </p:sp>
      <p:sp>
        <p:nvSpPr>
          <p:cNvPr id="31747" name="Rectangle 3"/>
          <p:cNvSpPr>
            <a:spLocks noGrp="1" noChangeArrowheads="1"/>
          </p:cNvSpPr>
          <p:nvPr>
            <p:ph type="body" idx="1"/>
          </p:nvPr>
        </p:nvSpPr>
        <p:spPr>
          <a:xfrm>
            <a:off x="0" y="1676400"/>
            <a:ext cx="9144000" cy="5181600"/>
          </a:xfrm>
        </p:spPr>
        <p:txBody>
          <a:bodyPr/>
          <a:lstStyle/>
          <a:p>
            <a:r>
              <a:rPr lang="en-US">
                <a:cs typeface="Times New Roman" pitchFamily="18" charset="0"/>
              </a:rPr>
              <a:t>Electronics is largely a way to process signals.  We use voltage or current to represent signals.  As the signal changes with time, so does the voltage or the current.</a:t>
            </a:r>
          </a:p>
        </p:txBody>
      </p:sp>
      <p:sp>
        <p:nvSpPr>
          <p:cNvPr id="31749" name="Rectangle 5"/>
          <p:cNvSpPr>
            <a:spLocks noChangeArrowheads="1"/>
          </p:cNvSpPr>
          <p:nvPr/>
        </p:nvSpPr>
        <p:spPr bwMode="auto">
          <a:xfrm>
            <a:off x="1143000" y="585788"/>
            <a:ext cx="9144000" cy="0"/>
          </a:xfrm>
          <a:prstGeom prst="rect">
            <a:avLst/>
          </a:prstGeom>
          <a:noFill/>
          <a:ln w="12700">
            <a:noFill/>
            <a:miter lim="800000"/>
            <a:headEnd/>
            <a:tailEnd/>
          </a:ln>
          <a:effectLst/>
        </p:spPr>
        <p:txBody>
          <a:bodyPr>
            <a:spAutoFit/>
          </a:bodyPr>
          <a:lstStyle/>
          <a:p>
            <a:endParaRPr lang="en-US"/>
          </a:p>
        </p:txBody>
      </p:sp>
      <p:pic>
        <p:nvPicPr>
          <p:cNvPr id="31748" name="Picture 4"/>
          <p:cNvPicPr>
            <a:picLocks noChangeAspect="1" noChangeArrowheads="1"/>
          </p:cNvPicPr>
          <p:nvPr/>
        </p:nvPicPr>
        <p:blipFill>
          <a:blip r:embed="rId2" cstate="print"/>
          <a:srcRect l="12222" t="49078" r="10001"/>
          <a:stretch>
            <a:fillRect/>
          </a:stretch>
        </p:blipFill>
        <p:spPr bwMode="auto">
          <a:xfrm>
            <a:off x="457200" y="3733800"/>
            <a:ext cx="5334000" cy="2895600"/>
          </a:xfrm>
          <a:prstGeom prst="rect">
            <a:avLst/>
          </a:prstGeom>
          <a:noFill/>
        </p:spPr>
      </p:pic>
      <p:sp>
        <p:nvSpPr>
          <p:cNvPr id="31750" name="Text Box 6"/>
          <p:cNvSpPr txBox="1">
            <a:spLocks noChangeArrowheads="1"/>
          </p:cNvSpPr>
          <p:nvPr/>
        </p:nvSpPr>
        <p:spPr bwMode="auto">
          <a:xfrm>
            <a:off x="6080125" y="5943600"/>
            <a:ext cx="3063875" cy="641350"/>
          </a:xfrm>
          <a:prstGeom prst="rect">
            <a:avLst/>
          </a:prstGeom>
          <a:noFill/>
          <a:ln w="12700">
            <a:noFill/>
            <a:miter lim="800000"/>
            <a:headEnd/>
            <a:tailEnd/>
          </a:ln>
          <a:effectLst/>
        </p:spPr>
        <p:txBody>
          <a:bodyPr>
            <a:spAutoFit/>
          </a:bodyPr>
          <a:lstStyle/>
          <a:p>
            <a:r>
              <a:rPr lang="en-US" sz="1800"/>
              <a:t>Picture taken from Hambley, 1</a:t>
            </a:r>
            <a:r>
              <a:rPr lang="en-US" sz="1800" baseline="30000"/>
              <a:t>st</a:t>
            </a:r>
            <a:r>
              <a:rPr lang="en-US" sz="1800"/>
              <a:t> Edition</a:t>
            </a:r>
          </a:p>
        </p:txBody>
      </p:sp>
      <mc:AlternateContent xmlns:mc="http://schemas.openxmlformats.org/markup-compatibility/2006" xmlns:p14="http://schemas.microsoft.com/office/powerpoint/2010/main">
        <mc:Choice Requires="p14">
          <p:contentPart p14:bwMode="auto" r:id="rId3">
            <p14:nvContentPartPr>
              <p14:cNvPr id="31752" name="Ink 8"/>
              <p14:cNvContentPartPr>
                <a14:cpLocks xmlns:a14="http://schemas.microsoft.com/office/drawing/2010/main" noRot="1" noChangeAspect="1" noEditPoints="1" noChangeArrowheads="1" noChangeShapeType="1"/>
              </p14:cNvContentPartPr>
              <p14:nvPr/>
            </p14:nvContentPartPr>
            <p14:xfrm>
              <a:off x="3952875" y="4703763"/>
              <a:ext cx="6350" cy="15875"/>
            </p14:xfrm>
          </p:contentPart>
        </mc:Choice>
        <mc:Fallback xmlns="">
          <p:pic>
            <p:nvPicPr>
              <p:cNvPr id="31752" name="Ink 8"/>
              <p:cNvPicPr>
                <a:picLocks noRot="1" noChangeAspect="1" noEditPoints="1" noChangeArrowheads="1" noChangeShapeType="1"/>
              </p:cNvPicPr>
              <p:nvPr/>
            </p:nvPicPr>
            <p:blipFill>
              <a:blip r:embed="rId6"/>
              <a:stretch>
                <a:fillRect/>
              </a:stretch>
            </p:blipFill>
            <p:spPr>
              <a:xfrm>
                <a:off x="3940528" y="4690053"/>
                <a:ext cx="29986" cy="35358"/>
              </a:xfrm>
              <a:prstGeom prst="rect">
                <a:avLst/>
              </a:prstGeom>
            </p:spPr>
          </p:pic>
        </mc:Fallback>
      </mc:AlternateContent>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t>Analog and Digital Signals</a:t>
            </a:r>
          </a:p>
        </p:txBody>
      </p:sp>
      <p:sp>
        <p:nvSpPr>
          <p:cNvPr id="33795" name="Rectangle 3"/>
          <p:cNvSpPr>
            <a:spLocks noGrp="1" noChangeArrowheads="1"/>
          </p:cNvSpPr>
          <p:nvPr>
            <p:ph type="body" idx="1"/>
          </p:nvPr>
        </p:nvSpPr>
        <p:spPr>
          <a:xfrm>
            <a:off x="0" y="1676400"/>
            <a:ext cx="9144000" cy="5181600"/>
          </a:xfrm>
        </p:spPr>
        <p:txBody>
          <a:bodyPr/>
          <a:lstStyle/>
          <a:p>
            <a:r>
              <a:rPr lang="en-US" dirty="0">
                <a:cs typeface="Times New Roman" pitchFamily="18" charset="0"/>
              </a:rPr>
              <a:t>Signals are a means of conveying information.  Signals are inherently time varying quantities, since information is unpredictable, by definition. </a:t>
            </a:r>
            <a:endParaRPr lang="en-US" dirty="0"/>
          </a:p>
          <a:p>
            <a:r>
              <a:rPr lang="en-US" dirty="0">
                <a:cs typeface="Times New Roman" pitchFamily="18" charset="0"/>
              </a:rPr>
              <a:t>We can have </a:t>
            </a:r>
            <a:r>
              <a:rPr lang="en-US" b="1" dirty="0">
                <a:cs typeface="Times New Roman" pitchFamily="18" charset="0"/>
              </a:rPr>
              <a:t>analog and digital</a:t>
            </a:r>
            <a:r>
              <a:rPr lang="en-US" dirty="0">
                <a:cs typeface="Times New Roman" pitchFamily="18" charset="0"/>
              </a:rPr>
              <a:t> signals.</a:t>
            </a:r>
          </a:p>
          <a:p>
            <a:r>
              <a:rPr lang="en-US" b="1" dirty="0">
                <a:cs typeface="Times New Roman" pitchFamily="18" charset="0"/>
              </a:rPr>
              <a:t>Analog</a:t>
            </a:r>
            <a:r>
              <a:rPr lang="en-US" dirty="0">
                <a:cs typeface="Times New Roman" pitchFamily="18" charset="0"/>
              </a:rPr>
              <a:t> signals are signals that can take on a continuum of values, continuously with time.</a:t>
            </a:r>
          </a:p>
          <a:p>
            <a:r>
              <a:rPr lang="en-US" b="1" dirty="0">
                <a:cs typeface="Times New Roman" pitchFamily="18" charset="0"/>
              </a:rPr>
              <a:t>Digital</a:t>
            </a:r>
            <a:r>
              <a:rPr lang="en-US" dirty="0">
                <a:cs typeface="Times New Roman" pitchFamily="18" charset="0"/>
              </a:rPr>
              <a:t> signals are signals that take on discrete values, at discrete points in time.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t>Analog and Digital Signals</a:t>
            </a:r>
          </a:p>
        </p:txBody>
      </p:sp>
      <p:sp>
        <p:nvSpPr>
          <p:cNvPr id="34819" name="Rectangle 3"/>
          <p:cNvSpPr>
            <a:spLocks noGrp="1" noChangeArrowheads="1"/>
          </p:cNvSpPr>
          <p:nvPr>
            <p:ph type="body" idx="1"/>
          </p:nvPr>
        </p:nvSpPr>
        <p:spPr>
          <a:xfrm>
            <a:off x="0" y="1524000"/>
            <a:ext cx="9144000" cy="3200400"/>
          </a:xfrm>
        </p:spPr>
        <p:txBody>
          <a:bodyPr/>
          <a:lstStyle/>
          <a:p>
            <a:r>
              <a:rPr lang="en-US" sz="2800" b="1" dirty="0">
                <a:cs typeface="Times New Roman" pitchFamily="18" charset="0"/>
              </a:rPr>
              <a:t>Analog</a:t>
            </a:r>
            <a:r>
              <a:rPr lang="en-US" sz="2800" dirty="0">
                <a:cs typeface="Times New Roman" pitchFamily="18" charset="0"/>
              </a:rPr>
              <a:t> signals are signals that can take on a continuum of values, continuously with time.  </a:t>
            </a:r>
            <a:r>
              <a:rPr lang="en-US" sz="2800" b="1" dirty="0">
                <a:cs typeface="Times New Roman" pitchFamily="18" charset="0"/>
              </a:rPr>
              <a:t>Digital</a:t>
            </a:r>
            <a:r>
              <a:rPr lang="en-US" sz="2800" dirty="0">
                <a:cs typeface="Times New Roman" pitchFamily="18" charset="0"/>
              </a:rPr>
              <a:t> signals are signals that take on discrete values, at discrete points in time.</a:t>
            </a:r>
          </a:p>
          <a:p>
            <a:r>
              <a:rPr lang="en-US" sz="2800" dirty="0">
                <a:cs typeface="Times New Roman" pitchFamily="18" charset="0"/>
              </a:rPr>
              <a:t>Most real signals are analog.  Digital signals seem to be moving into more and more areas.  Which is better, analog or digital?  </a:t>
            </a:r>
          </a:p>
        </p:txBody>
      </p:sp>
      <p:sp>
        <p:nvSpPr>
          <p:cNvPr id="34820" name="Text Box 4"/>
          <p:cNvSpPr txBox="1">
            <a:spLocks noChangeArrowheads="1"/>
          </p:cNvSpPr>
          <p:nvPr/>
        </p:nvSpPr>
        <p:spPr bwMode="auto">
          <a:xfrm>
            <a:off x="288925" y="4845050"/>
            <a:ext cx="8855075" cy="2012950"/>
          </a:xfrm>
          <a:prstGeom prst="rect">
            <a:avLst/>
          </a:prstGeom>
          <a:noFill/>
          <a:ln w="12700">
            <a:noFill/>
            <a:miter lim="800000"/>
            <a:headEnd/>
            <a:tailEnd/>
          </a:ln>
          <a:effectLst/>
        </p:spPr>
        <p:txBody>
          <a:bodyPr>
            <a:spAutoFit/>
          </a:bodyPr>
          <a:lstStyle/>
          <a:p>
            <a:pPr>
              <a:lnSpc>
                <a:spcPct val="90000"/>
              </a:lnSpc>
              <a:spcBef>
                <a:spcPct val="20000"/>
              </a:spcBef>
              <a:buFontTx/>
              <a:buChar char="•"/>
            </a:pPr>
            <a:r>
              <a:rPr lang="en-US" sz="2800" dirty="0">
                <a:solidFill>
                  <a:schemeClr val="tx2"/>
                </a:solidFill>
                <a:cs typeface="Times New Roman" pitchFamily="18" charset="0"/>
              </a:rPr>
              <a:t>Answer:  It depends.  Despite great debate, the answer depends on the application, the state of the art, and sometimes $.  Eventually, most signals must be analog, but the choice of when and how to convert is the kind of thing an engineer is paid to decide. </a:t>
            </a:r>
            <a:endParaRPr lang="en-US" dirty="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4820"/>
                                        </p:tgtEl>
                                        <p:attrNameLst>
                                          <p:attrName>style.visibility</p:attrName>
                                        </p:attrNameLst>
                                      </p:cBhvr>
                                      <p:to>
                                        <p:strVal val="visible"/>
                                      </p:to>
                                    </p:set>
                                    <p:animEffect transition="in" filter="fade">
                                      <p:cBhvr>
                                        <p:cTn id="7" dur="1000"/>
                                        <p:tgtEl>
                                          <p:spTgt spid="34820"/>
                                        </p:tgtEl>
                                      </p:cBhvr>
                                    </p:animEffect>
                                    <p:anim calcmode="lin" valueType="num">
                                      <p:cBhvr>
                                        <p:cTn id="8" dur="1000" fill="hold"/>
                                        <p:tgtEl>
                                          <p:spTgt spid="34820"/>
                                        </p:tgtEl>
                                        <p:attrNameLst>
                                          <p:attrName>ppt_x</p:attrName>
                                        </p:attrNameLst>
                                      </p:cBhvr>
                                      <p:tavLst>
                                        <p:tav tm="0">
                                          <p:val>
                                            <p:strVal val="#ppt_x"/>
                                          </p:val>
                                        </p:tav>
                                        <p:tav tm="100000">
                                          <p:val>
                                            <p:strVal val="#ppt_x"/>
                                          </p:val>
                                        </p:tav>
                                      </p:tavLst>
                                    </p:anim>
                                    <p:anim calcmode="lin" valueType="num">
                                      <p:cBhvr>
                                        <p:cTn id="9" dur="1000" fill="hold"/>
                                        <p:tgtEl>
                                          <p:spTgt spid="348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t>Amplifiers </a:t>
            </a:r>
          </a:p>
        </p:txBody>
      </p:sp>
      <p:sp>
        <p:nvSpPr>
          <p:cNvPr id="35843" name="Rectangle 3"/>
          <p:cNvSpPr>
            <a:spLocks noGrp="1" noChangeArrowheads="1"/>
          </p:cNvSpPr>
          <p:nvPr>
            <p:ph type="body" idx="1"/>
          </p:nvPr>
        </p:nvSpPr>
        <p:spPr>
          <a:xfrm>
            <a:off x="0" y="1676400"/>
            <a:ext cx="9144000" cy="2819400"/>
          </a:xfrm>
        </p:spPr>
        <p:txBody>
          <a:bodyPr/>
          <a:lstStyle/>
          <a:p>
            <a:r>
              <a:rPr lang="en-US" dirty="0">
                <a:cs typeface="Times New Roman" pitchFamily="18" charset="0"/>
              </a:rPr>
              <a:t>Amplifiers form the basis for much of this course.  It makes sense that we try to understand them.  </a:t>
            </a:r>
          </a:p>
          <a:p>
            <a:r>
              <a:rPr lang="en-US" dirty="0">
                <a:cs typeface="Times New Roman" pitchFamily="18" charset="0"/>
              </a:rPr>
              <a:t>The key idea is that amplifiers give us </a:t>
            </a:r>
            <a:r>
              <a:rPr lang="en-US" b="1" dirty="0">
                <a:cs typeface="Times New Roman" pitchFamily="18" charset="0"/>
              </a:rPr>
              <a:t>power</a:t>
            </a:r>
            <a:r>
              <a:rPr lang="en-US" dirty="0">
                <a:cs typeface="Times New Roman" pitchFamily="18" charset="0"/>
              </a:rPr>
              <a:t> gain.</a:t>
            </a:r>
          </a:p>
        </p:txBody>
      </p:sp>
      <p:pic>
        <p:nvPicPr>
          <p:cNvPr id="35844" name="Picture 4" descr="bd05049_"/>
          <p:cNvPicPr>
            <a:picLocks noChangeAspect="1" noChangeArrowheads="1"/>
          </p:cNvPicPr>
          <p:nvPr/>
        </p:nvPicPr>
        <p:blipFill>
          <a:blip r:embed="rId2" cstate="print"/>
          <a:srcRect/>
          <a:stretch>
            <a:fillRect/>
          </a:stretch>
        </p:blipFill>
        <p:spPr bwMode="auto">
          <a:xfrm>
            <a:off x="2819400" y="4495800"/>
            <a:ext cx="3265488" cy="219075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5"/>
          <p:cNvSpPr>
            <a:spLocks noChangeArrowheads="1"/>
          </p:cNvSpPr>
          <p:nvPr/>
        </p:nvSpPr>
        <p:spPr bwMode="auto">
          <a:xfrm>
            <a:off x="6019800" y="3200400"/>
            <a:ext cx="3124200" cy="3657600"/>
          </a:xfrm>
          <a:prstGeom prst="rect">
            <a:avLst/>
          </a:prstGeom>
          <a:solidFill>
            <a:schemeClr val="tx2"/>
          </a:solidFill>
          <a:ln w="12700">
            <a:solidFill>
              <a:schemeClr val="tx1"/>
            </a:solidFill>
            <a:miter lim="800000"/>
            <a:headEnd/>
            <a:tailEnd/>
          </a:ln>
          <a:effectLst/>
        </p:spPr>
        <p:txBody>
          <a:bodyPr wrap="none" anchor="ctr"/>
          <a:lstStyle/>
          <a:p>
            <a:endParaRPr lang="en-US"/>
          </a:p>
        </p:txBody>
      </p:sp>
      <p:sp>
        <p:nvSpPr>
          <p:cNvPr id="36866" name="Rectangle 2"/>
          <p:cNvSpPr>
            <a:spLocks noGrp="1" noChangeArrowheads="1"/>
          </p:cNvSpPr>
          <p:nvPr>
            <p:ph type="title"/>
          </p:nvPr>
        </p:nvSpPr>
        <p:spPr/>
        <p:txBody>
          <a:bodyPr/>
          <a:lstStyle/>
          <a:p>
            <a:r>
              <a:rPr lang="en-US"/>
              <a:t>Amplifiers </a:t>
            </a:r>
          </a:p>
        </p:txBody>
      </p:sp>
      <p:sp>
        <p:nvSpPr>
          <p:cNvPr id="36867" name="Rectangle 3"/>
          <p:cNvSpPr>
            <a:spLocks noGrp="1" noChangeArrowheads="1"/>
          </p:cNvSpPr>
          <p:nvPr>
            <p:ph type="body" idx="1"/>
          </p:nvPr>
        </p:nvSpPr>
        <p:spPr>
          <a:xfrm>
            <a:off x="0" y="1676400"/>
            <a:ext cx="5791200" cy="5181600"/>
          </a:xfrm>
        </p:spPr>
        <p:txBody>
          <a:bodyPr/>
          <a:lstStyle/>
          <a:p>
            <a:r>
              <a:rPr lang="en-US" dirty="0">
                <a:solidFill>
                  <a:schemeClr val="tx2"/>
                </a:solidFill>
                <a:cs typeface="Times New Roman" pitchFamily="18" charset="0"/>
              </a:rPr>
              <a:t>Amplifiers form the basis for much of this course.  It makes sense that we try to understand them.  </a:t>
            </a:r>
          </a:p>
          <a:p>
            <a:r>
              <a:rPr lang="en-US" dirty="0">
                <a:solidFill>
                  <a:schemeClr val="tx2"/>
                </a:solidFill>
                <a:cs typeface="Times New Roman" pitchFamily="18" charset="0"/>
              </a:rPr>
              <a:t>The key idea is that amplifiers give us </a:t>
            </a:r>
            <a:r>
              <a:rPr lang="en-US" b="1" dirty="0">
                <a:solidFill>
                  <a:schemeClr val="tx2"/>
                </a:solidFill>
                <a:cs typeface="Times New Roman" pitchFamily="18" charset="0"/>
              </a:rPr>
              <a:t>power</a:t>
            </a:r>
            <a:r>
              <a:rPr lang="en-US" dirty="0">
                <a:solidFill>
                  <a:schemeClr val="tx2"/>
                </a:solidFill>
                <a:cs typeface="Times New Roman" pitchFamily="18" charset="0"/>
              </a:rPr>
              <a:t> gain.</a:t>
            </a:r>
          </a:p>
          <a:p>
            <a:r>
              <a:rPr lang="en-US" dirty="0">
                <a:cs typeface="Times New Roman" pitchFamily="18" charset="0"/>
              </a:rPr>
              <a:t>How do we get an amplifier?  How do we do it?</a:t>
            </a:r>
          </a:p>
        </p:txBody>
      </p:sp>
      <p:pic>
        <p:nvPicPr>
          <p:cNvPr id="36868" name="Picture 4" descr="en00615_"/>
          <p:cNvPicPr>
            <a:picLocks noChangeAspect="1" noChangeArrowheads="1"/>
          </p:cNvPicPr>
          <p:nvPr/>
        </p:nvPicPr>
        <p:blipFill>
          <a:blip r:embed="rId2" cstate="print"/>
          <a:srcRect/>
          <a:stretch>
            <a:fillRect/>
          </a:stretch>
        </p:blipFill>
        <p:spPr bwMode="auto">
          <a:xfrm>
            <a:off x="6075363" y="3389313"/>
            <a:ext cx="3068637" cy="3468687"/>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title"/>
          </p:nvPr>
        </p:nvSpPr>
        <p:spPr/>
        <p:txBody>
          <a:bodyPr/>
          <a:lstStyle/>
          <a:p>
            <a:r>
              <a:rPr lang="en-US"/>
              <a:t>Amplifiers </a:t>
            </a:r>
          </a:p>
        </p:txBody>
      </p:sp>
      <p:sp>
        <p:nvSpPr>
          <p:cNvPr id="37892" name="Rectangle 4"/>
          <p:cNvSpPr>
            <a:spLocks noGrp="1" noChangeArrowheads="1"/>
          </p:cNvSpPr>
          <p:nvPr>
            <p:ph type="body" idx="1"/>
          </p:nvPr>
        </p:nvSpPr>
        <p:spPr>
          <a:xfrm>
            <a:off x="0" y="1676400"/>
            <a:ext cx="6781800" cy="5181600"/>
          </a:xfrm>
        </p:spPr>
        <p:txBody>
          <a:bodyPr/>
          <a:lstStyle/>
          <a:p>
            <a:r>
              <a:rPr lang="en-US">
                <a:cs typeface="Times New Roman" pitchFamily="18" charset="0"/>
              </a:rPr>
              <a:t>How do we get an amplifier?  How do we do it?</a:t>
            </a:r>
          </a:p>
          <a:p>
            <a:r>
              <a:rPr lang="en-US">
                <a:cs typeface="Times New Roman" pitchFamily="18" charset="0"/>
              </a:rPr>
              <a:t>It requires a new kind of component.  We invariably use the transistor.  (Another type of device that would work is the vacuum tube.)  We will study the physics of this “transistor” device later.</a:t>
            </a:r>
          </a:p>
        </p:txBody>
      </p:sp>
      <p:grpSp>
        <p:nvGrpSpPr>
          <p:cNvPr id="37894" name="Group 6"/>
          <p:cNvGrpSpPr>
            <a:grpSpLocks/>
          </p:cNvGrpSpPr>
          <p:nvPr/>
        </p:nvGrpSpPr>
        <p:grpSpPr bwMode="auto">
          <a:xfrm>
            <a:off x="6781800" y="4419600"/>
            <a:ext cx="2362200" cy="2438400"/>
            <a:chOff x="3792" y="2016"/>
            <a:chExt cx="1968" cy="2304"/>
          </a:xfrm>
        </p:grpSpPr>
        <p:sp>
          <p:nvSpPr>
            <p:cNvPr id="37890" name="Rectangle 2"/>
            <p:cNvSpPr>
              <a:spLocks noChangeArrowheads="1"/>
            </p:cNvSpPr>
            <p:nvPr/>
          </p:nvSpPr>
          <p:spPr bwMode="auto">
            <a:xfrm>
              <a:off x="3792" y="2016"/>
              <a:ext cx="1968" cy="2304"/>
            </a:xfrm>
            <a:prstGeom prst="rect">
              <a:avLst/>
            </a:prstGeom>
            <a:solidFill>
              <a:schemeClr val="tx2"/>
            </a:solidFill>
            <a:ln w="12700">
              <a:solidFill>
                <a:schemeClr val="tx1"/>
              </a:solidFill>
              <a:miter lim="800000"/>
              <a:headEnd/>
              <a:tailEnd/>
            </a:ln>
            <a:effectLst/>
          </p:spPr>
          <p:txBody>
            <a:bodyPr wrap="none" anchor="ctr"/>
            <a:lstStyle/>
            <a:p>
              <a:endParaRPr lang="en-US"/>
            </a:p>
          </p:txBody>
        </p:sp>
        <p:pic>
          <p:nvPicPr>
            <p:cNvPr id="37893" name="Picture 5" descr="en00615_"/>
            <p:cNvPicPr>
              <a:picLocks noChangeAspect="1" noChangeArrowheads="1"/>
            </p:cNvPicPr>
            <p:nvPr/>
          </p:nvPicPr>
          <p:blipFill>
            <a:blip r:embed="rId2" cstate="print"/>
            <a:srcRect/>
            <a:stretch>
              <a:fillRect/>
            </a:stretch>
          </p:blipFill>
          <p:spPr bwMode="auto">
            <a:xfrm>
              <a:off x="3827" y="2135"/>
              <a:ext cx="1933" cy="2185"/>
            </a:xfrm>
            <a:prstGeom prst="rect">
              <a:avLst/>
            </a:prstGeom>
            <a:noFill/>
          </p:spPr>
        </p:pic>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a:ln/>
        </p:spPr>
        <p:txBody>
          <a:bodyPr lIns="90488" tIns="44450" rIns="90488" bIns="44450"/>
          <a:lstStyle/>
          <a:p>
            <a:r>
              <a:rPr lang="en-US" sz="3600" b="1" dirty="0"/>
              <a:t>Circuit Analysis Tools</a:t>
            </a:r>
          </a:p>
        </p:txBody>
      </p:sp>
      <p:sp>
        <p:nvSpPr>
          <p:cNvPr id="6147" name="Rectangle 3"/>
          <p:cNvSpPr>
            <a:spLocks noGrp="1" noChangeArrowheads="1"/>
          </p:cNvSpPr>
          <p:nvPr>
            <p:ph type="body" idx="1"/>
          </p:nvPr>
        </p:nvSpPr>
        <p:spPr>
          <a:noFill/>
          <a:ln/>
        </p:spPr>
        <p:txBody>
          <a:bodyPr lIns="90488" tIns="44450" rIns="90488" bIns="44450"/>
          <a:lstStyle/>
          <a:p>
            <a:pPr>
              <a:buFontTx/>
              <a:buNone/>
            </a:pPr>
            <a:r>
              <a:rPr lang="en-US" dirty="0"/>
              <a:t>	 In this course, we will need to have our Circuit Analysis (ECE 2201 and 2202) tools well in hand.  We will need:</a:t>
            </a:r>
          </a:p>
          <a:p>
            <a:r>
              <a:rPr lang="en-US" sz="2400" dirty="0"/>
              <a:t>Loop and Node analysis</a:t>
            </a:r>
          </a:p>
          <a:p>
            <a:r>
              <a:rPr lang="en-US" sz="2400" dirty="0" err="1"/>
              <a:t>Thévenin’s</a:t>
            </a:r>
            <a:r>
              <a:rPr lang="en-US" sz="2400" dirty="0"/>
              <a:t> and Norton's Theorems</a:t>
            </a:r>
          </a:p>
          <a:p>
            <a:r>
              <a:rPr lang="en-US" sz="2400" dirty="0"/>
              <a:t>Defining equations for Inductors and Capacitors</a:t>
            </a:r>
          </a:p>
          <a:p>
            <a:r>
              <a:rPr lang="en-US" sz="2400" dirty="0"/>
              <a:t>RL and RC circuit analysis </a:t>
            </a:r>
          </a:p>
          <a:p>
            <a:r>
              <a:rPr lang="en-US" sz="2400" dirty="0"/>
              <a:t>AC circuit analysis, phasors </a:t>
            </a: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dirty="0"/>
              <a:t>Amplifiers </a:t>
            </a:r>
          </a:p>
        </p:txBody>
      </p:sp>
      <p:sp>
        <p:nvSpPr>
          <p:cNvPr id="38915" name="Rectangle 3"/>
          <p:cNvSpPr>
            <a:spLocks noGrp="1" noChangeArrowheads="1"/>
          </p:cNvSpPr>
          <p:nvPr>
            <p:ph type="body" idx="1"/>
          </p:nvPr>
        </p:nvSpPr>
        <p:spPr>
          <a:xfrm>
            <a:off x="0" y="1676400"/>
            <a:ext cx="6781800" cy="5181600"/>
          </a:xfrm>
        </p:spPr>
        <p:txBody>
          <a:bodyPr/>
          <a:lstStyle/>
          <a:p>
            <a:pPr marL="458788" indent="449263"/>
            <a:r>
              <a:rPr lang="en-US" sz="2800" dirty="0">
                <a:cs typeface="Times New Roman" pitchFamily="18" charset="0"/>
              </a:rPr>
              <a:t>Amplifiers require a new kind of component.  We invariably use the transistor.  We wish to consider the concept of how it works.  Two key points:</a:t>
            </a:r>
          </a:p>
          <a:p>
            <a:pPr marL="458788" indent="449263">
              <a:buFontTx/>
              <a:buAutoNum type="arabicPeriod"/>
            </a:pPr>
            <a:r>
              <a:rPr lang="en-US" sz="2800" dirty="0">
                <a:cs typeface="Times New Roman" pitchFamily="18" charset="0"/>
              </a:rPr>
              <a:t>We amplify </a:t>
            </a:r>
            <a:r>
              <a:rPr lang="en-US" sz="2800" b="1" dirty="0">
                <a:cs typeface="Times New Roman" pitchFamily="18" charset="0"/>
              </a:rPr>
              <a:t>signals</a:t>
            </a:r>
            <a:r>
              <a:rPr lang="en-US" sz="2800" dirty="0">
                <a:cs typeface="Times New Roman" pitchFamily="18" charset="0"/>
              </a:rPr>
              <a:t>, which are time varying quantities.</a:t>
            </a:r>
          </a:p>
          <a:p>
            <a:pPr marL="458788" indent="449263">
              <a:buFontTx/>
              <a:buAutoNum type="arabicPeriod"/>
            </a:pPr>
            <a:r>
              <a:rPr lang="en-US" sz="2800" dirty="0">
                <a:cs typeface="Times New Roman" pitchFamily="18" charset="0"/>
              </a:rPr>
              <a:t>The amplified signals have more power.  We need to get the power from somewhere.  We get the power from what we call dc power supplies. </a:t>
            </a:r>
          </a:p>
        </p:txBody>
      </p:sp>
      <p:grpSp>
        <p:nvGrpSpPr>
          <p:cNvPr id="38916" name="Group 4"/>
          <p:cNvGrpSpPr>
            <a:grpSpLocks/>
          </p:cNvGrpSpPr>
          <p:nvPr/>
        </p:nvGrpSpPr>
        <p:grpSpPr bwMode="auto">
          <a:xfrm>
            <a:off x="6781800" y="4419600"/>
            <a:ext cx="2362200" cy="2438400"/>
            <a:chOff x="3792" y="2016"/>
            <a:chExt cx="1968" cy="2304"/>
          </a:xfrm>
        </p:grpSpPr>
        <p:sp>
          <p:nvSpPr>
            <p:cNvPr id="38917" name="Rectangle 5"/>
            <p:cNvSpPr>
              <a:spLocks noChangeArrowheads="1"/>
            </p:cNvSpPr>
            <p:nvPr/>
          </p:nvSpPr>
          <p:spPr bwMode="auto">
            <a:xfrm>
              <a:off x="3792" y="2016"/>
              <a:ext cx="1968" cy="2304"/>
            </a:xfrm>
            <a:prstGeom prst="rect">
              <a:avLst/>
            </a:prstGeom>
            <a:solidFill>
              <a:schemeClr val="tx2"/>
            </a:solidFill>
            <a:ln w="12700">
              <a:solidFill>
                <a:schemeClr val="tx1"/>
              </a:solidFill>
              <a:miter lim="800000"/>
              <a:headEnd/>
              <a:tailEnd/>
            </a:ln>
            <a:effectLst/>
          </p:spPr>
          <p:txBody>
            <a:bodyPr wrap="none" anchor="ctr"/>
            <a:lstStyle/>
            <a:p>
              <a:endParaRPr lang="en-US"/>
            </a:p>
          </p:txBody>
        </p:sp>
        <p:pic>
          <p:nvPicPr>
            <p:cNvPr id="38918" name="Picture 6" descr="en00615_"/>
            <p:cNvPicPr>
              <a:picLocks noChangeAspect="1" noChangeArrowheads="1"/>
            </p:cNvPicPr>
            <p:nvPr/>
          </p:nvPicPr>
          <p:blipFill>
            <a:blip r:embed="rId2" cstate="print"/>
            <a:srcRect/>
            <a:stretch>
              <a:fillRect/>
            </a:stretch>
          </p:blipFill>
          <p:spPr bwMode="auto">
            <a:xfrm>
              <a:off x="3827" y="2135"/>
              <a:ext cx="1933" cy="2185"/>
            </a:xfrm>
            <a:prstGeom prst="rect">
              <a:avLst/>
            </a:prstGeom>
            <a:noFill/>
          </p:spPr>
        </p:pic>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t>Lake Erie Model of Amplifiers </a:t>
            </a:r>
          </a:p>
        </p:txBody>
      </p:sp>
      <p:sp>
        <p:nvSpPr>
          <p:cNvPr id="39939" name="Rectangle 3"/>
          <p:cNvSpPr>
            <a:spLocks noGrp="1" noChangeArrowheads="1"/>
          </p:cNvSpPr>
          <p:nvPr>
            <p:ph type="body" idx="1"/>
          </p:nvPr>
        </p:nvSpPr>
        <p:spPr>
          <a:xfrm>
            <a:off x="0" y="1676400"/>
            <a:ext cx="8686800" cy="5181600"/>
          </a:xfrm>
        </p:spPr>
        <p:txBody>
          <a:bodyPr/>
          <a:lstStyle/>
          <a:p>
            <a:pPr marL="458788" indent="449263"/>
            <a:r>
              <a:rPr lang="en-US" sz="2800" dirty="0">
                <a:cs typeface="Times New Roman" pitchFamily="18" charset="0"/>
              </a:rPr>
              <a:t>It is useful (I hope) to go to a mechanical analogy at this point.  Consider the Lake Erie model of the amplifier, drawn on the board.</a:t>
            </a:r>
          </a:p>
          <a:p>
            <a:pPr marL="458788" indent="449263"/>
            <a:r>
              <a:rPr lang="en-US" sz="2800" dirty="0">
                <a:cs typeface="Times New Roman" pitchFamily="18" charset="0"/>
              </a:rPr>
              <a:t>Note that without the lake (the constant potential power supply), the amplifier cannot work.  That is where the power comes from.</a:t>
            </a:r>
          </a:p>
          <a:p>
            <a:pPr marL="458788" indent="449263">
              <a:buFontTx/>
              <a:buAutoNum type="arabicPeriod"/>
            </a:pPr>
            <a:r>
              <a:rPr lang="en-US" sz="2800" dirty="0">
                <a:cs typeface="Times New Roman" pitchFamily="18" charset="0"/>
              </a:rPr>
              <a:t>We amplify </a:t>
            </a:r>
            <a:r>
              <a:rPr lang="en-US" sz="2800" b="1" dirty="0">
                <a:cs typeface="Times New Roman" pitchFamily="18" charset="0"/>
              </a:rPr>
              <a:t>signals</a:t>
            </a:r>
            <a:r>
              <a:rPr lang="en-US" sz="2800" dirty="0">
                <a:cs typeface="Times New Roman" pitchFamily="18" charset="0"/>
              </a:rPr>
              <a:t>, which are time varying quantities.</a:t>
            </a:r>
          </a:p>
        </p:txBody>
      </p:sp>
      <mc:AlternateContent xmlns:mc="http://schemas.openxmlformats.org/markup-compatibility/2006" xmlns:p14="http://schemas.microsoft.com/office/powerpoint/2010/main">
        <mc:Choice Requires="p14">
          <p:contentPart p14:bwMode="auto" r:id="rId2">
            <p14:nvContentPartPr>
              <p14:cNvPr id="39943" name="Ink 7"/>
              <p14:cNvContentPartPr>
                <a14:cpLocks xmlns:a14="http://schemas.microsoft.com/office/drawing/2010/main" noRot="1" noChangeAspect="1" noEditPoints="1" noChangeArrowheads="1" noChangeShapeType="1"/>
              </p14:cNvContentPartPr>
              <p14:nvPr/>
            </p14:nvContentPartPr>
            <p14:xfrm>
              <a:off x="36714113" y="482600"/>
              <a:ext cx="0" cy="0"/>
            </p14:xfrm>
          </p:contentPart>
        </mc:Choice>
        <mc:Fallback xmlns="">
          <p:pic>
            <p:nvPicPr>
              <p:cNvPr id="39943" name="Ink 7"/>
              <p:cNvPicPr>
                <a:picLocks noRot="1" noChangeAspect="1" noEditPoints="1" noChangeArrowheads="1" noChangeShapeType="1"/>
              </p:cNvPicPr>
              <p:nvPr/>
            </p:nvPicPr>
            <p:blipFill>
              <a:blip r:embed="rId3"/>
              <a:stretch>
                <a:fillRect/>
              </a:stretch>
            </p:blipFill>
            <p:spPr>
              <a:xfrm>
                <a:off x="36714113" y="482600"/>
                <a:ext cx="0" cy="0"/>
              </a:xfrm>
              <a:prstGeom prst="rect">
                <a:avLst/>
              </a:prstGeom>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9939">
                                            <p:txEl>
                                              <p:pRg st="2" end="2"/>
                                            </p:txEl>
                                          </p:spTgt>
                                        </p:tgtEl>
                                        <p:attrNameLst>
                                          <p:attrName>style.visibility</p:attrName>
                                        </p:attrNameLst>
                                      </p:cBhvr>
                                      <p:to>
                                        <p:strVal val="visible"/>
                                      </p:to>
                                    </p:set>
                                    <p:animEffect transition="in" filter="dissolve">
                                      <p:cBhvr>
                                        <p:cTn id="7" dur="2000"/>
                                        <p:tgtEl>
                                          <p:spTgt spid="3993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t>Lake Erie Model of Amplifiers </a:t>
            </a:r>
          </a:p>
        </p:txBody>
      </p:sp>
      <p:sp>
        <p:nvSpPr>
          <p:cNvPr id="39939" name="Rectangle 3"/>
          <p:cNvSpPr>
            <a:spLocks noGrp="1" noChangeArrowheads="1"/>
          </p:cNvSpPr>
          <p:nvPr>
            <p:ph type="body" idx="1"/>
          </p:nvPr>
        </p:nvSpPr>
        <p:spPr>
          <a:xfrm>
            <a:off x="0" y="1676400"/>
            <a:ext cx="8686800" cy="5181600"/>
          </a:xfrm>
        </p:spPr>
        <p:txBody>
          <a:bodyPr/>
          <a:lstStyle/>
          <a:p>
            <a:pPr marL="458788" indent="449263"/>
            <a:r>
              <a:rPr lang="en-US" sz="2800" dirty="0">
                <a:cs typeface="Times New Roman" pitchFamily="18" charset="0"/>
              </a:rPr>
              <a:t>It is useful (I hope) to go to a mechanical analogy at this point.  Consider the Lake Erie model of the amplifier, drawn on the board.</a:t>
            </a:r>
          </a:p>
          <a:p>
            <a:pPr marL="458788" indent="449263"/>
            <a:r>
              <a:rPr lang="en-US" sz="2800" dirty="0">
                <a:cs typeface="Times New Roman" pitchFamily="18" charset="0"/>
              </a:rPr>
              <a:t>Note that without the lake (the constant potential power supply), the amplifier cannot work.  That is where the power comes from.</a:t>
            </a:r>
          </a:p>
          <a:p>
            <a:pPr marL="458788" indent="449263">
              <a:buFontTx/>
              <a:buAutoNum type="arabicPeriod"/>
            </a:pPr>
            <a:r>
              <a:rPr lang="en-US" sz="1800" dirty="0">
                <a:cs typeface="Times New Roman" pitchFamily="18" charset="0"/>
              </a:rPr>
              <a:t>We amplify </a:t>
            </a:r>
            <a:r>
              <a:rPr lang="en-US" sz="1800" b="1" dirty="0">
                <a:cs typeface="Times New Roman" pitchFamily="18" charset="0"/>
              </a:rPr>
              <a:t>signals</a:t>
            </a:r>
            <a:r>
              <a:rPr lang="en-US" sz="1800" dirty="0">
                <a:cs typeface="Times New Roman" pitchFamily="18" charset="0"/>
              </a:rPr>
              <a:t>, which are time varying quantities.</a:t>
            </a:r>
          </a:p>
          <a:p>
            <a:pPr marL="458788" indent="449263">
              <a:buFontTx/>
              <a:buAutoNum type="arabicPeriod"/>
            </a:pPr>
            <a:r>
              <a:rPr lang="en-US" sz="2800" dirty="0">
                <a:cs typeface="Times New Roman" pitchFamily="18" charset="0"/>
              </a:rPr>
              <a:t>The amplified signals have more power.  We need to get the power from somewhere.  We get the power from what we call dc power supplies. </a:t>
            </a:r>
          </a:p>
        </p:txBody>
      </p:sp>
      <mc:AlternateContent xmlns:mc="http://schemas.openxmlformats.org/markup-compatibility/2006" xmlns:p14="http://schemas.microsoft.com/office/powerpoint/2010/main">
        <mc:Choice Requires="p14">
          <p:contentPart p14:bwMode="auto" r:id="rId2">
            <p14:nvContentPartPr>
              <p14:cNvPr id="39943" name="Ink 7"/>
              <p14:cNvContentPartPr>
                <a14:cpLocks xmlns:a14="http://schemas.microsoft.com/office/drawing/2010/main" noRot="1" noChangeAspect="1" noEditPoints="1" noChangeArrowheads="1" noChangeShapeType="1"/>
              </p14:cNvContentPartPr>
              <p14:nvPr/>
            </p14:nvContentPartPr>
            <p14:xfrm>
              <a:off x="36714113" y="482600"/>
              <a:ext cx="0" cy="0"/>
            </p14:xfrm>
          </p:contentPart>
        </mc:Choice>
        <mc:Fallback xmlns="">
          <p:pic>
            <p:nvPicPr>
              <p:cNvPr id="39943" name="Ink 7"/>
              <p:cNvPicPr>
                <a:picLocks noRot="1" noChangeAspect="1" noEditPoints="1" noChangeArrowheads="1" noChangeShapeType="1"/>
              </p:cNvPicPr>
              <p:nvPr/>
            </p:nvPicPr>
            <p:blipFill>
              <a:blip r:embed="rId3"/>
              <a:stretch>
                <a:fillRect/>
              </a:stretch>
            </p:blipFill>
            <p:spPr>
              <a:xfrm>
                <a:off x="36714113" y="482600"/>
                <a:ext cx="0" cy="0"/>
              </a:xfrm>
              <a:prstGeom prst="rect">
                <a:avLst/>
              </a:prstGeom>
            </p:spPr>
          </p:pic>
        </mc:Fallback>
      </mc:AlternateContent>
    </p:spTree>
    <p:extLst>
      <p:ext uri="{BB962C8B-B14F-4D97-AF65-F5344CB8AC3E}">
        <p14:creationId xmlns:p14="http://schemas.microsoft.com/office/powerpoint/2010/main" val="12496043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t>Lake Erie Model of Amplifiers </a:t>
            </a:r>
          </a:p>
        </p:txBody>
      </p:sp>
      <p:sp>
        <p:nvSpPr>
          <p:cNvPr id="39939" name="Rectangle 3"/>
          <p:cNvSpPr>
            <a:spLocks noGrp="1" noChangeArrowheads="1"/>
          </p:cNvSpPr>
          <p:nvPr>
            <p:ph type="body" idx="1"/>
          </p:nvPr>
        </p:nvSpPr>
        <p:spPr>
          <a:xfrm>
            <a:off x="0" y="1676400"/>
            <a:ext cx="8686800" cy="4724400"/>
          </a:xfrm>
        </p:spPr>
        <p:txBody>
          <a:bodyPr/>
          <a:lstStyle/>
          <a:p>
            <a:pPr marL="458788" indent="449263"/>
            <a:r>
              <a:rPr lang="en-US" sz="2800" dirty="0">
                <a:cs typeface="Times New Roman" pitchFamily="18" charset="0"/>
              </a:rPr>
              <a:t>It is useful (I hope) to go to a mechanical analogy at this point.  Consider the Lake Erie model of the amplifier, drawn on the board.</a:t>
            </a:r>
          </a:p>
          <a:p>
            <a:pPr marL="458788" indent="449263"/>
            <a:r>
              <a:rPr lang="en-US" sz="2800" dirty="0">
                <a:cs typeface="Times New Roman" pitchFamily="18" charset="0"/>
              </a:rPr>
              <a:t>Note that without the lake (the constant potential power supply), the amplifier cannot work.  That is where the power comes from.</a:t>
            </a:r>
          </a:p>
          <a:p>
            <a:pPr marL="458788" indent="449263">
              <a:buFontTx/>
              <a:buAutoNum type="arabicPeriod"/>
            </a:pPr>
            <a:r>
              <a:rPr lang="en-US" sz="1800" dirty="0">
                <a:cs typeface="Times New Roman" pitchFamily="18" charset="0"/>
              </a:rPr>
              <a:t>We amplify </a:t>
            </a:r>
            <a:r>
              <a:rPr lang="en-US" sz="1800" b="1" dirty="0">
                <a:cs typeface="Times New Roman" pitchFamily="18" charset="0"/>
              </a:rPr>
              <a:t>signals</a:t>
            </a:r>
            <a:r>
              <a:rPr lang="en-US" sz="1800" dirty="0">
                <a:cs typeface="Times New Roman" pitchFamily="18" charset="0"/>
              </a:rPr>
              <a:t>, which are time varying quantities.</a:t>
            </a:r>
          </a:p>
          <a:p>
            <a:pPr marL="458788" indent="449263">
              <a:buFontTx/>
              <a:buAutoNum type="arabicPeriod"/>
            </a:pPr>
            <a:r>
              <a:rPr lang="en-US" sz="1800" dirty="0">
                <a:cs typeface="Times New Roman" pitchFamily="18" charset="0"/>
              </a:rPr>
              <a:t>The amplified signals have more power.  We need to get the power from somewhere.  We get the power from what we call dc power supplies. </a:t>
            </a:r>
          </a:p>
          <a:p>
            <a:pPr marL="458788" indent="449263">
              <a:buFontTx/>
              <a:buAutoNum type="arabicPeriod"/>
            </a:pPr>
            <a:r>
              <a:rPr lang="en-US" sz="2800" dirty="0">
                <a:cs typeface="Times New Roman" pitchFamily="18" charset="0"/>
              </a:rPr>
              <a:t>We need an electronic valve control.  That is what a transistor, or vacuum tube, provides.  </a:t>
            </a:r>
          </a:p>
        </p:txBody>
      </p:sp>
      <mc:AlternateContent xmlns:mc="http://schemas.openxmlformats.org/markup-compatibility/2006" xmlns:p14="http://schemas.microsoft.com/office/powerpoint/2010/main">
        <mc:Choice Requires="p14">
          <p:contentPart p14:bwMode="auto" r:id="rId2">
            <p14:nvContentPartPr>
              <p14:cNvPr id="39943" name="Ink 7"/>
              <p14:cNvContentPartPr>
                <a14:cpLocks xmlns:a14="http://schemas.microsoft.com/office/drawing/2010/main" noRot="1" noChangeAspect="1" noEditPoints="1" noChangeArrowheads="1" noChangeShapeType="1"/>
              </p14:cNvContentPartPr>
              <p14:nvPr/>
            </p14:nvContentPartPr>
            <p14:xfrm>
              <a:off x="36714113" y="482600"/>
              <a:ext cx="0" cy="0"/>
            </p14:xfrm>
          </p:contentPart>
        </mc:Choice>
        <mc:Fallback xmlns="">
          <p:pic>
            <p:nvPicPr>
              <p:cNvPr id="39943" name="Ink 7"/>
              <p:cNvPicPr>
                <a:picLocks noRot="1" noChangeAspect="1" noEditPoints="1" noChangeArrowheads="1" noChangeShapeType="1"/>
              </p:cNvPicPr>
              <p:nvPr/>
            </p:nvPicPr>
            <p:blipFill>
              <a:blip r:embed="rId3"/>
              <a:stretch>
                <a:fillRect/>
              </a:stretch>
            </p:blipFill>
            <p:spPr>
              <a:xfrm>
                <a:off x="36714113" y="482600"/>
                <a:ext cx="0" cy="0"/>
              </a:xfrm>
              <a:prstGeom prst="rect">
                <a:avLst/>
              </a:prstGeom>
            </p:spPr>
          </p:pic>
        </mc:Fallback>
      </mc:AlternateContent>
    </p:spTree>
    <p:extLst>
      <p:ext uri="{BB962C8B-B14F-4D97-AF65-F5344CB8AC3E}">
        <p14:creationId xmlns:p14="http://schemas.microsoft.com/office/powerpoint/2010/main" val="3422304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t>Notation</a:t>
            </a:r>
          </a:p>
        </p:txBody>
      </p:sp>
      <p:sp>
        <p:nvSpPr>
          <p:cNvPr id="40963" name="Rectangle 3"/>
          <p:cNvSpPr>
            <a:spLocks noGrp="1" noChangeArrowheads="1"/>
          </p:cNvSpPr>
          <p:nvPr>
            <p:ph type="body" idx="1"/>
          </p:nvPr>
        </p:nvSpPr>
        <p:spPr>
          <a:xfrm>
            <a:off x="304800" y="1676400"/>
            <a:ext cx="8382000" cy="4114800"/>
          </a:xfrm>
        </p:spPr>
        <p:txBody>
          <a:bodyPr/>
          <a:lstStyle/>
          <a:p>
            <a:pPr marL="458788" indent="449263">
              <a:lnSpc>
                <a:spcPct val="90000"/>
              </a:lnSpc>
            </a:pPr>
            <a:r>
              <a:rPr lang="en-US">
                <a:cs typeface="Times New Roman" pitchFamily="18" charset="0"/>
              </a:rPr>
              <a:t>Note that we are beginning to make a big distinction between things that vary (signals) and things that stay the same (power supplies).  We will use a shorthand notation to make these distinctions easy to convey.  In fact, we use a variety of commonly accepted conventions in electronics.  A set of conventions that we will use follows.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t>Notation</a:t>
            </a:r>
          </a:p>
        </p:txBody>
      </p:sp>
      <p:sp>
        <p:nvSpPr>
          <p:cNvPr id="41987" name="Rectangle 3"/>
          <p:cNvSpPr>
            <a:spLocks noGrp="1" noChangeArrowheads="1"/>
          </p:cNvSpPr>
          <p:nvPr>
            <p:ph type="body" idx="1"/>
          </p:nvPr>
        </p:nvSpPr>
        <p:spPr>
          <a:xfrm>
            <a:off x="304800" y="1676400"/>
            <a:ext cx="8382000" cy="4114800"/>
          </a:xfrm>
        </p:spPr>
        <p:txBody>
          <a:bodyPr/>
          <a:lstStyle/>
          <a:p>
            <a:pPr marL="458788" indent="449263"/>
            <a:r>
              <a:rPr lang="en-US" dirty="0">
                <a:cs typeface="Times New Roman" pitchFamily="18" charset="0"/>
              </a:rPr>
              <a:t>The reference point for voltages is usually defined, and called </a:t>
            </a:r>
            <a:r>
              <a:rPr lang="en-US" b="1" dirty="0">
                <a:cs typeface="Times New Roman" pitchFamily="18" charset="0"/>
              </a:rPr>
              <a:t>ground</a:t>
            </a:r>
            <a:r>
              <a:rPr lang="en-US" dirty="0">
                <a:cs typeface="Times New Roman" pitchFamily="18" charset="0"/>
              </a:rPr>
              <a:t>, or </a:t>
            </a:r>
            <a:r>
              <a:rPr lang="en-US" b="1" dirty="0">
                <a:cs typeface="Times New Roman" pitchFamily="18" charset="0"/>
              </a:rPr>
              <a:t>common</a:t>
            </a:r>
            <a:r>
              <a:rPr lang="en-US" dirty="0">
                <a:cs typeface="Times New Roman" pitchFamily="18" charset="0"/>
              </a:rPr>
              <a:t>.  Ground is the more common term, although it may have no relationship to the potential of the earth.   </a:t>
            </a:r>
          </a:p>
          <a:p>
            <a:pPr marL="458788" indent="449263"/>
            <a:r>
              <a:rPr lang="en-US" dirty="0">
                <a:cs typeface="Times New Roman" pitchFamily="18" charset="0"/>
              </a:rPr>
              <a:t>Below we show some common symbols for common or ground.</a:t>
            </a:r>
          </a:p>
          <a:p>
            <a:pPr marL="458788" indent="449263"/>
            <a:endParaRPr lang="en-US" dirty="0">
              <a:cs typeface="Times New Roman" pitchFamily="18" charset="0"/>
            </a:endParaRPr>
          </a:p>
        </p:txBody>
      </p:sp>
      <p:grpSp>
        <p:nvGrpSpPr>
          <p:cNvPr id="41996" name="Group 12"/>
          <p:cNvGrpSpPr>
            <a:grpSpLocks/>
          </p:cNvGrpSpPr>
          <p:nvPr/>
        </p:nvGrpSpPr>
        <p:grpSpPr bwMode="auto">
          <a:xfrm>
            <a:off x="762000" y="5562600"/>
            <a:ext cx="762000" cy="914400"/>
            <a:chOff x="480" y="3504"/>
            <a:chExt cx="480" cy="576"/>
          </a:xfrm>
        </p:grpSpPr>
        <p:sp>
          <p:nvSpPr>
            <p:cNvPr id="41988" name="Line 4"/>
            <p:cNvSpPr>
              <a:spLocks noChangeShapeType="1"/>
            </p:cNvSpPr>
            <p:nvPr/>
          </p:nvSpPr>
          <p:spPr bwMode="auto">
            <a:xfrm>
              <a:off x="720" y="3504"/>
              <a:ext cx="0" cy="288"/>
            </a:xfrm>
            <a:prstGeom prst="line">
              <a:avLst/>
            </a:prstGeom>
            <a:noFill/>
            <a:ln w="57150">
              <a:solidFill>
                <a:schemeClr val="tx1"/>
              </a:solidFill>
              <a:round/>
              <a:headEnd/>
              <a:tailEnd/>
            </a:ln>
            <a:effectLst/>
          </p:spPr>
          <p:txBody>
            <a:bodyPr wrap="none"/>
            <a:lstStyle/>
            <a:p>
              <a:endParaRPr lang="en-US"/>
            </a:p>
          </p:txBody>
        </p:sp>
        <p:sp>
          <p:nvSpPr>
            <p:cNvPr id="41989" name="Line 5"/>
            <p:cNvSpPr>
              <a:spLocks noChangeShapeType="1"/>
            </p:cNvSpPr>
            <p:nvPr/>
          </p:nvSpPr>
          <p:spPr bwMode="auto">
            <a:xfrm>
              <a:off x="480" y="3792"/>
              <a:ext cx="480" cy="0"/>
            </a:xfrm>
            <a:prstGeom prst="line">
              <a:avLst/>
            </a:prstGeom>
            <a:noFill/>
            <a:ln w="57150">
              <a:solidFill>
                <a:schemeClr val="tx1"/>
              </a:solidFill>
              <a:round/>
              <a:headEnd/>
              <a:tailEnd/>
            </a:ln>
            <a:effectLst/>
          </p:spPr>
          <p:txBody>
            <a:bodyPr wrap="none"/>
            <a:lstStyle/>
            <a:p>
              <a:endParaRPr lang="en-US"/>
            </a:p>
          </p:txBody>
        </p:sp>
        <p:sp>
          <p:nvSpPr>
            <p:cNvPr id="41990" name="Line 6"/>
            <p:cNvSpPr>
              <a:spLocks noChangeShapeType="1"/>
            </p:cNvSpPr>
            <p:nvPr/>
          </p:nvSpPr>
          <p:spPr bwMode="auto">
            <a:xfrm>
              <a:off x="576" y="3936"/>
              <a:ext cx="288" cy="0"/>
            </a:xfrm>
            <a:prstGeom prst="line">
              <a:avLst/>
            </a:prstGeom>
            <a:noFill/>
            <a:ln w="57150">
              <a:solidFill>
                <a:schemeClr val="tx1"/>
              </a:solidFill>
              <a:round/>
              <a:headEnd/>
              <a:tailEnd/>
            </a:ln>
            <a:effectLst/>
          </p:spPr>
          <p:txBody>
            <a:bodyPr wrap="none"/>
            <a:lstStyle/>
            <a:p>
              <a:endParaRPr lang="en-US"/>
            </a:p>
          </p:txBody>
        </p:sp>
        <p:sp>
          <p:nvSpPr>
            <p:cNvPr id="41991" name="Line 7"/>
            <p:cNvSpPr>
              <a:spLocks noChangeShapeType="1"/>
            </p:cNvSpPr>
            <p:nvPr/>
          </p:nvSpPr>
          <p:spPr bwMode="auto">
            <a:xfrm>
              <a:off x="672" y="4080"/>
              <a:ext cx="96" cy="0"/>
            </a:xfrm>
            <a:prstGeom prst="line">
              <a:avLst/>
            </a:prstGeom>
            <a:noFill/>
            <a:ln w="57150">
              <a:solidFill>
                <a:schemeClr val="tx1"/>
              </a:solidFill>
              <a:round/>
              <a:headEnd/>
              <a:tailEnd/>
            </a:ln>
            <a:effectLst/>
          </p:spPr>
          <p:txBody>
            <a:bodyPr wrap="none"/>
            <a:lstStyle/>
            <a:p>
              <a:endParaRPr lang="en-US"/>
            </a:p>
          </p:txBody>
        </p:sp>
      </p:grpSp>
      <p:sp>
        <p:nvSpPr>
          <p:cNvPr id="41992" name="Line 8"/>
          <p:cNvSpPr>
            <a:spLocks noChangeShapeType="1"/>
          </p:cNvSpPr>
          <p:nvPr/>
        </p:nvSpPr>
        <p:spPr bwMode="auto">
          <a:xfrm>
            <a:off x="2743200" y="5562600"/>
            <a:ext cx="0" cy="457200"/>
          </a:xfrm>
          <a:prstGeom prst="line">
            <a:avLst/>
          </a:prstGeom>
          <a:noFill/>
          <a:ln w="57150">
            <a:solidFill>
              <a:schemeClr val="tx1"/>
            </a:solidFill>
            <a:round/>
            <a:headEnd/>
            <a:tailEnd/>
          </a:ln>
          <a:effectLst/>
        </p:spPr>
        <p:txBody>
          <a:bodyPr wrap="none"/>
          <a:lstStyle/>
          <a:p>
            <a:endParaRPr lang="en-US"/>
          </a:p>
        </p:txBody>
      </p:sp>
      <p:sp>
        <p:nvSpPr>
          <p:cNvPr id="41993" name="Line 9"/>
          <p:cNvSpPr>
            <a:spLocks noChangeShapeType="1"/>
          </p:cNvSpPr>
          <p:nvPr/>
        </p:nvSpPr>
        <p:spPr bwMode="auto">
          <a:xfrm>
            <a:off x="2362200" y="6019800"/>
            <a:ext cx="762000" cy="0"/>
          </a:xfrm>
          <a:prstGeom prst="line">
            <a:avLst/>
          </a:prstGeom>
          <a:noFill/>
          <a:ln w="57150">
            <a:solidFill>
              <a:schemeClr val="tx1"/>
            </a:solidFill>
            <a:round/>
            <a:headEnd/>
            <a:tailEnd/>
          </a:ln>
          <a:effectLst/>
        </p:spPr>
        <p:txBody>
          <a:bodyPr wrap="none"/>
          <a:lstStyle/>
          <a:p>
            <a:endParaRPr lang="en-US"/>
          </a:p>
        </p:txBody>
      </p:sp>
      <p:sp>
        <p:nvSpPr>
          <p:cNvPr id="41994" name="Line 10"/>
          <p:cNvSpPr>
            <a:spLocks noChangeShapeType="1"/>
          </p:cNvSpPr>
          <p:nvPr/>
        </p:nvSpPr>
        <p:spPr bwMode="auto">
          <a:xfrm>
            <a:off x="2362200" y="6019800"/>
            <a:ext cx="381000" cy="457200"/>
          </a:xfrm>
          <a:prstGeom prst="line">
            <a:avLst/>
          </a:prstGeom>
          <a:noFill/>
          <a:ln w="57150">
            <a:solidFill>
              <a:schemeClr val="tx1"/>
            </a:solidFill>
            <a:round/>
            <a:headEnd/>
            <a:tailEnd/>
          </a:ln>
          <a:effectLst/>
        </p:spPr>
        <p:txBody>
          <a:bodyPr wrap="none"/>
          <a:lstStyle/>
          <a:p>
            <a:endParaRPr lang="en-US"/>
          </a:p>
        </p:txBody>
      </p:sp>
      <p:sp>
        <p:nvSpPr>
          <p:cNvPr id="41995" name="Line 11"/>
          <p:cNvSpPr>
            <a:spLocks noChangeShapeType="1"/>
          </p:cNvSpPr>
          <p:nvPr/>
        </p:nvSpPr>
        <p:spPr bwMode="auto">
          <a:xfrm flipH="1">
            <a:off x="2743200" y="6019800"/>
            <a:ext cx="381000" cy="457200"/>
          </a:xfrm>
          <a:prstGeom prst="line">
            <a:avLst/>
          </a:prstGeom>
          <a:noFill/>
          <a:ln w="57150">
            <a:solidFill>
              <a:schemeClr val="tx1"/>
            </a:solidFill>
            <a:round/>
            <a:headEnd/>
            <a:tailEnd/>
          </a:ln>
          <a:effectLst/>
        </p:spPr>
        <p:txBody>
          <a:bodyPr wrap="none"/>
          <a:lstStyle/>
          <a:p>
            <a:endParaRPr lang="en-US"/>
          </a:p>
        </p:txBody>
      </p:sp>
      <p:sp>
        <p:nvSpPr>
          <p:cNvPr id="41998" name="Line 14"/>
          <p:cNvSpPr>
            <a:spLocks noChangeShapeType="1"/>
          </p:cNvSpPr>
          <p:nvPr/>
        </p:nvSpPr>
        <p:spPr bwMode="auto">
          <a:xfrm>
            <a:off x="4191000" y="5562600"/>
            <a:ext cx="0" cy="457200"/>
          </a:xfrm>
          <a:prstGeom prst="line">
            <a:avLst/>
          </a:prstGeom>
          <a:noFill/>
          <a:ln w="57150">
            <a:solidFill>
              <a:schemeClr val="tx1"/>
            </a:solidFill>
            <a:round/>
            <a:headEnd/>
            <a:tailEnd/>
          </a:ln>
          <a:effectLst/>
        </p:spPr>
        <p:txBody>
          <a:bodyPr wrap="none"/>
          <a:lstStyle/>
          <a:p>
            <a:endParaRPr lang="en-US"/>
          </a:p>
        </p:txBody>
      </p:sp>
      <p:sp>
        <p:nvSpPr>
          <p:cNvPr id="41999" name="Line 15"/>
          <p:cNvSpPr>
            <a:spLocks noChangeShapeType="1"/>
          </p:cNvSpPr>
          <p:nvPr/>
        </p:nvSpPr>
        <p:spPr bwMode="auto">
          <a:xfrm>
            <a:off x="3810000" y="6019800"/>
            <a:ext cx="762000" cy="0"/>
          </a:xfrm>
          <a:prstGeom prst="line">
            <a:avLst/>
          </a:prstGeom>
          <a:noFill/>
          <a:ln w="57150">
            <a:solidFill>
              <a:schemeClr val="tx1"/>
            </a:solidFill>
            <a:round/>
            <a:headEnd/>
            <a:tailEnd/>
          </a:ln>
          <a:effectLst/>
        </p:spPr>
        <p:txBody>
          <a:bodyPr wrap="none"/>
          <a:lstStyle/>
          <a:p>
            <a:endParaRPr lang="en-US"/>
          </a:p>
        </p:txBody>
      </p:sp>
      <p:sp>
        <p:nvSpPr>
          <p:cNvPr id="42002" name="Line 18"/>
          <p:cNvSpPr>
            <a:spLocks noChangeShapeType="1"/>
          </p:cNvSpPr>
          <p:nvPr/>
        </p:nvSpPr>
        <p:spPr bwMode="auto">
          <a:xfrm>
            <a:off x="3886200" y="6019800"/>
            <a:ext cx="304800" cy="381000"/>
          </a:xfrm>
          <a:prstGeom prst="line">
            <a:avLst/>
          </a:prstGeom>
          <a:noFill/>
          <a:ln w="57150">
            <a:solidFill>
              <a:schemeClr val="tx1"/>
            </a:solidFill>
            <a:round/>
            <a:headEnd/>
            <a:tailEnd/>
          </a:ln>
          <a:effectLst/>
        </p:spPr>
        <p:txBody>
          <a:bodyPr wrap="none"/>
          <a:lstStyle/>
          <a:p>
            <a:endParaRPr lang="en-US"/>
          </a:p>
        </p:txBody>
      </p:sp>
      <p:sp>
        <p:nvSpPr>
          <p:cNvPr id="42003" name="Line 19"/>
          <p:cNvSpPr>
            <a:spLocks noChangeShapeType="1"/>
          </p:cNvSpPr>
          <p:nvPr/>
        </p:nvSpPr>
        <p:spPr bwMode="auto">
          <a:xfrm>
            <a:off x="4191000" y="6019800"/>
            <a:ext cx="304800" cy="381000"/>
          </a:xfrm>
          <a:prstGeom prst="line">
            <a:avLst/>
          </a:prstGeom>
          <a:noFill/>
          <a:ln w="57150">
            <a:solidFill>
              <a:schemeClr val="tx1"/>
            </a:solidFill>
            <a:round/>
            <a:headEnd/>
            <a:tailEnd/>
          </a:ln>
          <a:effectLst/>
        </p:spPr>
        <p:txBody>
          <a:bodyPr wrap="none"/>
          <a:lstStyle/>
          <a:p>
            <a:endParaRPr lang="en-US"/>
          </a:p>
        </p:txBody>
      </p:sp>
      <p:sp>
        <p:nvSpPr>
          <p:cNvPr id="42004" name="Line 20"/>
          <p:cNvSpPr>
            <a:spLocks noChangeShapeType="1"/>
          </p:cNvSpPr>
          <p:nvPr/>
        </p:nvSpPr>
        <p:spPr bwMode="auto">
          <a:xfrm>
            <a:off x="4495800" y="6019800"/>
            <a:ext cx="304800" cy="381000"/>
          </a:xfrm>
          <a:prstGeom prst="line">
            <a:avLst/>
          </a:prstGeom>
          <a:noFill/>
          <a:ln w="57150">
            <a:solidFill>
              <a:schemeClr val="tx1"/>
            </a:solidFill>
            <a:round/>
            <a:headEnd/>
            <a:tailEnd/>
          </a:ln>
          <a:effectLst/>
        </p:spPr>
        <p:txBody>
          <a:bodyPr wrap="none"/>
          <a:lstStyle/>
          <a:p>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28" name="Text Box 20"/>
          <p:cNvSpPr txBox="1">
            <a:spLocks noChangeArrowheads="1"/>
          </p:cNvSpPr>
          <p:nvPr/>
        </p:nvSpPr>
        <p:spPr bwMode="auto">
          <a:xfrm>
            <a:off x="974725" y="3929063"/>
            <a:ext cx="450850" cy="641350"/>
          </a:xfrm>
          <a:prstGeom prst="rect">
            <a:avLst/>
          </a:prstGeom>
          <a:noFill/>
          <a:ln w="12700">
            <a:noFill/>
            <a:miter lim="800000"/>
            <a:headEnd/>
            <a:tailEnd/>
          </a:ln>
          <a:effectLst/>
        </p:spPr>
        <p:txBody>
          <a:bodyPr wrap="none">
            <a:spAutoFit/>
          </a:bodyPr>
          <a:lstStyle/>
          <a:p>
            <a:r>
              <a:rPr lang="en-US"/>
              <a:t>+</a:t>
            </a:r>
          </a:p>
        </p:txBody>
      </p:sp>
      <p:sp>
        <p:nvSpPr>
          <p:cNvPr id="43010" name="Rectangle 2"/>
          <p:cNvSpPr>
            <a:spLocks noGrp="1" noChangeArrowheads="1"/>
          </p:cNvSpPr>
          <p:nvPr>
            <p:ph type="title"/>
          </p:nvPr>
        </p:nvSpPr>
        <p:spPr/>
        <p:txBody>
          <a:bodyPr/>
          <a:lstStyle/>
          <a:p>
            <a:r>
              <a:rPr lang="en-US"/>
              <a:t>Notation</a:t>
            </a:r>
          </a:p>
        </p:txBody>
      </p:sp>
      <p:sp>
        <p:nvSpPr>
          <p:cNvPr id="43011" name="Rectangle 3"/>
          <p:cNvSpPr>
            <a:spLocks noGrp="1" noChangeArrowheads="1"/>
          </p:cNvSpPr>
          <p:nvPr>
            <p:ph type="body" idx="1"/>
          </p:nvPr>
        </p:nvSpPr>
        <p:spPr>
          <a:xfrm>
            <a:off x="1600200" y="1676400"/>
            <a:ext cx="7086600" cy="4876800"/>
          </a:xfrm>
        </p:spPr>
        <p:txBody>
          <a:bodyPr/>
          <a:lstStyle/>
          <a:p>
            <a:pPr marL="458788" indent="449263">
              <a:lnSpc>
                <a:spcPct val="90000"/>
              </a:lnSpc>
            </a:pPr>
            <a:r>
              <a:rPr lang="en-US">
                <a:cs typeface="Times New Roman" pitchFamily="18" charset="0"/>
              </a:rPr>
              <a:t>v</a:t>
            </a:r>
            <a:r>
              <a:rPr lang="en-US" baseline="-25000">
                <a:cs typeface="Times New Roman" pitchFamily="18" charset="0"/>
              </a:rPr>
              <a:t>A</a:t>
            </a:r>
            <a:r>
              <a:rPr lang="en-US">
                <a:cs typeface="Times New Roman" pitchFamily="18" charset="0"/>
              </a:rPr>
              <a:t>, V</a:t>
            </a:r>
            <a:r>
              <a:rPr lang="en-US" baseline="-25000">
                <a:cs typeface="Times New Roman" pitchFamily="18" charset="0"/>
              </a:rPr>
              <a:t>A</a:t>
            </a:r>
            <a:r>
              <a:rPr lang="en-US">
                <a:cs typeface="Times New Roman" pitchFamily="18" charset="0"/>
              </a:rPr>
              <a:t>, v</a:t>
            </a:r>
            <a:r>
              <a:rPr lang="en-US" baseline="-25000">
                <a:cs typeface="Times New Roman" pitchFamily="18" charset="0"/>
              </a:rPr>
              <a:t>a</a:t>
            </a:r>
            <a:r>
              <a:rPr lang="en-US">
                <a:cs typeface="Times New Roman" pitchFamily="18" charset="0"/>
              </a:rPr>
              <a:t>, V</a:t>
            </a:r>
            <a:r>
              <a:rPr lang="en-US" baseline="-25000">
                <a:cs typeface="Times New Roman" pitchFamily="18" charset="0"/>
              </a:rPr>
              <a:t>a</a:t>
            </a:r>
            <a:r>
              <a:rPr lang="en-US">
                <a:cs typeface="Times New Roman" pitchFamily="18" charset="0"/>
              </a:rPr>
              <a:t> – all of these refer to the voltage at point  A  with respect to ground.  Notice that there is a polarity defined by this notation.  This notation also means that we do not have to label the + and – signs on a circuit schematic to define the voltage.  Once point A is labeled, the voltages v</a:t>
            </a:r>
            <a:r>
              <a:rPr lang="en-US" baseline="-25000">
                <a:cs typeface="Times New Roman" pitchFamily="18" charset="0"/>
              </a:rPr>
              <a:t>A</a:t>
            </a:r>
            <a:r>
              <a:rPr lang="en-US">
                <a:cs typeface="Times New Roman" pitchFamily="18" charset="0"/>
              </a:rPr>
              <a:t>, V</a:t>
            </a:r>
            <a:r>
              <a:rPr lang="en-US" baseline="-25000">
                <a:cs typeface="Times New Roman" pitchFamily="18" charset="0"/>
              </a:rPr>
              <a:t>A</a:t>
            </a:r>
            <a:r>
              <a:rPr lang="en-US">
                <a:cs typeface="Times New Roman" pitchFamily="18" charset="0"/>
              </a:rPr>
              <a:t>, v</a:t>
            </a:r>
            <a:r>
              <a:rPr lang="en-US" baseline="-25000">
                <a:cs typeface="Times New Roman" pitchFamily="18" charset="0"/>
              </a:rPr>
              <a:t>a</a:t>
            </a:r>
            <a:r>
              <a:rPr lang="en-US">
                <a:cs typeface="Times New Roman" pitchFamily="18" charset="0"/>
              </a:rPr>
              <a:t>, and V</a:t>
            </a:r>
            <a:r>
              <a:rPr lang="en-US" baseline="-25000">
                <a:cs typeface="Times New Roman" pitchFamily="18" charset="0"/>
              </a:rPr>
              <a:t>a</a:t>
            </a:r>
            <a:r>
              <a:rPr lang="en-US">
                <a:cs typeface="Times New Roman" pitchFamily="18" charset="0"/>
              </a:rPr>
              <a:t>, are defined.</a:t>
            </a:r>
          </a:p>
        </p:txBody>
      </p:sp>
      <p:grpSp>
        <p:nvGrpSpPr>
          <p:cNvPr id="43012" name="Group 4"/>
          <p:cNvGrpSpPr>
            <a:grpSpLocks/>
          </p:cNvGrpSpPr>
          <p:nvPr/>
        </p:nvGrpSpPr>
        <p:grpSpPr bwMode="auto">
          <a:xfrm>
            <a:off x="762000" y="5562600"/>
            <a:ext cx="762000" cy="914400"/>
            <a:chOff x="480" y="3504"/>
            <a:chExt cx="480" cy="576"/>
          </a:xfrm>
        </p:grpSpPr>
        <p:sp>
          <p:nvSpPr>
            <p:cNvPr id="43013" name="Line 5"/>
            <p:cNvSpPr>
              <a:spLocks noChangeShapeType="1"/>
            </p:cNvSpPr>
            <p:nvPr/>
          </p:nvSpPr>
          <p:spPr bwMode="auto">
            <a:xfrm>
              <a:off x="720" y="3504"/>
              <a:ext cx="0" cy="288"/>
            </a:xfrm>
            <a:prstGeom prst="line">
              <a:avLst/>
            </a:prstGeom>
            <a:noFill/>
            <a:ln w="57150">
              <a:solidFill>
                <a:schemeClr val="tx1"/>
              </a:solidFill>
              <a:round/>
              <a:headEnd/>
              <a:tailEnd/>
            </a:ln>
            <a:effectLst/>
          </p:spPr>
          <p:txBody>
            <a:bodyPr wrap="none"/>
            <a:lstStyle/>
            <a:p>
              <a:endParaRPr lang="en-US"/>
            </a:p>
          </p:txBody>
        </p:sp>
        <p:sp>
          <p:nvSpPr>
            <p:cNvPr id="43014" name="Line 6"/>
            <p:cNvSpPr>
              <a:spLocks noChangeShapeType="1"/>
            </p:cNvSpPr>
            <p:nvPr/>
          </p:nvSpPr>
          <p:spPr bwMode="auto">
            <a:xfrm>
              <a:off x="480" y="3792"/>
              <a:ext cx="480" cy="0"/>
            </a:xfrm>
            <a:prstGeom prst="line">
              <a:avLst/>
            </a:prstGeom>
            <a:noFill/>
            <a:ln w="57150">
              <a:solidFill>
                <a:schemeClr val="tx1"/>
              </a:solidFill>
              <a:round/>
              <a:headEnd/>
              <a:tailEnd/>
            </a:ln>
            <a:effectLst/>
          </p:spPr>
          <p:txBody>
            <a:bodyPr wrap="none"/>
            <a:lstStyle/>
            <a:p>
              <a:endParaRPr lang="en-US"/>
            </a:p>
          </p:txBody>
        </p:sp>
        <p:sp>
          <p:nvSpPr>
            <p:cNvPr id="43015" name="Line 7"/>
            <p:cNvSpPr>
              <a:spLocks noChangeShapeType="1"/>
            </p:cNvSpPr>
            <p:nvPr/>
          </p:nvSpPr>
          <p:spPr bwMode="auto">
            <a:xfrm>
              <a:off x="576" y="3936"/>
              <a:ext cx="288" cy="0"/>
            </a:xfrm>
            <a:prstGeom prst="line">
              <a:avLst/>
            </a:prstGeom>
            <a:noFill/>
            <a:ln w="57150">
              <a:solidFill>
                <a:schemeClr val="tx1"/>
              </a:solidFill>
              <a:round/>
              <a:headEnd/>
              <a:tailEnd/>
            </a:ln>
            <a:effectLst/>
          </p:spPr>
          <p:txBody>
            <a:bodyPr wrap="none"/>
            <a:lstStyle/>
            <a:p>
              <a:endParaRPr lang="en-US"/>
            </a:p>
          </p:txBody>
        </p:sp>
        <p:sp>
          <p:nvSpPr>
            <p:cNvPr id="43016" name="Line 8"/>
            <p:cNvSpPr>
              <a:spLocks noChangeShapeType="1"/>
            </p:cNvSpPr>
            <p:nvPr/>
          </p:nvSpPr>
          <p:spPr bwMode="auto">
            <a:xfrm>
              <a:off x="672" y="4080"/>
              <a:ext cx="96" cy="0"/>
            </a:xfrm>
            <a:prstGeom prst="line">
              <a:avLst/>
            </a:prstGeom>
            <a:noFill/>
            <a:ln w="57150">
              <a:solidFill>
                <a:schemeClr val="tx1"/>
              </a:solidFill>
              <a:round/>
              <a:headEnd/>
              <a:tailEnd/>
            </a:ln>
            <a:effectLst/>
          </p:spPr>
          <p:txBody>
            <a:bodyPr wrap="none"/>
            <a:lstStyle/>
            <a:p>
              <a:endParaRPr lang="en-US"/>
            </a:p>
          </p:txBody>
        </p:sp>
      </p:grpSp>
      <p:sp>
        <p:nvSpPr>
          <p:cNvPr id="43026" name="Oval 18"/>
          <p:cNvSpPr>
            <a:spLocks noChangeArrowheads="1"/>
          </p:cNvSpPr>
          <p:nvPr/>
        </p:nvSpPr>
        <p:spPr bwMode="auto">
          <a:xfrm>
            <a:off x="990600" y="3886200"/>
            <a:ext cx="152400" cy="152400"/>
          </a:xfrm>
          <a:prstGeom prst="ellipse">
            <a:avLst/>
          </a:prstGeom>
          <a:solidFill>
            <a:schemeClr val="accent1"/>
          </a:solidFill>
          <a:ln w="12700">
            <a:solidFill>
              <a:schemeClr val="tx1"/>
            </a:solidFill>
            <a:round/>
            <a:headEnd/>
            <a:tailEnd/>
          </a:ln>
          <a:effectLst/>
        </p:spPr>
        <p:txBody>
          <a:bodyPr wrap="none" anchor="ctr"/>
          <a:lstStyle/>
          <a:p>
            <a:endParaRPr lang="en-US"/>
          </a:p>
        </p:txBody>
      </p:sp>
      <p:sp>
        <p:nvSpPr>
          <p:cNvPr id="43027" name="Text Box 19"/>
          <p:cNvSpPr txBox="1">
            <a:spLocks noChangeArrowheads="1"/>
          </p:cNvSpPr>
          <p:nvPr/>
        </p:nvSpPr>
        <p:spPr bwMode="auto">
          <a:xfrm>
            <a:off x="838200" y="3275013"/>
            <a:ext cx="488950" cy="641350"/>
          </a:xfrm>
          <a:prstGeom prst="rect">
            <a:avLst/>
          </a:prstGeom>
          <a:noFill/>
          <a:ln w="12700">
            <a:noFill/>
            <a:miter lim="800000"/>
            <a:headEnd/>
            <a:tailEnd/>
          </a:ln>
          <a:effectLst/>
        </p:spPr>
        <p:txBody>
          <a:bodyPr wrap="none">
            <a:spAutoFit/>
          </a:bodyPr>
          <a:lstStyle/>
          <a:p>
            <a:r>
              <a:rPr lang="en-US"/>
              <a:t>A</a:t>
            </a:r>
          </a:p>
        </p:txBody>
      </p:sp>
      <p:sp>
        <p:nvSpPr>
          <p:cNvPr id="43029" name="Text Box 21"/>
          <p:cNvSpPr txBox="1">
            <a:spLocks noChangeArrowheads="1"/>
          </p:cNvSpPr>
          <p:nvPr/>
        </p:nvSpPr>
        <p:spPr bwMode="auto">
          <a:xfrm>
            <a:off x="1050925" y="4921250"/>
            <a:ext cx="336550" cy="641350"/>
          </a:xfrm>
          <a:prstGeom prst="rect">
            <a:avLst/>
          </a:prstGeom>
          <a:noFill/>
          <a:ln w="12700">
            <a:noFill/>
            <a:miter lim="800000"/>
            <a:headEnd/>
            <a:tailEnd/>
          </a:ln>
          <a:effectLst/>
        </p:spPr>
        <p:txBody>
          <a:bodyPr wrap="none">
            <a:spAutoFit/>
          </a:bodyPr>
          <a:lstStyle/>
          <a:p>
            <a:r>
              <a:rPr lang="en-US"/>
              <a:t>-</a:t>
            </a:r>
          </a:p>
        </p:txBody>
      </p:sp>
      <p:sp>
        <p:nvSpPr>
          <p:cNvPr id="43031" name="Text Box 23"/>
          <p:cNvSpPr txBox="1">
            <a:spLocks noChangeArrowheads="1"/>
          </p:cNvSpPr>
          <p:nvPr/>
        </p:nvSpPr>
        <p:spPr bwMode="auto">
          <a:xfrm>
            <a:off x="974725" y="4310063"/>
            <a:ext cx="615950" cy="641350"/>
          </a:xfrm>
          <a:prstGeom prst="rect">
            <a:avLst/>
          </a:prstGeom>
          <a:noFill/>
          <a:ln w="12700">
            <a:noFill/>
            <a:miter lim="800000"/>
            <a:headEnd/>
            <a:tailEnd/>
          </a:ln>
          <a:effectLst/>
        </p:spPr>
        <p:txBody>
          <a:bodyPr wrap="none">
            <a:spAutoFit/>
          </a:bodyPr>
          <a:lstStyle/>
          <a:p>
            <a:r>
              <a:rPr lang="en-US"/>
              <a:t>v</a:t>
            </a:r>
            <a:r>
              <a:rPr lang="en-US" baseline="-25000"/>
              <a:t>A</a:t>
            </a:r>
          </a:p>
        </p:txBody>
      </p:sp>
      <p:sp>
        <p:nvSpPr>
          <p:cNvPr id="43032" name="Oval 24"/>
          <p:cNvSpPr>
            <a:spLocks noChangeArrowheads="1"/>
          </p:cNvSpPr>
          <p:nvPr/>
        </p:nvSpPr>
        <p:spPr bwMode="auto">
          <a:xfrm>
            <a:off x="1066800" y="5486400"/>
            <a:ext cx="152400" cy="152400"/>
          </a:xfrm>
          <a:prstGeom prst="ellipse">
            <a:avLst/>
          </a:prstGeom>
          <a:solidFill>
            <a:schemeClr val="accent1"/>
          </a:solidFill>
          <a:ln w="12700">
            <a:solidFill>
              <a:schemeClr val="tx1"/>
            </a:solidFill>
            <a:round/>
            <a:headEnd/>
            <a:tailEnd/>
          </a:ln>
          <a:effectLst/>
        </p:spPr>
        <p:txBody>
          <a:bodyPr wrap="none" anchor="ctr"/>
          <a:lstStyle/>
          <a:p>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2"/>
          <p:cNvSpPr txBox="1">
            <a:spLocks noChangeArrowheads="1"/>
          </p:cNvSpPr>
          <p:nvPr/>
        </p:nvSpPr>
        <p:spPr bwMode="auto">
          <a:xfrm>
            <a:off x="974725" y="3929063"/>
            <a:ext cx="450850" cy="641350"/>
          </a:xfrm>
          <a:prstGeom prst="rect">
            <a:avLst/>
          </a:prstGeom>
          <a:noFill/>
          <a:ln w="12700">
            <a:noFill/>
            <a:miter lim="800000"/>
            <a:headEnd/>
            <a:tailEnd/>
          </a:ln>
          <a:effectLst/>
        </p:spPr>
        <p:txBody>
          <a:bodyPr wrap="none">
            <a:spAutoFit/>
          </a:bodyPr>
          <a:lstStyle/>
          <a:p>
            <a:r>
              <a:rPr lang="en-US"/>
              <a:t>+</a:t>
            </a:r>
          </a:p>
        </p:txBody>
      </p:sp>
      <p:sp>
        <p:nvSpPr>
          <p:cNvPr id="44035" name="Rectangle 3"/>
          <p:cNvSpPr>
            <a:spLocks noGrp="1" noChangeArrowheads="1"/>
          </p:cNvSpPr>
          <p:nvPr>
            <p:ph type="title"/>
          </p:nvPr>
        </p:nvSpPr>
        <p:spPr/>
        <p:txBody>
          <a:bodyPr/>
          <a:lstStyle/>
          <a:p>
            <a:r>
              <a:rPr lang="en-US"/>
              <a:t>Notation</a:t>
            </a:r>
          </a:p>
        </p:txBody>
      </p:sp>
      <p:sp>
        <p:nvSpPr>
          <p:cNvPr id="44036" name="Rectangle 4"/>
          <p:cNvSpPr>
            <a:spLocks noGrp="1" noChangeArrowheads="1"/>
          </p:cNvSpPr>
          <p:nvPr>
            <p:ph type="body" idx="1"/>
          </p:nvPr>
        </p:nvSpPr>
        <p:spPr>
          <a:xfrm>
            <a:off x="1600200" y="1676400"/>
            <a:ext cx="7086600" cy="4876800"/>
          </a:xfrm>
        </p:spPr>
        <p:txBody>
          <a:bodyPr/>
          <a:lstStyle/>
          <a:p>
            <a:pPr marL="458788" indent="449263">
              <a:lnSpc>
                <a:spcPct val="90000"/>
              </a:lnSpc>
            </a:pPr>
            <a:r>
              <a:rPr lang="en-US">
                <a:cs typeface="Times New Roman" pitchFamily="18" charset="0"/>
              </a:rPr>
              <a:t>v</a:t>
            </a:r>
            <a:r>
              <a:rPr lang="en-US" baseline="-25000">
                <a:cs typeface="Times New Roman" pitchFamily="18" charset="0"/>
              </a:rPr>
              <a:t>AB</a:t>
            </a:r>
            <a:r>
              <a:rPr lang="en-US">
                <a:cs typeface="Times New Roman" pitchFamily="18" charset="0"/>
              </a:rPr>
              <a:t>, V</a:t>
            </a:r>
            <a:r>
              <a:rPr lang="en-US" baseline="-25000">
                <a:cs typeface="Times New Roman" pitchFamily="18" charset="0"/>
              </a:rPr>
              <a:t>AB</a:t>
            </a:r>
            <a:r>
              <a:rPr lang="en-US">
                <a:cs typeface="Times New Roman" pitchFamily="18" charset="0"/>
              </a:rPr>
              <a:t>, v</a:t>
            </a:r>
            <a:r>
              <a:rPr lang="en-US" baseline="-25000">
                <a:cs typeface="Times New Roman" pitchFamily="18" charset="0"/>
              </a:rPr>
              <a:t>ab</a:t>
            </a:r>
            <a:r>
              <a:rPr lang="en-US">
                <a:cs typeface="Times New Roman" pitchFamily="18" charset="0"/>
              </a:rPr>
              <a:t>, V</a:t>
            </a:r>
            <a:r>
              <a:rPr lang="en-US" baseline="-25000">
                <a:cs typeface="Times New Roman" pitchFamily="18" charset="0"/>
              </a:rPr>
              <a:t>ab</a:t>
            </a:r>
            <a:r>
              <a:rPr lang="en-US">
                <a:cs typeface="Times New Roman" pitchFamily="18" charset="0"/>
              </a:rPr>
              <a:t> - refer to the voltage at point  A  with respect to point  B .  Notice that there is a polarity defined by this. This notation also means that we do not have to label the + and – signs on a circuit schematic to define the voltage.  Once points A and B are labeled, the voltages v</a:t>
            </a:r>
            <a:r>
              <a:rPr lang="en-US" baseline="-25000">
                <a:cs typeface="Times New Roman" pitchFamily="18" charset="0"/>
              </a:rPr>
              <a:t>AB</a:t>
            </a:r>
            <a:r>
              <a:rPr lang="en-US">
                <a:cs typeface="Times New Roman" pitchFamily="18" charset="0"/>
              </a:rPr>
              <a:t>, V</a:t>
            </a:r>
            <a:r>
              <a:rPr lang="en-US" baseline="-25000">
                <a:cs typeface="Times New Roman" pitchFamily="18" charset="0"/>
              </a:rPr>
              <a:t>AB</a:t>
            </a:r>
            <a:r>
              <a:rPr lang="en-US">
                <a:cs typeface="Times New Roman" pitchFamily="18" charset="0"/>
              </a:rPr>
              <a:t>, v</a:t>
            </a:r>
            <a:r>
              <a:rPr lang="en-US" baseline="-25000">
                <a:cs typeface="Times New Roman" pitchFamily="18" charset="0"/>
              </a:rPr>
              <a:t>ab</a:t>
            </a:r>
            <a:r>
              <a:rPr lang="en-US">
                <a:cs typeface="Times New Roman" pitchFamily="18" charset="0"/>
              </a:rPr>
              <a:t>, and V</a:t>
            </a:r>
            <a:r>
              <a:rPr lang="en-US" baseline="-25000">
                <a:cs typeface="Times New Roman" pitchFamily="18" charset="0"/>
              </a:rPr>
              <a:t>ab</a:t>
            </a:r>
            <a:r>
              <a:rPr lang="en-US">
                <a:cs typeface="Times New Roman" pitchFamily="18" charset="0"/>
              </a:rPr>
              <a:t>, are defined.</a:t>
            </a:r>
          </a:p>
        </p:txBody>
      </p:sp>
      <p:sp>
        <p:nvSpPr>
          <p:cNvPr id="44042" name="Oval 10"/>
          <p:cNvSpPr>
            <a:spLocks noChangeArrowheads="1"/>
          </p:cNvSpPr>
          <p:nvPr/>
        </p:nvSpPr>
        <p:spPr bwMode="auto">
          <a:xfrm>
            <a:off x="990600" y="3886200"/>
            <a:ext cx="152400" cy="152400"/>
          </a:xfrm>
          <a:prstGeom prst="ellipse">
            <a:avLst/>
          </a:prstGeom>
          <a:solidFill>
            <a:schemeClr val="accent1"/>
          </a:solidFill>
          <a:ln w="12700">
            <a:solidFill>
              <a:schemeClr val="tx1"/>
            </a:solidFill>
            <a:round/>
            <a:headEnd/>
            <a:tailEnd/>
          </a:ln>
          <a:effectLst/>
        </p:spPr>
        <p:txBody>
          <a:bodyPr wrap="none" anchor="ctr"/>
          <a:lstStyle/>
          <a:p>
            <a:endParaRPr lang="en-US"/>
          </a:p>
        </p:txBody>
      </p:sp>
      <p:sp>
        <p:nvSpPr>
          <p:cNvPr id="44043" name="Text Box 11"/>
          <p:cNvSpPr txBox="1">
            <a:spLocks noChangeArrowheads="1"/>
          </p:cNvSpPr>
          <p:nvPr/>
        </p:nvSpPr>
        <p:spPr bwMode="auto">
          <a:xfrm>
            <a:off x="838200" y="3275013"/>
            <a:ext cx="488950" cy="641350"/>
          </a:xfrm>
          <a:prstGeom prst="rect">
            <a:avLst/>
          </a:prstGeom>
          <a:noFill/>
          <a:ln w="12700">
            <a:noFill/>
            <a:miter lim="800000"/>
            <a:headEnd/>
            <a:tailEnd/>
          </a:ln>
          <a:effectLst/>
        </p:spPr>
        <p:txBody>
          <a:bodyPr wrap="none">
            <a:spAutoFit/>
          </a:bodyPr>
          <a:lstStyle/>
          <a:p>
            <a:r>
              <a:rPr lang="en-US"/>
              <a:t>A</a:t>
            </a:r>
          </a:p>
        </p:txBody>
      </p:sp>
      <p:sp>
        <p:nvSpPr>
          <p:cNvPr id="44044" name="Text Box 12"/>
          <p:cNvSpPr txBox="1">
            <a:spLocks noChangeArrowheads="1"/>
          </p:cNvSpPr>
          <p:nvPr/>
        </p:nvSpPr>
        <p:spPr bwMode="auto">
          <a:xfrm>
            <a:off x="1050925" y="4921250"/>
            <a:ext cx="336550" cy="641350"/>
          </a:xfrm>
          <a:prstGeom prst="rect">
            <a:avLst/>
          </a:prstGeom>
          <a:noFill/>
          <a:ln w="12700">
            <a:noFill/>
            <a:miter lim="800000"/>
            <a:headEnd/>
            <a:tailEnd/>
          </a:ln>
          <a:effectLst/>
        </p:spPr>
        <p:txBody>
          <a:bodyPr wrap="none">
            <a:spAutoFit/>
          </a:bodyPr>
          <a:lstStyle/>
          <a:p>
            <a:r>
              <a:rPr lang="en-US"/>
              <a:t>-</a:t>
            </a:r>
          </a:p>
        </p:txBody>
      </p:sp>
      <p:sp>
        <p:nvSpPr>
          <p:cNvPr id="44045" name="Text Box 13"/>
          <p:cNvSpPr txBox="1">
            <a:spLocks noChangeArrowheads="1"/>
          </p:cNvSpPr>
          <p:nvPr/>
        </p:nvSpPr>
        <p:spPr bwMode="auto">
          <a:xfrm>
            <a:off x="974725" y="4310063"/>
            <a:ext cx="819150" cy="641350"/>
          </a:xfrm>
          <a:prstGeom prst="rect">
            <a:avLst/>
          </a:prstGeom>
          <a:noFill/>
          <a:ln w="12700">
            <a:noFill/>
            <a:miter lim="800000"/>
            <a:headEnd/>
            <a:tailEnd/>
          </a:ln>
          <a:effectLst/>
        </p:spPr>
        <p:txBody>
          <a:bodyPr wrap="none">
            <a:spAutoFit/>
          </a:bodyPr>
          <a:lstStyle/>
          <a:p>
            <a:r>
              <a:rPr lang="en-US"/>
              <a:t>v</a:t>
            </a:r>
            <a:r>
              <a:rPr lang="en-US" baseline="-25000"/>
              <a:t>AB</a:t>
            </a:r>
          </a:p>
        </p:txBody>
      </p:sp>
      <p:sp>
        <p:nvSpPr>
          <p:cNvPr id="44046" name="Oval 14"/>
          <p:cNvSpPr>
            <a:spLocks noChangeArrowheads="1"/>
          </p:cNvSpPr>
          <p:nvPr/>
        </p:nvSpPr>
        <p:spPr bwMode="auto">
          <a:xfrm>
            <a:off x="1066800" y="5486400"/>
            <a:ext cx="152400" cy="152400"/>
          </a:xfrm>
          <a:prstGeom prst="ellipse">
            <a:avLst/>
          </a:prstGeom>
          <a:solidFill>
            <a:schemeClr val="accent1"/>
          </a:solidFill>
          <a:ln w="12700">
            <a:solidFill>
              <a:schemeClr val="tx1"/>
            </a:solidFill>
            <a:round/>
            <a:headEnd/>
            <a:tailEnd/>
          </a:ln>
          <a:effectLst/>
        </p:spPr>
        <p:txBody>
          <a:bodyPr wrap="none" anchor="ctr"/>
          <a:lstStyle/>
          <a:p>
            <a:endParaRPr lang="en-US"/>
          </a:p>
        </p:txBody>
      </p:sp>
      <p:sp>
        <p:nvSpPr>
          <p:cNvPr id="44047" name="Text Box 15"/>
          <p:cNvSpPr txBox="1">
            <a:spLocks noChangeArrowheads="1"/>
          </p:cNvSpPr>
          <p:nvPr/>
        </p:nvSpPr>
        <p:spPr bwMode="auto">
          <a:xfrm>
            <a:off x="914400" y="5715000"/>
            <a:ext cx="488950" cy="641350"/>
          </a:xfrm>
          <a:prstGeom prst="rect">
            <a:avLst/>
          </a:prstGeom>
          <a:noFill/>
          <a:ln w="12700">
            <a:noFill/>
            <a:miter lim="800000"/>
            <a:headEnd/>
            <a:tailEnd/>
          </a:ln>
          <a:effectLst/>
        </p:spPr>
        <p:txBody>
          <a:bodyPr wrap="none">
            <a:spAutoFit/>
          </a:bodyPr>
          <a:lstStyle/>
          <a:p>
            <a:r>
              <a:rPr lang="en-US"/>
              <a:t>B</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title"/>
          </p:nvPr>
        </p:nvSpPr>
        <p:spPr/>
        <p:txBody>
          <a:bodyPr/>
          <a:lstStyle/>
          <a:p>
            <a:r>
              <a:rPr lang="en-US"/>
              <a:t>Notation</a:t>
            </a:r>
          </a:p>
        </p:txBody>
      </p:sp>
      <p:sp>
        <p:nvSpPr>
          <p:cNvPr id="45060" name="Rectangle 4"/>
          <p:cNvSpPr>
            <a:spLocks noGrp="1" noChangeArrowheads="1"/>
          </p:cNvSpPr>
          <p:nvPr>
            <p:ph type="body" idx="1"/>
          </p:nvPr>
        </p:nvSpPr>
        <p:spPr>
          <a:xfrm>
            <a:off x="457200" y="1676400"/>
            <a:ext cx="8229600" cy="2362200"/>
          </a:xfrm>
        </p:spPr>
        <p:txBody>
          <a:bodyPr/>
          <a:lstStyle/>
          <a:p>
            <a:pPr marL="458788" indent="449263"/>
            <a:r>
              <a:rPr lang="en-US">
                <a:cs typeface="Times New Roman" pitchFamily="18" charset="0"/>
              </a:rPr>
              <a:t>Current polarities are shown with an arrow.  Thus, current polarities must be defined, and the easiest way to do this is with an arrow on the circuit schematic.</a:t>
            </a:r>
          </a:p>
        </p:txBody>
      </p:sp>
      <p:sp>
        <p:nvSpPr>
          <p:cNvPr id="45064" name="Text Box 8"/>
          <p:cNvSpPr txBox="1">
            <a:spLocks noChangeArrowheads="1"/>
          </p:cNvSpPr>
          <p:nvPr/>
        </p:nvSpPr>
        <p:spPr bwMode="auto">
          <a:xfrm>
            <a:off x="3962400" y="4800600"/>
            <a:ext cx="488950" cy="641350"/>
          </a:xfrm>
          <a:prstGeom prst="rect">
            <a:avLst/>
          </a:prstGeom>
          <a:noFill/>
          <a:ln w="12700">
            <a:noFill/>
            <a:miter lim="800000"/>
            <a:headEnd/>
            <a:tailEnd/>
          </a:ln>
          <a:effectLst/>
        </p:spPr>
        <p:txBody>
          <a:bodyPr wrap="none">
            <a:spAutoFit/>
          </a:bodyPr>
          <a:lstStyle/>
          <a:p>
            <a:r>
              <a:rPr lang="en-US"/>
              <a:t>i</a:t>
            </a:r>
            <a:r>
              <a:rPr lang="en-US" baseline="-25000"/>
              <a:t>A</a:t>
            </a:r>
          </a:p>
        </p:txBody>
      </p:sp>
      <p:sp>
        <p:nvSpPr>
          <p:cNvPr id="45067" name="Line 11"/>
          <p:cNvSpPr>
            <a:spLocks noChangeShapeType="1"/>
          </p:cNvSpPr>
          <p:nvPr/>
        </p:nvSpPr>
        <p:spPr bwMode="auto">
          <a:xfrm>
            <a:off x="2438400" y="5867400"/>
            <a:ext cx="4419600" cy="0"/>
          </a:xfrm>
          <a:prstGeom prst="line">
            <a:avLst/>
          </a:prstGeom>
          <a:noFill/>
          <a:ln w="57150">
            <a:solidFill>
              <a:schemeClr val="tx1"/>
            </a:solidFill>
            <a:round/>
            <a:headEnd/>
            <a:tailEnd/>
          </a:ln>
          <a:effectLst/>
        </p:spPr>
        <p:txBody>
          <a:bodyPr wrap="none"/>
          <a:lstStyle/>
          <a:p>
            <a:endParaRPr lang="en-US"/>
          </a:p>
        </p:txBody>
      </p:sp>
      <p:sp>
        <p:nvSpPr>
          <p:cNvPr id="45068" name="Line 12"/>
          <p:cNvSpPr>
            <a:spLocks noChangeShapeType="1"/>
          </p:cNvSpPr>
          <p:nvPr/>
        </p:nvSpPr>
        <p:spPr bwMode="auto">
          <a:xfrm>
            <a:off x="3048000" y="5486400"/>
            <a:ext cx="3200400" cy="0"/>
          </a:xfrm>
          <a:prstGeom prst="line">
            <a:avLst/>
          </a:prstGeom>
          <a:noFill/>
          <a:ln w="38100">
            <a:solidFill>
              <a:schemeClr val="tx1"/>
            </a:solidFill>
            <a:round/>
            <a:headEnd/>
            <a:tailEnd type="triangle" w="med" len="med"/>
          </a:ln>
          <a:effectLst/>
        </p:spPr>
        <p:txBody>
          <a:bodyPr wrap="none"/>
          <a:lstStyle/>
          <a:p>
            <a:endParaRPr lang="en-US"/>
          </a:p>
        </p:txBody>
      </p:sp>
      <p:sp>
        <p:nvSpPr>
          <p:cNvPr id="45069" name="Rectangle 13"/>
          <p:cNvSpPr>
            <a:spLocks noChangeArrowheads="1"/>
          </p:cNvSpPr>
          <p:nvPr/>
        </p:nvSpPr>
        <p:spPr bwMode="auto">
          <a:xfrm>
            <a:off x="1219200" y="5257800"/>
            <a:ext cx="1219200" cy="1143000"/>
          </a:xfrm>
          <a:prstGeom prst="rect">
            <a:avLst/>
          </a:prstGeom>
          <a:solidFill>
            <a:schemeClr val="accent1"/>
          </a:solidFill>
          <a:ln w="57150">
            <a:solidFill>
              <a:schemeClr val="tx1"/>
            </a:solidFill>
            <a:miter lim="800000"/>
            <a:headEnd/>
            <a:tailEnd/>
          </a:ln>
          <a:effectLst/>
        </p:spPr>
        <p:txBody>
          <a:bodyPr wrap="none" anchor="ctr"/>
          <a:lstStyle/>
          <a:p>
            <a:endParaRPr lang="en-US"/>
          </a:p>
        </p:txBody>
      </p:sp>
      <p:sp>
        <p:nvSpPr>
          <p:cNvPr id="45070" name="Rectangle 14"/>
          <p:cNvSpPr>
            <a:spLocks noChangeArrowheads="1"/>
          </p:cNvSpPr>
          <p:nvPr/>
        </p:nvSpPr>
        <p:spPr bwMode="auto">
          <a:xfrm>
            <a:off x="6858000" y="5257800"/>
            <a:ext cx="1219200" cy="1143000"/>
          </a:xfrm>
          <a:prstGeom prst="rect">
            <a:avLst/>
          </a:prstGeom>
          <a:solidFill>
            <a:schemeClr val="accent1"/>
          </a:solidFill>
          <a:ln w="57150">
            <a:solidFill>
              <a:schemeClr val="tx1"/>
            </a:solidFill>
            <a:miter lim="800000"/>
            <a:headEnd/>
            <a:tailEnd/>
          </a:ln>
          <a:effectLst/>
        </p:spPr>
        <p:txBody>
          <a:bodyPr wrap="none" anchor="ctr"/>
          <a:lstStyle/>
          <a:p>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2"/>
          <p:cNvSpPr txBox="1">
            <a:spLocks noChangeArrowheads="1"/>
          </p:cNvSpPr>
          <p:nvPr/>
        </p:nvSpPr>
        <p:spPr bwMode="auto">
          <a:xfrm>
            <a:off x="974725" y="3929063"/>
            <a:ext cx="450850" cy="641350"/>
          </a:xfrm>
          <a:prstGeom prst="rect">
            <a:avLst/>
          </a:prstGeom>
          <a:noFill/>
          <a:ln w="12700">
            <a:noFill/>
            <a:miter lim="800000"/>
            <a:headEnd/>
            <a:tailEnd/>
          </a:ln>
          <a:effectLst/>
        </p:spPr>
        <p:txBody>
          <a:bodyPr wrap="none">
            <a:spAutoFit/>
          </a:bodyPr>
          <a:lstStyle/>
          <a:p>
            <a:r>
              <a:rPr lang="en-US"/>
              <a:t>+</a:t>
            </a:r>
          </a:p>
        </p:txBody>
      </p:sp>
      <p:sp>
        <p:nvSpPr>
          <p:cNvPr id="46083" name="Rectangle 3"/>
          <p:cNvSpPr>
            <a:spLocks noGrp="1" noChangeArrowheads="1"/>
          </p:cNvSpPr>
          <p:nvPr>
            <p:ph type="title"/>
          </p:nvPr>
        </p:nvSpPr>
        <p:spPr/>
        <p:txBody>
          <a:bodyPr/>
          <a:lstStyle/>
          <a:p>
            <a:r>
              <a:rPr lang="en-US"/>
              <a:t>Notation</a:t>
            </a:r>
          </a:p>
        </p:txBody>
      </p:sp>
      <p:sp>
        <p:nvSpPr>
          <p:cNvPr id="46084" name="Rectangle 4"/>
          <p:cNvSpPr>
            <a:spLocks noGrp="1" noChangeArrowheads="1"/>
          </p:cNvSpPr>
          <p:nvPr>
            <p:ph type="body" idx="1"/>
          </p:nvPr>
        </p:nvSpPr>
        <p:spPr>
          <a:xfrm>
            <a:off x="1600200" y="1676400"/>
            <a:ext cx="7086600" cy="5181600"/>
          </a:xfrm>
        </p:spPr>
        <p:txBody>
          <a:bodyPr/>
          <a:lstStyle/>
          <a:p>
            <a:pPr marL="458788" indent="449263"/>
            <a:r>
              <a:rPr lang="en-US" sz="2800">
                <a:cs typeface="Times New Roman" pitchFamily="18" charset="0"/>
              </a:rPr>
              <a:t>v</a:t>
            </a:r>
            <a:r>
              <a:rPr lang="en-US" sz="2800" baseline="-25000">
                <a:cs typeface="Times New Roman" pitchFamily="18" charset="0"/>
              </a:rPr>
              <a:t>A</a:t>
            </a:r>
            <a:r>
              <a:rPr lang="en-US" sz="2800">
                <a:cs typeface="Times New Roman" pitchFamily="18" charset="0"/>
              </a:rPr>
              <a:t> is the total instantaneous quantity (lowercase</a:t>
            </a:r>
            <a:r>
              <a:rPr lang="en-US" sz="2800" baseline="-25000">
                <a:cs typeface="Times New Roman" pitchFamily="18" charset="0"/>
              </a:rPr>
              <a:t>UPPERCASE</a:t>
            </a:r>
            <a:r>
              <a:rPr lang="en-US" sz="2800">
                <a:cs typeface="Times New Roman" pitchFamily="18" charset="0"/>
              </a:rPr>
              <a:t>).</a:t>
            </a:r>
          </a:p>
          <a:p>
            <a:pPr marL="458788" indent="449263"/>
            <a:r>
              <a:rPr lang="en-US" sz="2800">
                <a:cs typeface="Times New Roman" pitchFamily="18" charset="0"/>
              </a:rPr>
              <a:t>	V</a:t>
            </a:r>
            <a:r>
              <a:rPr lang="en-US" sz="2800" baseline="-25000">
                <a:cs typeface="Times New Roman" pitchFamily="18" charset="0"/>
              </a:rPr>
              <a:t>A</a:t>
            </a:r>
            <a:r>
              <a:rPr lang="en-US" sz="2800">
                <a:cs typeface="Times New Roman" pitchFamily="18" charset="0"/>
              </a:rPr>
              <a:t> is the dc component, nonvarying part of a quantity (UPPERCASE</a:t>
            </a:r>
            <a:r>
              <a:rPr lang="en-US" sz="2800" baseline="-25000">
                <a:cs typeface="Times New Roman" pitchFamily="18" charset="0"/>
              </a:rPr>
              <a:t>UPPERCASE</a:t>
            </a:r>
            <a:r>
              <a:rPr lang="en-US" sz="2800">
                <a:cs typeface="Times New Roman" pitchFamily="18" charset="0"/>
              </a:rPr>
              <a:t>).</a:t>
            </a:r>
          </a:p>
          <a:p>
            <a:pPr marL="458788" indent="449263"/>
            <a:r>
              <a:rPr lang="en-US" sz="2800">
                <a:cs typeface="Times New Roman" pitchFamily="18" charset="0"/>
              </a:rPr>
              <a:t>	v</a:t>
            </a:r>
            <a:r>
              <a:rPr lang="en-US" sz="2800" baseline="-25000">
                <a:cs typeface="Times New Roman" pitchFamily="18" charset="0"/>
              </a:rPr>
              <a:t>a</a:t>
            </a:r>
            <a:r>
              <a:rPr lang="en-US" sz="2800">
                <a:cs typeface="Times New Roman" pitchFamily="18" charset="0"/>
              </a:rPr>
              <a:t> is the ac component, varying part of a quantity (lowercase</a:t>
            </a:r>
            <a:r>
              <a:rPr lang="en-US" sz="2800" baseline="-25000">
                <a:cs typeface="Times New Roman" pitchFamily="18" charset="0"/>
              </a:rPr>
              <a:t>lowercase</a:t>
            </a:r>
            <a:r>
              <a:rPr lang="en-US" sz="2800">
                <a:cs typeface="Times New Roman" pitchFamily="18" charset="0"/>
              </a:rPr>
              <a:t>).</a:t>
            </a:r>
          </a:p>
          <a:p>
            <a:pPr marL="458788" indent="449263"/>
            <a:r>
              <a:rPr lang="en-US" sz="2800">
                <a:cs typeface="Times New Roman" pitchFamily="18" charset="0"/>
              </a:rPr>
              <a:t>The total instantaneous quantity is equal to the sum of the dc component and the ac component.  That is, it is true that  v</a:t>
            </a:r>
            <a:r>
              <a:rPr lang="en-US" sz="2800" baseline="-25000">
                <a:cs typeface="Times New Roman" pitchFamily="18" charset="0"/>
              </a:rPr>
              <a:t>A</a:t>
            </a:r>
            <a:r>
              <a:rPr lang="en-US" sz="2800">
                <a:cs typeface="Times New Roman" pitchFamily="18" charset="0"/>
              </a:rPr>
              <a:t> = V</a:t>
            </a:r>
            <a:r>
              <a:rPr lang="en-US" sz="2800" baseline="-25000">
                <a:cs typeface="Times New Roman" pitchFamily="18" charset="0"/>
              </a:rPr>
              <a:t>A</a:t>
            </a:r>
            <a:r>
              <a:rPr lang="en-US" sz="2800">
                <a:cs typeface="Times New Roman" pitchFamily="18" charset="0"/>
              </a:rPr>
              <a:t> + v</a:t>
            </a:r>
            <a:r>
              <a:rPr lang="en-US" sz="2800" baseline="-25000">
                <a:cs typeface="Times New Roman" pitchFamily="18" charset="0"/>
              </a:rPr>
              <a:t>a</a:t>
            </a:r>
            <a:r>
              <a:rPr lang="en-US" sz="2800">
                <a:cs typeface="Times New Roman" pitchFamily="18" charset="0"/>
              </a:rPr>
              <a:t>.</a:t>
            </a:r>
          </a:p>
        </p:txBody>
      </p:sp>
      <p:grpSp>
        <p:nvGrpSpPr>
          <p:cNvPr id="46085" name="Group 5"/>
          <p:cNvGrpSpPr>
            <a:grpSpLocks/>
          </p:cNvGrpSpPr>
          <p:nvPr/>
        </p:nvGrpSpPr>
        <p:grpSpPr bwMode="auto">
          <a:xfrm>
            <a:off x="762000" y="5562600"/>
            <a:ext cx="762000" cy="914400"/>
            <a:chOff x="480" y="3504"/>
            <a:chExt cx="480" cy="576"/>
          </a:xfrm>
        </p:grpSpPr>
        <p:sp>
          <p:nvSpPr>
            <p:cNvPr id="46086" name="Line 6"/>
            <p:cNvSpPr>
              <a:spLocks noChangeShapeType="1"/>
            </p:cNvSpPr>
            <p:nvPr/>
          </p:nvSpPr>
          <p:spPr bwMode="auto">
            <a:xfrm>
              <a:off x="720" y="3504"/>
              <a:ext cx="0" cy="288"/>
            </a:xfrm>
            <a:prstGeom prst="line">
              <a:avLst/>
            </a:prstGeom>
            <a:noFill/>
            <a:ln w="57150">
              <a:solidFill>
                <a:schemeClr val="tx1"/>
              </a:solidFill>
              <a:round/>
              <a:headEnd/>
              <a:tailEnd/>
            </a:ln>
            <a:effectLst/>
          </p:spPr>
          <p:txBody>
            <a:bodyPr wrap="none"/>
            <a:lstStyle/>
            <a:p>
              <a:endParaRPr lang="en-US"/>
            </a:p>
          </p:txBody>
        </p:sp>
        <p:sp>
          <p:nvSpPr>
            <p:cNvPr id="46087" name="Line 7"/>
            <p:cNvSpPr>
              <a:spLocks noChangeShapeType="1"/>
            </p:cNvSpPr>
            <p:nvPr/>
          </p:nvSpPr>
          <p:spPr bwMode="auto">
            <a:xfrm>
              <a:off x="480" y="3792"/>
              <a:ext cx="480" cy="0"/>
            </a:xfrm>
            <a:prstGeom prst="line">
              <a:avLst/>
            </a:prstGeom>
            <a:noFill/>
            <a:ln w="57150">
              <a:solidFill>
                <a:schemeClr val="tx1"/>
              </a:solidFill>
              <a:round/>
              <a:headEnd/>
              <a:tailEnd/>
            </a:ln>
            <a:effectLst/>
          </p:spPr>
          <p:txBody>
            <a:bodyPr wrap="none"/>
            <a:lstStyle/>
            <a:p>
              <a:endParaRPr lang="en-US"/>
            </a:p>
          </p:txBody>
        </p:sp>
        <p:sp>
          <p:nvSpPr>
            <p:cNvPr id="46088" name="Line 8"/>
            <p:cNvSpPr>
              <a:spLocks noChangeShapeType="1"/>
            </p:cNvSpPr>
            <p:nvPr/>
          </p:nvSpPr>
          <p:spPr bwMode="auto">
            <a:xfrm>
              <a:off x="576" y="3936"/>
              <a:ext cx="288" cy="0"/>
            </a:xfrm>
            <a:prstGeom prst="line">
              <a:avLst/>
            </a:prstGeom>
            <a:noFill/>
            <a:ln w="57150">
              <a:solidFill>
                <a:schemeClr val="tx1"/>
              </a:solidFill>
              <a:round/>
              <a:headEnd/>
              <a:tailEnd/>
            </a:ln>
            <a:effectLst/>
          </p:spPr>
          <p:txBody>
            <a:bodyPr wrap="none"/>
            <a:lstStyle/>
            <a:p>
              <a:endParaRPr lang="en-US"/>
            </a:p>
          </p:txBody>
        </p:sp>
        <p:sp>
          <p:nvSpPr>
            <p:cNvPr id="46089" name="Line 9"/>
            <p:cNvSpPr>
              <a:spLocks noChangeShapeType="1"/>
            </p:cNvSpPr>
            <p:nvPr/>
          </p:nvSpPr>
          <p:spPr bwMode="auto">
            <a:xfrm>
              <a:off x="672" y="4080"/>
              <a:ext cx="96" cy="0"/>
            </a:xfrm>
            <a:prstGeom prst="line">
              <a:avLst/>
            </a:prstGeom>
            <a:noFill/>
            <a:ln w="57150">
              <a:solidFill>
                <a:schemeClr val="tx1"/>
              </a:solidFill>
              <a:round/>
              <a:headEnd/>
              <a:tailEnd/>
            </a:ln>
            <a:effectLst/>
          </p:spPr>
          <p:txBody>
            <a:bodyPr wrap="none"/>
            <a:lstStyle/>
            <a:p>
              <a:endParaRPr lang="en-US"/>
            </a:p>
          </p:txBody>
        </p:sp>
      </p:grpSp>
      <p:sp>
        <p:nvSpPr>
          <p:cNvPr id="46090" name="Oval 10"/>
          <p:cNvSpPr>
            <a:spLocks noChangeArrowheads="1"/>
          </p:cNvSpPr>
          <p:nvPr/>
        </p:nvSpPr>
        <p:spPr bwMode="auto">
          <a:xfrm>
            <a:off x="990600" y="3886200"/>
            <a:ext cx="152400" cy="152400"/>
          </a:xfrm>
          <a:prstGeom prst="ellipse">
            <a:avLst/>
          </a:prstGeom>
          <a:solidFill>
            <a:schemeClr val="accent1"/>
          </a:solidFill>
          <a:ln w="12700">
            <a:solidFill>
              <a:schemeClr val="tx1"/>
            </a:solidFill>
            <a:round/>
            <a:headEnd/>
            <a:tailEnd/>
          </a:ln>
          <a:effectLst/>
        </p:spPr>
        <p:txBody>
          <a:bodyPr wrap="none" anchor="ctr"/>
          <a:lstStyle/>
          <a:p>
            <a:endParaRPr lang="en-US"/>
          </a:p>
        </p:txBody>
      </p:sp>
      <p:sp>
        <p:nvSpPr>
          <p:cNvPr id="46091" name="Text Box 11"/>
          <p:cNvSpPr txBox="1">
            <a:spLocks noChangeArrowheads="1"/>
          </p:cNvSpPr>
          <p:nvPr/>
        </p:nvSpPr>
        <p:spPr bwMode="auto">
          <a:xfrm>
            <a:off x="838200" y="3275013"/>
            <a:ext cx="488950" cy="641350"/>
          </a:xfrm>
          <a:prstGeom prst="rect">
            <a:avLst/>
          </a:prstGeom>
          <a:noFill/>
          <a:ln w="12700">
            <a:noFill/>
            <a:miter lim="800000"/>
            <a:headEnd/>
            <a:tailEnd/>
          </a:ln>
          <a:effectLst/>
        </p:spPr>
        <p:txBody>
          <a:bodyPr wrap="none">
            <a:spAutoFit/>
          </a:bodyPr>
          <a:lstStyle/>
          <a:p>
            <a:r>
              <a:rPr lang="en-US"/>
              <a:t>A</a:t>
            </a:r>
          </a:p>
        </p:txBody>
      </p:sp>
      <p:sp>
        <p:nvSpPr>
          <p:cNvPr id="46092" name="Text Box 12"/>
          <p:cNvSpPr txBox="1">
            <a:spLocks noChangeArrowheads="1"/>
          </p:cNvSpPr>
          <p:nvPr/>
        </p:nvSpPr>
        <p:spPr bwMode="auto">
          <a:xfrm>
            <a:off x="1050925" y="4921250"/>
            <a:ext cx="336550" cy="641350"/>
          </a:xfrm>
          <a:prstGeom prst="rect">
            <a:avLst/>
          </a:prstGeom>
          <a:noFill/>
          <a:ln w="12700">
            <a:noFill/>
            <a:miter lim="800000"/>
            <a:headEnd/>
            <a:tailEnd/>
          </a:ln>
          <a:effectLst/>
        </p:spPr>
        <p:txBody>
          <a:bodyPr wrap="none">
            <a:spAutoFit/>
          </a:bodyPr>
          <a:lstStyle/>
          <a:p>
            <a:r>
              <a:rPr lang="en-US"/>
              <a:t>-</a:t>
            </a:r>
          </a:p>
        </p:txBody>
      </p:sp>
      <p:sp>
        <p:nvSpPr>
          <p:cNvPr id="46093" name="Text Box 13"/>
          <p:cNvSpPr txBox="1">
            <a:spLocks noChangeArrowheads="1"/>
          </p:cNvSpPr>
          <p:nvPr/>
        </p:nvSpPr>
        <p:spPr bwMode="auto">
          <a:xfrm>
            <a:off x="974725" y="4310063"/>
            <a:ext cx="615950" cy="641350"/>
          </a:xfrm>
          <a:prstGeom prst="rect">
            <a:avLst/>
          </a:prstGeom>
          <a:noFill/>
          <a:ln w="12700">
            <a:noFill/>
            <a:miter lim="800000"/>
            <a:headEnd/>
            <a:tailEnd/>
          </a:ln>
          <a:effectLst/>
        </p:spPr>
        <p:txBody>
          <a:bodyPr wrap="none">
            <a:spAutoFit/>
          </a:bodyPr>
          <a:lstStyle/>
          <a:p>
            <a:r>
              <a:rPr lang="en-US"/>
              <a:t>v</a:t>
            </a:r>
            <a:r>
              <a:rPr lang="en-US" baseline="-25000"/>
              <a:t>A</a:t>
            </a:r>
          </a:p>
        </p:txBody>
      </p:sp>
      <p:sp>
        <p:nvSpPr>
          <p:cNvPr id="46094" name="Oval 14"/>
          <p:cNvSpPr>
            <a:spLocks noChangeArrowheads="1"/>
          </p:cNvSpPr>
          <p:nvPr/>
        </p:nvSpPr>
        <p:spPr bwMode="auto">
          <a:xfrm>
            <a:off x="1066800" y="5486400"/>
            <a:ext cx="152400" cy="152400"/>
          </a:xfrm>
          <a:prstGeom prst="ellipse">
            <a:avLst/>
          </a:prstGeom>
          <a:solidFill>
            <a:schemeClr val="accent1"/>
          </a:solidFill>
          <a:ln w="12700">
            <a:solidFill>
              <a:schemeClr val="tx1"/>
            </a:solidFill>
            <a:round/>
            <a:headEnd/>
            <a:tailEnd/>
          </a:ln>
          <a:effectLst/>
        </p:spPr>
        <p:txBody>
          <a:bodyPr wrap="none" anchor="ct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a:noFill/>
          <a:ln/>
        </p:spPr>
        <p:txBody>
          <a:bodyPr lIns="90488" tIns="44450" rIns="90488" bIns="44450"/>
          <a:lstStyle/>
          <a:p>
            <a:r>
              <a:rPr lang="en-US" sz="3600" b="1" dirty="0"/>
              <a:t>Introduction to Engineering</a:t>
            </a:r>
          </a:p>
        </p:txBody>
      </p:sp>
      <p:sp>
        <p:nvSpPr>
          <p:cNvPr id="1027" name="Rectangle 3"/>
          <p:cNvSpPr>
            <a:spLocks noGrp="1" noChangeArrowheads="1"/>
          </p:cNvSpPr>
          <p:nvPr>
            <p:ph type="body" idx="1"/>
          </p:nvPr>
        </p:nvSpPr>
        <p:spPr>
          <a:noFill/>
          <a:ln/>
        </p:spPr>
        <p:txBody>
          <a:bodyPr lIns="90488" tIns="44450" rIns="90488" bIns="44450"/>
          <a:lstStyle/>
          <a:p>
            <a:pPr>
              <a:lnSpc>
                <a:spcPct val="90000"/>
              </a:lnSpc>
            </a:pPr>
            <a:r>
              <a:rPr lang="en-US" sz="2800"/>
              <a:t>What is engineering?</a:t>
            </a:r>
          </a:p>
          <a:p>
            <a:pPr lvl="1">
              <a:lnSpc>
                <a:spcPct val="90000"/>
              </a:lnSpc>
            </a:pPr>
            <a:r>
              <a:rPr lang="en-US" sz="2400"/>
              <a:t>Answer:  Engineering is Problem Solving.</a:t>
            </a:r>
          </a:p>
          <a:p>
            <a:pPr>
              <a:lnSpc>
                <a:spcPct val="90000"/>
              </a:lnSpc>
            </a:pPr>
            <a:r>
              <a:rPr lang="en-US" sz="2800"/>
              <a:t>What is electrical engineering?</a:t>
            </a:r>
          </a:p>
          <a:p>
            <a:pPr lvl="1">
              <a:lnSpc>
                <a:spcPct val="90000"/>
              </a:lnSpc>
            </a:pPr>
            <a:r>
              <a:rPr lang="en-US" sz="2400"/>
              <a:t>Answer:  Problem solving using electricity, electrical tools and concepts.</a:t>
            </a:r>
          </a:p>
          <a:p>
            <a:pPr>
              <a:lnSpc>
                <a:spcPct val="90000"/>
              </a:lnSpc>
            </a:pPr>
            <a:r>
              <a:rPr lang="en-US" sz="2800"/>
              <a:t>What is science? </a:t>
            </a:r>
          </a:p>
          <a:p>
            <a:pPr lvl="1">
              <a:lnSpc>
                <a:spcPct val="90000"/>
              </a:lnSpc>
            </a:pPr>
            <a:r>
              <a:rPr lang="en-US" sz="2400"/>
              <a:t>Answer:  Science is knowledge gaining.</a:t>
            </a:r>
          </a:p>
          <a:p>
            <a:pPr>
              <a:lnSpc>
                <a:spcPct val="90000"/>
              </a:lnSpc>
            </a:pPr>
            <a:r>
              <a:rPr lang="en-US" sz="2800"/>
              <a:t>So, how can you tell an electrical engineer from a physicist?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animEffect transition="in" filter="dissolve">
                                      <p:cBhvr>
                                        <p:cTn id="7" dur="500"/>
                                        <p:tgtEl>
                                          <p:spTgt spid="1027">
                                            <p:txEl>
                                              <p:pRg st="0" end="0"/>
                                            </p:txEl>
                                          </p:spTgt>
                                        </p:tgtEl>
                                      </p:cBhvr>
                                    </p:animEffect>
                                  </p:childTnLst>
                                  <p:subTnLst>
                                    <p:animClr clrSpc="rgb" dir="cw">
                                      <p:cBhvr override="childStyle">
                                        <p:cTn dur="1" fill="hold" display="0" masterRel="nextClick" afterEffect="1"/>
                                        <p:tgtEl>
                                          <p:spTgt spid="1027">
                                            <p:txEl>
                                              <p:pRg st="0" end="0"/>
                                            </p:txEl>
                                          </p:spTgt>
                                        </p:tgtEl>
                                        <p:attrNameLst>
                                          <p:attrName>ppt_c</p:attrName>
                                        </p:attrNameLst>
                                      </p:cBhvr>
                                      <p:to>
                                        <a:schemeClr val="tx2"/>
                                      </p:to>
                                    </p:animClr>
                                  </p:sub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27">
                                            <p:txEl>
                                              <p:pRg st="1" end="1"/>
                                            </p:txEl>
                                          </p:spTgt>
                                        </p:tgtEl>
                                        <p:attrNameLst>
                                          <p:attrName>style.visibility</p:attrName>
                                        </p:attrNameLst>
                                      </p:cBhvr>
                                      <p:to>
                                        <p:strVal val="visible"/>
                                      </p:to>
                                    </p:set>
                                    <p:animEffect transition="in" filter="dissolve">
                                      <p:cBhvr>
                                        <p:cTn id="12" dur="500"/>
                                        <p:tgtEl>
                                          <p:spTgt spid="1027">
                                            <p:txEl>
                                              <p:pRg st="1" end="1"/>
                                            </p:txEl>
                                          </p:spTgt>
                                        </p:tgtEl>
                                      </p:cBhvr>
                                    </p:animEffect>
                                  </p:childTnLst>
                                  <p:subTnLst>
                                    <p:animClr clrSpc="rgb" dir="cw">
                                      <p:cBhvr override="childStyle">
                                        <p:cTn dur="1" fill="hold" display="0" masterRel="nextClick" afterEffect="1"/>
                                        <p:tgtEl>
                                          <p:spTgt spid="1027">
                                            <p:txEl>
                                              <p:pRg st="1" end="1"/>
                                            </p:txEl>
                                          </p:spTgt>
                                        </p:tgtEl>
                                        <p:attrNameLst>
                                          <p:attrName>ppt_c</p:attrName>
                                        </p:attrNameLst>
                                      </p:cBhvr>
                                      <p:to>
                                        <a:schemeClr val="tx2"/>
                                      </p:to>
                                    </p:animClr>
                                  </p:sub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27">
                                            <p:txEl>
                                              <p:pRg st="2" end="2"/>
                                            </p:txEl>
                                          </p:spTgt>
                                        </p:tgtEl>
                                        <p:attrNameLst>
                                          <p:attrName>style.visibility</p:attrName>
                                        </p:attrNameLst>
                                      </p:cBhvr>
                                      <p:to>
                                        <p:strVal val="visible"/>
                                      </p:to>
                                    </p:set>
                                    <p:animEffect transition="in" filter="dissolve">
                                      <p:cBhvr>
                                        <p:cTn id="17" dur="500"/>
                                        <p:tgtEl>
                                          <p:spTgt spid="1027">
                                            <p:txEl>
                                              <p:pRg st="2" end="2"/>
                                            </p:txEl>
                                          </p:spTgt>
                                        </p:tgtEl>
                                      </p:cBhvr>
                                    </p:animEffect>
                                  </p:childTnLst>
                                  <p:subTnLst>
                                    <p:animClr clrSpc="rgb" dir="cw">
                                      <p:cBhvr override="childStyle">
                                        <p:cTn dur="1" fill="hold" display="0" masterRel="nextClick" afterEffect="1"/>
                                        <p:tgtEl>
                                          <p:spTgt spid="1027">
                                            <p:txEl>
                                              <p:pRg st="2" end="2"/>
                                            </p:txEl>
                                          </p:spTgt>
                                        </p:tgtEl>
                                        <p:attrNameLst>
                                          <p:attrName>ppt_c</p:attrName>
                                        </p:attrNameLst>
                                      </p:cBhvr>
                                      <p:to>
                                        <a:schemeClr val="tx2"/>
                                      </p:to>
                                    </p:animClr>
                                  </p:sub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27">
                                            <p:txEl>
                                              <p:pRg st="3" end="3"/>
                                            </p:txEl>
                                          </p:spTgt>
                                        </p:tgtEl>
                                        <p:attrNameLst>
                                          <p:attrName>style.visibility</p:attrName>
                                        </p:attrNameLst>
                                      </p:cBhvr>
                                      <p:to>
                                        <p:strVal val="visible"/>
                                      </p:to>
                                    </p:set>
                                    <p:animEffect transition="in" filter="dissolve">
                                      <p:cBhvr>
                                        <p:cTn id="22" dur="500"/>
                                        <p:tgtEl>
                                          <p:spTgt spid="1027">
                                            <p:txEl>
                                              <p:pRg st="3" end="3"/>
                                            </p:txEl>
                                          </p:spTgt>
                                        </p:tgtEl>
                                      </p:cBhvr>
                                    </p:animEffect>
                                  </p:childTnLst>
                                  <p:subTnLst>
                                    <p:animClr clrSpc="rgb" dir="cw">
                                      <p:cBhvr override="childStyle">
                                        <p:cTn dur="1" fill="hold" display="0" masterRel="nextClick" afterEffect="1"/>
                                        <p:tgtEl>
                                          <p:spTgt spid="1027">
                                            <p:txEl>
                                              <p:pRg st="3" end="3"/>
                                            </p:txEl>
                                          </p:spTgt>
                                        </p:tgtEl>
                                        <p:attrNameLst>
                                          <p:attrName>ppt_c</p:attrName>
                                        </p:attrNameLst>
                                      </p:cBhvr>
                                      <p:to>
                                        <a:schemeClr val="tx2"/>
                                      </p:to>
                                    </p:animClr>
                                  </p:sub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027">
                                            <p:txEl>
                                              <p:pRg st="4" end="4"/>
                                            </p:txEl>
                                          </p:spTgt>
                                        </p:tgtEl>
                                        <p:attrNameLst>
                                          <p:attrName>style.visibility</p:attrName>
                                        </p:attrNameLst>
                                      </p:cBhvr>
                                      <p:to>
                                        <p:strVal val="visible"/>
                                      </p:to>
                                    </p:set>
                                    <p:animEffect transition="in" filter="dissolve">
                                      <p:cBhvr>
                                        <p:cTn id="27" dur="500"/>
                                        <p:tgtEl>
                                          <p:spTgt spid="1027">
                                            <p:txEl>
                                              <p:pRg st="4" end="4"/>
                                            </p:txEl>
                                          </p:spTgt>
                                        </p:tgtEl>
                                      </p:cBhvr>
                                    </p:animEffect>
                                  </p:childTnLst>
                                  <p:subTnLst>
                                    <p:animClr clrSpc="rgb" dir="cw">
                                      <p:cBhvr override="childStyle">
                                        <p:cTn dur="1" fill="hold" display="0" masterRel="nextClick" afterEffect="1"/>
                                        <p:tgtEl>
                                          <p:spTgt spid="1027">
                                            <p:txEl>
                                              <p:pRg st="4" end="4"/>
                                            </p:txEl>
                                          </p:spTgt>
                                        </p:tgtEl>
                                        <p:attrNameLst>
                                          <p:attrName>ppt_c</p:attrName>
                                        </p:attrNameLst>
                                      </p:cBhvr>
                                      <p:to>
                                        <a:schemeClr val="tx2"/>
                                      </p:to>
                                    </p:animClr>
                                  </p:sub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027">
                                            <p:txEl>
                                              <p:pRg st="5" end="5"/>
                                            </p:txEl>
                                          </p:spTgt>
                                        </p:tgtEl>
                                        <p:attrNameLst>
                                          <p:attrName>style.visibility</p:attrName>
                                        </p:attrNameLst>
                                      </p:cBhvr>
                                      <p:to>
                                        <p:strVal val="visible"/>
                                      </p:to>
                                    </p:set>
                                    <p:animEffect transition="in" filter="dissolve">
                                      <p:cBhvr>
                                        <p:cTn id="32" dur="500"/>
                                        <p:tgtEl>
                                          <p:spTgt spid="1027">
                                            <p:txEl>
                                              <p:pRg st="5" end="5"/>
                                            </p:txEl>
                                          </p:spTgt>
                                        </p:tgtEl>
                                      </p:cBhvr>
                                    </p:animEffect>
                                  </p:childTnLst>
                                  <p:subTnLst>
                                    <p:animClr clrSpc="rgb" dir="cw">
                                      <p:cBhvr override="childStyle">
                                        <p:cTn dur="1" fill="hold" display="0" masterRel="nextClick" afterEffect="1"/>
                                        <p:tgtEl>
                                          <p:spTgt spid="1027">
                                            <p:txEl>
                                              <p:pRg st="5" end="5"/>
                                            </p:txEl>
                                          </p:spTgt>
                                        </p:tgtEl>
                                        <p:attrNameLst>
                                          <p:attrName>ppt_c</p:attrName>
                                        </p:attrNameLst>
                                      </p:cBhvr>
                                      <p:to>
                                        <a:schemeClr val="tx2"/>
                                      </p:to>
                                    </p:animClr>
                                  </p:sub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027">
                                            <p:txEl>
                                              <p:pRg st="6" end="6"/>
                                            </p:txEl>
                                          </p:spTgt>
                                        </p:tgtEl>
                                        <p:attrNameLst>
                                          <p:attrName>style.visibility</p:attrName>
                                        </p:attrNameLst>
                                      </p:cBhvr>
                                      <p:to>
                                        <p:strVal val="visible"/>
                                      </p:to>
                                    </p:set>
                                    <p:animEffect transition="in" filter="dissolve">
                                      <p:cBhvr>
                                        <p:cTn id="37" dur="500"/>
                                        <p:tgtEl>
                                          <p:spTgt spid="1027">
                                            <p:txEl>
                                              <p:pRg st="6" end="6"/>
                                            </p:txEl>
                                          </p:spTgt>
                                        </p:tgtEl>
                                      </p:cBhvr>
                                    </p:animEffect>
                                  </p:childTnLst>
                                  <p:subTnLst>
                                    <p:animClr clrSpc="rgb" dir="cw">
                                      <p:cBhvr override="childStyle">
                                        <p:cTn dur="1" fill="hold" display="0" masterRel="nextClick" afterEffect="1"/>
                                        <p:tgtEl>
                                          <p:spTgt spid="1027">
                                            <p:txEl>
                                              <p:pRg st="6" end="6"/>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bldLvl="2"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type="title"/>
          </p:nvPr>
        </p:nvSpPr>
        <p:spPr/>
        <p:txBody>
          <a:bodyPr/>
          <a:lstStyle/>
          <a:p>
            <a:r>
              <a:rPr lang="en-US"/>
              <a:t>Notation</a:t>
            </a:r>
          </a:p>
        </p:txBody>
      </p:sp>
      <p:sp>
        <p:nvSpPr>
          <p:cNvPr id="47108" name="Rectangle 4"/>
          <p:cNvSpPr>
            <a:spLocks noGrp="1" noChangeArrowheads="1"/>
          </p:cNvSpPr>
          <p:nvPr>
            <p:ph type="body" idx="1"/>
          </p:nvPr>
        </p:nvSpPr>
        <p:spPr>
          <a:xfrm>
            <a:off x="457200" y="1676400"/>
            <a:ext cx="8229600" cy="5181600"/>
          </a:xfrm>
        </p:spPr>
        <p:txBody>
          <a:bodyPr/>
          <a:lstStyle/>
          <a:p>
            <a:pPr marL="458788" indent="449263"/>
            <a:r>
              <a:rPr lang="en-US" sz="2000">
                <a:cs typeface="Times New Roman" pitchFamily="18" charset="0"/>
              </a:rPr>
              <a:t>v</a:t>
            </a:r>
            <a:r>
              <a:rPr lang="en-US" sz="2000" baseline="-25000">
                <a:cs typeface="Times New Roman" pitchFamily="18" charset="0"/>
              </a:rPr>
              <a:t>A</a:t>
            </a:r>
            <a:r>
              <a:rPr lang="en-US" sz="2000">
                <a:cs typeface="Times New Roman" pitchFamily="18" charset="0"/>
              </a:rPr>
              <a:t> is the total instantaneous quantity (lowercase</a:t>
            </a:r>
            <a:r>
              <a:rPr lang="en-US" sz="2000" baseline="-25000">
                <a:cs typeface="Times New Roman" pitchFamily="18" charset="0"/>
              </a:rPr>
              <a:t>UPPERCASE</a:t>
            </a:r>
            <a:r>
              <a:rPr lang="en-US" sz="2000">
                <a:cs typeface="Times New Roman" pitchFamily="18" charset="0"/>
              </a:rPr>
              <a:t>).</a:t>
            </a:r>
          </a:p>
          <a:p>
            <a:pPr marL="458788" indent="449263"/>
            <a:r>
              <a:rPr lang="en-US" sz="2000">
                <a:cs typeface="Times New Roman" pitchFamily="18" charset="0"/>
              </a:rPr>
              <a:t>	V</a:t>
            </a:r>
            <a:r>
              <a:rPr lang="en-US" sz="2000" baseline="-25000">
                <a:cs typeface="Times New Roman" pitchFamily="18" charset="0"/>
              </a:rPr>
              <a:t>A</a:t>
            </a:r>
            <a:r>
              <a:rPr lang="en-US" sz="2000">
                <a:cs typeface="Times New Roman" pitchFamily="18" charset="0"/>
              </a:rPr>
              <a:t> is the dc component, nonvarying part of a quantity (UPPERCASE</a:t>
            </a:r>
            <a:r>
              <a:rPr lang="en-US" sz="2000" baseline="-25000">
                <a:cs typeface="Times New Roman" pitchFamily="18" charset="0"/>
              </a:rPr>
              <a:t>UPPERCASE</a:t>
            </a:r>
            <a:r>
              <a:rPr lang="en-US" sz="2000">
                <a:cs typeface="Times New Roman" pitchFamily="18" charset="0"/>
              </a:rPr>
              <a:t>).</a:t>
            </a:r>
          </a:p>
          <a:p>
            <a:pPr marL="458788" indent="449263"/>
            <a:r>
              <a:rPr lang="en-US" sz="2000">
                <a:cs typeface="Times New Roman" pitchFamily="18" charset="0"/>
              </a:rPr>
              <a:t>	v</a:t>
            </a:r>
            <a:r>
              <a:rPr lang="en-US" sz="2000" baseline="-25000">
                <a:cs typeface="Times New Roman" pitchFamily="18" charset="0"/>
              </a:rPr>
              <a:t>a</a:t>
            </a:r>
            <a:r>
              <a:rPr lang="en-US" sz="2000">
                <a:cs typeface="Times New Roman" pitchFamily="18" charset="0"/>
              </a:rPr>
              <a:t> is the ac component, varying part of a quantity (lowercase</a:t>
            </a:r>
            <a:r>
              <a:rPr lang="en-US" sz="2000" baseline="-25000">
                <a:cs typeface="Times New Roman" pitchFamily="18" charset="0"/>
              </a:rPr>
              <a:t>lowercase</a:t>
            </a:r>
            <a:r>
              <a:rPr lang="en-US" sz="2000">
                <a:cs typeface="Times New Roman" pitchFamily="18" charset="0"/>
              </a:rPr>
              <a:t>).</a:t>
            </a:r>
          </a:p>
          <a:p>
            <a:pPr marL="458788" indent="449263"/>
            <a:r>
              <a:rPr lang="en-US" sz="2800">
                <a:cs typeface="Times New Roman" pitchFamily="18" charset="0"/>
              </a:rPr>
              <a:t>BACKGROUND:  Any quantity as a function of time can be broken down to a sum of a dc component (the average value or the mean value)  and an ac component (a time-varying signal with zero mean).  This is important to us in particular because signals are ac and power supplies are dc.</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t>Notation</a:t>
            </a:r>
          </a:p>
        </p:txBody>
      </p:sp>
      <p:sp>
        <p:nvSpPr>
          <p:cNvPr id="48131" name="Rectangle 3"/>
          <p:cNvSpPr>
            <a:spLocks noGrp="1" noChangeArrowheads="1"/>
          </p:cNvSpPr>
          <p:nvPr>
            <p:ph type="body" idx="1"/>
          </p:nvPr>
        </p:nvSpPr>
        <p:spPr>
          <a:xfrm>
            <a:off x="457200" y="1524000"/>
            <a:ext cx="8229600" cy="5105400"/>
          </a:xfrm>
        </p:spPr>
        <p:txBody>
          <a:bodyPr/>
          <a:lstStyle/>
          <a:p>
            <a:pPr marL="458788" indent="449263"/>
            <a:r>
              <a:rPr lang="en-US" sz="2800">
                <a:cs typeface="Times New Roman" pitchFamily="18" charset="0"/>
              </a:rPr>
              <a:t>V</a:t>
            </a:r>
            <a:r>
              <a:rPr lang="en-US" sz="2800" baseline="-25000">
                <a:cs typeface="Times New Roman" pitchFamily="18" charset="0"/>
              </a:rPr>
              <a:t>a</a:t>
            </a:r>
            <a:r>
              <a:rPr lang="en-US" sz="2800">
                <a:cs typeface="Times New Roman" pitchFamily="18" charset="0"/>
              </a:rPr>
              <a:t> is the phasor quantity (UPPERCASE</a:t>
            </a:r>
            <a:r>
              <a:rPr lang="en-US" sz="2800" baseline="-25000">
                <a:cs typeface="Times New Roman" pitchFamily="18" charset="0"/>
              </a:rPr>
              <a:t>lowercase</a:t>
            </a:r>
            <a:r>
              <a:rPr lang="en-US" sz="2800">
                <a:cs typeface="Times New Roman" pitchFamily="18" charset="0"/>
              </a:rPr>
              <a:t>).  (You don’t need bars.)</a:t>
            </a:r>
          </a:p>
          <a:p>
            <a:pPr marL="458788" indent="449263"/>
            <a:r>
              <a:rPr lang="en-US" sz="2800">
                <a:cs typeface="Times New Roman" pitchFamily="18" charset="0"/>
              </a:rPr>
              <a:t>	V</a:t>
            </a:r>
            <a:r>
              <a:rPr lang="en-US" sz="2800" baseline="-25000">
                <a:cs typeface="Times New Roman" pitchFamily="18" charset="0"/>
              </a:rPr>
              <a:t>AA</a:t>
            </a:r>
            <a:r>
              <a:rPr lang="en-US" sz="2800">
                <a:cs typeface="Times New Roman" pitchFamily="18" charset="0"/>
              </a:rPr>
              <a:t> - Power supply, dc value, connected to terminal  a .  Note that the double subscript would otherwise have no value, since the voltage at any point with respect to that same point is zero.</a:t>
            </a:r>
          </a:p>
          <a:p>
            <a:pPr marL="458788" indent="449263"/>
            <a:r>
              <a:rPr lang="en-US" sz="2800">
                <a:cs typeface="Times New Roman" pitchFamily="18" charset="0"/>
              </a:rPr>
              <a:t>	Generally, lowercase variables refer to quantities which can/do change, and uppercase variables to constant quantities.</a:t>
            </a:r>
          </a:p>
          <a:p>
            <a:pPr marL="458788" indent="449263"/>
            <a:r>
              <a:rPr lang="en-US" sz="2800">
                <a:cs typeface="Times New Roman" pitchFamily="18" charset="0"/>
              </a:rPr>
              <a:t>	V</a:t>
            </a:r>
            <a:r>
              <a:rPr lang="en-US" sz="2800" baseline="-25000">
                <a:cs typeface="Times New Roman" pitchFamily="18" charset="0"/>
              </a:rPr>
              <a:t>a,rms</a:t>
            </a:r>
            <a:r>
              <a:rPr lang="en-US" sz="2800">
                <a:cs typeface="Times New Roman" pitchFamily="18" charset="0"/>
              </a:rPr>
              <a:t> refers to an rms phasor value.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9" name="Rectangle 7"/>
          <p:cNvSpPr>
            <a:spLocks noChangeArrowheads="1"/>
          </p:cNvSpPr>
          <p:nvPr/>
        </p:nvSpPr>
        <p:spPr bwMode="auto">
          <a:xfrm>
            <a:off x="1219200" y="3352800"/>
            <a:ext cx="2286000" cy="19812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sp>
        <p:nvSpPr>
          <p:cNvPr id="49154" name="Rectangle 2"/>
          <p:cNvSpPr>
            <a:spLocks noGrp="1" noChangeArrowheads="1"/>
          </p:cNvSpPr>
          <p:nvPr>
            <p:ph type="title"/>
          </p:nvPr>
        </p:nvSpPr>
        <p:spPr/>
        <p:txBody>
          <a:bodyPr/>
          <a:lstStyle/>
          <a:p>
            <a:r>
              <a:rPr lang="en-US" dirty="0"/>
              <a:t>Definitions</a:t>
            </a:r>
          </a:p>
        </p:txBody>
      </p:sp>
      <p:sp>
        <p:nvSpPr>
          <p:cNvPr id="49155" name="Rectangle 3"/>
          <p:cNvSpPr>
            <a:spLocks noGrp="1" noChangeArrowheads="1"/>
          </p:cNvSpPr>
          <p:nvPr>
            <p:ph type="body" idx="1"/>
          </p:nvPr>
        </p:nvSpPr>
        <p:spPr>
          <a:xfrm>
            <a:off x="457200" y="1524000"/>
            <a:ext cx="8229600" cy="1752600"/>
          </a:xfrm>
        </p:spPr>
        <p:txBody>
          <a:bodyPr/>
          <a:lstStyle/>
          <a:p>
            <a:pPr marL="458788" indent="449263">
              <a:buFontTx/>
              <a:buNone/>
            </a:pPr>
            <a:r>
              <a:rPr lang="en-US" sz="2800">
                <a:cs typeface="Times New Roman" pitchFamily="18" charset="0"/>
              </a:rPr>
              <a:t>The Phoenician says that:</a:t>
            </a:r>
          </a:p>
          <a:p>
            <a:pPr marL="458788" indent="449263"/>
            <a:r>
              <a:rPr lang="en-US" sz="2800">
                <a:cs typeface="Times New Roman" pitchFamily="18" charset="0"/>
              </a:rPr>
              <a:t>	Voltage gain </a:t>
            </a:r>
            <a:r>
              <a:rPr lang="en-US" sz="2800" i="1">
                <a:cs typeface="Times New Roman" pitchFamily="18" charset="0"/>
              </a:rPr>
              <a:t>A</a:t>
            </a:r>
            <a:r>
              <a:rPr lang="en-US" sz="2800" i="1" baseline="-25000">
                <a:cs typeface="Times New Roman" pitchFamily="18" charset="0"/>
              </a:rPr>
              <a:t>v</a:t>
            </a:r>
            <a:r>
              <a:rPr lang="en-US" sz="2800">
                <a:cs typeface="Times New Roman" pitchFamily="18" charset="0"/>
              </a:rPr>
              <a:t> is the ratio of the voltage at the output to the voltage at the input.  </a:t>
            </a:r>
          </a:p>
        </p:txBody>
      </p:sp>
      <p:sp>
        <p:nvSpPr>
          <p:cNvPr id="49157" name="Rectangle 5"/>
          <p:cNvSpPr>
            <a:spLocks noChangeArrowheads="1"/>
          </p:cNvSpPr>
          <p:nvPr/>
        </p:nvSpPr>
        <p:spPr bwMode="auto">
          <a:xfrm>
            <a:off x="4343400" y="3581400"/>
            <a:ext cx="9144000" cy="0"/>
          </a:xfrm>
          <a:prstGeom prst="rect">
            <a:avLst/>
          </a:prstGeom>
          <a:noFill/>
          <a:ln w="12700">
            <a:noFill/>
            <a:miter lim="800000"/>
            <a:headEnd/>
            <a:tailEnd/>
          </a:ln>
          <a:effectLst/>
        </p:spPr>
        <p:txBody>
          <a:bodyPr>
            <a:spAutoFit/>
          </a:bodyPr>
          <a:lstStyle/>
          <a:p>
            <a:endParaRPr lang="en-US"/>
          </a:p>
        </p:txBody>
      </p:sp>
      <p:graphicFrame>
        <p:nvGraphicFramePr>
          <p:cNvPr id="49158" name="Object 6"/>
          <p:cNvGraphicFramePr>
            <a:graphicFrameLocks noChangeAspect="1"/>
          </p:cNvGraphicFramePr>
          <p:nvPr/>
        </p:nvGraphicFramePr>
        <p:xfrm>
          <a:off x="1295400" y="3429000"/>
          <a:ext cx="2133600" cy="1816100"/>
        </p:xfrm>
        <a:graphic>
          <a:graphicData uri="http://schemas.openxmlformats.org/presentationml/2006/ole">
            <mc:AlternateContent xmlns:mc="http://schemas.openxmlformats.org/markup-compatibility/2006">
              <mc:Choice xmlns:v="urn:schemas-microsoft-com:vml" Requires="v">
                <p:oleObj name="Equation" r:id="rId2" imgW="939600" imgH="799920" progId="Equation.DSMT4">
                  <p:embed/>
                </p:oleObj>
              </mc:Choice>
              <mc:Fallback>
                <p:oleObj name="Equation" r:id="rId2" imgW="939600" imgH="799920" progId="Equation.DSMT4">
                  <p:embed/>
                  <p:pic>
                    <p:nvPicPr>
                      <p:cNvPr id="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3429000"/>
                        <a:ext cx="2133600" cy="1816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1219200" y="3352800"/>
            <a:ext cx="2286000" cy="19812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sp>
        <p:nvSpPr>
          <p:cNvPr id="50179" name="Rectangle 3"/>
          <p:cNvSpPr>
            <a:spLocks noGrp="1" noChangeArrowheads="1"/>
          </p:cNvSpPr>
          <p:nvPr>
            <p:ph type="title"/>
          </p:nvPr>
        </p:nvSpPr>
        <p:spPr/>
        <p:txBody>
          <a:bodyPr/>
          <a:lstStyle/>
          <a:p>
            <a:r>
              <a:rPr lang="en-US" dirty="0"/>
              <a:t>Definitions</a:t>
            </a:r>
          </a:p>
        </p:txBody>
      </p:sp>
      <p:sp>
        <p:nvSpPr>
          <p:cNvPr id="50180" name="Rectangle 4"/>
          <p:cNvSpPr>
            <a:spLocks noGrp="1" noChangeArrowheads="1"/>
          </p:cNvSpPr>
          <p:nvPr>
            <p:ph type="body" idx="1"/>
          </p:nvPr>
        </p:nvSpPr>
        <p:spPr>
          <a:xfrm>
            <a:off x="457200" y="1524000"/>
            <a:ext cx="8229600" cy="1752600"/>
          </a:xfrm>
        </p:spPr>
        <p:txBody>
          <a:bodyPr/>
          <a:lstStyle/>
          <a:p>
            <a:pPr marL="458788" indent="449263">
              <a:buFontTx/>
              <a:buNone/>
            </a:pPr>
            <a:r>
              <a:rPr lang="en-US" sz="2800">
                <a:cs typeface="Times New Roman" pitchFamily="18" charset="0"/>
              </a:rPr>
              <a:t>The Phoenician says that:</a:t>
            </a:r>
          </a:p>
          <a:p>
            <a:pPr marL="458788" indent="449263"/>
            <a:r>
              <a:rPr lang="en-US" sz="2800">
                <a:cs typeface="Times New Roman" pitchFamily="18" charset="0"/>
              </a:rPr>
              <a:t>	Current gain </a:t>
            </a:r>
            <a:r>
              <a:rPr lang="en-US" sz="2800" i="1">
                <a:cs typeface="Times New Roman" pitchFamily="18" charset="0"/>
              </a:rPr>
              <a:t>A</a:t>
            </a:r>
            <a:r>
              <a:rPr lang="en-US" sz="2800" i="1" baseline="-25000">
                <a:cs typeface="Times New Roman" pitchFamily="18" charset="0"/>
              </a:rPr>
              <a:t>i</a:t>
            </a:r>
            <a:r>
              <a:rPr lang="en-US" sz="2800">
                <a:cs typeface="Times New Roman" pitchFamily="18" charset="0"/>
              </a:rPr>
              <a:t> is the ratio of the current at the output to the current at the input.  </a:t>
            </a:r>
          </a:p>
        </p:txBody>
      </p:sp>
      <p:sp>
        <p:nvSpPr>
          <p:cNvPr id="50181" name="Rectangle 5"/>
          <p:cNvSpPr>
            <a:spLocks noChangeArrowheads="1"/>
          </p:cNvSpPr>
          <p:nvPr/>
        </p:nvSpPr>
        <p:spPr bwMode="auto">
          <a:xfrm>
            <a:off x="4343400" y="3581400"/>
            <a:ext cx="9144000" cy="0"/>
          </a:xfrm>
          <a:prstGeom prst="rect">
            <a:avLst/>
          </a:prstGeom>
          <a:noFill/>
          <a:ln w="12700">
            <a:noFill/>
            <a:miter lim="800000"/>
            <a:headEnd/>
            <a:tailEnd/>
          </a:ln>
          <a:effectLst/>
        </p:spPr>
        <p:txBody>
          <a:bodyPr>
            <a:spAutoFit/>
          </a:bodyPr>
          <a:lstStyle/>
          <a:p>
            <a:endParaRPr lang="en-US"/>
          </a:p>
        </p:txBody>
      </p:sp>
      <p:graphicFrame>
        <p:nvGraphicFramePr>
          <p:cNvPr id="50182" name="Object 6"/>
          <p:cNvGraphicFramePr>
            <a:graphicFrameLocks noChangeAspect="1"/>
          </p:cNvGraphicFramePr>
          <p:nvPr/>
        </p:nvGraphicFramePr>
        <p:xfrm>
          <a:off x="1395413" y="3429000"/>
          <a:ext cx="1931987" cy="1816100"/>
        </p:xfrm>
        <a:graphic>
          <a:graphicData uri="http://schemas.openxmlformats.org/presentationml/2006/ole">
            <mc:AlternateContent xmlns:mc="http://schemas.openxmlformats.org/markup-compatibility/2006">
              <mc:Choice xmlns:v="urn:schemas-microsoft-com:vml" Requires="v">
                <p:oleObj name="Equation" r:id="rId2" imgW="850680" imgH="799920" progId="Equation.DSMT4">
                  <p:embed/>
                </p:oleObj>
              </mc:Choice>
              <mc:Fallback>
                <p:oleObj name="Equation" r:id="rId2" imgW="850680" imgH="799920" progId="Equation.DSMT4">
                  <p:embed/>
                  <p:pic>
                    <p:nvPicPr>
                      <p:cNvPr id="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5413" y="3429000"/>
                        <a:ext cx="1931987" cy="1816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p:cNvSpPr>
          <p:nvPr/>
        </p:nvSpPr>
        <p:spPr bwMode="auto">
          <a:xfrm>
            <a:off x="1219200" y="3352800"/>
            <a:ext cx="2286000" cy="19812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sp>
        <p:nvSpPr>
          <p:cNvPr id="51203" name="Rectangle 3"/>
          <p:cNvSpPr>
            <a:spLocks noGrp="1" noChangeArrowheads="1"/>
          </p:cNvSpPr>
          <p:nvPr>
            <p:ph type="title"/>
          </p:nvPr>
        </p:nvSpPr>
        <p:spPr/>
        <p:txBody>
          <a:bodyPr/>
          <a:lstStyle/>
          <a:p>
            <a:r>
              <a:rPr lang="en-US" dirty="0"/>
              <a:t>Definitions</a:t>
            </a:r>
          </a:p>
        </p:txBody>
      </p:sp>
      <p:sp>
        <p:nvSpPr>
          <p:cNvPr id="51204" name="Rectangle 4"/>
          <p:cNvSpPr>
            <a:spLocks noGrp="1" noChangeArrowheads="1"/>
          </p:cNvSpPr>
          <p:nvPr>
            <p:ph type="body" idx="1"/>
          </p:nvPr>
        </p:nvSpPr>
        <p:spPr>
          <a:xfrm>
            <a:off x="457200" y="1524000"/>
            <a:ext cx="8229600" cy="1752600"/>
          </a:xfrm>
        </p:spPr>
        <p:txBody>
          <a:bodyPr/>
          <a:lstStyle/>
          <a:p>
            <a:pPr marL="458788" indent="449263">
              <a:buFontTx/>
              <a:buNone/>
            </a:pPr>
            <a:r>
              <a:rPr lang="en-US">
                <a:cs typeface="Times New Roman" pitchFamily="18" charset="0"/>
              </a:rPr>
              <a:t>The Phoenician says that:</a:t>
            </a:r>
          </a:p>
          <a:p>
            <a:pPr marL="458788" indent="449263"/>
            <a:r>
              <a:rPr lang="en-US">
                <a:cs typeface="Times New Roman" pitchFamily="18" charset="0"/>
              </a:rPr>
              <a:t>	Power gain </a:t>
            </a:r>
            <a:r>
              <a:rPr lang="en-US" i="1">
                <a:cs typeface="Times New Roman" pitchFamily="18" charset="0"/>
              </a:rPr>
              <a:t>A</a:t>
            </a:r>
            <a:r>
              <a:rPr lang="en-US" i="1" baseline="-25000">
                <a:cs typeface="Times New Roman" pitchFamily="18" charset="0"/>
              </a:rPr>
              <a:t>p</a:t>
            </a:r>
            <a:r>
              <a:rPr lang="en-US">
                <a:cs typeface="Times New Roman" pitchFamily="18" charset="0"/>
              </a:rPr>
              <a:t> is the ratio of the power at the output to the power at the input.  </a:t>
            </a:r>
          </a:p>
        </p:txBody>
      </p:sp>
      <p:sp>
        <p:nvSpPr>
          <p:cNvPr id="51205" name="Rectangle 5"/>
          <p:cNvSpPr>
            <a:spLocks noChangeArrowheads="1"/>
          </p:cNvSpPr>
          <p:nvPr/>
        </p:nvSpPr>
        <p:spPr bwMode="auto">
          <a:xfrm>
            <a:off x="4343400" y="3581400"/>
            <a:ext cx="9144000" cy="0"/>
          </a:xfrm>
          <a:prstGeom prst="rect">
            <a:avLst/>
          </a:prstGeom>
          <a:noFill/>
          <a:ln w="12700">
            <a:noFill/>
            <a:miter lim="800000"/>
            <a:headEnd/>
            <a:tailEnd/>
          </a:ln>
          <a:effectLst/>
        </p:spPr>
        <p:txBody>
          <a:bodyPr>
            <a:spAutoFit/>
          </a:bodyPr>
          <a:lstStyle/>
          <a:p>
            <a:endParaRPr lang="en-US"/>
          </a:p>
        </p:txBody>
      </p:sp>
      <p:graphicFrame>
        <p:nvGraphicFramePr>
          <p:cNvPr id="51206" name="Object 6"/>
          <p:cNvGraphicFramePr>
            <a:graphicFrameLocks noChangeAspect="1"/>
          </p:cNvGraphicFramePr>
          <p:nvPr/>
        </p:nvGraphicFramePr>
        <p:xfrm>
          <a:off x="1179513" y="3429000"/>
          <a:ext cx="2363787" cy="1816100"/>
        </p:xfrm>
        <a:graphic>
          <a:graphicData uri="http://schemas.openxmlformats.org/presentationml/2006/ole">
            <mc:AlternateContent xmlns:mc="http://schemas.openxmlformats.org/markup-compatibility/2006">
              <mc:Choice xmlns:v="urn:schemas-microsoft-com:vml" Requires="v">
                <p:oleObj name="Equation" r:id="rId2" imgW="1041120" imgH="799920" progId="Equation.DSMT4">
                  <p:embed/>
                </p:oleObj>
              </mc:Choice>
              <mc:Fallback>
                <p:oleObj name="Equation" r:id="rId2" imgW="1041120" imgH="799920" progId="Equation.DSMT4">
                  <p:embed/>
                  <p:pic>
                    <p:nvPicPr>
                      <p:cNvPr id="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79513" y="3429000"/>
                        <a:ext cx="2363787" cy="1816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Rectangle 4"/>
          <p:cNvSpPr>
            <a:spLocks noGrp="1" noChangeArrowheads="1"/>
          </p:cNvSpPr>
          <p:nvPr>
            <p:ph type="body" idx="1"/>
          </p:nvPr>
        </p:nvSpPr>
        <p:spPr>
          <a:xfrm>
            <a:off x="457200" y="1524000"/>
            <a:ext cx="8305800" cy="5029200"/>
          </a:xfrm>
        </p:spPr>
        <p:txBody>
          <a:bodyPr/>
          <a:lstStyle/>
          <a:p>
            <a:pPr marL="458788" indent="449263">
              <a:lnSpc>
                <a:spcPct val="90000"/>
              </a:lnSpc>
              <a:buFontTx/>
              <a:buNone/>
            </a:pPr>
            <a:r>
              <a:rPr lang="en-US">
                <a:cs typeface="Times New Roman" pitchFamily="18" charset="0"/>
              </a:rPr>
              <a:t>The Phoenician says that:</a:t>
            </a:r>
          </a:p>
          <a:p>
            <a:pPr marL="458788" indent="449263">
              <a:lnSpc>
                <a:spcPct val="90000"/>
              </a:lnSpc>
            </a:pPr>
            <a:r>
              <a:rPr lang="en-US">
                <a:cs typeface="Times New Roman" pitchFamily="18" charset="0"/>
              </a:rPr>
              <a:t>	A dB (deciBel) is a popular, logarithmic relationship for these gains.</a:t>
            </a:r>
          </a:p>
          <a:p>
            <a:pPr marL="458788" indent="449263">
              <a:lnSpc>
                <a:spcPct val="90000"/>
              </a:lnSpc>
            </a:pPr>
            <a:r>
              <a:rPr lang="en-US">
                <a:cs typeface="Times New Roman" pitchFamily="18" charset="0"/>
              </a:rPr>
              <a:t>	Voltage gain in dB is 20(log</a:t>
            </a:r>
            <a:r>
              <a:rPr lang="en-US" baseline="-25000">
                <a:cs typeface="Times New Roman" pitchFamily="18" charset="0"/>
              </a:rPr>
              <a:t>10</a:t>
            </a:r>
            <a:r>
              <a:rPr lang="en-US">
                <a:cs typeface="Times New Roman" pitchFamily="18" charset="0"/>
              </a:rPr>
              <a:t>|</a:t>
            </a:r>
            <a:r>
              <a:rPr lang="en-US" i="1">
                <a:cs typeface="Times New Roman" pitchFamily="18" charset="0"/>
              </a:rPr>
              <a:t>A</a:t>
            </a:r>
            <a:r>
              <a:rPr lang="en-US" i="1" baseline="-25000">
                <a:cs typeface="Times New Roman" pitchFamily="18" charset="0"/>
              </a:rPr>
              <a:t>v</a:t>
            </a:r>
            <a:r>
              <a:rPr lang="en-US">
                <a:cs typeface="Times New Roman" pitchFamily="18" charset="0"/>
              </a:rPr>
              <a:t>|).</a:t>
            </a:r>
          </a:p>
          <a:p>
            <a:pPr marL="458788" indent="449263">
              <a:lnSpc>
                <a:spcPct val="90000"/>
              </a:lnSpc>
            </a:pPr>
            <a:r>
              <a:rPr lang="en-US">
                <a:cs typeface="Times New Roman" pitchFamily="18" charset="0"/>
              </a:rPr>
              <a:t>	Current gain in dB is 20(log</a:t>
            </a:r>
            <a:r>
              <a:rPr lang="en-US" baseline="-25000">
                <a:cs typeface="Times New Roman" pitchFamily="18" charset="0"/>
              </a:rPr>
              <a:t>10</a:t>
            </a:r>
            <a:r>
              <a:rPr lang="en-US">
                <a:cs typeface="Times New Roman" pitchFamily="18" charset="0"/>
              </a:rPr>
              <a:t>|</a:t>
            </a:r>
            <a:r>
              <a:rPr lang="en-US" i="1">
                <a:cs typeface="Times New Roman" pitchFamily="18" charset="0"/>
              </a:rPr>
              <a:t>A</a:t>
            </a:r>
            <a:r>
              <a:rPr lang="en-US" i="1" baseline="-25000">
                <a:cs typeface="Times New Roman" pitchFamily="18" charset="0"/>
              </a:rPr>
              <a:t>i</a:t>
            </a:r>
            <a:r>
              <a:rPr lang="en-US">
                <a:cs typeface="Times New Roman" pitchFamily="18" charset="0"/>
              </a:rPr>
              <a:t>|).</a:t>
            </a:r>
          </a:p>
          <a:p>
            <a:pPr marL="458788" indent="449263">
              <a:lnSpc>
                <a:spcPct val="90000"/>
              </a:lnSpc>
            </a:pPr>
            <a:r>
              <a:rPr lang="en-US">
                <a:cs typeface="Times New Roman" pitchFamily="18" charset="0"/>
              </a:rPr>
              <a:t>	Power gain in dB is 10(log</a:t>
            </a:r>
            <a:r>
              <a:rPr lang="en-US" baseline="-25000">
                <a:cs typeface="Times New Roman" pitchFamily="18" charset="0"/>
              </a:rPr>
              <a:t>10</a:t>
            </a:r>
            <a:r>
              <a:rPr lang="en-US">
                <a:cs typeface="Times New Roman" pitchFamily="18" charset="0"/>
              </a:rPr>
              <a:t>|</a:t>
            </a:r>
            <a:r>
              <a:rPr lang="en-US" i="1">
                <a:cs typeface="Times New Roman" pitchFamily="18" charset="0"/>
              </a:rPr>
              <a:t>A</a:t>
            </a:r>
            <a:r>
              <a:rPr lang="en-US" i="1" baseline="-25000">
                <a:cs typeface="Times New Roman" pitchFamily="18" charset="0"/>
              </a:rPr>
              <a:t>p</a:t>
            </a:r>
            <a:r>
              <a:rPr lang="en-US">
                <a:cs typeface="Times New Roman" pitchFamily="18" charset="0"/>
              </a:rPr>
              <a:t>|).</a:t>
            </a:r>
          </a:p>
          <a:p>
            <a:pPr marL="458788" indent="449263">
              <a:lnSpc>
                <a:spcPct val="90000"/>
              </a:lnSpc>
            </a:pPr>
            <a:r>
              <a:rPr lang="en-US">
                <a:cs typeface="Times New Roman" pitchFamily="18" charset="0"/>
              </a:rPr>
              <a:t>Some people try to explain the factors of 10 and 20.  These explanations are true, but bizarre, and somewhat beside the point.  We simply need to know them.</a:t>
            </a:r>
          </a:p>
        </p:txBody>
      </p:sp>
      <p:sp>
        <p:nvSpPr>
          <p:cNvPr id="52227" name="Rectangle 3"/>
          <p:cNvSpPr>
            <a:spLocks noGrp="1" noChangeArrowheads="1"/>
          </p:cNvSpPr>
          <p:nvPr>
            <p:ph type="title"/>
          </p:nvPr>
        </p:nvSpPr>
        <p:spPr/>
        <p:txBody>
          <a:bodyPr/>
          <a:lstStyle/>
          <a:p>
            <a:r>
              <a:rPr lang="en-US"/>
              <a:t>Notation</a:t>
            </a:r>
          </a:p>
        </p:txBody>
      </p:sp>
      <p:sp>
        <p:nvSpPr>
          <p:cNvPr id="52229" name="Rectangle 5"/>
          <p:cNvSpPr>
            <a:spLocks noChangeArrowheads="1"/>
          </p:cNvSpPr>
          <p:nvPr/>
        </p:nvSpPr>
        <p:spPr bwMode="auto">
          <a:xfrm>
            <a:off x="4343400" y="3581400"/>
            <a:ext cx="9144000" cy="0"/>
          </a:xfrm>
          <a:prstGeom prst="rect">
            <a:avLst/>
          </a:prstGeom>
          <a:noFill/>
          <a:ln w="12700">
            <a:noFill/>
            <a:miter lim="800000"/>
            <a:headEnd/>
            <a:tailEnd/>
          </a:ln>
          <a:effectLst/>
        </p:spPr>
        <p:txBody>
          <a:bodyPr>
            <a:spAutoFit/>
          </a:bodyPr>
          <a:lstStyle/>
          <a:p>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body" idx="1"/>
          </p:nvPr>
        </p:nvSpPr>
        <p:spPr>
          <a:xfrm>
            <a:off x="457200" y="1524000"/>
            <a:ext cx="8305800" cy="5334000"/>
          </a:xfrm>
        </p:spPr>
        <p:txBody>
          <a:bodyPr/>
          <a:lstStyle/>
          <a:p>
            <a:pPr marL="458788" indent="449263"/>
            <a:r>
              <a:rPr lang="en-US" dirty="0">
                <a:cs typeface="Times New Roman" pitchFamily="18" charset="0"/>
              </a:rPr>
              <a:t>	Voltage gain in dB is 20(log</a:t>
            </a:r>
            <a:r>
              <a:rPr lang="en-US" baseline="-25000" dirty="0">
                <a:cs typeface="Times New Roman" pitchFamily="18" charset="0"/>
              </a:rPr>
              <a:t>10</a:t>
            </a:r>
            <a:r>
              <a:rPr lang="en-US" dirty="0">
                <a:cs typeface="Times New Roman" pitchFamily="18" charset="0"/>
              </a:rPr>
              <a:t>|</a:t>
            </a:r>
            <a:r>
              <a:rPr lang="en-US" i="1" dirty="0">
                <a:cs typeface="Times New Roman" pitchFamily="18" charset="0"/>
              </a:rPr>
              <a:t>A</a:t>
            </a:r>
            <a:r>
              <a:rPr lang="en-US" i="1" baseline="-25000" dirty="0">
                <a:cs typeface="Times New Roman" pitchFamily="18" charset="0"/>
              </a:rPr>
              <a:t>v</a:t>
            </a:r>
            <a:r>
              <a:rPr lang="en-US" dirty="0">
                <a:cs typeface="Times New Roman" pitchFamily="18" charset="0"/>
              </a:rPr>
              <a:t>|).</a:t>
            </a:r>
          </a:p>
          <a:p>
            <a:pPr marL="458788" indent="449263"/>
            <a:r>
              <a:rPr lang="en-US" dirty="0">
                <a:cs typeface="Times New Roman" pitchFamily="18" charset="0"/>
              </a:rPr>
              <a:t>	Current gain in dB is 20(log</a:t>
            </a:r>
            <a:r>
              <a:rPr lang="en-US" baseline="-25000" dirty="0">
                <a:cs typeface="Times New Roman" pitchFamily="18" charset="0"/>
              </a:rPr>
              <a:t>10</a:t>
            </a:r>
            <a:r>
              <a:rPr lang="en-US" dirty="0">
                <a:cs typeface="Times New Roman" pitchFamily="18" charset="0"/>
              </a:rPr>
              <a:t>|</a:t>
            </a:r>
            <a:r>
              <a:rPr lang="en-US" i="1" dirty="0">
                <a:cs typeface="Times New Roman" pitchFamily="18" charset="0"/>
              </a:rPr>
              <a:t>A</a:t>
            </a:r>
            <a:r>
              <a:rPr lang="en-US" i="1" baseline="-25000" dirty="0">
                <a:cs typeface="Times New Roman" pitchFamily="18" charset="0"/>
              </a:rPr>
              <a:t>i</a:t>
            </a:r>
            <a:r>
              <a:rPr lang="en-US" dirty="0">
                <a:cs typeface="Times New Roman" pitchFamily="18" charset="0"/>
              </a:rPr>
              <a:t>|).</a:t>
            </a:r>
          </a:p>
          <a:p>
            <a:pPr marL="458788" indent="449263"/>
            <a:r>
              <a:rPr lang="en-US" dirty="0">
                <a:cs typeface="Times New Roman" pitchFamily="18" charset="0"/>
              </a:rPr>
              <a:t>	Power gain in dB is 10(log</a:t>
            </a:r>
            <a:r>
              <a:rPr lang="en-US" baseline="-25000" dirty="0">
                <a:cs typeface="Times New Roman" pitchFamily="18" charset="0"/>
              </a:rPr>
              <a:t>10</a:t>
            </a:r>
            <a:r>
              <a:rPr lang="en-US" dirty="0">
                <a:cs typeface="Times New Roman" pitchFamily="18" charset="0"/>
              </a:rPr>
              <a:t>|</a:t>
            </a:r>
            <a:r>
              <a:rPr lang="en-US" i="1" dirty="0">
                <a:cs typeface="Times New Roman" pitchFamily="18" charset="0"/>
              </a:rPr>
              <a:t>A</a:t>
            </a:r>
            <a:r>
              <a:rPr lang="en-US" i="1" baseline="-25000" dirty="0">
                <a:cs typeface="Times New Roman" pitchFamily="18" charset="0"/>
              </a:rPr>
              <a:t>p</a:t>
            </a:r>
            <a:r>
              <a:rPr lang="en-US" dirty="0">
                <a:cs typeface="Times New Roman" pitchFamily="18" charset="0"/>
              </a:rPr>
              <a:t>|).</a:t>
            </a:r>
          </a:p>
          <a:p>
            <a:pPr marL="458788" indent="449263"/>
            <a:r>
              <a:rPr lang="en-US" dirty="0">
                <a:cs typeface="Times New Roman" pitchFamily="18" charset="0"/>
              </a:rPr>
              <a:t>The key is to get these values, especially the power gain, to be greater than 1 (or 0[dB]).  Thus, we move to amplifiers next.</a:t>
            </a:r>
          </a:p>
        </p:txBody>
      </p:sp>
      <p:sp>
        <p:nvSpPr>
          <p:cNvPr id="53251" name="Rectangle 3"/>
          <p:cNvSpPr>
            <a:spLocks noGrp="1" noChangeArrowheads="1"/>
          </p:cNvSpPr>
          <p:nvPr>
            <p:ph type="title"/>
          </p:nvPr>
        </p:nvSpPr>
        <p:spPr/>
        <p:txBody>
          <a:bodyPr/>
          <a:lstStyle/>
          <a:p>
            <a:r>
              <a:rPr lang="en-US" dirty="0"/>
              <a:t>Definitions</a:t>
            </a:r>
          </a:p>
        </p:txBody>
      </p:sp>
      <p:sp>
        <p:nvSpPr>
          <p:cNvPr id="53252" name="Rectangle 4"/>
          <p:cNvSpPr>
            <a:spLocks noChangeArrowheads="1"/>
          </p:cNvSpPr>
          <p:nvPr/>
        </p:nvSpPr>
        <p:spPr bwMode="auto">
          <a:xfrm>
            <a:off x="4343400" y="3581400"/>
            <a:ext cx="9144000" cy="0"/>
          </a:xfrm>
          <a:prstGeom prst="rect">
            <a:avLst/>
          </a:prstGeom>
          <a:noFill/>
          <a:ln w="12700">
            <a:noFill/>
            <a:miter lim="800000"/>
            <a:headEnd/>
            <a:tailEnd/>
          </a:ln>
          <a:effectLst/>
        </p:spPr>
        <p:txBody>
          <a:bodyPr>
            <a:spAutoFit/>
          </a:bodyPr>
          <a:lstStyle/>
          <a:p>
            <a:endParaRPr lang="en-US"/>
          </a:p>
        </p:txBody>
      </p:sp>
      <p:sp>
        <p:nvSpPr>
          <p:cNvPr id="53253" name="Text Box 5"/>
          <p:cNvSpPr txBox="1">
            <a:spLocks noChangeArrowheads="1"/>
          </p:cNvSpPr>
          <p:nvPr/>
        </p:nvSpPr>
        <p:spPr bwMode="auto">
          <a:xfrm>
            <a:off x="7172325" y="6583363"/>
            <a:ext cx="1971675" cy="274637"/>
          </a:xfrm>
          <a:prstGeom prst="rect">
            <a:avLst/>
          </a:prstGeom>
          <a:noFill/>
          <a:ln w="12700">
            <a:noFill/>
            <a:miter lim="800000"/>
            <a:headEnd/>
            <a:tailEnd/>
          </a:ln>
          <a:effectLst/>
        </p:spPr>
        <p:txBody>
          <a:bodyPr wrap="none">
            <a:spAutoFit/>
          </a:bodyPr>
          <a:lstStyle/>
          <a:p>
            <a:r>
              <a:rPr lang="en-US" sz="1200">
                <a:latin typeface="Helvetica" charset="0"/>
                <a:cs typeface="Times New Roman" pitchFamily="18" charset="0"/>
              </a:rPr>
              <a:t>Target for End of 2nd lecture</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2667000" y="0"/>
            <a:ext cx="6477000" cy="1143000"/>
          </a:xfrm>
        </p:spPr>
        <p:txBody>
          <a:bodyPr/>
          <a:lstStyle/>
          <a:p>
            <a:r>
              <a:rPr lang="en-US" sz="3600"/>
              <a:t>Basic Amplifier Concepts</a:t>
            </a:r>
            <a:br>
              <a:rPr lang="en-US" sz="3600"/>
            </a:br>
            <a:r>
              <a:rPr lang="en-US" sz="3600"/>
              <a:t>Section 1.4</a:t>
            </a:r>
          </a:p>
        </p:txBody>
      </p:sp>
      <p:sp>
        <p:nvSpPr>
          <p:cNvPr id="54275" name="Rectangle 3"/>
          <p:cNvSpPr>
            <a:spLocks noGrp="1" noChangeArrowheads="1"/>
          </p:cNvSpPr>
          <p:nvPr>
            <p:ph type="body" idx="1"/>
          </p:nvPr>
        </p:nvSpPr>
        <p:spPr>
          <a:xfrm>
            <a:off x="0" y="1905000"/>
            <a:ext cx="9144000" cy="2133600"/>
          </a:xfrm>
        </p:spPr>
        <p:txBody>
          <a:bodyPr/>
          <a:lstStyle/>
          <a:p>
            <a:r>
              <a:rPr lang="en-US">
                <a:cs typeface="Times New Roman" pitchFamily="18" charset="0"/>
              </a:rPr>
              <a:t>It has been said, "The signal amplifier is obviously a two-port network."  Is this obvious?  Maybe, it will be more obvious if we define "port."  Let's try. </a:t>
            </a:r>
          </a:p>
        </p:txBody>
      </p:sp>
      <p:pic>
        <p:nvPicPr>
          <p:cNvPr id="54277" name="Picture 5" descr="j0144919"/>
          <p:cNvPicPr>
            <a:picLocks noChangeAspect="1" noChangeArrowheads="1"/>
          </p:cNvPicPr>
          <p:nvPr/>
        </p:nvPicPr>
        <p:blipFill>
          <a:blip r:embed="rId2" cstate="print"/>
          <a:srcRect/>
          <a:stretch>
            <a:fillRect/>
          </a:stretch>
        </p:blipFill>
        <p:spPr bwMode="auto">
          <a:xfrm>
            <a:off x="5105400" y="3810000"/>
            <a:ext cx="4038600" cy="2665413"/>
          </a:xfrm>
          <a:prstGeom prst="rect">
            <a:avLst/>
          </a:prstGeom>
          <a:noFill/>
        </p:spPr>
      </p:pic>
      <p:sp>
        <p:nvSpPr>
          <p:cNvPr id="54278" name="Text Box 6"/>
          <p:cNvSpPr txBox="1">
            <a:spLocks noChangeArrowheads="1"/>
          </p:cNvSpPr>
          <p:nvPr/>
        </p:nvSpPr>
        <p:spPr bwMode="auto">
          <a:xfrm>
            <a:off x="288925" y="3951288"/>
            <a:ext cx="4752975" cy="2911475"/>
          </a:xfrm>
          <a:prstGeom prst="rect">
            <a:avLst/>
          </a:prstGeom>
          <a:noFill/>
          <a:ln w="12700">
            <a:noFill/>
            <a:miter lim="800000"/>
            <a:headEnd/>
            <a:tailEnd/>
          </a:ln>
          <a:effectLst/>
        </p:spPr>
        <p:txBody>
          <a:bodyPr>
            <a:spAutoFit/>
          </a:bodyPr>
          <a:lstStyle/>
          <a:p>
            <a:pPr>
              <a:spcBef>
                <a:spcPct val="20000"/>
              </a:spcBef>
              <a:buFontTx/>
              <a:buBlip>
                <a:blip r:embed="rId3"/>
              </a:buBlip>
              <a:tabLst>
                <a:tab pos="461963" algn="l"/>
              </a:tabLst>
            </a:pPr>
            <a:r>
              <a:rPr lang="en-US" sz="2800">
                <a:cs typeface="Times New Roman" pitchFamily="18" charset="0"/>
              </a:rPr>
              <a:t>	An alcoholic beverage.</a:t>
            </a:r>
          </a:p>
          <a:p>
            <a:pPr>
              <a:spcBef>
                <a:spcPct val="20000"/>
              </a:spcBef>
              <a:buFontTx/>
              <a:buBlip>
                <a:blip r:embed="rId3"/>
              </a:buBlip>
              <a:tabLst>
                <a:tab pos="461963" algn="l"/>
              </a:tabLst>
            </a:pPr>
            <a:r>
              <a:rPr lang="en-US" sz="2800">
                <a:cs typeface="Times New Roman" pitchFamily="18" charset="0"/>
              </a:rPr>
              <a:t>	Sailor talk for left.</a:t>
            </a:r>
          </a:p>
          <a:p>
            <a:pPr>
              <a:spcBef>
                <a:spcPct val="20000"/>
              </a:spcBef>
              <a:buFontTx/>
              <a:buBlip>
                <a:blip r:embed="rId3"/>
              </a:buBlip>
              <a:tabLst>
                <a:tab pos="461963" algn="l"/>
              </a:tabLst>
            </a:pPr>
            <a:r>
              <a:rPr lang="en-US" sz="2800">
                <a:cs typeface="Times New Roman" pitchFamily="18" charset="0"/>
              </a:rPr>
              <a:t>	A city where sailors park </a:t>
            </a:r>
            <a:br>
              <a:rPr lang="en-US" sz="2800">
                <a:cs typeface="Times New Roman" pitchFamily="18" charset="0"/>
              </a:rPr>
            </a:br>
            <a:r>
              <a:rPr lang="en-US" sz="2800">
                <a:cs typeface="Times New Roman" pitchFamily="18" charset="0"/>
              </a:rPr>
              <a:t>their boats, and look for </a:t>
            </a:r>
            <a:br>
              <a:rPr lang="en-US" sz="2800">
                <a:cs typeface="Times New Roman" pitchFamily="18" charset="0"/>
              </a:rPr>
            </a:br>
            <a:r>
              <a:rPr lang="en-US" sz="2800">
                <a:cs typeface="Times New Roman" pitchFamily="18" charset="0"/>
              </a:rPr>
              <a:t>alcoholic beverages.</a:t>
            </a:r>
          </a:p>
          <a:p>
            <a:pPr>
              <a:spcBef>
                <a:spcPct val="20000"/>
              </a:spcBef>
              <a:buFontTx/>
              <a:buBlip>
                <a:blip r:embed="rId3"/>
              </a:buBlip>
              <a:tabLst>
                <a:tab pos="461963" algn="l"/>
              </a:tabLst>
            </a:pPr>
            <a:r>
              <a:rPr lang="en-US" sz="2800">
                <a:cs typeface="Times New Roman" pitchFamily="18" charset="0"/>
              </a:rPr>
              <a:t>	Two terminals of interest.</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4277"/>
                                        </p:tgtEl>
                                        <p:attrNameLst>
                                          <p:attrName>style.visibility</p:attrName>
                                        </p:attrNameLst>
                                      </p:cBhvr>
                                      <p:to>
                                        <p:strVal val="visible"/>
                                      </p:to>
                                    </p:set>
                                    <p:anim calcmode="lin" valueType="num">
                                      <p:cBhvr additive="base">
                                        <p:cTn id="7" dur="500" fill="hold"/>
                                        <p:tgtEl>
                                          <p:spTgt spid="54277"/>
                                        </p:tgtEl>
                                        <p:attrNameLst>
                                          <p:attrName>ppt_x</p:attrName>
                                        </p:attrNameLst>
                                      </p:cBhvr>
                                      <p:tavLst>
                                        <p:tav tm="0">
                                          <p:val>
                                            <p:strVal val="0-#ppt_w/2"/>
                                          </p:val>
                                        </p:tav>
                                        <p:tav tm="100000">
                                          <p:val>
                                            <p:strVal val="#ppt_x"/>
                                          </p:val>
                                        </p:tav>
                                      </p:tavLst>
                                    </p:anim>
                                    <p:anim calcmode="lin" valueType="num">
                                      <p:cBhvr additive="base">
                                        <p:cTn id="8" dur="500" fill="hold"/>
                                        <p:tgtEl>
                                          <p:spTgt spid="5427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54278">
                                            <p:txEl>
                                              <p:pRg st="0" end="0"/>
                                            </p:txEl>
                                          </p:spTgt>
                                        </p:tgtEl>
                                        <p:attrNameLst>
                                          <p:attrName>style.visibility</p:attrName>
                                        </p:attrNameLst>
                                      </p:cBhvr>
                                      <p:to>
                                        <p:strVal val="visible"/>
                                      </p:to>
                                    </p:set>
                                    <p:animEffect transition="in" filter="dissolve">
                                      <p:cBhvr>
                                        <p:cTn id="13" dur="500"/>
                                        <p:tgtEl>
                                          <p:spTgt spid="54278">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54278">
                                            <p:txEl>
                                              <p:pRg st="1" end="1"/>
                                            </p:txEl>
                                          </p:spTgt>
                                        </p:tgtEl>
                                        <p:attrNameLst>
                                          <p:attrName>style.visibility</p:attrName>
                                        </p:attrNameLst>
                                      </p:cBhvr>
                                      <p:to>
                                        <p:strVal val="visible"/>
                                      </p:to>
                                    </p:set>
                                    <p:animEffect transition="in" filter="dissolve">
                                      <p:cBhvr>
                                        <p:cTn id="18" dur="500"/>
                                        <p:tgtEl>
                                          <p:spTgt spid="54278">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54278">
                                            <p:txEl>
                                              <p:pRg st="2" end="2"/>
                                            </p:txEl>
                                          </p:spTgt>
                                        </p:tgtEl>
                                        <p:attrNameLst>
                                          <p:attrName>style.visibility</p:attrName>
                                        </p:attrNameLst>
                                      </p:cBhvr>
                                      <p:to>
                                        <p:strVal val="visible"/>
                                      </p:to>
                                    </p:set>
                                    <p:animEffect transition="in" filter="dissolve">
                                      <p:cBhvr>
                                        <p:cTn id="23" dur="500"/>
                                        <p:tgtEl>
                                          <p:spTgt spid="54278">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54278">
                                            <p:txEl>
                                              <p:pRg st="3" end="3"/>
                                            </p:txEl>
                                          </p:spTgt>
                                        </p:tgtEl>
                                        <p:attrNameLst>
                                          <p:attrName>style.visibility</p:attrName>
                                        </p:attrNameLst>
                                      </p:cBhvr>
                                      <p:to>
                                        <p:strVal val="visible"/>
                                      </p:to>
                                    </p:set>
                                    <p:animEffect transition="in" filter="dissolve">
                                      <p:cBhvr>
                                        <p:cTn id="28" dur="500"/>
                                        <p:tgtEl>
                                          <p:spTgt spid="5427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8"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2667000" y="0"/>
            <a:ext cx="6477000" cy="1143000"/>
          </a:xfrm>
        </p:spPr>
        <p:txBody>
          <a:bodyPr/>
          <a:lstStyle/>
          <a:p>
            <a:r>
              <a:rPr lang="en-US" sz="3600"/>
              <a:t>Basic Amplifier Concepts</a:t>
            </a:r>
            <a:br>
              <a:rPr lang="en-US" sz="3600"/>
            </a:br>
            <a:r>
              <a:rPr lang="en-US" sz="3600"/>
              <a:t>Section 1.4</a:t>
            </a:r>
          </a:p>
        </p:txBody>
      </p:sp>
      <p:sp>
        <p:nvSpPr>
          <p:cNvPr id="55299" name="Rectangle 3"/>
          <p:cNvSpPr>
            <a:spLocks noGrp="1" noChangeArrowheads="1"/>
          </p:cNvSpPr>
          <p:nvPr>
            <p:ph type="body" idx="1"/>
          </p:nvPr>
        </p:nvSpPr>
        <p:spPr>
          <a:xfrm>
            <a:off x="0" y="1905000"/>
            <a:ext cx="9144000" cy="2133600"/>
          </a:xfrm>
        </p:spPr>
        <p:txBody>
          <a:bodyPr/>
          <a:lstStyle/>
          <a:p>
            <a:r>
              <a:rPr lang="en-US">
                <a:cs typeface="Times New Roman" pitchFamily="18" charset="0"/>
              </a:rPr>
              <a:t>The signal amplifier is a two-port network, where a port is…</a:t>
            </a:r>
          </a:p>
        </p:txBody>
      </p:sp>
      <p:pic>
        <p:nvPicPr>
          <p:cNvPr id="55300" name="Picture 4" descr="j0144919"/>
          <p:cNvPicPr>
            <a:picLocks noChangeAspect="1" noChangeArrowheads="1"/>
          </p:cNvPicPr>
          <p:nvPr/>
        </p:nvPicPr>
        <p:blipFill>
          <a:blip r:embed="rId2" cstate="print"/>
          <a:srcRect/>
          <a:stretch>
            <a:fillRect/>
          </a:stretch>
        </p:blipFill>
        <p:spPr bwMode="auto">
          <a:xfrm>
            <a:off x="5105400" y="3810000"/>
            <a:ext cx="4038600" cy="2665413"/>
          </a:xfrm>
          <a:prstGeom prst="rect">
            <a:avLst/>
          </a:prstGeom>
          <a:noFill/>
        </p:spPr>
      </p:pic>
      <p:sp>
        <p:nvSpPr>
          <p:cNvPr id="55301" name="Text Box 5"/>
          <p:cNvSpPr txBox="1">
            <a:spLocks noChangeArrowheads="1"/>
          </p:cNvSpPr>
          <p:nvPr/>
        </p:nvSpPr>
        <p:spPr bwMode="auto">
          <a:xfrm>
            <a:off x="288925" y="3951288"/>
            <a:ext cx="4752975" cy="1066800"/>
          </a:xfrm>
          <a:prstGeom prst="rect">
            <a:avLst/>
          </a:prstGeom>
          <a:noFill/>
          <a:ln w="12700">
            <a:noFill/>
            <a:miter lim="800000"/>
            <a:headEnd/>
            <a:tailEnd/>
          </a:ln>
          <a:effectLst/>
        </p:spPr>
        <p:txBody>
          <a:bodyPr>
            <a:spAutoFit/>
          </a:bodyPr>
          <a:lstStyle/>
          <a:p>
            <a:pPr>
              <a:spcBef>
                <a:spcPct val="20000"/>
              </a:spcBef>
              <a:buFontTx/>
              <a:buBlip>
                <a:blip r:embed="rId3"/>
              </a:buBlip>
              <a:tabLst>
                <a:tab pos="461963" algn="l"/>
              </a:tabLst>
            </a:pPr>
            <a:r>
              <a:rPr lang="en-US" sz="2800">
                <a:cs typeface="Times New Roman" pitchFamily="18" charset="0"/>
              </a:rPr>
              <a:t>		</a:t>
            </a:r>
            <a:r>
              <a:rPr lang="en-US" sz="3200">
                <a:cs typeface="Times New Roman" pitchFamily="18" charset="0"/>
              </a:rPr>
              <a:t>Two terminals of interest.</a:t>
            </a:r>
            <a:endParaRPr lang="en-US" sz="32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5300"/>
                                        </p:tgtEl>
                                        <p:attrNameLst>
                                          <p:attrName>style.visibility</p:attrName>
                                        </p:attrNameLst>
                                      </p:cBhvr>
                                      <p:to>
                                        <p:strVal val="visible"/>
                                      </p:to>
                                    </p:set>
                                    <p:anim calcmode="lin" valueType="num">
                                      <p:cBhvr additive="base">
                                        <p:cTn id="7" dur="500" fill="hold"/>
                                        <p:tgtEl>
                                          <p:spTgt spid="55300"/>
                                        </p:tgtEl>
                                        <p:attrNameLst>
                                          <p:attrName>ppt_x</p:attrName>
                                        </p:attrNameLst>
                                      </p:cBhvr>
                                      <p:tavLst>
                                        <p:tav tm="0">
                                          <p:val>
                                            <p:strVal val="0-#ppt_w/2"/>
                                          </p:val>
                                        </p:tav>
                                        <p:tav tm="100000">
                                          <p:val>
                                            <p:strVal val="#ppt_x"/>
                                          </p:val>
                                        </p:tav>
                                      </p:tavLst>
                                    </p:anim>
                                    <p:anim calcmode="lin" valueType="num">
                                      <p:cBhvr additive="base">
                                        <p:cTn id="8" dur="500" fill="hold"/>
                                        <p:tgtEl>
                                          <p:spTgt spid="5530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55301">
                                            <p:txEl>
                                              <p:pRg st="0" end="0"/>
                                            </p:txEl>
                                          </p:spTgt>
                                        </p:tgtEl>
                                        <p:attrNameLst>
                                          <p:attrName>style.visibility</p:attrName>
                                        </p:attrNameLst>
                                      </p:cBhvr>
                                      <p:to>
                                        <p:strVal val="visible"/>
                                      </p:to>
                                    </p:set>
                                    <p:animEffect transition="in" filter="dissolve">
                                      <p:cBhvr>
                                        <p:cTn id="13" dur="500"/>
                                        <p:tgtEl>
                                          <p:spTgt spid="5530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1" grpId="0"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a:t>Basic Amplifier Concepts</a:t>
            </a:r>
          </a:p>
        </p:txBody>
      </p:sp>
      <p:sp>
        <p:nvSpPr>
          <p:cNvPr id="56323" name="Rectangle 3"/>
          <p:cNvSpPr>
            <a:spLocks noGrp="1" noChangeArrowheads="1"/>
          </p:cNvSpPr>
          <p:nvPr>
            <p:ph type="body" idx="1"/>
          </p:nvPr>
        </p:nvSpPr>
        <p:spPr>
          <a:xfrm>
            <a:off x="0" y="1905000"/>
            <a:ext cx="9144000" cy="4038600"/>
          </a:xfrm>
        </p:spPr>
        <p:txBody>
          <a:bodyPr/>
          <a:lstStyle/>
          <a:p>
            <a:r>
              <a:rPr lang="en-US">
                <a:cs typeface="Times New Roman" pitchFamily="18" charset="0"/>
              </a:rPr>
              <a:t>An amplifier has a pair of terminals for the input voltage or current, and a pair for the output voltage or current. The following figures are taken from the Hambley text.  The figure in the next slide is now Figure 1.15 in the 2</a:t>
            </a:r>
            <a:r>
              <a:rPr lang="en-US" baseline="30000">
                <a:cs typeface="Times New Roman" pitchFamily="18" charset="0"/>
              </a:rPr>
              <a:t>nd</a:t>
            </a:r>
            <a:r>
              <a:rPr lang="en-US">
                <a:cs typeface="Times New Roman" pitchFamily="18" charset="0"/>
              </a:rPr>
              <a:t> Edition of </a:t>
            </a:r>
            <a:r>
              <a:rPr lang="en-US" u="sng">
                <a:cs typeface="Times New Roman" pitchFamily="18" charset="0"/>
              </a:rPr>
              <a:t>Electronics</a:t>
            </a:r>
            <a:r>
              <a:rPr lang="en-US">
                <a:cs typeface="Times New Roman" pitchFamily="18" charset="0"/>
              </a:rPr>
              <a:t>, by Allan R. Hambley, Prentice-Hall, Inc., ISBN 0-13-691982-0.</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noFill/>
          <a:ln/>
        </p:spPr>
        <p:txBody>
          <a:bodyPr lIns="90488" tIns="44450" rIns="90488" bIns="44450"/>
          <a:lstStyle/>
          <a:p>
            <a:r>
              <a:rPr lang="en-US" sz="3600" b="1" dirty="0"/>
              <a:t>Introduction to Engineering</a:t>
            </a:r>
          </a:p>
        </p:txBody>
      </p:sp>
      <p:sp>
        <p:nvSpPr>
          <p:cNvPr id="11267" name="Rectangle 3"/>
          <p:cNvSpPr>
            <a:spLocks noGrp="1" noChangeArrowheads="1"/>
          </p:cNvSpPr>
          <p:nvPr>
            <p:ph type="body" idx="1"/>
          </p:nvPr>
        </p:nvSpPr>
        <p:spPr>
          <a:xfrm>
            <a:off x="685800" y="1981200"/>
            <a:ext cx="7772400" cy="4572000"/>
          </a:xfrm>
          <a:noFill/>
          <a:ln/>
        </p:spPr>
        <p:txBody>
          <a:bodyPr lIns="90488" tIns="44450" rIns="90488" bIns="44450"/>
          <a:lstStyle/>
          <a:p>
            <a:pPr>
              <a:lnSpc>
                <a:spcPct val="90000"/>
              </a:lnSpc>
              <a:buFontTx/>
              <a:buNone/>
            </a:pPr>
            <a:r>
              <a:rPr lang="en-US"/>
              <a:t>How can you tell an electrical engineer from a physicist? -- Answer:  By the goals they work towards.  </a:t>
            </a:r>
          </a:p>
          <a:p>
            <a:pPr>
              <a:lnSpc>
                <a:spcPct val="90000"/>
              </a:lnSpc>
            </a:pPr>
            <a:r>
              <a:rPr lang="en-US"/>
              <a:t>	</a:t>
            </a:r>
            <a:r>
              <a:rPr lang="en-US" sz="2800"/>
              <a:t>An engineer's goal is to solve problems.</a:t>
            </a:r>
          </a:p>
          <a:p>
            <a:pPr>
              <a:lnSpc>
                <a:spcPct val="90000"/>
              </a:lnSpc>
            </a:pPr>
            <a:r>
              <a:rPr lang="en-US" sz="2800"/>
              <a:t>	A scientist's goal is to learn.</a:t>
            </a:r>
          </a:p>
          <a:p>
            <a:pPr>
              <a:lnSpc>
                <a:spcPct val="90000"/>
              </a:lnSpc>
              <a:buFontTx/>
              <a:buNone/>
            </a:pPr>
            <a:r>
              <a:rPr lang="en-US" sz="2800"/>
              <a:t>However, an engineer needs to learn to be able to solve problems, and a scientist needs to solve problems to learn, so the situation gets muddled.  Remember that the difference is in the </a:t>
            </a:r>
            <a:r>
              <a:rPr lang="en-US" sz="2800" i="1" u="sng"/>
              <a:t>goals</a:t>
            </a:r>
            <a:r>
              <a:rPr lang="en-US" sz="2800"/>
              <a:t>, not in the </a:t>
            </a:r>
            <a:r>
              <a:rPr lang="en-US" sz="2800" i="1" u="sng"/>
              <a:t>actions</a:t>
            </a:r>
            <a:r>
              <a:rPr lang="en-US" sz="2800"/>
              <a:t>.</a:t>
            </a: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2667000" y="0"/>
            <a:ext cx="6477000" cy="1143000"/>
          </a:xfrm>
        </p:spPr>
        <p:txBody>
          <a:bodyPr/>
          <a:lstStyle/>
          <a:p>
            <a:r>
              <a:rPr lang="en-US" sz="3600"/>
              <a:t>Basic Amplifier Concepts</a:t>
            </a:r>
          </a:p>
        </p:txBody>
      </p:sp>
      <p:sp>
        <p:nvSpPr>
          <p:cNvPr id="57350" name="Rectangle 6"/>
          <p:cNvSpPr>
            <a:spLocks noChangeArrowheads="1"/>
          </p:cNvSpPr>
          <p:nvPr/>
        </p:nvSpPr>
        <p:spPr bwMode="auto">
          <a:xfrm>
            <a:off x="1143000" y="1143000"/>
            <a:ext cx="9144000" cy="0"/>
          </a:xfrm>
          <a:prstGeom prst="rect">
            <a:avLst/>
          </a:prstGeom>
          <a:noFill/>
          <a:ln w="12700">
            <a:noFill/>
            <a:miter lim="800000"/>
            <a:headEnd/>
            <a:tailEnd/>
          </a:ln>
          <a:effectLst/>
        </p:spPr>
        <p:txBody>
          <a:bodyPr>
            <a:spAutoFit/>
          </a:bodyPr>
          <a:lstStyle/>
          <a:p>
            <a:endParaRPr lang="en-US"/>
          </a:p>
        </p:txBody>
      </p:sp>
      <p:pic>
        <p:nvPicPr>
          <p:cNvPr id="57349" name="Picture 5"/>
          <p:cNvPicPr>
            <a:picLocks noChangeAspect="1" noChangeArrowheads="1"/>
          </p:cNvPicPr>
          <p:nvPr/>
        </p:nvPicPr>
        <p:blipFill>
          <a:blip r:embed="rId2" cstate="print"/>
          <a:srcRect b="5360"/>
          <a:stretch>
            <a:fillRect/>
          </a:stretch>
        </p:blipFill>
        <p:spPr bwMode="auto">
          <a:xfrm>
            <a:off x="1143000" y="1171575"/>
            <a:ext cx="6858000" cy="5381625"/>
          </a:xfrm>
          <a:prstGeom prst="rect">
            <a:avLst/>
          </a:prstGeom>
          <a:noFill/>
        </p:spPr>
      </p:pic>
      <mc:AlternateContent xmlns:mc="http://schemas.openxmlformats.org/markup-compatibility/2006" xmlns:p14="http://schemas.microsoft.com/office/powerpoint/2010/main">
        <mc:Choice Requires="p14">
          <p:contentPart p14:bwMode="auto" r:id="rId3">
            <p14:nvContentPartPr>
              <p14:cNvPr id="57351" name="Ink 7"/>
              <p14:cNvContentPartPr>
                <a14:cpLocks xmlns:a14="http://schemas.microsoft.com/office/drawing/2010/main" noRot="1" noChangeAspect="1" noEditPoints="1" noChangeArrowheads="1" noChangeShapeType="1"/>
              </p14:cNvContentPartPr>
              <p14:nvPr/>
            </p14:nvContentPartPr>
            <p14:xfrm>
              <a:off x="3160713" y="1311275"/>
              <a:ext cx="1533525" cy="1760538"/>
            </p14:xfrm>
          </p:contentPart>
        </mc:Choice>
        <mc:Fallback xmlns="">
          <p:pic>
            <p:nvPicPr>
              <p:cNvPr id="57351" name="Ink 7"/>
              <p:cNvPicPr>
                <a:picLocks noRot="1" noChangeAspect="1" noEditPoints="1" noChangeArrowheads="1" noChangeShapeType="1"/>
              </p:cNvPicPr>
              <p:nvPr/>
            </p:nvPicPr>
            <p:blipFill>
              <a:blip r:embed="rId4"/>
              <a:stretch>
                <a:fillRect/>
              </a:stretch>
            </p:blipFill>
            <p:spPr>
              <a:xfrm>
                <a:off x="3140194" y="1298674"/>
                <a:ext cx="1564124" cy="1796901"/>
              </a:xfrm>
              <a:prstGeom prst="rect">
                <a:avLst/>
              </a:prstGeom>
            </p:spPr>
          </p:pic>
        </mc:Fallback>
      </mc:AlternateContent>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2667000" y="0"/>
            <a:ext cx="6477000" cy="762000"/>
          </a:xfrm>
        </p:spPr>
        <p:txBody>
          <a:bodyPr/>
          <a:lstStyle/>
          <a:p>
            <a:r>
              <a:rPr lang="en-US" sz="2400" dirty="0"/>
              <a:t>Amplifier Models</a:t>
            </a:r>
            <a:br>
              <a:rPr lang="en-US" sz="2400" dirty="0"/>
            </a:br>
            <a:r>
              <a:rPr lang="en-US" sz="2400" dirty="0"/>
              <a:t>Section 1.5 in Sedra and Smith, 8</a:t>
            </a:r>
            <a:r>
              <a:rPr lang="en-US" sz="2400" baseline="30000" dirty="0"/>
              <a:t>th</a:t>
            </a:r>
            <a:r>
              <a:rPr lang="en-US" sz="2400" dirty="0"/>
              <a:t> Edition</a:t>
            </a:r>
          </a:p>
        </p:txBody>
      </p:sp>
      <p:sp>
        <p:nvSpPr>
          <p:cNvPr id="58371" name="Rectangle 3"/>
          <p:cNvSpPr>
            <a:spLocks noGrp="1" noChangeArrowheads="1"/>
          </p:cNvSpPr>
          <p:nvPr>
            <p:ph type="body" idx="1"/>
          </p:nvPr>
        </p:nvSpPr>
        <p:spPr>
          <a:xfrm>
            <a:off x="228600" y="990600"/>
            <a:ext cx="8610600" cy="5562600"/>
          </a:xfrm>
        </p:spPr>
        <p:txBody>
          <a:bodyPr/>
          <a:lstStyle/>
          <a:p>
            <a:pPr>
              <a:lnSpc>
                <a:spcPct val="90000"/>
              </a:lnSpc>
            </a:pPr>
            <a:r>
              <a:rPr lang="en-US" sz="2800" dirty="0">
                <a:cs typeface="Times New Roman" pitchFamily="18" charset="0"/>
              </a:rPr>
              <a:t>Amplifiers are represented in circuit models as dependent sources.  There are four kinds of these, and any can be used.  (Review question:  Can the source transformation theorem be used with dependent sources?  </a:t>
            </a:r>
            <a:r>
              <a:rPr lang="en-US" sz="2800" dirty="0" err="1">
                <a:cs typeface="Times New Roman" pitchFamily="18" charset="0"/>
              </a:rPr>
              <a:t>Ans</a:t>
            </a:r>
            <a:r>
              <a:rPr lang="en-US" sz="2800" dirty="0">
                <a:cs typeface="Times New Roman" pitchFamily="18" charset="0"/>
              </a:rPr>
              <a:t>:  Yes.)  Thus, there are four versions of ideal amplifier equivalent circuits.  The following figures are taken from the </a:t>
            </a:r>
            <a:r>
              <a:rPr lang="en-US" sz="2800" dirty="0" err="1">
                <a:cs typeface="Times New Roman" pitchFamily="18" charset="0"/>
              </a:rPr>
              <a:t>Hambley</a:t>
            </a:r>
            <a:r>
              <a:rPr lang="en-US" sz="2800" dirty="0">
                <a:cs typeface="Times New Roman" pitchFamily="18" charset="0"/>
              </a:rPr>
              <a:t> text, Figs. 1.17, 1.28, 1.29, and 1.30. </a:t>
            </a:r>
          </a:p>
          <a:p>
            <a:pPr>
              <a:lnSpc>
                <a:spcPct val="90000"/>
              </a:lnSpc>
            </a:pPr>
            <a:r>
              <a:rPr lang="en-US" sz="2800" dirty="0">
                <a:cs typeface="Times New Roman" pitchFamily="18" charset="0"/>
              </a:rPr>
              <a:t>These diagrams are similar to those in Table 1.1 on page 28 of the 8</a:t>
            </a:r>
            <a:r>
              <a:rPr lang="en-US" sz="2800" baseline="30000" dirty="0">
                <a:cs typeface="Times New Roman" pitchFamily="18" charset="0"/>
              </a:rPr>
              <a:t>th</a:t>
            </a:r>
            <a:r>
              <a:rPr lang="en-US" sz="2800" dirty="0">
                <a:cs typeface="Times New Roman" pitchFamily="18" charset="0"/>
              </a:rPr>
              <a:t> Edition of Sedra and Smith.  However, in that table, they ground the input and output in all such amplifier models.  While this is commonly the case, it is not always the case.  We will use the </a:t>
            </a:r>
            <a:r>
              <a:rPr lang="en-US" sz="2800" dirty="0" err="1">
                <a:cs typeface="Times New Roman" pitchFamily="18" charset="0"/>
              </a:rPr>
              <a:t>Hambley</a:t>
            </a:r>
            <a:r>
              <a:rPr lang="en-US" sz="2800" dirty="0">
                <a:cs typeface="Times New Roman" pitchFamily="18" charset="0"/>
              </a:rPr>
              <a:t> approach in this course.</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685800" y="381000"/>
            <a:ext cx="7772400" cy="1143000"/>
          </a:xfrm>
        </p:spPr>
        <p:txBody>
          <a:bodyPr/>
          <a:lstStyle/>
          <a:p>
            <a:r>
              <a:rPr lang="en-US"/>
              <a:t>Amplifier Models</a:t>
            </a:r>
          </a:p>
        </p:txBody>
      </p:sp>
      <p:sp>
        <p:nvSpPr>
          <p:cNvPr id="59395" name="Rectangle 3"/>
          <p:cNvSpPr>
            <a:spLocks noChangeArrowheads="1"/>
          </p:cNvSpPr>
          <p:nvPr/>
        </p:nvSpPr>
        <p:spPr bwMode="auto">
          <a:xfrm>
            <a:off x="1143000" y="1143000"/>
            <a:ext cx="9144000" cy="0"/>
          </a:xfrm>
          <a:prstGeom prst="rect">
            <a:avLst/>
          </a:prstGeom>
          <a:noFill/>
          <a:ln w="12700">
            <a:noFill/>
            <a:miter lim="800000"/>
            <a:headEnd/>
            <a:tailEnd/>
          </a:ln>
          <a:effectLst/>
        </p:spPr>
        <p:txBody>
          <a:bodyPr>
            <a:spAutoFit/>
          </a:bodyPr>
          <a:lstStyle/>
          <a:p>
            <a:endParaRPr lang="en-US"/>
          </a:p>
        </p:txBody>
      </p:sp>
      <p:sp>
        <p:nvSpPr>
          <p:cNvPr id="59398" name="Rectangle 6"/>
          <p:cNvSpPr>
            <a:spLocks noChangeArrowheads="1"/>
          </p:cNvSpPr>
          <p:nvPr/>
        </p:nvSpPr>
        <p:spPr bwMode="auto">
          <a:xfrm>
            <a:off x="1281113" y="1966913"/>
            <a:ext cx="9144000" cy="0"/>
          </a:xfrm>
          <a:prstGeom prst="rect">
            <a:avLst/>
          </a:prstGeom>
          <a:noFill/>
          <a:ln w="12700">
            <a:noFill/>
            <a:miter lim="800000"/>
            <a:headEnd/>
            <a:tailEnd/>
          </a:ln>
          <a:effectLst/>
        </p:spPr>
        <p:txBody>
          <a:bodyPr>
            <a:spAutoFit/>
          </a:bodyPr>
          <a:lstStyle/>
          <a:p>
            <a:endParaRPr lang="en-US"/>
          </a:p>
        </p:txBody>
      </p:sp>
      <p:pic>
        <p:nvPicPr>
          <p:cNvPr id="59397" name="Picture 5"/>
          <p:cNvPicPr>
            <a:picLocks noChangeAspect="1" noChangeArrowheads="1"/>
          </p:cNvPicPr>
          <p:nvPr/>
        </p:nvPicPr>
        <p:blipFill>
          <a:blip r:embed="rId2" cstate="print"/>
          <a:srcRect/>
          <a:stretch>
            <a:fillRect/>
          </a:stretch>
        </p:blipFill>
        <p:spPr bwMode="auto">
          <a:xfrm>
            <a:off x="152400" y="2667000"/>
            <a:ext cx="8991600" cy="3994150"/>
          </a:xfrm>
          <a:prstGeom prst="rect">
            <a:avLst/>
          </a:prstGeom>
          <a:noFill/>
        </p:spPr>
      </p:pic>
      <p:sp>
        <p:nvSpPr>
          <p:cNvPr id="59399" name="Text Box 7"/>
          <p:cNvSpPr txBox="1">
            <a:spLocks noChangeArrowheads="1"/>
          </p:cNvSpPr>
          <p:nvPr/>
        </p:nvSpPr>
        <p:spPr bwMode="auto">
          <a:xfrm>
            <a:off x="593725" y="1262063"/>
            <a:ext cx="8321675" cy="1190625"/>
          </a:xfrm>
          <a:prstGeom prst="rect">
            <a:avLst/>
          </a:prstGeom>
          <a:noFill/>
          <a:ln w="12700">
            <a:noFill/>
            <a:miter lim="800000"/>
            <a:headEnd/>
            <a:tailEnd/>
          </a:ln>
          <a:effectLst/>
        </p:spPr>
        <p:txBody>
          <a:bodyPr>
            <a:spAutoFit/>
          </a:bodyPr>
          <a:lstStyle/>
          <a:p>
            <a:r>
              <a:rPr lang="en-US"/>
              <a:t>This is the voltage amplifier, shown with a source and a load.</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685800" y="381000"/>
            <a:ext cx="7772400" cy="1143000"/>
          </a:xfrm>
        </p:spPr>
        <p:txBody>
          <a:bodyPr/>
          <a:lstStyle/>
          <a:p>
            <a:r>
              <a:rPr lang="en-US"/>
              <a:t>Amplifier Models</a:t>
            </a:r>
          </a:p>
        </p:txBody>
      </p:sp>
      <p:sp>
        <p:nvSpPr>
          <p:cNvPr id="61443" name="Rectangle 3"/>
          <p:cNvSpPr>
            <a:spLocks noChangeArrowheads="1"/>
          </p:cNvSpPr>
          <p:nvPr/>
        </p:nvSpPr>
        <p:spPr bwMode="auto">
          <a:xfrm>
            <a:off x="1143000" y="1143000"/>
            <a:ext cx="9144000" cy="0"/>
          </a:xfrm>
          <a:prstGeom prst="rect">
            <a:avLst/>
          </a:prstGeom>
          <a:noFill/>
          <a:ln w="12700">
            <a:noFill/>
            <a:miter lim="800000"/>
            <a:headEnd/>
            <a:tailEnd/>
          </a:ln>
          <a:effectLst/>
        </p:spPr>
        <p:txBody>
          <a:bodyPr>
            <a:spAutoFit/>
          </a:bodyPr>
          <a:lstStyle/>
          <a:p>
            <a:endParaRPr lang="en-US"/>
          </a:p>
        </p:txBody>
      </p:sp>
      <p:sp>
        <p:nvSpPr>
          <p:cNvPr id="61444" name="Rectangle 4"/>
          <p:cNvSpPr>
            <a:spLocks noChangeArrowheads="1"/>
          </p:cNvSpPr>
          <p:nvPr/>
        </p:nvSpPr>
        <p:spPr bwMode="auto">
          <a:xfrm>
            <a:off x="1281113" y="1966913"/>
            <a:ext cx="9144000" cy="0"/>
          </a:xfrm>
          <a:prstGeom prst="rect">
            <a:avLst/>
          </a:prstGeom>
          <a:noFill/>
          <a:ln w="12700">
            <a:noFill/>
            <a:miter lim="800000"/>
            <a:headEnd/>
            <a:tailEnd/>
          </a:ln>
          <a:effectLst/>
        </p:spPr>
        <p:txBody>
          <a:bodyPr>
            <a:spAutoFit/>
          </a:bodyPr>
          <a:lstStyle/>
          <a:p>
            <a:endParaRPr lang="en-US"/>
          </a:p>
        </p:txBody>
      </p:sp>
      <p:sp>
        <p:nvSpPr>
          <p:cNvPr id="61446" name="Text Box 6"/>
          <p:cNvSpPr txBox="1">
            <a:spLocks noChangeArrowheads="1"/>
          </p:cNvSpPr>
          <p:nvPr/>
        </p:nvSpPr>
        <p:spPr bwMode="auto">
          <a:xfrm>
            <a:off x="593725" y="1262063"/>
            <a:ext cx="8321675" cy="1190625"/>
          </a:xfrm>
          <a:prstGeom prst="rect">
            <a:avLst/>
          </a:prstGeom>
          <a:noFill/>
          <a:ln w="12700">
            <a:noFill/>
            <a:miter lim="800000"/>
            <a:headEnd/>
            <a:tailEnd/>
          </a:ln>
          <a:effectLst/>
        </p:spPr>
        <p:txBody>
          <a:bodyPr>
            <a:spAutoFit/>
          </a:bodyPr>
          <a:lstStyle/>
          <a:p>
            <a:r>
              <a:rPr lang="en-US"/>
              <a:t>This is the current amplifier, shown without a source and a load.</a:t>
            </a:r>
          </a:p>
        </p:txBody>
      </p:sp>
      <p:sp>
        <p:nvSpPr>
          <p:cNvPr id="61448" name="Rectangle 8"/>
          <p:cNvSpPr>
            <a:spLocks noChangeArrowheads="1"/>
          </p:cNvSpPr>
          <p:nvPr/>
        </p:nvSpPr>
        <p:spPr bwMode="auto">
          <a:xfrm>
            <a:off x="1143000" y="1476375"/>
            <a:ext cx="9144000" cy="0"/>
          </a:xfrm>
          <a:prstGeom prst="rect">
            <a:avLst/>
          </a:prstGeom>
          <a:noFill/>
          <a:ln w="12700">
            <a:noFill/>
            <a:miter lim="800000"/>
            <a:headEnd/>
            <a:tailEnd/>
          </a:ln>
          <a:effectLst/>
        </p:spPr>
        <p:txBody>
          <a:bodyPr>
            <a:spAutoFit/>
          </a:bodyPr>
          <a:lstStyle/>
          <a:p>
            <a:endParaRPr lang="en-US"/>
          </a:p>
        </p:txBody>
      </p:sp>
      <p:pic>
        <p:nvPicPr>
          <p:cNvPr id="61447" name="Picture 7"/>
          <p:cNvPicPr>
            <a:picLocks noChangeAspect="1" noChangeArrowheads="1"/>
          </p:cNvPicPr>
          <p:nvPr/>
        </p:nvPicPr>
        <p:blipFill>
          <a:blip r:embed="rId2" cstate="print"/>
          <a:srcRect b="15790"/>
          <a:stretch>
            <a:fillRect/>
          </a:stretch>
        </p:blipFill>
        <p:spPr bwMode="auto">
          <a:xfrm>
            <a:off x="990600" y="2743200"/>
            <a:ext cx="7467600" cy="3581400"/>
          </a:xfrm>
          <a:prstGeom prst="rect">
            <a:avLst/>
          </a:prstGeom>
          <a:noFill/>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685800" y="381000"/>
            <a:ext cx="7772400" cy="1143000"/>
          </a:xfrm>
        </p:spPr>
        <p:txBody>
          <a:bodyPr/>
          <a:lstStyle/>
          <a:p>
            <a:r>
              <a:rPr lang="en-US"/>
              <a:t>Amplifier Models</a:t>
            </a:r>
          </a:p>
        </p:txBody>
      </p:sp>
      <p:sp>
        <p:nvSpPr>
          <p:cNvPr id="62467" name="Rectangle 3"/>
          <p:cNvSpPr>
            <a:spLocks noChangeArrowheads="1"/>
          </p:cNvSpPr>
          <p:nvPr/>
        </p:nvSpPr>
        <p:spPr bwMode="auto">
          <a:xfrm>
            <a:off x="1143000" y="1143000"/>
            <a:ext cx="9144000" cy="0"/>
          </a:xfrm>
          <a:prstGeom prst="rect">
            <a:avLst/>
          </a:prstGeom>
          <a:noFill/>
          <a:ln w="12700">
            <a:noFill/>
            <a:miter lim="800000"/>
            <a:headEnd/>
            <a:tailEnd/>
          </a:ln>
          <a:effectLst/>
        </p:spPr>
        <p:txBody>
          <a:bodyPr>
            <a:spAutoFit/>
          </a:bodyPr>
          <a:lstStyle/>
          <a:p>
            <a:endParaRPr lang="en-US"/>
          </a:p>
        </p:txBody>
      </p:sp>
      <p:sp>
        <p:nvSpPr>
          <p:cNvPr id="62468" name="Rectangle 4"/>
          <p:cNvSpPr>
            <a:spLocks noChangeArrowheads="1"/>
          </p:cNvSpPr>
          <p:nvPr/>
        </p:nvSpPr>
        <p:spPr bwMode="auto">
          <a:xfrm>
            <a:off x="1281113" y="1966913"/>
            <a:ext cx="9144000" cy="0"/>
          </a:xfrm>
          <a:prstGeom prst="rect">
            <a:avLst/>
          </a:prstGeom>
          <a:noFill/>
          <a:ln w="12700">
            <a:noFill/>
            <a:miter lim="800000"/>
            <a:headEnd/>
            <a:tailEnd/>
          </a:ln>
          <a:effectLst/>
        </p:spPr>
        <p:txBody>
          <a:bodyPr>
            <a:spAutoFit/>
          </a:bodyPr>
          <a:lstStyle/>
          <a:p>
            <a:endParaRPr lang="en-US"/>
          </a:p>
        </p:txBody>
      </p:sp>
      <p:sp>
        <p:nvSpPr>
          <p:cNvPr id="62469" name="Text Box 5"/>
          <p:cNvSpPr txBox="1">
            <a:spLocks noChangeArrowheads="1"/>
          </p:cNvSpPr>
          <p:nvPr/>
        </p:nvSpPr>
        <p:spPr bwMode="auto">
          <a:xfrm>
            <a:off x="593725" y="1262063"/>
            <a:ext cx="8321675" cy="1190625"/>
          </a:xfrm>
          <a:prstGeom prst="rect">
            <a:avLst/>
          </a:prstGeom>
          <a:noFill/>
          <a:ln w="12700">
            <a:noFill/>
            <a:miter lim="800000"/>
            <a:headEnd/>
            <a:tailEnd/>
          </a:ln>
          <a:effectLst/>
        </p:spPr>
        <p:txBody>
          <a:bodyPr>
            <a:spAutoFit/>
          </a:bodyPr>
          <a:lstStyle/>
          <a:p>
            <a:r>
              <a:rPr lang="en-US"/>
              <a:t>This is the transresistance amplifier, shown without a source and a load.</a:t>
            </a:r>
          </a:p>
        </p:txBody>
      </p:sp>
      <p:sp>
        <p:nvSpPr>
          <p:cNvPr id="62470" name="Rectangle 6"/>
          <p:cNvSpPr>
            <a:spLocks noChangeArrowheads="1"/>
          </p:cNvSpPr>
          <p:nvPr/>
        </p:nvSpPr>
        <p:spPr bwMode="auto">
          <a:xfrm>
            <a:off x="1143000" y="1476375"/>
            <a:ext cx="9144000" cy="0"/>
          </a:xfrm>
          <a:prstGeom prst="rect">
            <a:avLst/>
          </a:prstGeom>
          <a:noFill/>
          <a:ln w="12700">
            <a:noFill/>
            <a:miter lim="800000"/>
            <a:headEnd/>
            <a:tailEnd/>
          </a:ln>
          <a:effectLst/>
        </p:spPr>
        <p:txBody>
          <a:bodyPr>
            <a:spAutoFit/>
          </a:bodyPr>
          <a:lstStyle/>
          <a:p>
            <a:endParaRPr lang="en-US"/>
          </a:p>
        </p:txBody>
      </p:sp>
      <p:sp>
        <p:nvSpPr>
          <p:cNvPr id="62473" name="Rectangle 9"/>
          <p:cNvSpPr>
            <a:spLocks noChangeArrowheads="1"/>
          </p:cNvSpPr>
          <p:nvPr/>
        </p:nvSpPr>
        <p:spPr bwMode="auto">
          <a:xfrm>
            <a:off x="1143000" y="1514475"/>
            <a:ext cx="9144000" cy="0"/>
          </a:xfrm>
          <a:prstGeom prst="rect">
            <a:avLst/>
          </a:prstGeom>
          <a:noFill/>
          <a:ln w="12700">
            <a:noFill/>
            <a:miter lim="800000"/>
            <a:headEnd/>
            <a:tailEnd/>
          </a:ln>
          <a:effectLst/>
        </p:spPr>
        <p:txBody>
          <a:bodyPr>
            <a:spAutoFit/>
          </a:bodyPr>
          <a:lstStyle/>
          <a:p>
            <a:endParaRPr lang="en-US"/>
          </a:p>
        </p:txBody>
      </p:sp>
      <p:pic>
        <p:nvPicPr>
          <p:cNvPr id="62472" name="Picture 8"/>
          <p:cNvPicPr>
            <a:picLocks noChangeAspect="1" noChangeArrowheads="1"/>
          </p:cNvPicPr>
          <p:nvPr/>
        </p:nvPicPr>
        <p:blipFill>
          <a:blip r:embed="rId2" cstate="print"/>
          <a:srcRect b="14427"/>
          <a:stretch>
            <a:fillRect/>
          </a:stretch>
        </p:blipFill>
        <p:spPr bwMode="auto">
          <a:xfrm>
            <a:off x="228600" y="2438400"/>
            <a:ext cx="8610600" cy="4113213"/>
          </a:xfrm>
          <a:prstGeom prst="rect">
            <a:avLst/>
          </a:prstGeom>
          <a:noFill/>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685800" y="381000"/>
            <a:ext cx="7772400" cy="1143000"/>
          </a:xfrm>
        </p:spPr>
        <p:txBody>
          <a:bodyPr/>
          <a:lstStyle/>
          <a:p>
            <a:r>
              <a:rPr lang="en-US"/>
              <a:t>Amplifier Models</a:t>
            </a:r>
          </a:p>
        </p:txBody>
      </p:sp>
      <p:sp>
        <p:nvSpPr>
          <p:cNvPr id="63491" name="Rectangle 3"/>
          <p:cNvSpPr>
            <a:spLocks noChangeArrowheads="1"/>
          </p:cNvSpPr>
          <p:nvPr/>
        </p:nvSpPr>
        <p:spPr bwMode="auto">
          <a:xfrm>
            <a:off x="1143000" y="1143000"/>
            <a:ext cx="9144000" cy="0"/>
          </a:xfrm>
          <a:prstGeom prst="rect">
            <a:avLst/>
          </a:prstGeom>
          <a:noFill/>
          <a:ln w="12700">
            <a:noFill/>
            <a:miter lim="800000"/>
            <a:headEnd/>
            <a:tailEnd/>
          </a:ln>
          <a:effectLst/>
        </p:spPr>
        <p:txBody>
          <a:bodyPr>
            <a:spAutoFit/>
          </a:bodyPr>
          <a:lstStyle/>
          <a:p>
            <a:endParaRPr lang="en-US"/>
          </a:p>
        </p:txBody>
      </p:sp>
      <p:sp>
        <p:nvSpPr>
          <p:cNvPr id="63492" name="Rectangle 4"/>
          <p:cNvSpPr>
            <a:spLocks noChangeArrowheads="1"/>
          </p:cNvSpPr>
          <p:nvPr/>
        </p:nvSpPr>
        <p:spPr bwMode="auto">
          <a:xfrm>
            <a:off x="1281113" y="1966913"/>
            <a:ext cx="9144000" cy="0"/>
          </a:xfrm>
          <a:prstGeom prst="rect">
            <a:avLst/>
          </a:prstGeom>
          <a:noFill/>
          <a:ln w="12700">
            <a:noFill/>
            <a:miter lim="800000"/>
            <a:headEnd/>
            <a:tailEnd/>
          </a:ln>
          <a:effectLst/>
        </p:spPr>
        <p:txBody>
          <a:bodyPr>
            <a:spAutoFit/>
          </a:bodyPr>
          <a:lstStyle/>
          <a:p>
            <a:endParaRPr lang="en-US"/>
          </a:p>
        </p:txBody>
      </p:sp>
      <p:sp>
        <p:nvSpPr>
          <p:cNvPr id="63493" name="Text Box 5"/>
          <p:cNvSpPr txBox="1">
            <a:spLocks noChangeArrowheads="1"/>
          </p:cNvSpPr>
          <p:nvPr/>
        </p:nvSpPr>
        <p:spPr bwMode="auto">
          <a:xfrm>
            <a:off x="593725" y="1262063"/>
            <a:ext cx="8321675" cy="1190625"/>
          </a:xfrm>
          <a:prstGeom prst="rect">
            <a:avLst/>
          </a:prstGeom>
          <a:noFill/>
          <a:ln w="12700">
            <a:noFill/>
            <a:miter lim="800000"/>
            <a:headEnd/>
            <a:tailEnd/>
          </a:ln>
          <a:effectLst/>
        </p:spPr>
        <p:txBody>
          <a:bodyPr>
            <a:spAutoFit/>
          </a:bodyPr>
          <a:lstStyle/>
          <a:p>
            <a:r>
              <a:rPr lang="en-US"/>
              <a:t>This is the transconductance amplifier, shown without a source and a load.</a:t>
            </a:r>
          </a:p>
        </p:txBody>
      </p:sp>
      <p:sp>
        <p:nvSpPr>
          <p:cNvPr id="63494" name="Rectangle 6"/>
          <p:cNvSpPr>
            <a:spLocks noChangeArrowheads="1"/>
          </p:cNvSpPr>
          <p:nvPr/>
        </p:nvSpPr>
        <p:spPr bwMode="auto">
          <a:xfrm>
            <a:off x="1143000" y="1476375"/>
            <a:ext cx="9144000" cy="0"/>
          </a:xfrm>
          <a:prstGeom prst="rect">
            <a:avLst/>
          </a:prstGeom>
          <a:noFill/>
          <a:ln w="12700">
            <a:noFill/>
            <a:miter lim="800000"/>
            <a:headEnd/>
            <a:tailEnd/>
          </a:ln>
          <a:effectLst/>
        </p:spPr>
        <p:txBody>
          <a:bodyPr>
            <a:spAutoFit/>
          </a:bodyPr>
          <a:lstStyle/>
          <a:p>
            <a:endParaRPr lang="en-US"/>
          </a:p>
        </p:txBody>
      </p:sp>
      <p:sp>
        <p:nvSpPr>
          <p:cNvPr id="63495" name="Rectangle 7"/>
          <p:cNvSpPr>
            <a:spLocks noChangeArrowheads="1"/>
          </p:cNvSpPr>
          <p:nvPr/>
        </p:nvSpPr>
        <p:spPr bwMode="auto">
          <a:xfrm>
            <a:off x="1143000" y="1514475"/>
            <a:ext cx="9144000" cy="0"/>
          </a:xfrm>
          <a:prstGeom prst="rect">
            <a:avLst/>
          </a:prstGeom>
          <a:noFill/>
          <a:ln w="12700">
            <a:noFill/>
            <a:miter lim="800000"/>
            <a:headEnd/>
            <a:tailEnd/>
          </a:ln>
          <a:effectLst/>
        </p:spPr>
        <p:txBody>
          <a:bodyPr>
            <a:spAutoFit/>
          </a:bodyPr>
          <a:lstStyle/>
          <a:p>
            <a:endParaRPr lang="en-US"/>
          </a:p>
        </p:txBody>
      </p:sp>
      <p:sp>
        <p:nvSpPr>
          <p:cNvPr id="63498" name="Rectangle 10"/>
          <p:cNvSpPr>
            <a:spLocks noChangeArrowheads="1"/>
          </p:cNvSpPr>
          <p:nvPr/>
        </p:nvSpPr>
        <p:spPr bwMode="auto">
          <a:xfrm>
            <a:off x="1147763" y="1466850"/>
            <a:ext cx="9144000" cy="0"/>
          </a:xfrm>
          <a:prstGeom prst="rect">
            <a:avLst/>
          </a:prstGeom>
          <a:noFill/>
          <a:ln w="12700">
            <a:noFill/>
            <a:miter lim="800000"/>
            <a:headEnd/>
            <a:tailEnd/>
          </a:ln>
          <a:effectLst/>
        </p:spPr>
        <p:txBody>
          <a:bodyPr>
            <a:spAutoFit/>
          </a:bodyPr>
          <a:lstStyle/>
          <a:p>
            <a:endParaRPr lang="en-US"/>
          </a:p>
        </p:txBody>
      </p:sp>
      <p:pic>
        <p:nvPicPr>
          <p:cNvPr id="63497" name="Picture 9"/>
          <p:cNvPicPr>
            <a:picLocks noChangeAspect="1" noChangeArrowheads="1"/>
          </p:cNvPicPr>
          <p:nvPr/>
        </p:nvPicPr>
        <p:blipFill>
          <a:blip r:embed="rId2" cstate="print"/>
          <a:srcRect b="18446"/>
          <a:stretch>
            <a:fillRect/>
          </a:stretch>
        </p:blipFill>
        <p:spPr bwMode="auto">
          <a:xfrm>
            <a:off x="152400" y="2514600"/>
            <a:ext cx="8686800" cy="4059238"/>
          </a:xfrm>
          <a:prstGeom prst="rect">
            <a:avLst/>
          </a:prstGeom>
          <a:noFill/>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US"/>
              <a:t>Amplifier Models</a:t>
            </a:r>
          </a:p>
        </p:txBody>
      </p:sp>
      <p:sp>
        <p:nvSpPr>
          <p:cNvPr id="64515" name="Rectangle 3"/>
          <p:cNvSpPr>
            <a:spLocks noGrp="1" noChangeArrowheads="1"/>
          </p:cNvSpPr>
          <p:nvPr>
            <p:ph type="body" idx="1"/>
          </p:nvPr>
        </p:nvSpPr>
        <p:spPr>
          <a:xfrm>
            <a:off x="0" y="1905000"/>
            <a:ext cx="9144000" cy="4038600"/>
          </a:xfrm>
        </p:spPr>
        <p:txBody>
          <a:bodyPr/>
          <a:lstStyle/>
          <a:p>
            <a:pPr>
              <a:buFontTx/>
              <a:buNone/>
            </a:pPr>
            <a:r>
              <a:rPr lang="en-US">
                <a:cs typeface="Times New Roman" pitchFamily="18" charset="0"/>
              </a:rPr>
              <a:t>There are two things that always happen when you use an amplifier.  </a:t>
            </a:r>
          </a:p>
          <a:p>
            <a:pPr>
              <a:buFontTx/>
              <a:buNone/>
            </a:pPr>
            <a:r>
              <a:rPr lang="en-US">
                <a:cs typeface="Times New Roman" pitchFamily="18" charset="0"/>
              </a:rPr>
              <a:t>	1) You have a source.</a:t>
            </a:r>
          </a:p>
          <a:p>
            <a:pPr>
              <a:buFontTx/>
              <a:buNone/>
            </a:pPr>
            <a:r>
              <a:rPr lang="en-US">
                <a:cs typeface="Times New Roman" pitchFamily="18" charset="0"/>
              </a:rPr>
              <a:t>	2) You have a load.</a:t>
            </a:r>
          </a:p>
          <a:p>
            <a:pPr>
              <a:buFontTx/>
              <a:buNone/>
            </a:pPr>
            <a:r>
              <a:rPr lang="en-US">
                <a:cs typeface="Times New Roman" pitchFamily="18" charset="0"/>
              </a:rPr>
              <a:t>The source can be represented as a Thévenin or Norton equivalent.  The load can be represented as a  resistance/impedance.</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a:t>Amplifier Models</a:t>
            </a:r>
          </a:p>
        </p:txBody>
      </p:sp>
      <p:sp>
        <p:nvSpPr>
          <p:cNvPr id="65539" name="Rectangle 3"/>
          <p:cNvSpPr>
            <a:spLocks noGrp="1" noChangeArrowheads="1"/>
          </p:cNvSpPr>
          <p:nvPr>
            <p:ph type="body" idx="1"/>
          </p:nvPr>
        </p:nvSpPr>
        <p:spPr>
          <a:xfrm>
            <a:off x="0" y="1905000"/>
            <a:ext cx="9144000" cy="4572000"/>
          </a:xfrm>
        </p:spPr>
        <p:txBody>
          <a:bodyPr/>
          <a:lstStyle/>
          <a:p>
            <a:pPr>
              <a:buFontTx/>
              <a:buNone/>
            </a:pPr>
            <a:r>
              <a:rPr lang="en-US">
                <a:cs typeface="Times New Roman" pitchFamily="18" charset="0"/>
              </a:rPr>
              <a:t>There are two things that always happen when you use an amplifier.</a:t>
            </a:r>
          </a:p>
          <a:p>
            <a:pPr>
              <a:buFontTx/>
              <a:buNone/>
            </a:pPr>
            <a:r>
              <a:rPr lang="en-US">
                <a:cs typeface="Times New Roman" pitchFamily="18" charset="0"/>
              </a:rPr>
              <a:t>	1) You have a source.</a:t>
            </a:r>
          </a:p>
          <a:p>
            <a:pPr>
              <a:buFontTx/>
              <a:buNone/>
            </a:pPr>
            <a:r>
              <a:rPr lang="en-US">
                <a:cs typeface="Times New Roman" pitchFamily="18" charset="0"/>
              </a:rPr>
              <a:t>	2) You have a load.</a:t>
            </a:r>
          </a:p>
          <a:p>
            <a:pPr>
              <a:buFontTx/>
              <a:buNone/>
            </a:pPr>
            <a:r>
              <a:rPr lang="en-US">
                <a:cs typeface="Times New Roman" pitchFamily="18" charset="0"/>
              </a:rPr>
              <a:t>The key issue is going to be the relationship between the source and the input of the amplifier, and between the load and the output of the amplifier.</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a:t>Amplifier Models</a:t>
            </a:r>
          </a:p>
        </p:txBody>
      </p:sp>
      <p:sp>
        <p:nvSpPr>
          <p:cNvPr id="66563" name="Rectangle 3"/>
          <p:cNvSpPr>
            <a:spLocks noGrp="1" noChangeArrowheads="1"/>
          </p:cNvSpPr>
          <p:nvPr>
            <p:ph type="body" idx="1"/>
          </p:nvPr>
        </p:nvSpPr>
        <p:spPr>
          <a:xfrm>
            <a:off x="0" y="1905000"/>
            <a:ext cx="9144000" cy="4572000"/>
          </a:xfrm>
        </p:spPr>
        <p:txBody>
          <a:bodyPr/>
          <a:lstStyle/>
          <a:p>
            <a:pPr>
              <a:buFontTx/>
              <a:buNone/>
            </a:pPr>
            <a:r>
              <a:rPr lang="en-US">
                <a:cs typeface="Times New Roman" pitchFamily="18" charset="0"/>
              </a:rPr>
              <a:t>There are two things that always happen when you use an amplifier.</a:t>
            </a:r>
          </a:p>
          <a:p>
            <a:pPr>
              <a:buFontTx/>
              <a:buNone/>
            </a:pPr>
            <a:r>
              <a:rPr lang="en-US">
                <a:cs typeface="Times New Roman" pitchFamily="18" charset="0"/>
              </a:rPr>
              <a:t>	1) You have a source.</a:t>
            </a:r>
          </a:p>
          <a:p>
            <a:pPr>
              <a:buFontTx/>
              <a:buNone/>
            </a:pPr>
            <a:r>
              <a:rPr lang="en-US">
                <a:cs typeface="Times New Roman" pitchFamily="18" charset="0"/>
              </a:rPr>
              <a:t>	2) You have a load.</a:t>
            </a:r>
          </a:p>
          <a:p>
            <a:pPr>
              <a:buFontTx/>
              <a:buNone/>
            </a:pPr>
            <a:r>
              <a:rPr lang="en-US">
                <a:cs typeface="Times New Roman" pitchFamily="18" charset="0"/>
              </a:rPr>
              <a:t>We will define two kinds of gains, one with load and source connected, and one without.  We will call the first one the loaded gain, and the other one the no-load gain.</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a:t>Basic Amplifier Concepts</a:t>
            </a:r>
          </a:p>
        </p:txBody>
      </p:sp>
      <p:sp>
        <p:nvSpPr>
          <p:cNvPr id="67587" name="Rectangle 3"/>
          <p:cNvSpPr>
            <a:spLocks noGrp="1" noChangeArrowheads="1"/>
          </p:cNvSpPr>
          <p:nvPr>
            <p:ph type="body" idx="1"/>
          </p:nvPr>
        </p:nvSpPr>
        <p:spPr>
          <a:xfrm>
            <a:off x="0" y="1905000"/>
            <a:ext cx="9144000" cy="4572000"/>
          </a:xfrm>
        </p:spPr>
        <p:txBody>
          <a:bodyPr/>
          <a:lstStyle/>
          <a:p>
            <a:pPr>
              <a:buFontTx/>
              <a:buNone/>
            </a:pPr>
            <a:r>
              <a:rPr lang="en-US" sz="2800" dirty="0">
                <a:cs typeface="Times New Roman" pitchFamily="18" charset="0"/>
              </a:rPr>
              <a:t>There are two things that always are there in an amplifier, even if we sometimes neglect them.  The Phoenician says that:</a:t>
            </a:r>
          </a:p>
          <a:p>
            <a:pPr>
              <a:buFontTx/>
              <a:buNone/>
            </a:pPr>
            <a:r>
              <a:rPr lang="en-US" sz="2800" dirty="0">
                <a:cs typeface="Times New Roman" pitchFamily="18" charset="0"/>
              </a:rPr>
              <a:t>	1) </a:t>
            </a:r>
            <a:r>
              <a:rPr lang="en-US" sz="2800" b="1" dirty="0">
                <a:cs typeface="Times New Roman" pitchFamily="18" charset="0"/>
              </a:rPr>
              <a:t>Input resistance </a:t>
            </a:r>
            <a:r>
              <a:rPr lang="en-US" sz="2800" dirty="0">
                <a:cs typeface="Times New Roman" pitchFamily="18" charset="0"/>
              </a:rPr>
              <a:t>is the </a:t>
            </a:r>
            <a:r>
              <a:rPr lang="en-US" sz="2800" dirty="0" err="1">
                <a:cs typeface="Times New Roman" pitchFamily="18" charset="0"/>
              </a:rPr>
              <a:t>Thévenin</a:t>
            </a:r>
            <a:r>
              <a:rPr lang="en-US" sz="2800" dirty="0">
                <a:cs typeface="Times New Roman" pitchFamily="18" charset="0"/>
              </a:rPr>
              <a:t> resistance seen looking into input port, with the load in place.</a:t>
            </a:r>
          </a:p>
          <a:p>
            <a:pPr>
              <a:buFontTx/>
              <a:buNone/>
            </a:pPr>
            <a:r>
              <a:rPr lang="en-US" sz="2800" dirty="0">
                <a:cs typeface="Times New Roman" pitchFamily="18" charset="0"/>
              </a:rPr>
              <a:t>	2) </a:t>
            </a:r>
            <a:r>
              <a:rPr lang="en-US" sz="2800" b="1" dirty="0">
                <a:cs typeface="Times New Roman" pitchFamily="18" charset="0"/>
              </a:rPr>
              <a:t>Output resistance </a:t>
            </a:r>
            <a:r>
              <a:rPr lang="en-US" sz="2800" dirty="0">
                <a:cs typeface="Times New Roman" pitchFamily="18" charset="0"/>
              </a:rPr>
              <a:t>is the </a:t>
            </a:r>
            <a:r>
              <a:rPr lang="en-US" sz="2800" dirty="0" err="1">
                <a:cs typeface="Times New Roman" pitchFamily="18" charset="0"/>
              </a:rPr>
              <a:t>Thévenin</a:t>
            </a:r>
            <a:r>
              <a:rPr lang="en-US" sz="2800" dirty="0">
                <a:cs typeface="Times New Roman" pitchFamily="18" charset="0"/>
              </a:rPr>
              <a:t> resistance seen looking into the output port, with the source in place.</a:t>
            </a:r>
          </a:p>
          <a:p>
            <a:pPr>
              <a:buFontTx/>
              <a:buNone/>
            </a:pPr>
            <a:r>
              <a:rPr lang="en-US" sz="2800" dirty="0">
                <a:cs typeface="Times New Roman" pitchFamily="18" charset="0"/>
              </a:rPr>
              <a:t>Note:  We can restate both of the above with “impedance” inserted for “resistance” as well.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noFill/>
          <a:ln/>
        </p:spPr>
        <p:txBody>
          <a:bodyPr lIns="90488" tIns="44450" rIns="90488" bIns="44450"/>
          <a:lstStyle/>
          <a:p>
            <a:r>
              <a:rPr lang="en-US" sz="3600" b="1" dirty="0"/>
              <a:t>Introduction to Engineering</a:t>
            </a:r>
          </a:p>
        </p:txBody>
      </p:sp>
      <p:sp>
        <p:nvSpPr>
          <p:cNvPr id="12291" name="Rectangle 3"/>
          <p:cNvSpPr>
            <a:spLocks noGrp="1" noChangeArrowheads="1"/>
          </p:cNvSpPr>
          <p:nvPr>
            <p:ph type="body" idx="1"/>
          </p:nvPr>
        </p:nvSpPr>
        <p:spPr>
          <a:noFill/>
          <a:ln/>
        </p:spPr>
        <p:txBody>
          <a:bodyPr lIns="90488" tIns="44450" rIns="90488" bIns="44450"/>
          <a:lstStyle/>
          <a:p>
            <a:r>
              <a:rPr lang="en-US"/>
              <a:t>One key way to distinguish engineers and scientists:  examine their approach to things.  </a:t>
            </a:r>
          </a:p>
          <a:p>
            <a:r>
              <a:rPr lang="en-US"/>
              <a:t>A case in point:  Engineering approximations.</a:t>
            </a:r>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a:t>Basic Amplifier Concepts</a:t>
            </a:r>
          </a:p>
        </p:txBody>
      </p:sp>
      <p:sp>
        <p:nvSpPr>
          <p:cNvPr id="68611" name="Rectangle 3"/>
          <p:cNvSpPr>
            <a:spLocks noGrp="1" noChangeArrowheads="1"/>
          </p:cNvSpPr>
          <p:nvPr>
            <p:ph type="body" idx="1"/>
          </p:nvPr>
        </p:nvSpPr>
        <p:spPr>
          <a:xfrm>
            <a:off x="0" y="1905000"/>
            <a:ext cx="9144000" cy="4572000"/>
          </a:xfrm>
        </p:spPr>
        <p:txBody>
          <a:bodyPr/>
          <a:lstStyle/>
          <a:p>
            <a:pPr>
              <a:buFontTx/>
              <a:buNone/>
            </a:pPr>
            <a:r>
              <a:rPr lang="en-US">
                <a:cs typeface="Times New Roman" pitchFamily="18" charset="0"/>
              </a:rPr>
              <a:t>In these lecture notes, as in many other places, we will use the terms “resistance” and “impedance” in a way that may appear to indicate that they are synonyms.  They are not.  It is assumed that you will know what we mean, that you understand when each term should be used, and that it is possible to transform to and from the phasor domain as needed.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1371600" y="0"/>
            <a:ext cx="7772400" cy="1295400"/>
          </a:xfrm>
        </p:spPr>
        <p:txBody>
          <a:bodyPr/>
          <a:lstStyle/>
          <a:p>
            <a:r>
              <a:rPr lang="en-US" dirty="0"/>
              <a:t>Ideal Amplifiers</a:t>
            </a:r>
            <a:br>
              <a:rPr lang="en-US" dirty="0"/>
            </a:br>
            <a:endParaRPr lang="en-US" dirty="0"/>
          </a:p>
        </p:txBody>
      </p:sp>
      <p:sp>
        <p:nvSpPr>
          <p:cNvPr id="69635" name="Rectangle 3"/>
          <p:cNvSpPr>
            <a:spLocks noGrp="1" noChangeArrowheads="1"/>
          </p:cNvSpPr>
          <p:nvPr>
            <p:ph type="body" idx="1"/>
          </p:nvPr>
        </p:nvSpPr>
        <p:spPr>
          <a:xfrm>
            <a:off x="0" y="1905000"/>
            <a:ext cx="9144000" cy="4038600"/>
          </a:xfrm>
        </p:spPr>
        <p:txBody>
          <a:bodyPr/>
          <a:lstStyle/>
          <a:p>
            <a:pPr>
              <a:lnSpc>
                <a:spcPct val="90000"/>
              </a:lnSpc>
            </a:pPr>
            <a:r>
              <a:rPr lang="en-US" dirty="0">
                <a:cs typeface="Times New Roman" pitchFamily="18" charset="0"/>
              </a:rPr>
              <a:t>Let’s be careful about our use of the word “ideal”.  The word ideal will mean different things depending on what word the adjective is modifying.  Specifically:</a:t>
            </a:r>
          </a:p>
          <a:p>
            <a:pPr>
              <a:lnSpc>
                <a:spcPct val="90000"/>
              </a:lnSpc>
              <a:buFontTx/>
              <a:buNone/>
            </a:pPr>
            <a:r>
              <a:rPr lang="en-US" dirty="0">
                <a:cs typeface="Times New Roman" pitchFamily="18" charset="0"/>
              </a:rPr>
              <a:t>An </a:t>
            </a:r>
            <a:r>
              <a:rPr lang="en-US" b="1" dirty="0">
                <a:cs typeface="Times New Roman" pitchFamily="18" charset="0"/>
              </a:rPr>
              <a:t>ideal amplifier </a:t>
            </a:r>
            <a:r>
              <a:rPr lang="en-US" dirty="0">
                <a:cs typeface="Times New Roman" pitchFamily="18" charset="0"/>
              </a:rPr>
              <a:t>will be an amplifier where </a:t>
            </a:r>
          </a:p>
          <a:p>
            <a:pPr>
              <a:lnSpc>
                <a:spcPct val="90000"/>
              </a:lnSpc>
              <a:buFontTx/>
              <a:buNone/>
            </a:pPr>
            <a:r>
              <a:rPr lang="en-US" dirty="0">
                <a:cs typeface="Times New Roman" pitchFamily="18" charset="0"/>
              </a:rPr>
              <a:t>	</a:t>
            </a:r>
            <a:r>
              <a:rPr lang="en-US" i="1" dirty="0" err="1">
                <a:cs typeface="Times New Roman" pitchFamily="18" charset="0"/>
              </a:rPr>
              <a:t>R</a:t>
            </a:r>
            <a:r>
              <a:rPr lang="en-US" i="1" baseline="-25000" dirty="0" err="1">
                <a:cs typeface="Times New Roman" pitchFamily="18" charset="0"/>
              </a:rPr>
              <a:t>i</a:t>
            </a:r>
            <a:r>
              <a:rPr lang="en-US" dirty="0">
                <a:cs typeface="Times New Roman" pitchFamily="18" charset="0"/>
              </a:rPr>
              <a:t> = 0 or </a:t>
            </a:r>
            <a:r>
              <a:rPr lang="en-US" b="1" dirty="0">
                <a:latin typeface="Symbol" pitchFamily="18" charset="2"/>
                <a:cs typeface="Times New Roman" pitchFamily="18" charset="0"/>
              </a:rPr>
              <a:t>¥</a:t>
            </a:r>
            <a:endParaRPr lang="en-US" dirty="0">
              <a:latin typeface="Symbol" pitchFamily="18" charset="2"/>
              <a:cs typeface="Times New Roman" pitchFamily="18" charset="0"/>
            </a:endParaRPr>
          </a:p>
          <a:p>
            <a:pPr>
              <a:lnSpc>
                <a:spcPct val="90000"/>
              </a:lnSpc>
              <a:buFontTx/>
              <a:buNone/>
            </a:pPr>
            <a:r>
              <a:rPr lang="en-US" dirty="0">
                <a:cs typeface="Times New Roman" pitchFamily="18" charset="0"/>
              </a:rPr>
              <a:t>and	</a:t>
            </a:r>
          </a:p>
          <a:p>
            <a:pPr>
              <a:lnSpc>
                <a:spcPct val="90000"/>
              </a:lnSpc>
              <a:buFontTx/>
              <a:buNone/>
            </a:pPr>
            <a:r>
              <a:rPr lang="en-US" dirty="0">
                <a:cs typeface="Times New Roman" pitchFamily="18" charset="0"/>
              </a:rPr>
              <a:t>	</a:t>
            </a:r>
            <a:r>
              <a:rPr lang="en-US" i="1" dirty="0">
                <a:cs typeface="Times New Roman" pitchFamily="18" charset="0"/>
              </a:rPr>
              <a:t>R</a:t>
            </a:r>
            <a:r>
              <a:rPr lang="en-US" i="1" baseline="-25000" dirty="0">
                <a:cs typeface="Times New Roman" pitchFamily="18" charset="0"/>
              </a:rPr>
              <a:t>o</a:t>
            </a:r>
            <a:r>
              <a:rPr lang="en-US" dirty="0">
                <a:cs typeface="Times New Roman" pitchFamily="18" charset="0"/>
              </a:rPr>
              <a:t> = 0 or </a:t>
            </a:r>
            <a:r>
              <a:rPr lang="en-US" b="1" dirty="0">
                <a:latin typeface="Symbol" pitchFamily="18" charset="2"/>
                <a:cs typeface="Times New Roman" pitchFamily="18" charset="0"/>
              </a:rPr>
              <a:t>¥</a:t>
            </a:r>
            <a:r>
              <a:rPr lang="en-US" dirty="0">
                <a:cs typeface="Times New Roman" pitchFamily="18" charset="0"/>
              </a:rPr>
              <a:t>.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1371600" y="0"/>
            <a:ext cx="7772400" cy="1295400"/>
          </a:xfrm>
        </p:spPr>
        <p:txBody>
          <a:bodyPr/>
          <a:lstStyle/>
          <a:p>
            <a:r>
              <a:rPr lang="en-US" dirty="0"/>
              <a:t>Ideal Amplifiers</a:t>
            </a:r>
            <a:br>
              <a:rPr lang="en-US" dirty="0"/>
            </a:br>
            <a:endParaRPr lang="en-US" dirty="0"/>
          </a:p>
        </p:txBody>
      </p:sp>
      <p:sp>
        <p:nvSpPr>
          <p:cNvPr id="71683" name="Rectangle 3"/>
          <p:cNvSpPr>
            <a:spLocks noGrp="1" noChangeArrowheads="1"/>
          </p:cNvSpPr>
          <p:nvPr>
            <p:ph type="body" idx="1"/>
          </p:nvPr>
        </p:nvSpPr>
        <p:spPr>
          <a:xfrm>
            <a:off x="0" y="1905000"/>
            <a:ext cx="9144000" cy="4953000"/>
          </a:xfrm>
        </p:spPr>
        <p:txBody>
          <a:bodyPr/>
          <a:lstStyle/>
          <a:p>
            <a:pPr>
              <a:lnSpc>
                <a:spcPct val="90000"/>
              </a:lnSpc>
            </a:pPr>
            <a:r>
              <a:rPr lang="en-US" dirty="0">
                <a:cs typeface="Times New Roman" pitchFamily="18" charset="0"/>
              </a:rPr>
              <a:t>Let’s be careful about our use of the word “ideal”.  The word ideal will mean different things depending on what word the adjective is modifying.  Specifically:</a:t>
            </a:r>
          </a:p>
          <a:p>
            <a:pPr>
              <a:lnSpc>
                <a:spcPct val="90000"/>
              </a:lnSpc>
              <a:buFontTx/>
              <a:buNone/>
            </a:pPr>
            <a:r>
              <a:rPr lang="en-US" dirty="0">
                <a:cs typeface="Times New Roman" pitchFamily="18" charset="0"/>
              </a:rPr>
              <a:t>The </a:t>
            </a:r>
            <a:r>
              <a:rPr lang="en-US" b="1" dirty="0">
                <a:cs typeface="Times New Roman" pitchFamily="18" charset="0"/>
              </a:rPr>
              <a:t>ideal gain for an amplifier model </a:t>
            </a:r>
            <a:r>
              <a:rPr lang="en-US" dirty="0">
                <a:cs typeface="Times New Roman" pitchFamily="18" charset="0"/>
              </a:rPr>
              <a:t>(in other words, the situation is ideal, but the amplifier is not ideal) will be where</a:t>
            </a:r>
          </a:p>
          <a:p>
            <a:pPr>
              <a:lnSpc>
                <a:spcPct val="90000"/>
              </a:lnSpc>
              <a:buFontTx/>
              <a:buNone/>
            </a:pPr>
            <a:r>
              <a:rPr lang="en-US" dirty="0">
                <a:cs typeface="Times New Roman" pitchFamily="18" charset="0"/>
              </a:rPr>
              <a:t>	</a:t>
            </a:r>
            <a:r>
              <a:rPr lang="en-US" i="1" dirty="0">
                <a:cs typeface="Times New Roman" pitchFamily="18" charset="0"/>
              </a:rPr>
              <a:t>R</a:t>
            </a:r>
            <a:r>
              <a:rPr lang="en-US" i="1" baseline="-25000" dirty="0">
                <a:cs typeface="Times New Roman" pitchFamily="18" charset="0"/>
              </a:rPr>
              <a:t>S</a:t>
            </a:r>
            <a:r>
              <a:rPr lang="en-US" dirty="0">
                <a:cs typeface="Times New Roman" pitchFamily="18" charset="0"/>
              </a:rPr>
              <a:t> = 0 or </a:t>
            </a:r>
            <a:r>
              <a:rPr lang="en-US" b="1" dirty="0">
                <a:latin typeface="Symbol" pitchFamily="18" charset="2"/>
                <a:cs typeface="Times New Roman" pitchFamily="18" charset="0"/>
              </a:rPr>
              <a:t>¥</a:t>
            </a:r>
            <a:endParaRPr lang="en-US" dirty="0">
              <a:latin typeface="Symbol" pitchFamily="18" charset="2"/>
              <a:cs typeface="Times New Roman" pitchFamily="18" charset="0"/>
            </a:endParaRPr>
          </a:p>
          <a:p>
            <a:pPr>
              <a:lnSpc>
                <a:spcPct val="90000"/>
              </a:lnSpc>
              <a:buFontTx/>
              <a:buNone/>
            </a:pPr>
            <a:r>
              <a:rPr lang="en-US" dirty="0">
                <a:cs typeface="Times New Roman" pitchFamily="18" charset="0"/>
              </a:rPr>
              <a:t>and	</a:t>
            </a:r>
          </a:p>
          <a:p>
            <a:pPr>
              <a:lnSpc>
                <a:spcPct val="90000"/>
              </a:lnSpc>
              <a:buFontTx/>
              <a:buNone/>
            </a:pPr>
            <a:r>
              <a:rPr lang="en-US" dirty="0">
                <a:cs typeface="Times New Roman" pitchFamily="18" charset="0"/>
              </a:rPr>
              <a:t>	</a:t>
            </a:r>
            <a:r>
              <a:rPr lang="en-US" i="1" dirty="0">
                <a:cs typeface="Times New Roman" pitchFamily="18" charset="0"/>
              </a:rPr>
              <a:t>R</a:t>
            </a:r>
            <a:r>
              <a:rPr lang="en-US" i="1" baseline="-25000" dirty="0">
                <a:cs typeface="Times New Roman" pitchFamily="18" charset="0"/>
              </a:rPr>
              <a:t>L</a:t>
            </a:r>
            <a:r>
              <a:rPr lang="en-US" dirty="0">
                <a:cs typeface="Times New Roman" pitchFamily="18" charset="0"/>
              </a:rPr>
              <a:t> = 0 or </a:t>
            </a:r>
            <a:r>
              <a:rPr lang="en-US" b="1" dirty="0">
                <a:latin typeface="Symbol" pitchFamily="18" charset="2"/>
                <a:cs typeface="Times New Roman" pitchFamily="18" charset="0"/>
              </a:rPr>
              <a:t>¥</a:t>
            </a:r>
            <a:r>
              <a:rPr lang="en-US" dirty="0">
                <a:cs typeface="Times New Roman" pitchFamily="18" charset="0"/>
              </a:rPr>
              <a:t>.</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1371600" y="0"/>
            <a:ext cx="7772400" cy="1295400"/>
          </a:xfrm>
        </p:spPr>
        <p:txBody>
          <a:bodyPr/>
          <a:lstStyle/>
          <a:p>
            <a:r>
              <a:rPr lang="en-US" dirty="0"/>
              <a:t>Ideal Amplifiers</a:t>
            </a:r>
            <a:br>
              <a:rPr lang="en-US" dirty="0"/>
            </a:br>
            <a:endParaRPr lang="en-US" dirty="0"/>
          </a:p>
        </p:txBody>
      </p:sp>
      <p:sp>
        <p:nvSpPr>
          <p:cNvPr id="70659" name="Rectangle 3"/>
          <p:cNvSpPr>
            <a:spLocks noGrp="1" noChangeArrowheads="1"/>
          </p:cNvSpPr>
          <p:nvPr>
            <p:ph type="body" idx="1"/>
          </p:nvPr>
        </p:nvSpPr>
        <p:spPr>
          <a:xfrm>
            <a:off x="0" y="1905000"/>
            <a:ext cx="9144000" cy="4953000"/>
          </a:xfrm>
        </p:spPr>
        <p:txBody>
          <a:bodyPr/>
          <a:lstStyle/>
          <a:p>
            <a:pPr>
              <a:buFontTx/>
              <a:buNone/>
            </a:pPr>
            <a:r>
              <a:rPr lang="en-US">
                <a:cs typeface="Times New Roman" pitchFamily="18" charset="0"/>
              </a:rPr>
              <a:t>So, for example, for an ideal voltage amplifier, </a:t>
            </a:r>
          </a:p>
          <a:p>
            <a:pPr>
              <a:buFontTx/>
              <a:buNone/>
            </a:pPr>
            <a:r>
              <a:rPr lang="en-US">
                <a:cs typeface="Times New Roman" pitchFamily="18" charset="0"/>
              </a:rPr>
              <a:t>	</a:t>
            </a:r>
            <a:r>
              <a:rPr lang="en-US" i="1">
                <a:cs typeface="Times New Roman" pitchFamily="18" charset="0"/>
              </a:rPr>
              <a:t>R</a:t>
            </a:r>
            <a:r>
              <a:rPr lang="en-US" i="1" baseline="-25000">
                <a:cs typeface="Times New Roman" pitchFamily="18" charset="0"/>
              </a:rPr>
              <a:t>i</a:t>
            </a:r>
            <a:r>
              <a:rPr lang="en-US">
                <a:cs typeface="Times New Roman" pitchFamily="18" charset="0"/>
              </a:rPr>
              <a:t> = </a:t>
            </a:r>
            <a:r>
              <a:rPr lang="en-US" sz="3600" b="1">
                <a:latin typeface="Symbol" pitchFamily="18" charset="2"/>
                <a:cs typeface="Times New Roman" pitchFamily="18" charset="0"/>
              </a:rPr>
              <a:t>¥</a:t>
            </a:r>
            <a:endParaRPr lang="en-US" sz="3600">
              <a:latin typeface="Symbol" pitchFamily="18" charset="2"/>
              <a:cs typeface="Times New Roman" pitchFamily="18" charset="0"/>
            </a:endParaRPr>
          </a:p>
          <a:p>
            <a:pPr>
              <a:buFontTx/>
              <a:buNone/>
            </a:pPr>
            <a:r>
              <a:rPr lang="en-US">
                <a:cs typeface="Times New Roman" pitchFamily="18" charset="0"/>
              </a:rPr>
              <a:t>and	</a:t>
            </a:r>
          </a:p>
          <a:p>
            <a:pPr>
              <a:buFontTx/>
              <a:buNone/>
            </a:pPr>
            <a:r>
              <a:rPr lang="en-US">
                <a:cs typeface="Times New Roman" pitchFamily="18" charset="0"/>
              </a:rPr>
              <a:t>	</a:t>
            </a:r>
            <a:r>
              <a:rPr lang="en-US" i="1">
                <a:cs typeface="Times New Roman" pitchFamily="18" charset="0"/>
              </a:rPr>
              <a:t>R</a:t>
            </a:r>
            <a:r>
              <a:rPr lang="en-US" i="1" baseline="-25000">
                <a:cs typeface="Times New Roman" pitchFamily="18" charset="0"/>
              </a:rPr>
              <a:t>o</a:t>
            </a:r>
            <a:r>
              <a:rPr lang="en-US">
                <a:cs typeface="Times New Roman" pitchFamily="18" charset="0"/>
              </a:rPr>
              <a:t> = 0.</a:t>
            </a:r>
          </a:p>
          <a:p>
            <a:pPr>
              <a:buFontTx/>
              <a:buNone/>
            </a:pPr>
            <a:r>
              <a:rPr lang="en-US">
                <a:cs typeface="Times New Roman" pitchFamily="18" charset="0"/>
              </a:rPr>
              <a:t>(Prove to yourself that this will maximize the signal gain for a voltage signal at the input, and a voltage signal at the output.)</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1371600" y="0"/>
            <a:ext cx="7772400" cy="1295400"/>
          </a:xfrm>
        </p:spPr>
        <p:txBody>
          <a:bodyPr/>
          <a:lstStyle/>
          <a:p>
            <a:r>
              <a:rPr lang="en-US" dirty="0"/>
              <a:t>Ideal Amplifiers</a:t>
            </a:r>
            <a:br>
              <a:rPr lang="en-US" dirty="0"/>
            </a:br>
            <a:endParaRPr lang="en-US" dirty="0"/>
          </a:p>
        </p:txBody>
      </p:sp>
      <p:sp>
        <p:nvSpPr>
          <p:cNvPr id="72707" name="Rectangle 3"/>
          <p:cNvSpPr>
            <a:spLocks noGrp="1" noChangeArrowheads="1"/>
          </p:cNvSpPr>
          <p:nvPr>
            <p:ph type="body" idx="1"/>
          </p:nvPr>
        </p:nvSpPr>
        <p:spPr>
          <a:xfrm>
            <a:off x="0" y="1905000"/>
            <a:ext cx="9144000" cy="4953000"/>
          </a:xfrm>
        </p:spPr>
        <p:txBody>
          <a:bodyPr/>
          <a:lstStyle/>
          <a:p>
            <a:pPr>
              <a:buFontTx/>
              <a:buNone/>
            </a:pPr>
            <a:r>
              <a:rPr lang="en-US">
                <a:cs typeface="Times New Roman" pitchFamily="18" charset="0"/>
              </a:rPr>
              <a:t>To take the other case, for example, for any non-ideal voltage amplifier the ideal gain occurs when, </a:t>
            </a:r>
          </a:p>
          <a:p>
            <a:pPr>
              <a:buFontTx/>
              <a:buNone/>
            </a:pPr>
            <a:r>
              <a:rPr lang="en-US">
                <a:cs typeface="Times New Roman" pitchFamily="18" charset="0"/>
              </a:rPr>
              <a:t>	</a:t>
            </a:r>
            <a:r>
              <a:rPr lang="en-US" i="1">
                <a:cs typeface="Times New Roman" pitchFamily="18" charset="0"/>
              </a:rPr>
              <a:t>R</a:t>
            </a:r>
            <a:r>
              <a:rPr lang="en-US" i="1" baseline="-25000">
                <a:cs typeface="Times New Roman" pitchFamily="18" charset="0"/>
              </a:rPr>
              <a:t>L</a:t>
            </a:r>
            <a:r>
              <a:rPr lang="en-US">
                <a:cs typeface="Times New Roman" pitchFamily="18" charset="0"/>
              </a:rPr>
              <a:t> = </a:t>
            </a:r>
            <a:r>
              <a:rPr lang="en-US" b="1">
                <a:latin typeface="Symbol" pitchFamily="18" charset="2"/>
                <a:cs typeface="Times New Roman" pitchFamily="18" charset="0"/>
              </a:rPr>
              <a:t>¥</a:t>
            </a:r>
            <a:endParaRPr lang="en-US">
              <a:latin typeface="Symbol" pitchFamily="18" charset="2"/>
              <a:cs typeface="Times New Roman" pitchFamily="18" charset="0"/>
            </a:endParaRPr>
          </a:p>
          <a:p>
            <a:pPr>
              <a:buFontTx/>
              <a:buNone/>
            </a:pPr>
            <a:r>
              <a:rPr lang="en-US">
                <a:cs typeface="Times New Roman" pitchFamily="18" charset="0"/>
              </a:rPr>
              <a:t>and	</a:t>
            </a:r>
          </a:p>
          <a:p>
            <a:pPr>
              <a:buFontTx/>
              <a:buNone/>
            </a:pPr>
            <a:r>
              <a:rPr lang="en-US">
                <a:cs typeface="Times New Roman" pitchFamily="18" charset="0"/>
              </a:rPr>
              <a:t>	</a:t>
            </a:r>
            <a:r>
              <a:rPr lang="en-US" i="1">
                <a:cs typeface="Times New Roman" pitchFamily="18" charset="0"/>
              </a:rPr>
              <a:t>R</a:t>
            </a:r>
            <a:r>
              <a:rPr lang="en-US" i="1" baseline="-25000">
                <a:cs typeface="Times New Roman" pitchFamily="18" charset="0"/>
              </a:rPr>
              <a:t>S</a:t>
            </a:r>
            <a:r>
              <a:rPr lang="en-US">
                <a:cs typeface="Times New Roman" pitchFamily="18" charset="0"/>
              </a:rPr>
              <a:t> = 0.</a:t>
            </a:r>
          </a:p>
          <a:p>
            <a:pPr>
              <a:buFontTx/>
              <a:buNone/>
            </a:pPr>
            <a:r>
              <a:rPr lang="en-US">
                <a:cs typeface="Times New Roman" pitchFamily="18" charset="0"/>
              </a:rPr>
              <a:t>(Prove to yourself that this will maximize the signal gain for a voltage signal at the input, and a voltage signal at the output.)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2667000" y="0"/>
            <a:ext cx="6477000" cy="1295400"/>
          </a:xfrm>
        </p:spPr>
        <p:txBody>
          <a:bodyPr/>
          <a:lstStyle/>
          <a:p>
            <a:r>
              <a:rPr lang="en-US" sz="3600" dirty="0"/>
              <a:t>Circuit Models for Amplifiers</a:t>
            </a:r>
            <a:br>
              <a:rPr lang="en-US" sz="3600" dirty="0"/>
            </a:br>
            <a:endParaRPr lang="en-US" sz="3600" dirty="0"/>
          </a:p>
        </p:txBody>
      </p:sp>
      <p:sp>
        <p:nvSpPr>
          <p:cNvPr id="93187" name="Rectangle 3"/>
          <p:cNvSpPr>
            <a:spLocks noGrp="1" noChangeArrowheads="1"/>
          </p:cNvSpPr>
          <p:nvPr>
            <p:ph type="body" idx="1"/>
          </p:nvPr>
        </p:nvSpPr>
        <p:spPr>
          <a:xfrm>
            <a:off x="0" y="1905000"/>
            <a:ext cx="9144000" cy="4953000"/>
          </a:xfrm>
        </p:spPr>
        <p:txBody>
          <a:bodyPr/>
          <a:lstStyle/>
          <a:p>
            <a:pPr>
              <a:buFontTx/>
              <a:buNone/>
            </a:pPr>
            <a:r>
              <a:rPr lang="en-US" dirty="0">
                <a:cs typeface="Times New Roman" pitchFamily="18" charset="0"/>
              </a:rPr>
              <a:t>Table 1.1 on page 28 of the 7</a:t>
            </a:r>
            <a:r>
              <a:rPr lang="en-US" baseline="30000" dirty="0">
                <a:cs typeface="Times New Roman" pitchFamily="18" charset="0"/>
              </a:rPr>
              <a:t>th</a:t>
            </a:r>
            <a:r>
              <a:rPr lang="en-US" dirty="0">
                <a:cs typeface="Times New Roman" pitchFamily="18" charset="0"/>
              </a:rPr>
              <a:t> Edition of the </a:t>
            </a:r>
            <a:r>
              <a:rPr lang="en-US" dirty="0" err="1">
                <a:cs typeface="Times New Roman" pitchFamily="18" charset="0"/>
              </a:rPr>
              <a:t>Sedra</a:t>
            </a:r>
            <a:r>
              <a:rPr lang="en-US" dirty="0">
                <a:cs typeface="Times New Roman" pitchFamily="18" charset="0"/>
              </a:rPr>
              <a:t> and Smith text summarizes the characteristics of ideal amplifiers.  </a:t>
            </a:r>
          </a:p>
        </p:txBody>
      </p:sp>
      <p:grpSp>
        <p:nvGrpSpPr>
          <p:cNvPr id="93188" name="Group 4"/>
          <p:cNvGrpSpPr>
            <a:grpSpLocks/>
          </p:cNvGrpSpPr>
          <p:nvPr/>
        </p:nvGrpSpPr>
        <p:grpSpPr bwMode="auto">
          <a:xfrm>
            <a:off x="381000" y="3429000"/>
            <a:ext cx="8382000" cy="3276600"/>
            <a:chOff x="-2" y="-2"/>
            <a:chExt cx="4639" cy="3362"/>
          </a:xfrm>
        </p:grpSpPr>
        <p:grpSp>
          <p:nvGrpSpPr>
            <p:cNvPr id="93189" name="Group 5"/>
            <p:cNvGrpSpPr>
              <a:grpSpLocks/>
            </p:cNvGrpSpPr>
            <p:nvPr/>
          </p:nvGrpSpPr>
          <p:grpSpPr bwMode="auto">
            <a:xfrm>
              <a:off x="0" y="0"/>
              <a:ext cx="4635" cy="3358"/>
              <a:chOff x="0" y="0"/>
              <a:chExt cx="4635" cy="3358"/>
            </a:xfrm>
          </p:grpSpPr>
          <p:grpSp>
            <p:nvGrpSpPr>
              <p:cNvPr id="93190" name="Group 6"/>
              <p:cNvGrpSpPr>
                <a:grpSpLocks/>
              </p:cNvGrpSpPr>
              <p:nvPr/>
            </p:nvGrpSpPr>
            <p:grpSpPr bwMode="auto">
              <a:xfrm>
                <a:off x="0" y="0"/>
                <a:ext cx="1281" cy="748"/>
                <a:chOff x="0" y="0"/>
                <a:chExt cx="1281" cy="748"/>
              </a:xfrm>
            </p:grpSpPr>
            <p:sp>
              <p:nvSpPr>
                <p:cNvPr id="93191" name="Rectangle 7"/>
                <p:cNvSpPr>
                  <a:spLocks noChangeArrowheads="1"/>
                </p:cNvSpPr>
                <p:nvPr/>
              </p:nvSpPr>
              <p:spPr bwMode="auto">
                <a:xfrm>
                  <a:off x="43" y="0"/>
                  <a:ext cx="1195" cy="748"/>
                </a:xfrm>
                <a:prstGeom prst="rect">
                  <a:avLst/>
                </a:prstGeom>
                <a:noFill/>
                <a:ln w="19050">
                  <a:solidFill>
                    <a:schemeClr val="tx1"/>
                  </a:solidFill>
                  <a:miter lim="800000"/>
                  <a:headEnd/>
                  <a:tailEnd/>
                </a:ln>
                <a:effectLst/>
              </p:spPr>
              <p:txBody>
                <a:bodyPr/>
                <a:lstStyle/>
                <a:p>
                  <a:pPr algn="ctr">
                    <a:tabLst>
                      <a:tab pos="914400" algn="l"/>
                      <a:tab pos="3886200" algn="ctr"/>
                    </a:tabLst>
                  </a:pPr>
                  <a:r>
                    <a:rPr lang="en-US" sz="2400">
                      <a:cs typeface="Times New Roman" pitchFamily="18" charset="0"/>
                    </a:rPr>
                    <a:t>Amplifier Type</a:t>
                  </a:r>
                  <a:endParaRPr lang="en-US" sz="1200">
                    <a:cs typeface="Times New Roman" pitchFamily="18" charset="0"/>
                  </a:endParaRPr>
                </a:p>
                <a:p>
                  <a:pPr algn="ctr" eaLnBrk="0" hangingPunct="0">
                    <a:tabLst>
                      <a:tab pos="914400" algn="l"/>
                      <a:tab pos="3886200" algn="ctr"/>
                    </a:tabLst>
                  </a:pPr>
                  <a:endParaRPr lang="en-US" sz="2400"/>
                </a:p>
              </p:txBody>
            </p:sp>
            <p:sp>
              <p:nvSpPr>
                <p:cNvPr id="93192" name="Rectangle 8"/>
                <p:cNvSpPr>
                  <a:spLocks noChangeArrowheads="1"/>
                </p:cNvSpPr>
                <p:nvPr/>
              </p:nvSpPr>
              <p:spPr bwMode="auto">
                <a:xfrm>
                  <a:off x="0" y="0"/>
                  <a:ext cx="1281" cy="748"/>
                </a:xfrm>
                <a:prstGeom prst="rect">
                  <a:avLst/>
                </a:prstGeom>
                <a:noFill/>
                <a:ln w="19050">
                  <a:solidFill>
                    <a:srgbClr val="A0A0A0"/>
                  </a:solidFill>
                  <a:miter lim="800000"/>
                  <a:headEnd/>
                  <a:tailEnd/>
                </a:ln>
                <a:effectLst/>
              </p:spPr>
              <p:txBody>
                <a:bodyPr wrap="none"/>
                <a:lstStyle/>
                <a:p>
                  <a:endParaRPr lang="en-US"/>
                </a:p>
              </p:txBody>
            </p:sp>
          </p:grpSp>
          <p:grpSp>
            <p:nvGrpSpPr>
              <p:cNvPr id="93193" name="Group 9"/>
              <p:cNvGrpSpPr>
                <a:grpSpLocks/>
              </p:cNvGrpSpPr>
              <p:nvPr/>
            </p:nvGrpSpPr>
            <p:grpSpPr bwMode="auto">
              <a:xfrm>
                <a:off x="1281" y="0"/>
                <a:ext cx="1132" cy="748"/>
                <a:chOff x="1281" y="0"/>
                <a:chExt cx="1132" cy="748"/>
              </a:xfrm>
            </p:grpSpPr>
            <p:sp>
              <p:nvSpPr>
                <p:cNvPr id="93194" name="Rectangle 10"/>
                <p:cNvSpPr>
                  <a:spLocks noChangeArrowheads="1"/>
                </p:cNvSpPr>
                <p:nvPr/>
              </p:nvSpPr>
              <p:spPr bwMode="auto">
                <a:xfrm>
                  <a:off x="1324" y="0"/>
                  <a:ext cx="1046" cy="748"/>
                </a:xfrm>
                <a:prstGeom prst="rect">
                  <a:avLst/>
                </a:prstGeom>
                <a:noFill/>
                <a:ln w="19050">
                  <a:solidFill>
                    <a:schemeClr val="tx1"/>
                  </a:solidFill>
                  <a:miter lim="800000"/>
                  <a:headEnd/>
                  <a:tailEnd/>
                </a:ln>
                <a:effectLst/>
              </p:spPr>
              <p:txBody>
                <a:bodyPr/>
                <a:lstStyle/>
                <a:p>
                  <a:pPr algn="ctr">
                    <a:tabLst>
                      <a:tab pos="914400" algn="l"/>
                      <a:tab pos="3886200" algn="ctr"/>
                    </a:tabLst>
                  </a:pPr>
                  <a:r>
                    <a:rPr lang="en-US" sz="2400">
                      <a:cs typeface="Times New Roman" pitchFamily="18" charset="0"/>
                    </a:rPr>
                    <a:t>Input Impedance</a:t>
                  </a:r>
                  <a:endParaRPr lang="en-US" sz="1200">
                    <a:cs typeface="Times New Roman" pitchFamily="18" charset="0"/>
                  </a:endParaRPr>
                </a:p>
                <a:p>
                  <a:pPr algn="ctr" eaLnBrk="0" hangingPunct="0">
                    <a:tabLst>
                      <a:tab pos="914400" algn="l"/>
                      <a:tab pos="3886200" algn="ctr"/>
                    </a:tabLst>
                  </a:pPr>
                  <a:endParaRPr lang="en-US" sz="2400"/>
                </a:p>
              </p:txBody>
            </p:sp>
            <p:sp>
              <p:nvSpPr>
                <p:cNvPr id="93195" name="Rectangle 11"/>
                <p:cNvSpPr>
                  <a:spLocks noChangeArrowheads="1"/>
                </p:cNvSpPr>
                <p:nvPr/>
              </p:nvSpPr>
              <p:spPr bwMode="auto">
                <a:xfrm>
                  <a:off x="1281" y="0"/>
                  <a:ext cx="1132" cy="748"/>
                </a:xfrm>
                <a:prstGeom prst="rect">
                  <a:avLst/>
                </a:prstGeom>
                <a:noFill/>
                <a:ln w="19050">
                  <a:solidFill>
                    <a:srgbClr val="A0A0A0"/>
                  </a:solidFill>
                  <a:miter lim="800000"/>
                  <a:headEnd/>
                  <a:tailEnd/>
                </a:ln>
                <a:effectLst/>
              </p:spPr>
              <p:txBody>
                <a:bodyPr wrap="none"/>
                <a:lstStyle/>
                <a:p>
                  <a:endParaRPr lang="en-US"/>
                </a:p>
              </p:txBody>
            </p:sp>
          </p:grpSp>
          <p:grpSp>
            <p:nvGrpSpPr>
              <p:cNvPr id="93196" name="Group 12"/>
              <p:cNvGrpSpPr>
                <a:grpSpLocks/>
              </p:cNvGrpSpPr>
              <p:nvPr/>
            </p:nvGrpSpPr>
            <p:grpSpPr bwMode="auto">
              <a:xfrm>
                <a:off x="2413" y="0"/>
                <a:ext cx="1128" cy="748"/>
                <a:chOff x="2413" y="0"/>
                <a:chExt cx="1128" cy="748"/>
              </a:xfrm>
            </p:grpSpPr>
            <p:sp>
              <p:nvSpPr>
                <p:cNvPr id="93197" name="Rectangle 13"/>
                <p:cNvSpPr>
                  <a:spLocks noChangeArrowheads="1"/>
                </p:cNvSpPr>
                <p:nvPr/>
              </p:nvSpPr>
              <p:spPr bwMode="auto">
                <a:xfrm>
                  <a:off x="2456" y="0"/>
                  <a:ext cx="1042" cy="748"/>
                </a:xfrm>
                <a:prstGeom prst="rect">
                  <a:avLst/>
                </a:prstGeom>
                <a:noFill/>
                <a:ln w="19050">
                  <a:solidFill>
                    <a:schemeClr val="tx1"/>
                  </a:solidFill>
                  <a:miter lim="800000"/>
                  <a:headEnd/>
                  <a:tailEnd/>
                </a:ln>
                <a:effectLst/>
              </p:spPr>
              <p:txBody>
                <a:bodyPr/>
                <a:lstStyle/>
                <a:p>
                  <a:pPr algn="ctr">
                    <a:tabLst>
                      <a:tab pos="914400" algn="l"/>
                      <a:tab pos="3886200" algn="ctr"/>
                    </a:tabLst>
                  </a:pPr>
                  <a:r>
                    <a:rPr lang="en-US" sz="2400">
                      <a:cs typeface="Times New Roman" pitchFamily="18" charset="0"/>
                    </a:rPr>
                    <a:t>Output Impedance</a:t>
                  </a:r>
                  <a:endParaRPr lang="en-US" sz="1200">
                    <a:cs typeface="Times New Roman" pitchFamily="18" charset="0"/>
                  </a:endParaRPr>
                </a:p>
                <a:p>
                  <a:pPr algn="ctr" eaLnBrk="0" hangingPunct="0">
                    <a:tabLst>
                      <a:tab pos="914400" algn="l"/>
                      <a:tab pos="3886200" algn="ctr"/>
                    </a:tabLst>
                  </a:pPr>
                  <a:endParaRPr lang="en-US" sz="2400"/>
                </a:p>
              </p:txBody>
            </p:sp>
            <p:sp>
              <p:nvSpPr>
                <p:cNvPr id="93198" name="Rectangle 14"/>
                <p:cNvSpPr>
                  <a:spLocks noChangeArrowheads="1"/>
                </p:cNvSpPr>
                <p:nvPr/>
              </p:nvSpPr>
              <p:spPr bwMode="auto">
                <a:xfrm>
                  <a:off x="2413" y="0"/>
                  <a:ext cx="1128" cy="748"/>
                </a:xfrm>
                <a:prstGeom prst="rect">
                  <a:avLst/>
                </a:prstGeom>
                <a:noFill/>
                <a:ln w="19050">
                  <a:solidFill>
                    <a:srgbClr val="A0A0A0"/>
                  </a:solidFill>
                  <a:miter lim="800000"/>
                  <a:headEnd/>
                  <a:tailEnd/>
                </a:ln>
                <a:effectLst/>
              </p:spPr>
              <p:txBody>
                <a:bodyPr wrap="none"/>
                <a:lstStyle/>
                <a:p>
                  <a:endParaRPr lang="en-US"/>
                </a:p>
              </p:txBody>
            </p:sp>
          </p:grpSp>
          <p:grpSp>
            <p:nvGrpSpPr>
              <p:cNvPr id="93199" name="Group 15"/>
              <p:cNvGrpSpPr>
                <a:grpSpLocks/>
              </p:cNvGrpSpPr>
              <p:nvPr/>
            </p:nvGrpSpPr>
            <p:grpSpPr bwMode="auto">
              <a:xfrm>
                <a:off x="3541" y="0"/>
                <a:ext cx="1094" cy="748"/>
                <a:chOff x="3541" y="0"/>
                <a:chExt cx="1094" cy="748"/>
              </a:xfrm>
            </p:grpSpPr>
            <p:sp>
              <p:nvSpPr>
                <p:cNvPr id="93200" name="Rectangle 16"/>
                <p:cNvSpPr>
                  <a:spLocks noChangeArrowheads="1"/>
                </p:cNvSpPr>
                <p:nvPr/>
              </p:nvSpPr>
              <p:spPr bwMode="auto">
                <a:xfrm>
                  <a:off x="3584" y="0"/>
                  <a:ext cx="1008" cy="748"/>
                </a:xfrm>
                <a:prstGeom prst="rect">
                  <a:avLst/>
                </a:prstGeom>
                <a:noFill/>
                <a:ln w="19050">
                  <a:solidFill>
                    <a:schemeClr val="tx1"/>
                  </a:solidFill>
                  <a:miter lim="800000"/>
                  <a:headEnd/>
                  <a:tailEnd/>
                </a:ln>
                <a:effectLst/>
              </p:spPr>
              <p:txBody>
                <a:bodyPr/>
                <a:lstStyle/>
                <a:p>
                  <a:pPr algn="ctr">
                    <a:tabLst>
                      <a:tab pos="914400" algn="l"/>
                      <a:tab pos="3886200" algn="ctr"/>
                    </a:tabLst>
                  </a:pPr>
                  <a:r>
                    <a:rPr lang="en-US" sz="2400">
                      <a:cs typeface="Times New Roman" pitchFamily="18" charset="0"/>
                    </a:rPr>
                    <a:t>Gain Parameter</a:t>
                  </a:r>
                  <a:endParaRPr lang="en-US" sz="1200">
                    <a:cs typeface="Times New Roman" pitchFamily="18" charset="0"/>
                  </a:endParaRPr>
                </a:p>
                <a:p>
                  <a:pPr algn="ctr" eaLnBrk="0" hangingPunct="0">
                    <a:tabLst>
                      <a:tab pos="914400" algn="l"/>
                      <a:tab pos="3886200" algn="ctr"/>
                    </a:tabLst>
                  </a:pPr>
                  <a:endParaRPr lang="en-US" sz="2400"/>
                </a:p>
              </p:txBody>
            </p:sp>
            <p:sp>
              <p:nvSpPr>
                <p:cNvPr id="93201" name="Rectangle 17"/>
                <p:cNvSpPr>
                  <a:spLocks noChangeArrowheads="1"/>
                </p:cNvSpPr>
                <p:nvPr/>
              </p:nvSpPr>
              <p:spPr bwMode="auto">
                <a:xfrm>
                  <a:off x="3541" y="0"/>
                  <a:ext cx="1094" cy="748"/>
                </a:xfrm>
                <a:prstGeom prst="rect">
                  <a:avLst/>
                </a:prstGeom>
                <a:noFill/>
                <a:ln w="19050">
                  <a:solidFill>
                    <a:srgbClr val="A0A0A0"/>
                  </a:solidFill>
                  <a:miter lim="800000"/>
                  <a:headEnd/>
                  <a:tailEnd/>
                </a:ln>
                <a:effectLst/>
              </p:spPr>
              <p:txBody>
                <a:bodyPr wrap="none"/>
                <a:lstStyle/>
                <a:p>
                  <a:endParaRPr lang="en-US"/>
                </a:p>
              </p:txBody>
            </p:sp>
          </p:grpSp>
          <p:grpSp>
            <p:nvGrpSpPr>
              <p:cNvPr id="93202" name="Group 18"/>
              <p:cNvGrpSpPr>
                <a:grpSpLocks/>
              </p:cNvGrpSpPr>
              <p:nvPr/>
            </p:nvGrpSpPr>
            <p:grpSpPr bwMode="auto">
              <a:xfrm>
                <a:off x="0" y="748"/>
                <a:ext cx="1281" cy="557"/>
                <a:chOff x="0" y="748"/>
                <a:chExt cx="1281" cy="557"/>
              </a:xfrm>
            </p:grpSpPr>
            <p:sp>
              <p:nvSpPr>
                <p:cNvPr id="93203" name="Rectangle 19"/>
                <p:cNvSpPr>
                  <a:spLocks noChangeArrowheads="1"/>
                </p:cNvSpPr>
                <p:nvPr/>
              </p:nvSpPr>
              <p:spPr bwMode="auto">
                <a:xfrm>
                  <a:off x="43" y="748"/>
                  <a:ext cx="1195" cy="557"/>
                </a:xfrm>
                <a:prstGeom prst="rect">
                  <a:avLst/>
                </a:prstGeom>
                <a:noFill/>
                <a:ln w="19050">
                  <a:solidFill>
                    <a:schemeClr val="tx1"/>
                  </a:solidFill>
                  <a:miter lim="800000"/>
                  <a:headEnd/>
                  <a:tailEnd/>
                </a:ln>
                <a:effectLst/>
              </p:spPr>
              <p:txBody>
                <a:bodyPr/>
                <a:lstStyle/>
                <a:p>
                  <a:pPr algn="ctr">
                    <a:tabLst>
                      <a:tab pos="914400" algn="l"/>
                      <a:tab pos="3886200" algn="ctr"/>
                    </a:tabLst>
                  </a:pPr>
                  <a:r>
                    <a:rPr lang="en-US" sz="2400">
                      <a:cs typeface="Times New Roman" pitchFamily="18" charset="0"/>
                    </a:rPr>
                    <a:t>Voltage</a:t>
                  </a:r>
                  <a:endParaRPr lang="en-US" sz="1200">
                    <a:cs typeface="Times New Roman" pitchFamily="18" charset="0"/>
                  </a:endParaRPr>
                </a:p>
                <a:p>
                  <a:pPr algn="ctr" eaLnBrk="0" hangingPunct="0">
                    <a:tabLst>
                      <a:tab pos="914400" algn="l"/>
                      <a:tab pos="3886200" algn="ctr"/>
                    </a:tabLst>
                  </a:pPr>
                  <a:endParaRPr lang="en-US" sz="2400"/>
                </a:p>
              </p:txBody>
            </p:sp>
            <p:sp>
              <p:nvSpPr>
                <p:cNvPr id="93204" name="Rectangle 20"/>
                <p:cNvSpPr>
                  <a:spLocks noChangeArrowheads="1"/>
                </p:cNvSpPr>
                <p:nvPr/>
              </p:nvSpPr>
              <p:spPr bwMode="auto">
                <a:xfrm>
                  <a:off x="0" y="748"/>
                  <a:ext cx="1281" cy="557"/>
                </a:xfrm>
                <a:prstGeom prst="rect">
                  <a:avLst/>
                </a:prstGeom>
                <a:noFill/>
                <a:ln w="19050">
                  <a:solidFill>
                    <a:srgbClr val="A0A0A0"/>
                  </a:solidFill>
                  <a:miter lim="800000"/>
                  <a:headEnd/>
                  <a:tailEnd/>
                </a:ln>
                <a:effectLst/>
              </p:spPr>
              <p:txBody>
                <a:bodyPr wrap="none"/>
                <a:lstStyle/>
                <a:p>
                  <a:endParaRPr lang="en-US"/>
                </a:p>
              </p:txBody>
            </p:sp>
          </p:grpSp>
          <p:grpSp>
            <p:nvGrpSpPr>
              <p:cNvPr id="93205" name="Group 21"/>
              <p:cNvGrpSpPr>
                <a:grpSpLocks/>
              </p:cNvGrpSpPr>
              <p:nvPr/>
            </p:nvGrpSpPr>
            <p:grpSpPr bwMode="auto">
              <a:xfrm>
                <a:off x="1281" y="748"/>
                <a:ext cx="1132" cy="557"/>
                <a:chOff x="1281" y="748"/>
                <a:chExt cx="1132" cy="557"/>
              </a:xfrm>
            </p:grpSpPr>
            <p:sp>
              <p:nvSpPr>
                <p:cNvPr id="93206" name="Rectangle 22"/>
                <p:cNvSpPr>
                  <a:spLocks noChangeArrowheads="1"/>
                </p:cNvSpPr>
                <p:nvPr/>
              </p:nvSpPr>
              <p:spPr bwMode="auto">
                <a:xfrm>
                  <a:off x="1324" y="748"/>
                  <a:ext cx="1046" cy="557"/>
                </a:xfrm>
                <a:prstGeom prst="rect">
                  <a:avLst/>
                </a:prstGeom>
                <a:noFill/>
                <a:ln w="19050">
                  <a:solidFill>
                    <a:schemeClr val="tx1"/>
                  </a:solidFill>
                  <a:miter lim="800000"/>
                  <a:headEnd/>
                  <a:tailEnd/>
                </a:ln>
                <a:effectLst/>
              </p:spPr>
              <p:txBody>
                <a:bodyPr/>
                <a:lstStyle/>
                <a:p>
                  <a:pPr algn="ctr">
                    <a:tabLst>
                      <a:tab pos="914400" algn="l"/>
                      <a:tab pos="3886200" algn="ctr"/>
                    </a:tabLst>
                  </a:pPr>
                  <a:r>
                    <a:rPr lang="en-US" sz="2800" b="1">
                      <a:latin typeface="Symbol" pitchFamily="18" charset="2"/>
                      <a:cs typeface="Times New Roman" pitchFamily="18" charset="0"/>
                    </a:rPr>
                    <a:t>¥</a:t>
                  </a:r>
                  <a:endParaRPr lang="en-US" sz="1200">
                    <a:latin typeface="Symbol" pitchFamily="18" charset="2"/>
                    <a:cs typeface="Times New Roman" pitchFamily="18" charset="0"/>
                  </a:endParaRPr>
                </a:p>
                <a:p>
                  <a:pPr algn="ctr" eaLnBrk="0" hangingPunct="0">
                    <a:tabLst>
                      <a:tab pos="914400" algn="l"/>
                      <a:tab pos="3886200" algn="ctr"/>
                    </a:tabLst>
                  </a:pPr>
                  <a:endParaRPr lang="en-US" sz="2400"/>
                </a:p>
              </p:txBody>
            </p:sp>
            <p:sp>
              <p:nvSpPr>
                <p:cNvPr id="93207" name="Rectangle 23"/>
                <p:cNvSpPr>
                  <a:spLocks noChangeArrowheads="1"/>
                </p:cNvSpPr>
                <p:nvPr/>
              </p:nvSpPr>
              <p:spPr bwMode="auto">
                <a:xfrm>
                  <a:off x="1281" y="748"/>
                  <a:ext cx="1132" cy="557"/>
                </a:xfrm>
                <a:prstGeom prst="rect">
                  <a:avLst/>
                </a:prstGeom>
                <a:noFill/>
                <a:ln w="19050">
                  <a:solidFill>
                    <a:srgbClr val="A0A0A0"/>
                  </a:solidFill>
                  <a:miter lim="800000"/>
                  <a:headEnd/>
                  <a:tailEnd/>
                </a:ln>
                <a:effectLst/>
              </p:spPr>
              <p:txBody>
                <a:bodyPr wrap="none"/>
                <a:lstStyle/>
                <a:p>
                  <a:endParaRPr lang="en-US"/>
                </a:p>
              </p:txBody>
            </p:sp>
          </p:grpSp>
          <p:grpSp>
            <p:nvGrpSpPr>
              <p:cNvPr id="93208" name="Group 24"/>
              <p:cNvGrpSpPr>
                <a:grpSpLocks/>
              </p:cNvGrpSpPr>
              <p:nvPr/>
            </p:nvGrpSpPr>
            <p:grpSpPr bwMode="auto">
              <a:xfrm>
                <a:off x="2413" y="748"/>
                <a:ext cx="1128" cy="557"/>
                <a:chOff x="2413" y="748"/>
                <a:chExt cx="1128" cy="557"/>
              </a:xfrm>
            </p:grpSpPr>
            <p:sp>
              <p:nvSpPr>
                <p:cNvPr id="93209" name="Rectangle 25"/>
                <p:cNvSpPr>
                  <a:spLocks noChangeArrowheads="1"/>
                </p:cNvSpPr>
                <p:nvPr/>
              </p:nvSpPr>
              <p:spPr bwMode="auto">
                <a:xfrm>
                  <a:off x="2456" y="748"/>
                  <a:ext cx="1042" cy="557"/>
                </a:xfrm>
                <a:prstGeom prst="rect">
                  <a:avLst/>
                </a:prstGeom>
                <a:noFill/>
                <a:ln w="19050">
                  <a:solidFill>
                    <a:schemeClr val="tx1"/>
                  </a:solidFill>
                  <a:miter lim="800000"/>
                  <a:headEnd/>
                  <a:tailEnd/>
                </a:ln>
                <a:effectLst/>
              </p:spPr>
              <p:txBody>
                <a:bodyPr/>
                <a:lstStyle/>
                <a:p>
                  <a:pPr algn="ctr">
                    <a:tabLst>
                      <a:tab pos="914400" algn="l"/>
                      <a:tab pos="3886200" algn="ctr"/>
                    </a:tabLst>
                  </a:pPr>
                  <a:r>
                    <a:rPr lang="en-US" sz="2400">
                      <a:cs typeface="Times New Roman" pitchFamily="18" charset="0"/>
                    </a:rPr>
                    <a:t>0</a:t>
                  </a:r>
                  <a:endParaRPr lang="en-US" sz="1200">
                    <a:cs typeface="Times New Roman" pitchFamily="18" charset="0"/>
                  </a:endParaRPr>
                </a:p>
                <a:p>
                  <a:pPr algn="ctr" eaLnBrk="0" hangingPunct="0">
                    <a:tabLst>
                      <a:tab pos="914400" algn="l"/>
                      <a:tab pos="3886200" algn="ctr"/>
                    </a:tabLst>
                  </a:pPr>
                  <a:endParaRPr lang="en-US" sz="2400"/>
                </a:p>
              </p:txBody>
            </p:sp>
            <p:sp>
              <p:nvSpPr>
                <p:cNvPr id="93210" name="Rectangle 26"/>
                <p:cNvSpPr>
                  <a:spLocks noChangeArrowheads="1"/>
                </p:cNvSpPr>
                <p:nvPr/>
              </p:nvSpPr>
              <p:spPr bwMode="auto">
                <a:xfrm>
                  <a:off x="2413" y="748"/>
                  <a:ext cx="1128" cy="557"/>
                </a:xfrm>
                <a:prstGeom prst="rect">
                  <a:avLst/>
                </a:prstGeom>
                <a:noFill/>
                <a:ln w="19050">
                  <a:solidFill>
                    <a:srgbClr val="A0A0A0"/>
                  </a:solidFill>
                  <a:miter lim="800000"/>
                  <a:headEnd/>
                  <a:tailEnd/>
                </a:ln>
                <a:effectLst/>
              </p:spPr>
              <p:txBody>
                <a:bodyPr wrap="none"/>
                <a:lstStyle/>
                <a:p>
                  <a:endParaRPr lang="en-US"/>
                </a:p>
              </p:txBody>
            </p:sp>
          </p:grpSp>
          <p:grpSp>
            <p:nvGrpSpPr>
              <p:cNvPr id="93211" name="Group 27"/>
              <p:cNvGrpSpPr>
                <a:grpSpLocks/>
              </p:cNvGrpSpPr>
              <p:nvPr/>
            </p:nvGrpSpPr>
            <p:grpSpPr bwMode="auto">
              <a:xfrm>
                <a:off x="3541" y="748"/>
                <a:ext cx="1094" cy="557"/>
                <a:chOff x="3541" y="748"/>
                <a:chExt cx="1094" cy="557"/>
              </a:xfrm>
            </p:grpSpPr>
            <p:sp>
              <p:nvSpPr>
                <p:cNvPr id="93212" name="Rectangle 28"/>
                <p:cNvSpPr>
                  <a:spLocks noChangeArrowheads="1"/>
                </p:cNvSpPr>
                <p:nvPr/>
              </p:nvSpPr>
              <p:spPr bwMode="auto">
                <a:xfrm>
                  <a:off x="3584" y="748"/>
                  <a:ext cx="1008" cy="557"/>
                </a:xfrm>
                <a:prstGeom prst="rect">
                  <a:avLst/>
                </a:prstGeom>
                <a:noFill/>
                <a:ln w="19050">
                  <a:solidFill>
                    <a:schemeClr val="tx1"/>
                  </a:solidFill>
                  <a:miter lim="800000"/>
                  <a:headEnd/>
                  <a:tailEnd/>
                </a:ln>
                <a:effectLst/>
              </p:spPr>
              <p:txBody>
                <a:bodyPr/>
                <a:lstStyle/>
                <a:p>
                  <a:pPr algn="ctr">
                    <a:tabLst>
                      <a:tab pos="914400" algn="l"/>
                      <a:tab pos="3886200" algn="ctr"/>
                    </a:tabLst>
                  </a:pPr>
                  <a:r>
                    <a:rPr lang="en-US" sz="2400">
                      <a:cs typeface="Times New Roman" pitchFamily="18" charset="0"/>
                    </a:rPr>
                    <a:t>A</a:t>
                  </a:r>
                  <a:r>
                    <a:rPr lang="en-US" sz="2400" baseline="-25000">
                      <a:cs typeface="Times New Roman" pitchFamily="18" charset="0"/>
                    </a:rPr>
                    <a:t>vo</a:t>
                  </a:r>
                  <a:endParaRPr lang="en-US" sz="1200" baseline="-25000">
                    <a:cs typeface="Times New Roman" pitchFamily="18" charset="0"/>
                  </a:endParaRPr>
                </a:p>
                <a:p>
                  <a:pPr algn="ctr" eaLnBrk="0" hangingPunct="0">
                    <a:tabLst>
                      <a:tab pos="914400" algn="l"/>
                      <a:tab pos="3886200" algn="ctr"/>
                    </a:tabLst>
                  </a:pPr>
                  <a:endParaRPr lang="en-US" sz="2400"/>
                </a:p>
              </p:txBody>
            </p:sp>
            <p:sp>
              <p:nvSpPr>
                <p:cNvPr id="93213" name="Rectangle 29"/>
                <p:cNvSpPr>
                  <a:spLocks noChangeArrowheads="1"/>
                </p:cNvSpPr>
                <p:nvPr/>
              </p:nvSpPr>
              <p:spPr bwMode="auto">
                <a:xfrm>
                  <a:off x="3541" y="748"/>
                  <a:ext cx="1094" cy="557"/>
                </a:xfrm>
                <a:prstGeom prst="rect">
                  <a:avLst/>
                </a:prstGeom>
                <a:noFill/>
                <a:ln w="19050">
                  <a:solidFill>
                    <a:srgbClr val="A0A0A0"/>
                  </a:solidFill>
                  <a:miter lim="800000"/>
                  <a:headEnd/>
                  <a:tailEnd/>
                </a:ln>
                <a:effectLst/>
              </p:spPr>
              <p:txBody>
                <a:bodyPr wrap="none"/>
                <a:lstStyle/>
                <a:p>
                  <a:endParaRPr lang="en-US"/>
                </a:p>
              </p:txBody>
            </p:sp>
          </p:grpSp>
          <p:grpSp>
            <p:nvGrpSpPr>
              <p:cNvPr id="93214" name="Group 30"/>
              <p:cNvGrpSpPr>
                <a:grpSpLocks/>
              </p:cNvGrpSpPr>
              <p:nvPr/>
            </p:nvGrpSpPr>
            <p:grpSpPr bwMode="auto">
              <a:xfrm>
                <a:off x="0" y="1305"/>
                <a:ext cx="1281" cy="557"/>
                <a:chOff x="0" y="1305"/>
                <a:chExt cx="1281" cy="557"/>
              </a:xfrm>
            </p:grpSpPr>
            <p:sp>
              <p:nvSpPr>
                <p:cNvPr id="93215" name="Rectangle 31"/>
                <p:cNvSpPr>
                  <a:spLocks noChangeArrowheads="1"/>
                </p:cNvSpPr>
                <p:nvPr/>
              </p:nvSpPr>
              <p:spPr bwMode="auto">
                <a:xfrm>
                  <a:off x="43" y="1305"/>
                  <a:ext cx="1195" cy="557"/>
                </a:xfrm>
                <a:prstGeom prst="rect">
                  <a:avLst/>
                </a:prstGeom>
                <a:noFill/>
                <a:ln w="19050">
                  <a:solidFill>
                    <a:schemeClr val="tx1"/>
                  </a:solidFill>
                  <a:miter lim="800000"/>
                  <a:headEnd/>
                  <a:tailEnd/>
                </a:ln>
                <a:effectLst/>
              </p:spPr>
              <p:txBody>
                <a:bodyPr/>
                <a:lstStyle/>
                <a:p>
                  <a:pPr algn="ctr">
                    <a:tabLst>
                      <a:tab pos="914400" algn="l"/>
                      <a:tab pos="3886200" algn="ctr"/>
                    </a:tabLst>
                  </a:pPr>
                  <a:r>
                    <a:rPr lang="en-US" sz="2400">
                      <a:cs typeface="Times New Roman" pitchFamily="18" charset="0"/>
                    </a:rPr>
                    <a:t>Current</a:t>
                  </a:r>
                  <a:endParaRPr lang="en-US" sz="1200">
                    <a:cs typeface="Times New Roman" pitchFamily="18" charset="0"/>
                  </a:endParaRPr>
                </a:p>
                <a:p>
                  <a:pPr algn="ctr" eaLnBrk="0" hangingPunct="0">
                    <a:tabLst>
                      <a:tab pos="914400" algn="l"/>
                      <a:tab pos="3886200" algn="ctr"/>
                    </a:tabLst>
                  </a:pPr>
                  <a:endParaRPr lang="en-US" sz="2400"/>
                </a:p>
              </p:txBody>
            </p:sp>
            <p:sp>
              <p:nvSpPr>
                <p:cNvPr id="93216" name="Rectangle 32"/>
                <p:cNvSpPr>
                  <a:spLocks noChangeArrowheads="1"/>
                </p:cNvSpPr>
                <p:nvPr/>
              </p:nvSpPr>
              <p:spPr bwMode="auto">
                <a:xfrm>
                  <a:off x="0" y="1305"/>
                  <a:ext cx="1281" cy="557"/>
                </a:xfrm>
                <a:prstGeom prst="rect">
                  <a:avLst/>
                </a:prstGeom>
                <a:noFill/>
                <a:ln w="19050">
                  <a:solidFill>
                    <a:srgbClr val="A0A0A0"/>
                  </a:solidFill>
                  <a:miter lim="800000"/>
                  <a:headEnd/>
                  <a:tailEnd/>
                </a:ln>
                <a:effectLst/>
              </p:spPr>
              <p:txBody>
                <a:bodyPr wrap="none"/>
                <a:lstStyle/>
                <a:p>
                  <a:endParaRPr lang="en-US"/>
                </a:p>
              </p:txBody>
            </p:sp>
          </p:grpSp>
          <p:grpSp>
            <p:nvGrpSpPr>
              <p:cNvPr id="93217" name="Group 33"/>
              <p:cNvGrpSpPr>
                <a:grpSpLocks/>
              </p:cNvGrpSpPr>
              <p:nvPr/>
            </p:nvGrpSpPr>
            <p:grpSpPr bwMode="auto">
              <a:xfrm>
                <a:off x="1281" y="1305"/>
                <a:ext cx="1132" cy="557"/>
                <a:chOff x="1281" y="1305"/>
                <a:chExt cx="1132" cy="557"/>
              </a:xfrm>
            </p:grpSpPr>
            <p:sp>
              <p:nvSpPr>
                <p:cNvPr id="93218" name="Rectangle 34"/>
                <p:cNvSpPr>
                  <a:spLocks noChangeArrowheads="1"/>
                </p:cNvSpPr>
                <p:nvPr/>
              </p:nvSpPr>
              <p:spPr bwMode="auto">
                <a:xfrm>
                  <a:off x="1324" y="1305"/>
                  <a:ext cx="1046" cy="557"/>
                </a:xfrm>
                <a:prstGeom prst="rect">
                  <a:avLst/>
                </a:prstGeom>
                <a:noFill/>
                <a:ln w="19050">
                  <a:solidFill>
                    <a:schemeClr val="tx1"/>
                  </a:solidFill>
                  <a:miter lim="800000"/>
                  <a:headEnd/>
                  <a:tailEnd/>
                </a:ln>
                <a:effectLst/>
              </p:spPr>
              <p:txBody>
                <a:bodyPr/>
                <a:lstStyle/>
                <a:p>
                  <a:pPr algn="ctr">
                    <a:tabLst>
                      <a:tab pos="914400" algn="l"/>
                      <a:tab pos="3886200" algn="ctr"/>
                    </a:tabLst>
                  </a:pPr>
                  <a:r>
                    <a:rPr lang="en-US" sz="2400">
                      <a:cs typeface="Times New Roman" pitchFamily="18" charset="0"/>
                    </a:rPr>
                    <a:t>0</a:t>
                  </a:r>
                  <a:endParaRPr lang="en-US" sz="1200">
                    <a:cs typeface="Times New Roman" pitchFamily="18" charset="0"/>
                  </a:endParaRPr>
                </a:p>
                <a:p>
                  <a:pPr algn="ctr" eaLnBrk="0" hangingPunct="0">
                    <a:tabLst>
                      <a:tab pos="914400" algn="l"/>
                      <a:tab pos="3886200" algn="ctr"/>
                    </a:tabLst>
                  </a:pPr>
                  <a:endParaRPr lang="en-US" sz="2400"/>
                </a:p>
              </p:txBody>
            </p:sp>
            <p:sp>
              <p:nvSpPr>
                <p:cNvPr id="93219" name="Rectangle 35"/>
                <p:cNvSpPr>
                  <a:spLocks noChangeArrowheads="1"/>
                </p:cNvSpPr>
                <p:nvPr/>
              </p:nvSpPr>
              <p:spPr bwMode="auto">
                <a:xfrm>
                  <a:off x="1281" y="1305"/>
                  <a:ext cx="1132" cy="557"/>
                </a:xfrm>
                <a:prstGeom prst="rect">
                  <a:avLst/>
                </a:prstGeom>
                <a:noFill/>
                <a:ln w="19050">
                  <a:solidFill>
                    <a:srgbClr val="A0A0A0"/>
                  </a:solidFill>
                  <a:miter lim="800000"/>
                  <a:headEnd/>
                  <a:tailEnd/>
                </a:ln>
                <a:effectLst/>
              </p:spPr>
              <p:txBody>
                <a:bodyPr wrap="none"/>
                <a:lstStyle/>
                <a:p>
                  <a:endParaRPr lang="en-US"/>
                </a:p>
              </p:txBody>
            </p:sp>
          </p:grpSp>
          <p:grpSp>
            <p:nvGrpSpPr>
              <p:cNvPr id="93220" name="Group 36"/>
              <p:cNvGrpSpPr>
                <a:grpSpLocks/>
              </p:cNvGrpSpPr>
              <p:nvPr/>
            </p:nvGrpSpPr>
            <p:grpSpPr bwMode="auto">
              <a:xfrm>
                <a:off x="2413" y="1305"/>
                <a:ext cx="1128" cy="557"/>
                <a:chOff x="2413" y="1305"/>
                <a:chExt cx="1128" cy="557"/>
              </a:xfrm>
            </p:grpSpPr>
            <p:sp>
              <p:nvSpPr>
                <p:cNvPr id="93221" name="Rectangle 37"/>
                <p:cNvSpPr>
                  <a:spLocks noChangeArrowheads="1"/>
                </p:cNvSpPr>
                <p:nvPr/>
              </p:nvSpPr>
              <p:spPr bwMode="auto">
                <a:xfrm>
                  <a:off x="2456" y="1305"/>
                  <a:ext cx="1042" cy="557"/>
                </a:xfrm>
                <a:prstGeom prst="rect">
                  <a:avLst/>
                </a:prstGeom>
                <a:noFill/>
                <a:ln w="19050">
                  <a:solidFill>
                    <a:schemeClr val="tx1"/>
                  </a:solidFill>
                  <a:miter lim="800000"/>
                  <a:headEnd/>
                  <a:tailEnd/>
                </a:ln>
                <a:effectLst/>
              </p:spPr>
              <p:txBody>
                <a:bodyPr/>
                <a:lstStyle/>
                <a:p>
                  <a:pPr algn="ctr">
                    <a:tabLst>
                      <a:tab pos="914400" algn="l"/>
                      <a:tab pos="3886200" algn="ctr"/>
                    </a:tabLst>
                  </a:pPr>
                  <a:r>
                    <a:rPr lang="en-US" sz="2800" b="1">
                      <a:latin typeface="Symbol" pitchFamily="18" charset="2"/>
                      <a:cs typeface="Times New Roman" pitchFamily="18" charset="0"/>
                    </a:rPr>
                    <a:t>¥</a:t>
                  </a:r>
                  <a:endParaRPr lang="en-US" sz="1200">
                    <a:latin typeface="Symbol" pitchFamily="18" charset="2"/>
                    <a:cs typeface="Times New Roman" pitchFamily="18" charset="0"/>
                  </a:endParaRPr>
                </a:p>
                <a:p>
                  <a:pPr algn="ctr" eaLnBrk="0" hangingPunct="0">
                    <a:tabLst>
                      <a:tab pos="914400" algn="l"/>
                      <a:tab pos="3886200" algn="ctr"/>
                    </a:tabLst>
                  </a:pPr>
                  <a:endParaRPr lang="en-US" sz="2400"/>
                </a:p>
              </p:txBody>
            </p:sp>
            <p:sp>
              <p:nvSpPr>
                <p:cNvPr id="93222" name="Rectangle 38"/>
                <p:cNvSpPr>
                  <a:spLocks noChangeArrowheads="1"/>
                </p:cNvSpPr>
                <p:nvPr/>
              </p:nvSpPr>
              <p:spPr bwMode="auto">
                <a:xfrm>
                  <a:off x="2413" y="1305"/>
                  <a:ext cx="1128" cy="557"/>
                </a:xfrm>
                <a:prstGeom prst="rect">
                  <a:avLst/>
                </a:prstGeom>
                <a:noFill/>
                <a:ln w="19050">
                  <a:solidFill>
                    <a:srgbClr val="A0A0A0"/>
                  </a:solidFill>
                  <a:miter lim="800000"/>
                  <a:headEnd/>
                  <a:tailEnd/>
                </a:ln>
                <a:effectLst/>
              </p:spPr>
              <p:txBody>
                <a:bodyPr wrap="none"/>
                <a:lstStyle/>
                <a:p>
                  <a:endParaRPr lang="en-US"/>
                </a:p>
              </p:txBody>
            </p:sp>
          </p:grpSp>
          <p:grpSp>
            <p:nvGrpSpPr>
              <p:cNvPr id="93223" name="Group 39"/>
              <p:cNvGrpSpPr>
                <a:grpSpLocks/>
              </p:cNvGrpSpPr>
              <p:nvPr/>
            </p:nvGrpSpPr>
            <p:grpSpPr bwMode="auto">
              <a:xfrm>
                <a:off x="3541" y="1305"/>
                <a:ext cx="1094" cy="557"/>
                <a:chOff x="3541" y="1305"/>
                <a:chExt cx="1094" cy="557"/>
              </a:xfrm>
            </p:grpSpPr>
            <p:sp>
              <p:nvSpPr>
                <p:cNvPr id="93224" name="Rectangle 40"/>
                <p:cNvSpPr>
                  <a:spLocks noChangeArrowheads="1"/>
                </p:cNvSpPr>
                <p:nvPr/>
              </p:nvSpPr>
              <p:spPr bwMode="auto">
                <a:xfrm>
                  <a:off x="3584" y="1305"/>
                  <a:ext cx="1008" cy="557"/>
                </a:xfrm>
                <a:prstGeom prst="rect">
                  <a:avLst/>
                </a:prstGeom>
                <a:noFill/>
                <a:ln w="19050">
                  <a:solidFill>
                    <a:schemeClr val="tx1"/>
                  </a:solidFill>
                  <a:miter lim="800000"/>
                  <a:headEnd/>
                  <a:tailEnd/>
                </a:ln>
                <a:effectLst/>
              </p:spPr>
              <p:txBody>
                <a:bodyPr/>
                <a:lstStyle/>
                <a:p>
                  <a:pPr algn="ctr">
                    <a:tabLst>
                      <a:tab pos="914400" algn="l"/>
                      <a:tab pos="3886200" algn="ctr"/>
                    </a:tabLst>
                  </a:pPr>
                  <a:r>
                    <a:rPr lang="en-US" sz="2400">
                      <a:cs typeface="Times New Roman" pitchFamily="18" charset="0"/>
                    </a:rPr>
                    <a:t>A</a:t>
                  </a:r>
                  <a:r>
                    <a:rPr lang="en-US" sz="2400" baseline="-25000">
                      <a:cs typeface="Times New Roman" pitchFamily="18" charset="0"/>
                    </a:rPr>
                    <a:t>is</a:t>
                  </a:r>
                  <a:endParaRPr lang="en-US" sz="1200" baseline="-25000">
                    <a:cs typeface="Times New Roman" pitchFamily="18" charset="0"/>
                  </a:endParaRPr>
                </a:p>
                <a:p>
                  <a:pPr algn="ctr" eaLnBrk="0" hangingPunct="0">
                    <a:tabLst>
                      <a:tab pos="914400" algn="l"/>
                      <a:tab pos="3886200" algn="ctr"/>
                    </a:tabLst>
                  </a:pPr>
                  <a:endParaRPr lang="en-US" sz="2400"/>
                </a:p>
              </p:txBody>
            </p:sp>
            <p:sp>
              <p:nvSpPr>
                <p:cNvPr id="93225" name="Rectangle 41"/>
                <p:cNvSpPr>
                  <a:spLocks noChangeArrowheads="1"/>
                </p:cNvSpPr>
                <p:nvPr/>
              </p:nvSpPr>
              <p:spPr bwMode="auto">
                <a:xfrm>
                  <a:off x="3541" y="1305"/>
                  <a:ext cx="1094" cy="557"/>
                </a:xfrm>
                <a:prstGeom prst="rect">
                  <a:avLst/>
                </a:prstGeom>
                <a:noFill/>
                <a:ln w="19050">
                  <a:solidFill>
                    <a:srgbClr val="A0A0A0"/>
                  </a:solidFill>
                  <a:miter lim="800000"/>
                  <a:headEnd/>
                  <a:tailEnd/>
                </a:ln>
                <a:effectLst/>
              </p:spPr>
              <p:txBody>
                <a:bodyPr wrap="none"/>
                <a:lstStyle/>
                <a:p>
                  <a:endParaRPr lang="en-US"/>
                </a:p>
              </p:txBody>
            </p:sp>
          </p:grpSp>
          <p:grpSp>
            <p:nvGrpSpPr>
              <p:cNvPr id="93226" name="Group 42"/>
              <p:cNvGrpSpPr>
                <a:grpSpLocks/>
              </p:cNvGrpSpPr>
              <p:nvPr/>
            </p:nvGrpSpPr>
            <p:grpSpPr bwMode="auto">
              <a:xfrm>
                <a:off x="0" y="1862"/>
                <a:ext cx="1281" cy="748"/>
                <a:chOff x="0" y="1862"/>
                <a:chExt cx="1281" cy="748"/>
              </a:xfrm>
            </p:grpSpPr>
            <p:sp>
              <p:nvSpPr>
                <p:cNvPr id="93227" name="Rectangle 43"/>
                <p:cNvSpPr>
                  <a:spLocks noChangeArrowheads="1"/>
                </p:cNvSpPr>
                <p:nvPr/>
              </p:nvSpPr>
              <p:spPr bwMode="auto">
                <a:xfrm>
                  <a:off x="43" y="1862"/>
                  <a:ext cx="1195" cy="748"/>
                </a:xfrm>
                <a:prstGeom prst="rect">
                  <a:avLst/>
                </a:prstGeom>
                <a:noFill/>
                <a:ln w="19050">
                  <a:solidFill>
                    <a:schemeClr val="tx1"/>
                  </a:solidFill>
                  <a:miter lim="800000"/>
                  <a:headEnd/>
                  <a:tailEnd/>
                </a:ln>
                <a:effectLst/>
              </p:spPr>
              <p:txBody>
                <a:bodyPr/>
                <a:lstStyle/>
                <a:p>
                  <a:pPr algn="ctr">
                    <a:tabLst>
                      <a:tab pos="914400" algn="l"/>
                      <a:tab pos="3886200" algn="ctr"/>
                    </a:tabLst>
                  </a:pPr>
                  <a:r>
                    <a:rPr lang="en-US" sz="2400">
                      <a:cs typeface="Times New Roman" pitchFamily="18" charset="0"/>
                    </a:rPr>
                    <a:t>Trans-conductance</a:t>
                  </a:r>
                  <a:endParaRPr lang="en-US" sz="1200">
                    <a:cs typeface="Times New Roman" pitchFamily="18" charset="0"/>
                  </a:endParaRPr>
                </a:p>
                <a:p>
                  <a:pPr algn="ctr" eaLnBrk="0" hangingPunct="0">
                    <a:tabLst>
                      <a:tab pos="914400" algn="l"/>
                      <a:tab pos="3886200" algn="ctr"/>
                    </a:tabLst>
                  </a:pPr>
                  <a:endParaRPr lang="en-US" sz="2400"/>
                </a:p>
              </p:txBody>
            </p:sp>
            <p:sp>
              <p:nvSpPr>
                <p:cNvPr id="93228" name="Rectangle 44"/>
                <p:cNvSpPr>
                  <a:spLocks noChangeArrowheads="1"/>
                </p:cNvSpPr>
                <p:nvPr/>
              </p:nvSpPr>
              <p:spPr bwMode="auto">
                <a:xfrm>
                  <a:off x="0" y="1862"/>
                  <a:ext cx="1281" cy="748"/>
                </a:xfrm>
                <a:prstGeom prst="rect">
                  <a:avLst/>
                </a:prstGeom>
                <a:noFill/>
                <a:ln w="19050">
                  <a:solidFill>
                    <a:srgbClr val="A0A0A0"/>
                  </a:solidFill>
                  <a:miter lim="800000"/>
                  <a:headEnd/>
                  <a:tailEnd/>
                </a:ln>
                <a:effectLst/>
              </p:spPr>
              <p:txBody>
                <a:bodyPr wrap="none"/>
                <a:lstStyle/>
                <a:p>
                  <a:endParaRPr lang="en-US"/>
                </a:p>
              </p:txBody>
            </p:sp>
          </p:grpSp>
          <p:grpSp>
            <p:nvGrpSpPr>
              <p:cNvPr id="93229" name="Group 45"/>
              <p:cNvGrpSpPr>
                <a:grpSpLocks/>
              </p:cNvGrpSpPr>
              <p:nvPr/>
            </p:nvGrpSpPr>
            <p:grpSpPr bwMode="auto">
              <a:xfrm>
                <a:off x="1281" y="1862"/>
                <a:ext cx="1132" cy="748"/>
                <a:chOff x="1281" y="1862"/>
                <a:chExt cx="1132" cy="748"/>
              </a:xfrm>
            </p:grpSpPr>
            <p:sp>
              <p:nvSpPr>
                <p:cNvPr id="93230" name="Rectangle 46"/>
                <p:cNvSpPr>
                  <a:spLocks noChangeArrowheads="1"/>
                </p:cNvSpPr>
                <p:nvPr/>
              </p:nvSpPr>
              <p:spPr bwMode="auto">
                <a:xfrm>
                  <a:off x="1324" y="1862"/>
                  <a:ext cx="1046" cy="748"/>
                </a:xfrm>
                <a:prstGeom prst="rect">
                  <a:avLst/>
                </a:prstGeom>
                <a:noFill/>
                <a:ln w="19050">
                  <a:solidFill>
                    <a:schemeClr val="tx1"/>
                  </a:solidFill>
                  <a:miter lim="800000"/>
                  <a:headEnd/>
                  <a:tailEnd/>
                </a:ln>
                <a:effectLst/>
              </p:spPr>
              <p:txBody>
                <a:bodyPr/>
                <a:lstStyle/>
                <a:p>
                  <a:pPr algn="ctr">
                    <a:tabLst>
                      <a:tab pos="914400" algn="l"/>
                      <a:tab pos="3886200" algn="ctr"/>
                    </a:tabLst>
                  </a:pPr>
                  <a:r>
                    <a:rPr lang="en-US" sz="2800" b="1">
                      <a:latin typeface="Symbol" pitchFamily="18" charset="2"/>
                      <a:cs typeface="Times New Roman" pitchFamily="18" charset="0"/>
                    </a:rPr>
                    <a:t>¥</a:t>
                  </a:r>
                  <a:endParaRPr lang="en-US" sz="1200">
                    <a:latin typeface="Symbol" pitchFamily="18" charset="2"/>
                    <a:cs typeface="Times New Roman" pitchFamily="18" charset="0"/>
                  </a:endParaRPr>
                </a:p>
                <a:p>
                  <a:pPr algn="ctr" eaLnBrk="0" hangingPunct="0">
                    <a:tabLst>
                      <a:tab pos="914400" algn="l"/>
                      <a:tab pos="3886200" algn="ctr"/>
                    </a:tabLst>
                  </a:pPr>
                  <a:endParaRPr lang="en-US" sz="2400"/>
                </a:p>
              </p:txBody>
            </p:sp>
            <p:sp>
              <p:nvSpPr>
                <p:cNvPr id="93231" name="Rectangle 47"/>
                <p:cNvSpPr>
                  <a:spLocks noChangeArrowheads="1"/>
                </p:cNvSpPr>
                <p:nvPr/>
              </p:nvSpPr>
              <p:spPr bwMode="auto">
                <a:xfrm>
                  <a:off x="1281" y="1862"/>
                  <a:ext cx="1132" cy="748"/>
                </a:xfrm>
                <a:prstGeom prst="rect">
                  <a:avLst/>
                </a:prstGeom>
                <a:noFill/>
                <a:ln w="19050">
                  <a:solidFill>
                    <a:srgbClr val="A0A0A0"/>
                  </a:solidFill>
                  <a:miter lim="800000"/>
                  <a:headEnd/>
                  <a:tailEnd/>
                </a:ln>
                <a:effectLst/>
              </p:spPr>
              <p:txBody>
                <a:bodyPr wrap="none"/>
                <a:lstStyle/>
                <a:p>
                  <a:endParaRPr lang="en-US"/>
                </a:p>
              </p:txBody>
            </p:sp>
          </p:grpSp>
          <p:grpSp>
            <p:nvGrpSpPr>
              <p:cNvPr id="93232" name="Group 48"/>
              <p:cNvGrpSpPr>
                <a:grpSpLocks/>
              </p:cNvGrpSpPr>
              <p:nvPr/>
            </p:nvGrpSpPr>
            <p:grpSpPr bwMode="auto">
              <a:xfrm>
                <a:off x="2413" y="1862"/>
                <a:ext cx="1128" cy="748"/>
                <a:chOff x="2413" y="1862"/>
                <a:chExt cx="1128" cy="748"/>
              </a:xfrm>
            </p:grpSpPr>
            <p:sp>
              <p:nvSpPr>
                <p:cNvPr id="93233" name="Rectangle 49"/>
                <p:cNvSpPr>
                  <a:spLocks noChangeArrowheads="1"/>
                </p:cNvSpPr>
                <p:nvPr/>
              </p:nvSpPr>
              <p:spPr bwMode="auto">
                <a:xfrm>
                  <a:off x="2456" y="1862"/>
                  <a:ext cx="1042" cy="748"/>
                </a:xfrm>
                <a:prstGeom prst="rect">
                  <a:avLst/>
                </a:prstGeom>
                <a:noFill/>
                <a:ln w="19050">
                  <a:solidFill>
                    <a:schemeClr val="tx1"/>
                  </a:solidFill>
                  <a:miter lim="800000"/>
                  <a:headEnd/>
                  <a:tailEnd/>
                </a:ln>
                <a:effectLst/>
              </p:spPr>
              <p:txBody>
                <a:bodyPr/>
                <a:lstStyle/>
                <a:p>
                  <a:pPr algn="ctr">
                    <a:tabLst>
                      <a:tab pos="914400" algn="l"/>
                      <a:tab pos="3886200" algn="ctr"/>
                    </a:tabLst>
                  </a:pPr>
                  <a:r>
                    <a:rPr lang="en-US" sz="2800" b="1">
                      <a:latin typeface="Symbol" pitchFamily="18" charset="2"/>
                      <a:cs typeface="Times New Roman" pitchFamily="18" charset="0"/>
                    </a:rPr>
                    <a:t>¥</a:t>
                  </a:r>
                  <a:endParaRPr lang="en-US" sz="1200">
                    <a:latin typeface="Symbol" pitchFamily="18" charset="2"/>
                    <a:cs typeface="Times New Roman" pitchFamily="18" charset="0"/>
                  </a:endParaRPr>
                </a:p>
                <a:p>
                  <a:pPr algn="ctr" eaLnBrk="0" hangingPunct="0">
                    <a:tabLst>
                      <a:tab pos="914400" algn="l"/>
                      <a:tab pos="3886200" algn="ctr"/>
                    </a:tabLst>
                  </a:pPr>
                  <a:endParaRPr lang="en-US" sz="2400"/>
                </a:p>
              </p:txBody>
            </p:sp>
            <p:sp>
              <p:nvSpPr>
                <p:cNvPr id="93234" name="Rectangle 50"/>
                <p:cNvSpPr>
                  <a:spLocks noChangeArrowheads="1"/>
                </p:cNvSpPr>
                <p:nvPr/>
              </p:nvSpPr>
              <p:spPr bwMode="auto">
                <a:xfrm>
                  <a:off x="2413" y="1862"/>
                  <a:ext cx="1128" cy="748"/>
                </a:xfrm>
                <a:prstGeom prst="rect">
                  <a:avLst/>
                </a:prstGeom>
                <a:noFill/>
                <a:ln w="19050">
                  <a:solidFill>
                    <a:srgbClr val="A0A0A0"/>
                  </a:solidFill>
                  <a:miter lim="800000"/>
                  <a:headEnd/>
                  <a:tailEnd/>
                </a:ln>
                <a:effectLst/>
              </p:spPr>
              <p:txBody>
                <a:bodyPr wrap="none"/>
                <a:lstStyle/>
                <a:p>
                  <a:endParaRPr lang="en-US"/>
                </a:p>
              </p:txBody>
            </p:sp>
          </p:grpSp>
          <p:grpSp>
            <p:nvGrpSpPr>
              <p:cNvPr id="93235" name="Group 51"/>
              <p:cNvGrpSpPr>
                <a:grpSpLocks/>
              </p:cNvGrpSpPr>
              <p:nvPr/>
            </p:nvGrpSpPr>
            <p:grpSpPr bwMode="auto">
              <a:xfrm>
                <a:off x="3541" y="1862"/>
                <a:ext cx="1094" cy="748"/>
                <a:chOff x="3541" y="1862"/>
                <a:chExt cx="1094" cy="748"/>
              </a:xfrm>
            </p:grpSpPr>
            <p:sp>
              <p:nvSpPr>
                <p:cNvPr id="93236" name="Rectangle 52"/>
                <p:cNvSpPr>
                  <a:spLocks noChangeArrowheads="1"/>
                </p:cNvSpPr>
                <p:nvPr/>
              </p:nvSpPr>
              <p:spPr bwMode="auto">
                <a:xfrm>
                  <a:off x="3584" y="1862"/>
                  <a:ext cx="1008" cy="748"/>
                </a:xfrm>
                <a:prstGeom prst="rect">
                  <a:avLst/>
                </a:prstGeom>
                <a:noFill/>
                <a:ln w="19050">
                  <a:solidFill>
                    <a:schemeClr val="tx1"/>
                  </a:solidFill>
                  <a:miter lim="800000"/>
                  <a:headEnd/>
                  <a:tailEnd/>
                </a:ln>
                <a:effectLst/>
              </p:spPr>
              <p:txBody>
                <a:bodyPr/>
                <a:lstStyle/>
                <a:p>
                  <a:pPr algn="ctr">
                    <a:tabLst>
                      <a:tab pos="914400" algn="l"/>
                      <a:tab pos="3886200" algn="ctr"/>
                    </a:tabLst>
                  </a:pPr>
                  <a:r>
                    <a:rPr lang="en-US" sz="2400">
                      <a:cs typeface="Times New Roman" pitchFamily="18" charset="0"/>
                    </a:rPr>
                    <a:t>G</a:t>
                  </a:r>
                  <a:r>
                    <a:rPr lang="en-US" sz="2400" baseline="-25000">
                      <a:cs typeface="Times New Roman" pitchFamily="18" charset="0"/>
                    </a:rPr>
                    <a:t>m</a:t>
                  </a:r>
                  <a:endParaRPr lang="en-US" sz="1200" baseline="-25000">
                    <a:cs typeface="Times New Roman" pitchFamily="18" charset="0"/>
                  </a:endParaRPr>
                </a:p>
                <a:p>
                  <a:pPr algn="ctr" eaLnBrk="0" hangingPunct="0">
                    <a:tabLst>
                      <a:tab pos="914400" algn="l"/>
                      <a:tab pos="3886200" algn="ctr"/>
                    </a:tabLst>
                  </a:pPr>
                  <a:endParaRPr lang="en-US" sz="2400"/>
                </a:p>
              </p:txBody>
            </p:sp>
            <p:sp>
              <p:nvSpPr>
                <p:cNvPr id="93237" name="Rectangle 53"/>
                <p:cNvSpPr>
                  <a:spLocks noChangeArrowheads="1"/>
                </p:cNvSpPr>
                <p:nvPr/>
              </p:nvSpPr>
              <p:spPr bwMode="auto">
                <a:xfrm>
                  <a:off x="3541" y="1862"/>
                  <a:ext cx="1094" cy="748"/>
                </a:xfrm>
                <a:prstGeom prst="rect">
                  <a:avLst/>
                </a:prstGeom>
                <a:noFill/>
                <a:ln w="19050">
                  <a:solidFill>
                    <a:srgbClr val="A0A0A0"/>
                  </a:solidFill>
                  <a:miter lim="800000"/>
                  <a:headEnd/>
                  <a:tailEnd/>
                </a:ln>
                <a:effectLst/>
              </p:spPr>
              <p:txBody>
                <a:bodyPr wrap="none"/>
                <a:lstStyle/>
                <a:p>
                  <a:endParaRPr lang="en-US"/>
                </a:p>
              </p:txBody>
            </p:sp>
          </p:grpSp>
          <p:grpSp>
            <p:nvGrpSpPr>
              <p:cNvPr id="93238" name="Group 54"/>
              <p:cNvGrpSpPr>
                <a:grpSpLocks/>
              </p:cNvGrpSpPr>
              <p:nvPr/>
            </p:nvGrpSpPr>
            <p:grpSpPr bwMode="auto">
              <a:xfrm>
                <a:off x="0" y="2610"/>
                <a:ext cx="1281" cy="748"/>
                <a:chOff x="0" y="2610"/>
                <a:chExt cx="1281" cy="748"/>
              </a:xfrm>
            </p:grpSpPr>
            <p:sp>
              <p:nvSpPr>
                <p:cNvPr id="93239" name="Rectangle 55"/>
                <p:cNvSpPr>
                  <a:spLocks noChangeArrowheads="1"/>
                </p:cNvSpPr>
                <p:nvPr/>
              </p:nvSpPr>
              <p:spPr bwMode="auto">
                <a:xfrm>
                  <a:off x="43" y="2610"/>
                  <a:ext cx="1195" cy="748"/>
                </a:xfrm>
                <a:prstGeom prst="rect">
                  <a:avLst/>
                </a:prstGeom>
                <a:noFill/>
                <a:ln w="19050">
                  <a:solidFill>
                    <a:schemeClr val="tx1"/>
                  </a:solidFill>
                  <a:miter lim="800000"/>
                  <a:headEnd/>
                  <a:tailEnd/>
                </a:ln>
                <a:effectLst/>
              </p:spPr>
              <p:txBody>
                <a:bodyPr/>
                <a:lstStyle/>
                <a:p>
                  <a:pPr algn="ctr">
                    <a:tabLst>
                      <a:tab pos="914400" algn="l"/>
                      <a:tab pos="3886200" algn="ctr"/>
                    </a:tabLst>
                  </a:pPr>
                  <a:r>
                    <a:rPr lang="en-US" sz="2400">
                      <a:cs typeface="Times New Roman" pitchFamily="18" charset="0"/>
                    </a:rPr>
                    <a:t>Trans-resistance</a:t>
                  </a:r>
                  <a:endParaRPr lang="en-US" sz="1200">
                    <a:cs typeface="Times New Roman" pitchFamily="18" charset="0"/>
                  </a:endParaRPr>
                </a:p>
                <a:p>
                  <a:pPr algn="ctr" eaLnBrk="0" hangingPunct="0">
                    <a:tabLst>
                      <a:tab pos="914400" algn="l"/>
                      <a:tab pos="3886200" algn="ctr"/>
                    </a:tabLst>
                  </a:pPr>
                  <a:endParaRPr lang="en-US" sz="2400"/>
                </a:p>
              </p:txBody>
            </p:sp>
            <p:sp>
              <p:nvSpPr>
                <p:cNvPr id="93240" name="Rectangle 56"/>
                <p:cNvSpPr>
                  <a:spLocks noChangeArrowheads="1"/>
                </p:cNvSpPr>
                <p:nvPr/>
              </p:nvSpPr>
              <p:spPr bwMode="auto">
                <a:xfrm>
                  <a:off x="0" y="2610"/>
                  <a:ext cx="1281" cy="748"/>
                </a:xfrm>
                <a:prstGeom prst="rect">
                  <a:avLst/>
                </a:prstGeom>
                <a:noFill/>
                <a:ln w="19050">
                  <a:solidFill>
                    <a:srgbClr val="A0A0A0"/>
                  </a:solidFill>
                  <a:miter lim="800000"/>
                  <a:headEnd/>
                  <a:tailEnd/>
                </a:ln>
                <a:effectLst/>
              </p:spPr>
              <p:txBody>
                <a:bodyPr wrap="none"/>
                <a:lstStyle/>
                <a:p>
                  <a:endParaRPr lang="en-US"/>
                </a:p>
              </p:txBody>
            </p:sp>
          </p:grpSp>
          <p:grpSp>
            <p:nvGrpSpPr>
              <p:cNvPr id="93241" name="Group 57"/>
              <p:cNvGrpSpPr>
                <a:grpSpLocks/>
              </p:cNvGrpSpPr>
              <p:nvPr/>
            </p:nvGrpSpPr>
            <p:grpSpPr bwMode="auto">
              <a:xfrm>
                <a:off x="1281" y="2610"/>
                <a:ext cx="1132" cy="748"/>
                <a:chOff x="1281" y="2610"/>
                <a:chExt cx="1132" cy="748"/>
              </a:xfrm>
            </p:grpSpPr>
            <p:sp>
              <p:nvSpPr>
                <p:cNvPr id="93242" name="Rectangle 58"/>
                <p:cNvSpPr>
                  <a:spLocks noChangeArrowheads="1"/>
                </p:cNvSpPr>
                <p:nvPr/>
              </p:nvSpPr>
              <p:spPr bwMode="auto">
                <a:xfrm>
                  <a:off x="1324" y="2610"/>
                  <a:ext cx="1046" cy="748"/>
                </a:xfrm>
                <a:prstGeom prst="rect">
                  <a:avLst/>
                </a:prstGeom>
                <a:noFill/>
                <a:ln w="19050">
                  <a:solidFill>
                    <a:schemeClr val="tx1"/>
                  </a:solidFill>
                  <a:miter lim="800000"/>
                  <a:headEnd/>
                  <a:tailEnd/>
                </a:ln>
                <a:effectLst/>
              </p:spPr>
              <p:txBody>
                <a:bodyPr/>
                <a:lstStyle/>
                <a:p>
                  <a:pPr algn="ctr">
                    <a:tabLst>
                      <a:tab pos="914400" algn="l"/>
                      <a:tab pos="3886200" algn="ctr"/>
                    </a:tabLst>
                  </a:pPr>
                  <a:r>
                    <a:rPr lang="en-US" sz="2400">
                      <a:cs typeface="Times New Roman" pitchFamily="18" charset="0"/>
                    </a:rPr>
                    <a:t>0</a:t>
                  </a:r>
                  <a:endParaRPr lang="en-US" sz="1200">
                    <a:cs typeface="Times New Roman" pitchFamily="18" charset="0"/>
                  </a:endParaRPr>
                </a:p>
                <a:p>
                  <a:pPr algn="ctr" eaLnBrk="0" hangingPunct="0">
                    <a:tabLst>
                      <a:tab pos="914400" algn="l"/>
                      <a:tab pos="3886200" algn="ctr"/>
                    </a:tabLst>
                  </a:pPr>
                  <a:endParaRPr lang="en-US" sz="2400"/>
                </a:p>
              </p:txBody>
            </p:sp>
            <p:sp>
              <p:nvSpPr>
                <p:cNvPr id="93243" name="Rectangle 59"/>
                <p:cNvSpPr>
                  <a:spLocks noChangeArrowheads="1"/>
                </p:cNvSpPr>
                <p:nvPr/>
              </p:nvSpPr>
              <p:spPr bwMode="auto">
                <a:xfrm>
                  <a:off x="1281" y="2610"/>
                  <a:ext cx="1132" cy="748"/>
                </a:xfrm>
                <a:prstGeom prst="rect">
                  <a:avLst/>
                </a:prstGeom>
                <a:noFill/>
                <a:ln w="19050">
                  <a:solidFill>
                    <a:srgbClr val="A0A0A0"/>
                  </a:solidFill>
                  <a:miter lim="800000"/>
                  <a:headEnd/>
                  <a:tailEnd/>
                </a:ln>
                <a:effectLst/>
              </p:spPr>
              <p:txBody>
                <a:bodyPr wrap="none"/>
                <a:lstStyle/>
                <a:p>
                  <a:endParaRPr lang="en-US"/>
                </a:p>
              </p:txBody>
            </p:sp>
          </p:grpSp>
          <p:grpSp>
            <p:nvGrpSpPr>
              <p:cNvPr id="93244" name="Group 60"/>
              <p:cNvGrpSpPr>
                <a:grpSpLocks/>
              </p:cNvGrpSpPr>
              <p:nvPr/>
            </p:nvGrpSpPr>
            <p:grpSpPr bwMode="auto">
              <a:xfrm>
                <a:off x="2413" y="2610"/>
                <a:ext cx="1128" cy="748"/>
                <a:chOff x="2413" y="2610"/>
                <a:chExt cx="1128" cy="748"/>
              </a:xfrm>
            </p:grpSpPr>
            <p:sp>
              <p:nvSpPr>
                <p:cNvPr id="93245" name="Rectangle 61"/>
                <p:cNvSpPr>
                  <a:spLocks noChangeArrowheads="1"/>
                </p:cNvSpPr>
                <p:nvPr/>
              </p:nvSpPr>
              <p:spPr bwMode="auto">
                <a:xfrm>
                  <a:off x="2456" y="2610"/>
                  <a:ext cx="1042" cy="748"/>
                </a:xfrm>
                <a:prstGeom prst="rect">
                  <a:avLst/>
                </a:prstGeom>
                <a:noFill/>
                <a:ln w="19050">
                  <a:solidFill>
                    <a:schemeClr val="tx1"/>
                  </a:solidFill>
                  <a:miter lim="800000"/>
                  <a:headEnd/>
                  <a:tailEnd/>
                </a:ln>
                <a:effectLst/>
              </p:spPr>
              <p:txBody>
                <a:bodyPr/>
                <a:lstStyle/>
                <a:p>
                  <a:pPr algn="ctr">
                    <a:tabLst>
                      <a:tab pos="914400" algn="l"/>
                      <a:tab pos="3886200" algn="ctr"/>
                    </a:tabLst>
                  </a:pPr>
                  <a:r>
                    <a:rPr lang="en-US" sz="2400">
                      <a:cs typeface="Times New Roman" pitchFamily="18" charset="0"/>
                    </a:rPr>
                    <a:t>0</a:t>
                  </a:r>
                  <a:endParaRPr lang="en-US" sz="1200">
                    <a:cs typeface="Times New Roman" pitchFamily="18" charset="0"/>
                  </a:endParaRPr>
                </a:p>
                <a:p>
                  <a:pPr algn="ctr" eaLnBrk="0" hangingPunct="0">
                    <a:tabLst>
                      <a:tab pos="914400" algn="l"/>
                      <a:tab pos="3886200" algn="ctr"/>
                    </a:tabLst>
                  </a:pPr>
                  <a:endParaRPr lang="en-US" sz="2400"/>
                </a:p>
              </p:txBody>
            </p:sp>
            <p:sp>
              <p:nvSpPr>
                <p:cNvPr id="93246" name="Rectangle 62"/>
                <p:cNvSpPr>
                  <a:spLocks noChangeArrowheads="1"/>
                </p:cNvSpPr>
                <p:nvPr/>
              </p:nvSpPr>
              <p:spPr bwMode="auto">
                <a:xfrm>
                  <a:off x="2413" y="2610"/>
                  <a:ext cx="1128" cy="748"/>
                </a:xfrm>
                <a:prstGeom prst="rect">
                  <a:avLst/>
                </a:prstGeom>
                <a:noFill/>
                <a:ln w="19050">
                  <a:solidFill>
                    <a:srgbClr val="A0A0A0"/>
                  </a:solidFill>
                  <a:miter lim="800000"/>
                  <a:headEnd/>
                  <a:tailEnd/>
                </a:ln>
                <a:effectLst/>
              </p:spPr>
              <p:txBody>
                <a:bodyPr wrap="none"/>
                <a:lstStyle/>
                <a:p>
                  <a:endParaRPr lang="en-US"/>
                </a:p>
              </p:txBody>
            </p:sp>
          </p:grpSp>
          <p:grpSp>
            <p:nvGrpSpPr>
              <p:cNvPr id="93247" name="Group 63"/>
              <p:cNvGrpSpPr>
                <a:grpSpLocks/>
              </p:cNvGrpSpPr>
              <p:nvPr/>
            </p:nvGrpSpPr>
            <p:grpSpPr bwMode="auto">
              <a:xfrm>
                <a:off x="3541" y="2610"/>
                <a:ext cx="1094" cy="748"/>
                <a:chOff x="3541" y="2610"/>
                <a:chExt cx="1094" cy="748"/>
              </a:xfrm>
            </p:grpSpPr>
            <p:sp>
              <p:nvSpPr>
                <p:cNvPr id="93248" name="Rectangle 64"/>
                <p:cNvSpPr>
                  <a:spLocks noChangeArrowheads="1"/>
                </p:cNvSpPr>
                <p:nvPr/>
              </p:nvSpPr>
              <p:spPr bwMode="auto">
                <a:xfrm>
                  <a:off x="3584" y="2610"/>
                  <a:ext cx="1008" cy="748"/>
                </a:xfrm>
                <a:prstGeom prst="rect">
                  <a:avLst/>
                </a:prstGeom>
                <a:noFill/>
                <a:ln w="19050">
                  <a:solidFill>
                    <a:schemeClr val="tx1"/>
                  </a:solidFill>
                  <a:miter lim="800000"/>
                  <a:headEnd/>
                  <a:tailEnd/>
                </a:ln>
                <a:effectLst/>
              </p:spPr>
              <p:txBody>
                <a:bodyPr/>
                <a:lstStyle/>
                <a:p>
                  <a:pPr algn="ctr">
                    <a:tabLst>
                      <a:tab pos="914400" algn="l"/>
                      <a:tab pos="3886200" algn="ctr"/>
                    </a:tabLst>
                  </a:pPr>
                  <a:r>
                    <a:rPr lang="en-US" sz="2400">
                      <a:cs typeface="Times New Roman" pitchFamily="18" charset="0"/>
                    </a:rPr>
                    <a:t>R</a:t>
                  </a:r>
                  <a:r>
                    <a:rPr lang="en-US" sz="2400" baseline="-25000">
                      <a:cs typeface="Times New Roman" pitchFamily="18" charset="0"/>
                    </a:rPr>
                    <a:t>m</a:t>
                  </a:r>
                  <a:endParaRPr lang="en-US" sz="1200" baseline="-25000">
                    <a:cs typeface="Times New Roman" pitchFamily="18" charset="0"/>
                  </a:endParaRPr>
                </a:p>
                <a:p>
                  <a:pPr algn="ctr" eaLnBrk="0" hangingPunct="0">
                    <a:tabLst>
                      <a:tab pos="914400" algn="l"/>
                      <a:tab pos="3886200" algn="ctr"/>
                    </a:tabLst>
                  </a:pPr>
                  <a:endParaRPr lang="en-US" sz="2400"/>
                </a:p>
              </p:txBody>
            </p:sp>
            <p:sp>
              <p:nvSpPr>
                <p:cNvPr id="93249" name="Rectangle 65"/>
                <p:cNvSpPr>
                  <a:spLocks noChangeArrowheads="1"/>
                </p:cNvSpPr>
                <p:nvPr/>
              </p:nvSpPr>
              <p:spPr bwMode="auto">
                <a:xfrm>
                  <a:off x="3541" y="2610"/>
                  <a:ext cx="1094" cy="748"/>
                </a:xfrm>
                <a:prstGeom prst="rect">
                  <a:avLst/>
                </a:prstGeom>
                <a:noFill/>
                <a:ln w="19050">
                  <a:solidFill>
                    <a:srgbClr val="A0A0A0"/>
                  </a:solidFill>
                  <a:miter lim="800000"/>
                  <a:headEnd/>
                  <a:tailEnd/>
                </a:ln>
                <a:effectLst/>
              </p:spPr>
              <p:txBody>
                <a:bodyPr wrap="none"/>
                <a:lstStyle/>
                <a:p>
                  <a:endParaRPr lang="en-US"/>
                </a:p>
              </p:txBody>
            </p:sp>
          </p:grpSp>
        </p:grpSp>
        <p:sp>
          <p:nvSpPr>
            <p:cNvPr id="93250" name="Rectangle 66"/>
            <p:cNvSpPr>
              <a:spLocks noChangeArrowheads="1"/>
            </p:cNvSpPr>
            <p:nvPr/>
          </p:nvSpPr>
          <p:spPr bwMode="auto">
            <a:xfrm>
              <a:off x="-2" y="-2"/>
              <a:ext cx="4639" cy="3362"/>
            </a:xfrm>
            <a:prstGeom prst="rect">
              <a:avLst/>
            </a:prstGeom>
            <a:noFill/>
            <a:ln w="19050">
              <a:solidFill>
                <a:srgbClr val="A0A0A0"/>
              </a:solidFill>
              <a:miter lim="800000"/>
              <a:headEnd/>
              <a:tailEnd/>
            </a:ln>
            <a:effectLst/>
          </p:spPr>
          <p:txBody>
            <a:bodyPr wrap="none"/>
            <a:lstStyle/>
            <a:p>
              <a:endParaRPr lang="en-US"/>
            </a:p>
          </p:txBody>
        </p:sp>
      </p:gr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685800" y="457200"/>
            <a:ext cx="7772400" cy="1295400"/>
          </a:xfrm>
        </p:spPr>
        <p:txBody>
          <a:bodyPr/>
          <a:lstStyle/>
          <a:p>
            <a:r>
              <a:rPr lang="en-US"/>
              <a:t>Example</a:t>
            </a:r>
          </a:p>
        </p:txBody>
      </p:sp>
      <p:sp>
        <p:nvSpPr>
          <p:cNvPr id="95235" name="Rectangle 3"/>
          <p:cNvSpPr>
            <a:spLocks noGrp="1" noChangeArrowheads="1"/>
          </p:cNvSpPr>
          <p:nvPr>
            <p:ph type="body" idx="1"/>
          </p:nvPr>
        </p:nvSpPr>
        <p:spPr>
          <a:xfrm>
            <a:off x="0" y="1600200"/>
            <a:ext cx="9144000" cy="5105400"/>
          </a:xfrm>
        </p:spPr>
        <p:txBody>
          <a:bodyPr/>
          <a:lstStyle/>
          <a:p>
            <a:pPr>
              <a:lnSpc>
                <a:spcPct val="90000"/>
              </a:lnSpc>
              <a:buFontTx/>
              <a:buNone/>
            </a:pPr>
            <a:r>
              <a:rPr lang="en-US" sz="2800">
                <a:cs typeface="Times New Roman" pitchFamily="18" charset="0"/>
              </a:rPr>
              <a:t>For the amplifier situation given on the board:  </a:t>
            </a:r>
          </a:p>
          <a:p>
            <a:pPr>
              <a:lnSpc>
                <a:spcPct val="90000"/>
              </a:lnSpc>
              <a:buFontTx/>
              <a:buNone/>
            </a:pPr>
            <a:r>
              <a:rPr lang="en-US" sz="2800">
                <a:cs typeface="Times New Roman" pitchFamily="18" charset="0"/>
              </a:rPr>
              <a:t>	a)  Find ideal voltage gain of the amplifier, and the actual voltage gain, v</a:t>
            </a:r>
            <a:r>
              <a:rPr lang="en-US" sz="2800" baseline="-25000">
                <a:cs typeface="Times New Roman" pitchFamily="18" charset="0"/>
              </a:rPr>
              <a:t>o</a:t>
            </a:r>
            <a:r>
              <a:rPr lang="en-US" sz="2800">
                <a:cs typeface="Times New Roman" pitchFamily="18" charset="0"/>
              </a:rPr>
              <a:t>/v</a:t>
            </a:r>
            <a:r>
              <a:rPr lang="en-US" sz="2800" baseline="-25000">
                <a:cs typeface="Times New Roman" pitchFamily="18" charset="0"/>
              </a:rPr>
              <a:t>s</a:t>
            </a:r>
            <a:r>
              <a:rPr lang="en-US" sz="2800">
                <a:cs typeface="Times New Roman" pitchFamily="18" charset="0"/>
              </a:rPr>
              <a:t>, both in dB. </a:t>
            </a:r>
          </a:p>
          <a:p>
            <a:pPr>
              <a:lnSpc>
                <a:spcPct val="90000"/>
              </a:lnSpc>
              <a:buFontTx/>
              <a:buNone/>
            </a:pPr>
            <a:r>
              <a:rPr lang="en-US" sz="2800">
                <a:cs typeface="Times New Roman" pitchFamily="18" charset="0"/>
              </a:rPr>
              <a:t>	b)  Find the power gain, p</a:t>
            </a:r>
            <a:r>
              <a:rPr lang="en-US" sz="2800" baseline="-25000">
                <a:cs typeface="Times New Roman" pitchFamily="18" charset="0"/>
              </a:rPr>
              <a:t>load</a:t>
            </a:r>
            <a:r>
              <a:rPr lang="en-US" sz="2800">
                <a:cs typeface="Times New Roman" pitchFamily="18" charset="0"/>
              </a:rPr>
              <a:t>/p</a:t>
            </a:r>
            <a:r>
              <a:rPr lang="en-US" sz="2800" baseline="-25000">
                <a:cs typeface="Times New Roman" pitchFamily="18" charset="0"/>
              </a:rPr>
              <a:t>source</a:t>
            </a:r>
            <a:r>
              <a:rPr lang="en-US" sz="2800">
                <a:cs typeface="Times New Roman" pitchFamily="18" charset="0"/>
              </a:rPr>
              <a:t> in dB. </a:t>
            </a:r>
          </a:p>
          <a:p>
            <a:pPr>
              <a:lnSpc>
                <a:spcPct val="90000"/>
              </a:lnSpc>
              <a:buFontTx/>
              <a:buNone/>
            </a:pPr>
            <a:r>
              <a:rPr lang="en-US" sz="2800">
                <a:cs typeface="Times New Roman" pitchFamily="18" charset="0"/>
              </a:rPr>
              <a:t>	c)  Find the actual transconductance, i</a:t>
            </a:r>
            <a:r>
              <a:rPr lang="en-US" sz="2800" baseline="-25000">
                <a:cs typeface="Times New Roman" pitchFamily="18" charset="0"/>
              </a:rPr>
              <a:t>o</a:t>
            </a:r>
            <a:r>
              <a:rPr lang="en-US" sz="2800">
                <a:cs typeface="Times New Roman" pitchFamily="18" charset="0"/>
              </a:rPr>
              <a:t>/v</a:t>
            </a:r>
            <a:r>
              <a:rPr lang="en-US" sz="2800" baseline="-25000">
                <a:cs typeface="Times New Roman" pitchFamily="18" charset="0"/>
              </a:rPr>
              <a:t>s</a:t>
            </a:r>
            <a:r>
              <a:rPr lang="en-US" sz="2800">
                <a:cs typeface="Times New Roman" pitchFamily="18" charset="0"/>
              </a:rPr>
              <a:t>.  Note that the transconductance is defined, even for a voltage amplifier.</a:t>
            </a:r>
          </a:p>
          <a:p>
            <a:pPr>
              <a:lnSpc>
                <a:spcPct val="90000"/>
              </a:lnSpc>
              <a:buFontTx/>
              <a:buNone/>
            </a:pPr>
            <a:r>
              <a:rPr lang="en-US" sz="2800">
                <a:cs typeface="Times New Roman" pitchFamily="18" charset="0"/>
              </a:rPr>
              <a:t>	d)  Convert the voltage amplifier to a transconductance amplifier. </a:t>
            </a:r>
          </a:p>
          <a:p>
            <a:pPr>
              <a:lnSpc>
                <a:spcPct val="90000"/>
              </a:lnSpc>
              <a:buFontTx/>
              <a:buNone/>
            </a:pPr>
            <a:r>
              <a:rPr lang="en-US" sz="2800">
                <a:cs typeface="Times New Roman" pitchFamily="18" charset="0"/>
              </a:rPr>
              <a:t>	e)  Find the transconductance for the converted amplifier.</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685800" y="457200"/>
            <a:ext cx="7772400" cy="1295400"/>
          </a:xfrm>
        </p:spPr>
        <p:txBody>
          <a:bodyPr/>
          <a:lstStyle/>
          <a:p>
            <a:r>
              <a:rPr lang="en-US"/>
              <a:t>Example</a:t>
            </a:r>
          </a:p>
        </p:txBody>
      </p:sp>
      <p:sp>
        <p:nvSpPr>
          <p:cNvPr id="96259" name="Rectangle 3"/>
          <p:cNvSpPr>
            <a:spLocks noGrp="1" noChangeArrowheads="1"/>
          </p:cNvSpPr>
          <p:nvPr>
            <p:ph type="body" idx="1"/>
          </p:nvPr>
        </p:nvSpPr>
        <p:spPr>
          <a:xfrm>
            <a:off x="533400" y="1600200"/>
            <a:ext cx="8153400" cy="685800"/>
          </a:xfrm>
        </p:spPr>
        <p:txBody>
          <a:bodyPr/>
          <a:lstStyle/>
          <a:p>
            <a:pPr>
              <a:buFontTx/>
              <a:buNone/>
            </a:pPr>
            <a:r>
              <a:rPr lang="en-US">
                <a:cs typeface="Times New Roman" pitchFamily="18" charset="0"/>
              </a:rPr>
              <a:t>The circuit for the amplifier example is:  </a:t>
            </a:r>
          </a:p>
        </p:txBody>
      </p:sp>
      <p:sp>
        <p:nvSpPr>
          <p:cNvPr id="96260" name="Rectangle 4"/>
          <p:cNvSpPr>
            <a:spLocks noChangeArrowheads="1"/>
          </p:cNvSpPr>
          <p:nvPr/>
        </p:nvSpPr>
        <p:spPr bwMode="auto">
          <a:xfrm>
            <a:off x="1166813" y="-1143000"/>
            <a:ext cx="9144000" cy="0"/>
          </a:xfrm>
          <a:prstGeom prst="rect">
            <a:avLst/>
          </a:prstGeom>
          <a:noFill/>
          <a:ln w="12700">
            <a:noFill/>
            <a:miter lim="800000"/>
            <a:headEnd/>
            <a:tailEnd/>
          </a:ln>
          <a:effectLst/>
        </p:spPr>
        <p:txBody>
          <a:bodyPr>
            <a:spAutoFit/>
          </a:bodyPr>
          <a:lstStyle/>
          <a:p>
            <a:endParaRPr lang="en-US"/>
          </a:p>
        </p:txBody>
      </p:sp>
      <p:pic>
        <p:nvPicPr>
          <p:cNvPr id="96261" name="Picture 5"/>
          <p:cNvPicPr>
            <a:picLocks noChangeAspect="1" noChangeArrowheads="1"/>
          </p:cNvPicPr>
          <p:nvPr/>
        </p:nvPicPr>
        <p:blipFill>
          <a:blip r:embed="rId2" cstate="print"/>
          <a:srcRect l="3391" t="5000" r="2542" b="71643"/>
          <a:stretch>
            <a:fillRect/>
          </a:stretch>
        </p:blipFill>
        <p:spPr bwMode="auto">
          <a:xfrm>
            <a:off x="228600" y="2286000"/>
            <a:ext cx="8686800" cy="2997200"/>
          </a:xfrm>
          <a:prstGeom prst="rect">
            <a:avLst/>
          </a:prstGeom>
          <a:noFill/>
        </p:spPr>
      </p:pic>
      <p:sp>
        <p:nvSpPr>
          <p:cNvPr id="96262" name="Text Box 6"/>
          <p:cNvSpPr txBox="1">
            <a:spLocks noChangeArrowheads="1"/>
          </p:cNvSpPr>
          <p:nvPr/>
        </p:nvSpPr>
        <p:spPr bwMode="auto">
          <a:xfrm>
            <a:off x="7197725" y="6324600"/>
            <a:ext cx="1946275" cy="274638"/>
          </a:xfrm>
          <a:prstGeom prst="rect">
            <a:avLst/>
          </a:prstGeom>
          <a:noFill/>
          <a:ln w="12700">
            <a:noFill/>
            <a:miter lim="800000"/>
            <a:headEnd/>
            <a:tailEnd/>
          </a:ln>
          <a:effectLst/>
        </p:spPr>
        <p:txBody>
          <a:bodyPr wrap="none">
            <a:spAutoFit/>
          </a:bodyPr>
          <a:lstStyle/>
          <a:p>
            <a:r>
              <a:rPr lang="en-US" sz="1200">
                <a:latin typeface="Helvetica" charset="0"/>
                <a:cs typeface="Times New Roman" pitchFamily="18" charset="0"/>
              </a:rPr>
              <a:t>Target for End of 3rd lecture</a:t>
            </a:r>
          </a:p>
        </p:txBody>
      </p:sp>
      <p:sp>
        <p:nvSpPr>
          <p:cNvPr id="96263" name="Line 7"/>
          <p:cNvSpPr>
            <a:spLocks noChangeShapeType="1"/>
          </p:cNvSpPr>
          <p:nvPr/>
        </p:nvSpPr>
        <p:spPr bwMode="auto">
          <a:xfrm>
            <a:off x="8153400" y="4267200"/>
            <a:ext cx="0" cy="838200"/>
          </a:xfrm>
          <a:prstGeom prst="line">
            <a:avLst/>
          </a:prstGeom>
          <a:noFill/>
          <a:ln w="12700">
            <a:solidFill>
              <a:schemeClr val="bg2"/>
            </a:solidFill>
            <a:round/>
            <a:headEnd/>
            <a:tailEnd type="triangle" w="med" len="med"/>
          </a:ln>
          <a:effectLst/>
        </p:spPr>
        <p:txBody>
          <a:bodyPr wrap="none"/>
          <a:lstStyle/>
          <a:p>
            <a:endParaRPr lang="en-US"/>
          </a:p>
        </p:txBody>
      </p:sp>
      <p:sp>
        <p:nvSpPr>
          <p:cNvPr id="96264" name="Text Box 8"/>
          <p:cNvSpPr txBox="1">
            <a:spLocks noChangeArrowheads="1"/>
          </p:cNvSpPr>
          <p:nvPr/>
        </p:nvSpPr>
        <p:spPr bwMode="auto">
          <a:xfrm>
            <a:off x="8153400" y="4724400"/>
            <a:ext cx="609600" cy="396875"/>
          </a:xfrm>
          <a:prstGeom prst="rect">
            <a:avLst/>
          </a:prstGeom>
          <a:noFill/>
          <a:ln w="12700">
            <a:noFill/>
            <a:miter lim="800000"/>
            <a:headEnd/>
            <a:tailEnd/>
          </a:ln>
          <a:effectLst/>
        </p:spPr>
        <p:txBody>
          <a:bodyPr>
            <a:spAutoFit/>
          </a:bodyPr>
          <a:lstStyle/>
          <a:p>
            <a:pPr>
              <a:spcBef>
                <a:spcPct val="50000"/>
              </a:spcBef>
            </a:pPr>
            <a:r>
              <a:rPr lang="en-US" sz="2000">
                <a:solidFill>
                  <a:schemeClr val="bg2"/>
                </a:solidFill>
              </a:rPr>
              <a:t>i</a:t>
            </a:r>
            <a:r>
              <a:rPr lang="en-US" sz="2000" baseline="-25000">
                <a:solidFill>
                  <a:schemeClr val="bg2"/>
                </a:solidFill>
              </a:rPr>
              <a:t>o</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b="1" dirty="0">
                <a:cs typeface="Times New Roman" pitchFamily="18" charset="0"/>
              </a:rPr>
              <a:t>Amplifier Saturation</a:t>
            </a:r>
          </a:p>
        </p:txBody>
      </p:sp>
      <p:sp>
        <p:nvSpPr>
          <p:cNvPr id="76803" name="Rectangle 3"/>
          <p:cNvSpPr>
            <a:spLocks noGrp="1" noChangeArrowheads="1"/>
          </p:cNvSpPr>
          <p:nvPr>
            <p:ph type="body" idx="1"/>
          </p:nvPr>
        </p:nvSpPr>
        <p:spPr>
          <a:xfrm>
            <a:off x="685800" y="1981200"/>
            <a:ext cx="7772400" cy="4724400"/>
          </a:xfrm>
        </p:spPr>
        <p:txBody>
          <a:bodyPr/>
          <a:lstStyle/>
          <a:p>
            <a:r>
              <a:rPr lang="en-US" sz="2800">
                <a:cs typeface="Times New Roman" pitchFamily="18" charset="0"/>
              </a:rPr>
              <a:t>Let’s reconsider the Lake Erie Model.  What will happen if I keep turning the valve, even when it is all the way closed?  </a:t>
            </a:r>
          </a:p>
          <a:p>
            <a:r>
              <a:rPr lang="en-US" sz="2800">
                <a:cs typeface="Times New Roman" pitchFamily="18" charset="0"/>
              </a:rPr>
              <a:t>Ans:  It will break, silly.</a:t>
            </a:r>
          </a:p>
          <a:p>
            <a:r>
              <a:rPr lang="en-US" sz="2800">
                <a:cs typeface="Times New Roman" pitchFamily="18" charset="0"/>
              </a:rPr>
              <a:t>Yes, yes.  But what effect will it have?  </a:t>
            </a:r>
          </a:p>
          <a:p>
            <a:r>
              <a:rPr lang="en-US" sz="2800">
                <a:cs typeface="Times New Roman" pitchFamily="18" charset="0"/>
              </a:rPr>
              <a:t>Ans:  No effect.  The valve can't be more closed.  A similar thing occurs for all the way open.  It will stop affecting the flow in either case.</a:t>
            </a:r>
            <a:r>
              <a:rPr lang="en-US" sz="28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6803">
                                            <p:txEl>
                                              <p:pRg st="0" end="0"/>
                                            </p:txEl>
                                          </p:spTgt>
                                        </p:tgtEl>
                                        <p:attrNameLst>
                                          <p:attrName>style.visibility</p:attrName>
                                        </p:attrNameLst>
                                      </p:cBhvr>
                                      <p:to>
                                        <p:strVal val="visible"/>
                                      </p:to>
                                    </p:set>
                                    <p:anim calcmode="lin" valueType="num">
                                      <p:cBhvr additive="base">
                                        <p:cTn id="7" dur="500" fill="hold"/>
                                        <p:tgtEl>
                                          <p:spTgt spid="7680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68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6803">
                                            <p:txEl>
                                              <p:pRg st="1" end="1"/>
                                            </p:txEl>
                                          </p:spTgt>
                                        </p:tgtEl>
                                        <p:attrNameLst>
                                          <p:attrName>style.visibility</p:attrName>
                                        </p:attrNameLst>
                                      </p:cBhvr>
                                      <p:to>
                                        <p:strVal val="visible"/>
                                      </p:to>
                                    </p:set>
                                    <p:anim calcmode="lin" valueType="num">
                                      <p:cBhvr additive="base">
                                        <p:cTn id="13" dur="500" fill="hold"/>
                                        <p:tgtEl>
                                          <p:spTgt spid="7680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680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6803">
                                            <p:txEl>
                                              <p:pRg st="2" end="2"/>
                                            </p:txEl>
                                          </p:spTgt>
                                        </p:tgtEl>
                                        <p:attrNameLst>
                                          <p:attrName>style.visibility</p:attrName>
                                        </p:attrNameLst>
                                      </p:cBhvr>
                                      <p:to>
                                        <p:strVal val="visible"/>
                                      </p:to>
                                    </p:set>
                                    <p:anim calcmode="lin" valueType="num">
                                      <p:cBhvr additive="base">
                                        <p:cTn id="19" dur="500" fill="hold"/>
                                        <p:tgtEl>
                                          <p:spTgt spid="7680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680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6803">
                                            <p:txEl>
                                              <p:pRg st="3" end="3"/>
                                            </p:txEl>
                                          </p:spTgt>
                                        </p:tgtEl>
                                        <p:attrNameLst>
                                          <p:attrName>style.visibility</p:attrName>
                                        </p:attrNameLst>
                                      </p:cBhvr>
                                      <p:to>
                                        <p:strVal val="visible"/>
                                      </p:to>
                                    </p:set>
                                    <p:anim calcmode="lin" valueType="num">
                                      <p:cBhvr additive="base">
                                        <p:cTn id="25" dur="500" fill="hold"/>
                                        <p:tgtEl>
                                          <p:spTgt spid="7680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680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3" grpId="0" build="p"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US" b="1" dirty="0">
                <a:cs typeface="Times New Roman" pitchFamily="18" charset="0"/>
              </a:rPr>
              <a:t>Amplifier Saturation</a:t>
            </a:r>
          </a:p>
        </p:txBody>
      </p:sp>
      <p:sp>
        <p:nvSpPr>
          <p:cNvPr id="77827" name="Rectangle 3"/>
          <p:cNvSpPr>
            <a:spLocks noGrp="1" noChangeArrowheads="1"/>
          </p:cNvSpPr>
          <p:nvPr>
            <p:ph type="body" idx="1"/>
          </p:nvPr>
        </p:nvSpPr>
        <p:spPr>
          <a:xfrm>
            <a:off x="685800" y="1981200"/>
            <a:ext cx="7772400" cy="4267200"/>
          </a:xfrm>
        </p:spPr>
        <p:txBody>
          <a:bodyPr/>
          <a:lstStyle/>
          <a:p>
            <a:r>
              <a:rPr lang="en-US" dirty="0">
                <a:cs typeface="Times New Roman" pitchFamily="18" charset="0"/>
              </a:rPr>
              <a:t>With amplifiers, we call this </a:t>
            </a:r>
            <a:r>
              <a:rPr lang="en-US" b="1" dirty="0">
                <a:cs typeface="Times New Roman" pitchFamily="18" charset="0"/>
              </a:rPr>
              <a:t>saturation</a:t>
            </a:r>
            <a:r>
              <a:rPr lang="en-US" dirty="0">
                <a:cs typeface="Times New Roman" pitchFamily="18" charset="0"/>
              </a:rPr>
              <a:t>.  The output voltage will not go higher than the higher power supply voltage, and will not go lower than the lower power supply voltage.  If the input is large enough to make this happen, the amplifier stops obeying the models we have given.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7827">
                                            <p:txEl>
                                              <p:pRg st="0" end="0"/>
                                            </p:txEl>
                                          </p:spTgt>
                                        </p:tgtEl>
                                        <p:attrNameLst>
                                          <p:attrName>style.visibility</p:attrName>
                                        </p:attrNameLst>
                                      </p:cBhvr>
                                      <p:to>
                                        <p:strVal val="visible"/>
                                      </p:to>
                                    </p:set>
                                    <p:anim calcmode="lin" valueType="num">
                                      <p:cBhvr additive="base">
                                        <p:cTn id="7" dur="500" fill="hold"/>
                                        <p:tgtEl>
                                          <p:spTgt spid="778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782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7"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667000" y="0"/>
            <a:ext cx="6477000" cy="1143000"/>
          </a:xfrm>
          <a:noFill/>
          <a:ln/>
        </p:spPr>
        <p:txBody>
          <a:bodyPr lIns="90488" tIns="44450" rIns="90488" bIns="44450"/>
          <a:lstStyle/>
          <a:p>
            <a:r>
              <a:rPr lang="en-US" sz="3600"/>
              <a:t>Engineering Approximations</a:t>
            </a:r>
          </a:p>
        </p:txBody>
      </p:sp>
      <p:sp>
        <p:nvSpPr>
          <p:cNvPr id="13315" name="Rectangle 3"/>
          <p:cNvSpPr>
            <a:spLocks noGrp="1" noChangeArrowheads="1"/>
          </p:cNvSpPr>
          <p:nvPr>
            <p:ph type="body" idx="1"/>
          </p:nvPr>
        </p:nvSpPr>
        <p:spPr>
          <a:xfrm>
            <a:off x="685800" y="990600"/>
            <a:ext cx="7772400" cy="5638800"/>
          </a:xfrm>
          <a:noFill/>
          <a:ln/>
        </p:spPr>
        <p:txBody>
          <a:bodyPr lIns="90488" tIns="44450" rIns="90488" bIns="44450"/>
          <a:lstStyle/>
          <a:p>
            <a:r>
              <a:rPr lang="en-US" sz="2400"/>
              <a:t>Is 1 picovolt equal to zero volts?  </a:t>
            </a:r>
          </a:p>
          <a:p>
            <a:pPr lvl="1"/>
            <a:r>
              <a:rPr lang="en-US" sz="2400"/>
              <a:t>Answer: No.  It is never </a:t>
            </a:r>
            <a:r>
              <a:rPr lang="en-US" sz="2400" i="1"/>
              <a:t>exactly</a:t>
            </a:r>
            <a:r>
              <a:rPr lang="en-US" sz="2400"/>
              <a:t> equal to zero.  But usually it can be </a:t>
            </a:r>
            <a:r>
              <a:rPr lang="en-US" sz="2400" i="1"/>
              <a:t>ignored</a:t>
            </a:r>
            <a:r>
              <a:rPr lang="en-US" sz="2400"/>
              <a:t>, and therefore can be set equal to zero.</a:t>
            </a:r>
          </a:p>
          <a:p>
            <a:r>
              <a:rPr lang="en-US" sz="2400"/>
              <a:t>Does 1 picovolt ever matter? </a:t>
            </a:r>
          </a:p>
          <a:p>
            <a:pPr lvl="1"/>
            <a:r>
              <a:rPr lang="en-US" sz="2400"/>
              <a:t>Answer:  Sometimes, but rarely.  At the input to an amplifier with a gain of 10</a:t>
            </a:r>
            <a:r>
              <a:rPr lang="en-US" sz="2400" baseline="30000"/>
              <a:t>15</a:t>
            </a:r>
            <a:r>
              <a:rPr lang="en-US" sz="2400"/>
              <a:t> it does.</a:t>
            </a:r>
          </a:p>
          <a:p>
            <a:r>
              <a:rPr lang="en-US" sz="2800"/>
              <a:t>Isn't it wrong to approximate? </a:t>
            </a:r>
          </a:p>
          <a:p>
            <a:pPr lvl="1"/>
            <a:r>
              <a:rPr lang="en-US" sz="2400"/>
              <a:t>Answer:  No!  Not if you get an answer that is accurate enough, faster.</a:t>
            </a:r>
          </a:p>
          <a:p>
            <a:r>
              <a:rPr lang="en-US" sz="2800"/>
              <a:t>Isn't it sloppy to approximate? </a:t>
            </a:r>
          </a:p>
          <a:p>
            <a:pPr lvl="1"/>
            <a:r>
              <a:rPr lang="en-US" sz="2400"/>
              <a:t>Answer:  No!  Not if you get an answer that is accurate enough, faster.</a:t>
            </a:r>
            <a:endParaRPr lang="en-US" sz="20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dissolve">
                                      <p:cBhvr>
                                        <p:cTn id="7" dur="500"/>
                                        <p:tgtEl>
                                          <p:spTgt spid="13315">
                                            <p:txEl>
                                              <p:pRg st="0" end="0"/>
                                            </p:txEl>
                                          </p:spTgt>
                                        </p:tgtEl>
                                      </p:cBhvr>
                                    </p:animEffect>
                                  </p:childTnLst>
                                  <p:subTnLst>
                                    <p:animClr clrSpc="rgb" dir="cw">
                                      <p:cBhvr override="childStyle">
                                        <p:cTn dur="1" fill="hold" display="0" masterRel="nextClick" afterEffect="1"/>
                                        <p:tgtEl>
                                          <p:spTgt spid="13315">
                                            <p:txEl>
                                              <p:pRg st="0" end="0"/>
                                            </p:txEl>
                                          </p:spTgt>
                                        </p:tgtEl>
                                        <p:attrNameLst>
                                          <p:attrName>ppt_c</p:attrName>
                                        </p:attrNameLst>
                                      </p:cBhvr>
                                      <p:to>
                                        <a:schemeClr val="tx2"/>
                                      </p:to>
                                    </p:animClr>
                                  </p:sub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315">
                                            <p:txEl>
                                              <p:pRg st="1" end="1"/>
                                            </p:txEl>
                                          </p:spTgt>
                                        </p:tgtEl>
                                        <p:attrNameLst>
                                          <p:attrName>style.visibility</p:attrName>
                                        </p:attrNameLst>
                                      </p:cBhvr>
                                      <p:to>
                                        <p:strVal val="visible"/>
                                      </p:to>
                                    </p:set>
                                    <p:animEffect transition="in" filter="dissolve">
                                      <p:cBhvr>
                                        <p:cTn id="12" dur="500"/>
                                        <p:tgtEl>
                                          <p:spTgt spid="13315">
                                            <p:txEl>
                                              <p:pRg st="1" end="1"/>
                                            </p:txEl>
                                          </p:spTgt>
                                        </p:tgtEl>
                                      </p:cBhvr>
                                    </p:animEffect>
                                  </p:childTnLst>
                                  <p:subTnLst>
                                    <p:animClr clrSpc="rgb" dir="cw">
                                      <p:cBhvr override="childStyle">
                                        <p:cTn dur="1" fill="hold" display="0" masterRel="nextClick" afterEffect="1"/>
                                        <p:tgtEl>
                                          <p:spTgt spid="13315">
                                            <p:txEl>
                                              <p:pRg st="1" end="1"/>
                                            </p:txEl>
                                          </p:spTgt>
                                        </p:tgtEl>
                                        <p:attrNameLst>
                                          <p:attrName>ppt_c</p:attrName>
                                        </p:attrNameLst>
                                      </p:cBhvr>
                                      <p:to>
                                        <a:schemeClr val="tx2"/>
                                      </p:to>
                                    </p:animClr>
                                  </p:sub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315">
                                            <p:txEl>
                                              <p:pRg st="2" end="2"/>
                                            </p:txEl>
                                          </p:spTgt>
                                        </p:tgtEl>
                                        <p:attrNameLst>
                                          <p:attrName>style.visibility</p:attrName>
                                        </p:attrNameLst>
                                      </p:cBhvr>
                                      <p:to>
                                        <p:strVal val="visible"/>
                                      </p:to>
                                    </p:set>
                                    <p:animEffect transition="in" filter="dissolve">
                                      <p:cBhvr>
                                        <p:cTn id="17" dur="500"/>
                                        <p:tgtEl>
                                          <p:spTgt spid="13315">
                                            <p:txEl>
                                              <p:pRg st="2" end="2"/>
                                            </p:txEl>
                                          </p:spTgt>
                                        </p:tgtEl>
                                      </p:cBhvr>
                                    </p:animEffect>
                                  </p:childTnLst>
                                  <p:subTnLst>
                                    <p:animClr clrSpc="rgb" dir="cw">
                                      <p:cBhvr override="childStyle">
                                        <p:cTn dur="1" fill="hold" display="0" masterRel="nextClick" afterEffect="1"/>
                                        <p:tgtEl>
                                          <p:spTgt spid="13315">
                                            <p:txEl>
                                              <p:pRg st="2" end="2"/>
                                            </p:txEl>
                                          </p:spTgt>
                                        </p:tgtEl>
                                        <p:attrNameLst>
                                          <p:attrName>ppt_c</p:attrName>
                                        </p:attrNameLst>
                                      </p:cBhvr>
                                      <p:to>
                                        <a:schemeClr val="tx2"/>
                                      </p:to>
                                    </p:animClr>
                                  </p:sub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3315">
                                            <p:txEl>
                                              <p:pRg st="3" end="3"/>
                                            </p:txEl>
                                          </p:spTgt>
                                        </p:tgtEl>
                                        <p:attrNameLst>
                                          <p:attrName>style.visibility</p:attrName>
                                        </p:attrNameLst>
                                      </p:cBhvr>
                                      <p:to>
                                        <p:strVal val="visible"/>
                                      </p:to>
                                    </p:set>
                                    <p:animEffect transition="in" filter="dissolve">
                                      <p:cBhvr>
                                        <p:cTn id="22" dur="500"/>
                                        <p:tgtEl>
                                          <p:spTgt spid="13315">
                                            <p:txEl>
                                              <p:pRg st="3" end="3"/>
                                            </p:txEl>
                                          </p:spTgt>
                                        </p:tgtEl>
                                      </p:cBhvr>
                                    </p:animEffect>
                                  </p:childTnLst>
                                  <p:subTnLst>
                                    <p:animClr clrSpc="rgb" dir="cw">
                                      <p:cBhvr override="childStyle">
                                        <p:cTn dur="1" fill="hold" display="0" masterRel="nextClick" afterEffect="1"/>
                                        <p:tgtEl>
                                          <p:spTgt spid="13315">
                                            <p:txEl>
                                              <p:pRg st="3" end="3"/>
                                            </p:txEl>
                                          </p:spTgt>
                                        </p:tgtEl>
                                        <p:attrNameLst>
                                          <p:attrName>ppt_c</p:attrName>
                                        </p:attrNameLst>
                                      </p:cBhvr>
                                      <p:to>
                                        <a:schemeClr val="tx2"/>
                                      </p:to>
                                    </p:animClr>
                                  </p:sub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3315">
                                            <p:txEl>
                                              <p:pRg st="4" end="4"/>
                                            </p:txEl>
                                          </p:spTgt>
                                        </p:tgtEl>
                                        <p:attrNameLst>
                                          <p:attrName>style.visibility</p:attrName>
                                        </p:attrNameLst>
                                      </p:cBhvr>
                                      <p:to>
                                        <p:strVal val="visible"/>
                                      </p:to>
                                    </p:set>
                                    <p:animEffect transition="in" filter="dissolve">
                                      <p:cBhvr>
                                        <p:cTn id="27" dur="500"/>
                                        <p:tgtEl>
                                          <p:spTgt spid="13315">
                                            <p:txEl>
                                              <p:pRg st="4" end="4"/>
                                            </p:txEl>
                                          </p:spTgt>
                                        </p:tgtEl>
                                      </p:cBhvr>
                                    </p:animEffect>
                                  </p:childTnLst>
                                  <p:subTnLst>
                                    <p:animClr clrSpc="rgb" dir="cw">
                                      <p:cBhvr override="childStyle">
                                        <p:cTn dur="1" fill="hold" display="0" masterRel="nextClick" afterEffect="1"/>
                                        <p:tgtEl>
                                          <p:spTgt spid="13315">
                                            <p:txEl>
                                              <p:pRg st="4" end="4"/>
                                            </p:txEl>
                                          </p:spTgt>
                                        </p:tgtEl>
                                        <p:attrNameLst>
                                          <p:attrName>ppt_c</p:attrName>
                                        </p:attrNameLst>
                                      </p:cBhvr>
                                      <p:to>
                                        <a:schemeClr val="tx2"/>
                                      </p:to>
                                    </p:animClr>
                                  </p:sub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3315">
                                            <p:txEl>
                                              <p:pRg st="5" end="5"/>
                                            </p:txEl>
                                          </p:spTgt>
                                        </p:tgtEl>
                                        <p:attrNameLst>
                                          <p:attrName>style.visibility</p:attrName>
                                        </p:attrNameLst>
                                      </p:cBhvr>
                                      <p:to>
                                        <p:strVal val="visible"/>
                                      </p:to>
                                    </p:set>
                                    <p:animEffect transition="in" filter="dissolve">
                                      <p:cBhvr>
                                        <p:cTn id="32" dur="500"/>
                                        <p:tgtEl>
                                          <p:spTgt spid="13315">
                                            <p:txEl>
                                              <p:pRg st="5" end="5"/>
                                            </p:txEl>
                                          </p:spTgt>
                                        </p:tgtEl>
                                      </p:cBhvr>
                                    </p:animEffect>
                                  </p:childTnLst>
                                  <p:subTnLst>
                                    <p:animClr clrSpc="rgb" dir="cw">
                                      <p:cBhvr override="childStyle">
                                        <p:cTn dur="1" fill="hold" display="0" masterRel="nextClick" afterEffect="1"/>
                                        <p:tgtEl>
                                          <p:spTgt spid="13315">
                                            <p:txEl>
                                              <p:pRg st="5" end="5"/>
                                            </p:txEl>
                                          </p:spTgt>
                                        </p:tgtEl>
                                        <p:attrNameLst>
                                          <p:attrName>ppt_c</p:attrName>
                                        </p:attrNameLst>
                                      </p:cBhvr>
                                      <p:to>
                                        <a:schemeClr val="tx2"/>
                                      </p:to>
                                    </p:animClr>
                                  </p:sub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3315">
                                            <p:txEl>
                                              <p:pRg st="6" end="6"/>
                                            </p:txEl>
                                          </p:spTgt>
                                        </p:tgtEl>
                                        <p:attrNameLst>
                                          <p:attrName>style.visibility</p:attrName>
                                        </p:attrNameLst>
                                      </p:cBhvr>
                                      <p:to>
                                        <p:strVal val="visible"/>
                                      </p:to>
                                    </p:set>
                                    <p:animEffect transition="in" filter="dissolve">
                                      <p:cBhvr>
                                        <p:cTn id="37" dur="500"/>
                                        <p:tgtEl>
                                          <p:spTgt spid="13315">
                                            <p:txEl>
                                              <p:pRg st="6" end="6"/>
                                            </p:txEl>
                                          </p:spTgt>
                                        </p:tgtEl>
                                      </p:cBhvr>
                                    </p:animEffect>
                                  </p:childTnLst>
                                  <p:subTnLst>
                                    <p:animClr clrSpc="rgb" dir="cw">
                                      <p:cBhvr override="childStyle">
                                        <p:cTn dur="1" fill="hold" display="0" masterRel="nextClick" afterEffect="1"/>
                                        <p:tgtEl>
                                          <p:spTgt spid="13315">
                                            <p:txEl>
                                              <p:pRg st="6" end="6"/>
                                            </p:txEl>
                                          </p:spTgt>
                                        </p:tgtEl>
                                        <p:attrNameLst>
                                          <p:attrName>ppt_c</p:attrName>
                                        </p:attrNameLst>
                                      </p:cBhvr>
                                      <p:to>
                                        <a:schemeClr val="tx2"/>
                                      </p:to>
                                    </p:animClr>
                                  </p:sub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3315">
                                            <p:txEl>
                                              <p:pRg st="7" end="7"/>
                                            </p:txEl>
                                          </p:spTgt>
                                        </p:tgtEl>
                                        <p:attrNameLst>
                                          <p:attrName>style.visibility</p:attrName>
                                        </p:attrNameLst>
                                      </p:cBhvr>
                                      <p:to>
                                        <p:strVal val="visible"/>
                                      </p:to>
                                    </p:set>
                                    <p:animEffect transition="in" filter="dissolve">
                                      <p:cBhvr>
                                        <p:cTn id="42" dur="500"/>
                                        <p:tgtEl>
                                          <p:spTgt spid="13315">
                                            <p:txEl>
                                              <p:pRg st="7" end="7"/>
                                            </p:txEl>
                                          </p:spTgt>
                                        </p:tgtEl>
                                      </p:cBhvr>
                                    </p:animEffect>
                                  </p:childTnLst>
                                  <p:subTnLst>
                                    <p:animClr clrSpc="rgb" dir="cw">
                                      <p:cBhvr override="childStyle">
                                        <p:cTn dur="1" fill="hold" display="0" masterRel="nextClick" afterEffect="1"/>
                                        <p:tgtEl>
                                          <p:spTgt spid="13315">
                                            <p:txEl>
                                              <p:pRg st="7" end="7"/>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bldLvl="2"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en-US" b="1" dirty="0">
                <a:cs typeface="Times New Roman" pitchFamily="18" charset="0"/>
              </a:rPr>
              <a:t>Amplifier Saturation</a:t>
            </a:r>
          </a:p>
        </p:txBody>
      </p:sp>
      <p:sp>
        <p:nvSpPr>
          <p:cNvPr id="78851" name="Rectangle 3"/>
          <p:cNvSpPr>
            <a:spLocks noGrp="1" noChangeArrowheads="1"/>
          </p:cNvSpPr>
          <p:nvPr>
            <p:ph type="body" idx="1"/>
          </p:nvPr>
        </p:nvSpPr>
        <p:spPr>
          <a:xfrm>
            <a:off x="228600" y="1981200"/>
            <a:ext cx="4038600" cy="4724400"/>
          </a:xfrm>
        </p:spPr>
        <p:txBody>
          <a:bodyPr/>
          <a:lstStyle/>
          <a:p>
            <a:r>
              <a:rPr lang="en-US" sz="2000" dirty="0">
                <a:cs typeface="Times New Roman" pitchFamily="18" charset="0"/>
              </a:rPr>
              <a:t>With amplifiers, we call this </a:t>
            </a:r>
            <a:r>
              <a:rPr lang="en-US" sz="2000" b="1" u="sng" dirty="0">
                <a:cs typeface="Times New Roman" pitchFamily="18" charset="0"/>
              </a:rPr>
              <a:t>saturation</a:t>
            </a:r>
            <a:r>
              <a:rPr lang="en-US" sz="2000" dirty="0">
                <a:cs typeface="Times New Roman" pitchFamily="18" charset="0"/>
              </a:rPr>
              <a:t>.  The output voltage will not go higher than the higher power supply voltage, and will not go lower than the lower power supply voltage. </a:t>
            </a:r>
          </a:p>
          <a:p>
            <a:r>
              <a:rPr lang="en-US" sz="2400" dirty="0">
                <a:cs typeface="Times New Roman" pitchFamily="18" charset="0"/>
              </a:rPr>
              <a:t>A typical case is given in the following diagram, taken from the </a:t>
            </a:r>
            <a:r>
              <a:rPr lang="en-US" sz="2400" dirty="0" err="1">
                <a:cs typeface="Times New Roman" pitchFamily="18" charset="0"/>
              </a:rPr>
              <a:t>Hambley</a:t>
            </a:r>
            <a:r>
              <a:rPr lang="en-US" sz="2400" dirty="0">
                <a:cs typeface="Times New Roman" pitchFamily="18" charset="0"/>
              </a:rPr>
              <a:t> text, first edition. </a:t>
            </a:r>
          </a:p>
        </p:txBody>
      </p:sp>
      <p:sp>
        <p:nvSpPr>
          <p:cNvPr id="78853" name="Rectangle 5"/>
          <p:cNvSpPr>
            <a:spLocks noChangeArrowheads="1"/>
          </p:cNvSpPr>
          <p:nvPr/>
        </p:nvSpPr>
        <p:spPr bwMode="auto">
          <a:xfrm>
            <a:off x="1223963" y="266700"/>
            <a:ext cx="9144000" cy="0"/>
          </a:xfrm>
          <a:prstGeom prst="rect">
            <a:avLst/>
          </a:prstGeom>
          <a:noFill/>
          <a:ln w="12700">
            <a:noFill/>
            <a:miter lim="800000"/>
            <a:headEnd/>
            <a:tailEnd/>
          </a:ln>
          <a:effectLst/>
        </p:spPr>
        <p:txBody>
          <a:bodyPr>
            <a:spAutoFit/>
          </a:bodyPr>
          <a:lstStyle/>
          <a:p>
            <a:endParaRPr lang="en-US"/>
          </a:p>
        </p:txBody>
      </p:sp>
      <p:pic>
        <p:nvPicPr>
          <p:cNvPr id="78852" name="Picture 4"/>
          <p:cNvPicPr>
            <a:picLocks noChangeAspect="1" noChangeArrowheads="1"/>
          </p:cNvPicPr>
          <p:nvPr/>
        </p:nvPicPr>
        <p:blipFill>
          <a:blip r:embed="rId2" cstate="print"/>
          <a:srcRect b="7256"/>
          <a:stretch>
            <a:fillRect/>
          </a:stretch>
        </p:blipFill>
        <p:spPr bwMode="auto">
          <a:xfrm>
            <a:off x="4191000" y="2133600"/>
            <a:ext cx="4953000" cy="433863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8851">
                                            <p:txEl>
                                              <p:pRg st="0" end="0"/>
                                            </p:txEl>
                                          </p:spTgt>
                                        </p:tgtEl>
                                        <p:attrNameLst>
                                          <p:attrName>style.visibility</p:attrName>
                                        </p:attrNameLst>
                                      </p:cBhvr>
                                      <p:to>
                                        <p:strVal val="visible"/>
                                      </p:to>
                                    </p:set>
                                    <p:anim calcmode="lin" valueType="num">
                                      <p:cBhvr additive="base">
                                        <p:cTn id="7" dur="500" fill="hold"/>
                                        <p:tgtEl>
                                          <p:spTgt spid="7885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88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8851">
                                            <p:txEl>
                                              <p:pRg st="1" end="1"/>
                                            </p:txEl>
                                          </p:spTgt>
                                        </p:tgtEl>
                                        <p:attrNameLst>
                                          <p:attrName>style.visibility</p:attrName>
                                        </p:attrNameLst>
                                      </p:cBhvr>
                                      <p:to>
                                        <p:strVal val="visible"/>
                                      </p:to>
                                    </p:set>
                                    <p:anim calcmode="lin" valueType="num">
                                      <p:cBhvr additive="base">
                                        <p:cTn id="13" dur="500" fill="hold"/>
                                        <p:tgtEl>
                                          <p:spTgt spid="7885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885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1" grpId="0" build="p"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2667000" y="0"/>
            <a:ext cx="6477000" cy="762000"/>
          </a:xfrm>
        </p:spPr>
        <p:txBody>
          <a:bodyPr/>
          <a:lstStyle/>
          <a:p>
            <a:r>
              <a:rPr lang="en-US" b="1" dirty="0">
                <a:cs typeface="Times New Roman" pitchFamily="18" charset="0"/>
              </a:rPr>
              <a:t>Amplifier Saturation</a:t>
            </a:r>
          </a:p>
        </p:txBody>
      </p:sp>
      <p:sp>
        <p:nvSpPr>
          <p:cNvPr id="79876" name="Rectangle 4"/>
          <p:cNvSpPr>
            <a:spLocks noChangeArrowheads="1"/>
          </p:cNvSpPr>
          <p:nvPr/>
        </p:nvSpPr>
        <p:spPr bwMode="auto">
          <a:xfrm>
            <a:off x="1223963" y="266700"/>
            <a:ext cx="9144000" cy="0"/>
          </a:xfrm>
          <a:prstGeom prst="rect">
            <a:avLst/>
          </a:prstGeom>
          <a:noFill/>
          <a:ln w="12700">
            <a:noFill/>
            <a:miter lim="800000"/>
            <a:headEnd/>
            <a:tailEnd/>
          </a:ln>
          <a:effectLst/>
        </p:spPr>
        <p:txBody>
          <a:bodyPr>
            <a:spAutoFit/>
          </a:bodyPr>
          <a:lstStyle/>
          <a:p>
            <a:endParaRPr lang="en-US"/>
          </a:p>
        </p:txBody>
      </p:sp>
      <p:pic>
        <p:nvPicPr>
          <p:cNvPr id="79877" name="Picture 5"/>
          <p:cNvPicPr>
            <a:picLocks noChangeAspect="1" noChangeArrowheads="1"/>
          </p:cNvPicPr>
          <p:nvPr/>
        </p:nvPicPr>
        <p:blipFill>
          <a:blip r:embed="rId2" cstate="print"/>
          <a:srcRect b="6119"/>
          <a:stretch>
            <a:fillRect/>
          </a:stretch>
        </p:blipFill>
        <p:spPr bwMode="auto">
          <a:xfrm>
            <a:off x="1524000" y="990600"/>
            <a:ext cx="6015038" cy="5334000"/>
          </a:xfrm>
          <a:prstGeom prst="rect">
            <a:avLst/>
          </a:prstGeom>
          <a:noFill/>
        </p:spPr>
      </p:pic>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b="1" dirty="0">
                <a:cs typeface="Times New Roman" pitchFamily="18" charset="0"/>
              </a:rPr>
              <a:t>Amplifier Saturation</a:t>
            </a:r>
          </a:p>
        </p:txBody>
      </p:sp>
      <p:sp>
        <p:nvSpPr>
          <p:cNvPr id="80899" name="Rectangle 3"/>
          <p:cNvSpPr>
            <a:spLocks noGrp="1" noChangeArrowheads="1"/>
          </p:cNvSpPr>
          <p:nvPr>
            <p:ph type="body" idx="1"/>
          </p:nvPr>
        </p:nvSpPr>
        <p:spPr>
          <a:xfrm>
            <a:off x="228600" y="1981200"/>
            <a:ext cx="4038600" cy="4724400"/>
          </a:xfrm>
        </p:spPr>
        <p:txBody>
          <a:bodyPr/>
          <a:lstStyle/>
          <a:p>
            <a:r>
              <a:rPr lang="en-US" sz="2400" dirty="0">
                <a:cs typeface="Times New Roman" pitchFamily="18" charset="0"/>
              </a:rPr>
              <a:t>The Phoenician says: A </a:t>
            </a:r>
            <a:r>
              <a:rPr lang="en-US" sz="2400" b="1" dirty="0">
                <a:cs typeface="Times New Roman" pitchFamily="18" charset="0"/>
              </a:rPr>
              <a:t>transfer characteristic </a:t>
            </a:r>
            <a:r>
              <a:rPr lang="en-US" sz="2400" dirty="0">
                <a:cs typeface="Times New Roman" pitchFamily="18" charset="0"/>
              </a:rPr>
              <a:t>is a plot of the output versus the input.  It is usually, but not always, output voltage versus input voltage.  It could be output current versus input voltage, etc.  </a:t>
            </a:r>
          </a:p>
        </p:txBody>
      </p:sp>
      <p:sp>
        <p:nvSpPr>
          <p:cNvPr id="80900" name="Rectangle 4"/>
          <p:cNvSpPr>
            <a:spLocks noChangeArrowheads="1"/>
          </p:cNvSpPr>
          <p:nvPr/>
        </p:nvSpPr>
        <p:spPr bwMode="auto">
          <a:xfrm>
            <a:off x="1223963" y="266700"/>
            <a:ext cx="9144000" cy="0"/>
          </a:xfrm>
          <a:prstGeom prst="rect">
            <a:avLst/>
          </a:prstGeom>
          <a:noFill/>
          <a:ln w="12700">
            <a:noFill/>
            <a:miter lim="800000"/>
            <a:headEnd/>
            <a:tailEnd/>
          </a:ln>
          <a:effectLst/>
        </p:spPr>
        <p:txBody>
          <a:bodyPr>
            <a:spAutoFit/>
          </a:bodyPr>
          <a:lstStyle/>
          <a:p>
            <a:endParaRPr lang="en-US"/>
          </a:p>
        </p:txBody>
      </p:sp>
      <p:pic>
        <p:nvPicPr>
          <p:cNvPr id="80901" name="Picture 5"/>
          <p:cNvPicPr>
            <a:picLocks noChangeAspect="1" noChangeArrowheads="1"/>
          </p:cNvPicPr>
          <p:nvPr/>
        </p:nvPicPr>
        <p:blipFill>
          <a:blip r:embed="rId2" cstate="print"/>
          <a:srcRect b="6442"/>
          <a:stretch>
            <a:fillRect/>
          </a:stretch>
        </p:blipFill>
        <p:spPr bwMode="auto">
          <a:xfrm>
            <a:off x="4343400" y="2082800"/>
            <a:ext cx="4800600" cy="4241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0899">
                                            <p:txEl>
                                              <p:pRg st="0" end="0"/>
                                            </p:txEl>
                                          </p:spTgt>
                                        </p:tgtEl>
                                        <p:attrNameLst>
                                          <p:attrName>style.visibility</p:attrName>
                                        </p:attrNameLst>
                                      </p:cBhvr>
                                      <p:to>
                                        <p:strVal val="visible"/>
                                      </p:to>
                                    </p:set>
                                    <p:anim calcmode="lin" valueType="num">
                                      <p:cBhvr additive="base">
                                        <p:cTn id="7" dur="500" fill="hold"/>
                                        <p:tgtEl>
                                          <p:spTgt spid="808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089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9" grpId="0" build="p"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US" b="1" dirty="0">
                <a:cs typeface="Times New Roman" pitchFamily="18" charset="0"/>
              </a:rPr>
              <a:t>Amplifier Saturation</a:t>
            </a:r>
          </a:p>
        </p:txBody>
      </p:sp>
      <p:sp>
        <p:nvSpPr>
          <p:cNvPr id="81923" name="Rectangle 3"/>
          <p:cNvSpPr>
            <a:spLocks noGrp="1" noChangeArrowheads="1"/>
          </p:cNvSpPr>
          <p:nvPr>
            <p:ph type="body" idx="1"/>
          </p:nvPr>
        </p:nvSpPr>
        <p:spPr>
          <a:xfrm>
            <a:off x="228600" y="1981200"/>
            <a:ext cx="4038600" cy="4724400"/>
          </a:xfrm>
        </p:spPr>
        <p:txBody>
          <a:bodyPr/>
          <a:lstStyle/>
          <a:p>
            <a:r>
              <a:rPr lang="en-US" sz="2400" dirty="0">
                <a:cs typeface="Times New Roman" pitchFamily="18" charset="0"/>
              </a:rPr>
              <a:t>The saturation levels are close to, but generally not quite at, the power supply levels. Outside the linear region between the saturation levels, the amplifier will not act like an amplifier anymore. </a:t>
            </a:r>
          </a:p>
        </p:txBody>
      </p:sp>
      <p:sp>
        <p:nvSpPr>
          <p:cNvPr id="81924" name="Rectangle 4"/>
          <p:cNvSpPr>
            <a:spLocks noChangeArrowheads="1"/>
          </p:cNvSpPr>
          <p:nvPr/>
        </p:nvSpPr>
        <p:spPr bwMode="auto">
          <a:xfrm>
            <a:off x="1223963" y="266700"/>
            <a:ext cx="9144000" cy="0"/>
          </a:xfrm>
          <a:prstGeom prst="rect">
            <a:avLst/>
          </a:prstGeom>
          <a:noFill/>
          <a:ln w="12700">
            <a:noFill/>
            <a:miter lim="800000"/>
            <a:headEnd/>
            <a:tailEnd/>
          </a:ln>
          <a:effectLst/>
        </p:spPr>
        <p:txBody>
          <a:bodyPr>
            <a:spAutoFit/>
          </a:bodyPr>
          <a:lstStyle/>
          <a:p>
            <a:endParaRPr lang="en-US"/>
          </a:p>
        </p:txBody>
      </p:sp>
      <p:pic>
        <p:nvPicPr>
          <p:cNvPr id="81925" name="Picture 5"/>
          <p:cNvPicPr>
            <a:picLocks noChangeAspect="1" noChangeArrowheads="1"/>
          </p:cNvPicPr>
          <p:nvPr/>
        </p:nvPicPr>
        <p:blipFill>
          <a:blip r:embed="rId2" cstate="print"/>
          <a:srcRect b="6442"/>
          <a:stretch>
            <a:fillRect/>
          </a:stretch>
        </p:blipFill>
        <p:spPr bwMode="auto">
          <a:xfrm>
            <a:off x="4343400" y="2082800"/>
            <a:ext cx="4800600" cy="4241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1923">
                                            <p:txEl>
                                              <p:pRg st="0" end="0"/>
                                            </p:txEl>
                                          </p:spTgt>
                                        </p:tgtEl>
                                        <p:attrNameLst>
                                          <p:attrName>style.visibility</p:attrName>
                                        </p:attrNameLst>
                                      </p:cBhvr>
                                      <p:to>
                                        <p:strVal val="visible"/>
                                      </p:to>
                                    </p:set>
                                    <p:anim calcmode="lin" valueType="num">
                                      <p:cBhvr additive="base">
                                        <p:cTn id="7" dur="500" fill="hold"/>
                                        <p:tgtEl>
                                          <p:spTgt spid="819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192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3" grpId="0" build="p"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US" b="1" dirty="0">
                <a:cs typeface="Times New Roman" pitchFamily="18" charset="0"/>
              </a:rPr>
              <a:t>Amplifier Saturation</a:t>
            </a:r>
          </a:p>
        </p:txBody>
      </p:sp>
      <p:sp>
        <p:nvSpPr>
          <p:cNvPr id="82947" name="Rectangle 3"/>
          <p:cNvSpPr>
            <a:spLocks noGrp="1" noChangeArrowheads="1"/>
          </p:cNvSpPr>
          <p:nvPr>
            <p:ph type="body" idx="1"/>
          </p:nvPr>
        </p:nvSpPr>
        <p:spPr>
          <a:xfrm>
            <a:off x="228600" y="1981200"/>
            <a:ext cx="3505200" cy="4724400"/>
          </a:xfrm>
        </p:spPr>
        <p:txBody>
          <a:bodyPr/>
          <a:lstStyle/>
          <a:p>
            <a:r>
              <a:rPr lang="en-US" sz="2400" dirty="0">
                <a:cs typeface="Times New Roman" pitchFamily="18" charset="0"/>
              </a:rPr>
              <a:t>This diagram shows what happens to signals when an input which is too large is applied.  In this case, the output is distorted.  This form of distortion is called </a:t>
            </a:r>
            <a:r>
              <a:rPr lang="en-US" sz="2400" b="1" dirty="0">
                <a:cs typeface="Times New Roman" pitchFamily="18" charset="0"/>
              </a:rPr>
              <a:t>clipping</a:t>
            </a:r>
            <a:r>
              <a:rPr lang="en-US" sz="2400" dirty="0">
                <a:cs typeface="Times New Roman" pitchFamily="18" charset="0"/>
              </a:rPr>
              <a:t>.</a:t>
            </a:r>
          </a:p>
        </p:txBody>
      </p:sp>
      <p:sp>
        <p:nvSpPr>
          <p:cNvPr id="82948" name="Rectangle 4"/>
          <p:cNvSpPr>
            <a:spLocks noChangeArrowheads="1"/>
          </p:cNvSpPr>
          <p:nvPr/>
        </p:nvSpPr>
        <p:spPr bwMode="auto">
          <a:xfrm>
            <a:off x="1223963" y="266700"/>
            <a:ext cx="9144000" cy="0"/>
          </a:xfrm>
          <a:prstGeom prst="rect">
            <a:avLst/>
          </a:prstGeom>
          <a:noFill/>
          <a:ln w="12700">
            <a:noFill/>
            <a:miter lim="800000"/>
            <a:headEnd/>
            <a:tailEnd/>
          </a:ln>
          <a:effectLst/>
        </p:spPr>
        <p:txBody>
          <a:bodyPr>
            <a:spAutoFit/>
          </a:bodyPr>
          <a:lstStyle/>
          <a:p>
            <a:endParaRPr lang="en-US"/>
          </a:p>
        </p:txBody>
      </p:sp>
      <p:sp>
        <p:nvSpPr>
          <p:cNvPr id="82951" name="Rectangle 7"/>
          <p:cNvSpPr>
            <a:spLocks noChangeArrowheads="1"/>
          </p:cNvSpPr>
          <p:nvPr/>
        </p:nvSpPr>
        <p:spPr bwMode="auto">
          <a:xfrm>
            <a:off x="1147763" y="342900"/>
            <a:ext cx="9144000" cy="0"/>
          </a:xfrm>
          <a:prstGeom prst="rect">
            <a:avLst/>
          </a:prstGeom>
          <a:noFill/>
          <a:ln w="12700">
            <a:noFill/>
            <a:miter lim="800000"/>
            <a:headEnd/>
            <a:tailEnd/>
          </a:ln>
          <a:effectLst/>
        </p:spPr>
        <p:txBody>
          <a:bodyPr>
            <a:spAutoFit/>
          </a:bodyPr>
          <a:lstStyle/>
          <a:p>
            <a:endParaRPr lang="en-US"/>
          </a:p>
        </p:txBody>
      </p:sp>
      <p:pic>
        <p:nvPicPr>
          <p:cNvPr id="82950" name="Picture 6"/>
          <p:cNvPicPr>
            <a:picLocks noChangeAspect="1" noChangeArrowheads="1"/>
          </p:cNvPicPr>
          <p:nvPr/>
        </p:nvPicPr>
        <p:blipFill>
          <a:blip r:embed="rId2" cstate="print"/>
          <a:srcRect b="8025"/>
          <a:stretch>
            <a:fillRect/>
          </a:stretch>
        </p:blipFill>
        <p:spPr bwMode="auto">
          <a:xfrm>
            <a:off x="3733800" y="2373313"/>
            <a:ext cx="5410200" cy="448468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2947">
                                            <p:txEl>
                                              <p:pRg st="0" end="0"/>
                                            </p:txEl>
                                          </p:spTgt>
                                        </p:tgtEl>
                                        <p:attrNameLst>
                                          <p:attrName>style.visibility</p:attrName>
                                        </p:attrNameLst>
                                      </p:cBhvr>
                                      <p:to>
                                        <p:strVal val="visible"/>
                                      </p:to>
                                    </p:set>
                                    <p:anim calcmode="lin" valueType="num">
                                      <p:cBhvr additive="base">
                                        <p:cTn id="7" dur="500" fill="hold"/>
                                        <p:tgtEl>
                                          <p:spTgt spid="829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294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7" grpId="0" build="p" autoUpdateAnimBg="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2667000" y="0"/>
            <a:ext cx="6477000" cy="762000"/>
          </a:xfrm>
        </p:spPr>
        <p:txBody>
          <a:bodyPr/>
          <a:lstStyle/>
          <a:p>
            <a:r>
              <a:rPr lang="en-US" b="1" dirty="0">
                <a:cs typeface="Times New Roman" pitchFamily="18" charset="0"/>
              </a:rPr>
              <a:t>Amplifier Saturation</a:t>
            </a:r>
          </a:p>
        </p:txBody>
      </p:sp>
      <p:sp>
        <p:nvSpPr>
          <p:cNvPr id="83972" name="Rectangle 4"/>
          <p:cNvSpPr>
            <a:spLocks noChangeArrowheads="1"/>
          </p:cNvSpPr>
          <p:nvPr/>
        </p:nvSpPr>
        <p:spPr bwMode="auto">
          <a:xfrm>
            <a:off x="1223963" y="266700"/>
            <a:ext cx="9144000" cy="0"/>
          </a:xfrm>
          <a:prstGeom prst="rect">
            <a:avLst/>
          </a:prstGeom>
          <a:noFill/>
          <a:ln w="12700">
            <a:noFill/>
            <a:miter lim="800000"/>
            <a:headEnd/>
            <a:tailEnd/>
          </a:ln>
          <a:effectLst/>
        </p:spPr>
        <p:txBody>
          <a:bodyPr>
            <a:spAutoFit/>
          </a:bodyPr>
          <a:lstStyle/>
          <a:p>
            <a:endParaRPr lang="en-US"/>
          </a:p>
        </p:txBody>
      </p:sp>
      <p:sp>
        <p:nvSpPr>
          <p:cNvPr id="83973" name="Rectangle 5"/>
          <p:cNvSpPr>
            <a:spLocks noChangeArrowheads="1"/>
          </p:cNvSpPr>
          <p:nvPr/>
        </p:nvSpPr>
        <p:spPr bwMode="auto">
          <a:xfrm>
            <a:off x="1147763" y="342900"/>
            <a:ext cx="9144000" cy="0"/>
          </a:xfrm>
          <a:prstGeom prst="rect">
            <a:avLst/>
          </a:prstGeom>
          <a:noFill/>
          <a:ln w="12700">
            <a:noFill/>
            <a:miter lim="800000"/>
            <a:headEnd/>
            <a:tailEnd/>
          </a:ln>
          <a:effectLst/>
        </p:spPr>
        <p:txBody>
          <a:bodyPr>
            <a:spAutoFit/>
          </a:bodyPr>
          <a:lstStyle/>
          <a:p>
            <a:endParaRPr lang="en-US"/>
          </a:p>
        </p:txBody>
      </p:sp>
      <p:pic>
        <p:nvPicPr>
          <p:cNvPr id="83974" name="Picture 6"/>
          <p:cNvPicPr>
            <a:picLocks noChangeAspect="1" noChangeArrowheads="1"/>
          </p:cNvPicPr>
          <p:nvPr/>
        </p:nvPicPr>
        <p:blipFill>
          <a:blip r:embed="rId2" cstate="print"/>
          <a:srcRect b="8025"/>
          <a:stretch>
            <a:fillRect/>
          </a:stretch>
        </p:blipFill>
        <p:spPr bwMode="auto">
          <a:xfrm>
            <a:off x="990600" y="1046163"/>
            <a:ext cx="7010400" cy="5811837"/>
          </a:xfrm>
          <a:prstGeom prst="rect">
            <a:avLst/>
          </a:prstGeom>
          <a:noFill/>
        </p:spPr>
      </p:pic>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3048000" y="228600"/>
            <a:ext cx="5867400" cy="1143000"/>
          </a:xfrm>
        </p:spPr>
        <p:txBody>
          <a:bodyPr/>
          <a:lstStyle/>
          <a:p>
            <a:r>
              <a:rPr lang="en-US" b="1" dirty="0">
                <a:cs typeface="Times New Roman" pitchFamily="18" charset="0"/>
              </a:rPr>
              <a:t>Amplifier Saturation</a:t>
            </a:r>
          </a:p>
        </p:txBody>
      </p:sp>
      <p:sp>
        <p:nvSpPr>
          <p:cNvPr id="84995" name="Rectangle 3"/>
          <p:cNvSpPr>
            <a:spLocks noGrp="1" noChangeArrowheads="1"/>
          </p:cNvSpPr>
          <p:nvPr>
            <p:ph type="body" idx="1"/>
          </p:nvPr>
        </p:nvSpPr>
        <p:spPr>
          <a:xfrm>
            <a:off x="0" y="762000"/>
            <a:ext cx="2971800" cy="6096000"/>
          </a:xfrm>
        </p:spPr>
        <p:txBody>
          <a:bodyPr/>
          <a:lstStyle/>
          <a:p>
            <a:pPr marL="0" indent="3175">
              <a:lnSpc>
                <a:spcPct val="90000"/>
              </a:lnSpc>
              <a:buFontTx/>
              <a:buNone/>
            </a:pPr>
            <a:r>
              <a:rPr lang="en-US" sz="2000">
                <a:cs typeface="Times New Roman" pitchFamily="18" charset="0"/>
              </a:rPr>
              <a:t>Take care with our notation, starting immediately.  I believe that Hambley made an error in his choice of axis labels for the transfer characteristic.  The behavior being portrayed here is a total quantity, that includes signals and, in general, non-signals.  So, the transfer characteristics should be labelled as </a:t>
            </a:r>
            <a:r>
              <a:rPr lang="en-US" sz="2000" i="1">
                <a:cs typeface="Times New Roman" pitchFamily="18" charset="0"/>
              </a:rPr>
              <a:t>v</a:t>
            </a:r>
            <a:r>
              <a:rPr lang="en-US" sz="2000" i="1" baseline="-25000">
                <a:cs typeface="Times New Roman" pitchFamily="18" charset="0"/>
              </a:rPr>
              <a:t>O</a:t>
            </a:r>
            <a:r>
              <a:rPr lang="en-US" sz="2000">
                <a:cs typeface="Times New Roman" pitchFamily="18" charset="0"/>
              </a:rPr>
              <a:t> and </a:t>
            </a:r>
            <a:r>
              <a:rPr lang="en-US" sz="2000" i="1">
                <a:cs typeface="Times New Roman" pitchFamily="18" charset="0"/>
              </a:rPr>
              <a:t>v</a:t>
            </a:r>
            <a:r>
              <a:rPr lang="en-US" sz="2000" i="1" baseline="-25000">
                <a:cs typeface="Times New Roman" pitchFamily="18" charset="0"/>
              </a:rPr>
              <a:t>I</a:t>
            </a:r>
            <a:r>
              <a:rPr lang="en-US" sz="2000">
                <a:cs typeface="Times New Roman" pitchFamily="18" charset="0"/>
              </a:rPr>
              <a:t>.  The signals versus time, however, are signals, and are labelled appropriately (</a:t>
            </a:r>
            <a:r>
              <a:rPr lang="en-US" sz="2000" i="1">
                <a:cs typeface="Times New Roman" pitchFamily="18" charset="0"/>
              </a:rPr>
              <a:t>v</a:t>
            </a:r>
            <a:r>
              <a:rPr lang="en-US" sz="2000" i="1" baseline="-25000">
                <a:cs typeface="Times New Roman" pitchFamily="18" charset="0"/>
              </a:rPr>
              <a:t>o</a:t>
            </a:r>
            <a:r>
              <a:rPr lang="en-US" sz="2000">
                <a:cs typeface="Times New Roman" pitchFamily="18" charset="0"/>
              </a:rPr>
              <a:t> and </a:t>
            </a:r>
            <a:r>
              <a:rPr lang="en-US" sz="2000" i="1">
                <a:cs typeface="Times New Roman" pitchFamily="18" charset="0"/>
              </a:rPr>
              <a:t>v</a:t>
            </a:r>
            <a:r>
              <a:rPr lang="en-US" sz="2000" i="1" baseline="-25000">
                <a:cs typeface="Times New Roman" pitchFamily="18" charset="0"/>
              </a:rPr>
              <a:t>i</a:t>
            </a:r>
            <a:r>
              <a:rPr lang="en-US" sz="2000">
                <a:cs typeface="Times New Roman" pitchFamily="18" charset="0"/>
              </a:rPr>
              <a:t>).  Here is a corrected version.  Sedra and Smith follows this approach.</a:t>
            </a:r>
          </a:p>
        </p:txBody>
      </p:sp>
      <p:sp>
        <p:nvSpPr>
          <p:cNvPr id="84996" name="Rectangle 4"/>
          <p:cNvSpPr>
            <a:spLocks noChangeArrowheads="1"/>
          </p:cNvSpPr>
          <p:nvPr/>
        </p:nvSpPr>
        <p:spPr bwMode="auto">
          <a:xfrm>
            <a:off x="1223963" y="266700"/>
            <a:ext cx="9144000" cy="0"/>
          </a:xfrm>
          <a:prstGeom prst="rect">
            <a:avLst/>
          </a:prstGeom>
          <a:noFill/>
          <a:ln w="12700">
            <a:noFill/>
            <a:miter lim="800000"/>
            <a:headEnd/>
            <a:tailEnd/>
          </a:ln>
          <a:effectLst/>
        </p:spPr>
        <p:txBody>
          <a:bodyPr>
            <a:spAutoFit/>
          </a:bodyPr>
          <a:lstStyle/>
          <a:p>
            <a:endParaRPr lang="en-US"/>
          </a:p>
        </p:txBody>
      </p:sp>
      <p:sp>
        <p:nvSpPr>
          <p:cNvPr id="84997" name="Rectangle 5"/>
          <p:cNvSpPr>
            <a:spLocks noChangeArrowheads="1"/>
          </p:cNvSpPr>
          <p:nvPr/>
        </p:nvSpPr>
        <p:spPr bwMode="auto">
          <a:xfrm>
            <a:off x="1147763" y="342900"/>
            <a:ext cx="9144000" cy="0"/>
          </a:xfrm>
          <a:prstGeom prst="rect">
            <a:avLst/>
          </a:prstGeom>
          <a:noFill/>
          <a:ln w="12700">
            <a:noFill/>
            <a:miter lim="800000"/>
            <a:headEnd/>
            <a:tailEnd/>
          </a:ln>
          <a:effectLst/>
        </p:spPr>
        <p:txBody>
          <a:bodyPr>
            <a:spAutoFit/>
          </a:bodyPr>
          <a:lstStyle/>
          <a:p>
            <a:endParaRPr lang="en-US"/>
          </a:p>
        </p:txBody>
      </p:sp>
      <p:sp>
        <p:nvSpPr>
          <p:cNvPr id="85000" name="Rectangle 8"/>
          <p:cNvSpPr>
            <a:spLocks noChangeArrowheads="1"/>
          </p:cNvSpPr>
          <p:nvPr/>
        </p:nvSpPr>
        <p:spPr bwMode="auto">
          <a:xfrm>
            <a:off x="1147763" y="285750"/>
            <a:ext cx="9144000" cy="0"/>
          </a:xfrm>
          <a:prstGeom prst="rect">
            <a:avLst/>
          </a:prstGeom>
          <a:noFill/>
          <a:ln w="12700">
            <a:noFill/>
            <a:miter lim="800000"/>
            <a:headEnd/>
            <a:tailEnd/>
          </a:ln>
          <a:effectLst/>
        </p:spPr>
        <p:txBody>
          <a:bodyPr>
            <a:spAutoFit/>
          </a:bodyPr>
          <a:lstStyle/>
          <a:p>
            <a:endParaRPr lang="en-US"/>
          </a:p>
        </p:txBody>
      </p:sp>
      <p:graphicFrame>
        <p:nvGraphicFramePr>
          <p:cNvPr id="84999" name="Object 7"/>
          <p:cNvGraphicFramePr>
            <a:graphicFrameLocks noChangeAspect="1"/>
          </p:cNvGraphicFramePr>
          <p:nvPr/>
        </p:nvGraphicFramePr>
        <p:xfrm>
          <a:off x="3048000" y="1736725"/>
          <a:ext cx="6096000" cy="5121275"/>
        </p:xfrm>
        <a:graphic>
          <a:graphicData uri="http://schemas.openxmlformats.org/presentationml/2006/ole">
            <mc:AlternateContent xmlns:mc="http://schemas.openxmlformats.org/markup-compatibility/2006">
              <mc:Choice xmlns:v="urn:schemas-microsoft-com:vml" Requires="v">
                <p:oleObj r:id="rId2" imgW="5133975" imgH="4714875" progId="Word.Picture.8">
                  <p:embed/>
                </p:oleObj>
              </mc:Choice>
              <mc:Fallback>
                <p:oleObj r:id="rId2" imgW="5133975" imgH="4714875" progId="Word.Picture.8">
                  <p:embed/>
                  <p:pic>
                    <p:nvPicPr>
                      <p:cNvPr id="0" name="Picture 7"/>
                      <p:cNvPicPr>
                        <a:picLocks noChangeAspect="1" noChangeArrowheads="1"/>
                      </p:cNvPicPr>
                      <p:nvPr/>
                    </p:nvPicPr>
                    <p:blipFill>
                      <a:blip r:embed="rId3">
                        <a:extLst>
                          <a:ext uri="{28A0092B-C50C-407E-A947-70E740481C1C}">
                            <a14:useLocalDpi xmlns:a14="http://schemas.microsoft.com/office/drawing/2010/main" val="0"/>
                          </a:ext>
                        </a:extLst>
                      </a:blip>
                      <a:srcRect b="8485"/>
                      <a:stretch>
                        <a:fillRect/>
                      </a:stretch>
                    </p:blipFill>
                    <p:spPr bwMode="auto">
                      <a:xfrm>
                        <a:off x="3048000" y="1736725"/>
                        <a:ext cx="6096000" cy="5121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4995">
                                            <p:txEl>
                                              <p:pRg st="0" end="0"/>
                                            </p:txEl>
                                          </p:spTgt>
                                        </p:tgtEl>
                                        <p:attrNameLst>
                                          <p:attrName>style.visibility</p:attrName>
                                        </p:attrNameLst>
                                      </p:cBhvr>
                                      <p:to>
                                        <p:strVal val="visible"/>
                                      </p:to>
                                    </p:set>
                                    <p:anim calcmode="lin" valueType="num">
                                      <p:cBhvr additive="base">
                                        <p:cTn id="7" dur="500" fill="hold"/>
                                        <p:tgtEl>
                                          <p:spTgt spid="849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499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5" grpId="0" build="p" autoUpdateAnimBg="0"/>
    </p:bldLst>
  </p:timing>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n-US" b="1" dirty="0">
                <a:cs typeface="Times New Roman" pitchFamily="18" charset="0"/>
              </a:rPr>
              <a:t>Amplifier Saturation</a:t>
            </a:r>
          </a:p>
        </p:txBody>
      </p:sp>
      <p:sp>
        <p:nvSpPr>
          <p:cNvPr id="86019" name="Rectangle 3"/>
          <p:cNvSpPr>
            <a:spLocks noGrp="1" noChangeArrowheads="1"/>
          </p:cNvSpPr>
          <p:nvPr>
            <p:ph type="body" idx="1"/>
          </p:nvPr>
        </p:nvSpPr>
        <p:spPr>
          <a:xfrm>
            <a:off x="228600" y="1981200"/>
            <a:ext cx="3505200" cy="4724400"/>
          </a:xfrm>
        </p:spPr>
        <p:txBody>
          <a:bodyPr/>
          <a:lstStyle/>
          <a:p>
            <a:pPr marL="0" indent="0">
              <a:buFontTx/>
              <a:buNone/>
            </a:pPr>
            <a:r>
              <a:rPr lang="en-US" sz="2400" dirty="0">
                <a:cs typeface="Times New Roman" pitchFamily="18" charset="0"/>
              </a:rPr>
              <a:t>Look at this transfer characteristic.  Because the plot is a straight line, we call it a </a:t>
            </a:r>
            <a:r>
              <a:rPr lang="en-US" sz="2400" b="1" dirty="0">
                <a:cs typeface="Times New Roman" pitchFamily="18" charset="0"/>
              </a:rPr>
              <a:t>linear</a:t>
            </a:r>
            <a:r>
              <a:rPr lang="en-US" sz="2400" dirty="0">
                <a:cs typeface="Times New Roman" pitchFamily="18" charset="0"/>
              </a:rPr>
              <a:t> amplifier.  Actually, the amplifier is linear only in the range where the line is straight.  This is our first glimmer of the subject of nonlinear circuits, which is our next topic. </a:t>
            </a:r>
          </a:p>
        </p:txBody>
      </p:sp>
      <p:sp>
        <p:nvSpPr>
          <p:cNvPr id="86020" name="Rectangle 4"/>
          <p:cNvSpPr>
            <a:spLocks noChangeArrowheads="1"/>
          </p:cNvSpPr>
          <p:nvPr/>
        </p:nvSpPr>
        <p:spPr bwMode="auto">
          <a:xfrm>
            <a:off x="1223963" y="266700"/>
            <a:ext cx="9144000" cy="0"/>
          </a:xfrm>
          <a:prstGeom prst="rect">
            <a:avLst/>
          </a:prstGeom>
          <a:noFill/>
          <a:ln w="12700">
            <a:noFill/>
            <a:miter lim="800000"/>
            <a:headEnd/>
            <a:tailEnd/>
          </a:ln>
          <a:effectLst/>
        </p:spPr>
        <p:txBody>
          <a:bodyPr>
            <a:spAutoFit/>
          </a:bodyPr>
          <a:lstStyle/>
          <a:p>
            <a:endParaRPr lang="en-US"/>
          </a:p>
        </p:txBody>
      </p:sp>
      <p:sp>
        <p:nvSpPr>
          <p:cNvPr id="86021" name="Rectangle 5"/>
          <p:cNvSpPr>
            <a:spLocks noChangeArrowheads="1"/>
          </p:cNvSpPr>
          <p:nvPr/>
        </p:nvSpPr>
        <p:spPr bwMode="auto">
          <a:xfrm>
            <a:off x="1147763" y="342900"/>
            <a:ext cx="9144000" cy="0"/>
          </a:xfrm>
          <a:prstGeom prst="rect">
            <a:avLst/>
          </a:prstGeom>
          <a:noFill/>
          <a:ln w="12700">
            <a:noFill/>
            <a:miter lim="800000"/>
            <a:headEnd/>
            <a:tailEnd/>
          </a:ln>
          <a:effectLst/>
        </p:spPr>
        <p:txBody>
          <a:bodyPr>
            <a:spAutoFit/>
          </a:bodyPr>
          <a:lstStyle/>
          <a:p>
            <a:endParaRPr lang="en-US"/>
          </a:p>
        </p:txBody>
      </p:sp>
      <p:pic>
        <p:nvPicPr>
          <p:cNvPr id="86022" name="Picture 6"/>
          <p:cNvPicPr>
            <a:picLocks noChangeAspect="1" noChangeArrowheads="1"/>
          </p:cNvPicPr>
          <p:nvPr/>
        </p:nvPicPr>
        <p:blipFill>
          <a:blip r:embed="rId2" cstate="print"/>
          <a:srcRect b="8025"/>
          <a:stretch>
            <a:fillRect/>
          </a:stretch>
        </p:blipFill>
        <p:spPr bwMode="auto">
          <a:xfrm>
            <a:off x="3733800" y="2373313"/>
            <a:ext cx="5410200" cy="448468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6019">
                                            <p:txEl>
                                              <p:pRg st="0" end="0"/>
                                            </p:txEl>
                                          </p:spTgt>
                                        </p:tgtEl>
                                        <p:attrNameLst>
                                          <p:attrName>style.visibility</p:attrName>
                                        </p:attrNameLst>
                                      </p:cBhvr>
                                      <p:to>
                                        <p:strVal val="visible"/>
                                      </p:to>
                                    </p:set>
                                    <p:anim calcmode="lin" valueType="num">
                                      <p:cBhvr additive="base">
                                        <p:cTn id="7" dur="500" fill="hold"/>
                                        <p:tgtEl>
                                          <p:spTgt spid="860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601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9" grpId="0" build="p"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en-US" sz="3600">
                <a:cs typeface="Times New Roman" pitchFamily="18" charset="0"/>
              </a:rPr>
              <a:t>BIASING - a Fundamental Concept</a:t>
            </a:r>
          </a:p>
        </p:txBody>
      </p:sp>
      <p:sp>
        <p:nvSpPr>
          <p:cNvPr id="87043" name="Rectangle 3"/>
          <p:cNvSpPr>
            <a:spLocks noGrp="1" noChangeArrowheads="1"/>
          </p:cNvSpPr>
          <p:nvPr>
            <p:ph type="body" idx="1"/>
          </p:nvPr>
        </p:nvSpPr>
        <p:spPr>
          <a:xfrm>
            <a:off x="228600" y="1981200"/>
            <a:ext cx="4343400" cy="4724400"/>
          </a:xfrm>
        </p:spPr>
        <p:txBody>
          <a:bodyPr/>
          <a:lstStyle/>
          <a:p>
            <a:pPr marL="0" indent="0">
              <a:buFontTx/>
              <a:buNone/>
            </a:pPr>
            <a:r>
              <a:rPr lang="en-US" sz="2400" dirty="0">
                <a:cs typeface="Times New Roman" pitchFamily="18" charset="0"/>
              </a:rPr>
              <a:t>Many nonlinear networks can be treated as linear if used (or analyzed) only in areas of their characteristic curves where they are linear.  Typically these areas are not at zero values of voltage or current.  To get the device into this area, we apply a dc component of voltage or current to get it into that area.  This is called </a:t>
            </a:r>
            <a:r>
              <a:rPr lang="en-US" sz="2400" b="1" dirty="0">
                <a:cs typeface="Times New Roman" pitchFamily="18" charset="0"/>
              </a:rPr>
              <a:t>biasing</a:t>
            </a:r>
            <a:r>
              <a:rPr lang="en-US" sz="2400" dirty="0">
                <a:cs typeface="Times New Roman" pitchFamily="18" charset="0"/>
              </a:rPr>
              <a:t>.</a:t>
            </a:r>
          </a:p>
        </p:txBody>
      </p:sp>
      <p:sp>
        <p:nvSpPr>
          <p:cNvPr id="87044" name="Rectangle 4"/>
          <p:cNvSpPr>
            <a:spLocks noChangeArrowheads="1"/>
          </p:cNvSpPr>
          <p:nvPr/>
        </p:nvSpPr>
        <p:spPr bwMode="auto">
          <a:xfrm>
            <a:off x="1223963" y="266700"/>
            <a:ext cx="9144000" cy="0"/>
          </a:xfrm>
          <a:prstGeom prst="rect">
            <a:avLst/>
          </a:prstGeom>
          <a:noFill/>
          <a:ln w="12700">
            <a:noFill/>
            <a:miter lim="800000"/>
            <a:headEnd/>
            <a:tailEnd/>
          </a:ln>
          <a:effectLst/>
        </p:spPr>
        <p:txBody>
          <a:bodyPr>
            <a:spAutoFit/>
          </a:bodyPr>
          <a:lstStyle/>
          <a:p>
            <a:endParaRPr lang="en-US"/>
          </a:p>
        </p:txBody>
      </p:sp>
      <p:sp>
        <p:nvSpPr>
          <p:cNvPr id="87045" name="Rectangle 5"/>
          <p:cNvSpPr>
            <a:spLocks noChangeArrowheads="1"/>
          </p:cNvSpPr>
          <p:nvPr/>
        </p:nvSpPr>
        <p:spPr bwMode="auto">
          <a:xfrm>
            <a:off x="1147763" y="342900"/>
            <a:ext cx="9144000" cy="0"/>
          </a:xfrm>
          <a:prstGeom prst="rect">
            <a:avLst/>
          </a:prstGeom>
          <a:noFill/>
          <a:ln w="12700">
            <a:noFill/>
            <a:miter lim="800000"/>
            <a:headEnd/>
            <a:tailEnd/>
          </a:ln>
          <a:effectLst/>
        </p:spPr>
        <p:txBody>
          <a:bodyPr>
            <a:spAutoFit/>
          </a:bodyPr>
          <a:lstStyle/>
          <a:p>
            <a:endParaRPr lang="en-US"/>
          </a:p>
        </p:txBody>
      </p:sp>
      <p:pic>
        <p:nvPicPr>
          <p:cNvPr id="87046" name="Picture 6"/>
          <p:cNvPicPr>
            <a:picLocks noChangeAspect="1" noChangeArrowheads="1"/>
          </p:cNvPicPr>
          <p:nvPr/>
        </p:nvPicPr>
        <p:blipFill>
          <a:blip r:embed="rId2" cstate="print"/>
          <a:srcRect b="8025"/>
          <a:stretch>
            <a:fillRect/>
          </a:stretch>
        </p:blipFill>
        <p:spPr bwMode="auto">
          <a:xfrm>
            <a:off x="4724400" y="2438400"/>
            <a:ext cx="4419600" cy="36639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7043">
                                            <p:txEl>
                                              <p:pRg st="0" end="0"/>
                                            </p:txEl>
                                          </p:spTgt>
                                        </p:tgtEl>
                                        <p:attrNameLst>
                                          <p:attrName>style.visibility</p:attrName>
                                        </p:attrNameLst>
                                      </p:cBhvr>
                                      <p:to>
                                        <p:strVal val="visible"/>
                                      </p:to>
                                    </p:set>
                                    <p:anim calcmode="lin" valueType="num">
                                      <p:cBhvr additive="base">
                                        <p:cTn id="7" dur="500" fill="hold"/>
                                        <p:tgtEl>
                                          <p:spTgt spid="870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704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3" grpId="0" build="p"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US" sz="3600">
                <a:cs typeface="Times New Roman" pitchFamily="18" charset="0"/>
              </a:rPr>
              <a:t>BIASING</a:t>
            </a:r>
          </a:p>
        </p:txBody>
      </p:sp>
      <p:sp>
        <p:nvSpPr>
          <p:cNvPr id="88067" name="Rectangle 3"/>
          <p:cNvSpPr>
            <a:spLocks noGrp="1" noChangeArrowheads="1"/>
          </p:cNvSpPr>
          <p:nvPr>
            <p:ph type="body" idx="1"/>
          </p:nvPr>
        </p:nvSpPr>
        <p:spPr>
          <a:xfrm>
            <a:off x="228600" y="1981200"/>
            <a:ext cx="4343400" cy="4724400"/>
          </a:xfrm>
        </p:spPr>
        <p:txBody>
          <a:bodyPr/>
          <a:lstStyle/>
          <a:p>
            <a:pPr marL="0" indent="0">
              <a:buFontTx/>
              <a:buNone/>
            </a:pPr>
            <a:r>
              <a:rPr lang="en-US" sz="2400">
                <a:cs typeface="Times New Roman" pitchFamily="18" charset="0"/>
              </a:rPr>
              <a:t>We will look at this now in terms of amplifiers.  Later, we will generalize to the idea of biasing for devices as well.  So, we will return to this concept when we study diodes (two terminal device), and again when we study transistors (three terminal device). </a:t>
            </a:r>
          </a:p>
        </p:txBody>
      </p:sp>
      <p:sp>
        <p:nvSpPr>
          <p:cNvPr id="88068" name="Rectangle 4"/>
          <p:cNvSpPr>
            <a:spLocks noChangeArrowheads="1"/>
          </p:cNvSpPr>
          <p:nvPr/>
        </p:nvSpPr>
        <p:spPr bwMode="auto">
          <a:xfrm>
            <a:off x="1223963" y="266700"/>
            <a:ext cx="9144000" cy="0"/>
          </a:xfrm>
          <a:prstGeom prst="rect">
            <a:avLst/>
          </a:prstGeom>
          <a:noFill/>
          <a:ln w="12700">
            <a:noFill/>
            <a:miter lim="800000"/>
            <a:headEnd/>
            <a:tailEnd/>
          </a:ln>
          <a:effectLst/>
        </p:spPr>
        <p:txBody>
          <a:bodyPr>
            <a:spAutoFit/>
          </a:bodyPr>
          <a:lstStyle/>
          <a:p>
            <a:endParaRPr lang="en-US"/>
          </a:p>
        </p:txBody>
      </p:sp>
      <p:sp>
        <p:nvSpPr>
          <p:cNvPr id="88069" name="Rectangle 5"/>
          <p:cNvSpPr>
            <a:spLocks noChangeArrowheads="1"/>
          </p:cNvSpPr>
          <p:nvPr/>
        </p:nvSpPr>
        <p:spPr bwMode="auto">
          <a:xfrm>
            <a:off x="1147763" y="342900"/>
            <a:ext cx="9144000" cy="0"/>
          </a:xfrm>
          <a:prstGeom prst="rect">
            <a:avLst/>
          </a:prstGeom>
          <a:noFill/>
          <a:ln w="12700">
            <a:noFill/>
            <a:miter lim="800000"/>
            <a:headEnd/>
            <a:tailEnd/>
          </a:ln>
          <a:effectLst/>
        </p:spPr>
        <p:txBody>
          <a:bodyPr>
            <a:spAutoFit/>
          </a:bodyPr>
          <a:lstStyle/>
          <a:p>
            <a:endParaRPr lang="en-US"/>
          </a:p>
        </p:txBody>
      </p:sp>
      <p:pic>
        <p:nvPicPr>
          <p:cNvPr id="88070" name="Picture 6"/>
          <p:cNvPicPr>
            <a:picLocks noChangeAspect="1" noChangeArrowheads="1"/>
          </p:cNvPicPr>
          <p:nvPr/>
        </p:nvPicPr>
        <p:blipFill>
          <a:blip r:embed="rId2" cstate="print"/>
          <a:srcRect b="8025"/>
          <a:stretch>
            <a:fillRect/>
          </a:stretch>
        </p:blipFill>
        <p:spPr bwMode="auto">
          <a:xfrm>
            <a:off x="4724400" y="2438400"/>
            <a:ext cx="4419600" cy="36639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8067">
                                            <p:txEl>
                                              <p:pRg st="0" end="0"/>
                                            </p:txEl>
                                          </p:spTgt>
                                        </p:tgtEl>
                                        <p:attrNameLst>
                                          <p:attrName>style.visibility</p:attrName>
                                        </p:attrNameLst>
                                      </p:cBhvr>
                                      <p:to>
                                        <p:strVal val="visible"/>
                                      </p:to>
                                    </p:set>
                                    <p:anim calcmode="lin" valueType="num">
                                      <p:cBhvr additive="base">
                                        <p:cTn id="7" dur="500" fill="hold"/>
                                        <p:tgtEl>
                                          <p:spTgt spid="880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806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7"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noFill/>
          <a:ln/>
        </p:spPr>
        <p:txBody>
          <a:bodyPr lIns="90488" tIns="44450" rIns="90488" bIns="44450"/>
          <a:lstStyle/>
          <a:p>
            <a:r>
              <a:rPr lang="en-US"/>
              <a:t>Engineering Approximations</a:t>
            </a:r>
          </a:p>
        </p:txBody>
      </p:sp>
      <p:sp>
        <p:nvSpPr>
          <p:cNvPr id="17411" name="Rectangle 3"/>
          <p:cNvSpPr>
            <a:spLocks noGrp="1" noChangeArrowheads="1"/>
          </p:cNvSpPr>
          <p:nvPr>
            <p:ph type="body" idx="1"/>
          </p:nvPr>
        </p:nvSpPr>
        <p:spPr>
          <a:xfrm>
            <a:off x="685800" y="1981200"/>
            <a:ext cx="7772400" cy="4648200"/>
          </a:xfrm>
          <a:noFill/>
          <a:ln/>
        </p:spPr>
        <p:txBody>
          <a:bodyPr lIns="90488" tIns="44450" rIns="90488" bIns="44450"/>
          <a:lstStyle/>
          <a:p>
            <a:pPr>
              <a:lnSpc>
                <a:spcPct val="90000"/>
              </a:lnSpc>
            </a:pPr>
            <a:r>
              <a:rPr lang="en-US" sz="2800"/>
              <a:t>Isn't an engineer who doesn't approximate a better engineer?  </a:t>
            </a:r>
          </a:p>
          <a:p>
            <a:pPr lvl="1">
              <a:lnSpc>
                <a:spcPct val="90000"/>
              </a:lnSpc>
            </a:pPr>
            <a:r>
              <a:rPr lang="en-US" sz="2400"/>
              <a:t>Answer:  No!  Usually, an engineer who doesn't approximate is a worse engineer.</a:t>
            </a:r>
          </a:p>
          <a:p>
            <a:pPr>
              <a:lnSpc>
                <a:spcPct val="90000"/>
              </a:lnSpc>
            </a:pPr>
            <a:r>
              <a:rPr lang="en-US" sz="2800"/>
              <a:t>What is the answer to a question that Dr. Dave asks, that starts with “Isn't”?  </a:t>
            </a:r>
          </a:p>
          <a:p>
            <a:pPr lvl="1">
              <a:lnSpc>
                <a:spcPct val="90000"/>
              </a:lnSpc>
            </a:pPr>
            <a:r>
              <a:rPr lang="en-US" sz="2400"/>
              <a:t>Answer.  No!</a:t>
            </a:r>
          </a:p>
          <a:p>
            <a:pPr>
              <a:lnSpc>
                <a:spcPct val="90000"/>
              </a:lnSpc>
            </a:pPr>
            <a:r>
              <a:rPr lang="en-US" sz="2800"/>
              <a:t>The engineering value system works like this:  </a:t>
            </a:r>
            <a:r>
              <a:rPr lang="en-US" sz="2800">
                <a:solidFill>
                  <a:schemeClr val="tx2"/>
                </a:solidFill>
              </a:rPr>
              <a:t>The fastest, legal and ethical method that gives me an answer which is accurate enough, is the best method.</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dissolve">
                                      <p:cBhvr>
                                        <p:cTn id="7" dur="500"/>
                                        <p:tgtEl>
                                          <p:spTgt spid="17411">
                                            <p:txEl>
                                              <p:pRg st="0" end="0"/>
                                            </p:txEl>
                                          </p:spTgt>
                                        </p:tgtEl>
                                      </p:cBhvr>
                                    </p:animEffect>
                                  </p:childTnLst>
                                  <p:subTnLst>
                                    <p:animClr clrSpc="rgb" dir="cw">
                                      <p:cBhvr override="childStyle">
                                        <p:cTn dur="1" fill="hold" display="0" masterRel="nextClick" afterEffect="1"/>
                                        <p:tgtEl>
                                          <p:spTgt spid="17411">
                                            <p:txEl>
                                              <p:pRg st="0" end="0"/>
                                            </p:txEl>
                                          </p:spTgt>
                                        </p:tgtEl>
                                        <p:attrNameLst>
                                          <p:attrName>ppt_c</p:attrName>
                                        </p:attrNameLst>
                                      </p:cBhvr>
                                      <p:to>
                                        <a:schemeClr val="tx2"/>
                                      </p:to>
                                    </p:animClr>
                                  </p:sub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Effect transition="in" filter="dissolve">
                                      <p:cBhvr>
                                        <p:cTn id="12" dur="500"/>
                                        <p:tgtEl>
                                          <p:spTgt spid="17411">
                                            <p:txEl>
                                              <p:pRg st="1" end="1"/>
                                            </p:txEl>
                                          </p:spTgt>
                                        </p:tgtEl>
                                      </p:cBhvr>
                                    </p:animEffect>
                                  </p:childTnLst>
                                  <p:subTnLst>
                                    <p:animClr clrSpc="rgb" dir="cw">
                                      <p:cBhvr override="childStyle">
                                        <p:cTn dur="1" fill="hold" display="0" masterRel="nextClick" afterEffect="1"/>
                                        <p:tgtEl>
                                          <p:spTgt spid="17411">
                                            <p:txEl>
                                              <p:pRg st="1" end="1"/>
                                            </p:txEl>
                                          </p:spTgt>
                                        </p:tgtEl>
                                        <p:attrNameLst>
                                          <p:attrName>ppt_c</p:attrName>
                                        </p:attrNameLst>
                                      </p:cBhvr>
                                      <p:to>
                                        <a:schemeClr val="tx2"/>
                                      </p:to>
                                    </p:animClr>
                                  </p:sub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7411">
                                            <p:txEl>
                                              <p:pRg st="2" end="2"/>
                                            </p:txEl>
                                          </p:spTgt>
                                        </p:tgtEl>
                                        <p:attrNameLst>
                                          <p:attrName>style.visibility</p:attrName>
                                        </p:attrNameLst>
                                      </p:cBhvr>
                                      <p:to>
                                        <p:strVal val="visible"/>
                                      </p:to>
                                    </p:set>
                                    <p:animEffect transition="in" filter="dissolve">
                                      <p:cBhvr>
                                        <p:cTn id="17" dur="500"/>
                                        <p:tgtEl>
                                          <p:spTgt spid="17411">
                                            <p:txEl>
                                              <p:pRg st="2" end="2"/>
                                            </p:txEl>
                                          </p:spTgt>
                                        </p:tgtEl>
                                      </p:cBhvr>
                                    </p:animEffect>
                                  </p:childTnLst>
                                  <p:subTnLst>
                                    <p:animClr clrSpc="rgb" dir="cw">
                                      <p:cBhvr override="childStyle">
                                        <p:cTn dur="1" fill="hold" display="0" masterRel="nextClick" afterEffect="1"/>
                                        <p:tgtEl>
                                          <p:spTgt spid="17411">
                                            <p:txEl>
                                              <p:pRg st="2" end="2"/>
                                            </p:txEl>
                                          </p:spTgt>
                                        </p:tgtEl>
                                        <p:attrNameLst>
                                          <p:attrName>ppt_c</p:attrName>
                                        </p:attrNameLst>
                                      </p:cBhvr>
                                      <p:to>
                                        <a:schemeClr val="tx2"/>
                                      </p:to>
                                    </p:animClr>
                                  </p:sub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7411">
                                            <p:txEl>
                                              <p:pRg st="3" end="3"/>
                                            </p:txEl>
                                          </p:spTgt>
                                        </p:tgtEl>
                                        <p:attrNameLst>
                                          <p:attrName>style.visibility</p:attrName>
                                        </p:attrNameLst>
                                      </p:cBhvr>
                                      <p:to>
                                        <p:strVal val="visible"/>
                                      </p:to>
                                    </p:set>
                                    <p:animEffect transition="in" filter="dissolve">
                                      <p:cBhvr>
                                        <p:cTn id="22" dur="500"/>
                                        <p:tgtEl>
                                          <p:spTgt spid="17411">
                                            <p:txEl>
                                              <p:pRg st="3" end="3"/>
                                            </p:txEl>
                                          </p:spTgt>
                                        </p:tgtEl>
                                      </p:cBhvr>
                                    </p:animEffect>
                                  </p:childTnLst>
                                  <p:subTnLst>
                                    <p:animClr clrSpc="rgb" dir="cw">
                                      <p:cBhvr override="childStyle">
                                        <p:cTn dur="1" fill="hold" display="0" masterRel="nextClick" afterEffect="1"/>
                                        <p:tgtEl>
                                          <p:spTgt spid="17411">
                                            <p:txEl>
                                              <p:pRg st="3" end="3"/>
                                            </p:txEl>
                                          </p:spTgt>
                                        </p:tgtEl>
                                        <p:attrNameLst>
                                          <p:attrName>ppt_c</p:attrName>
                                        </p:attrNameLst>
                                      </p:cBhvr>
                                      <p:to>
                                        <a:schemeClr val="tx2"/>
                                      </p:to>
                                    </p:animClr>
                                  </p:sub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7411">
                                            <p:txEl>
                                              <p:pRg st="4" end="4"/>
                                            </p:txEl>
                                          </p:spTgt>
                                        </p:tgtEl>
                                        <p:attrNameLst>
                                          <p:attrName>style.visibility</p:attrName>
                                        </p:attrNameLst>
                                      </p:cBhvr>
                                      <p:to>
                                        <p:strVal val="visible"/>
                                      </p:to>
                                    </p:set>
                                    <p:animEffect transition="in" filter="dissolve">
                                      <p:cBhvr>
                                        <p:cTn id="27" dur="500"/>
                                        <p:tgtEl>
                                          <p:spTgt spid="17411">
                                            <p:txEl>
                                              <p:pRg st="4" end="4"/>
                                            </p:txEl>
                                          </p:spTgt>
                                        </p:tgtEl>
                                      </p:cBhvr>
                                    </p:animEffect>
                                  </p:childTnLst>
                                  <p:subTnLst>
                                    <p:animClr clrSpc="rgb" dir="cw">
                                      <p:cBhvr override="childStyle">
                                        <p:cTn dur="1" fill="hold" display="0" masterRel="nextClick" afterEffect="1"/>
                                        <p:tgtEl>
                                          <p:spTgt spid="17411">
                                            <p:txEl>
                                              <p:pRg st="4" end="4"/>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bldLvl="2" autoUpdateAnimBg="0"/>
    </p:bldLst>
  </p:timing>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685800" y="304800"/>
            <a:ext cx="7772400" cy="1143000"/>
          </a:xfrm>
        </p:spPr>
        <p:txBody>
          <a:bodyPr/>
          <a:lstStyle/>
          <a:p>
            <a:r>
              <a:rPr lang="en-US" sz="3600">
                <a:cs typeface="Times New Roman" pitchFamily="18" charset="0"/>
              </a:rPr>
              <a:t>BIASING</a:t>
            </a:r>
          </a:p>
        </p:txBody>
      </p:sp>
      <p:sp>
        <p:nvSpPr>
          <p:cNvPr id="89091" name="Rectangle 3"/>
          <p:cNvSpPr>
            <a:spLocks noGrp="1" noChangeArrowheads="1"/>
          </p:cNvSpPr>
          <p:nvPr>
            <p:ph type="body" idx="1"/>
          </p:nvPr>
        </p:nvSpPr>
        <p:spPr>
          <a:xfrm>
            <a:off x="228600" y="1371600"/>
            <a:ext cx="4343400" cy="5334000"/>
          </a:xfrm>
        </p:spPr>
        <p:txBody>
          <a:bodyPr/>
          <a:lstStyle/>
          <a:p>
            <a:pPr marL="0" indent="0">
              <a:lnSpc>
                <a:spcPct val="90000"/>
              </a:lnSpc>
              <a:buFontTx/>
              <a:buNone/>
            </a:pPr>
            <a:r>
              <a:rPr lang="en-US" sz="2400" dirty="0">
                <a:cs typeface="Times New Roman" pitchFamily="18" charset="0"/>
              </a:rPr>
              <a:t>Once biased into a region with straight line characteristic curves, a </a:t>
            </a:r>
            <a:r>
              <a:rPr lang="en-US" sz="2400" b="1" dirty="0">
                <a:cs typeface="Times New Roman" pitchFamily="18" charset="0"/>
              </a:rPr>
              <a:t>nonlinear amplifier</a:t>
            </a:r>
            <a:r>
              <a:rPr lang="en-US" sz="2400" dirty="0">
                <a:cs typeface="Times New Roman" pitchFamily="18" charset="0"/>
              </a:rPr>
              <a:t> can be treated as a </a:t>
            </a:r>
            <a:r>
              <a:rPr lang="en-US" sz="2400" b="1" dirty="0">
                <a:cs typeface="Times New Roman" pitchFamily="18" charset="0"/>
              </a:rPr>
              <a:t>linear amplifier</a:t>
            </a:r>
            <a:r>
              <a:rPr lang="en-US" sz="2400" dirty="0">
                <a:cs typeface="Times New Roman" pitchFamily="18" charset="0"/>
              </a:rPr>
              <a:t>.  Then, all the linear circuit analysis techniques that we used in the Circuit Analysis (ECE 2201 and 2202) courses will be applicable, as long as we use small enough signals so that we don't leave this special area.  Note again that this is a concept tied into the notion of signals, or voltages and currents that are changing with time. </a:t>
            </a:r>
          </a:p>
        </p:txBody>
      </p:sp>
      <p:sp>
        <p:nvSpPr>
          <p:cNvPr id="89092" name="Rectangle 4"/>
          <p:cNvSpPr>
            <a:spLocks noChangeArrowheads="1"/>
          </p:cNvSpPr>
          <p:nvPr/>
        </p:nvSpPr>
        <p:spPr bwMode="auto">
          <a:xfrm>
            <a:off x="1223963" y="266700"/>
            <a:ext cx="9144000" cy="0"/>
          </a:xfrm>
          <a:prstGeom prst="rect">
            <a:avLst/>
          </a:prstGeom>
          <a:noFill/>
          <a:ln w="12700">
            <a:noFill/>
            <a:miter lim="800000"/>
            <a:headEnd/>
            <a:tailEnd/>
          </a:ln>
          <a:effectLst/>
        </p:spPr>
        <p:txBody>
          <a:bodyPr>
            <a:spAutoFit/>
          </a:bodyPr>
          <a:lstStyle/>
          <a:p>
            <a:endParaRPr lang="en-US"/>
          </a:p>
        </p:txBody>
      </p:sp>
      <p:sp>
        <p:nvSpPr>
          <p:cNvPr id="89093" name="Rectangle 5"/>
          <p:cNvSpPr>
            <a:spLocks noChangeArrowheads="1"/>
          </p:cNvSpPr>
          <p:nvPr/>
        </p:nvSpPr>
        <p:spPr bwMode="auto">
          <a:xfrm>
            <a:off x="1147763" y="342900"/>
            <a:ext cx="9144000" cy="0"/>
          </a:xfrm>
          <a:prstGeom prst="rect">
            <a:avLst/>
          </a:prstGeom>
          <a:noFill/>
          <a:ln w="12700">
            <a:noFill/>
            <a:miter lim="800000"/>
            <a:headEnd/>
            <a:tailEnd/>
          </a:ln>
          <a:effectLst/>
        </p:spPr>
        <p:txBody>
          <a:bodyPr>
            <a:spAutoFit/>
          </a:bodyPr>
          <a:lstStyle/>
          <a:p>
            <a:endParaRPr lang="en-US"/>
          </a:p>
        </p:txBody>
      </p:sp>
      <p:pic>
        <p:nvPicPr>
          <p:cNvPr id="89094" name="Picture 6"/>
          <p:cNvPicPr>
            <a:picLocks noChangeAspect="1" noChangeArrowheads="1"/>
          </p:cNvPicPr>
          <p:nvPr/>
        </p:nvPicPr>
        <p:blipFill>
          <a:blip r:embed="rId2" cstate="print"/>
          <a:srcRect b="8025"/>
          <a:stretch>
            <a:fillRect/>
          </a:stretch>
        </p:blipFill>
        <p:spPr bwMode="auto">
          <a:xfrm>
            <a:off x="4724400" y="2438400"/>
            <a:ext cx="4419600" cy="36639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9091">
                                            <p:txEl>
                                              <p:pRg st="0" end="0"/>
                                            </p:txEl>
                                          </p:spTgt>
                                        </p:tgtEl>
                                        <p:attrNameLst>
                                          <p:attrName>style.visibility</p:attrName>
                                        </p:attrNameLst>
                                      </p:cBhvr>
                                      <p:to>
                                        <p:strVal val="visible"/>
                                      </p:to>
                                    </p:set>
                                    <p:anim calcmode="lin" valueType="num">
                                      <p:cBhvr additive="base">
                                        <p:cTn id="7" dur="500" fill="hold"/>
                                        <p:tgtEl>
                                          <p:spTgt spid="8909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909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1" grpId="0" build="p" autoUpdateAnimBg="0"/>
    </p:bldLst>
  </p:timing>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685800" y="304800"/>
            <a:ext cx="7772400" cy="1143000"/>
          </a:xfrm>
        </p:spPr>
        <p:txBody>
          <a:bodyPr/>
          <a:lstStyle/>
          <a:p>
            <a:r>
              <a:rPr lang="en-US" sz="3600">
                <a:cs typeface="Times New Roman" pitchFamily="18" charset="0"/>
              </a:rPr>
              <a:t>BIASING</a:t>
            </a:r>
          </a:p>
        </p:txBody>
      </p:sp>
      <p:sp>
        <p:nvSpPr>
          <p:cNvPr id="90115" name="Rectangle 3"/>
          <p:cNvSpPr>
            <a:spLocks noGrp="1" noChangeArrowheads="1"/>
          </p:cNvSpPr>
          <p:nvPr>
            <p:ph type="body" idx="1"/>
          </p:nvPr>
        </p:nvSpPr>
        <p:spPr>
          <a:xfrm>
            <a:off x="228600" y="1371600"/>
            <a:ext cx="4343400" cy="5334000"/>
          </a:xfrm>
        </p:spPr>
        <p:txBody>
          <a:bodyPr/>
          <a:lstStyle/>
          <a:p>
            <a:pPr marL="0" indent="0">
              <a:buFontTx/>
              <a:buNone/>
            </a:pPr>
            <a:r>
              <a:rPr lang="en-US" sz="2400" dirty="0">
                <a:cs typeface="Times New Roman" pitchFamily="18" charset="0"/>
              </a:rPr>
              <a:t>	These small enough signals are defined as </a:t>
            </a:r>
            <a:r>
              <a:rPr lang="en-US" sz="2400" b="1" dirty="0">
                <a:cs typeface="Times New Roman" pitchFamily="18" charset="0"/>
              </a:rPr>
              <a:t>small signals</a:t>
            </a:r>
            <a:r>
              <a:rPr lang="en-US" sz="2400" dirty="0">
                <a:cs typeface="Times New Roman" pitchFamily="18" charset="0"/>
              </a:rPr>
              <a:t>.  The Phoenician tries to be clear when he/she can.</a:t>
            </a:r>
          </a:p>
          <a:p>
            <a:pPr marL="0" indent="0">
              <a:buFontTx/>
              <a:buNone/>
            </a:pPr>
            <a:r>
              <a:rPr lang="en-US" sz="2400" dirty="0">
                <a:cs typeface="Times New Roman" pitchFamily="18" charset="0"/>
              </a:rPr>
              <a:t> 	The dc component that we add is called the </a:t>
            </a:r>
            <a:r>
              <a:rPr lang="en-US" sz="2400" b="1" dirty="0">
                <a:cs typeface="Times New Roman" pitchFamily="18" charset="0"/>
              </a:rPr>
              <a:t>quiescent point</a:t>
            </a:r>
            <a:r>
              <a:rPr lang="en-US" sz="2400" dirty="0">
                <a:cs typeface="Times New Roman" pitchFamily="18" charset="0"/>
              </a:rPr>
              <a:t>, or </a:t>
            </a:r>
            <a:r>
              <a:rPr lang="en-US" sz="2400" b="1" dirty="0">
                <a:cs typeface="Times New Roman" pitchFamily="18" charset="0"/>
              </a:rPr>
              <a:t>Q point</a:t>
            </a:r>
            <a:r>
              <a:rPr lang="en-US" sz="2400" dirty="0">
                <a:cs typeface="Times New Roman" pitchFamily="18" charset="0"/>
              </a:rPr>
              <a:t>, since it is the value for no signal (when nothing happens, and all is quiet).  The region around the quiescent point in the characteristic curve where the network remains linear is called the </a:t>
            </a:r>
            <a:r>
              <a:rPr lang="en-US" sz="2400" b="1" dirty="0">
                <a:cs typeface="Times New Roman" pitchFamily="18" charset="0"/>
              </a:rPr>
              <a:t>operating region</a:t>
            </a:r>
            <a:r>
              <a:rPr lang="en-US" sz="2400" dirty="0">
                <a:cs typeface="Times New Roman" pitchFamily="18" charset="0"/>
              </a:rPr>
              <a:t>. </a:t>
            </a:r>
          </a:p>
        </p:txBody>
      </p:sp>
      <p:sp>
        <p:nvSpPr>
          <p:cNvPr id="90116" name="Rectangle 4"/>
          <p:cNvSpPr>
            <a:spLocks noChangeArrowheads="1"/>
          </p:cNvSpPr>
          <p:nvPr/>
        </p:nvSpPr>
        <p:spPr bwMode="auto">
          <a:xfrm>
            <a:off x="1223963" y="266700"/>
            <a:ext cx="9144000" cy="0"/>
          </a:xfrm>
          <a:prstGeom prst="rect">
            <a:avLst/>
          </a:prstGeom>
          <a:noFill/>
          <a:ln w="12700">
            <a:noFill/>
            <a:miter lim="800000"/>
            <a:headEnd/>
            <a:tailEnd/>
          </a:ln>
          <a:effectLst/>
        </p:spPr>
        <p:txBody>
          <a:bodyPr>
            <a:spAutoFit/>
          </a:bodyPr>
          <a:lstStyle/>
          <a:p>
            <a:endParaRPr lang="en-US"/>
          </a:p>
        </p:txBody>
      </p:sp>
      <p:sp>
        <p:nvSpPr>
          <p:cNvPr id="90117" name="Rectangle 5"/>
          <p:cNvSpPr>
            <a:spLocks noChangeArrowheads="1"/>
          </p:cNvSpPr>
          <p:nvPr/>
        </p:nvSpPr>
        <p:spPr bwMode="auto">
          <a:xfrm>
            <a:off x="1147763" y="342900"/>
            <a:ext cx="9144000" cy="0"/>
          </a:xfrm>
          <a:prstGeom prst="rect">
            <a:avLst/>
          </a:prstGeom>
          <a:noFill/>
          <a:ln w="12700">
            <a:noFill/>
            <a:miter lim="800000"/>
            <a:headEnd/>
            <a:tailEnd/>
          </a:ln>
          <a:effectLst/>
        </p:spPr>
        <p:txBody>
          <a:bodyPr>
            <a:spAutoFit/>
          </a:bodyPr>
          <a:lstStyle/>
          <a:p>
            <a:endParaRPr lang="en-US"/>
          </a:p>
        </p:txBody>
      </p:sp>
      <p:pic>
        <p:nvPicPr>
          <p:cNvPr id="90118" name="Picture 6"/>
          <p:cNvPicPr>
            <a:picLocks noChangeAspect="1" noChangeArrowheads="1"/>
          </p:cNvPicPr>
          <p:nvPr/>
        </p:nvPicPr>
        <p:blipFill>
          <a:blip r:embed="rId2" cstate="print"/>
          <a:srcRect b="8025"/>
          <a:stretch>
            <a:fillRect/>
          </a:stretch>
        </p:blipFill>
        <p:spPr bwMode="auto">
          <a:xfrm>
            <a:off x="4724400" y="2438400"/>
            <a:ext cx="4419600" cy="36639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0115">
                                            <p:txEl>
                                              <p:pRg st="0" end="0"/>
                                            </p:txEl>
                                          </p:spTgt>
                                        </p:tgtEl>
                                        <p:attrNameLst>
                                          <p:attrName>style.visibility</p:attrName>
                                        </p:attrNameLst>
                                      </p:cBhvr>
                                      <p:to>
                                        <p:strVal val="visible"/>
                                      </p:to>
                                    </p:set>
                                    <p:anim calcmode="lin" valueType="num">
                                      <p:cBhvr additive="base">
                                        <p:cTn id="7" dur="500" fill="hold"/>
                                        <p:tgtEl>
                                          <p:spTgt spid="901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01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0115">
                                            <p:txEl>
                                              <p:pRg st="1" end="1"/>
                                            </p:txEl>
                                          </p:spTgt>
                                        </p:tgtEl>
                                        <p:attrNameLst>
                                          <p:attrName>style.visibility</p:attrName>
                                        </p:attrNameLst>
                                      </p:cBhvr>
                                      <p:to>
                                        <p:strVal val="visible"/>
                                      </p:to>
                                    </p:set>
                                    <p:anim calcmode="lin" valueType="num">
                                      <p:cBhvr additive="base">
                                        <p:cTn id="13" dur="500" fill="hold"/>
                                        <p:tgtEl>
                                          <p:spTgt spid="9011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011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5" grpId="0" build="p" autoUpdateAnimBg="0"/>
    </p:bldLst>
  </p:timing>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685800" y="304800"/>
            <a:ext cx="7772400" cy="1143000"/>
          </a:xfrm>
        </p:spPr>
        <p:txBody>
          <a:bodyPr/>
          <a:lstStyle/>
          <a:p>
            <a:r>
              <a:rPr lang="en-US" sz="3600">
                <a:cs typeface="Times New Roman" pitchFamily="18" charset="0"/>
              </a:rPr>
              <a:t>BIASING</a:t>
            </a:r>
          </a:p>
        </p:txBody>
      </p:sp>
      <p:sp>
        <p:nvSpPr>
          <p:cNvPr id="91139" name="Rectangle 3"/>
          <p:cNvSpPr>
            <a:spLocks noGrp="1" noChangeArrowheads="1"/>
          </p:cNvSpPr>
          <p:nvPr>
            <p:ph type="body" idx="1"/>
          </p:nvPr>
        </p:nvSpPr>
        <p:spPr>
          <a:xfrm>
            <a:off x="228600" y="1371600"/>
            <a:ext cx="4495800" cy="5334000"/>
          </a:xfrm>
        </p:spPr>
        <p:txBody>
          <a:bodyPr/>
          <a:lstStyle/>
          <a:p>
            <a:pPr marL="0" indent="0">
              <a:buFontTx/>
              <a:buNone/>
            </a:pPr>
            <a:r>
              <a:rPr lang="en-US" sz="2800" dirty="0">
                <a:cs typeface="Times New Roman" pitchFamily="18" charset="0"/>
              </a:rPr>
              <a:t>	We can apply a </a:t>
            </a:r>
            <a:r>
              <a:rPr lang="en-US" sz="2800" b="1" dirty="0">
                <a:cs typeface="Times New Roman" pitchFamily="18" charset="0"/>
              </a:rPr>
              <a:t>bias</a:t>
            </a:r>
            <a:r>
              <a:rPr lang="en-US" sz="2800" dirty="0">
                <a:cs typeface="Times New Roman" pitchFamily="18" charset="0"/>
              </a:rPr>
              <a:t> to obtain an </a:t>
            </a:r>
            <a:r>
              <a:rPr lang="en-US" sz="2800" b="1" dirty="0">
                <a:cs typeface="Times New Roman" pitchFamily="18" charset="0"/>
              </a:rPr>
              <a:t>operating region </a:t>
            </a:r>
            <a:r>
              <a:rPr lang="en-US" sz="2800" dirty="0">
                <a:cs typeface="Times New Roman" pitchFamily="18" charset="0"/>
              </a:rPr>
              <a:t>around a </a:t>
            </a:r>
            <a:r>
              <a:rPr lang="en-US" sz="2800" b="1" dirty="0">
                <a:cs typeface="Times New Roman" pitchFamily="18" charset="0"/>
              </a:rPr>
              <a:t>quiescent point</a:t>
            </a:r>
            <a:r>
              <a:rPr lang="en-US" sz="2800" dirty="0">
                <a:cs typeface="Times New Roman" pitchFamily="18" charset="0"/>
              </a:rPr>
              <a:t>, or </a:t>
            </a:r>
            <a:r>
              <a:rPr lang="en-US" sz="2800" b="1" dirty="0">
                <a:cs typeface="Times New Roman" pitchFamily="18" charset="0"/>
              </a:rPr>
              <a:t>Q point</a:t>
            </a:r>
            <a:r>
              <a:rPr lang="en-US" sz="2800" dirty="0">
                <a:cs typeface="Times New Roman" pitchFamily="18" charset="0"/>
              </a:rPr>
              <a:t>, so that the response to </a:t>
            </a:r>
            <a:r>
              <a:rPr lang="en-US" sz="2800" b="1" dirty="0">
                <a:cs typeface="Times New Roman" pitchFamily="18" charset="0"/>
              </a:rPr>
              <a:t>small signals</a:t>
            </a:r>
            <a:r>
              <a:rPr lang="en-US" sz="2800" dirty="0">
                <a:cs typeface="Times New Roman" pitchFamily="18" charset="0"/>
              </a:rPr>
              <a:t> is approximately </a:t>
            </a:r>
            <a:r>
              <a:rPr lang="en-US" sz="2800" b="1" dirty="0">
                <a:cs typeface="Times New Roman" pitchFamily="18" charset="0"/>
              </a:rPr>
              <a:t>linear</a:t>
            </a:r>
            <a:r>
              <a:rPr lang="en-US" sz="2800" dirty="0">
                <a:cs typeface="Times New Roman" pitchFamily="18" charset="0"/>
              </a:rPr>
              <a:t>.</a:t>
            </a:r>
          </a:p>
          <a:p>
            <a:pPr marL="0" indent="0">
              <a:buFontTx/>
              <a:buNone/>
            </a:pPr>
            <a:r>
              <a:rPr lang="en-US" sz="2800" dirty="0">
                <a:cs typeface="Times New Roman" pitchFamily="18" charset="0"/>
              </a:rPr>
              <a:t> 	Watch for these key words.  Many problems require that you know the meaning of the words to be able to solve problems.  </a:t>
            </a:r>
          </a:p>
        </p:txBody>
      </p:sp>
      <p:sp>
        <p:nvSpPr>
          <p:cNvPr id="91140" name="Rectangle 4"/>
          <p:cNvSpPr>
            <a:spLocks noChangeArrowheads="1"/>
          </p:cNvSpPr>
          <p:nvPr/>
        </p:nvSpPr>
        <p:spPr bwMode="auto">
          <a:xfrm>
            <a:off x="1223963" y="266700"/>
            <a:ext cx="9144000" cy="0"/>
          </a:xfrm>
          <a:prstGeom prst="rect">
            <a:avLst/>
          </a:prstGeom>
          <a:noFill/>
          <a:ln w="12700">
            <a:noFill/>
            <a:miter lim="800000"/>
            <a:headEnd/>
            <a:tailEnd/>
          </a:ln>
          <a:effectLst/>
        </p:spPr>
        <p:txBody>
          <a:bodyPr>
            <a:spAutoFit/>
          </a:bodyPr>
          <a:lstStyle/>
          <a:p>
            <a:endParaRPr lang="en-US"/>
          </a:p>
        </p:txBody>
      </p:sp>
      <p:sp>
        <p:nvSpPr>
          <p:cNvPr id="91141" name="Rectangle 5"/>
          <p:cNvSpPr>
            <a:spLocks noChangeArrowheads="1"/>
          </p:cNvSpPr>
          <p:nvPr/>
        </p:nvSpPr>
        <p:spPr bwMode="auto">
          <a:xfrm>
            <a:off x="1147763" y="342900"/>
            <a:ext cx="9144000" cy="0"/>
          </a:xfrm>
          <a:prstGeom prst="rect">
            <a:avLst/>
          </a:prstGeom>
          <a:noFill/>
          <a:ln w="12700">
            <a:noFill/>
            <a:miter lim="800000"/>
            <a:headEnd/>
            <a:tailEnd/>
          </a:ln>
          <a:effectLst/>
        </p:spPr>
        <p:txBody>
          <a:bodyPr>
            <a:spAutoFit/>
          </a:bodyPr>
          <a:lstStyle/>
          <a:p>
            <a:endParaRPr lang="en-US"/>
          </a:p>
        </p:txBody>
      </p:sp>
      <p:pic>
        <p:nvPicPr>
          <p:cNvPr id="91142" name="Picture 6"/>
          <p:cNvPicPr>
            <a:picLocks noChangeAspect="1" noChangeArrowheads="1"/>
          </p:cNvPicPr>
          <p:nvPr/>
        </p:nvPicPr>
        <p:blipFill>
          <a:blip r:embed="rId2" cstate="print"/>
          <a:srcRect b="8025"/>
          <a:stretch>
            <a:fillRect/>
          </a:stretch>
        </p:blipFill>
        <p:spPr bwMode="auto">
          <a:xfrm>
            <a:off x="4724400" y="2438400"/>
            <a:ext cx="4419600" cy="36639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1139">
                                            <p:txEl>
                                              <p:pRg st="0" end="0"/>
                                            </p:txEl>
                                          </p:spTgt>
                                        </p:tgtEl>
                                        <p:attrNameLst>
                                          <p:attrName>style.visibility</p:attrName>
                                        </p:attrNameLst>
                                      </p:cBhvr>
                                      <p:to>
                                        <p:strVal val="visible"/>
                                      </p:to>
                                    </p:set>
                                    <p:anim calcmode="lin" valueType="num">
                                      <p:cBhvr additive="base">
                                        <p:cTn id="7" dur="500" fill="hold"/>
                                        <p:tgtEl>
                                          <p:spTgt spid="9113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11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1139">
                                            <p:txEl>
                                              <p:pRg st="1" end="1"/>
                                            </p:txEl>
                                          </p:spTgt>
                                        </p:tgtEl>
                                        <p:attrNameLst>
                                          <p:attrName>style.visibility</p:attrName>
                                        </p:attrNameLst>
                                      </p:cBhvr>
                                      <p:to>
                                        <p:strVal val="visible"/>
                                      </p:to>
                                    </p:set>
                                    <p:anim calcmode="lin" valueType="num">
                                      <p:cBhvr additive="base">
                                        <p:cTn id="13" dur="500" fill="hold"/>
                                        <p:tgtEl>
                                          <p:spTgt spid="9113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1139">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9"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ln/>
        </p:spPr>
        <p:txBody>
          <a:bodyPr lIns="90488" tIns="44450" rIns="90488" bIns="44450"/>
          <a:lstStyle/>
          <a:p>
            <a:r>
              <a:rPr lang="en-US"/>
              <a:t>Engineering Approximations</a:t>
            </a:r>
          </a:p>
        </p:txBody>
      </p:sp>
      <p:sp>
        <p:nvSpPr>
          <p:cNvPr id="22531" name="Rectangle 3"/>
          <p:cNvSpPr>
            <a:spLocks noGrp="1" noChangeArrowheads="1"/>
          </p:cNvSpPr>
          <p:nvPr>
            <p:ph type="body" idx="1"/>
          </p:nvPr>
        </p:nvSpPr>
        <p:spPr>
          <a:noFill/>
          <a:ln/>
        </p:spPr>
        <p:txBody>
          <a:bodyPr lIns="90488" tIns="44450" rIns="90488" bIns="44450"/>
          <a:lstStyle/>
          <a:p>
            <a:r>
              <a:rPr lang="en-US"/>
              <a:t>The engineering value system works like this:  </a:t>
            </a:r>
            <a:r>
              <a:rPr lang="en-US">
                <a:solidFill>
                  <a:schemeClr val="tx2"/>
                </a:solidFill>
              </a:rPr>
              <a:t>The fastest, legal and ethical method that gives me an answer which is accurate enough, is the best method.</a:t>
            </a:r>
          </a:p>
          <a:p>
            <a:r>
              <a:rPr lang="en-US"/>
              <a:t>Tell the chicken joke.  </a:t>
            </a:r>
          </a:p>
        </p:txBody>
      </p:sp>
      <p:pic>
        <p:nvPicPr>
          <p:cNvPr id="22532" name="Picture 4" descr="j0095722"/>
          <p:cNvPicPr>
            <a:picLocks noChangeAspect="1" noChangeArrowheads="1" noCrop="1"/>
          </p:cNvPicPr>
          <p:nvPr/>
        </p:nvPicPr>
        <p:blipFill>
          <a:blip r:embed="rId2" cstate="print"/>
          <a:srcRect/>
          <a:stretch>
            <a:fillRect/>
          </a:stretch>
        </p:blipFill>
        <p:spPr bwMode="auto">
          <a:xfrm>
            <a:off x="5257800" y="4114800"/>
            <a:ext cx="2366963" cy="2743200"/>
          </a:xfrm>
          <a:prstGeom prst="rect">
            <a:avLst/>
          </a:prstGeom>
          <a:noFill/>
        </p:spPr>
      </p:pic>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7" name="Picture 5" descr="sphericus"/>
          <p:cNvPicPr>
            <a:picLocks noChangeAspect="1" noChangeArrowheads="1"/>
          </p:cNvPicPr>
          <p:nvPr/>
        </p:nvPicPr>
        <p:blipFill>
          <a:blip r:embed="rId2" cstate="print"/>
          <a:srcRect/>
          <a:stretch>
            <a:fillRect/>
          </a:stretch>
        </p:blipFill>
        <p:spPr bwMode="auto">
          <a:xfrm>
            <a:off x="5334000" y="4240213"/>
            <a:ext cx="3048000" cy="2617787"/>
          </a:xfrm>
          <a:prstGeom prst="rect">
            <a:avLst/>
          </a:prstGeom>
          <a:noFill/>
        </p:spPr>
      </p:pic>
      <p:sp>
        <p:nvSpPr>
          <p:cNvPr id="23554" name="Rectangle 2"/>
          <p:cNvSpPr>
            <a:spLocks noGrp="1" noChangeArrowheads="1"/>
          </p:cNvSpPr>
          <p:nvPr>
            <p:ph type="title"/>
          </p:nvPr>
        </p:nvSpPr>
        <p:spPr>
          <a:noFill/>
          <a:ln/>
        </p:spPr>
        <p:txBody>
          <a:bodyPr lIns="90488" tIns="44450" rIns="90488" bIns="44450"/>
          <a:lstStyle/>
          <a:p>
            <a:r>
              <a:rPr lang="en-US"/>
              <a:t>Engineering Approximations</a:t>
            </a:r>
          </a:p>
        </p:txBody>
      </p:sp>
      <p:sp>
        <p:nvSpPr>
          <p:cNvPr id="23555" name="Rectangle 3"/>
          <p:cNvSpPr>
            <a:spLocks noGrp="1" noChangeArrowheads="1"/>
          </p:cNvSpPr>
          <p:nvPr>
            <p:ph type="body" idx="1"/>
          </p:nvPr>
        </p:nvSpPr>
        <p:spPr>
          <a:xfrm>
            <a:off x="685800" y="1676400"/>
            <a:ext cx="7772400" cy="2895600"/>
          </a:xfrm>
          <a:noFill/>
          <a:ln/>
        </p:spPr>
        <p:txBody>
          <a:bodyPr lIns="90488" tIns="44450" rIns="90488" bIns="44450"/>
          <a:lstStyle/>
          <a:p>
            <a:pPr>
              <a:lnSpc>
                <a:spcPct val="90000"/>
              </a:lnSpc>
            </a:pPr>
            <a:r>
              <a:rPr lang="en-US" sz="2800"/>
              <a:t>The engineering value system works like this:  </a:t>
            </a:r>
            <a:r>
              <a:rPr lang="en-US" sz="2800">
                <a:solidFill>
                  <a:schemeClr val="tx2"/>
                </a:solidFill>
              </a:rPr>
              <a:t>The fastest, legal and ethical method that gives me an answer which is accurate enough, is the best method.</a:t>
            </a:r>
          </a:p>
          <a:p>
            <a:pPr>
              <a:lnSpc>
                <a:spcPct val="90000"/>
              </a:lnSpc>
            </a:pPr>
            <a:r>
              <a:rPr lang="en-US" sz="2800"/>
              <a:t>One goal of this course is to move you further along the road to thinking like an engineer.  This will not be easy.</a:t>
            </a:r>
          </a:p>
        </p:txBody>
      </p:sp>
    </p:spTree>
  </p:cSld>
  <p:clrMapOvr>
    <a:masterClrMapping/>
  </p:clrMapOvr>
  <p:transition/>
</p:sld>
</file>

<file path=ppt/theme/theme1.xml><?xml version="1.0" encoding="utf-8"?>
<a:theme xmlns:a="http://schemas.openxmlformats.org/drawingml/2006/main" name="Pulse">
  <a:themeElements>
    <a:clrScheme name="Pulse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fontScheme name="Puls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Pulse 1">
        <a:dk1>
          <a:srgbClr val="000000"/>
        </a:dk1>
        <a:lt1>
          <a:srgbClr val="CCECFF"/>
        </a:lt1>
        <a:dk2>
          <a:srgbClr val="000066"/>
        </a:dk2>
        <a:lt2>
          <a:srgbClr val="6699FF"/>
        </a:lt2>
        <a:accent1>
          <a:srgbClr val="33CCCC"/>
        </a:accent1>
        <a:accent2>
          <a:srgbClr val="0099FF"/>
        </a:accent2>
        <a:accent3>
          <a:srgbClr val="E2F4FF"/>
        </a:accent3>
        <a:accent4>
          <a:srgbClr val="000000"/>
        </a:accent4>
        <a:accent5>
          <a:srgbClr val="ADE2E2"/>
        </a:accent5>
        <a:accent6>
          <a:srgbClr val="008AE7"/>
        </a:accent6>
        <a:hlink>
          <a:srgbClr val="FFFFFF"/>
        </a:hlink>
        <a:folHlink>
          <a:srgbClr val="3366FF"/>
        </a:folHlink>
      </a:clrScheme>
      <a:clrMap bg1="lt1" tx1="dk1" bg2="lt2" tx2="dk2" accent1="accent1" accent2="accent2" accent3="accent3" accent4="accent4" accent5="accent5" accent6="accent6" hlink="hlink" folHlink="folHlink"/>
    </a:extraClrScheme>
    <a:extraClrScheme>
      <a:clrScheme name="Pulse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clrMap bg1="dk2" tx1="lt1" bg2="dk1" tx2="lt2" accent1="accent1" accent2="accent2" accent3="accent3" accent4="accent4" accent5="accent5" accent6="accent6" hlink="hlink" folHlink="folHlink"/>
    </a:extraClrScheme>
    <a:extraClrScheme>
      <a:clrScheme name="Pulse 3">
        <a:dk1>
          <a:srgbClr val="000000"/>
        </a:dk1>
        <a:lt1>
          <a:srgbClr val="FFFFFF"/>
        </a:lt1>
        <a:dk2>
          <a:srgbClr val="000000"/>
        </a:dk2>
        <a:lt2>
          <a:srgbClr val="DDDDDD"/>
        </a:lt2>
        <a:accent1>
          <a:srgbClr val="CBCBCB"/>
        </a:accent1>
        <a:accent2>
          <a:srgbClr val="C0C0C0"/>
        </a:accent2>
        <a:accent3>
          <a:srgbClr val="FFFFFF"/>
        </a:accent3>
        <a:accent4>
          <a:srgbClr val="000000"/>
        </a:accent4>
        <a:accent5>
          <a:srgbClr val="E2E2E2"/>
        </a:accent5>
        <a:accent6>
          <a:srgbClr val="AEAEAE"/>
        </a:accent6>
        <a:hlink>
          <a:srgbClr val="4D4D4D"/>
        </a:hlink>
        <a:folHlink>
          <a:srgbClr val="868686"/>
        </a:folHlink>
      </a:clrScheme>
      <a:clrMap bg1="lt1" tx1="dk1" bg2="lt2" tx2="dk2" accent1="accent1" accent2="accent2" accent3="accent3" accent4="accent4" accent5="accent5" accent6="accent6" hlink="hlink" folHlink="folHlink"/>
    </a:extraClrScheme>
    <a:extraClrScheme>
      <a:clrScheme name="Pulse 4">
        <a:dk1>
          <a:srgbClr val="000000"/>
        </a:dk1>
        <a:lt1>
          <a:srgbClr val="FFFFFF"/>
        </a:lt1>
        <a:dk2>
          <a:srgbClr val="660033"/>
        </a:dk2>
        <a:lt2>
          <a:srgbClr val="FFCC66"/>
        </a:lt2>
        <a:accent1>
          <a:srgbClr val="FF9900"/>
        </a:accent1>
        <a:accent2>
          <a:srgbClr val="440022"/>
        </a:accent2>
        <a:accent3>
          <a:srgbClr val="B8AAAD"/>
        </a:accent3>
        <a:accent4>
          <a:srgbClr val="DADADA"/>
        </a:accent4>
        <a:accent5>
          <a:srgbClr val="FFCAAA"/>
        </a:accent5>
        <a:accent6>
          <a:srgbClr val="3D001E"/>
        </a:accent6>
        <a:hlink>
          <a:srgbClr val="B20059"/>
        </a:hlink>
        <a:folHlink>
          <a:srgbClr val="FF6699"/>
        </a:folHlink>
      </a:clrScheme>
      <a:clrMap bg1="dk2" tx1="lt1" bg2="dk1" tx2="lt2" accent1="accent1" accent2="accent2" accent3="accent3" accent4="accent4" accent5="accent5" accent6="accent6" hlink="hlink" folHlink="folHlink"/>
    </a:extraClrScheme>
    <a:extraClrScheme>
      <a:clrScheme name="Pulse 5">
        <a:dk1>
          <a:srgbClr val="000000"/>
        </a:dk1>
        <a:lt1>
          <a:srgbClr val="FFFFFF"/>
        </a:lt1>
        <a:dk2>
          <a:srgbClr val="663300"/>
        </a:dk2>
        <a:lt2>
          <a:srgbClr val="FFCC66"/>
        </a:lt2>
        <a:accent1>
          <a:srgbClr val="FF9900"/>
        </a:accent1>
        <a:accent2>
          <a:srgbClr val="361B00"/>
        </a:accent2>
        <a:accent3>
          <a:srgbClr val="B8ADAA"/>
        </a:accent3>
        <a:accent4>
          <a:srgbClr val="DADADA"/>
        </a:accent4>
        <a:accent5>
          <a:srgbClr val="FFCAAA"/>
        </a:accent5>
        <a:accent6>
          <a:srgbClr val="301700"/>
        </a:accent6>
        <a:hlink>
          <a:srgbClr val="996633"/>
        </a:hlink>
        <a:folHlink>
          <a:srgbClr val="FF6699"/>
        </a:folHlink>
      </a:clrScheme>
      <a:clrMap bg1="dk2" tx1="lt1" bg2="dk1" tx2="lt2" accent1="accent1" accent2="accent2" accent3="accent3" accent4="accent4" accent5="accent5" accent6="accent6" hlink="hlink" folHlink="folHlink"/>
    </a:extraClrScheme>
    <a:extraClrScheme>
      <a:clrScheme name="Pulse 6">
        <a:dk1>
          <a:srgbClr val="000000"/>
        </a:dk1>
        <a:lt1>
          <a:srgbClr val="FFFFFF"/>
        </a:lt1>
        <a:dk2>
          <a:srgbClr val="003300"/>
        </a:dk2>
        <a:lt2>
          <a:srgbClr val="FFCC66"/>
        </a:lt2>
        <a:accent1>
          <a:srgbClr val="CC9900"/>
        </a:accent1>
        <a:accent2>
          <a:srgbClr val="001600"/>
        </a:accent2>
        <a:accent3>
          <a:srgbClr val="AAADAA"/>
        </a:accent3>
        <a:accent4>
          <a:srgbClr val="DADADA"/>
        </a:accent4>
        <a:accent5>
          <a:srgbClr val="E2CAAA"/>
        </a:accent5>
        <a:accent6>
          <a:srgbClr val="001300"/>
        </a:accent6>
        <a:hlink>
          <a:srgbClr val="006600"/>
        </a:hlink>
        <a:folHlink>
          <a:srgbClr val="0099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D:\Program Files\Microsoft Office\Templates\Presentation Designs\Pulse.pot</Template>
  <TotalTime>22136</TotalTime>
  <Pages>13</Pages>
  <Words>4249</Words>
  <Application>Microsoft Office PowerPoint</Application>
  <PresentationFormat>On-screen Show (4:3)</PresentationFormat>
  <Paragraphs>303</Paragraphs>
  <Slides>72</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3</vt:i4>
      </vt:variant>
      <vt:variant>
        <vt:lpstr>Slide Titles</vt:lpstr>
      </vt:variant>
      <vt:variant>
        <vt:i4>72</vt:i4>
      </vt:variant>
    </vt:vector>
  </HeadingPairs>
  <TitlesOfParts>
    <vt:vector size="80" baseType="lpstr">
      <vt:lpstr>Arial</vt:lpstr>
      <vt:lpstr>Arial Black</vt:lpstr>
      <vt:lpstr>Helvetica</vt:lpstr>
      <vt:lpstr>Symbol</vt:lpstr>
      <vt:lpstr>Pulse</vt:lpstr>
      <vt:lpstr>VISIO</vt:lpstr>
      <vt:lpstr>Equation</vt:lpstr>
      <vt:lpstr>Microsoft Word Picture</vt:lpstr>
      <vt:lpstr>ECE 3355 Electronics</vt:lpstr>
      <vt:lpstr>Circuit Analysis Tools</vt:lpstr>
      <vt:lpstr>Introduction to Engineering</vt:lpstr>
      <vt:lpstr>Introduction to Engineering</vt:lpstr>
      <vt:lpstr>Introduction to Engineering</vt:lpstr>
      <vt:lpstr>Engineering Approximations</vt:lpstr>
      <vt:lpstr>Engineering Approximations</vt:lpstr>
      <vt:lpstr>Engineering Approximations</vt:lpstr>
      <vt:lpstr>Engineering Approximations</vt:lpstr>
      <vt:lpstr>Introduction to Electronics</vt:lpstr>
      <vt:lpstr>Introduction to Electronics</vt:lpstr>
      <vt:lpstr>Signals</vt:lpstr>
      <vt:lpstr>Signals</vt:lpstr>
      <vt:lpstr>Signals</vt:lpstr>
      <vt:lpstr>Analog and Digital Signals</vt:lpstr>
      <vt:lpstr>Analog and Digital Signals</vt:lpstr>
      <vt:lpstr>Amplifiers </vt:lpstr>
      <vt:lpstr>Amplifiers </vt:lpstr>
      <vt:lpstr>Amplifiers </vt:lpstr>
      <vt:lpstr>Amplifiers </vt:lpstr>
      <vt:lpstr>Lake Erie Model of Amplifiers </vt:lpstr>
      <vt:lpstr>Lake Erie Model of Amplifiers </vt:lpstr>
      <vt:lpstr>Lake Erie Model of Amplifiers </vt:lpstr>
      <vt:lpstr>Notation</vt:lpstr>
      <vt:lpstr>Notation</vt:lpstr>
      <vt:lpstr>Notation</vt:lpstr>
      <vt:lpstr>Notation</vt:lpstr>
      <vt:lpstr>Notation</vt:lpstr>
      <vt:lpstr>Notation</vt:lpstr>
      <vt:lpstr>Notation</vt:lpstr>
      <vt:lpstr>Notation</vt:lpstr>
      <vt:lpstr>Definitions</vt:lpstr>
      <vt:lpstr>Definitions</vt:lpstr>
      <vt:lpstr>Definitions</vt:lpstr>
      <vt:lpstr>Notation</vt:lpstr>
      <vt:lpstr>Definitions</vt:lpstr>
      <vt:lpstr>Basic Amplifier Concepts Section 1.4</vt:lpstr>
      <vt:lpstr>Basic Amplifier Concepts Section 1.4</vt:lpstr>
      <vt:lpstr>Basic Amplifier Concepts</vt:lpstr>
      <vt:lpstr>Basic Amplifier Concepts</vt:lpstr>
      <vt:lpstr>Amplifier Models Section 1.5 in Sedra and Smith, 8th Edition</vt:lpstr>
      <vt:lpstr>Amplifier Models</vt:lpstr>
      <vt:lpstr>Amplifier Models</vt:lpstr>
      <vt:lpstr>Amplifier Models</vt:lpstr>
      <vt:lpstr>Amplifier Models</vt:lpstr>
      <vt:lpstr>Amplifier Models</vt:lpstr>
      <vt:lpstr>Amplifier Models</vt:lpstr>
      <vt:lpstr>Amplifier Models</vt:lpstr>
      <vt:lpstr>Basic Amplifier Concepts</vt:lpstr>
      <vt:lpstr>Basic Amplifier Concepts</vt:lpstr>
      <vt:lpstr>Ideal Amplifiers </vt:lpstr>
      <vt:lpstr>Ideal Amplifiers </vt:lpstr>
      <vt:lpstr>Ideal Amplifiers </vt:lpstr>
      <vt:lpstr>Ideal Amplifiers </vt:lpstr>
      <vt:lpstr>Circuit Models for Amplifiers </vt:lpstr>
      <vt:lpstr>Example</vt:lpstr>
      <vt:lpstr>Example</vt:lpstr>
      <vt:lpstr>Amplifier Saturation</vt:lpstr>
      <vt:lpstr>Amplifier Saturation</vt:lpstr>
      <vt:lpstr>Amplifier Saturation</vt:lpstr>
      <vt:lpstr>Amplifier Saturation</vt:lpstr>
      <vt:lpstr>Amplifier Saturation</vt:lpstr>
      <vt:lpstr>Amplifier Saturation</vt:lpstr>
      <vt:lpstr>Amplifier Saturation</vt:lpstr>
      <vt:lpstr>Amplifier Saturation</vt:lpstr>
      <vt:lpstr>Amplifier Saturation</vt:lpstr>
      <vt:lpstr>Amplifier Saturation</vt:lpstr>
      <vt:lpstr>BIASING - a Fundamental Concept</vt:lpstr>
      <vt:lpstr>BIASING</vt:lpstr>
      <vt:lpstr>BIASING</vt:lpstr>
      <vt:lpstr>BIASING</vt:lpstr>
      <vt:lpstr>BIASING</vt:lpstr>
    </vt:vector>
  </TitlesOfParts>
  <Company>Dept. of ECE, University of Houston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ECE 3355 Electronics Lect Set 2</dc:title>
  <dc:subject>Introduction and Amplifiers, Set #2</dc:subject>
  <dc:creator>Dr. Dave Shattuck</dc:creator>
  <cp:lastModifiedBy>Shattuck, David P</cp:lastModifiedBy>
  <cp:revision>120</cp:revision>
  <dcterms:created xsi:type="dcterms:W3CDTF">1998-01-22T10:48:04Z</dcterms:created>
  <dcterms:modified xsi:type="dcterms:W3CDTF">2024-09-13T18:57:43Z</dcterms:modified>
</cp:coreProperties>
</file>